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3728075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2172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648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27486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913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3315829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825212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67345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156617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21C5F6-3701-458F-B167-31C06CED2753}" type="datetimeFigureOut">
              <a:rPr lang="vi-VN" smtClean="0"/>
              <a:t>18/09/2020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285273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21C5F6-3701-458F-B167-31C06CED2753}" type="datetimeFigureOut">
              <a:rPr lang="vi-VN" smtClean="0"/>
              <a:t>18/09/2020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4052087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21C5F6-3701-458F-B167-31C06CED2753}" type="datetimeFigureOut">
              <a:rPr lang="vi-VN" smtClean="0"/>
              <a:t>18/09/2020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194447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21C5F6-3701-458F-B167-31C06CED2753}" type="datetimeFigureOut">
              <a:rPr lang="vi-VN" smtClean="0"/>
              <a:t>18/09/2020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293999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1C5F6-3701-458F-B167-31C06CED2753}" type="datetimeFigureOut">
              <a:rPr lang="vi-VN" smtClean="0"/>
              <a:t>18/09/2020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105039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21C5F6-3701-458F-B167-31C06CED2753}" type="datetimeFigureOut">
              <a:rPr lang="vi-VN" smtClean="0"/>
              <a:t>18/09/2020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364514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21C5F6-3701-458F-B167-31C06CED2753}" type="datetimeFigureOut">
              <a:rPr lang="vi-VN" smtClean="0"/>
              <a:t>18/09/2020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FBEC929-7F3F-41DF-B4B4-C96E05819041}" type="slidenum">
              <a:rPr lang="vi-VN" smtClean="0"/>
              <a:t>‹#›</a:t>
            </a:fld>
            <a:endParaRPr lang="vi-VN"/>
          </a:p>
        </p:txBody>
      </p:sp>
    </p:spTree>
    <p:extLst>
      <p:ext uri="{BB962C8B-B14F-4D97-AF65-F5344CB8AC3E}">
        <p14:creationId xmlns:p14="http://schemas.microsoft.com/office/powerpoint/2010/main" val="121871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21C5F6-3701-458F-B167-31C06CED2753}" type="datetimeFigureOut">
              <a:rPr lang="vi-VN" smtClean="0"/>
              <a:t>18/09/2020</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BEC929-7F3F-41DF-B4B4-C96E05819041}" type="slidenum">
              <a:rPr lang="vi-VN" smtClean="0"/>
              <a:t>‹#›</a:t>
            </a:fld>
            <a:endParaRPr lang="vi-VN"/>
          </a:p>
        </p:txBody>
      </p:sp>
    </p:spTree>
    <p:extLst>
      <p:ext uri="{BB962C8B-B14F-4D97-AF65-F5344CB8AC3E}">
        <p14:creationId xmlns:p14="http://schemas.microsoft.com/office/powerpoint/2010/main" val="3607307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Factory_ob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4178" y="801512"/>
            <a:ext cx="7766936" cy="1646302"/>
          </a:xfrm>
        </p:spPr>
        <p:txBody>
          <a:bodyPr/>
          <a:lstStyle/>
          <a:p>
            <a:r>
              <a:rPr lang="vi-VN" dirty="0" smtClean="0"/>
              <a:t>Abstract Factory Patern</a:t>
            </a:r>
            <a:endParaRPr lang="vi-VN" dirty="0"/>
          </a:p>
        </p:txBody>
      </p:sp>
      <p:sp>
        <p:nvSpPr>
          <p:cNvPr id="3" name="Subtitle 2"/>
          <p:cNvSpPr>
            <a:spLocks noGrp="1"/>
          </p:cNvSpPr>
          <p:nvPr>
            <p:ph type="subTitle" idx="1"/>
          </p:nvPr>
        </p:nvSpPr>
        <p:spPr>
          <a:xfrm>
            <a:off x="1902178" y="3508966"/>
            <a:ext cx="7766936" cy="1096899"/>
          </a:xfrm>
        </p:spPr>
        <p:txBody>
          <a:bodyPr/>
          <a:lstStyle/>
          <a:p>
            <a:r>
              <a:rPr lang="en-US" dirty="0"/>
              <a:t>encapsulate a group of individual </a:t>
            </a:r>
            <a:r>
              <a:rPr lang="en-US" dirty="0">
                <a:hlinkClick r:id="rId2" tooltip="Factory object"/>
              </a:rPr>
              <a:t>factories</a:t>
            </a:r>
            <a:r>
              <a:rPr lang="en-US" dirty="0"/>
              <a:t> that have a common theme without specifying their concrete classes</a:t>
            </a:r>
            <a:endParaRPr lang="vi-VN" dirty="0"/>
          </a:p>
        </p:txBody>
      </p:sp>
    </p:spTree>
    <p:extLst>
      <p:ext uri="{BB962C8B-B14F-4D97-AF65-F5344CB8AC3E}">
        <p14:creationId xmlns:p14="http://schemas.microsoft.com/office/powerpoint/2010/main" val="3189658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Triển khai</a:t>
            </a:r>
            <a:endParaRPr lang="vi-VN" sz="2000" b="1" dirty="0">
              <a:latin typeface="Arial" panose="020B0604020202020204" pitchFamily="34" charset="0"/>
              <a:cs typeface="Arial" panose="020B0604020202020204" pitchFamily="34" charset="0"/>
            </a:endParaRPr>
          </a:p>
        </p:txBody>
      </p:sp>
      <p:sp>
        <p:nvSpPr>
          <p:cNvPr id="8" name="Rectangle 7"/>
          <p:cNvSpPr/>
          <p:nvPr/>
        </p:nvSpPr>
        <p:spPr>
          <a:xfrm>
            <a:off x="677335" y="1323137"/>
            <a:ext cx="9199954" cy="369332"/>
          </a:xfrm>
          <a:prstGeom prst="rect">
            <a:avLst/>
          </a:prstGeom>
        </p:spPr>
        <p:txBody>
          <a:bodyPr wrap="none">
            <a:spAutoFit/>
          </a:bodyPr>
          <a:lstStyle/>
          <a:p>
            <a:r>
              <a:rPr lang="vi-VN" dirty="0" smtClean="0">
                <a:solidFill>
                  <a:srgbClr val="4A5568"/>
                </a:solidFill>
                <a:latin typeface="-apple-system"/>
              </a:rPr>
              <a:t>Sau đó ta sẽ tạo ra các  </a:t>
            </a:r>
            <a:r>
              <a:rPr lang="vi-VN" b="1" dirty="0" smtClean="0">
                <a:solidFill>
                  <a:srgbClr val="4A5568"/>
                </a:solidFill>
                <a:latin typeface="-apple-system"/>
              </a:rPr>
              <a:t>ConcreteFactory</a:t>
            </a:r>
            <a:r>
              <a:rPr lang="vi-VN" dirty="0" smtClean="0">
                <a:solidFill>
                  <a:srgbClr val="4A5568"/>
                </a:solidFill>
                <a:latin typeface="-apple-system"/>
              </a:rPr>
              <a:t> để định nghĩa nội dung của 1 Factory cụ thể</a:t>
            </a:r>
            <a:endParaRPr lang="vi-VN" b="1" dirty="0"/>
          </a:p>
        </p:txBody>
      </p:sp>
      <p:pic>
        <p:nvPicPr>
          <p:cNvPr id="3" name="Picture 2"/>
          <p:cNvPicPr>
            <a:picLocks noChangeAspect="1"/>
          </p:cNvPicPr>
          <p:nvPr/>
        </p:nvPicPr>
        <p:blipFill>
          <a:blip r:embed="rId2"/>
          <a:stretch>
            <a:fillRect/>
          </a:stretch>
        </p:blipFill>
        <p:spPr>
          <a:xfrm>
            <a:off x="794019" y="2078200"/>
            <a:ext cx="5682982" cy="3979700"/>
          </a:xfrm>
          <a:prstGeom prst="rect">
            <a:avLst/>
          </a:prstGeom>
        </p:spPr>
      </p:pic>
      <p:pic>
        <p:nvPicPr>
          <p:cNvPr id="4" name="Picture 3"/>
          <p:cNvPicPr>
            <a:picLocks noChangeAspect="1"/>
          </p:cNvPicPr>
          <p:nvPr/>
        </p:nvPicPr>
        <p:blipFill>
          <a:blip r:embed="rId3"/>
          <a:stretch>
            <a:fillRect/>
          </a:stretch>
        </p:blipFill>
        <p:spPr>
          <a:xfrm>
            <a:off x="5734262" y="1965739"/>
            <a:ext cx="4527338" cy="4092161"/>
          </a:xfrm>
          <a:prstGeom prst="rect">
            <a:avLst/>
          </a:prstGeom>
        </p:spPr>
      </p:pic>
    </p:spTree>
    <p:extLst>
      <p:ext uri="{BB962C8B-B14F-4D97-AF65-F5344CB8AC3E}">
        <p14:creationId xmlns:p14="http://schemas.microsoft.com/office/powerpoint/2010/main" val="246051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Triển khai</a:t>
            </a:r>
            <a:endParaRPr lang="vi-VN" sz="2000" b="1" dirty="0">
              <a:latin typeface="Arial" panose="020B0604020202020204" pitchFamily="34" charset="0"/>
              <a:cs typeface="Arial" panose="020B0604020202020204" pitchFamily="34" charset="0"/>
            </a:endParaRPr>
          </a:p>
        </p:txBody>
      </p:sp>
      <p:sp>
        <p:nvSpPr>
          <p:cNvPr id="8" name="Rectangle 7"/>
          <p:cNvSpPr/>
          <p:nvPr/>
        </p:nvSpPr>
        <p:spPr>
          <a:xfrm>
            <a:off x="677335" y="1323137"/>
            <a:ext cx="5622052" cy="369332"/>
          </a:xfrm>
          <a:prstGeom prst="rect">
            <a:avLst/>
          </a:prstGeom>
        </p:spPr>
        <p:txBody>
          <a:bodyPr wrap="none">
            <a:spAutoFit/>
          </a:bodyPr>
          <a:lstStyle/>
          <a:p>
            <a:r>
              <a:rPr lang="vi-VN" dirty="0" smtClean="0">
                <a:solidFill>
                  <a:srgbClr val="4A5568"/>
                </a:solidFill>
                <a:latin typeface="-apple-system"/>
              </a:rPr>
              <a:t>Cuối cùng ta chỉ cần tạo 1 Clien đóng vai trò sử dụng</a:t>
            </a:r>
            <a:endParaRPr lang="vi-VN" b="1" dirty="0"/>
          </a:p>
        </p:txBody>
      </p:sp>
      <p:sp>
        <p:nvSpPr>
          <p:cNvPr id="6" name="Rectangle 5"/>
          <p:cNvSpPr/>
          <p:nvPr/>
        </p:nvSpPr>
        <p:spPr>
          <a:xfrm>
            <a:off x="843261" y="4706118"/>
            <a:ext cx="7994496" cy="369332"/>
          </a:xfrm>
          <a:prstGeom prst="rect">
            <a:avLst/>
          </a:prstGeom>
        </p:spPr>
        <p:txBody>
          <a:bodyPr wrap="none">
            <a:spAutoFit/>
          </a:bodyPr>
          <a:lstStyle/>
          <a:p>
            <a:r>
              <a:rPr lang="vi-VN" dirty="0" smtClean="0">
                <a:solidFill>
                  <a:srgbClr val="4A5568"/>
                </a:solidFill>
                <a:latin typeface="-apple-system"/>
              </a:rPr>
              <a:t>Với mỗi yêu cầu mới ta chỉ cần tạo thêm các Factory tương ứng với yêu cầu</a:t>
            </a:r>
            <a:endParaRPr lang="vi-VN" b="1" dirty="0"/>
          </a:p>
        </p:txBody>
      </p:sp>
      <p:sp>
        <p:nvSpPr>
          <p:cNvPr id="7" name="Rectangle 6"/>
          <p:cNvSpPr/>
          <p:nvPr/>
        </p:nvSpPr>
        <p:spPr>
          <a:xfrm>
            <a:off x="677335" y="1839043"/>
            <a:ext cx="7850226" cy="369332"/>
          </a:xfrm>
          <a:prstGeom prst="rect">
            <a:avLst/>
          </a:prstGeom>
        </p:spPr>
        <p:txBody>
          <a:bodyPr wrap="none">
            <a:spAutoFit/>
          </a:bodyPr>
          <a:lstStyle/>
          <a:p>
            <a:r>
              <a:rPr lang="vi-VN" dirty="0" smtClean="0">
                <a:solidFill>
                  <a:srgbClr val="4A5568"/>
                </a:solidFill>
                <a:latin typeface="-apple-system"/>
              </a:rPr>
              <a:t>Với mỗi nhóm sản phẩm ta chỉ cần khai báo sử dụng Factory như triển khai</a:t>
            </a:r>
            <a:endParaRPr lang="vi-VN" b="1" dirty="0"/>
          </a:p>
        </p:txBody>
      </p:sp>
      <p:pic>
        <p:nvPicPr>
          <p:cNvPr id="5" name="Picture 4"/>
          <p:cNvPicPr>
            <a:picLocks noChangeAspect="1"/>
          </p:cNvPicPr>
          <p:nvPr/>
        </p:nvPicPr>
        <p:blipFill>
          <a:blip r:embed="rId2"/>
          <a:stretch>
            <a:fillRect/>
          </a:stretch>
        </p:blipFill>
        <p:spPr>
          <a:xfrm>
            <a:off x="843261" y="2456659"/>
            <a:ext cx="8177303" cy="438941"/>
          </a:xfrm>
          <a:prstGeom prst="rect">
            <a:avLst/>
          </a:prstGeom>
        </p:spPr>
      </p:pic>
      <p:sp>
        <p:nvSpPr>
          <p:cNvPr id="9" name="Rectangle 8"/>
          <p:cNvSpPr/>
          <p:nvPr/>
        </p:nvSpPr>
        <p:spPr>
          <a:xfrm>
            <a:off x="1423814" y="3143884"/>
            <a:ext cx="4819589" cy="369332"/>
          </a:xfrm>
          <a:prstGeom prst="rect">
            <a:avLst/>
          </a:prstGeom>
        </p:spPr>
        <p:txBody>
          <a:bodyPr wrap="none">
            <a:spAutoFit/>
          </a:bodyPr>
          <a:lstStyle/>
          <a:p>
            <a:r>
              <a:rPr lang="vi-VN" dirty="0" smtClean="0">
                <a:solidFill>
                  <a:srgbClr val="4A5568"/>
                </a:solidFill>
                <a:latin typeface="-apple-system"/>
              </a:rPr>
              <a:t>Để khởi tạo cái Product thuộc nhóm Victorian</a:t>
            </a:r>
            <a:endParaRPr lang="vi-VN" b="1" dirty="0"/>
          </a:p>
        </p:txBody>
      </p:sp>
      <p:pic>
        <p:nvPicPr>
          <p:cNvPr id="10" name="Picture 9"/>
          <p:cNvPicPr>
            <a:picLocks noChangeAspect="1"/>
          </p:cNvPicPr>
          <p:nvPr/>
        </p:nvPicPr>
        <p:blipFill>
          <a:blip r:embed="rId3"/>
          <a:stretch>
            <a:fillRect/>
          </a:stretch>
        </p:blipFill>
        <p:spPr>
          <a:xfrm>
            <a:off x="855961" y="3685033"/>
            <a:ext cx="7285565" cy="416318"/>
          </a:xfrm>
          <a:prstGeom prst="rect">
            <a:avLst/>
          </a:prstGeom>
        </p:spPr>
      </p:pic>
      <p:sp>
        <p:nvSpPr>
          <p:cNvPr id="11" name="Rectangle 10"/>
          <p:cNvSpPr/>
          <p:nvPr/>
        </p:nvSpPr>
        <p:spPr>
          <a:xfrm>
            <a:off x="1423814" y="4117983"/>
            <a:ext cx="4208268" cy="369332"/>
          </a:xfrm>
          <a:prstGeom prst="rect">
            <a:avLst/>
          </a:prstGeom>
        </p:spPr>
        <p:txBody>
          <a:bodyPr wrap="none">
            <a:spAutoFit/>
          </a:bodyPr>
          <a:lstStyle/>
          <a:p>
            <a:r>
              <a:rPr lang="vi-VN" dirty="0" smtClean="0">
                <a:solidFill>
                  <a:srgbClr val="4A5568"/>
                </a:solidFill>
                <a:latin typeface="-apple-system"/>
              </a:rPr>
              <a:t>Để khởi tạo cái Product thuộc nhóm Art</a:t>
            </a:r>
            <a:endParaRPr lang="vi-VN" b="1" dirty="0"/>
          </a:p>
        </p:txBody>
      </p:sp>
    </p:spTree>
    <p:extLst>
      <p:ext uri="{BB962C8B-B14F-4D97-AF65-F5344CB8AC3E}">
        <p14:creationId xmlns:p14="http://schemas.microsoft.com/office/powerpoint/2010/main" val="2532895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Tổng kết</a:t>
            </a:r>
            <a:endParaRPr lang="vi-VN" sz="2000" b="1" dirty="0">
              <a:latin typeface="Arial" panose="020B0604020202020204" pitchFamily="34" charset="0"/>
              <a:cs typeface="Arial" panose="020B0604020202020204" pitchFamily="34" charset="0"/>
            </a:endParaRPr>
          </a:p>
        </p:txBody>
      </p:sp>
      <p:sp>
        <p:nvSpPr>
          <p:cNvPr id="3" name="Rectangle 2"/>
          <p:cNvSpPr/>
          <p:nvPr/>
        </p:nvSpPr>
        <p:spPr>
          <a:xfrm>
            <a:off x="677335" y="1600200"/>
            <a:ext cx="8466665" cy="3416320"/>
          </a:xfrm>
          <a:prstGeom prst="rect">
            <a:avLst/>
          </a:prstGeom>
        </p:spPr>
        <p:txBody>
          <a:bodyPr wrap="square">
            <a:spAutoFit/>
          </a:bodyPr>
          <a:lstStyle/>
          <a:p>
            <a:pPr>
              <a:buFont typeface="Arial" panose="020B0604020202020204" pitchFamily="34" charset="0"/>
              <a:buChar char="•"/>
            </a:pPr>
            <a:r>
              <a:rPr lang="vi-VN" dirty="0">
                <a:solidFill>
                  <a:srgbClr val="4A5568"/>
                </a:solidFill>
                <a:latin typeface="-apple-system"/>
              </a:rPr>
              <a:t>Abstract Factory Pattern giúp đảm bảo rằng các product mà bạn nhận được từ một factory đều tương thích với </a:t>
            </a:r>
            <a:r>
              <a:rPr lang="vi-VN" dirty="0" smtClean="0">
                <a:solidFill>
                  <a:srgbClr val="4A5568"/>
                </a:solidFill>
                <a:latin typeface="-apple-system"/>
              </a:rPr>
              <a:t>nhau</a:t>
            </a:r>
          </a:p>
          <a:p>
            <a:pPr>
              <a:buFont typeface="Arial" panose="020B0604020202020204" pitchFamily="34" charset="0"/>
              <a:buChar char="•"/>
            </a:pPr>
            <a:endParaRPr lang="vi-VN" dirty="0">
              <a:solidFill>
                <a:srgbClr val="4A5568"/>
              </a:solidFill>
              <a:latin typeface="-apple-system"/>
            </a:endParaRPr>
          </a:p>
          <a:p>
            <a:pPr>
              <a:buFont typeface="Arial" panose="020B0604020202020204" pitchFamily="34" charset="0"/>
              <a:buChar char="•"/>
            </a:pPr>
            <a:r>
              <a:rPr lang="vi-VN" dirty="0">
                <a:solidFill>
                  <a:srgbClr val="4A5568"/>
                </a:solidFill>
                <a:latin typeface="-apple-system"/>
              </a:rPr>
              <a:t>Abstract Factory Pattern giúp hạn chế sự phụ thuộc giữa creator và concrete products</a:t>
            </a:r>
            <a:r>
              <a:rPr lang="vi-VN" dirty="0" smtClean="0">
                <a:solidFill>
                  <a:srgbClr val="4A5568"/>
                </a:solidFill>
                <a:latin typeface="-apple-system"/>
              </a:rPr>
              <a:t>.</a:t>
            </a:r>
          </a:p>
          <a:p>
            <a:pPr>
              <a:buFont typeface="Arial" panose="020B0604020202020204" pitchFamily="34" charset="0"/>
              <a:buChar char="•"/>
            </a:pPr>
            <a:endParaRPr lang="vi-VN" dirty="0">
              <a:solidFill>
                <a:srgbClr val="4A5568"/>
              </a:solidFill>
              <a:latin typeface="-apple-system"/>
            </a:endParaRPr>
          </a:p>
          <a:p>
            <a:pPr>
              <a:buFont typeface="Arial" panose="020B0604020202020204" pitchFamily="34" charset="0"/>
              <a:buChar char="•"/>
            </a:pPr>
            <a:r>
              <a:rPr lang="vi-VN" dirty="0">
                <a:solidFill>
                  <a:srgbClr val="4A5568"/>
                </a:solidFill>
                <a:latin typeface="-apple-system"/>
              </a:rPr>
              <a:t>Abstract Factory Pattern giúp gom các đoạn code tạo ra product vào một nơi trong chương trình, nhờ đó giúp dễ theo dõi và thao tác</a:t>
            </a:r>
            <a:r>
              <a:rPr lang="vi-VN" dirty="0" smtClean="0">
                <a:solidFill>
                  <a:srgbClr val="4A5568"/>
                </a:solidFill>
                <a:latin typeface="-apple-system"/>
              </a:rPr>
              <a:t>.</a:t>
            </a:r>
          </a:p>
          <a:p>
            <a:pPr>
              <a:buFont typeface="Arial" panose="020B0604020202020204" pitchFamily="34" charset="0"/>
              <a:buChar char="•"/>
            </a:pPr>
            <a:endParaRPr lang="vi-VN" dirty="0">
              <a:solidFill>
                <a:srgbClr val="4A5568"/>
              </a:solidFill>
              <a:latin typeface="-apple-system"/>
            </a:endParaRPr>
          </a:p>
          <a:p>
            <a:pPr>
              <a:buFont typeface="Arial" panose="020B0604020202020204" pitchFamily="34" charset="0"/>
              <a:buChar char="•"/>
            </a:pPr>
            <a:r>
              <a:rPr lang="vi-VN" dirty="0">
                <a:solidFill>
                  <a:srgbClr val="4A5568"/>
                </a:solidFill>
                <a:latin typeface="-apple-system"/>
              </a:rPr>
              <a:t>Với Abstract Factory Pattern, chúng ta có thể thoải mái thêm nhiều loại product mới vào chương trình mà không làm thay đổi các đoạn code nền tảng đã có trước đó.</a:t>
            </a:r>
            <a:endParaRPr lang="vi-VN" b="0" i="0" dirty="0">
              <a:solidFill>
                <a:srgbClr val="4A5568"/>
              </a:solidFill>
              <a:effectLst/>
              <a:latin typeface="-apple-system"/>
            </a:endParaRPr>
          </a:p>
        </p:txBody>
      </p:sp>
      <p:sp>
        <p:nvSpPr>
          <p:cNvPr id="4" name="Rectangle 3"/>
          <p:cNvSpPr/>
          <p:nvPr/>
        </p:nvSpPr>
        <p:spPr>
          <a:xfrm>
            <a:off x="677334" y="5215235"/>
            <a:ext cx="8238065" cy="646331"/>
          </a:xfrm>
          <a:prstGeom prst="rect">
            <a:avLst/>
          </a:prstGeom>
        </p:spPr>
        <p:txBody>
          <a:bodyPr wrap="square">
            <a:spAutoFit/>
          </a:bodyPr>
          <a:lstStyle/>
          <a:p>
            <a:pPr>
              <a:buFont typeface="Arial" panose="020B0604020202020204" pitchFamily="34" charset="0"/>
              <a:buChar char="•"/>
            </a:pPr>
            <a:r>
              <a:rPr lang="vi-VN" dirty="0" smtClean="0">
                <a:solidFill>
                  <a:srgbClr val="4A5568"/>
                </a:solidFill>
                <a:latin typeface="-apple-system"/>
              </a:rPr>
              <a:t>Tuy nhiên Code </a:t>
            </a:r>
            <a:r>
              <a:rPr lang="vi-VN" dirty="0">
                <a:solidFill>
                  <a:srgbClr val="4A5568"/>
                </a:solidFill>
                <a:latin typeface="-apple-system"/>
              </a:rPr>
              <a:t>có thể trở nên nhiều hơn và phức tạp hơn do đòi hỏi phải sử dụng nhiều class mới có thể cài đặt được pattern này.</a:t>
            </a:r>
            <a:endParaRPr lang="vi-VN" b="0" i="0" dirty="0">
              <a:solidFill>
                <a:srgbClr val="4A5568"/>
              </a:solidFill>
              <a:effectLst/>
              <a:latin typeface="-apple-system"/>
            </a:endParaRPr>
          </a:p>
        </p:txBody>
      </p:sp>
    </p:spTree>
    <p:extLst>
      <p:ext uri="{BB962C8B-B14F-4D97-AF65-F5344CB8AC3E}">
        <p14:creationId xmlns:p14="http://schemas.microsoft.com/office/powerpoint/2010/main" val="61997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2133" y="1049867"/>
            <a:ext cx="8161867" cy="2496709"/>
          </a:xfrm>
          <a:prstGeom prst="rect">
            <a:avLst/>
          </a:prstGeom>
        </p:spPr>
        <p:txBody>
          <a:bodyPr wrap="square">
            <a:spAutoFit/>
          </a:bodyPr>
          <a:lstStyle/>
          <a:p>
            <a:pPr>
              <a:lnSpc>
                <a:spcPct val="107000"/>
              </a:lnSpc>
              <a:spcBef>
                <a:spcPts val="1800"/>
              </a:spcBef>
              <a:spcAft>
                <a:spcPts val="720"/>
              </a:spcAft>
            </a:pPr>
            <a:r>
              <a:rPr lang="en-US" dirty="0" smtClean="0">
                <a:solidFill>
                  <a:srgbClr val="4A5568"/>
                </a:solidFill>
                <a:latin typeface="Segoe UI" panose="020B0502040204020203" pitchFamily="34" charset="0"/>
                <a:ea typeface="Calibri" panose="020F0502020204030204" pitchFamily="34" charset="0"/>
                <a:cs typeface="Times New Roman" panose="02020603050405020304" pitchFamily="18" charset="0"/>
              </a:rPr>
              <a:t>	Là </a:t>
            </a:r>
            <a:r>
              <a:rPr lang="en-US" dirty="0">
                <a:solidFill>
                  <a:srgbClr val="4A5568"/>
                </a:solidFill>
                <a:latin typeface="Segoe UI" panose="020B0502040204020203" pitchFamily="34" charset="0"/>
                <a:ea typeface="Calibri" panose="020F0502020204030204" pitchFamily="34" charset="0"/>
                <a:cs typeface="Times New Roman" panose="02020603050405020304" pitchFamily="18" charset="0"/>
              </a:rPr>
              <a:t>một design pattern thuộc nhóm khởi tạo (Creational patterns</a:t>
            </a:r>
            <a:r>
              <a:rPr lang="en-US" dirty="0" smtClean="0">
                <a:solidFill>
                  <a:srgbClr val="4A5568"/>
                </a:solidFill>
                <a:latin typeface="Segoe UI" panose="020B0502040204020203" pitchFamily="34" charset="0"/>
                <a:ea typeface="Calibri" panose="020F0502020204030204" pitchFamily="34" charset="0"/>
                <a:cs typeface="Times New Roman" panose="02020603050405020304" pitchFamily="18" charset="0"/>
              </a:rPr>
              <a:t>).</a:t>
            </a:r>
          </a:p>
          <a:p>
            <a:pPr>
              <a:lnSpc>
                <a:spcPct val="107000"/>
              </a:lnSpc>
              <a:spcBef>
                <a:spcPts val="1800"/>
              </a:spcBef>
              <a:spcAft>
                <a:spcPts val="720"/>
              </a:spcAft>
            </a:pPr>
            <a:r>
              <a:rPr lang="en-US" dirty="0">
                <a:solidFill>
                  <a:srgbClr val="4A5568"/>
                </a:solidFill>
                <a:latin typeface="Segoe UI" panose="020B0502040204020203" pitchFamily="34" charset="0"/>
                <a:ea typeface="Calibri" panose="020F0502020204030204" pitchFamily="34" charset="0"/>
                <a:cs typeface="Times New Roman" panose="02020603050405020304" pitchFamily="18" charset="0"/>
              </a:rPr>
              <a:t> </a:t>
            </a:r>
            <a:r>
              <a:rPr lang="en-US" dirty="0" smtClean="0">
                <a:solidFill>
                  <a:srgbClr val="4A5568"/>
                </a:solidFill>
                <a:latin typeface="Segoe UI" panose="020B0502040204020203" pitchFamily="34" charset="0"/>
                <a:ea typeface="Calibri" panose="020F0502020204030204" pitchFamily="34" charset="0"/>
                <a:cs typeface="Times New Roman" panose="02020603050405020304" pitchFamily="18" charset="0"/>
              </a:rPr>
              <a:t>	Pattern </a:t>
            </a:r>
            <a:r>
              <a:rPr lang="en-US" dirty="0">
                <a:solidFill>
                  <a:srgbClr val="4A5568"/>
                </a:solidFill>
                <a:latin typeface="Segoe UI" panose="020B0502040204020203" pitchFamily="34" charset="0"/>
                <a:ea typeface="Calibri" panose="020F0502020204030204" pitchFamily="34" charset="0"/>
                <a:cs typeface="Times New Roman" panose="02020603050405020304" pitchFamily="18" charset="0"/>
              </a:rPr>
              <a:t>này được sinh ra nhằm mục đích khởi tạo một đối tượng mới mà không cần thiết phải chỉ ra một cách chính xác class nào sẽ được khởi tạo. </a:t>
            </a:r>
            <a:endParaRPr lang="en-US" dirty="0" smtClean="0">
              <a:solidFill>
                <a:srgbClr val="4A5568"/>
              </a:solidFill>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Bef>
                <a:spcPts val="1800"/>
              </a:spcBef>
              <a:spcAft>
                <a:spcPts val="720"/>
              </a:spcAft>
            </a:pPr>
            <a:r>
              <a:rPr lang="en-US" dirty="0" smtClean="0">
                <a:solidFill>
                  <a:srgbClr val="4A5568"/>
                </a:solidFill>
                <a:latin typeface="Segoe UI" panose="020B0502040204020203" pitchFamily="34" charset="0"/>
                <a:ea typeface="Calibri" panose="020F0502020204030204" pitchFamily="34" charset="0"/>
                <a:cs typeface="Times New Roman" panose="02020603050405020304" pitchFamily="18" charset="0"/>
              </a:rPr>
              <a:t>	Factory </a:t>
            </a:r>
            <a:r>
              <a:rPr lang="en-US" dirty="0">
                <a:solidFill>
                  <a:srgbClr val="4A5568"/>
                </a:solidFill>
                <a:latin typeface="Segoe UI" panose="020B0502040204020203" pitchFamily="34" charset="0"/>
                <a:ea typeface="Calibri" panose="020F0502020204030204" pitchFamily="34" charset="0"/>
                <a:cs typeface="Times New Roman" panose="02020603050405020304" pitchFamily="18" charset="0"/>
              </a:rPr>
              <a:t>Pattern giải quyết vấn đề này bằng cách định nghĩa một factory method cho việc tạo đối tượng, và các lớp con thừa kế có thể override phương thức này để chỉ rõ đối tượng nào sẽ được khởi tạo.</a:t>
            </a:r>
            <a:endParaRPr lang="vi-V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Abstract Factory Patter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978" y="3666199"/>
            <a:ext cx="4637264" cy="289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051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Cấu trúc</a:t>
            </a:r>
            <a:endParaRPr lang="vi-VN" sz="2000" b="1" dirty="0">
              <a:latin typeface="Arial" panose="020B0604020202020204" pitchFamily="34" charset="0"/>
              <a:cs typeface="Arial" panose="020B0604020202020204" pitchFamily="34" charset="0"/>
            </a:endParaRPr>
          </a:p>
        </p:txBody>
      </p:sp>
      <p:sp>
        <p:nvSpPr>
          <p:cNvPr id="4" name="Rectangle 3"/>
          <p:cNvSpPr/>
          <p:nvPr/>
        </p:nvSpPr>
        <p:spPr>
          <a:xfrm>
            <a:off x="598311" y="1274002"/>
            <a:ext cx="8906933" cy="646331"/>
          </a:xfrm>
          <a:prstGeom prst="rect">
            <a:avLst/>
          </a:prstGeom>
        </p:spPr>
        <p:txBody>
          <a:bodyPr wrap="square">
            <a:spAutoFit/>
          </a:bodyPr>
          <a:lstStyle/>
          <a:p>
            <a:r>
              <a:rPr lang="vi-VN" dirty="0">
                <a:solidFill>
                  <a:srgbClr val="4A5568"/>
                </a:solidFill>
                <a:latin typeface="-apple-system"/>
              </a:rPr>
              <a:t>Abstract Factory Pattern bao gồm năm thành phần cơ bản là: </a:t>
            </a:r>
            <a:r>
              <a:rPr lang="vi-VN" b="1" dirty="0">
                <a:solidFill>
                  <a:srgbClr val="4A5568"/>
                </a:solidFill>
                <a:latin typeface="-apple-system"/>
              </a:rPr>
              <a:t>Abstract Factory</a:t>
            </a:r>
            <a:r>
              <a:rPr lang="vi-VN" dirty="0">
                <a:solidFill>
                  <a:srgbClr val="4A5568"/>
                </a:solidFill>
                <a:latin typeface="-apple-system"/>
              </a:rPr>
              <a:t>, </a:t>
            </a:r>
            <a:r>
              <a:rPr lang="vi-VN" b="1" dirty="0">
                <a:solidFill>
                  <a:srgbClr val="4A5568"/>
                </a:solidFill>
                <a:latin typeface="-apple-system"/>
              </a:rPr>
              <a:t>Concrete Factory</a:t>
            </a:r>
            <a:r>
              <a:rPr lang="vi-VN" dirty="0">
                <a:solidFill>
                  <a:srgbClr val="4A5568"/>
                </a:solidFill>
                <a:latin typeface="-apple-system"/>
              </a:rPr>
              <a:t>, </a:t>
            </a:r>
            <a:r>
              <a:rPr lang="vi-VN" b="1" dirty="0">
                <a:solidFill>
                  <a:srgbClr val="4A5568"/>
                </a:solidFill>
                <a:latin typeface="-apple-system"/>
              </a:rPr>
              <a:t>Abstract Product</a:t>
            </a:r>
            <a:r>
              <a:rPr lang="vi-VN" dirty="0">
                <a:solidFill>
                  <a:srgbClr val="4A5568"/>
                </a:solidFill>
                <a:latin typeface="-apple-system"/>
              </a:rPr>
              <a:t>, </a:t>
            </a:r>
            <a:r>
              <a:rPr lang="vi-VN" b="1" dirty="0">
                <a:solidFill>
                  <a:srgbClr val="4A5568"/>
                </a:solidFill>
                <a:latin typeface="-apple-system"/>
              </a:rPr>
              <a:t>Concrete Product</a:t>
            </a:r>
            <a:r>
              <a:rPr lang="vi-VN" dirty="0">
                <a:solidFill>
                  <a:srgbClr val="4A5568"/>
                </a:solidFill>
                <a:latin typeface="-apple-system"/>
              </a:rPr>
              <a:t> và </a:t>
            </a:r>
            <a:r>
              <a:rPr lang="vi-VN" b="1" dirty="0">
                <a:solidFill>
                  <a:srgbClr val="4A5568"/>
                </a:solidFill>
                <a:latin typeface="-apple-system"/>
              </a:rPr>
              <a:t>Client</a:t>
            </a:r>
            <a:r>
              <a:rPr lang="vi-VN" dirty="0">
                <a:solidFill>
                  <a:srgbClr val="4A5568"/>
                </a:solidFill>
                <a:latin typeface="-apple-system"/>
              </a:rPr>
              <a:t>.</a:t>
            </a:r>
            <a:endParaRPr lang="vi-VN" dirty="0"/>
          </a:p>
        </p:txBody>
      </p:sp>
      <p:pic>
        <p:nvPicPr>
          <p:cNvPr id="2050" name="Picture 2" descr="Cấu trúc của Abstract Factory Patter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1920333"/>
            <a:ext cx="7599186" cy="5068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79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Cấu trúc</a:t>
            </a:r>
            <a:endParaRPr lang="vi-VN" sz="2000" b="1" dirty="0">
              <a:latin typeface="Arial" panose="020B0604020202020204" pitchFamily="34" charset="0"/>
              <a:cs typeface="Arial" panose="020B0604020202020204" pitchFamily="34" charset="0"/>
            </a:endParaRPr>
          </a:p>
        </p:txBody>
      </p:sp>
      <p:sp>
        <p:nvSpPr>
          <p:cNvPr id="7" name="Rectangle 6"/>
          <p:cNvSpPr/>
          <p:nvPr/>
        </p:nvSpPr>
        <p:spPr>
          <a:xfrm>
            <a:off x="677335" y="1276340"/>
            <a:ext cx="8978900" cy="3780522"/>
          </a:xfrm>
          <a:prstGeom prst="rect">
            <a:avLst/>
          </a:prstGeom>
        </p:spPr>
        <p:txBody>
          <a:bodyPr wrap="square">
            <a:spAutoFit/>
          </a:bodyPr>
          <a:lstStyle/>
          <a:p>
            <a:pPr>
              <a:lnSpc>
                <a:spcPct val="150000"/>
              </a:lnSpc>
            </a:pPr>
            <a:r>
              <a:rPr lang="vi-VN" dirty="0">
                <a:solidFill>
                  <a:srgbClr val="4A5568"/>
                </a:solidFill>
                <a:latin typeface="-apple-system"/>
              </a:rPr>
              <a:t>Trong đó:</a:t>
            </a:r>
          </a:p>
          <a:p>
            <a:pPr>
              <a:lnSpc>
                <a:spcPct val="150000"/>
              </a:lnSpc>
              <a:buFont typeface="Arial" panose="020B0604020202020204" pitchFamily="34" charset="0"/>
              <a:buChar char="•"/>
            </a:pPr>
            <a:r>
              <a:rPr lang="vi-VN" b="1" dirty="0">
                <a:solidFill>
                  <a:srgbClr val="4A5568"/>
                </a:solidFill>
                <a:latin typeface="-apple-system"/>
              </a:rPr>
              <a:t>AbstractFactory:</a:t>
            </a:r>
            <a:r>
              <a:rPr lang="vi-VN" dirty="0">
                <a:solidFill>
                  <a:srgbClr val="4A5568"/>
                </a:solidFill>
                <a:latin typeface="-apple-system"/>
              </a:rPr>
              <a:t> Khai báo dạng interface hoặc abstract class chứa các phương thức để tạo ra các đối tượng abstract.</a:t>
            </a:r>
          </a:p>
          <a:p>
            <a:pPr>
              <a:lnSpc>
                <a:spcPct val="150000"/>
              </a:lnSpc>
              <a:buFont typeface="Arial" panose="020B0604020202020204" pitchFamily="34" charset="0"/>
              <a:buChar char="•"/>
            </a:pPr>
            <a:r>
              <a:rPr lang="vi-VN" b="1" dirty="0">
                <a:solidFill>
                  <a:srgbClr val="4A5568"/>
                </a:solidFill>
                <a:latin typeface="-apple-system"/>
              </a:rPr>
              <a:t>ConcreteFactory: </a:t>
            </a:r>
            <a:r>
              <a:rPr lang="vi-VN" dirty="0">
                <a:solidFill>
                  <a:srgbClr val="4A5568"/>
                </a:solidFill>
                <a:latin typeface="-apple-system"/>
              </a:rPr>
              <a:t>Xây dựng, cài đặt các phương thức tạo các đối tượng cụ thể.</a:t>
            </a:r>
          </a:p>
          <a:p>
            <a:pPr>
              <a:lnSpc>
                <a:spcPct val="150000"/>
              </a:lnSpc>
              <a:buFont typeface="Arial" panose="020B0604020202020204" pitchFamily="34" charset="0"/>
              <a:buChar char="•"/>
            </a:pPr>
            <a:r>
              <a:rPr lang="vi-VN" b="1" dirty="0">
                <a:solidFill>
                  <a:srgbClr val="4A5568"/>
                </a:solidFill>
                <a:latin typeface="-apple-system"/>
              </a:rPr>
              <a:t>AbstractProduct: </a:t>
            </a:r>
            <a:r>
              <a:rPr lang="vi-VN" dirty="0">
                <a:solidFill>
                  <a:srgbClr val="4A5568"/>
                </a:solidFill>
                <a:latin typeface="-apple-system"/>
              </a:rPr>
              <a:t>Khai báo dạng interface hoặc abstract class để định nghĩa đối tượng abstract.</a:t>
            </a:r>
          </a:p>
          <a:p>
            <a:pPr>
              <a:lnSpc>
                <a:spcPct val="150000"/>
              </a:lnSpc>
              <a:buFont typeface="Arial" panose="020B0604020202020204" pitchFamily="34" charset="0"/>
              <a:buChar char="•"/>
            </a:pPr>
            <a:r>
              <a:rPr lang="vi-VN" b="1" dirty="0">
                <a:solidFill>
                  <a:srgbClr val="4A5568"/>
                </a:solidFill>
                <a:latin typeface="-apple-system"/>
              </a:rPr>
              <a:t>ConcreteProduct:</a:t>
            </a:r>
            <a:r>
              <a:rPr lang="vi-VN" dirty="0">
                <a:solidFill>
                  <a:srgbClr val="4A5568"/>
                </a:solidFill>
                <a:latin typeface="-apple-system"/>
              </a:rPr>
              <a:t> Cài đặt của các đối tượng cụ thể, cài đặt các phương thức được quy định tại AbstractProduct.</a:t>
            </a:r>
          </a:p>
          <a:p>
            <a:pPr>
              <a:lnSpc>
                <a:spcPct val="150000"/>
              </a:lnSpc>
              <a:buFont typeface="Arial" panose="020B0604020202020204" pitchFamily="34" charset="0"/>
              <a:buChar char="•"/>
            </a:pPr>
            <a:r>
              <a:rPr lang="vi-VN" b="1" dirty="0">
                <a:solidFill>
                  <a:srgbClr val="4A5568"/>
                </a:solidFill>
                <a:latin typeface="-apple-system"/>
              </a:rPr>
              <a:t>Client:</a:t>
            </a:r>
            <a:r>
              <a:rPr lang="vi-VN" dirty="0">
                <a:solidFill>
                  <a:srgbClr val="4A5568"/>
                </a:solidFill>
                <a:latin typeface="-apple-system"/>
              </a:rPr>
              <a:t> là đối tượng sử dụng AbstractFactory và các AbstractProduct.</a:t>
            </a:r>
            <a:endParaRPr lang="vi-VN" b="0" i="0" dirty="0">
              <a:solidFill>
                <a:srgbClr val="4A5568"/>
              </a:solidFill>
              <a:effectLst/>
              <a:latin typeface="-apple-system"/>
            </a:endParaRPr>
          </a:p>
        </p:txBody>
      </p:sp>
    </p:spTree>
    <p:extLst>
      <p:ext uri="{BB962C8B-B14F-4D97-AF65-F5344CB8AC3E}">
        <p14:creationId xmlns:p14="http://schemas.microsoft.com/office/powerpoint/2010/main" val="23022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Triển khai</a:t>
            </a:r>
            <a:endParaRPr lang="vi-VN" sz="2000" b="1" dirty="0">
              <a:latin typeface="Arial" panose="020B0604020202020204" pitchFamily="34" charset="0"/>
              <a:cs typeface="Arial" panose="020B0604020202020204" pitchFamily="34" charset="0"/>
            </a:endParaRPr>
          </a:p>
        </p:txBody>
      </p:sp>
      <p:sp>
        <p:nvSpPr>
          <p:cNvPr id="4" name="Rectangle 3"/>
          <p:cNvSpPr/>
          <p:nvPr/>
        </p:nvSpPr>
        <p:spPr>
          <a:xfrm>
            <a:off x="829735" y="1878177"/>
            <a:ext cx="4272388" cy="369332"/>
          </a:xfrm>
          <a:prstGeom prst="rect">
            <a:avLst/>
          </a:prstGeom>
        </p:spPr>
        <p:txBody>
          <a:bodyPr wrap="none">
            <a:spAutoFit/>
          </a:bodyPr>
          <a:lstStyle/>
          <a:p>
            <a:r>
              <a:rPr lang="vi-VN" dirty="0" smtClean="0">
                <a:solidFill>
                  <a:srgbClr val="4A5568"/>
                </a:solidFill>
                <a:latin typeface="-apple-system"/>
              </a:rPr>
              <a:t>Ta sẽ có tương ứng 3 </a:t>
            </a:r>
            <a:r>
              <a:rPr lang="vi-VN" b="1" dirty="0" smtClean="0">
                <a:solidFill>
                  <a:srgbClr val="4A5568"/>
                </a:solidFill>
                <a:latin typeface="-apple-system"/>
              </a:rPr>
              <a:t>AbstractProduct</a:t>
            </a:r>
            <a:endParaRPr lang="vi-VN" dirty="0"/>
          </a:p>
        </p:txBody>
      </p:sp>
      <p:sp>
        <p:nvSpPr>
          <p:cNvPr id="8" name="Rectangle 7"/>
          <p:cNvSpPr/>
          <p:nvPr/>
        </p:nvSpPr>
        <p:spPr>
          <a:xfrm>
            <a:off x="829735" y="1453634"/>
            <a:ext cx="5643468" cy="369332"/>
          </a:xfrm>
          <a:prstGeom prst="rect">
            <a:avLst/>
          </a:prstGeom>
        </p:spPr>
        <p:txBody>
          <a:bodyPr wrap="none">
            <a:spAutoFit/>
          </a:bodyPr>
          <a:lstStyle/>
          <a:p>
            <a:r>
              <a:rPr lang="vi-VN" dirty="0" smtClean="0">
                <a:solidFill>
                  <a:srgbClr val="4A5568"/>
                </a:solidFill>
                <a:latin typeface="-apple-system"/>
              </a:rPr>
              <a:t>Giả sử có 3 Product là </a:t>
            </a:r>
            <a:r>
              <a:rPr lang="vi-VN" b="1" dirty="0" smtClean="0">
                <a:solidFill>
                  <a:srgbClr val="4A5568"/>
                </a:solidFill>
                <a:latin typeface="-apple-system"/>
              </a:rPr>
              <a:t>Chair</a:t>
            </a:r>
            <a:r>
              <a:rPr lang="vi-VN" b="1" dirty="0">
                <a:solidFill>
                  <a:srgbClr val="4A5568"/>
                </a:solidFill>
                <a:latin typeface="-apple-system"/>
              </a:rPr>
              <a:t>, Sofa </a:t>
            </a:r>
            <a:r>
              <a:rPr lang="vi-VN" dirty="0">
                <a:solidFill>
                  <a:srgbClr val="4A5568"/>
                </a:solidFill>
                <a:latin typeface="-apple-system"/>
              </a:rPr>
              <a:t>và</a:t>
            </a:r>
            <a:r>
              <a:rPr lang="vi-VN" b="1" dirty="0">
                <a:solidFill>
                  <a:srgbClr val="4A5568"/>
                </a:solidFill>
                <a:latin typeface="-apple-system"/>
              </a:rPr>
              <a:t> CoffeeTable</a:t>
            </a:r>
            <a:r>
              <a:rPr lang="vi-VN" dirty="0">
                <a:solidFill>
                  <a:srgbClr val="4A5568"/>
                </a:solidFill>
                <a:latin typeface="-apple-system"/>
              </a:rPr>
              <a:t>.</a:t>
            </a:r>
            <a:endParaRPr lang="vi-VN" dirty="0"/>
          </a:p>
        </p:txBody>
      </p:sp>
      <p:pic>
        <p:nvPicPr>
          <p:cNvPr id="6" name="Picture 5"/>
          <p:cNvPicPr>
            <a:picLocks noChangeAspect="1"/>
          </p:cNvPicPr>
          <p:nvPr/>
        </p:nvPicPr>
        <p:blipFill>
          <a:blip r:embed="rId2"/>
          <a:stretch>
            <a:fillRect/>
          </a:stretch>
        </p:blipFill>
        <p:spPr>
          <a:xfrm>
            <a:off x="1860769" y="2538566"/>
            <a:ext cx="3784600" cy="3551491"/>
          </a:xfrm>
          <a:prstGeom prst="rect">
            <a:avLst/>
          </a:prstGeom>
        </p:spPr>
      </p:pic>
    </p:spTree>
    <p:extLst>
      <p:ext uri="{BB962C8B-B14F-4D97-AF65-F5344CB8AC3E}">
        <p14:creationId xmlns:p14="http://schemas.microsoft.com/office/powerpoint/2010/main" val="1874281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Triển khai</a:t>
            </a:r>
            <a:endParaRPr lang="vi-VN" sz="2000" b="1" dirty="0">
              <a:latin typeface="Arial" panose="020B0604020202020204" pitchFamily="34" charset="0"/>
              <a:cs typeface="Arial" panose="020B0604020202020204" pitchFamily="34" charset="0"/>
            </a:endParaRPr>
          </a:p>
        </p:txBody>
      </p:sp>
      <p:sp>
        <p:nvSpPr>
          <p:cNvPr id="8" name="Rectangle 7"/>
          <p:cNvSpPr/>
          <p:nvPr/>
        </p:nvSpPr>
        <p:spPr>
          <a:xfrm>
            <a:off x="677335" y="1323137"/>
            <a:ext cx="7718780" cy="369332"/>
          </a:xfrm>
          <a:prstGeom prst="rect">
            <a:avLst/>
          </a:prstGeom>
        </p:spPr>
        <p:txBody>
          <a:bodyPr wrap="none">
            <a:spAutoFit/>
          </a:bodyPr>
          <a:lstStyle/>
          <a:p>
            <a:r>
              <a:rPr lang="vi-VN" dirty="0" smtClean="0">
                <a:solidFill>
                  <a:srgbClr val="4A5568"/>
                </a:solidFill>
                <a:latin typeface="-apple-system"/>
              </a:rPr>
              <a:t>Với mỗi </a:t>
            </a:r>
            <a:r>
              <a:rPr lang="vi-VN" b="1" dirty="0" smtClean="0">
                <a:solidFill>
                  <a:srgbClr val="4A5568"/>
                </a:solidFill>
                <a:latin typeface="-apple-system"/>
              </a:rPr>
              <a:t>AbstractProduct</a:t>
            </a:r>
            <a:r>
              <a:rPr lang="vi-VN" dirty="0" smtClean="0">
                <a:solidFill>
                  <a:srgbClr val="4A5568"/>
                </a:solidFill>
                <a:latin typeface="-apple-system"/>
              </a:rPr>
              <a:t> ta sẽ tạo ra các </a:t>
            </a:r>
            <a:r>
              <a:rPr lang="vi-VN" b="1" dirty="0" smtClean="0">
                <a:solidFill>
                  <a:srgbClr val="4A5568"/>
                </a:solidFill>
                <a:latin typeface="-apple-system"/>
              </a:rPr>
              <a:t>Concrete</a:t>
            </a:r>
            <a:r>
              <a:rPr lang="vi-VN" b="1" dirty="0">
                <a:solidFill>
                  <a:srgbClr val="4A5568"/>
                </a:solidFill>
                <a:latin typeface="-apple-system"/>
              </a:rPr>
              <a:t>Product</a:t>
            </a:r>
            <a:r>
              <a:rPr lang="vi-VN" dirty="0">
                <a:solidFill>
                  <a:srgbClr val="4A5568"/>
                </a:solidFill>
                <a:latin typeface="-apple-system"/>
              </a:rPr>
              <a:t> </a:t>
            </a:r>
            <a:r>
              <a:rPr lang="vi-VN" b="1" dirty="0" smtClean="0">
                <a:solidFill>
                  <a:srgbClr val="4A5568"/>
                </a:solidFill>
                <a:latin typeface="-apple-system"/>
              </a:rPr>
              <a:t> </a:t>
            </a:r>
            <a:r>
              <a:rPr lang="vi-VN" dirty="0" smtClean="0">
                <a:solidFill>
                  <a:srgbClr val="4A5568"/>
                </a:solidFill>
                <a:latin typeface="-apple-system"/>
              </a:rPr>
              <a:t>tương ứng </a:t>
            </a:r>
            <a:endParaRPr lang="vi-VN" dirty="0"/>
          </a:p>
        </p:txBody>
      </p:sp>
      <p:pic>
        <p:nvPicPr>
          <p:cNvPr id="3" name="Picture 2"/>
          <p:cNvPicPr>
            <a:picLocks noChangeAspect="1"/>
          </p:cNvPicPr>
          <p:nvPr/>
        </p:nvPicPr>
        <p:blipFill>
          <a:blip r:embed="rId2"/>
          <a:stretch>
            <a:fillRect/>
          </a:stretch>
        </p:blipFill>
        <p:spPr>
          <a:xfrm>
            <a:off x="330099" y="3147432"/>
            <a:ext cx="5435802" cy="2554172"/>
          </a:xfrm>
          <a:prstGeom prst="rect">
            <a:avLst/>
          </a:prstGeom>
        </p:spPr>
      </p:pic>
      <p:pic>
        <p:nvPicPr>
          <p:cNvPr id="7" name="Picture 6"/>
          <p:cNvPicPr>
            <a:picLocks noChangeAspect="1"/>
          </p:cNvPicPr>
          <p:nvPr/>
        </p:nvPicPr>
        <p:blipFill>
          <a:blip r:embed="rId3"/>
          <a:stretch>
            <a:fillRect/>
          </a:stretch>
        </p:blipFill>
        <p:spPr>
          <a:xfrm>
            <a:off x="6289118" y="3105835"/>
            <a:ext cx="5709764" cy="2637367"/>
          </a:xfrm>
          <a:prstGeom prst="rect">
            <a:avLst/>
          </a:prstGeom>
        </p:spPr>
      </p:pic>
      <p:sp>
        <p:nvSpPr>
          <p:cNvPr id="9" name="Rectangle 8"/>
          <p:cNvSpPr/>
          <p:nvPr/>
        </p:nvSpPr>
        <p:spPr>
          <a:xfrm>
            <a:off x="677334" y="1947374"/>
            <a:ext cx="8860365" cy="369332"/>
          </a:xfrm>
          <a:prstGeom prst="rect">
            <a:avLst/>
          </a:prstGeom>
        </p:spPr>
        <p:txBody>
          <a:bodyPr wrap="square">
            <a:spAutoFit/>
          </a:bodyPr>
          <a:lstStyle/>
          <a:p>
            <a:r>
              <a:rPr lang="vi-VN" dirty="0">
                <a:solidFill>
                  <a:srgbClr val="4A5568"/>
                </a:solidFill>
                <a:latin typeface="-apple-system"/>
              </a:rPr>
              <a:t>Với </a:t>
            </a:r>
            <a:r>
              <a:rPr lang="vi-VN" b="1" dirty="0" smtClean="0">
                <a:solidFill>
                  <a:srgbClr val="4A5568"/>
                </a:solidFill>
                <a:latin typeface="-apple-system"/>
              </a:rPr>
              <a:t>Chair</a:t>
            </a:r>
            <a:r>
              <a:rPr lang="vi-VN" dirty="0" smtClean="0">
                <a:solidFill>
                  <a:srgbClr val="4A5568"/>
                </a:solidFill>
                <a:latin typeface="-apple-system"/>
              </a:rPr>
              <a:t> ta có : </a:t>
            </a:r>
            <a:r>
              <a:rPr lang="vi-VN" b="1" dirty="0" smtClean="0">
                <a:solidFill>
                  <a:srgbClr val="4A5568"/>
                </a:solidFill>
                <a:latin typeface="-apple-system"/>
              </a:rPr>
              <a:t>VictorianChair</a:t>
            </a:r>
            <a:r>
              <a:rPr lang="vi-VN" dirty="0" smtClean="0">
                <a:solidFill>
                  <a:srgbClr val="4A5568"/>
                </a:solidFill>
                <a:latin typeface="-apple-system"/>
              </a:rPr>
              <a:t> và </a:t>
            </a:r>
            <a:r>
              <a:rPr lang="vi-VN" b="1" dirty="0" smtClean="0">
                <a:solidFill>
                  <a:srgbClr val="4A5568"/>
                </a:solidFill>
                <a:latin typeface="-apple-system"/>
              </a:rPr>
              <a:t>ArtChair</a:t>
            </a:r>
            <a:endParaRPr lang="vi-VN" b="1" dirty="0"/>
          </a:p>
        </p:txBody>
      </p:sp>
    </p:spTree>
    <p:extLst>
      <p:ext uri="{BB962C8B-B14F-4D97-AF65-F5344CB8AC3E}">
        <p14:creationId xmlns:p14="http://schemas.microsoft.com/office/powerpoint/2010/main" val="2824531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Triển khai</a:t>
            </a:r>
            <a:endParaRPr lang="vi-VN" sz="2000" b="1" dirty="0">
              <a:latin typeface="Arial" panose="020B0604020202020204" pitchFamily="34" charset="0"/>
              <a:cs typeface="Arial" panose="020B0604020202020204" pitchFamily="34" charset="0"/>
            </a:endParaRPr>
          </a:p>
        </p:txBody>
      </p:sp>
      <p:sp>
        <p:nvSpPr>
          <p:cNvPr id="8" name="Rectangle 7"/>
          <p:cNvSpPr/>
          <p:nvPr/>
        </p:nvSpPr>
        <p:spPr>
          <a:xfrm>
            <a:off x="677335" y="1323137"/>
            <a:ext cx="2114681" cy="369332"/>
          </a:xfrm>
          <a:prstGeom prst="rect">
            <a:avLst/>
          </a:prstGeom>
        </p:spPr>
        <p:txBody>
          <a:bodyPr wrap="none">
            <a:spAutoFit/>
          </a:bodyPr>
          <a:lstStyle/>
          <a:p>
            <a:r>
              <a:rPr lang="vi-VN" dirty="0" smtClean="0">
                <a:solidFill>
                  <a:srgbClr val="4A5568"/>
                </a:solidFill>
                <a:latin typeface="-apple-system"/>
              </a:rPr>
              <a:t>Tương tự với </a:t>
            </a:r>
            <a:r>
              <a:rPr lang="vi-VN" b="1" dirty="0" smtClean="0">
                <a:solidFill>
                  <a:srgbClr val="4A5568"/>
                </a:solidFill>
                <a:latin typeface="-apple-system"/>
              </a:rPr>
              <a:t>Sofa</a:t>
            </a:r>
            <a:endParaRPr lang="vi-VN" b="1" dirty="0"/>
          </a:p>
        </p:txBody>
      </p:sp>
      <p:pic>
        <p:nvPicPr>
          <p:cNvPr id="12" name="Picture 11"/>
          <p:cNvPicPr>
            <a:picLocks noChangeAspect="1"/>
          </p:cNvPicPr>
          <p:nvPr/>
        </p:nvPicPr>
        <p:blipFill>
          <a:blip r:embed="rId2"/>
          <a:stretch>
            <a:fillRect/>
          </a:stretch>
        </p:blipFill>
        <p:spPr>
          <a:xfrm>
            <a:off x="220134" y="2607669"/>
            <a:ext cx="5786182" cy="2444065"/>
          </a:xfrm>
          <a:prstGeom prst="rect">
            <a:avLst/>
          </a:prstGeom>
        </p:spPr>
      </p:pic>
      <p:pic>
        <p:nvPicPr>
          <p:cNvPr id="13" name="Picture 12"/>
          <p:cNvPicPr>
            <a:picLocks noChangeAspect="1"/>
          </p:cNvPicPr>
          <p:nvPr/>
        </p:nvPicPr>
        <p:blipFill>
          <a:blip r:embed="rId3"/>
          <a:stretch>
            <a:fillRect/>
          </a:stretch>
        </p:blipFill>
        <p:spPr>
          <a:xfrm>
            <a:off x="6006316" y="2605584"/>
            <a:ext cx="5085630" cy="2444065"/>
          </a:xfrm>
          <a:prstGeom prst="rect">
            <a:avLst/>
          </a:prstGeom>
        </p:spPr>
      </p:pic>
    </p:spTree>
    <p:extLst>
      <p:ext uri="{BB962C8B-B14F-4D97-AF65-F5344CB8AC3E}">
        <p14:creationId xmlns:p14="http://schemas.microsoft.com/office/powerpoint/2010/main" val="940120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Triển khai</a:t>
            </a:r>
            <a:endParaRPr lang="vi-VN" sz="2000" b="1" dirty="0">
              <a:latin typeface="Arial" panose="020B0604020202020204" pitchFamily="34" charset="0"/>
              <a:cs typeface="Arial" panose="020B0604020202020204" pitchFamily="34" charset="0"/>
            </a:endParaRPr>
          </a:p>
        </p:txBody>
      </p:sp>
      <p:sp>
        <p:nvSpPr>
          <p:cNvPr id="8" name="Rectangle 7"/>
          <p:cNvSpPr/>
          <p:nvPr/>
        </p:nvSpPr>
        <p:spPr>
          <a:xfrm>
            <a:off x="677335" y="1323137"/>
            <a:ext cx="2200154" cy="369332"/>
          </a:xfrm>
          <a:prstGeom prst="rect">
            <a:avLst/>
          </a:prstGeom>
        </p:spPr>
        <p:txBody>
          <a:bodyPr wrap="none">
            <a:spAutoFit/>
          </a:bodyPr>
          <a:lstStyle/>
          <a:p>
            <a:r>
              <a:rPr lang="vi-VN" dirty="0" smtClean="0">
                <a:solidFill>
                  <a:srgbClr val="4A5568"/>
                </a:solidFill>
                <a:latin typeface="-apple-system"/>
              </a:rPr>
              <a:t>Tương tự với </a:t>
            </a:r>
            <a:r>
              <a:rPr lang="vi-VN" b="1" dirty="0" smtClean="0">
                <a:solidFill>
                  <a:srgbClr val="4A5568"/>
                </a:solidFill>
                <a:latin typeface="-apple-system"/>
              </a:rPr>
              <a:t>Table</a:t>
            </a:r>
            <a:endParaRPr lang="vi-VN" b="1" dirty="0"/>
          </a:p>
        </p:txBody>
      </p:sp>
      <p:pic>
        <p:nvPicPr>
          <p:cNvPr id="3" name="Picture 2"/>
          <p:cNvPicPr>
            <a:picLocks noChangeAspect="1"/>
          </p:cNvPicPr>
          <p:nvPr/>
        </p:nvPicPr>
        <p:blipFill>
          <a:blip r:embed="rId2"/>
          <a:stretch>
            <a:fillRect/>
          </a:stretch>
        </p:blipFill>
        <p:spPr>
          <a:xfrm>
            <a:off x="406709" y="2081328"/>
            <a:ext cx="5841691" cy="2325443"/>
          </a:xfrm>
          <a:prstGeom prst="rect">
            <a:avLst/>
          </a:prstGeom>
        </p:spPr>
      </p:pic>
      <p:pic>
        <p:nvPicPr>
          <p:cNvPr id="4" name="Picture 3"/>
          <p:cNvPicPr>
            <a:picLocks noChangeAspect="1"/>
          </p:cNvPicPr>
          <p:nvPr/>
        </p:nvPicPr>
        <p:blipFill>
          <a:blip r:embed="rId3"/>
          <a:stretch>
            <a:fillRect/>
          </a:stretch>
        </p:blipFill>
        <p:spPr>
          <a:xfrm>
            <a:off x="5835943" y="2081328"/>
            <a:ext cx="6220070" cy="2465272"/>
          </a:xfrm>
          <a:prstGeom prst="rect">
            <a:avLst/>
          </a:prstGeom>
        </p:spPr>
      </p:pic>
    </p:spTree>
    <p:extLst>
      <p:ext uri="{BB962C8B-B14F-4D97-AF65-F5344CB8AC3E}">
        <p14:creationId xmlns:p14="http://schemas.microsoft.com/office/powerpoint/2010/main" val="1149366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1478844" cy="440267"/>
          </a:xfrm>
        </p:spPr>
        <p:txBody>
          <a:bodyPr>
            <a:normAutofit/>
          </a:bodyPr>
          <a:lstStyle/>
          <a:p>
            <a:r>
              <a:rPr lang="en-US" sz="2000" b="1" dirty="0" smtClean="0">
                <a:latin typeface="Arial" panose="020B0604020202020204" pitchFamily="34" charset="0"/>
                <a:cs typeface="Arial" panose="020B0604020202020204" pitchFamily="34" charset="0"/>
              </a:rPr>
              <a:t>Triển khai</a:t>
            </a:r>
            <a:endParaRPr lang="vi-VN" sz="2000" b="1" dirty="0">
              <a:latin typeface="Arial" panose="020B0604020202020204" pitchFamily="34" charset="0"/>
              <a:cs typeface="Arial" panose="020B0604020202020204" pitchFamily="34" charset="0"/>
            </a:endParaRPr>
          </a:p>
        </p:txBody>
      </p:sp>
      <p:sp>
        <p:nvSpPr>
          <p:cNvPr id="8" name="Rectangle 7"/>
          <p:cNvSpPr/>
          <p:nvPr/>
        </p:nvSpPr>
        <p:spPr>
          <a:xfrm>
            <a:off x="677335" y="1323137"/>
            <a:ext cx="8379217" cy="369332"/>
          </a:xfrm>
          <a:prstGeom prst="rect">
            <a:avLst/>
          </a:prstGeom>
        </p:spPr>
        <p:txBody>
          <a:bodyPr wrap="none">
            <a:spAutoFit/>
          </a:bodyPr>
          <a:lstStyle/>
          <a:p>
            <a:r>
              <a:rPr lang="vi-VN" dirty="0" smtClean="0">
                <a:solidFill>
                  <a:srgbClr val="4A5568"/>
                </a:solidFill>
                <a:latin typeface="-apple-system"/>
              </a:rPr>
              <a:t>Sau đó ta sẽ tạo ra 1 </a:t>
            </a:r>
            <a:r>
              <a:rPr lang="vi-VN" b="1" dirty="0" smtClean="0">
                <a:solidFill>
                  <a:srgbClr val="4A5568"/>
                </a:solidFill>
                <a:latin typeface="-apple-system"/>
              </a:rPr>
              <a:t>AbtractFactory</a:t>
            </a:r>
            <a:r>
              <a:rPr lang="vi-VN" dirty="0" smtClean="0">
                <a:solidFill>
                  <a:srgbClr val="4A5568"/>
                </a:solidFill>
                <a:latin typeface="-apple-system"/>
              </a:rPr>
              <a:t> để xác định các thành phần của 1 Factory</a:t>
            </a:r>
            <a:endParaRPr lang="vi-VN" b="1" dirty="0"/>
          </a:p>
        </p:txBody>
      </p:sp>
      <p:sp>
        <p:nvSpPr>
          <p:cNvPr id="9" name="Rectangle 8"/>
          <p:cNvSpPr/>
          <p:nvPr/>
        </p:nvSpPr>
        <p:spPr>
          <a:xfrm>
            <a:off x="563035" y="4827369"/>
            <a:ext cx="8339665" cy="646331"/>
          </a:xfrm>
          <a:prstGeom prst="rect">
            <a:avLst/>
          </a:prstGeom>
        </p:spPr>
        <p:txBody>
          <a:bodyPr wrap="square">
            <a:spAutoFit/>
          </a:bodyPr>
          <a:lstStyle/>
          <a:p>
            <a:r>
              <a:rPr lang="vi-VN" dirty="0" smtClean="0">
                <a:solidFill>
                  <a:srgbClr val="4A5568"/>
                </a:solidFill>
                <a:latin typeface="-apple-system"/>
              </a:rPr>
              <a:t>	Đây là điểm nâng cấp của </a:t>
            </a:r>
            <a:r>
              <a:rPr lang="vi-VN" b="1" dirty="0" smtClean="0">
                <a:solidFill>
                  <a:srgbClr val="4A5568"/>
                </a:solidFill>
                <a:latin typeface="-apple-system"/>
              </a:rPr>
              <a:t>AbtractFactory </a:t>
            </a:r>
            <a:r>
              <a:rPr lang="vi-VN" dirty="0" smtClean="0">
                <a:solidFill>
                  <a:srgbClr val="4A5568"/>
                </a:solidFill>
                <a:latin typeface="-apple-system"/>
              </a:rPr>
              <a:t>so với</a:t>
            </a:r>
            <a:r>
              <a:rPr lang="vi-VN" b="1" dirty="0" smtClean="0">
                <a:solidFill>
                  <a:srgbClr val="4A5568"/>
                </a:solidFill>
                <a:latin typeface="-apple-system"/>
              </a:rPr>
              <a:t> </a:t>
            </a:r>
            <a:r>
              <a:rPr lang="vi-VN" b="1" dirty="0">
                <a:solidFill>
                  <a:srgbClr val="4A5568"/>
                </a:solidFill>
                <a:latin typeface="-apple-system"/>
              </a:rPr>
              <a:t>Factory</a:t>
            </a:r>
            <a:r>
              <a:rPr lang="vi-VN" b="1" dirty="0" smtClean="0">
                <a:solidFill>
                  <a:srgbClr val="4A5568"/>
                </a:solidFill>
                <a:latin typeface="-apple-system"/>
              </a:rPr>
              <a:t>Method</a:t>
            </a:r>
            <a:r>
              <a:rPr lang="vi-VN" dirty="0" smtClean="0">
                <a:solidFill>
                  <a:srgbClr val="4A5568"/>
                </a:solidFill>
                <a:latin typeface="-apple-system"/>
              </a:rPr>
              <a:t> khi mà có thể khai báo đa dạng các Factory</a:t>
            </a:r>
            <a:endParaRPr lang="vi-VN" b="1" dirty="0"/>
          </a:p>
        </p:txBody>
      </p:sp>
      <p:pic>
        <p:nvPicPr>
          <p:cNvPr id="7" name="Picture 6"/>
          <p:cNvPicPr>
            <a:picLocks noChangeAspect="1"/>
          </p:cNvPicPr>
          <p:nvPr/>
        </p:nvPicPr>
        <p:blipFill>
          <a:blip r:embed="rId2"/>
          <a:stretch>
            <a:fillRect/>
          </a:stretch>
        </p:blipFill>
        <p:spPr>
          <a:xfrm>
            <a:off x="1416757" y="2233424"/>
            <a:ext cx="4890943" cy="2052989"/>
          </a:xfrm>
          <a:prstGeom prst="rect">
            <a:avLst/>
          </a:prstGeom>
        </p:spPr>
      </p:pic>
    </p:spTree>
    <p:extLst>
      <p:ext uri="{BB962C8B-B14F-4D97-AF65-F5344CB8AC3E}">
        <p14:creationId xmlns:p14="http://schemas.microsoft.com/office/powerpoint/2010/main" val="2835052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313</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Calibri</vt:lpstr>
      <vt:lpstr>Segoe UI</vt:lpstr>
      <vt:lpstr>Tahoma</vt:lpstr>
      <vt:lpstr>Times New Roman</vt:lpstr>
      <vt:lpstr>Trebuchet MS</vt:lpstr>
      <vt:lpstr>Wingdings 3</vt:lpstr>
      <vt:lpstr>Facet</vt:lpstr>
      <vt:lpstr>Abstract Factory Patern</vt:lpstr>
      <vt:lpstr>PowerPoint Presentation</vt:lpstr>
      <vt:lpstr>Cấu trúc</vt:lpstr>
      <vt:lpstr>Cấu trúc</vt:lpstr>
      <vt:lpstr>Triển khai</vt:lpstr>
      <vt:lpstr>Triển khai</vt:lpstr>
      <vt:lpstr>Triển khai</vt:lpstr>
      <vt:lpstr>Triển khai</vt:lpstr>
      <vt:lpstr>Triển khai</vt:lpstr>
      <vt:lpstr>Triển khai</vt:lpstr>
      <vt:lpstr>Triển khai</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 Patern</dc:title>
  <dc:creator>Trường Phạm</dc:creator>
  <cp:lastModifiedBy>Trường Phạm</cp:lastModifiedBy>
  <cp:revision>21</cp:revision>
  <dcterms:created xsi:type="dcterms:W3CDTF">2020-09-17T17:08:11Z</dcterms:created>
  <dcterms:modified xsi:type="dcterms:W3CDTF">2020-09-17T18:36:08Z</dcterms:modified>
</cp:coreProperties>
</file>