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0233600" cy="329184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49393"/>
    <a:srgbClr val="3F4757"/>
    <a:srgbClr val="195AA0"/>
    <a:srgbClr val="0F1739"/>
    <a:srgbClr val="000080"/>
    <a:srgbClr val="1700A6"/>
    <a:srgbClr val="1600BB"/>
    <a:srgbClr val="0800F5"/>
    <a:srgbClr val="20294B"/>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5301" autoAdjust="0"/>
    <p:restoredTop sz="95122" autoAdjust="0"/>
  </p:normalViewPr>
  <p:slideViewPr>
    <p:cSldViewPr>
      <p:cViewPr>
        <p:scale>
          <a:sx n="50" d="100"/>
          <a:sy n="50" d="100"/>
        </p:scale>
        <p:origin x="3136" y="4888"/>
      </p:cViewPr>
      <p:guideLst>
        <p:guide orient="horz" pos="18992"/>
        <p:guide pos="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0226042"/>
            <a:ext cx="341985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18653760"/>
            <a:ext cx="28163520" cy="841248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BA0FC7-A132-48B7-92EF-75AFFCA7CBF4}" type="datetimeFigureOut">
              <a:rPr lang="en-US" smtClean="0"/>
              <a:pPr/>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A0FC7-A132-48B7-92EF-75AFFCA7CBF4}" type="datetimeFigureOut">
              <a:rPr lang="en-US" smtClean="0"/>
              <a:pPr/>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318265"/>
            <a:ext cx="905256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318265"/>
            <a:ext cx="2648712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A0FC7-A132-48B7-92EF-75AFFCA7CBF4}" type="datetimeFigureOut">
              <a:rPr lang="en-US" smtClean="0"/>
              <a:pPr/>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A0FC7-A132-48B7-92EF-75AFFCA7CBF4}" type="datetimeFigureOut">
              <a:rPr lang="en-US" smtClean="0"/>
              <a:pPr/>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8" y="21153122"/>
            <a:ext cx="34198560" cy="653796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8" y="13952226"/>
            <a:ext cx="34198560" cy="72008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A0FC7-A132-48B7-92EF-75AFFCA7CBF4}" type="datetimeFigureOut">
              <a:rPr lang="en-US" smtClean="0"/>
              <a:pPr/>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7680964"/>
            <a:ext cx="17769840" cy="2172462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7680964"/>
            <a:ext cx="17769840" cy="2172462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BA0FC7-A132-48B7-92EF-75AFFCA7CBF4}" type="datetimeFigureOut">
              <a:rPr lang="en-US" smtClean="0"/>
              <a:pPr/>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3" y="7368543"/>
            <a:ext cx="17776828"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2011683" y="10439401"/>
            <a:ext cx="17776828"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3" y="7368543"/>
            <a:ext cx="17783810"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20438113" y="10439401"/>
            <a:ext cx="17783810"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BA0FC7-A132-48B7-92EF-75AFFCA7CBF4}" type="datetimeFigureOut">
              <a:rPr lang="en-US" smtClean="0"/>
              <a:pPr/>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BA0FC7-A132-48B7-92EF-75AFFCA7CBF4}" type="datetimeFigureOut">
              <a:rPr lang="en-US" smtClean="0"/>
              <a:pPr/>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A0FC7-A132-48B7-92EF-75AFFCA7CBF4}" type="datetimeFigureOut">
              <a:rPr lang="en-US" smtClean="0"/>
              <a:pPr/>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5" y="1310640"/>
            <a:ext cx="13236578" cy="557784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5730220" y="1310644"/>
            <a:ext cx="22491700" cy="2809494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5" y="6888484"/>
            <a:ext cx="13236578" cy="225171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A0FC7-A132-48B7-92EF-75AFFCA7CBF4}" type="datetimeFigureOut">
              <a:rPr lang="en-US" smtClean="0"/>
              <a:pPr/>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8" y="23042881"/>
            <a:ext cx="24140160" cy="272034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886068" y="2941320"/>
            <a:ext cx="24140160" cy="1975104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886068" y="25763223"/>
            <a:ext cx="24140160" cy="386333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A0FC7-A132-48B7-92EF-75AFFCA7CBF4}" type="datetimeFigureOut">
              <a:rPr lang="en-US" smtClean="0"/>
              <a:pPr/>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16F70-CD89-4098-B094-5938522E37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318262"/>
            <a:ext cx="36210240" cy="54864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7680964"/>
            <a:ext cx="36210240" cy="2172462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0510482"/>
            <a:ext cx="9387840" cy="17526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A7BA0FC7-A132-48B7-92EF-75AFFCA7CBF4}" type="datetimeFigureOut">
              <a:rPr lang="en-US" smtClean="0"/>
              <a:pPr/>
              <a:t>2/17/17</a:t>
            </a:fld>
            <a:endParaRPr lang="en-US"/>
          </a:p>
        </p:txBody>
      </p:sp>
      <p:sp>
        <p:nvSpPr>
          <p:cNvPr id="5" name="Footer Placeholder 4"/>
          <p:cNvSpPr>
            <a:spLocks noGrp="1"/>
          </p:cNvSpPr>
          <p:nvPr>
            <p:ph type="ftr" sz="quarter" idx="3"/>
          </p:nvPr>
        </p:nvSpPr>
        <p:spPr>
          <a:xfrm>
            <a:off x="13746480" y="30510482"/>
            <a:ext cx="12740640" cy="17526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834080" y="30510482"/>
            <a:ext cx="9387840" cy="17526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2B916F70-CD89-4098-B094-5938522E37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microsoft.com/office/2007/relationships/hdphoto" Target="../media/hdphoto1.wdp"/><Relationship Id="rId20" Type="http://schemas.openxmlformats.org/officeDocument/2006/relationships/image" Target="../media/image16.png"/><Relationship Id="rId21" Type="http://schemas.openxmlformats.org/officeDocument/2006/relationships/image" Target="../media/image17.jpg"/><Relationship Id="rId10" Type="http://schemas.openxmlformats.org/officeDocument/2006/relationships/image" Target="../media/image8.png"/><Relationship Id="rId11" Type="http://schemas.microsoft.com/office/2007/relationships/hdphoto" Target="../media/hdphoto2.wdp"/><Relationship Id="rId12" Type="http://schemas.openxmlformats.org/officeDocument/2006/relationships/image" Target="../media/image9.png"/><Relationship Id="rId13" Type="http://schemas.microsoft.com/office/2007/relationships/hdphoto" Target="../media/hdphoto3.wdp"/><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 Id="rId19"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gi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9393"/>
        </a:solidFill>
        <a:effectLst/>
      </p:bgPr>
    </p:bg>
    <p:spTree>
      <p:nvGrpSpPr>
        <p:cNvPr id="1" name=""/>
        <p:cNvGrpSpPr/>
        <p:nvPr/>
      </p:nvGrpSpPr>
      <p:grpSpPr>
        <a:xfrm>
          <a:off x="0" y="0"/>
          <a:ext cx="0" cy="0"/>
          <a:chOff x="0" y="0"/>
          <a:chExt cx="0" cy="0"/>
        </a:xfrm>
      </p:grpSpPr>
      <p:sp>
        <p:nvSpPr>
          <p:cNvPr id="19" name="Rounded Rectangle 18"/>
          <p:cNvSpPr/>
          <p:nvPr/>
        </p:nvSpPr>
        <p:spPr>
          <a:xfrm>
            <a:off x="13258800" y="5181600"/>
            <a:ext cx="26593800" cy="10668000"/>
          </a:xfrm>
          <a:prstGeom prst="roundRect">
            <a:avLst/>
          </a:prstGeom>
          <a:ln>
            <a:solidFill>
              <a:srgbClr val="00008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95000"/>
                </a:schemeClr>
              </a:solidFill>
            </a:endParaRPr>
          </a:p>
        </p:txBody>
      </p:sp>
      <p:sp>
        <p:nvSpPr>
          <p:cNvPr id="5" name="Rectangle 4"/>
          <p:cNvSpPr/>
          <p:nvPr/>
        </p:nvSpPr>
        <p:spPr>
          <a:xfrm>
            <a:off x="0" y="0"/>
            <a:ext cx="40233600" cy="4533242"/>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1">
                  <a:lumMod val="95000"/>
                </a:schemeClr>
              </a:solidFill>
            </a:endParaRPr>
          </a:p>
        </p:txBody>
      </p:sp>
      <p:sp>
        <p:nvSpPr>
          <p:cNvPr id="12" name="Rectangle 11"/>
          <p:cNvSpPr/>
          <p:nvPr/>
        </p:nvSpPr>
        <p:spPr>
          <a:xfrm>
            <a:off x="1524000" y="838200"/>
            <a:ext cx="30658480" cy="2677656"/>
          </a:xfrm>
          <a:prstGeom prst="rect">
            <a:avLst/>
          </a:prstGeom>
        </p:spPr>
        <p:txBody>
          <a:bodyPr wrap="square">
            <a:spAutoFit/>
          </a:bodyPr>
          <a:lstStyle/>
          <a:p>
            <a:r>
              <a:rPr lang="en-US" sz="7200" b="1" dirty="0">
                <a:solidFill>
                  <a:schemeClr val="bg1">
                    <a:lumMod val="95000"/>
                  </a:schemeClr>
                </a:solidFill>
                <a:latin typeface="Arial"/>
                <a:cs typeface="Arial"/>
              </a:rPr>
              <a:t>VALIDATE on the </a:t>
            </a:r>
            <a:r>
              <a:rPr lang="en-US" sz="7200" b="1" dirty="0" err="1">
                <a:solidFill>
                  <a:schemeClr val="bg1">
                    <a:lumMod val="95000"/>
                  </a:schemeClr>
                </a:solidFill>
                <a:latin typeface="Arial"/>
                <a:cs typeface="Arial"/>
              </a:rPr>
              <a:t>CyVerse</a:t>
            </a:r>
            <a:r>
              <a:rPr lang="en-US" sz="7200" b="1" dirty="0">
                <a:solidFill>
                  <a:schemeClr val="bg1">
                    <a:lumMod val="95000"/>
                  </a:schemeClr>
                </a:solidFill>
                <a:latin typeface="Arial"/>
                <a:cs typeface="Arial"/>
              </a:rPr>
              <a:t> </a:t>
            </a:r>
            <a:r>
              <a:rPr lang="en-US" sz="7200" b="1" dirty="0" err="1">
                <a:solidFill>
                  <a:schemeClr val="bg1">
                    <a:lumMod val="95000"/>
                  </a:schemeClr>
                </a:solidFill>
                <a:latin typeface="Arial"/>
                <a:cs typeface="Arial"/>
              </a:rPr>
              <a:t>cyberinfrastructure</a:t>
            </a:r>
            <a:r>
              <a:rPr lang="en-US" sz="7200" b="1" dirty="0">
                <a:solidFill>
                  <a:schemeClr val="bg1">
                    <a:lumMod val="95000"/>
                  </a:schemeClr>
                </a:solidFill>
                <a:latin typeface="Arial"/>
                <a:cs typeface="Arial"/>
              </a:rPr>
              <a:t>: scalable testing of the accuracy and precision of association and prediction software </a:t>
            </a:r>
            <a:endParaRPr lang="en-US" sz="7200" b="1" dirty="0" smtClean="0">
              <a:solidFill>
                <a:schemeClr val="bg1">
                  <a:lumMod val="95000"/>
                </a:schemeClr>
              </a:solidFill>
              <a:latin typeface="Arial"/>
              <a:cs typeface="Arial"/>
            </a:endParaRPr>
          </a:p>
          <a:p>
            <a:r>
              <a:rPr lang="en-US" sz="2400" dirty="0">
                <a:solidFill>
                  <a:schemeClr val="bg1"/>
                </a:solidFill>
              </a:rPr>
              <a:t>Stapleton, Ann E., Xiao, </a:t>
            </a:r>
            <a:r>
              <a:rPr lang="en-US" sz="2400" dirty="0" err="1">
                <a:solidFill>
                  <a:schemeClr val="bg1"/>
                </a:solidFill>
              </a:rPr>
              <a:t>Yunkai</a:t>
            </a:r>
            <a:r>
              <a:rPr lang="en-US" sz="2400" dirty="0">
                <a:solidFill>
                  <a:schemeClr val="bg1"/>
                </a:solidFill>
              </a:rPr>
              <a:t>, </a:t>
            </a:r>
            <a:r>
              <a:rPr lang="en-US" sz="2400" dirty="0" err="1">
                <a:solidFill>
                  <a:schemeClr val="bg1"/>
                </a:solidFill>
              </a:rPr>
              <a:t>Chaung</a:t>
            </a:r>
            <a:r>
              <a:rPr lang="en-US" sz="2400" dirty="0">
                <a:solidFill>
                  <a:schemeClr val="bg1"/>
                </a:solidFill>
              </a:rPr>
              <a:t>, Danielle, </a:t>
            </a:r>
            <a:r>
              <a:rPr lang="en-US" sz="2400" dirty="0" err="1">
                <a:solidFill>
                  <a:schemeClr val="bg1"/>
                </a:solidFill>
              </a:rPr>
              <a:t>Cockerill</a:t>
            </a:r>
            <a:r>
              <a:rPr lang="en-US" sz="2400" dirty="0">
                <a:solidFill>
                  <a:schemeClr val="bg1"/>
                </a:solidFill>
              </a:rPr>
              <a:t>, Sierra, Talley, Stephen P., Buck, Samuel W., Landers, Dustin, and </a:t>
            </a:r>
            <a:r>
              <a:rPr lang="en-US" sz="2400" dirty="0" err="1">
                <a:solidFill>
                  <a:schemeClr val="bg1"/>
                </a:solidFill>
              </a:rPr>
              <a:t>CyVerse</a:t>
            </a:r>
            <a:r>
              <a:rPr lang="en-US" sz="2400" baseline="30000" dirty="0">
                <a:solidFill>
                  <a:schemeClr val="bg1"/>
                </a:solidFill>
              </a:rPr>
              <a:t>.</a:t>
            </a:r>
            <a:r>
              <a:rPr lang="en-US" sz="2400" dirty="0">
                <a:solidFill>
                  <a:schemeClr val="bg1"/>
                </a:solidFill>
              </a:rPr>
              <a:t> </a:t>
            </a:r>
            <a:r>
              <a:rPr lang="en-US" sz="2400" dirty="0" smtClean="0">
                <a:solidFill>
                  <a:schemeClr val="bg1">
                    <a:lumMod val="95000"/>
                  </a:schemeClr>
                </a:solidFill>
                <a:latin typeface="Arial"/>
                <a:cs typeface="Arial"/>
              </a:rPr>
              <a:t>University </a:t>
            </a:r>
            <a:r>
              <a:rPr lang="en-US" sz="2400" dirty="0">
                <a:solidFill>
                  <a:schemeClr val="bg1">
                    <a:lumMod val="95000"/>
                  </a:schemeClr>
                </a:solidFill>
                <a:latin typeface="Arial"/>
                <a:cs typeface="Arial"/>
              </a:rPr>
              <a:t>of North Carolina Wilmington, </a:t>
            </a:r>
            <a:r>
              <a:rPr lang="en-US" sz="2400" dirty="0" err="1" smtClean="0">
                <a:solidFill>
                  <a:schemeClr val="bg1">
                    <a:lumMod val="95000"/>
                  </a:schemeClr>
                </a:solidFill>
                <a:latin typeface="Arial"/>
                <a:cs typeface="Arial"/>
              </a:rPr>
              <a:t>CyVerse.org</a:t>
            </a:r>
            <a:endParaRPr lang="en-US" sz="2400" dirty="0">
              <a:solidFill>
                <a:schemeClr val="bg1">
                  <a:lumMod val="95000"/>
                </a:schemeClr>
              </a:solidFill>
              <a:latin typeface="Arial"/>
              <a:cs typeface="Arial"/>
            </a:endParaRPr>
          </a:p>
        </p:txBody>
      </p:sp>
      <p:pic>
        <p:nvPicPr>
          <p:cNvPr id="14" name="Picture 2" descr="http://www.nsf.gov/images/logos/nsf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00" y="2057400"/>
            <a:ext cx="1802720" cy="1813579"/>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p:cNvSpPr txBox="1">
            <a:spLocks/>
          </p:cNvSpPr>
          <p:nvPr/>
        </p:nvSpPr>
        <p:spPr>
          <a:xfrm>
            <a:off x="34942753" y="1533842"/>
            <a:ext cx="4092957" cy="3162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rgbClr val="F19E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smtClean="0">
                <a:solidFill>
                  <a:schemeClr val="bg1">
                    <a:lumMod val="95000"/>
                  </a:schemeClr>
                </a:solidFill>
              </a:rPr>
              <a:t>Transforming Science Through Data-driven Discovery</a:t>
            </a:r>
            <a:endParaRPr lang="en-US" sz="1400" dirty="0">
              <a:solidFill>
                <a:schemeClr val="bg1">
                  <a:lumMod val="95000"/>
                </a:schemeClr>
              </a:solidFill>
            </a:endParaRPr>
          </a:p>
        </p:txBody>
      </p:sp>
      <p:sp>
        <p:nvSpPr>
          <p:cNvPr id="17" name="TextBox 16"/>
          <p:cNvSpPr txBox="1"/>
          <p:nvPr/>
        </p:nvSpPr>
        <p:spPr>
          <a:xfrm>
            <a:off x="33909000" y="2514600"/>
            <a:ext cx="3174320" cy="738664"/>
          </a:xfrm>
          <a:prstGeom prst="rect">
            <a:avLst/>
          </a:prstGeom>
          <a:noFill/>
        </p:spPr>
        <p:txBody>
          <a:bodyPr wrap="square" rtlCol="0">
            <a:spAutoFit/>
          </a:bodyPr>
          <a:lstStyle/>
          <a:p>
            <a:r>
              <a:rPr lang="en-US" sz="1400" dirty="0" err="1" smtClean="0">
                <a:solidFill>
                  <a:schemeClr val="bg1">
                    <a:lumMod val="95000"/>
                  </a:schemeClr>
                </a:solidFill>
                <a:latin typeface="Arial"/>
                <a:cs typeface="Arial"/>
              </a:rPr>
              <a:t>CyVerse</a:t>
            </a:r>
            <a:r>
              <a:rPr lang="en-US" sz="1400" dirty="0" smtClean="0">
                <a:solidFill>
                  <a:schemeClr val="bg1">
                    <a:lumMod val="95000"/>
                  </a:schemeClr>
                </a:solidFill>
                <a:latin typeface="Arial"/>
                <a:cs typeface="Arial"/>
              </a:rPr>
              <a:t> is supported by the National Science Foundation under Grant No. DBI-0735191 and DBI-1265383.</a:t>
            </a:r>
            <a:endParaRPr lang="en-US" sz="1400" dirty="0">
              <a:solidFill>
                <a:schemeClr val="bg1">
                  <a:lumMod val="95000"/>
                </a:schemeClr>
              </a:solidFill>
              <a:latin typeface="Arial"/>
              <a:cs typeface="Arial"/>
            </a:endParaRPr>
          </a:p>
        </p:txBody>
      </p:sp>
      <p:sp>
        <p:nvSpPr>
          <p:cNvPr id="18" name="Rounded Rectangle 17"/>
          <p:cNvSpPr/>
          <p:nvPr/>
        </p:nvSpPr>
        <p:spPr>
          <a:xfrm>
            <a:off x="457200" y="5105400"/>
            <a:ext cx="12420600" cy="27813000"/>
          </a:xfrm>
          <a:prstGeom prst="roundRect">
            <a:avLst/>
          </a:prstGeom>
          <a:ln>
            <a:solidFill>
              <a:srgbClr val="00008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95000"/>
                </a:schemeClr>
              </a:solidFill>
            </a:endParaRPr>
          </a:p>
        </p:txBody>
      </p:sp>
      <p:sp>
        <p:nvSpPr>
          <p:cNvPr id="28" name="TextBox 27"/>
          <p:cNvSpPr txBox="1"/>
          <p:nvPr/>
        </p:nvSpPr>
        <p:spPr>
          <a:xfrm>
            <a:off x="24646467" y="16306800"/>
            <a:ext cx="184666" cy="1231106"/>
          </a:xfrm>
          <a:prstGeom prst="rect">
            <a:avLst/>
          </a:prstGeom>
          <a:noFill/>
        </p:spPr>
        <p:txBody>
          <a:bodyPr wrap="none" rtlCol="0">
            <a:spAutoFit/>
          </a:bodyPr>
          <a:lstStyle/>
          <a:p>
            <a:endParaRPr lang="en-US"/>
          </a:p>
        </p:txBody>
      </p:sp>
      <p:sp>
        <p:nvSpPr>
          <p:cNvPr id="33" name="Rectangle 32"/>
          <p:cNvSpPr/>
          <p:nvPr/>
        </p:nvSpPr>
        <p:spPr>
          <a:xfrm>
            <a:off x="1524000" y="16078200"/>
            <a:ext cx="10134600" cy="838200"/>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4400" dirty="0" smtClean="0">
                <a:latin typeface="Arial"/>
                <a:cs typeface="Arial"/>
              </a:rPr>
              <a:t>What is VALIDATE?</a:t>
            </a:r>
            <a:endParaRPr lang="en-US" sz="4400" dirty="0">
              <a:latin typeface="Arial"/>
              <a:cs typeface="Arial"/>
            </a:endParaRPr>
          </a:p>
        </p:txBody>
      </p:sp>
      <p:sp>
        <p:nvSpPr>
          <p:cNvPr id="34" name="Rectangle 33"/>
          <p:cNvSpPr/>
          <p:nvPr/>
        </p:nvSpPr>
        <p:spPr>
          <a:xfrm>
            <a:off x="14782800" y="5105400"/>
            <a:ext cx="23469600" cy="838200"/>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5400" dirty="0" smtClean="0">
                <a:latin typeface="Arial"/>
                <a:cs typeface="Arial"/>
              </a:rPr>
              <a:t>VALIDATE Workflow</a:t>
            </a:r>
            <a:endParaRPr lang="en-US" sz="5400" dirty="0">
              <a:latin typeface="Arial"/>
              <a:cs typeface="Arial"/>
            </a:endParaRPr>
          </a:p>
        </p:txBody>
      </p:sp>
      <p:sp>
        <p:nvSpPr>
          <p:cNvPr id="47" name="TextBox 46"/>
          <p:cNvSpPr txBox="1"/>
          <p:nvPr/>
        </p:nvSpPr>
        <p:spPr>
          <a:xfrm>
            <a:off x="914400" y="24917400"/>
            <a:ext cx="11887313" cy="7478969"/>
          </a:xfrm>
          <a:prstGeom prst="rect">
            <a:avLst/>
          </a:prstGeom>
          <a:noFill/>
        </p:spPr>
        <p:txBody>
          <a:bodyPr wrap="square" rtlCol="0">
            <a:spAutoFit/>
          </a:bodyPr>
          <a:lstStyle/>
          <a:p>
            <a:r>
              <a:rPr lang="en-US" sz="2400" dirty="0" smtClean="0">
                <a:latin typeface="Arial"/>
                <a:cs typeface="Arial"/>
              </a:rPr>
              <a:t>Our </a:t>
            </a:r>
            <a:r>
              <a:rPr lang="en-US" sz="2400" dirty="0">
                <a:latin typeface="Arial"/>
                <a:cs typeface="Arial"/>
              </a:rPr>
              <a:t>Winnow app is used to evaluate the other tools in your pipeline. Given the "known truth" of a simulation data set, we output a series of fit statistics to determine how a method was useful in analyzing specific datasets. We support a range of simulation software and stored files, with several pre-installed association and prediction applications.  </a:t>
            </a:r>
            <a:endParaRPr lang="en-US" sz="2400" dirty="0" smtClean="0">
              <a:latin typeface="Arial"/>
              <a:cs typeface="Arial"/>
            </a:endParaRPr>
          </a:p>
          <a:p>
            <a:endParaRPr lang="en-US" sz="2400" dirty="0" smtClean="0">
              <a:latin typeface="Arial"/>
              <a:cs typeface="Arial"/>
            </a:endParaRPr>
          </a:p>
          <a:p>
            <a:pPr algn="ctr"/>
            <a:r>
              <a:rPr lang="en-US" sz="2400" b="1" dirty="0" smtClean="0">
                <a:solidFill>
                  <a:schemeClr val="accent3">
                    <a:lumMod val="75000"/>
                  </a:schemeClr>
                </a:solidFill>
                <a:latin typeface="Arial"/>
                <a:cs typeface="Arial"/>
              </a:rPr>
              <a:t>Resources We Use &amp; You Have Access to</a:t>
            </a:r>
            <a:endParaRPr lang="en-US" sz="2400" b="1" dirty="0">
              <a:solidFill>
                <a:schemeClr val="accent3">
                  <a:lumMod val="75000"/>
                </a:schemeClr>
              </a:solidFill>
              <a:latin typeface="Arial"/>
              <a:cs typeface="Arial"/>
            </a:endParaRPr>
          </a:p>
          <a:p>
            <a:endParaRPr lang="en-US" sz="2400" dirty="0" smtClean="0">
              <a:latin typeface="Arial"/>
              <a:cs typeface="Arial"/>
            </a:endParaRPr>
          </a:p>
          <a:p>
            <a:endParaRPr lang="en-US" sz="2400" dirty="0">
              <a:latin typeface="Arial"/>
              <a:cs typeface="Arial"/>
            </a:endParaRPr>
          </a:p>
          <a:p>
            <a:endParaRPr lang="en-US" sz="2400" dirty="0" smtClean="0">
              <a:latin typeface="Arial"/>
              <a:cs typeface="Arial"/>
            </a:endParaRPr>
          </a:p>
          <a:p>
            <a:endParaRPr lang="en-US" sz="2400" dirty="0">
              <a:latin typeface="Arial"/>
              <a:cs typeface="Arial"/>
            </a:endParaRPr>
          </a:p>
          <a:p>
            <a:endParaRPr lang="en-US" sz="2400" dirty="0" smtClean="0">
              <a:latin typeface="Arial"/>
              <a:cs typeface="Arial"/>
            </a:endParaRPr>
          </a:p>
          <a:p>
            <a:endParaRPr lang="en-US" sz="2400" dirty="0">
              <a:latin typeface="Arial"/>
              <a:cs typeface="Arial"/>
            </a:endParaRPr>
          </a:p>
          <a:p>
            <a:endParaRPr lang="en-US" sz="2400" dirty="0" smtClean="0">
              <a:latin typeface="Arial"/>
              <a:cs typeface="Arial"/>
            </a:endParaRPr>
          </a:p>
          <a:p>
            <a:r>
              <a:rPr lang="en-US" sz="2400" dirty="0" smtClean="0">
                <a:latin typeface="Arial"/>
                <a:cs typeface="Arial"/>
              </a:rPr>
              <a:t>Since </a:t>
            </a:r>
            <a:r>
              <a:rPr lang="en-US" sz="2400" dirty="0">
                <a:latin typeface="Arial"/>
                <a:cs typeface="Arial"/>
              </a:rPr>
              <a:t>the analysis are run on the XSEDE computer systems, the computational demand for your simulations will scale up as your needs increase. We especially encourage you to make your new apps public and share them through </a:t>
            </a:r>
            <a:r>
              <a:rPr lang="en-US" sz="2400" dirty="0" err="1">
                <a:latin typeface="Arial"/>
                <a:cs typeface="Arial"/>
              </a:rPr>
              <a:t>CyVerse</a:t>
            </a:r>
            <a:r>
              <a:rPr lang="en-US" sz="2400" dirty="0">
                <a:latin typeface="Arial"/>
                <a:cs typeface="Arial"/>
              </a:rPr>
              <a:t>, </a:t>
            </a:r>
            <a:endParaRPr lang="en-US" sz="2400" dirty="0" smtClean="0">
              <a:latin typeface="Arial"/>
              <a:cs typeface="Arial"/>
            </a:endParaRPr>
          </a:p>
          <a:p>
            <a:r>
              <a:rPr lang="en-US" sz="2400" dirty="0" smtClean="0">
                <a:latin typeface="Arial"/>
                <a:cs typeface="Arial"/>
              </a:rPr>
              <a:t>so </a:t>
            </a:r>
            <a:r>
              <a:rPr lang="en-US" sz="2400" dirty="0">
                <a:latin typeface="Arial"/>
                <a:cs typeface="Arial"/>
              </a:rPr>
              <a:t>that people who adopt your method can run it quickly and easily.</a:t>
            </a:r>
          </a:p>
          <a:p>
            <a:pPr>
              <a:buFont typeface="Wingdings" pitchFamily="2" charset="2"/>
              <a:buChar char="§"/>
            </a:pPr>
            <a:endParaRPr lang="en-US" sz="2400" dirty="0">
              <a:solidFill>
                <a:schemeClr val="tx2"/>
              </a:solidFill>
              <a:latin typeface="Arial"/>
              <a:cs typeface="Arial"/>
            </a:endParaRPr>
          </a:p>
          <a:p>
            <a:endParaRPr lang="en-US" sz="2400" dirty="0">
              <a:latin typeface="Arial"/>
              <a:cs typeface="Arial"/>
            </a:endParaRPr>
          </a:p>
        </p:txBody>
      </p:sp>
      <p:sp>
        <p:nvSpPr>
          <p:cNvPr id="48" name="Rounded Rectangle 47"/>
          <p:cNvSpPr/>
          <p:nvPr/>
        </p:nvSpPr>
        <p:spPr>
          <a:xfrm>
            <a:off x="13182600" y="16154400"/>
            <a:ext cx="13792200" cy="16459200"/>
          </a:xfrm>
          <a:prstGeom prst="roundRect">
            <a:avLst/>
          </a:prstGeom>
          <a:ln>
            <a:solidFill>
              <a:srgbClr val="000080"/>
            </a:solidFill>
          </a:ln>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chemeClr val="tx1"/>
                </a:solidFill>
                <a:latin typeface="Arial"/>
                <a:cs typeface="Arial"/>
              </a:rPr>
              <a:t>s</a:t>
            </a:r>
            <a:endParaRPr lang="en-US" sz="2400" dirty="0">
              <a:solidFill>
                <a:schemeClr val="tx1"/>
              </a:solidFill>
              <a:latin typeface="Arial"/>
              <a:cs typeface="Arial"/>
            </a:endParaRPr>
          </a:p>
        </p:txBody>
      </p:sp>
      <p:sp>
        <p:nvSpPr>
          <p:cNvPr id="56" name="TextBox 55"/>
          <p:cNvSpPr txBox="1"/>
          <p:nvPr/>
        </p:nvSpPr>
        <p:spPr>
          <a:xfrm>
            <a:off x="27127200" y="6781800"/>
            <a:ext cx="11734800" cy="6370974"/>
          </a:xfrm>
          <a:prstGeom prst="rect">
            <a:avLst/>
          </a:prstGeom>
          <a:noFill/>
        </p:spPr>
        <p:txBody>
          <a:bodyPr wrap="square" rtlCol="0">
            <a:spAutoFit/>
          </a:bodyPr>
          <a:lstStyle/>
          <a:p>
            <a:pPr marL="457200" indent="-457200">
              <a:buFont typeface="+mj-lt"/>
              <a:buAutoNum type="alphaUcPeriod"/>
            </a:pPr>
            <a:r>
              <a:rPr lang="en-US" sz="2400" dirty="0" smtClean="0">
                <a:latin typeface="Arial"/>
                <a:cs typeface="Arial"/>
              </a:rPr>
              <a:t>Simulate</a:t>
            </a:r>
            <a:r>
              <a:rPr lang="en-US" sz="2400" dirty="0">
                <a:latin typeface="Arial"/>
                <a:cs typeface="Arial"/>
              </a:rPr>
              <a:t>: </a:t>
            </a:r>
            <a:r>
              <a:rPr lang="en-US" sz="2400" dirty="0" smtClean="0">
                <a:latin typeface="Arial"/>
                <a:cs typeface="Arial"/>
              </a:rPr>
              <a:t>Simulation software such as </a:t>
            </a:r>
            <a:r>
              <a:rPr lang="en-US" sz="2400" dirty="0" err="1" smtClean="0">
                <a:latin typeface="Arial"/>
                <a:cs typeface="Arial"/>
              </a:rPr>
              <a:t>AlphaSim</a:t>
            </a:r>
            <a:r>
              <a:rPr lang="en-US" sz="2400" dirty="0" smtClean="0">
                <a:latin typeface="Arial"/>
                <a:cs typeface="Arial"/>
              </a:rPr>
              <a:t> outputs </a:t>
            </a:r>
            <a:r>
              <a:rPr lang="en-US" sz="2400" dirty="0">
                <a:latin typeface="Arial"/>
                <a:cs typeface="Arial"/>
              </a:rPr>
              <a:t>the known-truth phenotypes for a </a:t>
            </a:r>
            <a:r>
              <a:rPr lang="en-US" sz="2400" dirty="0" smtClean="0">
                <a:latin typeface="Arial"/>
                <a:cs typeface="Arial"/>
              </a:rPr>
              <a:t>set of populations</a:t>
            </a:r>
            <a:endParaRPr lang="en-US" sz="2400" dirty="0">
              <a:latin typeface="Arial"/>
              <a:cs typeface="Arial"/>
            </a:endParaRPr>
          </a:p>
          <a:p>
            <a:pPr marL="457200" indent="-457200">
              <a:buFont typeface="+mj-lt"/>
              <a:buAutoNum type="alphaUcPeriod"/>
            </a:pPr>
            <a:endParaRPr lang="en-US" sz="2400" dirty="0" smtClean="0">
              <a:latin typeface="Arial"/>
              <a:cs typeface="Arial"/>
            </a:endParaRPr>
          </a:p>
          <a:p>
            <a:pPr marL="457200" indent="-457200">
              <a:buFont typeface="+mj-lt"/>
              <a:buAutoNum type="alphaUcPeriod"/>
            </a:pPr>
            <a:r>
              <a:rPr lang="en-US" sz="2400" dirty="0" smtClean="0">
                <a:latin typeface="Arial"/>
                <a:cs typeface="Arial"/>
              </a:rPr>
              <a:t>Associate and Predict - GWAS </a:t>
            </a:r>
            <a:r>
              <a:rPr lang="en-US" sz="2400" dirty="0">
                <a:latin typeface="Arial"/>
                <a:cs typeface="Arial"/>
              </a:rPr>
              <a:t>tools: </a:t>
            </a:r>
          </a:p>
          <a:p>
            <a:pPr marL="2223912" lvl="1" indent="-342900">
              <a:buFont typeface="Arial"/>
              <a:buChar char="•"/>
            </a:pPr>
            <a:r>
              <a:rPr lang="en-US" sz="2400" dirty="0">
                <a:latin typeface="Arial"/>
                <a:cs typeface="Arial"/>
              </a:rPr>
              <a:t> FaST-</a:t>
            </a:r>
            <a:r>
              <a:rPr lang="en-US" sz="2400" dirty="0" smtClean="0">
                <a:latin typeface="Arial"/>
                <a:cs typeface="Arial"/>
              </a:rPr>
              <a:t>LMM</a:t>
            </a:r>
            <a:r>
              <a:rPr lang="en-US" sz="2400" baseline="30000" dirty="0" smtClean="0">
                <a:latin typeface="Arial"/>
                <a:cs typeface="Arial"/>
              </a:rPr>
              <a:t>1</a:t>
            </a:r>
            <a:r>
              <a:rPr lang="en-US" sz="2400" dirty="0" smtClean="0">
                <a:latin typeface="Arial"/>
                <a:cs typeface="Arial"/>
              </a:rPr>
              <a:t>: designed </a:t>
            </a:r>
            <a:r>
              <a:rPr lang="en-US" sz="2400" dirty="0">
                <a:latin typeface="Arial"/>
                <a:cs typeface="Arial"/>
              </a:rPr>
              <a:t>for large data sets, more specifically used to test all SNPs in a data set for statistical significance</a:t>
            </a:r>
          </a:p>
          <a:p>
            <a:pPr marL="2223912" lvl="1" indent="-256032">
              <a:buFont typeface="Arial"/>
              <a:buChar char="•"/>
            </a:pPr>
            <a:r>
              <a:rPr lang="en-US" sz="2400" dirty="0" smtClean="0">
                <a:latin typeface="Arial"/>
                <a:cs typeface="Arial"/>
              </a:rPr>
              <a:t>GEMMA</a:t>
            </a:r>
            <a:r>
              <a:rPr lang="en-US" sz="2400" baseline="30000" dirty="0" smtClean="0">
                <a:latin typeface="Arial"/>
                <a:cs typeface="Arial"/>
              </a:rPr>
              <a:t>2</a:t>
            </a:r>
            <a:r>
              <a:rPr lang="en-US" sz="2400" dirty="0" smtClean="0">
                <a:latin typeface="Arial"/>
                <a:cs typeface="Arial"/>
              </a:rPr>
              <a:t>: </a:t>
            </a:r>
            <a:r>
              <a:rPr lang="en-US" sz="2400" dirty="0">
                <a:latin typeface="Arial"/>
                <a:cs typeface="Arial"/>
              </a:rPr>
              <a:t>A GWAS analysis tool specializing </a:t>
            </a:r>
            <a:r>
              <a:rPr lang="en-US" sz="2400" dirty="0" smtClean="0">
                <a:latin typeface="Arial"/>
                <a:cs typeface="Arial"/>
              </a:rPr>
              <a:t>in </a:t>
            </a:r>
            <a:r>
              <a:rPr lang="en-US" sz="2400" dirty="0" err="1" smtClean="0">
                <a:latin typeface="Arial"/>
                <a:cs typeface="Arial"/>
              </a:rPr>
              <a:t>bayesian</a:t>
            </a:r>
            <a:r>
              <a:rPr lang="en-US" sz="2400" dirty="0" smtClean="0">
                <a:latin typeface="Arial"/>
                <a:cs typeface="Arial"/>
              </a:rPr>
              <a:t> </a:t>
            </a:r>
            <a:r>
              <a:rPr lang="en-US" sz="2400" dirty="0">
                <a:latin typeface="Arial"/>
                <a:cs typeface="Arial"/>
              </a:rPr>
              <a:t>mixed models and variations thereof</a:t>
            </a:r>
          </a:p>
          <a:p>
            <a:pPr marL="2223912" lvl="1" indent="-342900">
              <a:buFont typeface="Arial"/>
              <a:buChar char="•"/>
            </a:pPr>
            <a:r>
              <a:rPr lang="en-US" sz="2400" dirty="0" smtClean="0">
                <a:latin typeface="Arial"/>
                <a:cs typeface="Arial"/>
              </a:rPr>
              <a:t>QxPak</a:t>
            </a:r>
            <a:r>
              <a:rPr lang="en-US" sz="2400" baseline="30000" dirty="0" smtClean="0">
                <a:latin typeface="Arial"/>
                <a:cs typeface="Arial"/>
              </a:rPr>
              <a:t>3</a:t>
            </a:r>
            <a:r>
              <a:rPr lang="en-US" sz="2400" dirty="0" smtClean="0">
                <a:latin typeface="Arial"/>
                <a:cs typeface="Arial"/>
              </a:rPr>
              <a:t>: </a:t>
            </a:r>
            <a:r>
              <a:rPr lang="en-US" sz="2400" dirty="0">
                <a:latin typeface="Arial"/>
                <a:cs typeface="Arial"/>
              </a:rPr>
              <a:t>A versatile statistics package </a:t>
            </a:r>
            <a:r>
              <a:rPr lang="en-US" sz="2400" dirty="0" smtClean="0">
                <a:latin typeface="Arial"/>
                <a:cs typeface="Arial"/>
              </a:rPr>
              <a:t>for </a:t>
            </a:r>
            <a:r>
              <a:rPr lang="en-US" sz="2400" dirty="0">
                <a:latin typeface="Arial"/>
                <a:cs typeface="Arial"/>
              </a:rPr>
              <a:t>in statistical genomics and quantitative trait </a:t>
            </a:r>
            <a:r>
              <a:rPr lang="en-US" sz="2400" dirty="0" smtClean="0">
                <a:latin typeface="Arial"/>
                <a:cs typeface="Arial"/>
              </a:rPr>
              <a:t>locus </a:t>
            </a:r>
            <a:r>
              <a:rPr lang="en-US" sz="2400" dirty="0">
                <a:latin typeface="Arial"/>
                <a:cs typeface="Arial"/>
              </a:rPr>
              <a:t>(QTL) analyses</a:t>
            </a:r>
            <a:r>
              <a:rPr lang="en-US" sz="2400" dirty="0" smtClean="0">
                <a:latin typeface="Arial"/>
                <a:cs typeface="Arial"/>
              </a:rPr>
              <a:t>.</a:t>
            </a:r>
          </a:p>
          <a:p>
            <a:pPr marL="2223912" lvl="1" indent="-342900">
              <a:buFont typeface="Arial"/>
              <a:buChar char="•"/>
            </a:pPr>
            <a:r>
              <a:rPr lang="en-US" sz="2400" dirty="0" smtClean="0">
                <a:latin typeface="Arial"/>
                <a:cs typeface="Arial"/>
              </a:rPr>
              <a:t>BayesR</a:t>
            </a:r>
            <a:r>
              <a:rPr lang="en-US" sz="2400" baseline="30000" dirty="0" smtClean="0">
                <a:latin typeface="Arial"/>
                <a:cs typeface="Arial"/>
              </a:rPr>
              <a:t>4</a:t>
            </a:r>
            <a:r>
              <a:rPr lang="en-US" sz="2400" dirty="0" smtClean="0">
                <a:latin typeface="Arial"/>
                <a:cs typeface="Arial"/>
              </a:rPr>
              <a:t>: high-performance and computationally demanding association and prediction method </a:t>
            </a:r>
          </a:p>
          <a:p>
            <a:pPr marL="2223912" lvl="1" indent="-342900">
              <a:buFont typeface="Arial"/>
              <a:buChar char="•"/>
            </a:pPr>
            <a:endParaRPr lang="en-US" sz="2400" dirty="0" smtClean="0">
              <a:latin typeface="Arial"/>
              <a:cs typeface="Arial"/>
            </a:endParaRPr>
          </a:p>
          <a:p>
            <a:pPr marL="457200" indent="-457200">
              <a:buFont typeface="+mj-lt"/>
              <a:buAutoNum type="alphaUcPeriod"/>
            </a:pPr>
            <a:r>
              <a:rPr lang="en-US" sz="2400" dirty="0" smtClean="0">
                <a:latin typeface="Arial"/>
                <a:cs typeface="Arial"/>
              </a:rPr>
              <a:t>Winnow</a:t>
            </a:r>
            <a:r>
              <a:rPr lang="en-US" sz="2400" dirty="0">
                <a:latin typeface="Arial"/>
                <a:cs typeface="Arial"/>
              </a:rPr>
              <a:t>: T</a:t>
            </a:r>
            <a:r>
              <a:rPr lang="en-US" sz="2400" dirty="0" smtClean="0">
                <a:latin typeface="Arial"/>
                <a:cs typeface="Arial"/>
              </a:rPr>
              <a:t>ool </a:t>
            </a:r>
            <a:r>
              <a:rPr lang="en-US" sz="2400" dirty="0">
                <a:latin typeface="Arial"/>
                <a:cs typeface="Arial"/>
              </a:rPr>
              <a:t>that evaluates other GWAS </a:t>
            </a:r>
            <a:r>
              <a:rPr lang="en-US" sz="2400" dirty="0" smtClean="0">
                <a:latin typeface="Arial"/>
                <a:cs typeface="Arial"/>
              </a:rPr>
              <a:t>tools</a:t>
            </a:r>
            <a:endParaRPr lang="en-US" sz="2400" dirty="0">
              <a:latin typeface="Arial"/>
              <a:cs typeface="Arial"/>
            </a:endParaRPr>
          </a:p>
          <a:p>
            <a:pPr marL="457200" indent="-457200">
              <a:buFont typeface="+mj-lt"/>
              <a:buAutoNum type="alphaUcPeriod"/>
            </a:pPr>
            <a:endParaRPr lang="en-US" sz="2400" dirty="0" smtClean="0">
              <a:latin typeface="Arial"/>
              <a:cs typeface="Arial"/>
            </a:endParaRPr>
          </a:p>
          <a:p>
            <a:pPr marL="457200" indent="-457200">
              <a:buFont typeface="+mj-lt"/>
              <a:buAutoNum type="alphaUcPeriod"/>
            </a:pPr>
            <a:r>
              <a:rPr lang="en-US" sz="2400" dirty="0" smtClean="0">
                <a:latin typeface="Arial"/>
                <a:cs typeface="Arial"/>
              </a:rPr>
              <a:t>Demonstrate</a:t>
            </a:r>
            <a:r>
              <a:rPr lang="en-US" sz="2400" dirty="0">
                <a:latin typeface="Arial"/>
                <a:cs typeface="Arial"/>
              </a:rPr>
              <a:t>: </a:t>
            </a:r>
            <a:r>
              <a:rPr lang="en-US" sz="2400" dirty="0" smtClean="0">
                <a:latin typeface="Arial"/>
                <a:cs typeface="Arial"/>
              </a:rPr>
              <a:t>Produces </a:t>
            </a:r>
            <a:r>
              <a:rPr lang="en-US" sz="2400" dirty="0">
                <a:latin typeface="Arial"/>
                <a:cs typeface="Arial"/>
              </a:rPr>
              <a:t>human-readable visual output from the results </a:t>
            </a:r>
            <a:r>
              <a:rPr lang="en-US" sz="2400" dirty="0" smtClean="0">
                <a:latin typeface="Arial"/>
                <a:cs typeface="Arial"/>
              </a:rPr>
              <a:t>files of Winnow</a:t>
            </a:r>
            <a:endParaRPr lang="en-US" sz="2400" dirty="0">
              <a:latin typeface="Arial"/>
              <a:cs typeface="Arial"/>
            </a:endParaRPr>
          </a:p>
        </p:txBody>
      </p:sp>
      <p:pic>
        <p:nvPicPr>
          <p:cNvPr id="61" name="Picture 60" descr="Screen Shot 2016-06-06 at 4.21.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736800"/>
            <a:ext cx="11626653" cy="1991496"/>
          </a:xfrm>
          <a:prstGeom prst="rect">
            <a:avLst/>
          </a:prstGeom>
        </p:spPr>
      </p:pic>
      <p:sp>
        <p:nvSpPr>
          <p:cNvPr id="62" name="TextBox 61"/>
          <p:cNvSpPr txBox="1"/>
          <p:nvPr/>
        </p:nvSpPr>
        <p:spPr>
          <a:xfrm>
            <a:off x="1143000" y="17449800"/>
            <a:ext cx="11125200" cy="2308324"/>
          </a:xfrm>
          <a:prstGeom prst="rect">
            <a:avLst/>
          </a:prstGeom>
          <a:noFill/>
        </p:spPr>
        <p:txBody>
          <a:bodyPr wrap="square" rtlCol="0">
            <a:spAutoFit/>
          </a:bodyPr>
          <a:lstStyle/>
          <a:p>
            <a:r>
              <a:rPr lang="en-US" sz="2400" dirty="0">
                <a:latin typeface="Arial"/>
                <a:cs typeface="Arial"/>
              </a:rPr>
              <a:t>The </a:t>
            </a:r>
            <a:r>
              <a:rPr lang="en-US" sz="2400" dirty="0" err="1">
                <a:latin typeface="Arial"/>
                <a:cs typeface="Arial"/>
              </a:rPr>
              <a:t>CyVerse</a:t>
            </a:r>
            <a:r>
              <a:rPr lang="en-US" sz="2400" dirty="0">
                <a:latin typeface="Arial"/>
                <a:cs typeface="Arial"/>
              </a:rPr>
              <a:t> data analysis workflow, VALIDATE, lets you test the accuracy and precision of genotype-to-phenotype association and prediction applications.  This is done using existing or your own custom known-truth simulations -- which have large numbers of files or large numbers of iterations and thus substantial computational demand.  </a:t>
            </a:r>
          </a:p>
          <a:p>
            <a:endParaRPr lang="en-US" sz="2400" dirty="0"/>
          </a:p>
        </p:txBody>
      </p:sp>
      <p:pic>
        <p:nvPicPr>
          <p:cNvPr id="65" name="Picture 64" descr="as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800" y="152400"/>
            <a:ext cx="8153400" cy="1782524"/>
          </a:xfrm>
          <a:prstGeom prst="rect">
            <a:avLst/>
          </a:prstGeom>
        </p:spPr>
      </p:pic>
      <p:sp>
        <p:nvSpPr>
          <p:cNvPr id="67" name="Rectangle 66"/>
          <p:cNvSpPr/>
          <p:nvPr/>
        </p:nvSpPr>
        <p:spPr>
          <a:xfrm>
            <a:off x="15544800" y="16078200"/>
            <a:ext cx="9601200" cy="762000"/>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5400" dirty="0" smtClean="0">
                <a:latin typeface="Arial"/>
                <a:cs typeface="Arial"/>
              </a:rPr>
              <a:t>User Scenarios</a:t>
            </a:r>
            <a:endParaRPr lang="en-US" sz="5400" dirty="0">
              <a:latin typeface="Arial"/>
              <a:cs typeface="Arial"/>
            </a:endParaRPr>
          </a:p>
        </p:txBody>
      </p:sp>
      <p:graphicFrame>
        <p:nvGraphicFramePr>
          <p:cNvPr id="72" name="Table 71"/>
          <p:cNvGraphicFramePr>
            <a:graphicFrameLocks noGrp="1"/>
          </p:cNvGraphicFramePr>
          <p:nvPr>
            <p:extLst>
              <p:ext uri="{D42A27DB-BD31-4B8C-83A1-F6EECF244321}">
                <p14:modId xmlns:p14="http://schemas.microsoft.com/office/powerpoint/2010/main" val="128485317"/>
              </p:ext>
            </p:extLst>
          </p:nvPr>
        </p:nvGraphicFramePr>
        <p:xfrm>
          <a:off x="13639800" y="17830800"/>
          <a:ext cx="12496800" cy="5901539"/>
        </p:xfrm>
        <a:graphic>
          <a:graphicData uri="http://schemas.openxmlformats.org/drawingml/2006/table">
            <a:tbl>
              <a:tblPr firstRow="1" bandRow="1">
                <a:tableStyleId>{5940675A-B579-460E-94D1-54222C63F5DA}</a:tableStyleId>
              </a:tblPr>
              <a:tblGrid>
                <a:gridCol w="2057400"/>
                <a:gridCol w="222422"/>
                <a:gridCol w="10216978"/>
              </a:tblGrid>
              <a:tr h="1666645">
                <a:tc>
                  <a:txBody>
                    <a:bodyPr/>
                    <a:lstStyle/>
                    <a:p>
                      <a:pPr algn="ctr"/>
                      <a:r>
                        <a:rPr lang="en-US" sz="1600" b="1" dirty="0" smtClean="0">
                          <a:solidFill>
                            <a:schemeClr val="accent3"/>
                          </a:solidFill>
                          <a:latin typeface="Arial"/>
                          <a:cs typeface="Arial"/>
                        </a:rPr>
                        <a:t>Breeding Graduate </a:t>
                      </a:r>
                    </a:p>
                    <a:p>
                      <a:pPr algn="ctr"/>
                      <a:r>
                        <a:rPr lang="en-US" sz="1600" b="1" dirty="0" smtClean="0">
                          <a:solidFill>
                            <a:schemeClr val="accent3"/>
                          </a:solidFill>
                          <a:latin typeface="Arial"/>
                          <a:cs typeface="Arial"/>
                        </a:rPr>
                        <a:t>Student</a:t>
                      </a:r>
                      <a:endParaRPr lang="en-US" sz="1600" b="1" dirty="0">
                        <a:solidFill>
                          <a:schemeClr val="accent3"/>
                        </a:solidFill>
                        <a:latin typeface="Arial"/>
                        <a:cs typeface="Arial"/>
                      </a:endParaRPr>
                    </a:p>
                  </a:txBody>
                  <a:tcPr vert="vert270">
                    <a:lnL w="76200" cap="flat" cmpd="sng" algn="ctr">
                      <a:noFill/>
                      <a:prstDash val="solid"/>
                      <a:round/>
                      <a:headEnd type="none" w="med" len="med"/>
                      <a:tailEnd type="none" w="med" len="med"/>
                    </a:lnL>
                    <a:lnR w="76200" cap="flat" cmpd="sng" algn="ctr">
                      <a:solidFill>
                        <a:srgbClr val="9BBB59"/>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Arial"/>
                        <a:cs typeface="Arial"/>
                      </a:endParaRPr>
                    </a:p>
                  </a:txBody>
                  <a:tcPr>
                    <a:lnL w="76200" cap="flat" cmpd="sng" algn="ctr">
                      <a:solidFill>
                        <a:srgbClr val="9BBB59"/>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9BBB59"/>
                      </a:solidFill>
                      <a:prstDash val="solid"/>
                      <a:round/>
                      <a:headEnd type="none" w="med" len="med"/>
                      <a:tailEnd type="none" w="med" len="med"/>
                    </a:lnT>
                    <a:lnB w="76200" cap="flat" cmpd="sng" algn="ctr">
                      <a:solidFill>
                        <a:srgbClr val="9BBB59"/>
                      </a:solidFill>
                      <a:prstDash val="solid"/>
                      <a:round/>
                      <a:headEnd type="none" w="med" len="med"/>
                      <a:tailEnd type="none" w="med" len="med"/>
                    </a:lnB>
                  </a:tcPr>
                </a:tc>
                <a:tc>
                  <a:txBody>
                    <a:bodyPr/>
                    <a:lstStyle/>
                    <a:p>
                      <a:pPr marL="342900" indent="-342900">
                        <a:lnSpc>
                          <a:spcPct val="110000"/>
                        </a:lnSpc>
                        <a:buFont typeface="Arial" panose="020B0604020202020204" pitchFamily="34" charset="0"/>
                        <a:buChar char="•"/>
                      </a:pPr>
                      <a:r>
                        <a:rPr lang="en-US" sz="2400" dirty="0" smtClean="0">
                          <a:latin typeface="Arial"/>
                          <a:cs typeface="Arial"/>
                        </a:rPr>
                        <a:t>Changed parameters on a simulation tool to match their experimental design</a:t>
                      </a:r>
                    </a:p>
                    <a:p>
                      <a:pPr marL="342900" indent="-342900">
                        <a:lnSpc>
                          <a:spcPct val="110000"/>
                        </a:lnSpc>
                        <a:buFont typeface="Arial" panose="020B0604020202020204" pitchFamily="34" charset="0"/>
                        <a:buChar char="•"/>
                      </a:pPr>
                      <a:r>
                        <a:rPr lang="en-US" sz="2400" dirty="0" smtClean="0">
                          <a:latin typeface="Arial"/>
                          <a:cs typeface="Arial"/>
                        </a:rPr>
                        <a:t>Ran simulation and association using Validate workflow</a:t>
                      </a:r>
                    </a:p>
                    <a:p>
                      <a:pPr marL="342900" indent="-342900">
                        <a:lnSpc>
                          <a:spcPct val="110000"/>
                        </a:lnSpc>
                        <a:buFont typeface="Arial" panose="020B0604020202020204" pitchFamily="34" charset="0"/>
                        <a:buChar char="•"/>
                      </a:pPr>
                      <a:r>
                        <a:rPr lang="en-US" sz="2400" dirty="0" smtClean="0">
                          <a:latin typeface="Arial"/>
                          <a:cs typeface="Arial"/>
                        </a:rPr>
                        <a:t>Used optimal association tool settings for analyzing data</a:t>
                      </a:r>
                    </a:p>
                  </a:txBody>
                  <a:tcPr>
                    <a:lnL w="76200" cap="flat" cmpd="sng" algn="ctr">
                      <a:noFill/>
                      <a:prstDash val="solid"/>
                      <a:round/>
                      <a:headEnd type="none" w="med" len="med"/>
                      <a:tailEnd type="none" w="med" len="med"/>
                    </a:lnL>
                    <a:lnR w="76200" cap="flat" cmpd="sng" algn="ctr">
                      <a:solidFill>
                        <a:srgbClr val="9BBB59"/>
                      </a:solidFill>
                      <a:prstDash val="solid"/>
                      <a:round/>
                      <a:headEnd type="none" w="med" len="med"/>
                      <a:tailEnd type="none" w="med" len="med"/>
                    </a:lnR>
                    <a:lnT w="76200" cap="flat" cmpd="sng" algn="ctr">
                      <a:solidFill>
                        <a:srgbClr val="9BBB59"/>
                      </a:solidFill>
                      <a:prstDash val="solid"/>
                      <a:round/>
                      <a:headEnd type="none" w="med" len="med"/>
                      <a:tailEnd type="none" w="med" len="med"/>
                    </a:lnT>
                    <a:lnB w="76200" cap="flat" cmpd="sng" algn="ctr">
                      <a:solidFill>
                        <a:srgbClr val="9BBB59"/>
                      </a:solidFill>
                      <a:prstDash val="solid"/>
                      <a:round/>
                      <a:headEnd type="none" w="med" len="med"/>
                      <a:tailEnd type="none" w="med" len="med"/>
                    </a:lnB>
                  </a:tcPr>
                </a:tc>
              </a:tr>
              <a:tr h="2183070">
                <a:tc>
                  <a:txBody>
                    <a:bodyPr/>
                    <a:lstStyle/>
                    <a:p>
                      <a:pPr algn="ctr"/>
                      <a:r>
                        <a:rPr lang="en-US" sz="2400" b="1" dirty="0" smtClean="0">
                          <a:solidFill>
                            <a:schemeClr val="accent3"/>
                          </a:solidFill>
                          <a:latin typeface="Arial"/>
                          <a:cs typeface="Arial"/>
                        </a:rPr>
                        <a:t>Statistician</a:t>
                      </a:r>
                      <a:endParaRPr lang="en-US" sz="2400" b="1" dirty="0">
                        <a:solidFill>
                          <a:schemeClr val="accent3"/>
                        </a:solidFill>
                        <a:latin typeface="Arial"/>
                        <a:cs typeface="Arial"/>
                      </a:endParaRPr>
                    </a:p>
                  </a:txBody>
                  <a:tcPr vert="vert270">
                    <a:lnL w="76200" cap="flat" cmpd="sng" algn="ctr">
                      <a:noFill/>
                      <a:prstDash val="solid"/>
                      <a:round/>
                      <a:headEnd type="none" w="med" len="med"/>
                      <a:tailEnd type="none" w="med" len="med"/>
                    </a:lnL>
                    <a:lnR w="76200" cap="flat" cmpd="sng" algn="ctr">
                      <a:solidFill>
                        <a:srgbClr val="9BBB59"/>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a:cs typeface="Arial"/>
                      </a:endParaRPr>
                    </a:p>
                  </a:txBody>
                  <a:tcPr>
                    <a:lnL w="76200" cap="flat" cmpd="sng" algn="ctr">
                      <a:solidFill>
                        <a:srgbClr val="9BBB59"/>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9BBB59"/>
                      </a:solidFill>
                      <a:prstDash val="solid"/>
                      <a:round/>
                      <a:headEnd type="none" w="med" len="med"/>
                      <a:tailEnd type="none" w="med" len="med"/>
                    </a:lnT>
                    <a:lnB w="76200" cap="flat" cmpd="sng" algn="ctr">
                      <a:solidFill>
                        <a:srgbClr val="9BBB59"/>
                      </a:solidFill>
                      <a:prstDash val="solid"/>
                      <a:round/>
                      <a:headEnd type="none" w="med" len="med"/>
                      <a:tailEnd type="none" w="med" len="med"/>
                    </a:lnB>
                  </a:tcPr>
                </a:tc>
                <a:tc>
                  <a:txBody>
                    <a:bodyPr/>
                    <a:lstStyle/>
                    <a:p>
                      <a:pPr marL="342900" indent="-342900">
                        <a:lnSpc>
                          <a:spcPct val="110000"/>
                        </a:lnSpc>
                        <a:buFont typeface="Arial" panose="020B0604020202020204" pitchFamily="34" charset="0"/>
                        <a:buChar char="•"/>
                      </a:pPr>
                      <a:r>
                        <a:rPr lang="en-US" sz="2400" dirty="0" smtClean="0">
                          <a:latin typeface="Arial"/>
                          <a:cs typeface="Arial"/>
                        </a:rPr>
                        <a:t>Created a new method for association installed &amp; shared via Agave</a:t>
                      </a:r>
                    </a:p>
                    <a:p>
                      <a:pPr marL="342900" indent="-342900">
                        <a:lnSpc>
                          <a:spcPct val="110000"/>
                        </a:lnSpc>
                        <a:buFont typeface="Arial" panose="020B0604020202020204" pitchFamily="34" charset="0"/>
                        <a:buChar char="•"/>
                      </a:pPr>
                      <a:r>
                        <a:rPr lang="en-US" sz="2400" dirty="0" smtClean="0">
                          <a:latin typeface="Arial"/>
                          <a:cs typeface="Arial"/>
                        </a:rPr>
                        <a:t>Installed via Agave because it won’t run on a laptop</a:t>
                      </a:r>
                    </a:p>
                    <a:p>
                      <a:pPr marL="342900" indent="-342900">
                        <a:lnSpc>
                          <a:spcPct val="110000"/>
                        </a:lnSpc>
                        <a:buFont typeface="Arial" panose="020B0604020202020204" pitchFamily="34" charset="0"/>
                        <a:buChar char="•"/>
                      </a:pPr>
                      <a:r>
                        <a:rPr lang="en-US" sz="2400" dirty="0" smtClean="0">
                          <a:latin typeface="Arial"/>
                          <a:cs typeface="Arial"/>
                        </a:rPr>
                        <a:t>Compared their method with 4 other existing methods for true and false positive rates using the Validate workflow</a:t>
                      </a:r>
                    </a:p>
                  </a:txBody>
                  <a:tcPr anchor="ctr">
                    <a:lnL w="76200" cap="flat" cmpd="sng" algn="ctr">
                      <a:noFill/>
                      <a:prstDash val="solid"/>
                      <a:round/>
                      <a:headEnd type="none" w="med" len="med"/>
                      <a:tailEnd type="none" w="med" len="med"/>
                    </a:lnL>
                    <a:lnR w="76200" cap="flat" cmpd="sng" algn="ctr">
                      <a:solidFill>
                        <a:srgbClr val="9BBB59"/>
                      </a:solidFill>
                      <a:prstDash val="solid"/>
                      <a:round/>
                      <a:headEnd type="none" w="med" len="med"/>
                      <a:tailEnd type="none" w="med" len="med"/>
                    </a:lnR>
                    <a:lnT w="76200" cap="flat" cmpd="sng" algn="ctr">
                      <a:solidFill>
                        <a:srgbClr val="9BBB59"/>
                      </a:solidFill>
                      <a:prstDash val="solid"/>
                      <a:round/>
                      <a:headEnd type="none" w="med" len="med"/>
                      <a:tailEnd type="none" w="med" len="med"/>
                    </a:lnT>
                    <a:lnB w="76200" cap="flat" cmpd="sng" algn="ctr">
                      <a:solidFill>
                        <a:srgbClr val="9BBB59"/>
                      </a:solidFill>
                      <a:prstDash val="solid"/>
                      <a:round/>
                      <a:headEnd type="none" w="med" len="med"/>
                      <a:tailEnd type="none" w="med" len="med"/>
                    </a:lnB>
                  </a:tcPr>
                </a:tc>
              </a:tr>
              <a:tr h="2017685">
                <a:tc>
                  <a:txBody>
                    <a:bodyPr/>
                    <a:lstStyle/>
                    <a:p>
                      <a:pPr algn="ctr"/>
                      <a:r>
                        <a:rPr lang="en-US" sz="2400" b="1" dirty="0" smtClean="0">
                          <a:solidFill>
                            <a:schemeClr val="accent3"/>
                          </a:solidFill>
                          <a:latin typeface="Arial"/>
                          <a:cs typeface="Arial"/>
                        </a:rPr>
                        <a:t>Data Analyst</a:t>
                      </a:r>
                      <a:endParaRPr lang="en-US" sz="2400" b="1" dirty="0">
                        <a:solidFill>
                          <a:schemeClr val="accent3"/>
                        </a:solidFill>
                        <a:latin typeface="Arial"/>
                        <a:cs typeface="Arial"/>
                      </a:endParaRPr>
                    </a:p>
                  </a:txBody>
                  <a:tcPr vert="vert270">
                    <a:lnL w="76200" cap="flat" cmpd="sng" algn="ctr">
                      <a:noFill/>
                      <a:prstDash val="solid"/>
                      <a:round/>
                      <a:headEnd type="none" w="med" len="med"/>
                      <a:tailEnd type="none" w="med" len="med"/>
                    </a:lnL>
                    <a:lnR w="76200" cap="flat" cmpd="sng" algn="ctr">
                      <a:solidFill>
                        <a:srgbClr val="9BBB59"/>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a:cs typeface="Arial"/>
                      </a:endParaRPr>
                    </a:p>
                  </a:txBody>
                  <a:tcPr>
                    <a:lnL w="76200" cap="flat" cmpd="sng" algn="ctr">
                      <a:solidFill>
                        <a:srgbClr val="9BBB59"/>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9BBB59"/>
                      </a:solidFill>
                      <a:prstDash val="solid"/>
                      <a:round/>
                      <a:headEnd type="none" w="med" len="med"/>
                      <a:tailEnd type="none" w="med" len="med"/>
                    </a:lnT>
                    <a:lnB w="76200" cap="flat" cmpd="sng" algn="ctr">
                      <a:solidFill>
                        <a:srgbClr val="9BBB59"/>
                      </a:solidFill>
                      <a:prstDash val="solid"/>
                      <a:round/>
                      <a:headEnd type="none" w="med" len="med"/>
                      <a:tailEnd type="none" w="med" len="med"/>
                    </a:lnB>
                  </a:tcPr>
                </a:tc>
                <a:tc>
                  <a:txBody>
                    <a:bodyPr/>
                    <a:lstStyle/>
                    <a:p>
                      <a:pPr marL="0" indent="0">
                        <a:lnSpc>
                          <a:spcPct val="110000"/>
                        </a:lnSpc>
                        <a:buFont typeface="Arial" panose="020B0604020202020204" pitchFamily="34" charset="0"/>
                        <a:buNone/>
                      </a:pPr>
                      <a:endParaRPr lang="en-US" sz="2400" dirty="0" smtClean="0">
                        <a:latin typeface="Arial"/>
                        <a:cs typeface="Arial"/>
                      </a:endParaRPr>
                    </a:p>
                    <a:p>
                      <a:pPr marL="342900" indent="-342900">
                        <a:lnSpc>
                          <a:spcPct val="110000"/>
                        </a:lnSpc>
                        <a:buFont typeface="Arial" panose="020B0604020202020204" pitchFamily="34" charset="0"/>
                        <a:buChar char="•"/>
                      </a:pPr>
                      <a:r>
                        <a:rPr lang="en-US" sz="2400" dirty="0" smtClean="0">
                          <a:latin typeface="Arial"/>
                          <a:cs typeface="Arial"/>
                        </a:rPr>
                        <a:t>Wrote scripts to determine the sensitivity of combinations of </a:t>
                      </a:r>
                    </a:p>
                    <a:p>
                      <a:pPr marL="0" indent="0">
                        <a:lnSpc>
                          <a:spcPct val="110000"/>
                        </a:lnSpc>
                        <a:buFont typeface="Arial" panose="020B0604020202020204" pitchFamily="34" charset="0"/>
                        <a:buNone/>
                      </a:pPr>
                      <a:r>
                        <a:rPr lang="en-US" sz="2400" dirty="0" smtClean="0">
                          <a:latin typeface="Arial"/>
                          <a:cs typeface="Arial"/>
                        </a:rPr>
                        <a:t>    parameters to share with graduate students in their lab</a:t>
                      </a:r>
                    </a:p>
                    <a:p>
                      <a:pPr marL="342900" indent="-342900">
                        <a:lnSpc>
                          <a:spcPct val="110000"/>
                        </a:lnSpc>
                        <a:buFont typeface="Arial" panose="020B0604020202020204" pitchFamily="34" charset="0"/>
                        <a:buChar char="•"/>
                      </a:pPr>
                      <a:r>
                        <a:rPr lang="en-US" sz="2400" dirty="0" smtClean="0">
                          <a:latin typeface="Arial"/>
                          <a:cs typeface="Arial"/>
                        </a:rPr>
                        <a:t>Installed new methods from the literature via Agave</a:t>
                      </a:r>
                    </a:p>
                  </a:txBody>
                  <a:tcPr>
                    <a:lnL w="76200" cap="flat" cmpd="sng" algn="ctr">
                      <a:noFill/>
                      <a:prstDash val="solid"/>
                      <a:round/>
                      <a:headEnd type="none" w="med" len="med"/>
                      <a:tailEnd type="none" w="med" len="med"/>
                    </a:lnL>
                    <a:lnR w="76200" cap="flat" cmpd="sng" algn="ctr">
                      <a:solidFill>
                        <a:srgbClr val="9BBB59"/>
                      </a:solidFill>
                      <a:prstDash val="solid"/>
                      <a:round/>
                      <a:headEnd type="none" w="med" len="med"/>
                      <a:tailEnd type="none" w="med" len="med"/>
                    </a:lnR>
                    <a:lnT w="76200" cap="flat" cmpd="sng" algn="ctr">
                      <a:solidFill>
                        <a:srgbClr val="9BBB59"/>
                      </a:solidFill>
                      <a:prstDash val="solid"/>
                      <a:round/>
                      <a:headEnd type="none" w="med" len="med"/>
                      <a:tailEnd type="none" w="med" len="med"/>
                    </a:lnT>
                    <a:lnB w="76200" cap="flat" cmpd="sng" algn="ctr">
                      <a:solidFill>
                        <a:srgbClr val="9BBB59"/>
                      </a:solidFill>
                      <a:prstDash val="solid"/>
                      <a:round/>
                      <a:headEnd type="none" w="med" len="med"/>
                      <a:tailEnd type="none" w="med" len="med"/>
                    </a:lnB>
                  </a:tcPr>
                </a:tc>
              </a:tr>
            </a:tbl>
          </a:graphicData>
        </a:graphic>
      </p:graphicFrame>
      <p:pic>
        <p:nvPicPr>
          <p:cNvPr id="73" name="Picture 72" descr="o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1800" y="17907000"/>
            <a:ext cx="1219200" cy="1457632"/>
          </a:xfrm>
          <a:prstGeom prst="rect">
            <a:avLst/>
          </a:prstGeom>
          <a:ln>
            <a:noFill/>
          </a:ln>
          <a:effectLst>
            <a:outerShdw blurRad="50800" dist="38100" dir="2700000" algn="tl" rotWithShape="0">
              <a:prstClr val="black">
                <a:alpha val="40000"/>
              </a:prstClr>
            </a:outerShdw>
          </a:effectLst>
        </p:spPr>
      </p:pic>
      <p:pic>
        <p:nvPicPr>
          <p:cNvPr id="74" name="Picture 73" descr="tw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7320" y="19812000"/>
            <a:ext cx="1203680" cy="1447800"/>
          </a:xfrm>
          <a:prstGeom prst="rect">
            <a:avLst/>
          </a:prstGeom>
          <a:ln>
            <a:noFill/>
          </a:ln>
          <a:effectLst>
            <a:outerShdw blurRad="50800" dist="38100" dir="2700000" algn="tl" rotWithShape="0">
              <a:prstClr val="black">
                <a:alpha val="40000"/>
              </a:prstClr>
            </a:outerShdw>
          </a:effectLst>
        </p:spPr>
      </p:pic>
      <p:pic>
        <p:nvPicPr>
          <p:cNvPr id="75" name="Picture 74" descr="thre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29333" y="22021800"/>
            <a:ext cx="1191667" cy="1447800"/>
          </a:xfrm>
          <a:prstGeom prst="rect">
            <a:avLst/>
          </a:prstGeom>
          <a:ln>
            <a:noFill/>
          </a:ln>
          <a:effectLst>
            <a:outerShdw blurRad="50800" dist="38100" dir="2700000" algn="tl" rotWithShape="0">
              <a:prstClr val="black">
                <a:alpha val="40000"/>
              </a:prstClr>
            </a:outerShdw>
          </a:effectLst>
        </p:spPr>
      </p:pic>
      <p:graphicFrame>
        <p:nvGraphicFramePr>
          <p:cNvPr id="76" name="Table 75"/>
          <p:cNvGraphicFramePr>
            <a:graphicFrameLocks noGrp="1"/>
          </p:cNvGraphicFramePr>
          <p:nvPr>
            <p:extLst>
              <p:ext uri="{D42A27DB-BD31-4B8C-83A1-F6EECF244321}">
                <p14:modId xmlns:p14="http://schemas.microsoft.com/office/powerpoint/2010/main" val="3175706561"/>
              </p:ext>
            </p:extLst>
          </p:nvPr>
        </p:nvGraphicFramePr>
        <p:xfrm>
          <a:off x="14020799" y="25445179"/>
          <a:ext cx="12115801" cy="6025421"/>
        </p:xfrm>
        <a:graphic>
          <a:graphicData uri="http://schemas.openxmlformats.org/drawingml/2006/table">
            <a:tbl>
              <a:tblPr firstRow="1" bandRow="1">
                <a:tableStyleId>{5940675A-B579-460E-94D1-54222C63F5DA}</a:tableStyleId>
              </a:tblPr>
              <a:tblGrid>
                <a:gridCol w="576942"/>
                <a:gridCol w="1406931"/>
                <a:gridCol w="10131928"/>
              </a:tblGrid>
              <a:tr h="1884221">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000" b="1" dirty="0" smtClean="0">
                          <a:solidFill>
                            <a:srgbClr val="31859C"/>
                          </a:solidFill>
                          <a:latin typeface="Arial"/>
                          <a:cs typeface="Arial"/>
                        </a:rPr>
                        <a:t>Get it Done</a:t>
                      </a:r>
                    </a:p>
                    <a:p>
                      <a:pPr algn="ctr"/>
                      <a:endParaRPr lang="en-US" sz="2000" b="1" dirty="0">
                        <a:solidFill>
                          <a:srgbClr val="31859C"/>
                        </a:solidFill>
                        <a:latin typeface="Arial"/>
                        <a:cs typeface="Arial"/>
                      </a:endParaRPr>
                    </a:p>
                  </a:txBody>
                  <a:tcPr vert="vert270">
                    <a:lnL w="76200" cap="flat" cmpd="sng" algn="ctr">
                      <a:noFill/>
                      <a:prstDash val="solid"/>
                      <a:round/>
                      <a:headEnd type="none" w="med" len="med"/>
                      <a:tailEnd type="none" w="med" len="med"/>
                    </a:lnL>
                    <a:lnR w="57150" cap="flat" cmpd="sng" algn="ctr">
                      <a:solidFill>
                        <a:srgbClr val="195AA0"/>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a:cs typeface="Arial"/>
                      </a:endParaRPr>
                    </a:p>
                  </a:txBody>
                  <a:tcPr>
                    <a:lnL w="57150" cap="flat" cmpd="sng" algn="ctr">
                      <a:solidFill>
                        <a:srgbClr val="195AA0"/>
                      </a:solidFill>
                      <a:prstDash val="solid"/>
                      <a:round/>
                      <a:headEnd type="none" w="med" len="med"/>
                      <a:tailEnd type="none" w="med" len="med"/>
                    </a:lnL>
                    <a:lnR w="76200" cap="flat" cmpd="sng" algn="ctr">
                      <a:noFill/>
                      <a:prstDash val="solid"/>
                      <a:round/>
                      <a:headEnd type="none" w="med" len="med"/>
                      <a:tailEnd type="none" w="med" len="med"/>
                    </a:lnR>
                    <a:lnT w="57150" cap="flat" cmpd="sng" algn="ctr">
                      <a:solidFill>
                        <a:srgbClr val="195AA0"/>
                      </a:solidFill>
                      <a:prstDash val="solid"/>
                      <a:round/>
                      <a:headEnd type="none" w="med" len="med"/>
                      <a:tailEnd type="none" w="med" len="med"/>
                    </a:lnT>
                    <a:lnB w="57150" cap="flat" cmpd="sng" algn="ctr">
                      <a:solidFill>
                        <a:srgbClr val="195AA0"/>
                      </a:solidFill>
                      <a:prstDash val="solid"/>
                      <a:round/>
                      <a:headEnd type="none" w="med" len="med"/>
                      <a:tailEnd type="none" w="med" len="med"/>
                    </a:lnB>
                  </a:tcPr>
                </a:tc>
                <a:tc>
                  <a:txBody>
                    <a:bodyPr/>
                    <a:lstStyle/>
                    <a:p>
                      <a:pPr marL="457200" indent="-457200">
                        <a:buFont typeface="Arial" panose="020B0604020202020204" pitchFamily="34" charset="0"/>
                        <a:buChar char="•"/>
                      </a:pPr>
                      <a:endParaRPr lang="en-US" sz="2400" dirty="0" smtClean="0">
                        <a:latin typeface="Arial"/>
                        <a:cs typeface="Arial"/>
                      </a:endParaRPr>
                    </a:p>
                    <a:p>
                      <a:pPr marL="457200" indent="-457200">
                        <a:buFont typeface="Arial" panose="020B0604020202020204" pitchFamily="34" charset="0"/>
                        <a:buChar char="•"/>
                      </a:pPr>
                      <a:r>
                        <a:rPr lang="en-US" sz="2400" dirty="0" smtClean="0">
                          <a:latin typeface="Arial"/>
                          <a:cs typeface="Arial"/>
                        </a:rPr>
                        <a:t>Collaborate with students and </a:t>
                      </a:r>
                      <a:r>
                        <a:rPr lang="en-US" sz="2400" dirty="0" smtClean="0">
                          <a:latin typeface="Arial"/>
                          <a:cs typeface="Arial"/>
                        </a:rPr>
                        <a:t>colleagues</a:t>
                      </a:r>
                      <a:endParaRPr lang="en-US" sz="2400" dirty="0" smtClean="0">
                        <a:latin typeface="Arial"/>
                        <a:cs typeface="Arial"/>
                      </a:endParaRPr>
                    </a:p>
                    <a:p>
                      <a:pPr marL="457200" indent="-457200">
                        <a:buFont typeface="Arial" panose="020B0604020202020204" pitchFamily="34" charset="0"/>
                        <a:buChar char="•"/>
                      </a:pPr>
                      <a:r>
                        <a:rPr lang="en-US" sz="2400" dirty="0" smtClean="0">
                          <a:latin typeface="Arial"/>
                          <a:cs typeface="Arial"/>
                        </a:rPr>
                        <a:t>Seamless connection between Data Store and apps</a:t>
                      </a:r>
                    </a:p>
                    <a:p>
                      <a:pPr marL="457200" indent="-457200">
                        <a:buFont typeface="Arial" panose="020B0604020202020204" pitchFamily="34" charset="0"/>
                        <a:buChar char="•"/>
                      </a:pPr>
                      <a:r>
                        <a:rPr lang="en-US" sz="2400" dirty="0" smtClean="0">
                          <a:latin typeface="Arial"/>
                          <a:cs typeface="Arial"/>
                        </a:rPr>
                        <a:t>Guaranteed correct data transfer at maximum speed</a:t>
                      </a:r>
                      <a:endParaRPr lang="en-US" sz="2400" dirty="0">
                        <a:latin typeface="Arial"/>
                        <a:cs typeface="Arial"/>
                      </a:endParaRPr>
                    </a:p>
                  </a:txBody>
                  <a:tcPr anchor="ctr">
                    <a:lnL w="76200" cap="flat" cmpd="sng" algn="ctr">
                      <a:noFill/>
                      <a:prstDash val="solid"/>
                      <a:round/>
                      <a:headEnd type="none" w="med" len="med"/>
                      <a:tailEnd type="none" w="med" len="med"/>
                    </a:lnL>
                    <a:lnR w="57150" cap="flat" cmpd="sng" algn="ctr">
                      <a:solidFill>
                        <a:srgbClr val="195AA0"/>
                      </a:solidFill>
                      <a:prstDash val="solid"/>
                      <a:round/>
                      <a:headEnd type="none" w="med" len="med"/>
                      <a:tailEnd type="none" w="med" len="med"/>
                    </a:lnR>
                    <a:lnT w="57150" cap="flat" cmpd="sng" algn="ctr">
                      <a:solidFill>
                        <a:srgbClr val="195AA0"/>
                      </a:solidFill>
                      <a:prstDash val="solid"/>
                      <a:round/>
                      <a:headEnd type="none" w="med" len="med"/>
                      <a:tailEnd type="none" w="med" len="med"/>
                    </a:lnT>
                    <a:lnB w="57150" cap="flat" cmpd="sng" algn="ctr">
                      <a:solidFill>
                        <a:srgbClr val="195AA0"/>
                      </a:solidFill>
                      <a:prstDash val="solid"/>
                      <a:round/>
                      <a:headEnd type="none" w="med" len="med"/>
                      <a:tailEnd type="none" w="med" len="med"/>
                    </a:lnB>
                  </a:tcPr>
                </a:tc>
              </a:tr>
              <a:tr h="2209800">
                <a:tc>
                  <a:txBody>
                    <a:bodyPr/>
                    <a:lstStyle/>
                    <a:p>
                      <a:pPr algn="ctr"/>
                      <a:r>
                        <a:rPr lang="en-US" sz="2000" b="1" dirty="0" smtClean="0">
                          <a:solidFill>
                            <a:srgbClr val="31859C"/>
                          </a:solidFill>
                          <a:latin typeface="Arial"/>
                          <a:cs typeface="Arial"/>
                        </a:rPr>
                        <a:t>Reproducibility</a:t>
                      </a:r>
                      <a:endParaRPr lang="en-US" sz="2000" b="1" dirty="0">
                        <a:solidFill>
                          <a:srgbClr val="31859C"/>
                        </a:solidFill>
                        <a:latin typeface="Arial"/>
                        <a:cs typeface="Arial"/>
                      </a:endParaRPr>
                    </a:p>
                  </a:txBody>
                  <a:tcPr vert="vert270">
                    <a:lnL w="76200" cap="flat" cmpd="sng" algn="ctr">
                      <a:noFill/>
                      <a:prstDash val="solid"/>
                      <a:round/>
                      <a:headEnd type="none" w="med" len="med"/>
                      <a:tailEnd type="none" w="med" len="med"/>
                    </a:lnL>
                    <a:lnR w="57150" cap="flat" cmpd="sng" algn="ctr">
                      <a:solidFill>
                        <a:srgbClr val="195AA0"/>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a:cs typeface="Arial"/>
                      </a:endParaRPr>
                    </a:p>
                  </a:txBody>
                  <a:tcPr>
                    <a:lnL w="57150" cap="flat" cmpd="sng" algn="ctr">
                      <a:solidFill>
                        <a:srgbClr val="195AA0"/>
                      </a:solidFill>
                      <a:prstDash val="solid"/>
                      <a:round/>
                      <a:headEnd type="none" w="med" len="med"/>
                      <a:tailEnd type="none" w="med" len="med"/>
                    </a:lnL>
                    <a:lnR w="76200" cap="flat" cmpd="sng" algn="ctr">
                      <a:noFill/>
                      <a:prstDash val="solid"/>
                      <a:round/>
                      <a:headEnd type="none" w="med" len="med"/>
                      <a:tailEnd type="none" w="med" len="med"/>
                    </a:lnR>
                    <a:lnT w="57150" cap="flat" cmpd="sng" algn="ctr">
                      <a:solidFill>
                        <a:srgbClr val="195AA0"/>
                      </a:solidFill>
                      <a:prstDash val="solid"/>
                      <a:round/>
                      <a:headEnd type="none" w="med" len="med"/>
                      <a:tailEnd type="none" w="med" len="med"/>
                    </a:lnT>
                    <a:lnB w="57150" cap="flat" cmpd="sng" algn="ctr">
                      <a:solidFill>
                        <a:srgbClr val="195AA0"/>
                      </a:solidFill>
                      <a:prstDash val="solid"/>
                      <a:round/>
                      <a:headEnd type="none" w="med" len="med"/>
                      <a:tailEnd type="none" w="med" len="med"/>
                    </a:lnB>
                  </a:tcPr>
                </a:tc>
                <a:tc>
                  <a:txBody>
                    <a:bodyPr/>
                    <a:lstStyle/>
                    <a:p>
                      <a:pPr marL="342900" indent="-342900">
                        <a:buFont typeface="Arial"/>
                        <a:buChar char="•"/>
                      </a:pPr>
                      <a:endParaRPr lang="en-US" sz="2400" dirty="0" smtClean="0">
                        <a:solidFill>
                          <a:schemeClr val="tx1"/>
                        </a:solidFill>
                        <a:latin typeface="Arial"/>
                        <a:cs typeface="Arial"/>
                      </a:endParaRPr>
                    </a:p>
                    <a:p>
                      <a:pPr marL="342900" indent="-342900">
                        <a:buFont typeface="Arial"/>
                        <a:buChar char="•"/>
                      </a:pPr>
                      <a:endParaRPr lang="en-US" sz="2400" dirty="0" smtClean="0">
                        <a:solidFill>
                          <a:schemeClr val="tx1"/>
                        </a:solidFill>
                        <a:latin typeface="Arial"/>
                        <a:cs typeface="Arial"/>
                      </a:endParaRPr>
                    </a:p>
                    <a:p>
                      <a:pPr marL="342900" indent="-342900">
                        <a:buFont typeface="Arial"/>
                        <a:buChar char="•"/>
                      </a:pPr>
                      <a:r>
                        <a:rPr lang="en-US" sz="2400" dirty="0" smtClean="0">
                          <a:solidFill>
                            <a:schemeClr val="tx1"/>
                          </a:solidFill>
                          <a:latin typeface="Arial"/>
                          <a:cs typeface="Arial"/>
                        </a:rPr>
                        <a:t>Make data, workflows, and analyses available in a public set of apps</a:t>
                      </a:r>
                    </a:p>
                    <a:p>
                      <a:pPr marL="342900" indent="-342900">
                        <a:buFont typeface="Arial"/>
                        <a:buChar char="•"/>
                      </a:pPr>
                      <a:r>
                        <a:rPr lang="en-US" sz="2400" dirty="0" smtClean="0">
                          <a:solidFill>
                            <a:schemeClr val="tx1"/>
                          </a:solidFill>
                          <a:latin typeface="Arial"/>
                          <a:cs typeface="Arial"/>
                        </a:rPr>
                        <a:t>Access previous software versions and manage dependencies</a:t>
                      </a:r>
                    </a:p>
                    <a:p>
                      <a:endParaRPr lang="en-US" sz="2400" dirty="0">
                        <a:solidFill>
                          <a:schemeClr val="tx1"/>
                        </a:solidFill>
                        <a:latin typeface="Arial"/>
                        <a:cs typeface="Arial"/>
                      </a:endParaRPr>
                    </a:p>
                  </a:txBody>
                  <a:tcPr>
                    <a:lnL w="76200" cap="flat" cmpd="sng" algn="ctr">
                      <a:noFill/>
                      <a:prstDash val="solid"/>
                      <a:round/>
                      <a:headEnd type="none" w="med" len="med"/>
                      <a:tailEnd type="none" w="med" len="med"/>
                    </a:lnL>
                    <a:lnR w="57150" cap="flat" cmpd="sng" algn="ctr">
                      <a:solidFill>
                        <a:srgbClr val="195AA0"/>
                      </a:solidFill>
                      <a:prstDash val="solid"/>
                      <a:round/>
                      <a:headEnd type="none" w="med" len="med"/>
                      <a:tailEnd type="none" w="med" len="med"/>
                    </a:lnR>
                    <a:lnT w="57150" cap="flat" cmpd="sng" algn="ctr">
                      <a:solidFill>
                        <a:srgbClr val="195AA0"/>
                      </a:solidFill>
                      <a:prstDash val="solid"/>
                      <a:round/>
                      <a:headEnd type="none" w="med" len="med"/>
                      <a:tailEnd type="none" w="med" len="med"/>
                    </a:lnT>
                    <a:lnB w="57150" cap="flat" cmpd="sng" algn="ctr">
                      <a:solidFill>
                        <a:srgbClr val="195AA0"/>
                      </a:solidFill>
                      <a:prstDash val="solid"/>
                      <a:round/>
                      <a:headEnd type="none" w="med" len="med"/>
                      <a:tailEnd type="none" w="med" len="med"/>
                    </a:lnB>
                  </a:tcPr>
                </a:tc>
              </a:tr>
              <a:tr h="1931400">
                <a:tc>
                  <a:txBody>
                    <a:bodyPr/>
                    <a:lstStyle/>
                    <a:p>
                      <a:pPr algn="ctr"/>
                      <a:r>
                        <a:rPr lang="en-US" sz="2000" b="1" dirty="0" smtClean="0">
                          <a:solidFill>
                            <a:srgbClr val="31859C"/>
                          </a:solidFill>
                          <a:latin typeface="Arial"/>
                          <a:cs typeface="Arial"/>
                        </a:rPr>
                        <a:t>Productivity</a:t>
                      </a:r>
                      <a:endParaRPr lang="en-US" sz="2000" b="1" dirty="0">
                        <a:solidFill>
                          <a:srgbClr val="31859C"/>
                        </a:solidFill>
                        <a:latin typeface="Arial"/>
                        <a:cs typeface="Arial"/>
                      </a:endParaRPr>
                    </a:p>
                  </a:txBody>
                  <a:tcPr vert="vert270">
                    <a:lnL w="76200" cap="flat" cmpd="sng" algn="ctr">
                      <a:noFill/>
                      <a:prstDash val="solid"/>
                      <a:round/>
                      <a:headEnd type="none" w="med" len="med"/>
                      <a:tailEnd type="none" w="med" len="med"/>
                    </a:lnL>
                    <a:lnR w="57150" cap="flat" cmpd="sng" algn="ctr">
                      <a:solidFill>
                        <a:srgbClr val="195AA0"/>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a:cs typeface="Arial"/>
                      </a:endParaRPr>
                    </a:p>
                  </a:txBody>
                  <a:tcPr>
                    <a:lnL w="57150" cap="flat" cmpd="sng" algn="ctr">
                      <a:solidFill>
                        <a:srgbClr val="195AA0"/>
                      </a:solidFill>
                      <a:prstDash val="solid"/>
                      <a:round/>
                      <a:headEnd type="none" w="med" len="med"/>
                      <a:tailEnd type="none" w="med" len="med"/>
                    </a:lnL>
                    <a:lnR w="76200" cap="flat" cmpd="sng" algn="ctr">
                      <a:noFill/>
                      <a:prstDash val="solid"/>
                      <a:round/>
                      <a:headEnd type="none" w="med" len="med"/>
                      <a:tailEnd type="none" w="med" len="med"/>
                    </a:lnR>
                    <a:lnT w="57150" cap="flat" cmpd="sng" algn="ctr">
                      <a:solidFill>
                        <a:srgbClr val="195AA0"/>
                      </a:solidFill>
                      <a:prstDash val="solid"/>
                      <a:round/>
                      <a:headEnd type="none" w="med" len="med"/>
                      <a:tailEnd type="none" w="med" len="med"/>
                    </a:lnT>
                    <a:lnB w="57150" cap="flat" cmpd="sng" algn="ctr">
                      <a:solidFill>
                        <a:srgbClr val="195AA0"/>
                      </a:solidFill>
                      <a:prstDash val="solid"/>
                      <a:round/>
                      <a:headEnd type="none" w="med" len="med"/>
                      <a:tailEnd type="none" w="med" len="med"/>
                    </a:lnB>
                  </a:tcPr>
                </a:tc>
                <a:tc>
                  <a:txBody>
                    <a:bodyPr/>
                    <a:lstStyle/>
                    <a:p>
                      <a:pPr marL="342900" indent="-342900">
                        <a:buFont typeface="Arial"/>
                        <a:buChar char="•"/>
                      </a:pPr>
                      <a:endParaRPr lang="en-US" sz="2400" dirty="0" smtClean="0">
                        <a:solidFill>
                          <a:schemeClr val="tx1"/>
                        </a:solidFill>
                        <a:latin typeface="Arial"/>
                        <a:cs typeface="Arial"/>
                      </a:endParaRPr>
                    </a:p>
                    <a:p>
                      <a:pPr marL="342900" indent="-342900">
                        <a:buFont typeface="Arial"/>
                        <a:buChar char="•"/>
                      </a:pPr>
                      <a:r>
                        <a:rPr lang="en-US" sz="2400" dirty="0" smtClean="0">
                          <a:solidFill>
                            <a:schemeClr val="tx1"/>
                          </a:solidFill>
                          <a:latin typeface="Arial"/>
                          <a:cs typeface="Arial"/>
                        </a:rPr>
                        <a:t>Running analyses through Agave is scalable, extensible, sharable</a:t>
                      </a:r>
                    </a:p>
                    <a:p>
                      <a:pPr marL="342900" indent="-342900">
                        <a:buFont typeface="Arial"/>
                        <a:buChar char="•"/>
                      </a:pPr>
                      <a:r>
                        <a:rPr lang="en-US" sz="2400" dirty="0" smtClean="0">
                          <a:solidFill>
                            <a:schemeClr val="tx1"/>
                          </a:solidFill>
                          <a:latin typeface="Arial"/>
                          <a:cs typeface="Arial"/>
                        </a:rPr>
                        <a:t>Many advantages when you have a project across multiple universities</a:t>
                      </a:r>
                    </a:p>
                    <a:p>
                      <a:pPr marL="342900" indent="-342900">
                        <a:buFont typeface="Arial"/>
                        <a:buChar char="•"/>
                      </a:pPr>
                      <a:r>
                        <a:rPr lang="en-US" sz="2400" dirty="0" smtClean="0">
                          <a:solidFill>
                            <a:schemeClr val="tx1"/>
                          </a:solidFill>
                          <a:latin typeface="Arial"/>
                          <a:cs typeface="Arial"/>
                        </a:rPr>
                        <a:t>“Mastermind” don’t download</a:t>
                      </a:r>
                      <a:endParaRPr lang="en-US" sz="2400" dirty="0">
                        <a:solidFill>
                          <a:schemeClr val="tx1"/>
                        </a:solidFill>
                        <a:latin typeface="Arial"/>
                        <a:cs typeface="Arial"/>
                      </a:endParaRPr>
                    </a:p>
                  </a:txBody>
                  <a:tcPr>
                    <a:lnL w="76200" cap="flat" cmpd="sng" algn="ctr">
                      <a:noFill/>
                      <a:prstDash val="solid"/>
                      <a:round/>
                      <a:headEnd type="none" w="med" len="med"/>
                      <a:tailEnd type="none" w="med" len="med"/>
                    </a:lnL>
                    <a:lnR w="57150" cap="flat" cmpd="sng" algn="ctr">
                      <a:solidFill>
                        <a:srgbClr val="195AA0"/>
                      </a:solidFill>
                      <a:prstDash val="solid"/>
                      <a:round/>
                      <a:headEnd type="none" w="med" len="med"/>
                      <a:tailEnd type="none" w="med" len="med"/>
                    </a:lnR>
                    <a:lnT w="57150" cap="flat" cmpd="sng" algn="ctr">
                      <a:solidFill>
                        <a:srgbClr val="195AA0"/>
                      </a:solidFill>
                      <a:prstDash val="solid"/>
                      <a:round/>
                      <a:headEnd type="none" w="med" len="med"/>
                      <a:tailEnd type="none" w="med" len="med"/>
                    </a:lnT>
                    <a:lnB w="57150" cap="flat" cmpd="sng" algn="ctr">
                      <a:solidFill>
                        <a:srgbClr val="195AA0"/>
                      </a:solidFill>
                      <a:prstDash val="solid"/>
                      <a:round/>
                      <a:headEnd type="none" w="med" len="med"/>
                      <a:tailEnd type="none" w="med" len="med"/>
                    </a:lnB>
                  </a:tcPr>
                </a:tc>
              </a:tr>
            </a:tbl>
          </a:graphicData>
        </a:graphic>
      </p:graphicFrame>
      <p:pic>
        <p:nvPicPr>
          <p:cNvPr id="77" name="Picture 76"/>
          <p:cNvPicPr>
            <a:picLocks noChangeAspect="1"/>
          </p:cNvPicPr>
          <p:nvPr/>
        </p:nvPicPr>
        <p:blipFill>
          <a:blip r:embed="rId8">
            <a:extLst>
              <a:ext uri="{BEBA8EAE-BF5A-486C-A8C5-ECC9F3942E4B}">
                <a14:imgProps xmlns:a14="http://schemas.microsoft.com/office/drawing/2010/main">
                  <a14:imgLayer r:embed="rId9">
                    <a14:imgEffect>
                      <a14:artisticLineDrawing/>
                    </a14:imgEffect>
                  </a14:imgLayer>
                </a14:imgProps>
              </a:ext>
              <a:ext uri="{28A0092B-C50C-407E-A947-70E740481C1C}">
                <a14:useLocalDpi xmlns:a14="http://schemas.microsoft.com/office/drawing/2010/main" val="0"/>
              </a:ext>
            </a:extLst>
          </a:blip>
          <a:stretch>
            <a:fillRect/>
          </a:stretch>
        </p:blipFill>
        <p:spPr>
          <a:xfrm>
            <a:off x="14630399" y="26081179"/>
            <a:ext cx="795542" cy="760134"/>
          </a:xfrm>
          <a:prstGeom prst="rect">
            <a:avLst/>
          </a:prstGeom>
        </p:spPr>
      </p:pic>
      <p:pic>
        <p:nvPicPr>
          <p:cNvPr id="78" name="Picture 77"/>
          <p:cNvPicPr>
            <a:picLocks noChangeAspect="1"/>
          </p:cNvPicPr>
          <p:nvPr/>
        </p:nvPicPr>
        <p:blipFill>
          <a:blip r:embed="rId10">
            <a:extLst>
              <a:ext uri="{BEBA8EAE-BF5A-486C-A8C5-ECC9F3942E4B}">
                <a14:imgProps xmlns:a14="http://schemas.microsoft.com/office/drawing/2010/main">
                  <a14:imgLayer r:embed="rId11">
                    <a14:imgEffect>
                      <a14:artisticLineDrawing/>
                    </a14:imgEffect>
                  </a14:imgLayer>
                </a14:imgProps>
              </a:ext>
              <a:ext uri="{28A0092B-C50C-407E-A947-70E740481C1C}">
                <a14:useLocalDpi xmlns:a14="http://schemas.microsoft.com/office/drawing/2010/main" val="0"/>
              </a:ext>
            </a:extLst>
          </a:blip>
          <a:stretch>
            <a:fillRect/>
          </a:stretch>
        </p:blipFill>
        <p:spPr>
          <a:xfrm>
            <a:off x="14554200" y="28194000"/>
            <a:ext cx="885496" cy="760134"/>
          </a:xfrm>
          <a:prstGeom prst="rect">
            <a:avLst/>
          </a:prstGeom>
        </p:spPr>
      </p:pic>
      <p:pic>
        <p:nvPicPr>
          <p:cNvPr id="79" name="Picture 78"/>
          <p:cNvPicPr>
            <a:picLocks noChangeAspect="1"/>
          </p:cNvPicPr>
          <p:nvPr/>
        </p:nvPicPr>
        <p:blipFill>
          <a:blip r:embed="rId12">
            <a:extLst>
              <a:ext uri="{BEBA8EAE-BF5A-486C-A8C5-ECC9F3942E4B}">
                <a14:imgProps xmlns:a14="http://schemas.microsoft.com/office/drawing/2010/main">
                  <a14:imgLayer r:embed="rId13">
                    <a14:imgEffect>
                      <a14:artisticLineDrawing/>
                    </a14:imgEffect>
                  </a14:imgLayer>
                </a14:imgProps>
              </a:ext>
              <a:ext uri="{28A0092B-C50C-407E-A947-70E740481C1C}">
                <a14:useLocalDpi xmlns:a14="http://schemas.microsoft.com/office/drawing/2010/main" val="0"/>
              </a:ext>
            </a:extLst>
          </a:blip>
          <a:stretch>
            <a:fillRect/>
          </a:stretch>
        </p:blipFill>
        <p:spPr>
          <a:xfrm>
            <a:off x="14554200" y="30175200"/>
            <a:ext cx="867747" cy="760134"/>
          </a:xfrm>
          <a:prstGeom prst="rect">
            <a:avLst/>
          </a:prstGeom>
        </p:spPr>
      </p:pic>
      <p:sp>
        <p:nvSpPr>
          <p:cNvPr id="80" name="Rounded Rectangle 79"/>
          <p:cNvSpPr/>
          <p:nvPr/>
        </p:nvSpPr>
        <p:spPr>
          <a:xfrm>
            <a:off x="27432000" y="16078200"/>
            <a:ext cx="12344400" cy="16535400"/>
          </a:xfrm>
          <a:prstGeom prst="roundRect">
            <a:avLst/>
          </a:prstGeom>
          <a:ln>
            <a:solidFill>
              <a:srgbClr val="000080"/>
            </a:solidFill>
          </a:ln>
        </p:spPr>
        <p:style>
          <a:lnRef idx="2">
            <a:schemeClr val="dk1"/>
          </a:lnRef>
          <a:fillRef idx="1">
            <a:schemeClr val="lt1"/>
          </a:fillRef>
          <a:effectRef idx="0">
            <a:schemeClr val="dk1"/>
          </a:effectRef>
          <a:fontRef idx="minor">
            <a:schemeClr val="dk1"/>
          </a:fontRef>
        </p:style>
        <p:txBody>
          <a:bodyPr rtlCol="0" anchor="ctr"/>
          <a:lstStyle/>
          <a:p>
            <a:endParaRPr lang="en-US" sz="2400" dirty="0">
              <a:solidFill>
                <a:schemeClr val="tx1"/>
              </a:solidFill>
              <a:latin typeface="Arial"/>
              <a:cs typeface="Arial"/>
            </a:endParaRPr>
          </a:p>
        </p:txBody>
      </p:sp>
      <p:sp>
        <p:nvSpPr>
          <p:cNvPr id="84" name="TextBox 83"/>
          <p:cNvSpPr txBox="1"/>
          <p:nvPr/>
        </p:nvSpPr>
        <p:spPr>
          <a:xfrm>
            <a:off x="26365200" y="13868400"/>
            <a:ext cx="11734800" cy="1200328"/>
          </a:xfrm>
          <a:prstGeom prst="rect">
            <a:avLst/>
          </a:prstGeom>
          <a:noFill/>
        </p:spPr>
        <p:txBody>
          <a:bodyPr wrap="square" rtlCol="0">
            <a:spAutoFit/>
          </a:bodyPr>
          <a:lstStyle/>
          <a:p>
            <a:r>
              <a:rPr lang="en-US" sz="2400" dirty="0" smtClean="0">
                <a:solidFill>
                  <a:schemeClr val="accent5">
                    <a:lumMod val="50000"/>
                  </a:schemeClr>
                </a:solidFill>
              </a:rPr>
              <a:t>All code documented and tested, freely available.</a:t>
            </a:r>
          </a:p>
          <a:p>
            <a:r>
              <a:rPr lang="en-US" sz="2400" dirty="0" smtClean="0">
                <a:solidFill>
                  <a:srgbClr val="20294B"/>
                </a:solidFill>
              </a:rPr>
              <a:t>Tutorial for whole pipeline in </a:t>
            </a:r>
            <a:r>
              <a:rPr lang="en-US" sz="2400" dirty="0">
                <a:solidFill>
                  <a:srgbClr val="20294B"/>
                </a:solidFill>
              </a:rPr>
              <a:t>place, http://validate-10.readthedocs.io/en/latest/</a:t>
            </a:r>
            <a:endParaRPr lang="en-US" sz="2400" dirty="0" smtClean="0">
              <a:solidFill>
                <a:srgbClr val="20294B"/>
              </a:solidFill>
            </a:endParaRPr>
          </a:p>
          <a:p>
            <a:r>
              <a:rPr lang="en-US" sz="2400" dirty="0" smtClean="0">
                <a:solidFill>
                  <a:schemeClr val="accent5">
                    <a:lumMod val="50000"/>
                  </a:schemeClr>
                </a:solidFill>
              </a:rPr>
              <a:t>External alpha testers in place</a:t>
            </a:r>
            <a:r>
              <a:rPr lang="en-US" sz="2400" dirty="0" smtClean="0"/>
              <a:t>, </a:t>
            </a:r>
            <a:r>
              <a:rPr lang="en-US" sz="2400" dirty="0" smtClean="0">
                <a:solidFill>
                  <a:srgbClr val="984807"/>
                </a:solidFill>
              </a:rPr>
              <a:t>plan in place for beta testers and future maintainers</a:t>
            </a:r>
            <a:endParaRPr lang="en-US" sz="2400" dirty="0">
              <a:solidFill>
                <a:srgbClr val="984807"/>
              </a:solidFill>
            </a:endParaRPr>
          </a:p>
        </p:txBody>
      </p:sp>
      <p:sp>
        <p:nvSpPr>
          <p:cNvPr id="86" name="Rectangle 85"/>
          <p:cNvSpPr/>
          <p:nvPr/>
        </p:nvSpPr>
        <p:spPr>
          <a:xfrm>
            <a:off x="1143000" y="11970127"/>
            <a:ext cx="11430000" cy="4031873"/>
          </a:xfrm>
          <a:prstGeom prst="rect">
            <a:avLst/>
          </a:prstGeom>
        </p:spPr>
        <p:txBody>
          <a:bodyPr wrap="square">
            <a:spAutoFit/>
          </a:bodyPr>
          <a:lstStyle/>
          <a:p>
            <a:endParaRPr lang="en-US" sz="3200" dirty="0">
              <a:latin typeface="Arial"/>
              <a:cs typeface="Arial"/>
            </a:endParaRPr>
          </a:p>
          <a:p>
            <a:r>
              <a:rPr lang="en-US" sz="3200" dirty="0" smtClean="0">
                <a:latin typeface="Arial"/>
                <a:cs typeface="Arial"/>
              </a:rPr>
              <a:t>“Today </a:t>
            </a:r>
            <a:r>
              <a:rPr lang="en-US" sz="3200" dirty="0">
                <a:latin typeface="Arial"/>
                <a:cs typeface="Arial"/>
              </a:rPr>
              <a:t>we are in the age of team science. It's very rare </a:t>
            </a:r>
            <a:r>
              <a:rPr lang="en-US" sz="3200" dirty="0" smtClean="0">
                <a:latin typeface="Arial"/>
                <a:cs typeface="Arial"/>
              </a:rPr>
              <a:t>that one </a:t>
            </a:r>
            <a:r>
              <a:rPr lang="en-US" sz="3200" dirty="0">
                <a:latin typeface="Arial"/>
                <a:cs typeface="Arial"/>
              </a:rPr>
              <a:t>person does </a:t>
            </a:r>
            <a:r>
              <a:rPr lang="en-US" sz="3200" dirty="0" smtClean="0">
                <a:latin typeface="Arial"/>
                <a:cs typeface="Arial"/>
              </a:rPr>
              <a:t>the whole thing</a:t>
            </a:r>
            <a:r>
              <a:rPr lang="en-US" sz="3200" dirty="0">
                <a:latin typeface="Arial"/>
                <a:cs typeface="Arial"/>
              </a:rPr>
              <a:t>. How do you work as a team </a:t>
            </a:r>
            <a:r>
              <a:rPr lang="en-US" sz="3200" dirty="0" smtClean="0">
                <a:latin typeface="Arial"/>
                <a:cs typeface="Arial"/>
              </a:rPr>
              <a:t>so </a:t>
            </a:r>
            <a:r>
              <a:rPr lang="en-US" sz="3200" dirty="0">
                <a:latin typeface="Arial"/>
                <a:cs typeface="Arial"/>
              </a:rPr>
              <a:t>the data, the computation, </a:t>
            </a:r>
            <a:r>
              <a:rPr lang="en-US" sz="3200" dirty="0" smtClean="0">
                <a:latin typeface="Arial"/>
                <a:cs typeface="Arial"/>
              </a:rPr>
              <a:t>all </a:t>
            </a:r>
            <a:r>
              <a:rPr lang="en-US" sz="3200" dirty="0">
                <a:latin typeface="Arial"/>
                <a:cs typeface="Arial"/>
              </a:rPr>
              <a:t>comes </a:t>
            </a:r>
            <a:r>
              <a:rPr lang="en-US" sz="3200" dirty="0" smtClean="0">
                <a:latin typeface="Arial"/>
                <a:cs typeface="Arial"/>
              </a:rPr>
              <a:t>together? If </a:t>
            </a:r>
            <a:r>
              <a:rPr lang="en-US" sz="3200" dirty="0">
                <a:latin typeface="Arial"/>
                <a:cs typeface="Arial"/>
              </a:rPr>
              <a:t>it's in the </a:t>
            </a:r>
            <a:r>
              <a:rPr lang="en-US" sz="3200" dirty="0" err="1">
                <a:latin typeface="Arial"/>
                <a:cs typeface="Arial"/>
              </a:rPr>
              <a:t>CyVerse</a:t>
            </a:r>
            <a:r>
              <a:rPr lang="en-US" sz="3200" dirty="0">
                <a:latin typeface="Arial"/>
                <a:cs typeface="Arial"/>
              </a:rPr>
              <a:t> </a:t>
            </a:r>
            <a:r>
              <a:rPr lang="en-US" sz="3200" dirty="0" err="1">
                <a:latin typeface="Arial"/>
                <a:cs typeface="Arial"/>
              </a:rPr>
              <a:t>c</a:t>
            </a:r>
            <a:r>
              <a:rPr lang="en-US" sz="3200" dirty="0" err="1" smtClean="0">
                <a:latin typeface="Arial"/>
                <a:cs typeface="Arial"/>
              </a:rPr>
              <a:t>yberinfrastructure</a:t>
            </a:r>
            <a:r>
              <a:rPr lang="en-US" sz="3200" dirty="0" smtClean="0">
                <a:latin typeface="Arial"/>
                <a:cs typeface="Arial"/>
              </a:rPr>
              <a:t>, </a:t>
            </a:r>
            <a:r>
              <a:rPr lang="en-US" sz="3200" b="1" dirty="0">
                <a:latin typeface="Arial"/>
                <a:cs typeface="Arial"/>
              </a:rPr>
              <a:t>you can </a:t>
            </a:r>
            <a:r>
              <a:rPr lang="en-US" sz="3200" b="1" dirty="0" smtClean="0">
                <a:latin typeface="Arial"/>
                <a:cs typeface="Arial"/>
              </a:rPr>
              <a:t>connect data and applications. </a:t>
            </a:r>
            <a:r>
              <a:rPr lang="en-US" sz="3200" b="1" dirty="0">
                <a:latin typeface="Arial"/>
                <a:cs typeface="Arial"/>
              </a:rPr>
              <a:t>You don't have to do anything extra.</a:t>
            </a:r>
            <a:r>
              <a:rPr lang="en-US" sz="3200" dirty="0" smtClean="0">
                <a:latin typeface="Arial"/>
                <a:cs typeface="Arial"/>
              </a:rPr>
              <a:t>”</a:t>
            </a:r>
          </a:p>
          <a:p>
            <a:r>
              <a:rPr lang="en-US" sz="3200" dirty="0">
                <a:latin typeface="Arial"/>
                <a:cs typeface="Arial"/>
              </a:rPr>
              <a:t>	</a:t>
            </a:r>
            <a:r>
              <a:rPr lang="en-US" sz="3200" dirty="0" smtClean="0">
                <a:latin typeface="Arial"/>
                <a:cs typeface="Arial"/>
              </a:rPr>
              <a:t> </a:t>
            </a:r>
            <a:r>
              <a:rPr lang="en-US" sz="3200" dirty="0">
                <a:latin typeface="Arial"/>
                <a:cs typeface="Arial"/>
              </a:rPr>
              <a:t>– </a:t>
            </a:r>
            <a:r>
              <a:rPr lang="en-US" sz="3200" dirty="0" err="1">
                <a:latin typeface="Arial"/>
                <a:cs typeface="Arial"/>
              </a:rPr>
              <a:t>Nirav</a:t>
            </a:r>
            <a:r>
              <a:rPr lang="en-US" sz="3200" dirty="0">
                <a:latin typeface="Arial"/>
                <a:cs typeface="Arial"/>
              </a:rPr>
              <a:t> Merchant, </a:t>
            </a:r>
            <a:r>
              <a:rPr lang="en-US" sz="3200" dirty="0" err="1" smtClean="0">
                <a:latin typeface="Arial"/>
                <a:cs typeface="Arial"/>
              </a:rPr>
              <a:t>CoPI</a:t>
            </a:r>
            <a:r>
              <a:rPr lang="en-US" sz="3200" dirty="0" smtClean="0">
                <a:latin typeface="Arial"/>
                <a:cs typeface="Arial"/>
              </a:rPr>
              <a:t> </a:t>
            </a:r>
            <a:r>
              <a:rPr lang="en-US" sz="3200" dirty="0">
                <a:latin typeface="Arial"/>
                <a:cs typeface="Arial"/>
              </a:rPr>
              <a:t>of </a:t>
            </a:r>
            <a:r>
              <a:rPr lang="en-US" sz="3200" dirty="0" err="1">
                <a:latin typeface="Arial"/>
                <a:cs typeface="Arial"/>
              </a:rPr>
              <a:t>CyVerse</a:t>
            </a:r>
            <a:endParaRPr lang="en-US" sz="3200" dirty="0">
              <a:latin typeface="Arial"/>
              <a:cs typeface="Arial"/>
            </a:endParaRPr>
          </a:p>
          <a:p>
            <a:r>
              <a:rPr lang="en-US" sz="3200" dirty="0" smtClean="0">
                <a:solidFill>
                  <a:srgbClr val="004471"/>
                </a:solidFill>
                <a:latin typeface="Arial"/>
                <a:cs typeface="Arial"/>
              </a:rPr>
              <a:t> </a:t>
            </a:r>
          </a:p>
        </p:txBody>
      </p:sp>
      <p:sp>
        <p:nvSpPr>
          <p:cNvPr id="87" name="Rectangle 86"/>
          <p:cNvSpPr/>
          <p:nvPr/>
        </p:nvSpPr>
        <p:spPr>
          <a:xfrm>
            <a:off x="28956000" y="16002000"/>
            <a:ext cx="9372600" cy="762000"/>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5400" dirty="0" smtClean="0">
                <a:latin typeface="Arial"/>
                <a:cs typeface="Arial"/>
              </a:rPr>
              <a:t>Conclusions</a:t>
            </a:r>
            <a:endParaRPr lang="en-US" sz="5400" dirty="0">
              <a:latin typeface="Arial"/>
              <a:cs typeface="Arial"/>
            </a:endParaRPr>
          </a:p>
        </p:txBody>
      </p:sp>
      <p:sp>
        <p:nvSpPr>
          <p:cNvPr id="88" name="TextBox 87"/>
          <p:cNvSpPr txBox="1"/>
          <p:nvPr/>
        </p:nvSpPr>
        <p:spPr>
          <a:xfrm>
            <a:off x="19888200" y="18135600"/>
            <a:ext cx="184666" cy="1231106"/>
          </a:xfrm>
          <a:prstGeom prst="rect">
            <a:avLst/>
          </a:prstGeom>
          <a:noFill/>
        </p:spPr>
        <p:txBody>
          <a:bodyPr wrap="none" rtlCol="0">
            <a:spAutoFit/>
          </a:bodyPr>
          <a:lstStyle/>
          <a:p>
            <a:endParaRPr lang="en-US" dirty="0"/>
          </a:p>
        </p:txBody>
      </p:sp>
      <p:sp>
        <p:nvSpPr>
          <p:cNvPr id="89" name="Rectangle 88"/>
          <p:cNvSpPr/>
          <p:nvPr/>
        </p:nvSpPr>
        <p:spPr>
          <a:xfrm>
            <a:off x="15468600" y="24307800"/>
            <a:ext cx="9601200" cy="762000"/>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5400" dirty="0" smtClean="0">
                <a:latin typeface="Arial"/>
                <a:cs typeface="Arial"/>
              </a:rPr>
              <a:t>Advantages</a:t>
            </a:r>
            <a:endParaRPr lang="en-US" sz="5400" dirty="0">
              <a:latin typeface="Arial"/>
              <a:cs typeface="Arial"/>
            </a:endParaRPr>
          </a:p>
        </p:txBody>
      </p:sp>
      <p:sp>
        <p:nvSpPr>
          <p:cNvPr id="42" name="Rectangle 41"/>
          <p:cNvSpPr/>
          <p:nvPr/>
        </p:nvSpPr>
        <p:spPr>
          <a:xfrm>
            <a:off x="1905000" y="5105400"/>
            <a:ext cx="9753600" cy="838200"/>
          </a:xfrm>
          <a:prstGeom prst="rect">
            <a:avLst/>
          </a:prstGeom>
          <a:solidFill>
            <a:srgbClr val="0F1739"/>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4400" dirty="0" smtClean="0">
                <a:latin typeface="Arial"/>
                <a:cs typeface="Arial"/>
              </a:rPr>
              <a:t>Problems When Analyzing Data</a:t>
            </a:r>
            <a:endParaRPr lang="en-US" sz="4400" dirty="0">
              <a:latin typeface="Arial"/>
              <a:cs typeface="Arial"/>
            </a:endParaRPr>
          </a:p>
        </p:txBody>
      </p:sp>
      <p:pic>
        <p:nvPicPr>
          <p:cNvPr id="13" name="Picture 12" descr="validateWorkflow.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400" y="19583400"/>
            <a:ext cx="11506200" cy="4941313"/>
          </a:xfrm>
          <a:prstGeom prst="rect">
            <a:avLst/>
          </a:prstGeom>
        </p:spPr>
      </p:pic>
      <p:pic>
        <p:nvPicPr>
          <p:cNvPr id="20" name="Picture 19" descr="Document 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956000" y="21259800"/>
            <a:ext cx="8458200" cy="7952154"/>
          </a:xfrm>
          <a:prstGeom prst="rect">
            <a:avLst/>
          </a:prstGeom>
        </p:spPr>
      </p:pic>
      <p:sp>
        <p:nvSpPr>
          <p:cNvPr id="21" name="TextBox 20"/>
          <p:cNvSpPr txBox="1"/>
          <p:nvPr/>
        </p:nvSpPr>
        <p:spPr>
          <a:xfrm>
            <a:off x="28041600" y="17245548"/>
            <a:ext cx="11201400" cy="4524315"/>
          </a:xfrm>
          <a:prstGeom prst="rect">
            <a:avLst/>
          </a:prstGeom>
          <a:noFill/>
        </p:spPr>
        <p:txBody>
          <a:bodyPr wrap="square" rtlCol="0">
            <a:spAutoFit/>
          </a:bodyPr>
          <a:lstStyle/>
          <a:p>
            <a:r>
              <a:rPr lang="en-US" sz="4800" dirty="0" smtClean="0">
                <a:latin typeface="Arial"/>
                <a:cs typeface="Arial"/>
              </a:rPr>
              <a:t>We created a pipeline with current association and prediction apps and maximum computer capability so you won’t need to do this yourself.  When you want to add an app, it will be ready for you.</a:t>
            </a:r>
            <a:endParaRPr lang="en-US" sz="4800" dirty="0">
              <a:latin typeface="Arial"/>
              <a:cs typeface="Arial"/>
            </a:endParaRPr>
          </a:p>
        </p:txBody>
      </p:sp>
      <p:pic>
        <p:nvPicPr>
          <p:cNvPr id="2" name="Picture 1" descr="intr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3600" y="6324600"/>
            <a:ext cx="9233746" cy="5791200"/>
          </a:xfrm>
          <a:prstGeom prst="rect">
            <a:avLst/>
          </a:prstGeom>
        </p:spPr>
      </p:pic>
      <p:pic>
        <p:nvPicPr>
          <p:cNvPr id="46" name="Picture 45"/>
          <p:cNvPicPr>
            <a:picLocks noChangeAspect="1"/>
          </p:cNvPicPr>
          <p:nvPr/>
        </p:nvPicPr>
        <p:blipFill>
          <a:blip r:embed="rId17"/>
          <a:stretch>
            <a:fillRect/>
          </a:stretch>
        </p:blipFill>
        <p:spPr>
          <a:xfrm>
            <a:off x="31470600" y="3657600"/>
            <a:ext cx="590981" cy="641195"/>
          </a:xfrm>
          <a:prstGeom prst="rect">
            <a:avLst/>
          </a:prstGeom>
        </p:spPr>
      </p:pic>
      <p:pic>
        <p:nvPicPr>
          <p:cNvPr id="49" name="Picture 48"/>
          <p:cNvPicPr>
            <a:picLocks noChangeAspect="1"/>
          </p:cNvPicPr>
          <p:nvPr/>
        </p:nvPicPr>
        <p:blipFill>
          <a:blip r:embed="rId18"/>
          <a:stretch>
            <a:fillRect/>
          </a:stretch>
        </p:blipFill>
        <p:spPr>
          <a:xfrm>
            <a:off x="35052000" y="3657600"/>
            <a:ext cx="838858" cy="641196"/>
          </a:xfrm>
          <a:prstGeom prst="rect">
            <a:avLst/>
          </a:prstGeom>
        </p:spPr>
      </p:pic>
      <p:pic>
        <p:nvPicPr>
          <p:cNvPr id="54" name="Picture 53"/>
          <p:cNvPicPr>
            <a:picLocks noChangeAspect="1"/>
          </p:cNvPicPr>
          <p:nvPr/>
        </p:nvPicPr>
        <p:blipFill>
          <a:blip r:embed="rId19"/>
          <a:stretch>
            <a:fillRect/>
          </a:stretch>
        </p:blipFill>
        <p:spPr>
          <a:xfrm>
            <a:off x="32156400" y="3657600"/>
            <a:ext cx="1342217" cy="641196"/>
          </a:xfrm>
          <a:prstGeom prst="rect">
            <a:avLst/>
          </a:prstGeom>
        </p:spPr>
      </p:pic>
      <p:pic>
        <p:nvPicPr>
          <p:cNvPr id="55" name="Picture 54"/>
          <p:cNvPicPr>
            <a:picLocks noChangeAspect="1"/>
          </p:cNvPicPr>
          <p:nvPr/>
        </p:nvPicPr>
        <p:blipFill>
          <a:blip r:embed="rId20"/>
          <a:stretch>
            <a:fillRect/>
          </a:stretch>
        </p:blipFill>
        <p:spPr>
          <a:xfrm>
            <a:off x="33680400" y="3657600"/>
            <a:ext cx="1143000" cy="642938"/>
          </a:xfrm>
          <a:prstGeom prst="rect">
            <a:avLst/>
          </a:prstGeom>
        </p:spPr>
      </p:pic>
      <p:sp>
        <p:nvSpPr>
          <p:cNvPr id="3" name="TextBox 2"/>
          <p:cNvSpPr txBox="1"/>
          <p:nvPr/>
        </p:nvSpPr>
        <p:spPr>
          <a:xfrm>
            <a:off x="28194000" y="30149800"/>
            <a:ext cx="1577776" cy="461665"/>
          </a:xfrm>
          <a:prstGeom prst="rect">
            <a:avLst/>
          </a:prstGeom>
          <a:noFill/>
        </p:spPr>
        <p:txBody>
          <a:bodyPr wrap="none" rtlCol="0">
            <a:spAutoFit/>
          </a:bodyPr>
          <a:lstStyle/>
          <a:p>
            <a:r>
              <a:rPr lang="en-US" sz="2400" dirty="0" smtClean="0"/>
              <a:t>References</a:t>
            </a:r>
            <a:endParaRPr lang="en-US" sz="2400" dirty="0"/>
          </a:p>
        </p:txBody>
      </p:sp>
      <p:sp>
        <p:nvSpPr>
          <p:cNvPr id="4" name="TextBox 3"/>
          <p:cNvSpPr txBox="1"/>
          <p:nvPr/>
        </p:nvSpPr>
        <p:spPr>
          <a:xfrm>
            <a:off x="28346400" y="30708600"/>
            <a:ext cx="10896600" cy="1446550"/>
          </a:xfrm>
          <a:prstGeom prst="rect">
            <a:avLst/>
          </a:prstGeom>
          <a:noFill/>
        </p:spPr>
        <p:txBody>
          <a:bodyPr wrap="square" rtlCol="0">
            <a:spAutoFit/>
          </a:bodyPr>
          <a:lstStyle/>
          <a:p>
            <a:r>
              <a:rPr lang="en-US" sz="1100" dirty="0" smtClean="0"/>
              <a:t>1. </a:t>
            </a:r>
            <a:r>
              <a:rPr lang="en-US" sz="1100" dirty="0" err="1" smtClean="0"/>
              <a:t>Lippert</a:t>
            </a:r>
            <a:r>
              <a:rPr lang="en-US" sz="1100" dirty="0"/>
              <a:t>, C., </a:t>
            </a:r>
            <a:r>
              <a:rPr lang="en-US" sz="1100" dirty="0" err="1"/>
              <a:t>Quon</a:t>
            </a:r>
            <a:r>
              <a:rPr lang="en-US" sz="1100" dirty="0"/>
              <a:t>, G., Kang, E. Y., </a:t>
            </a:r>
            <a:r>
              <a:rPr lang="en-US" sz="1100" dirty="0" err="1"/>
              <a:t>Kadie</a:t>
            </a:r>
            <a:r>
              <a:rPr lang="en-US" sz="1100" dirty="0"/>
              <a:t>, C. M., </a:t>
            </a:r>
            <a:r>
              <a:rPr lang="en-US" sz="1100" dirty="0" err="1"/>
              <a:t>Listgarten</a:t>
            </a:r>
            <a:r>
              <a:rPr lang="en-US" sz="1100" dirty="0"/>
              <a:t>, J., and Heckerman, D. (2013). The benefits of selecting phenotype-specific variants for applications of mixed models in genomics. </a:t>
            </a:r>
            <a:r>
              <a:rPr lang="en-US" sz="1100" i="1" dirty="0"/>
              <a:t>Sci. Rep.</a:t>
            </a:r>
            <a:r>
              <a:rPr lang="en-US" sz="1100" dirty="0"/>
              <a:t> 3. doi:10.1038/srep01815.</a:t>
            </a:r>
          </a:p>
          <a:p>
            <a:r>
              <a:rPr lang="en-US" sz="1100" dirty="0" smtClean="0"/>
              <a:t>3. Perez</a:t>
            </a:r>
            <a:r>
              <a:rPr lang="en-US" sz="1100" dirty="0"/>
              <a:t>-</a:t>
            </a:r>
            <a:r>
              <a:rPr lang="en-US" sz="1100" dirty="0" err="1"/>
              <a:t>Enciso</a:t>
            </a:r>
            <a:r>
              <a:rPr lang="en-US" sz="1100" dirty="0"/>
              <a:t>, M., and </a:t>
            </a:r>
            <a:r>
              <a:rPr lang="en-US" sz="1100" dirty="0" err="1"/>
              <a:t>Misztal</a:t>
            </a:r>
            <a:r>
              <a:rPr lang="en-US" sz="1100" dirty="0"/>
              <a:t>, I. (2004). </a:t>
            </a:r>
            <a:r>
              <a:rPr lang="en-US" sz="1100" dirty="0" err="1"/>
              <a:t>Qxpak</a:t>
            </a:r>
            <a:r>
              <a:rPr lang="en-US" sz="1100" dirty="0"/>
              <a:t>: a versatile mixed model application for </a:t>
            </a:r>
            <a:r>
              <a:rPr lang="en-US" sz="1100" dirty="0" err="1"/>
              <a:t>genetical</a:t>
            </a:r>
            <a:r>
              <a:rPr lang="en-US" sz="1100" dirty="0"/>
              <a:t> genomics and QTL analyses. </a:t>
            </a:r>
            <a:r>
              <a:rPr lang="en-US" sz="1100" i="1" dirty="0"/>
              <a:t>Bioinformatics</a:t>
            </a:r>
            <a:r>
              <a:rPr lang="en-US" sz="1100" dirty="0"/>
              <a:t> 20, 2792–2798. doi:10.1093/bioinformatics/bth331.</a:t>
            </a:r>
          </a:p>
          <a:p>
            <a:r>
              <a:rPr lang="en-US" sz="1100" dirty="0" smtClean="0"/>
              <a:t>2. Zhou</a:t>
            </a:r>
            <a:r>
              <a:rPr lang="en-US" sz="1100" dirty="0"/>
              <a:t>, X., </a:t>
            </a:r>
            <a:r>
              <a:rPr lang="en-US" sz="1100" dirty="0" err="1"/>
              <a:t>Carbonetto</a:t>
            </a:r>
            <a:r>
              <a:rPr lang="en-US" sz="1100" dirty="0"/>
              <a:t>, P., and Stephens, M. (2013). Polygenic Modeling with Bayesian Sparse Linear Mixed Models. </a:t>
            </a:r>
            <a:r>
              <a:rPr lang="en-US" sz="1100" i="1" dirty="0" err="1"/>
              <a:t>PLoS</a:t>
            </a:r>
            <a:r>
              <a:rPr lang="en-US" sz="1100" i="1" dirty="0"/>
              <a:t> Genet.</a:t>
            </a:r>
            <a:r>
              <a:rPr lang="en-US" sz="1100" dirty="0"/>
              <a:t> 9. doi:10.1371/journal.pgen.1003264</a:t>
            </a:r>
            <a:r>
              <a:rPr lang="en-US" sz="1100" dirty="0" smtClean="0"/>
              <a:t>.</a:t>
            </a:r>
          </a:p>
          <a:p>
            <a:r>
              <a:rPr lang="en-US" sz="1100" dirty="0"/>
              <a:t>4. Moser, G., Lee, S. H., Hayes, B. J., Goddard, M. E., Wray, N. R., and </a:t>
            </a:r>
            <a:r>
              <a:rPr lang="en-US" sz="1100" dirty="0" err="1"/>
              <a:t>Visscher</a:t>
            </a:r>
            <a:r>
              <a:rPr lang="en-US" sz="1100" dirty="0"/>
              <a:t>, P. M. (2015). Simultaneous Discovery, Estimation and Prediction Analysis of Complex Traits Using a Bayesian Mixture Model. </a:t>
            </a:r>
            <a:r>
              <a:rPr lang="en-US" sz="1100" i="1" dirty="0" err="1"/>
              <a:t>PLoS</a:t>
            </a:r>
            <a:r>
              <a:rPr lang="en-US" sz="1100" i="1" dirty="0"/>
              <a:t> Genet</a:t>
            </a:r>
            <a:r>
              <a:rPr lang="en-US" sz="1100" dirty="0"/>
              <a:t> 11, e1004969. doi:10.1371/journal.pgen.1004969.</a:t>
            </a:r>
          </a:p>
          <a:p>
            <a:endParaRPr lang="en-US" sz="1100" dirty="0"/>
          </a:p>
        </p:txBody>
      </p:sp>
      <p:pic>
        <p:nvPicPr>
          <p:cNvPr id="6" name="Picture 5" descr="Science Workflow Slides for Fall 2016 revision.pptx.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173200" y="6400800"/>
            <a:ext cx="12192000" cy="9144000"/>
          </a:xfrm>
          <a:prstGeom prst="rect">
            <a:avLst/>
          </a:prstGeom>
        </p:spPr>
      </p:pic>
    </p:spTree>
    <p:extLst>
      <p:ext uri="{BB962C8B-B14F-4D97-AF65-F5344CB8AC3E}">
        <p14:creationId xmlns:p14="http://schemas.microsoft.com/office/powerpoint/2010/main" val="21624519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4199</TotalTime>
  <Words>925</Words>
  <Application>Microsoft Macintosh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UNCW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 Stapleton</dc:creator>
  <cp:lastModifiedBy>Ann Stapleton</cp:lastModifiedBy>
  <cp:revision>363</cp:revision>
  <cp:lastPrinted>2016-03-08T23:07:23Z</cp:lastPrinted>
  <dcterms:created xsi:type="dcterms:W3CDTF">2010-03-08T18:00:34Z</dcterms:created>
  <dcterms:modified xsi:type="dcterms:W3CDTF">2017-02-17T14:46:28Z</dcterms:modified>
</cp:coreProperties>
</file>