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75" r:id="rId2"/>
    <p:sldId id="256" r:id="rId3"/>
    <p:sldId id="267" r:id="rId4"/>
    <p:sldId id="277" r:id="rId5"/>
    <p:sldId id="280" r:id="rId6"/>
    <p:sldId id="284" r:id="rId7"/>
    <p:sldId id="282" r:id="rId8"/>
    <p:sldId id="285" r:id="rId9"/>
    <p:sldId id="286" r:id="rId10"/>
    <p:sldId id="283"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163B"/>
    <a:srgbClr val="525A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768"/>
  </p:normalViewPr>
  <p:slideViewPr>
    <p:cSldViewPr snapToGrid="0" snapToObjects="1">
      <p:cViewPr varScale="1">
        <p:scale>
          <a:sx n="73" d="100"/>
          <a:sy n="73" d="100"/>
        </p:scale>
        <p:origin x="232" y="592"/>
      </p:cViewPr>
      <p:guideLst/>
    </p:cSldViewPr>
  </p:slideViewPr>
  <p:notesTextViewPr>
    <p:cViewPr>
      <p:scale>
        <a:sx n="1" d="1"/>
        <a:sy n="1" d="1"/>
      </p:scale>
      <p:origin x="0" y="0"/>
    </p:cViewPr>
  </p:notesTextViewPr>
  <p:notesViewPr>
    <p:cSldViewPr snapToGrid="0" snapToObjects="1">
      <p:cViewPr varScale="1">
        <p:scale>
          <a:sx n="88" d="100"/>
          <a:sy n="88" d="100"/>
        </p:scale>
        <p:origin x="387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C88F0A-65E6-8B4B-ABFA-47D4AA0AD3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0D75CCE-3F4D-9447-A428-8CD3E6F075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C417E4-B179-7444-8D31-9961D13B596C}" type="datetimeFigureOut">
              <a:rPr lang="en-US" smtClean="0"/>
              <a:t>11/18/19</a:t>
            </a:fld>
            <a:endParaRPr lang="en-US"/>
          </a:p>
        </p:txBody>
      </p:sp>
      <p:sp>
        <p:nvSpPr>
          <p:cNvPr id="4" name="Footer Placeholder 3">
            <a:extLst>
              <a:ext uri="{FF2B5EF4-FFF2-40B4-BE49-F238E27FC236}">
                <a16:creationId xmlns:a16="http://schemas.microsoft.com/office/drawing/2014/main" id="{B1DBD682-BBDD-2F42-A79F-211AC4D84E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889283C-D219-334D-848A-B1C26A3040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E96E3D-9342-9849-8756-BAE31C8F5B9D}" type="slidenum">
              <a:rPr lang="en-US" smtClean="0"/>
              <a:t>‹#›</a:t>
            </a:fld>
            <a:endParaRPr lang="en-US"/>
          </a:p>
        </p:txBody>
      </p:sp>
    </p:spTree>
    <p:extLst>
      <p:ext uri="{BB962C8B-B14F-4D97-AF65-F5344CB8AC3E}">
        <p14:creationId xmlns:p14="http://schemas.microsoft.com/office/powerpoint/2010/main" val="781371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34AA5-5AAA-BC49-91BD-5BCA20512BC1}" type="datetimeFigureOut">
              <a:rPr lang="en-US" smtClean="0"/>
              <a:t>11/18/19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964AF-CA21-C448-991F-6A3C7040851A}" type="slidenum">
              <a:rPr lang="en-US" smtClean="0"/>
              <a:t>‹#›</a:t>
            </a:fld>
            <a:endParaRPr lang="en-US"/>
          </a:p>
        </p:txBody>
      </p:sp>
    </p:spTree>
    <p:extLst>
      <p:ext uri="{BB962C8B-B14F-4D97-AF65-F5344CB8AC3E}">
        <p14:creationId xmlns:p14="http://schemas.microsoft.com/office/powerpoint/2010/main" val="4124089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2"/>
                </a:solidFill>
              </a:rPr>
              <a:t>Can be used as a first slide or for the end of the presentation.</a:t>
            </a:r>
          </a:p>
        </p:txBody>
      </p:sp>
      <p:sp>
        <p:nvSpPr>
          <p:cNvPr id="4" name="Slide Number Placeholder 3"/>
          <p:cNvSpPr>
            <a:spLocks noGrp="1"/>
          </p:cNvSpPr>
          <p:nvPr>
            <p:ph type="sldNum" sz="quarter" idx="5"/>
          </p:nvPr>
        </p:nvSpPr>
        <p:spPr/>
        <p:txBody>
          <a:bodyPr/>
          <a:lstStyle/>
          <a:p>
            <a:fld id="{A3C964AF-CA21-C448-991F-6A3C7040851A}" type="slidenum">
              <a:rPr lang="en-US" smtClean="0"/>
              <a:t>1</a:t>
            </a:fld>
            <a:endParaRPr lang="en-US"/>
          </a:p>
        </p:txBody>
      </p:sp>
    </p:spTree>
    <p:extLst>
      <p:ext uri="{BB962C8B-B14F-4D97-AF65-F5344CB8AC3E}">
        <p14:creationId xmlns:p14="http://schemas.microsoft.com/office/powerpoint/2010/main" val="3627019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Executive team slide.</a:t>
            </a:r>
          </a:p>
          <a:p>
            <a:endParaRPr lang="en-US" dirty="0"/>
          </a:p>
        </p:txBody>
      </p:sp>
      <p:sp>
        <p:nvSpPr>
          <p:cNvPr id="4" name="Slide Number Placeholder 3"/>
          <p:cNvSpPr>
            <a:spLocks noGrp="1"/>
          </p:cNvSpPr>
          <p:nvPr>
            <p:ph type="sldNum" sz="quarter" idx="5"/>
          </p:nvPr>
        </p:nvSpPr>
        <p:spPr/>
        <p:txBody>
          <a:bodyPr/>
          <a:lstStyle/>
          <a:p>
            <a:fld id="{A3C964AF-CA21-C448-991F-6A3C7040851A}" type="slidenum">
              <a:rPr lang="en-US" smtClean="0"/>
              <a:t>11</a:t>
            </a:fld>
            <a:endParaRPr lang="en-US"/>
          </a:p>
        </p:txBody>
      </p:sp>
    </p:spTree>
    <p:extLst>
      <p:ext uri="{BB962C8B-B14F-4D97-AF65-F5344CB8AC3E}">
        <p14:creationId xmlns:p14="http://schemas.microsoft.com/office/powerpoint/2010/main" val="3190110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slide backgrounds have footer bars of different colors, this can be used to divide your presentation into sections. For example, topic one slides have blue, topic two have dark blue, and conclusion slides have grey. </a:t>
            </a:r>
          </a:p>
          <a:p>
            <a:endParaRPr lang="en-US" dirty="0"/>
          </a:p>
        </p:txBody>
      </p:sp>
      <p:sp>
        <p:nvSpPr>
          <p:cNvPr id="4" name="Slide Number Placeholder 3"/>
          <p:cNvSpPr>
            <a:spLocks noGrp="1"/>
          </p:cNvSpPr>
          <p:nvPr>
            <p:ph type="sldNum" sz="quarter" idx="5"/>
          </p:nvPr>
        </p:nvSpPr>
        <p:spPr/>
        <p:txBody>
          <a:bodyPr/>
          <a:lstStyle/>
          <a:p>
            <a:fld id="{A3C964AF-CA21-C448-991F-6A3C7040851A}" type="slidenum">
              <a:rPr lang="en-US" smtClean="0"/>
              <a:t>3</a:t>
            </a:fld>
            <a:endParaRPr lang="en-US"/>
          </a:p>
        </p:txBody>
      </p:sp>
    </p:spTree>
    <p:extLst>
      <p:ext uri="{BB962C8B-B14F-4D97-AF65-F5344CB8AC3E}">
        <p14:creationId xmlns:p14="http://schemas.microsoft.com/office/powerpoint/2010/main" val="406515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slide backgrounds have footer bars of different colors, this can be used to divide your presentation into sections. For example, topic one slides have blue, topic two have dark blue, and conclusion slides have grey. </a:t>
            </a:r>
          </a:p>
          <a:p>
            <a:endParaRPr lang="en-US" dirty="0"/>
          </a:p>
        </p:txBody>
      </p:sp>
      <p:sp>
        <p:nvSpPr>
          <p:cNvPr id="4" name="Slide Number Placeholder 3"/>
          <p:cNvSpPr>
            <a:spLocks noGrp="1"/>
          </p:cNvSpPr>
          <p:nvPr>
            <p:ph type="sldNum" sz="quarter" idx="5"/>
          </p:nvPr>
        </p:nvSpPr>
        <p:spPr/>
        <p:txBody>
          <a:bodyPr/>
          <a:lstStyle/>
          <a:p>
            <a:fld id="{A3C964AF-CA21-C448-991F-6A3C7040851A}" type="slidenum">
              <a:rPr lang="en-US" smtClean="0"/>
              <a:t>4</a:t>
            </a:fld>
            <a:endParaRPr lang="en-US"/>
          </a:p>
        </p:txBody>
      </p:sp>
    </p:spTree>
    <p:extLst>
      <p:ext uri="{BB962C8B-B14F-4D97-AF65-F5344CB8AC3E}">
        <p14:creationId xmlns:p14="http://schemas.microsoft.com/office/powerpoint/2010/main" val="801732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slide backgrounds have footer bars of different colors, this can be used to divide your presentation into sections. For example, topic one slides have blue, topic two have dark blue, and conclusion slides have grey. </a:t>
            </a:r>
          </a:p>
          <a:p>
            <a:endParaRPr lang="en-US" dirty="0"/>
          </a:p>
        </p:txBody>
      </p:sp>
      <p:sp>
        <p:nvSpPr>
          <p:cNvPr id="4" name="Slide Number Placeholder 3"/>
          <p:cNvSpPr>
            <a:spLocks noGrp="1"/>
          </p:cNvSpPr>
          <p:nvPr>
            <p:ph type="sldNum" sz="quarter" idx="5"/>
          </p:nvPr>
        </p:nvSpPr>
        <p:spPr/>
        <p:txBody>
          <a:bodyPr/>
          <a:lstStyle/>
          <a:p>
            <a:fld id="{A3C964AF-CA21-C448-991F-6A3C7040851A}" type="slidenum">
              <a:rPr lang="en-US" smtClean="0"/>
              <a:t>5</a:t>
            </a:fld>
            <a:endParaRPr lang="en-US"/>
          </a:p>
        </p:txBody>
      </p:sp>
    </p:spTree>
    <p:extLst>
      <p:ext uri="{BB962C8B-B14F-4D97-AF65-F5344CB8AC3E}">
        <p14:creationId xmlns:p14="http://schemas.microsoft.com/office/powerpoint/2010/main" val="2977179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slide backgrounds have footer bars of different colors, this can be used to divide your presentation into sections. For example, topic one slides have blue, topic two have dark blue, and conclusion slides have grey. </a:t>
            </a:r>
          </a:p>
          <a:p>
            <a:endParaRPr lang="en-US" dirty="0"/>
          </a:p>
        </p:txBody>
      </p:sp>
      <p:sp>
        <p:nvSpPr>
          <p:cNvPr id="4" name="Slide Number Placeholder 3"/>
          <p:cNvSpPr>
            <a:spLocks noGrp="1"/>
          </p:cNvSpPr>
          <p:nvPr>
            <p:ph type="sldNum" sz="quarter" idx="5"/>
          </p:nvPr>
        </p:nvSpPr>
        <p:spPr/>
        <p:txBody>
          <a:bodyPr/>
          <a:lstStyle/>
          <a:p>
            <a:fld id="{A3C964AF-CA21-C448-991F-6A3C7040851A}" type="slidenum">
              <a:rPr lang="en-US" smtClean="0"/>
              <a:t>6</a:t>
            </a:fld>
            <a:endParaRPr lang="en-US"/>
          </a:p>
        </p:txBody>
      </p:sp>
    </p:spTree>
    <p:extLst>
      <p:ext uri="{BB962C8B-B14F-4D97-AF65-F5344CB8AC3E}">
        <p14:creationId xmlns:p14="http://schemas.microsoft.com/office/powerpoint/2010/main" val="4131158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slide backgrounds have footer bars of different colors, this can be used to divide your presentation into sections. For example, topic one slides have blue, topic two have dark blue, and conclusion slides have grey. </a:t>
            </a:r>
          </a:p>
          <a:p>
            <a:endParaRPr lang="en-US" dirty="0"/>
          </a:p>
        </p:txBody>
      </p:sp>
      <p:sp>
        <p:nvSpPr>
          <p:cNvPr id="4" name="Slide Number Placeholder 3"/>
          <p:cNvSpPr>
            <a:spLocks noGrp="1"/>
          </p:cNvSpPr>
          <p:nvPr>
            <p:ph type="sldNum" sz="quarter" idx="5"/>
          </p:nvPr>
        </p:nvSpPr>
        <p:spPr/>
        <p:txBody>
          <a:bodyPr/>
          <a:lstStyle/>
          <a:p>
            <a:fld id="{A3C964AF-CA21-C448-991F-6A3C7040851A}" type="slidenum">
              <a:rPr lang="en-US" smtClean="0"/>
              <a:t>7</a:t>
            </a:fld>
            <a:endParaRPr lang="en-US"/>
          </a:p>
        </p:txBody>
      </p:sp>
    </p:spTree>
    <p:extLst>
      <p:ext uri="{BB962C8B-B14F-4D97-AF65-F5344CB8AC3E}">
        <p14:creationId xmlns:p14="http://schemas.microsoft.com/office/powerpoint/2010/main" val="4002344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slide backgrounds have footer bars of different colors, this can be used to divide your presentation into sections. For example, topic one slides have blue, topic two have dark blue, and conclusion slides have grey. </a:t>
            </a:r>
          </a:p>
          <a:p>
            <a:endParaRPr lang="en-US" dirty="0"/>
          </a:p>
        </p:txBody>
      </p:sp>
      <p:sp>
        <p:nvSpPr>
          <p:cNvPr id="4" name="Slide Number Placeholder 3"/>
          <p:cNvSpPr>
            <a:spLocks noGrp="1"/>
          </p:cNvSpPr>
          <p:nvPr>
            <p:ph type="sldNum" sz="quarter" idx="5"/>
          </p:nvPr>
        </p:nvSpPr>
        <p:spPr/>
        <p:txBody>
          <a:bodyPr/>
          <a:lstStyle/>
          <a:p>
            <a:fld id="{A3C964AF-CA21-C448-991F-6A3C7040851A}" type="slidenum">
              <a:rPr lang="en-US" smtClean="0"/>
              <a:t>8</a:t>
            </a:fld>
            <a:endParaRPr lang="en-US"/>
          </a:p>
        </p:txBody>
      </p:sp>
    </p:spTree>
    <p:extLst>
      <p:ext uri="{BB962C8B-B14F-4D97-AF65-F5344CB8AC3E}">
        <p14:creationId xmlns:p14="http://schemas.microsoft.com/office/powerpoint/2010/main" val="3772364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slide backgrounds have footer bars of different colors, this can be used to divide your presentation into sections. For example, topic one slides have blue, topic two have dark blue, and conclusion slides have grey. </a:t>
            </a:r>
          </a:p>
          <a:p>
            <a:endParaRPr lang="en-US" dirty="0"/>
          </a:p>
        </p:txBody>
      </p:sp>
      <p:sp>
        <p:nvSpPr>
          <p:cNvPr id="4" name="Slide Number Placeholder 3"/>
          <p:cNvSpPr>
            <a:spLocks noGrp="1"/>
          </p:cNvSpPr>
          <p:nvPr>
            <p:ph type="sldNum" sz="quarter" idx="5"/>
          </p:nvPr>
        </p:nvSpPr>
        <p:spPr/>
        <p:txBody>
          <a:bodyPr/>
          <a:lstStyle/>
          <a:p>
            <a:fld id="{A3C964AF-CA21-C448-991F-6A3C7040851A}" type="slidenum">
              <a:rPr lang="en-US" smtClean="0"/>
              <a:t>9</a:t>
            </a:fld>
            <a:endParaRPr lang="en-US"/>
          </a:p>
        </p:txBody>
      </p:sp>
    </p:spTree>
    <p:extLst>
      <p:ext uri="{BB962C8B-B14F-4D97-AF65-F5344CB8AC3E}">
        <p14:creationId xmlns:p14="http://schemas.microsoft.com/office/powerpoint/2010/main" val="3563137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slide backgrounds have footer bars of different colors, this can be used to divide your presentation into sections. For example, topic one slides have blue, topic two have dark blue, and conclusion slides have grey. </a:t>
            </a:r>
          </a:p>
          <a:p>
            <a:endParaRPr lang="en-US" dirty="0"/>
          </a:p>
        </p:txBody>
      </p:sp>
      <p:sp>
        <p:nvSpPr>
          <p:cNvPr id="4" name="Slide Number Placeholder 3"/>
          <p:cNvSpPr>
            <a:spLocks noGrp="1"/>
          </p:cNvSpPr>
          <p:nvPr>
            <p:ph type="sldNum" sz="quarter" idx="5"/>
          </p:nvPr>
        </p:nvSpPr>
        <p:spPr/>
        <p:txBody>
          <a:bodyPr/>
          <a:lstStyle/>
          <a:p>
            <a:fld id="{A3C964AF-CA21-C448-991F-6A3C7040851A}" type="slidenum">
              <a:rPr lang="en-US" smtClean="0"/>
              <a:t>10</a:t>
            </a:fld>
            <a:endParaRPr lang="en-US"/>
          </a:p>
        </p:txBody>
      </p:sp>
    </p:spTree>
    <p:extLst>
      <p:ext uri="{BB962C8B-B14F-4D97-AF65-F5344CB8AC3E}">
        <p14:creationId xmlns:p14="http://schemas.microsoft.com/office/powerpoint/2010/main" val="3797640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3BFC2-35C7-2F4F-818C-F2F5D11C4C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C5F012-8F09-1A48-B118-67FE32EB7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B5CF81-E00E-B848-BE36-8B75FC36C4A3}"/>
              </a:ext>
            </a:extLst>
          </p:cNvPr>
          <p:cNvSpPr>
            <a:spLocks noGrp="1"/>
          </p:cNvSpPr>
          <p:nvPr>
            <p:ph type="dt" sz="half" idx="10"/>
          </p:nvPr>
        </p:nvSpPr>
        <p:spPr/>
        <p:txBody>
          <a:bodyPr/>
          <a:lstStyle/>
          <a:p>
            <a:fld id="{669D156A-4FA2-F342-A334-34B2E732C17E}" type="datetimeFigureOut">
              <a:rPr lang="en-US" smtClean="0"/>
              <a:t>11/18/19</a:t>
            </a:fld>
            <a:endParaRPr lang="en-US"/>
          </a:p>
        </p:txBody>
      </p:sp>
      <p:sp>
        <p:nvSpPr>
          <p:cNvPr id="5" name="Footer Placeholder 4">
            <a:extLst>
              <a:ext uri="{FF2B5EF4-FFF2-40B4-BE49-F238E27FC236}">
                <a16:creationId xmlns:a16="http://schemas.microsoft.com/office/drawing/2014/main" id="{F629F47D-2BB7-614B-A888-1FCE9784D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8E3E15-652A-E44C-AE4D-0D718DC2D291}"/>
              </a:ext>
            </a:extLst>
          </p:cNvPr>
          <p:cNvSpPr>
            <a:spLocks noGrp="1"/>
          </p:cNvSpPr>
          <p:nvPr>
            <p:ph type="sldNum" sz="quarter" idx="12"/>
          </p:nvPr>
        </p:nvSpPr>
        <p:spPr/>
        <p:txBody>
          <a:bodyPr/>
          <a:lstStyle/>
          <a:p>
            <a:fld id="{2BBB1112-B3C9-2747-9AE1-8384178431C0}" type="slidenum">
              <a:rPr lang="en-US" smtClean="0"/>
              <a:t>‹#›</a:t>
            </a:fld>
            <a:endParaRPr lang="en-US"/>
          </a:p>
        </p:txBody>
      </p:sp>
    </p:spTree>
    <p:extLst>
      <p:ext uri="{BB962C8B-B14F-4D97-AF65-F5344CB8AC3E}">
        <p14:creationId xmlns:p14="http://schemas.microsoft.com/office/powerpoint/2010/main" val="284683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3C4B-672A-404D-8611-851C91E0DB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25D0CC-DFC1-D641-B533-20892D6A15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09740-2769-DB49-B779-3F99B096CDDA}"/>
              </a:ext>
            </a:extLst>
          </p:cNvPr>
          <p:cNvSpPr>
            <a:spLocks noGrp="1"/>
          </p:cNvSpPr>
          <p:nvPr>
            <p:ph type="dt" sz="half" idx="10"/>
          </p:nvPr>
        </p:nvSpPr>
        <p:spPr/>
        <p:txBody>
          <a:bodyPr/>
          <a:lstStyle/>
          <a:p>
            <a:fld id="{669D156A-4FA2-F342-A334-34B2E732C17E}" type="datetimeFigureOut">
              <a:rPr lang="en-US" smtClean="0"/>
              <a:t>11/18/19</a:t>
            </a:fld>
            <a:endParaRPr lang="en-US"/>
          </a:p>
        </p:txBody>
      </p:sp>
      <p:sp>
        <p:nvSpPr>
          <p:cNvPr id="5" name="Footer Placeholder 4">
            <a:extLst>
              <a:ext uri="{FF2B5EF4-FFF2-40B4-BE49-F238E27FC236}">
                <a16:creationId xmlns:a16="http://schemas.microsoft.com/office/drawing/2014/main" id="{459D2C19-6AC7-D04D-BBA6-75D08366A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66B0E-5D7B-3340-B18B-4D5FC6A63791}"/>
              </a:ext>
            </a:extLst>
          </p:cNvPr>
          <p:cNvSpPr>
            <a:spLocks noGrp="1"/>
          </p:cNvSpPr>
          <p:nvPr>
            <p:ph type="sldNum" sz="quarter" idx="12"/>
          </p:nvPr>
        </p:nvSpPr>
        <p:spPr/>
        <p:txBody>
          <a:bodyPr/>
          <a:lstStyle/>
          <a:p>
            <a:fld id="{2BBB1112-B3C9-2747-9AE1-8384178431C0}" type="slidenum">
              <a:rPr lang="en-US" smtClean="0"/>
              <a:t>‹#›</a:t>
            </a:fld>
            <a:endParaRPr lang="en-US"/>
          </a:p>
        </p:txBody>
      </p:sp>
    </p:spTree>
    <p:extLst>
      <p:ext uri="{BB962C8B-B14F-4D97-AF65-F5344CB8AC3E}">
        <p14:creationId xmlns:p14="http://schemas.microsoft.com/office/powerpoint/2010/main" val="23813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6E59B2-128F-7044-98F2-1376FDCEE6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27E985-F0DD-114D-9177-38CBE8C7CA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BCED12-7871-414B-9B97-7952557EAF3C}"/>
              </a:ext>
            </a:extLst>
          </p:cNvPr>
          <p:cNvSpPr>
            <a:spLocks noGrp="1"/>
          </p:cNvSpPr>
          <p:nvPr>
            <p:ph type="dt" sz="half" idx="10"/>
          </p:nvPr>
        </p:nvSpPr>
        <p:spPr/>
        <p:txBody>
          <a:bodyPr/>
          <a:lstStyle/>
          <a:p>
            <a:fld id="{669D156A-4FA2-F342-A334-34B2E732C17E}" type="datetimeFigureOut">
              <a:rPr lang="en-US" smtClean="0"/>
              <a:t>11/18/19</a:t>
            </a:fld>
            <a:endParaRPr lang="en-US"/>
          </a:p>
        </p:txBody>
      </p:sp>
      <p:sp>
        <p:nvSpPr>
          <p:cNvPr id="5" name="Footer Placeholder 4">
            <a:extLst>
              <a:ext uri="{FF2B5EF4-FFF2-40B4-BE49-F238E27FC236}">
                <a16:creationId xmlns:a16="http://schemas.microsoft.com/office/drawing/2014/main" id="{5CE9459A-8DBB-4148-B0BB-C380B0EE0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83285-29BB-8C41-9A16-D0B24E0E9462}"/>
              </a:ext>
            </a:extLst>
          </p:cNvPr>
          <p:cNvSpPr>
            <a:spLocks noGrp="1"/>
          </p:cNvSpPr>
          <p:nvPr>
            <p:ph type="sldNum" sz="quarter" idx="12"/>
          </p:nvPr>
        </p:nvSpPr>
        <p:spPr/>
        <p:txBody>
          <a:bodyPr/>
          <a:lstStyle/>
          <a:p>
            <a:fld id="{2BBB1112-B3C9-2747-9AE1-8384178431C0}" type="slidenum">
              <a:rPr lang="en-US" smtClean="0"/>
              <a:t>‹#›</a:t>
            </a:fld>
            <a:endParaRPr lang="en-US"/>
          </a:p>
        </p:txBody>
      </p:sp>
    </p:spTree>
    <p:extLst>
      <p:ext uri="{BB962C8B-B14F-4D97-AF65-F5344CB8AC3E}">
        <p14:creationId xmlns:p14="http://schemas.microsoft.com/office/powerpoint/2010/main" val="2920550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1387-8037-1E47-B712-855180510B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08673D-8C71-0A42-A248-C1DE73CC26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8AB39-DFE5-5249-84BB-769A30AC43EC}"/>
              </a:ext>
            </a:extLst>
          </p:cNvPr>
          <p:cNvSpPr>
            <a:spLocks noGrp="1"/>
          </p:cNvSpPr>
          <p:nvPr>
            <p:ph type="dt" sz="half" idx="10"/>
          </p:nvPr>
        </p:nvSpPr>
        <p:spPr/>
        <p:txBody>
          <a:bodyPr/>
          <a:lstStyle/>
          <a:p>
            <a:fld id="{669D156A-4FA2-F342-A334-34B2E732C17E}" type="datetimeFigureOut">
              <a:rPr lang="en-US" smtClean="0"/>
              <a:t>11/18/19</a:t>
            </a:fld>
            <a:endParaRPr lang="en-US"/>
          </a:p>
        </p:txBody>
      </p:sp>
      <p:sp>
        <p:nvSpPr>
          <p:cNvPr id="5" name="Footer Placeholder 4">
            <a:extLst>
              <a:ext uri="{FF2B5EF4-FFF2-40B4-BE49-F238E27FC236}">
                <a16:creationId xmlns:a16="http://schemas.microsoft.com/office/drawing/2014/main" id="{094871C2-44EF-7644-9798-2848D55E5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9795C-5A94-E042-B93B-5A63A74F923C}"/>
              </a:ext>
            </a:extLst>
          </p:cNvPr>
          <p:cNvSpPr>
            <a:spLocks noGrp="1"/>
          </p:cNvSpPr>
          <p:nvPr>
            <p:ph type="sldNum" sz="quarter" idx="12"/>
          </p:nvPr>
        </p:nvSpPr>
        <p:spPr/>
        <p:txBody>
          <a:bodyPr/>
          <a:lstStyle/>
          <a:p>
            <a:fld id="{2BBB1112-B3C9-2747-9AE1-8384178431C0}" type="slidenum">
              <a:rPr lang="en-US" smtClean="0"/>
              <a:t>‹#›</a:t>
            </a:fld>
            <a:endParaRPr lang="en-US"/>
          </a:p>
        </p:txBody>
      </p:sp>
    </p:spTree>
    <p:extLst>
      <p:ext uri="{BB962C8B-B14F-4D97-AF65-F5344CB8AC3E}">
        <p14:creationId xmlns:p14="http://schemas.microsoft.com/office/powerpoint/2010/main" val="2879450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0393-503A-5245-8185-137EE0E7DB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71D181-A231-A549-A69A-55CC10F55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D0A497-0F3B-B448-849C-417DA4509DF9}"/>
              </a:ext>
            </a:extLst>
          </p:cNvPr>
          <p:cNvSpPr>
            <a:spLocks noGrp="1"/>
          </p:cNvSpPr>
          <p:nvPr>
            <p:ph type="dt" sz="half" idx="10"/>
          </p:nvPr>
        </p:nvSpPr>
        <p:spPr/>
        <p:txBody>
          <a:bodyPr/>
          <a:lstStyle/>
          <a:p>
            <a:fld id="{669D156A-4FA2-F342-A334-34B2E732C17E}" type="datetimeFigureOut">
              <a:rPr lang="en-US" smtClean="0"/>
              <a:t>11/18/19</a:t>
            </a:fld>
            <a:endParaRPr lang="en-US"/>
          </a:p>
        </p:txBody>
      </p:sp>
      <p:sp>
        <p:nvSpPr>
          <p:cNvPr id="5" name="Footer Placeholder 4">
            <a:extLst>
              <a:ext uri="{FF2B5EF4-FFF2-40B4-BE49-F238E27FC236}">
                <a16:creationId xmlns:a16="http://schemas.microsoft.com/office/drawing/2014/main" id="{F301A136-0D61-664C-BBF4-E3786880C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43BB1B-3ABD-294E-B965-EECDCE69BAE2}"/>
              </a:ext>
            </a:extLst>
          </p:cNvPr>
          <p:cNvSpPr>
            <a:spLocks noGrp="1"/>
          </p:cNvSpPr>
          <p:nvPr>
            <p:ph type="sldNum" sz="quarter" idx="12"/>
          </p:nvPr>
        </p:nvSpPr>
        <p:spPr/>
        <p:txBody>
          <a:bodyPr/>
          <a:lstStyle/>
          <a:p>
            <a:fld id="{2BBB1112-B3C9-2747-9AE1-8384178431C0}" type="slidenum">
              <a:rPr lang="en-US" smtClean="0"/>
              <a:t>‹#›</a:t>
            </a:fld>
            <a:endParaRPr lang="en-US"/>
          </a:p>
        </p:txBody>
      </p:sp>
    </p:spTree>
    <p:extLst>
      <p:ext uri="{BB962C8B-B14F-4D97-AF65-F5344CB8AC3E}">
        <p14:creationId xmlns:p14="http://schemas.microsoft.com/office/powerpoint/2010/main" val="275084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7BB8-B07D-7D47-8E45-7AE800EFBA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D4F3E6-68D5-9C48-AE07-CA47869C62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B8E7E7-42A3-2246-9ABA-C99925AF15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BCC10B-7774-F74A-BB6D-6EB4B0C46A9D}"/>
              </a:ext>
            </a:extLst>
          </p:cNvPr>
          <p:cNvSpPr>
            <a:spLocks noGrp="1"/>
          </p:cNvSpPr>
          <p:nvPr>
            <p:ph type="dt" sz="half" idx="10"/>
          </p:nvPr>
        </p:nvSpPr>
        <p:spPr/>
        <p:txBody>
          <a:bodyPr/>
          <a:lstStyle/>
          <a:p>
            <a:fld id="{669D156A-4FA2-F342-A334-34B2E732C17E}" type="datetimeFigureOut">
              <a:rPr lang="en-US" smtClean="0"/>
              <a:t>11/18/19</a:t>
            </a:fld>
            <a:endParaRPr lang="en-US"/>
          </a:p>
        </p:txBody>
      </p:sp>
      <p:sp>
        <p:nvSpPr>
          <p:cNvPr id="6" name="Footer Placeholder 5">
            <a:extLst>
              <a:ext uri="{FF2B5EF4-FFF2-40B4-BE49-F238E27FC236}">
                <a16:creationId xmlns:a16="http://schemas.microsoft.com/office/drawing/2014/main" id="{B13CCB93-431B-C341-904E-A50DA302E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E1E0A5-A51E-2044-BED3-A66E81365159}"/>
              </a:ext>
            </a:extLst>
          </p:cNvPr>
          <p:cNvSpPr>
            <a:spLocks noGrp="1"/>
          </p:cNvSpPr>
          <p:nvPr>
            <p:ph type="sldNum" sz="quarter" idx="12"/>
          </p:nvPr>
        </p:nvSpPr>
        <p:spPr/>
        <p:txBody>
          <a:bodyPr/>
          <a:lstStyle/>
          <a:p>
            <a:fld id="{2BBB1112-B3C9-2747-9AE1-8384178431C0}" type="slidenum">
              <a:rPr lang="en-US" smtClean="0"/>
              <a:t>‹#›</a:t>
            </a:fld>
            <a:endParaRPr lang="en-US"/>
          </a:p>
        </p:txBody>
      </p:sp>
    </p:spTree>
    <p:extLst>
      <p:ext uri="{BB962C8B-B14F-4D97-AF65-F5344CB8AC3E}">
        <p14:creationId xmlns:p14="http://schemas.microsoft.com/office/powerpoint/2010/main" val="13175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E6BD-0259-0544-BB01-D6F46F3E52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3BA7A1-CA6D-0F49-BA91-9B3269FFE9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41E3EA-3B4A-D844-920C-A7ADB49729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5FA23F-54D8-784A-89DE-9D6E5753C4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D70BCA-C494-994D-A093-EE3C236CA6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5D0216-C1CB-0F42-A78C-21A2409C4B89}"/>
              </a:ext>
            </a:extLst>
          </p:cNvPr>
          <p:cNvSpPr>
            <a:spLocks noGrp="1"/>
          </p:cNvSpPr>
          <p:nvPr>
            <p:ph type="dt" sz="half" idx="10"/>
          </p:nvPr>
        </p:nvSpPr>
        <p:spPr/>
        <p:txBody>
          <a:bodyPr/>
          <a:lstStyle/>
          <a:p>
            <a:fld id="{669D156A-4FA2-F342-A334-34B2E732C17E}" type="datetimeFigureOut">
              <a:rPr lang="en-US" smtClean="0"/>
              <a:t>11/18/19</a:t>
            </a:fld>
            <a:endParaRPr lang="en-US"/>
          </a:p>
        </p:txBody>
      </p:sp>
      <p:sp>
        <p:nvSpPr>
          <p:cNvPr id="8" name="Footer Placeholder 7">
            <a:extLst>
              <a:ext uri="{FF2B5EF4-FFF2-40B4-BE49-F238E27FC236}">
                <a16:creationId xmlns:a16="http://schemas.microsoft.com/office/drawing/2014/main" id="{F83069B1-1853-7F47-A231-4456305FBC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D73BE2-1441-E84D-A282-A5825C3AB749}"/>
              </a:ext>
            </a:extLst>
          </p:cNvPr>
          <p:cNvSpPr>
            <a:spLocks noGrp="1"/>
          </p:cNvSpPr>
          <p:nvPr>
            <p:ph type="sldNum" sz="quarter" idx="12"/>
          </p:nvPr>
        </p:nvSpPr>
        <p:spPr/>
        <p:txBody>
          <a:bodyPr/>
          <a:lstStyle/>
          <a:p>
            <a:fld id="{2BBB1112-B3C9-2747-9AE1-8384178431C0}" type="slidenum">
              <a:rPr lang="en-US" smtClean="0"/>
              <a:t>‹#›</a:t>
            </a:fld>
            <a:endParaRPr lang="en-US"/>
          </a:p>
        </p:txBody>
      </p:sp>
    </p:spTree>
    <p:extLst>
      <p:ext uri="{BB962C8B-B14F-4D97-AF65-F5344CB8AC3E}">
        <p14:creationId xmlns:p14="http://schemas.microsoft.com/office/powerpoint/2010/main" val="241484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97BB-5934-D848-A031-3D421D3C62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E93879-3F55-D343-A36D-FE3267A7ECA5}"/>
              </a:ext>
            </a:extLst>
          </p:cNvPr>
          <p:cNvSpPr>
            <a:spLocks noGrp="1"/>
          </p:cNvSpPr>
          <p:nvPr>
            <p:ph type="dt" sz="half" idx="10"/>
          </p:nvPr>
        </p:nvSpPr>
        <p:spPr/>
        <p:txBody>
          <a:bodyPr/>
          <a:lstStyle/>
          <a:p>
            <a:fld id="{669D156A-4FA2-F342-A334-34B2E732C17E}" type="datetimeFigureOut">
              <a:rPr lang="en-US" smtClean="0"/>
              <a:t>11/18/19</a:t>
            </a:fld>
            <a:endParaRPr lang="en-US"/>
          </a:p>
        </p:txBody>
      </p:sp>
      <p:sp>
        <p:nvSpPr>
          <p:cNvPr id="4" name="Footer Placeholder 3">
            <a:extLst>
              <a:ext uri="{FF2B5EF4-FFF2-40B4-BE49-F238E27FC236}">
                <a16:creationId xmlns:a16="http://schemas.microsoft.com/office/drawing/2014/main" id="{FA556992-D094-F948-AF98-BABC02990C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E4AEBF-8424-2F4C-A2E0-2B8346601018}"/>
              </a:ext>
            </a:extLst>
          </p:cNvPr>
          <p:cNvSpPr>
            <a:spLocks noGrp="1"/>
          </p:cNvSpPr>
          <p:nvPr>
            <p:ph type="sldNum" sz="quarter" idx="12"/>
          </p:nvPr>
        </p:nvSpPr>
        <p:spPr/>
        <p:txBody>
          <a:bodyPr/>
          <a:lstStyle/>
          <a:p>
            <a:fld id="{2BBB1112-B3C9-2747-9AE1-8384178431C0}" type="slidenum">
              <a:rPr lang="en-US" smtClean="0"/>
              <a:t>‹#›</a:t>
            </a:fld>
            <a:endParaRPr lang="en-US"/>
          </a:p>
        </p:txBody>
      </p:sp>
    </p:spTree>
    <p:extLst>
      <p:ext uri="{BB962C8B-B14F-4D97-AF65-F5344CB8AC3E}">
        <p14:creationId xmlns:p14="http://schemas.microsoft.com/office/powerpoint/2010/main" val="882398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F303B9-0199-4949-AA76-6684492DF13E}"/>
              </a:ext>
            </a:extLst>
          </p:cNvPr>
          <p:cNvSpPr>
            <a:spLocks noGrp="1"/>
          </p:cNvSpPr>
          <p:nvPr>
            <p:ph type="dt" sz="half" idx="10"/>
          </p:nvPr>
        </p:nvSpPr>
        <p:spPr/>
        <p:txBody>
          <a:bodyPr/>
          <a:lstStyle/>
          <a:p>
            <a:fld id="{669D156A-4FA2-F342-A334-34B2E732C17E}" type="datetimeFigureOut">
              <a:rPr lang="en-US" smtClean="0"/>
              <a:t>11/18/19</a:t>
            </a:fld>
            <a:endParaRPr lang="en-US"/>
          </a:p>
        </p:txBody>
      </p:sp>
      <p:sp>
        <p:nvSpPr>
          <p:cNvPr id="3" name="Footer Placeholder 2">
            <a:extLst>
              <a:ext uri="{FF2B5EF4-FFF2-40B4-BE49-F238E27FC236}">
                <a16:creationId xmlns:a16="http://schemas.microsoft.com/office/drawing/2014/main" id="{9C096AFB-DDCC-6344-A3FB-BBF47CDC7B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465C4B-B2A3-D047-8430-695AE9E63EAC}"/>
              </a:ext>
            </a:extLst>
          </p:cNvPr>
          <p:cNvSpPr>
            <a:spLocks noGrp="1"/>
          </p:cNvSpPr>
          <p:nvPr>
            <p:ph type="sldNum" sz="quarter" idx="12"/>
          </p:nvPr>
        </p:nvSpPr>
        <p:spPr/>
        <p:txBody>
          <a:bodyPr/>
          <a:lstStyle/>
          <a:p>
            <a:fld id="{2BBB1112-B3C9-2747-9AE1-8384178431C0}" type="slidenum">
              <a:rPr lang="en-US" smtClean="0"/>
              <a:t>‹#›</a:t>
            </a:fld>
            <a:endParaRPr lang="en-US"/>
          </a:p>
        </p:txBody>
      </p:sp>
    </p:spTree>
    <p:extLst>
      <p:ext uri="{BB962C8B-B14F-4D97-AF65-F5344CB8AC3E}">
        <p14:creationId xmlns:p14="http://schemas.microsoft.com/office/powerpoint/2010/main" val="118345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8A2C-19B2-6846-A1CE-4B87F32E92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84CCFD-044B-E64A-8A2A-4938455A8D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90154F-7E95-D644-81CE-263A83AFC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F278C5-6FDE-EE47-9914-B13602F5E9CC}"/>
              </a:ext>
            </a:extLst>
          </p:cNvPr>
          <p:cNvSpPr>
            <a:spLocks noGrp="1"/>
          </p:cNvSpPr>
          <p:nvPr>
            <p:ph type="dt" sz="half" idx="10"/>
          </p:nvPr>
        </p:nvSpPr>
        <p:spPr/>
        <p:txBody>
          <a:bodyPr/>
          <a:lstStyle/>
          <a:p>
            <a:fld id="{669D156A-4FA2-F342-A334-34B2E732C17E}" type="datetimeFigureOut">
              <a:rPr lang="en-US" smtClean="0"/>
              <a:t>11/18/19</a:t>
            </a:fld>
            <a:endParaRPr lang="en-US"/>
          </a:p>
        </p:txBody>
      </p:sp>
      <p:sp>
        <p:nvSpPr>
          <p:cNvPr id="6" name="Footer Placeholder 5">
            <a:extLst>
              <a:ext uri="{FF2B5EF4-FFF2-40B4-BE49-F238E27FC236}">
                <a16:creationId xmlns:a16="http://schemas.microsoft.com/office/drawing/2014/main" id="{0C4D27B3-7397-FB4B-9CEF-976A907FE9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D4A77C-566F-C94B-973F-EDD528204122}"/>
              </a:ext>
            </a:extLst>
          </p:cNvPr>
          <p:cNvSpPr>
            <a:spLocks noGrp="1"/>
          </p:cNvSpPr>
          <p:nvPr>
            <p:ph type="sldNum" sz="quarter" idx="12"/>
          </p:nvPr>
        </p:nvSpPr>
        <p:spPr/>
        <p:txBody>
          <a:bodyPr/>
          <a:lstStyle/>
          <a:p>
            <a:fld id="{2BBB1112-B3C9-2747-9AE1-8384178431C0}" type="slidenum">
              <a:rPr lang="en-US" smtClean="0"/>
              <a:t>‹#›</a:t>
            </a:fld>
            <a:endParaRPr lang="en-US"/>
          </a:p>
        </p:txBody>
      </p:sp>
    </p:spTree>
    <p:extLst>
      <p:ext uri="{BB962C8B-B14F-4D97-AF65-F5344CB8AC3E}">
        <p14:creationId xmlns:p14="http://schemas.microsoft.com/office/powerpoint/2010/main" val="3619681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00E8-D4F6-E846-AAFB-8383E7638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1289C7-2E51-7D41-A61E-3C0F91CE62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817EA7-5CD8-2241-83C5-F44D3F3287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7AB872-7F48-AE42-A278-18E816DD6064}"/>
              </a:ext>
            </a:extLst>
          </p:cNvPr>
          <p:cNvSpPr>
            <a:spLocks noGrp="1"/>
          </p:cNvSpPr>
          <p:nvPr>
            <p:ph type="dt" sz="half" idx="10"/>
          </p:nvPr>
        </p:nvSpPr>
        <p:spPr/>
        <p:txBody>
          <a:bodyPr/>
          <a:lstStyle/>
          <a:p>
            <a:fld id="{669D156A-4FA2-F342-A334-34B2E732C17E}" type="datetimeFigureOut">
              <a:rPr lang="en-US" smtClean="0"/>
              <a:t>11/18/19</a:t>
            </a:fld>
            <a:endParaRPr lang="en-US"/>
          </a:p>
        </p:txBody>
      </p:sp>
      <p:sp>
        <p:nvSpPr>
          <p:cNvPr id="6" name="Footer Placeholder 5">
            <a:extLst>
              <a:ext uri="{FF2B5EF4-FFF2-40B4-BE49-F238E27FC236}">
                <a16:creationId xmlns:a16="http://schemas.microsoft.com/office/drawing/2014/main" id="{B3ABE8AE-1353-FC47-850B-0D869F0324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94E62-E1A8-2D4B-881C-9236935BBCDB}"/>
              </a:ext>
            </a:extLst>
          </p:cNvPr>
          <p:cNvSpPr>
            <a:spLocks noGrp="1"/>
          </p:cNvSpPr>
          <p:nvPr>
            <p:ph type="sldNum" sz="quarter" idx="12"/>
          </p:nvPr>
        </p:nvSpPr>
        <p:spPr/>
        <p:txBody>
          <a:bodyPr/>
          <a:lstStyle/>
          <a:p>
            <a:fld id="{2BBB1112-B3C9-2747-9AE1-8384178431C0}" type="slidenum">
              <a:rPr lang="en-US" smtClean="0"/>
              <a:t>‹#›</a:t>
            </a:fld>
            <a:endParaRPr lang="en-US"/>
          </a:p>
        </p:txBody>
      </p:sp>
    </p:spTree>
    <p:extLst>
      <p:ext uri="{BB962C8B-B14F-4D97-AF65-F5344CB8AC3E}">
        <p14:creationId xmlns:p14="http://schemas.microsoft.com/office/powerpoint/2010/main" val="202317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D6FD95-7D9C-894D-89F3-164E788BBB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2AE56B-159D-8A40-A583-4D15A96907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A755D-144E-4E4D-ACA5-D9AD3F204B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D156A-4FA2-F342-A334-34B2E732C17E}" type="datetimeFigureOut">
              <a:rPr lang="en-US" smtClean="0"/>
              <a:t>11/18/19</a:t>
            </a:fld>
            <a:endParaRPr lang="en-US"/>
          </a:p>
        </p:txBody>
      </p:sp>
      <p:sp>
        <p:nvSpPr>
          <p:cNvPr id="5" name="Footer Placeholder 4">
            <a:extLst>
              <a:ext uri="{FF2B5EF4-FFF2-40B4-BE49-F238E27FC236}">
                <a16:creationId xmlns:a16="http://schemas.microsoft.com/office/drawing/2014/main" id="{78C7E360-59E6-6D48-986F-0C7EBD5F5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072952-0121-3748-A36B-80F6BD9B90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B1112-B3C9-2747-9AE1-8384178431C0}" type="slidenum">
              <a:rPr lang="en-US" smtClean="0"/>
              <a:t>‹#›</a:t>
            </a:fld>
            <a:endParaRPr lang="en-US"/>
          </a:p>
        </p:txBody>
      </p:sp>
    </p:spTree>
    <p:extLst>
      <p:ext uri="{BB962C8B-B14F-4D97-AF65-F5344CB8AC3E}">
        <p14:creationId xmlns:p14="http://schemas.microsoft.com/office/powerpoint/2010/main" val="208833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9.png"/><Relationship Id="rId12" Type="http://schemas.microsoft.com/office/2007/relationships/hdphoto" Target="../media/hdphoto4.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1.png"/><Relationship Id="rId5" Type="http://schemas.openxmlformats.org/officeDocument/2006/relationships/image" Target="../media/image8.png"/><Relationship Id="rId10" Type="http://schemas.microsoft.com/office/2007/relationships/hdphoto" Target="../media/hdphoto3.wdp"/><Relationship Id="rId4" Type="http://schemas.openxmlformats.org/officeDocument/2006/relationships/image" Target="../media/image4.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42F987B-D93C-EA4F-8548-B501BE0F02DB}"/>
              </a:ext>
            </a:extLst>
          </p:cNvPr>
          <p:cNvSpPr>
            <a:spLocks noGrp="1"/>
          </p:cNvSpPr>
          <p:nvPr>
            <p:ph type="subTitle" idx="1"/>
          </p:nvPr>
        </p:nvSpPr>
        <p:spPr>
          <a:xfrm>
            <a:off x="1524000" y="3034873"/>
            <a:ext cx="9144000" cy="1655762"/>
          </a:xfrm>
        </p:spPr>
        <p:txBody>
          <a:bodyPr>
            <a:normAutofit/>
          </a:bodyPr>
          <a:lstStyle/>
          <a:p>
            <a:r>
              <a:rPr lang="en-US" sz="6000" dirty="0">
                <a:solidFill>
                  <a:schemeClr val="tx2"/>
                </a:solidFill>
              </a:rPr>
              <a:t>CyVerse Data Store</a:t>
            </a:r>
          </a:p>
        </p:txBody>
      </p:sp>
    </p:spTree>
    <p:extLst>
      <p:ext uri="{BB962C8B-B14F-4D97-AF65-F5344CB8AC3E}">
        <p14:creationId xmlns:p14="http://schemas.microsoft.com/office/powerpoint/2010/main" val="350244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446D-C5F9-544E-AEAA-25E981D52CF9}"/>
              </a:ext>
            </a:extLst>
          </p:cNvPr>
          <p:cNvSpPr>
            <a:spLocks noGrp="1"/>
          </p:cNvSpPr>
          <p:nvPr>
            <p:ph type="title"/>
          </p:nvPr>
        </p:nvSpPr>
        <p:spPr>
          <a:xfrm>
            <a:off x="0" y="142881"/>
            <a:ext cx="12192000" cy="914399"/>
          </a:xfrm>
        </p:spPr>
        <p:txBody>
          <a:bodyPr>
            <a:normAutofit/>
          </a:bodyPr>
          <a:lstStyle/>
          <a:p>
            <a:r>
              <a:rPr lang="en-US" sz="4000" b="1" dirty="0">
                <a:solidFill>
                  <a:schemeClr val="accent2"/>
                </a:solidFill>
              </a:rPr>
              <a:t>	</a:t>
            </a:r>
            <a:r>
              <a:rPr lang="en-US" sz="4000" b="1" dirty="0" err="1">
                <a:solidFill>
                  <a:schemeClr val="accent2"/>
                </a:solidFill>
              </a:rPr>
              <a:t>iCommands</a:t>
            </a:r>
            <a:endParaRPr lang="en-US" sz="4000" b="1" dirty="0">
              <a:solidFill>
                <a:schemeClr val="accent2"/>
              </a:solidFill>
            </a:endParaRPr>
          </a:p>
        </p:txBody>
      </p:sp>
      <p:pic>
        <p:nvPicPr>
          <p:cNvPr id="9" name="Picture 8">
            <a:extLst>
              <a:ext uri="{FF2B5EF4-FFF2-40B4-BE49-F238E27FC236}">
                <a16:creationId xmlns:a16="http://schemas.microsoft.com/office/drawing/2014/main" id="{A265B7B3-B36A-D644-9628-C0A99939AB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770" y="152165"/>
            <a:ext cx="646903" cy="914399"/>
          </a:xfrm>
          <a:prstGeom prst="rect">
            <a:avLst/>
          </a:prstGeom>
        </p:spPr>
      </p:pic>
      <p:sp>
        <p:nvSpPr>
          <p:cNvPr id="4" name="TextBox 3">
            <a:extLst>
              <a:ext uri="{FF2B5EF4-FFF2-40B4-BE49-F238E27FC236}">
                <a16:creationId xmlns:a16="http://schemas.microsoft.com/office/drawing/2014/main" id="{B55159E6-7187-3049-BDF4-5BB95F3C8A3F}"/>
              </a:ext>
            </a:extLst>
          </p:cNvPr>
          <p:cNvSpPr txBox="1"/>
          <p:nvPr/>
        </p:nvSpPr>
        <p:spPr>
          <a:xfrm>
            <a:off x="661407" y="1297016"/>
            <a:ext cx="5207195" cy="2677656"/>
          </a:xfrm>
          <a:prstGeom prst="rect">
            <a:avLst/>
          </a:prstGeom>
          <a:noFill/>
        </p:spPr>
        <p:txBody>
          <a:bodyPr wrap="none" rtlCol="0">
            <a:spAutoFit/>
          </a:bodyPr>
          <a:lstStyle/>
          <a:p>
            <a:pPr marL="457200" indent="-457200">
              <a:buFont typeface="Wingdings" panose="05000000000000000000" pitchFamily="2" charset="2"/>
              <a:buChar char="§"/>
            </a:pPr>
            <a:r>
              <a:rPr lang="en-US" sz="2800" dirty="0"/>
              <a:t>Full flexibility</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Ability to script and automate</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Access from terminal/server</a:t>
            </a:r>
          </a:p>
          <a:p>
            <a:endParaRPr lang="en-US" sz="2800" dirty="0"/>
          </a:p>
        </p:txBody>
      </p:sp>
      <p:sp>
        <p:nvSpPr>
          <p:cNvPr id="5" name="TextBox 4">
            <a:extLst>
              <a:ext uri="{FF2B5EF4-FFF2-40B4-BE49-F238E27FC236}">
                <a16:creationId xmlns:a16="http://schemas.microsoft.com/office/drawing/2014/main" id="{90A1B895-88A1-BF4A-9788-38F1F1D8922E}"/>
              </a:ext>
            </a:extLst>
          </p:cNvPr>
          <p:cNvSpPr txBox="1"/>
          <p:nvPr/>
        </p:nvSpPr>
        <p:spPr>
          <a:xfrm>
            <a:off x="1903353" y="3975017"/>
            <a:ext cx="8812477" cy="523220"/>
          </a:xfrm>
          <a:prstGeom prst="rect">
            <a:avLst/>
          </a:prstGeom>
          <a:noFill/>
        </p:spPr>
        <p:txBody>
          <a:bodyPr wrap="none" rtlCol="0">
            <a:spAutoFit/>
          </a:bodyPr>
          <a:lstStyle/>
          <a:p>
            <a:r>
              <a:rPr lang="en-US" sz="2800" b="1" dirty="0"/>
              <a:t>  Advantage </a:t>
            </a:r>
            <a:r>
              <a:rPr lang="en-US" sz="2800" b="1" dirty="0">
                <a:solidFill>
                  <a:srgbClr val="00EE02"/>
                </a:solidFill>
              </a:rPr>
              <a:t>+</a:t>
            </a:r>
            <a:r>
              <a:rPr lang="en-US" sz="2800" dirty="0"/>
              <a:t>                                                       </a:t>
            </a:r>
            <a:r>
              <a:rPr lang="en-US" sz="2800" b="1" dirty="0"/>
              <a:t>Disadvantage </a:t>
            </a:r>
            <a:r>
              <a:rPr lang="en-US" sz="2800" b="1" dirty="0">
                <a:solidFill>
                  <a:srgbClr val="FF0000"/>
                </a:solidFill>
              </a:rPr>
              <a:t>-</a:t>
            </a:r>
            <a:endParaRPr lang="en-US" sz="2800" b="1" dirty="0"/>
          </a:p>
        </p:txBody>
      </p:sp>
      <p:sp>
        <p:nvSpPr>
          <p:cNvPr id="6" name="TextBox 5">
            <a:extLst>
              <a:ext uri="{FF2B5EF4-FFF2-40B4-BE49-F238E27FC236}">
                <a16:creationId xmlns:a16="http://schemas.microsoft.com/office/drawing/2014/main" id="{5F2AFB23-39EB-B944-ABF8-A3F37CA83ACA}"/>
              </a:ext>
            </a:extLst>
          </p:cNvPr>
          <p:cNvSpPr txBox="1"/>
          <p:nvPr/>
        </p:nvSpPr>
        <p:spPr>
          <a:xfrm>
            <a:off x="225612" y="4641098"/>
            <a:ext cx="5653661" cy="523220"/>
          </a:xfrm>
          <a:prstGeom prst="rect">
            <a:avLst/>
          </a:prstGeom>
          <a:noFill/>
        </p:spPr>
        <p:txBody>
          <a:bodyPr wrap="square" rtlCol="0">
            <a:spAutoFit/>
          </a:bodyPr>
          <a:lstStyle/>
          <a:p>
            <a:pPr algn="ctr"/>
            <a:r>
              <a:rPr lang="en-US" sz="2800" dirty="0"/>
              <a:t>Customizability</a:t>
            </a:r>
          </a:p>
        </p:txBody>
      </p:sp>
      <p:sp>
        <p:nvSpPr>
          <p:cNvPr id="7" name="TextBox 6">
            <a:extLst>
              <a:ext uri="{FF2B5EF4-FFF2-40B4-BE49-F238E27FC236}">
                <a16:creationId xmlns:a16="http://schemas.microsoft.com/office/drawing/2014/main" id="{3D8941E8-5C1B-8F4D-BE2A-196750B07C53}"/>
              </a:ext>
            </a:extLst>
          </p:cNvPr>
          <p:cNvSpPr txBox="1"/>
          <p:nvPr/>
        </p:nvSpPr>
        <p:spPr>
          <a:xfrm>
            <a:off x="6698446" y="4645156"/>
            <a:ext cx="5653661" cy="954107"/>
          </a:xfrm>
          <a:prstGeom prst="rect">
            <a:avLst/>
          </a:prstGeom>
          <a:noFill/>
        </p:spPr>
        <p:txBody>
          <a:bodyPr wrap="square" rtlCol="0">
            <a:spAutoFit/>
          </a:bodyPr>
          <a:lstStyle/>
          <a:p>
            <a:pPr algn="ctr"/>
            <a:r>
              <a:rPr lang="en-US" sz="2800" dirty="0"/>
              <a:t>Requires some command line expertise</a:t>
            </a:r>
          </a:p>
        </p:txBody>
      </p:sp>
      <p:pic>
        <p:nvPicPr>
          <p:cNvPr id="8" name="Picture 7">
            <a:extLst>
              <a:ext uri="{FF2B5EF4-FFF2-40B4-BE49-F238E27FC236}">
                <a16:creationId xmlns:a16="http://schemas.microsoft.com/office/drawing/2014/main" id="{55872CE8-6E8B-5940-A02D-06B9EE874C3B}"/>
              </a:ext>
            </a:extLst>
          </p:cNvPr>
          <p:cNvPicPr>
            <a:picLocks noChangeAspect="1"/>
          </p:cNvPicPr>
          <p:nvPr/>
        </p:nvPicPr>
        <p:blipFill>
          <a:blip r:embed="rId5"/>
          <a:stretch>
            <a:fillRect/>
          </a:stretch>
        </p:blipFill>
        <p:spPr>
          <a:xfrm>
            <a:off x="7534600" y="1265436"/>
            <a:ext cx="3981355" cy="2186726"/>
          </a:xfrm>
          <a:prstGeom prst="rect">
            <a:avLst/>
          </a:prstGeom>
          <a:ln>
            <a:noFill/>
          </a:ln>
          <a:effectLst>
            <a:outerShdw blurRad="292100" dist="139700" dir="2700000" algn="tl" rotWithShape="0">
              <a:srgbClr val="333333">
                <a:alpha val="65000"/>
              </a:srgbClr>
            </a:outerShdw>
          </a:effectLst>
        </p:spPr>
      </p:pic>
      <p:sp>
        <p:nvSpPr>
          <p:cNvPr id="10" name="Rectangle 9">
            <a:extLst>
              <a:ext uri="{FF2B5EF4-FFF2-40B4-BE49-F238E27FC236}">
                <a16:creationId xmlns:a16="http://schemas.microsoft.com/office/drawing/2014/main" id="{421B1DEB-9020-5841-916F-16CCA51CDFFF}"/>
              </a:ext>
            </a:extLst>
          </p:cNvPr>
          <p:cNvSpPr/>
          <p:nvPr/>
        </p:nvSpPr>
        <p:spPr>
          <a:xfrm rot="5400000">
            <a:off x="5291974" y="4649297"/>
            <a:ext cx="1469696" cy="45719"/>
          </a:xfrm>
          <a:prstGeom prst="rect">
            <a:avLst/>
          </a:prstGeom>
          <a:solidFill>
            <a:srgbClr val="03A4B8"/>
          </a:solidFill>
          <a:ln>
            <a:solidFill>
              <a:srgbClr val="0971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2227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625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2A78E-F426-1B4F-89FB-F847B621AA88}"/>
              </a:ext>
            </a:extLst>
          </p:cNvPr>
          <p:cNvSpPr>
            <a:spLocks noGrp="1"/>
          </p:cNvSpPr>
          <p:nvPr>
            <p:ph type="ctrTitle"/>
          </p:nvPr>
        </p:nvSpPr>
        <p:spPr/>
        <p:txBody>
          <a:bodyPr/>
          <a:lstStyle/>
          <a:p>
            <a:r>
              <a:rPr lang="en-US" dirty="0">
                <a:solidFill>
                  <a:schemeClr val="accent2"/>
                </a:solidFill>
              </a:rPr>
              <a:t>Welcome to the Data Store</a:t>
            </a:r>
          </a:p>
        </p:txBody>
      </p:sp>
    </p:spTree>
    <p:extLst>
      <p:ext uri="{BB962C8B-B14F-4D97-AF65-F5344CB8AC3E}">
        <p14:creationId xmlns:p14="http://schemas.microsoft.com/office/powerpoint/2010/main" val="1819387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446D-C5F9-544E-AEAA-25E981D52CF9}"/>
              </a:ext>
            </a:extLst>
          </p:cNvPr>
          <p:cNvSpPr>
            <a:spLocks noGrp="1"/>
          </p:cNvSpPr>
          <p:nvPr>
            <p:ph type="title"/>
          </p:nvPr>
        </p:nvSpPr>
        <p:spPr>
          <a:xfrm>
            <a:off x="0" y="142881"/>
            <a:ext cx="12192000" cy="914399"/>
          </a:xfrm>
        </p:spPr>
        <p:txBody>
          <a:bodyPr>
            <a:normAutofit/>
          </a:bodyPr>
          <a:lstStyle/>
          <a:p>
            <a:r>
              <a:rPr lang="en-US" sz="4000" b="1" dirty="0">
                <a:solidFill>
                  <a:schemeClr val="accent2"/>
                </a:solidFill>
              </a:rPr>
              <a:t>	Working with Big Data</a:t>
            </a:r>
          </a:p>
        </p:txBody>
      </p:sp>
      <p:pic>
        <p:nvPicPr>
          <p:cNvPr id="9" name="Picture 8">
            <a:extLst>
              <a:ext uri="{FF2B5EF4-FFF2-40B4-BE49-F238E27FC236}">
                <a16:creationId xmlns:a16="http://schemas.microsoft.com/office/drawing/2014/main" id="{A265B7B3-B36A-D644-9628-C0A99939AB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770" y="152165"/>
            <a:ext cx="646903" cy="914399"/>
          </a:xfrm>
          <a:prstGeom prst="rect">
            <a:avLst/>
          </a:prstGeom>
        </p:spPr>
      </p:pic>
      <p:sp>
        <p:nvSpPr>
          <p:cNvPr id="10" name="Text Placeholder 3">
            <a:extLst>
              <a:ext uri="{FF2B5EF4-FFF2-40B4-BE49-F238E27FC236}">
                <a16:creationId xmlns:a16="http://schemas.microsoft.com/office/drawing/2014/main" id="{C60A8FF6-A8D6-F049-86CD-E1494BF5A298}"/>
              </a:ext>
            </a:extLst>
          </p:cNvPr>
          <p:cNvSpPr txBox="1">
            <a:spLocks/>
          </p:cNvSpPr>
          <p:nvPr/>
        </p:nvSpPr>
        <p:spPr>
          <a:xfrm>
            <a:off x="4882445" y="1252617"/>
            <a:ext cx="7309555" cy="4206594"/>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l">
              <a:lnSpc>
                <a:spcPct val="120000"/>
              </a:lnSpc>
              <a:buFont typeface="Arial" panose="020B0604020202020204" pitchFamily="34" charset="0"/>
              <a:buChar char="•"/>
            </a:pPr>
            <a:r>
              <a:rPr lang="en-US" sz="2400" dirty="0">
                <a:solidFill>
                  <a:schemeClr val="tx1"/>
                </a:solidFill>
                <a:latin typeface="Calibri"/>
                <a:cs typeface="Calibri"/>
              </a:rPr>
              <a:t>Big data a term applied to data sets whose size is beyond the ability of commonly used software tools to capture, manage, and process the data within a tolerable elapsed time</a:t>
            </a:r>
          </a:p>
          <a:p>
            <a:pPr marL="171450" indent="-171450" algn="l">
              <a:lnSpc>
                <a:spcPct val="120000"/>
              </a:lnSpc>
              <a:buFont typeface="Arial" panose="020B0604020202020204" pitchFamily="34" charset="0"/>
              <a:buChar char="•"/>
            </a:pPr>
            <a:endParaRPr lang="en-US" sz="2400" dirty="0">
              <a:solidFill>
                <a:schemeClr val="tx1"/>
              </a:solidFill>
              <a:latin typeface="Calibri"/>
              <a:cs typeface="Calibri"/>
            </a:endParaRPr>
          </a:p>
          <a:p>
            <a:pPr marL="171450" indent="-171450" algn="l">
              <a:lnSpc>
                <a:spcPct val="120000"/>
              </a:lnSpc>
              <a:buFont typeface="Arial" panose="020B0604020202020204" pitchFamily="34" charset="0"/>
              <a:buChar char="•"/>
            </a:pPr>
            <a:r>
              <a:rPr lang="en-US" sz="2400" dirty="0">
                <a:solidFill>
                  <a:schemeClr val="tx1"/>
                </a:solidFill>
                <a:latin typeface="Calibri"/>
                <a:cs typeface="Calibri"/>
              </a:rPr>
              <a:t>Big data sizes are a constantly moving target currently ranging from a few dozen terabytes (TB) to many petabytes of data in a single data set.</a:t>
            </a:r>
          </a:p>
        </p:txBody>
      </p:sp>
      <p:pic>
        <p:nvPicPr>
          <p:cNvPr id="11" name="Picture 10" descr="DataDeluge.png">
            <a:extLst>
              <a:ext uri="{FF2B5EF4-FFF2-40B4-BE49-F238E27FC236}">
                <a16:creationId xmlns:a16="http://schemas.microsoft.com/office/drawing/2014/main" id="{3584E078-1612-FF43-B4D3-C138B27BA9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701" y="1279711"/>
            <a:ext cx="1800801" cy="2371055"/>
          </a:xfrm>
          <a:prstGeom prst="rect">
            <a:avLst/>
          </a:prstGeom>
        </p:spPr>
      </p:pic>
      <p:pic>
        <p:nvPicPr>
          <p:cNvPr id="12" name="Picture 11" descr="cover_nature_bigdata.jpg">
            <a:extLst>
              <a:ext uri="{FF2B5EF4-FFF2-40B4-BE49-F238E27FC236}">
                <a16:creationId xmlns:a16="http://schemas.microsoft.com/office/drawing/2014/main" id="{64076895-2C05-1849-91E7-140203225B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4791" y="2799073"/>
            <a:ext cx="1905000" cy="2540000"/>
          </a:xfrm>
          <a:prstGeom prst="rect">
            <a:avLst/>
          </a:prstGeom>
        </p:spPr>
      </p:pic>
      <p:pic>
        <p:nvPicPr>
          <p:cNvPr id="13" name="Picture 12" descr="20110211_DataCover.jpg">
            <a:extLst>
              <a:ext uri="{FF2B5EF4-FFF2-40B4-BE49-F238E27FC236}">
                <a16:creationId xmlns:a16="http://schemas.microsoft.com/office/drawing/2014/main" id="{45364A70-93F4-7147-A29D-BB8C6B102F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14249" y="1737353"/>
            <a:ext cx="1828800" cy="2331720"/>
          </a:xfrm>
          <a:prstGeom prst="rect">
            <a:avLst/>
          </a:prstGeom>
        </p:spPr>
      </p:pic>
      <p:sp>
        <p:nvSpPr>
          <p:cNvPr id="14" name="TextBox 13">
            <a:extLst>
              <a:ext uri="{FF2B5EF4-FFF2-40B4-BE49-F238E27FC236}">
                <a16:creationId xmlns:a16="http://schemas.microsoft.com/office/drawing/2014/main" id="{F28C2F08-EC35-6F43-BA97-5D59AAFB576C}"/>
              </a:ext>
            </a:extLst>
          </p:cNvPr>
          <p:cNvSpPr txBox="1"/>
          <p:nvPr/>
        </p:nvSpPr>
        <p:spPr>
          <a:xfrm>
            <a:off x="353309" y="5702095"/>
            <a:ext cx="6244017" cy="261610"/>
          </a:xfrm>
          <a:prstGeom prst="rect">
            <a:avLst/>
          </a:prstGeom>
          <a:noFill/>
        </p:spPr>
        <p:txBody>
          <a:bodyPr wrap="none" rtlCol="0">
            <a:spAutoFit/>
          </a:bodyPr>
          <a:lstStyle/>
          <a:p>
            <a:r>
              <a:rPr lang="en-US" sz="1100" dirty="0">
                <a:solidFill>
                  <a:srgbClr val="000000"/>
                </a:solidFill>
                <a:latin typeface="Calibri"/>
                <a:cs typeface="Calibri"/>
              </a:rPr>
              <a:t>“‘Big Data': Big gaps of knowledge in the field of Internet". </a:t>
            </a:r>
            <a:r>
              <a:rPr lang="en-US" sz="1100" i="1" dirty="0">
                <a:solidFill>
                  <a:srgbClr val="000000"/>
                </a:solidFill>
                <a:latin typeface="Calibri"/>
                <a:cs typeface="Calibri"/>
              </a:rPr>
              <a:t>International Journal of Internet Science</a:t>
            </a:r>
            <a:r>
              <a:rPr lang="en-US" sz="1100" dirty="0">
                <a:solidFill>
                  <a:srgbClr val="000000"/>
                </a:solidFill>
                <a:latin typeface="Calibri"/>
                <a:cs typeface="Calibri"/>
              </a:rPr>
              <a:t> </a:t>
            </a:r>
            <a:r>
              <a:rPr lang="en-US" sz="1100" b="1" dirty="0">
                <a:solidFill>
                  <a:srgbClr val="000000"/>
                </a:solidFill>
                <a:latin typeface="Calibri"/>
                <a:cs typeface="Calibri"/>
              </a:rPr>
              <a:t>7</a:t>
            </a:r>
            <a:r>
              <a:rPr lang="en-US" sz="1100" dirty="0">
                <a:solidFill>
                  <a:srgbClr val="000000"/>
                </a:solidFill>
                <a:latin typeface="Calibri"/>
                <a:cs typeface="Calibri"/>
              </a:rPr>
              <a:t>: 1–5.</a:t>
            </a:r>
          </a:p>
        </p:txBody>
      </p:sp>
    </p:spTree>
    <p:extLst>
      <p:ext uri="{BB962C8B-B14F-4D97-AF65-F5344CB8AC3E}">
        <p14:creationId xmlns:p14="http://schemas.microsoft.com/office/powerpoint/2010/main" val="211604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446D-C5F9-544E-AEAA-25E981D52CF9}"/>
              </a:ext>
            </a:extLst>
          </p:cNvPr>
          <p:cNvSpPr>
            <a:spLocks noGrp="1"/>
          </p:cNvSpPr>
          <p:nvPr>
            <p:ph type="title"/>
          </p:nvPr>
        </p:nvSpPr>
        <p:spPr>
          <a:xfrm>
            <a:off x="0" y="142881"/>
            <a:ext cx="12192000" cy="914399"/>
          </a:xfrm>
        </p:spPr>
        <p:txBody>
          <a:bodyPr>
            <a:normAutofit/>
          </a:bodyPr>
          <a:lstStyle/>
          <a:p>
            <a:r>
              <a:rPr lang="en-US" sz="4000" b="1" dirty="0">
                <a:solidFill>
                  <a:schemeClr val="accent2"/>
                </a:solidFill>
              </a:rPr>
              <a:t>	Working with Big Data</a:t>
            </a:r>
          </a:p>
        </p:txBody>
      </p:sp>
      <p:pic>
        <p:nvPicPr>
          <p:cNvPr id="9" name="Picture 8">
            <a:extLst>
              <a:ext uri="{FF2B5EF4-FFF2-40B4-BE49-F238E27FC236}">
                <a16:creationId xmlns:a16="http://schemas.microsoft.com/office/drawing/2014/main" id="{A265B7B3-B36A-D644-9628-C0A99939AB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770" y="152165"/>
            <a:ext cx="646903" cy="914399"/>
          </a:xfrm>
          <a:prstGeom prst="rect">
            <a:avLst/>
          </a:prstGeom>
        </p:spPr>
      </p:pic>
      <p:sp>
        <p:nvSpPr>
          <p:cNvPr id="15" name="Text Placeholder 3">
            <a:extLst>
              <a:ext uri="{FF2B5EF4-FFF2-40B4-BE49-F238E27FC236}">
                <a16:creationId xmlns:a16="http://schemas.microsoft.com/office/drawing/2014/main" id="{FCC5E9AD-C33C-9642-BDAC-AE0C5349D78E}"/>
              </a:ext>
            </a:extLst>
          </p:cNvPr>
          <p:cNvSpPr txBox="1">
            <a:spLocks/>
          </p:cNvSpPr>
          <p:nvPr/>
        </p:nvSpPr>
        <p:spPr>
          <a:xfrm>
            <a:off x="5562062" y="1054231"/>
            <a:ext cx="6226213" cy="420659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l">
              <a:lnSpc>
                <a:spcPct val="150000"/>
              </a:lnSpc>
              <a:buFont typeface="Arial" panose="020B0604020202020204" pitchFamily="34" charset="0"/>
              <a:buChar char="•"/>
            </a:pPr>
            <a:r>
              <a:rPr lang="en-US" sz="3200" dirty="0">
                <a:solidFill>
                  <a:schemeClr val="tx1"/>
                </a:solidFill>
                <a:latin typeface="Calibri"/>
                <a:cs typeface="Calibri"/>
              </a:rPr>
              <a:t>Difficult / slow transfers</a:t>
            </a:r>
          </a:p>
          <a:p>
            <a:pPr marL="457200" indent="-457200" algn="l">
              <a:lnSpc>
                <a:spcPct val="150000"/>
              </a:lnSpc>
              <a:buFont typeface="Arial" panose="020B0604020202020204" pitchFamily="34" charset="0"/>
              <a:buChar char="•"/>
            </a:pPr>
            <a:r>
              <a:rPr lang="en-US" sz="3200" dirty="0">
                <a:solidFill>
                  <a:schemeClr val="tx1"/>
                </a:solidFill>
                <a:latin typeface="Calibri"/>
                <a:cs typeface="Calibri"/>
              </a:rPr>
              <a:t>Expense for storage / backup</a:t>
            </a:r>
          </a:p>
          <a:p>
            <a:pPr marL="457200" indent="-457200" algn="l">
              <a:lnSpc>
                <a:spcPct val="150000"/>
              </a:lnSpc>
              <a:buFont typeface="Arial" panose="020B0604020202020204" pitchFamily="34" charset="0"/>
              <a:buChar char="•"/>
            </a:pPr>
            <a:r>
              <a:rPr lang="en-US" sz="3200" dirty="0">
                <a:solidFill>
                  <a:schemeClr val="tx1"/>
                </a:solidFill>
                <a:latin typeface="Calibri"/>
                <a:cs typeface="Calibri"/>
              </a:rPr>
              <a:t>Difficult to share and publish</a:t>
            </a:r>
          </a:p>
          <a:p>
            <a:pPr marL="457200" indent="-457200" algn="l">
              <a:lnSpc>
                <a:spcPct val="150000"/>
              </a:lnSpc>
              <a:buFont typeface="Arial" panose="020B0604020202020204" pitchFamily="34" charset="0"/>
              <a:buChar char="•"/>
            </a:pPr>
            <a:r>
              <a:rPr lang="en-US" sz="3200" dirty="0">
                <a:solidFill>
                  <a:schemeClr val="tx1"/>
                </a:solidFill>
                <a:latin typeface="Calibri"/>
                <a:cs typeface="Calibri"/>
              </a:rPr>
              <a:t>Analysis</a:t>
            </a:r>
          </a:p>
          <a:p>
            <a:pPr marL="457200" indent="-457200" algn="l">
              <a:lnSpc>
                <a:spcPct val="150000"/>
              </a:lnSpc>
              <a:buFont typeface="Arial" panose="020B0604020202020204" pitchFamily="34" charset="0"/>
              <a:buChar char="•"/>
            </a:pPr>
            <a:r>
              <a:rPr lang="en-US" sz="3200" dirty="0">
                <a:solidFill>
                  <a:schemeClr val="tx1"/>
                </a:solidFill>
                <a:latin typeface="Calibri"/>
                <a:cs typeface="Calibri"/>
              </a:rPr>
              <a:t>Metadata </a:t>
            </a:r>
            <a:r>
              <a:rPr lang="en-US" sz="3200" dirty="0">
                <a:latin typeface="Calibri"/>
                <a:cs typeface="Calibri"/>
              </a:rPr>
              <a:t>(</a:t>
            </a:r>
            <a:r>
              <a:rPr lang="en-US" sz="3200" dirty="0">
                <a:solidFill>
                  <a:srgbClr val="F19E1F"/>
                </a:solidFill>
                <a:latin typeface="Calibri"/>
                <a:cs typeface="Calibri"/>
              </a:rPr>
              <a:t>What Is metadata?</a:t>
            </a:r>
            <a:r>
              <a:rPr lang="en-US" sz="3200" dirty="0">
                <a:latin typeface="Calibri"/>
                <a:cs typeface="Calibri"/>
              </a:rPr>
              <a:t>)</a:t>
            </a:r>
          </a:p>
        </p:txBody>
      </p:sp>
      <p:sp>
        <p:nvSpPr>
          <p:cNvPr id="16" name="Text Placeholder 3">
            <a:extLst>
              <a:ext uri="{FF2B5EF4-FFF2-40B4-BE49-F238E27FC236}">
                <a16:creationId xmlns:a16="http://schemas.microsoft.com/office/drawing/2014/main" id="{266AF524-97B7-AF4C-A402-B52F3C39A3FC}"/>
              </a:ext>
            </a:extLst>
          </p:cNvPr>
          <p:cNvSpPr txBox="1">
            <a:spLocks/>
          </p:cNvSpPr>
          <p:nvPr/>
        </p:nvSpPr>
        <p:spPr>
          <a:xfrm>
            <a:off x="177922" y="5543310"/>
            <a:ext cx="11788275" cy="4821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971AB"/>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sz="2400" dirty="0">
                <a:latin typeface="Calibri"/>
                <a:cs typeface="Calibri"/>
              </a:rPr>
              <a:t>Changes in scale introduce quantitative and qualitative complications</a:t>
            </a:r>
          </a:p>
        </p:txBody>
      </p:sp>
      <p:pic>
        <p:nvPicPr>
          <p:cNvPr id="17" name="Picture 2" descr="http://kingofgreen.co.uk/media/pipet.jpg">
            <a:extLst>
              <a:ext uri="{FF2B5EF4-FFF2-40B4-BE49-F238E27FC236}">
                <a16:creationId xmlns:a16="http://schemas.microsoft.com/office/drawing/2014/main" id="{771CC812-73DF-1549-B3E8-A9AC46D03CC1}"/>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579" b="100000" l="4000" r="100000"/>
                    </a14:imgEffect>
                  </a14:imgLayer>
                </a14:imgProps>
              </a:ext>
              <a:ext uri="{28A0092B-C50C-407E-A947-70E740481C1C}">
                <a14:useLocalDpi xmlns:a14="http://schemas.microsoft.com/office/drawing/2010/main" val="0"/>
              </a:ext>
            </a:extLst>
          </a:blip>
          <a:srcRect/>
          <a:stretch>
            <a:fillRect/>
          </a:stretch>
        </p:blipFill>
        <p:spPr bwMode="auto">
          <a:xfrm>
            <a:off x="966403" y="1535481"/>
            <a:ext cx="1018956" cy="1319547"/>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pic>
        <p:nvPicPr>
          <p:cNvPr id="18" name="Picture 4" descr="http://www.eppendorf.com/script/binres.php?RID=7719">
            <a:extLst>
              <a:ext uri="{FF2B5EF4-FFF2-40B4-BE49-F238E27FC236}">
                <a16:creationId xmlns:a16="http://schemas.microsoft.com/office/drawing/2014/main" id="{39370E1E-0A8C-3646-A155-9DB77C30491F}"/>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600" b="98933" l="10000" r="97600"/>
                    </a14:imgEffect>
                  </a14:imgLayer>
                </a14:imgProps>
              </a:ext>
              <a:ext uri="{28A0092B-C50C-407E-A947-70E740481C1C}">
                <a14:useLocalDpi xmlns:a14="http://schemas.microsoft.com/office/drawing/2010/main" val="0"/>
              </a:ext>
            </a:extLst>
          </a:blip>
          <a:srcRect/>
          <a:stretch>
            <a:fillRect/>
          </a:stretch>
        </p:blipFill>
        <p:spPr bwMode="auto">
          <a:xfrm>
            <a:off x="3334373" y="1115491"/>
            <a:ext cx="1444224" cy="2166335"/>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pic>
        <p:nvPicPr>
          <p:cNvPr id="19" name="Picture 6" descr="http://christypovolish.files.wordpress.com/2011/04/magnifying-glass.jpg">
            <a:extLst>
              <a:ext uri="{FF2B5EF4-FFF2-40B4-BE49-F238E27FC236}">
                <a16:creationId xmlns:a16="http://schemas.microsoft.com/office/drawing/2014/main" id="{A73C4658-CD3D-5F47-B25B-C6BC39A0BF12}"/>
              </a:ext>
            </a:extLst>
          </p:cNvPr>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2917" l="5563" r="97375">
                        <a14:foregroundMark x1="52375" y1="60417" x2="52375" y2="60417"/>
                        <a14:backgroundMark x1="25063" y1="72250" x2="25063" y2="72250"/>
                        <a14:backgroundMark x1="50750" y1="64750" x2="50750" y2="64750"/>
                        <a14:backgroundMark x1="64813" y1="74417" x2="64813" y2="74417"/>
                      </a14:backgroundRemoval>
                    </a14:imgEffect>
                  </a14:imgLayer>
                </a14:imgProps>
              </a:ext>
              <a:ext uri="{28A0092B-C50C-407E-A947-70E740481C1C}">
                <a14:useLocalDpi xmlns:a14="http://schemas.microsoft.com/office/drawing/2010/main" val="0"/>
              </a:ext>
            </a:extLst>
          </a:blip>
          <a:srcRect/>
          <a:stretch>
            <a:fillRect/>
          </a:stretch>
        </p:blipFill>
        <p:spPr bwMode="auto">
          <a:xfrm>
            <a:off x="604403" y="3785041"/>
            <a:ext cx="1514356" cy="1135767"/>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pic>
        <p:nvPicPr>
          <p:cNvPr id="20" name="Picture 7">
            <a:extLst>
              <a:ext uri="{FF2B5EF4-FFF2-40B4-BE49-F238E27FC236}">
                <a16:creationId xmlns:a16="http://schemas.microsoft.com/office/drawing/2014/main" id="{007AB7CE-D979-6645-A9E3-9BA42B667DE3}"/>
              </a:ext>
            </a:extLst>
          </p:cNvPr>
          <p:cNvPicPr>
            <a:picLocks noChangeAspect="1" noChangeArrowheads="1"/>
          </p:cNvPicPr>
          <p:nvPr/>
        </p:nvPicPr>
        <p:blipFill>
          <a:blip r:embed="rId11" cstate="print">
            <a:extLst>
              <a:ext uri="{BEBA8EAE-BF5A-486C-A8C5-ECC9F3942E4B}">
                <a14:imgProps xmlns:a14="http://schemas.microsoft.com/office/drawing/2010/main">
                  <a14:imgLayer r:embed="rId12">
                    <a14:imgEffect>
                      <a14:backgroundRemoval t="0" b="100000" l="0" r="100000">
                        <a14:foregroundMark x1="28997" y1="15900" x2="28997" y2="15900"/>
                        <a14:foregroundMark x1="28726" y1="33800" x2="28726" y2="33800"/>
                        <a14:foregroundMark x1="30804" y1="40400" x2="30804" y2="40400"/>
                        <a14:foregroundMark x1="43993" y1="37400" x2="43993" y2="37400"/>
                        <a14:foregroundMark x1="41554" y1="51300" x2="41554" y2="51300"/>
                        <a14:foregroundMark x1="24481" y1="43400" x2="24481" y2="43400"/>
                        <a14:foregroundMark x1="22132" y1="38100" x2="22132" y2="38100"/>
                        <a14:foregroundMark x1="75700" y1="76800" x2="75700" y2="76800"/>
                        <a14:foregroundMark x1="82836" y1="74800" x2="82836" y2="74800"/>
                        <a14:foregroundMark x1="81662" y1="85100" x2="81662" y2="85100"/>
                        <a14:foregroundMark x1="79584" y1="68500" x2="79584" y2="68500"/>
                        <a14:foregroundMark x1="47877" y1="57300" x2="47877" y2="57300"/>
                        <a14:foregroundMark x1="48419" y1="47000" x2="48419" y2="47000"/>
                        <a14:foregroundMark x1="48419" y1="34400" x2="48419" y2="34400"/>
                        <a14:foregroundMark x1="41825" y1="31800" x2="41825" y2="31800"/>
                        <a14:foregroundMark x1="29268" y1="23200" x2="29268" y2="23200"/>
                        <a14:foregroundMark x1="25113" y1="19200" x2="25113" y2="19200"/>
                        <a14:foregroundMark x1="35411" y1="87700" x2="35411" y2="87700"/>
                        <a14:foregroundMark x1="55646" y1="90400" x2="55646" y2="90400"/>
                        <a14:foregroundMark x1="56369" y1="86600" x2="56369" y2="86600"/>
                        <a14:foregroundMark x1="18067" y1="92500" x2="18067" y2="92500"/>
                        <a14:foregroundMark x1="23848" y1="96800" x2="23848" y2="96800"/>
                        <a14:foregroundMark x1="16621" y1="43500" x2="16621" y2="43500"/>
                        <a14:foregroundMark x1="12556" y1="44200" x2="12556" y2="44200"/>
                        <a14:foregroundMark x1="13550" y1="36300" x2="13550" y2="36300"/>
                        <a14:foregroundMark x1="27191" y1="29900" x2="27191" y2="29900"/>
                        <a14:foregroundMark x1="26016" y1="22100" x2="26016" y2="22100"/>
                        <a14:foregroundMark x1="28365" y1="18900" x2="28365" y2="18900"/>
                        <a14:foregroundMark x1="23577" y1="15400" x2="23577" y2="15400"/>
                        <a14:foregroundMark x1="26558" y1="5400" x2="26558" y2="5400"/>
                        <a14:foregroundMark x1="76061" y1="83700" x2="76061" y2="83700"/>
                        <a14:foregroundMark x1="69106" y1="91500" x2="69106" y2="91500"/>
                        <a14:foregroundMark x1="76874" y1="93400" x2="76874" y2="93400"/>
                        <a14:foregroundMark x1="80488" y1="92800" x2="80488" y2="92800"/>
                        <a14:foregroundMark x1="80397" y1="82400" x2="80397" y2="82400"/>
                        <a14:foregroundMark x1="85005" y1="67000" x2="85005" y2="67000"/>
                        <a14:foregroundMark x1="94219" y1="65600" x2="94219" y2="65600"/>
                        <a14:foregroundMark x1="97832" y1="66700" x2="97832" y2="66700"/>
                        <a14:foregroundMark x1="96567" y1="75000" x2="96567" y2="75000"/>
                        <a14:foregroundMark x1="96296" y1="78400" x2="96296" y2="78400"/>
                        <a14:foregroundMark x1="91238" y1="81400" x2="91238" y2="81400"/>
                        <a14:foregroundMark x1="83830" y1="72200" x2="83830" y2="72200"/>
                        <a14:foregroundMark x1="91780" y1="74900" x2="91780" y2="74900"/>
                        <a14:foregroundMark x1="88618" y1="75500" x2="88618" y2="75500"/>
                        <a14:foregroundMark x1="69377" y1="68500" x2="69377" y2="68500"/>
                        <a14:foregroundMark x1="67209" y1="69800" x2="67209" y2="69800"/>
                        <a14:foregroundMark x1="65221" y1="69800" x2="65221" y2="69800"/>
                        <a14:foregroundMark x1="66215" y1="69300" x2="66215" y2="69300"/>
                        <a14:foregroundMark x1="30533" y1="86700" x2="30533" y2="86700"/>
                        <a14:foregroundMark x1="24842" y1="90100" x2="24842" y2="90100"/>
                        <a14:foregroundMark x1="28636" y1="93900" x2="28636" y2="93900"/>
                        <a14:foregroundMark x1="51310" y1="87500" x2="51310" y2="87500"/>
                        <a14:foregroundMark x1="52213" y1="83400" x2="52213" y2="83400"/>
                        <a14:foregroundMark x1="56640" y1="84000" x2="56640" y2="84000"/>
                        <a14:foregroundMark x1="58988" y1="84000" x2="58988" y2="84000"/>
                        <a14:foregroundMark x1="73532" y1="93100" x2="73532" y2="93100"/>
                        <a14:foregroundMark x1="73713" y1="91700" x2="73713" y2="91700"/>
                        <a14:foregroundMark x1="74255" y1="90700" x2="74255" y2="90700"/>
                        <a14:foregroundMark x1="35863" y1="91700" x2="35863" y2="91700"/>
                        <a14:foregroundMark x1="42638" y1="89800" x2="42638" y2="89800"/>
                        <a14:foregroundMark x1="48148" y1="89600" x2="48148" y2="89600"/>
                        <a14:foregroundMark x1="51581" y1="90400" x2="51581" y2="90400"/>
                        <a14:foregroundMark x1="59711" y1="88600" x2="59711" y2="88600"/>
                        <a14:foregroundMark x1="61156" y1="87800" x2="61156" y2="87800"/>
                        <a14:foregroundMark x1="17615" y1="87500" x2="17615" y2="87500"/>
                        <a14:foregroundMark x1="15628" y1="90900" x2="15628" y2="90900"/>
                        <a14:foregroundMark x1="16170" y1="95700" x2="16170" y2="95700"/>
                        <a14:foregroundMark x1="17164" y1="97100" x2="17164" y2="97100"/>
                        <a14:foregroundMark x1="22855" y1="94400" x2="22855" y2="94400"/>
                        <a14:foregroundMark x1="22945" y1="90400" x2="22945" y2="90400"/>
                        <a14:foregroundMark x1="33062" y1="33900" x2="33062" y2="33900"/>
                        <a14:foregroundMark x1="34417" y1="30100" x2="34417" y2="30100"/>
                        <a14:foregroundMark x1="27191" y1="27700" x2="27191" y2="27700"/>
                        <a14:foregroundMark x1="27642" y1="21800" x2="27642" y2="21800"/>
                        <a14:foregroundMark x1="24390" y1="20600" x2="24390" y2="20600"/>
                        <a14:foregroundMark x1="23577" y1="18900" x2="23577" y2="18900"/>
                        <a14:foregroundMark x1="85547" y1="91000" x2="85547" y2="91000"/>
                        <a14:foregroundMark x1="50407" y1="80600" x2="50407" y2="80600"/>
                        <a14:foregroundMark x1="18519" y1="45900" x2="18519" y2="45900"/>
                        <a14:foregroundMark x1="36314" y1="85400" x2="36314" y2="85400"/>
                        <a14:backgroundMark x1="18248" y1="98900" x2="18248" y2="98900"/>
                        <a14:backgroundMark x1="20506" y1="99200" x2="20506" y2="99200"/>
                        <a14:backgroundMark x1="23668" y1="99200" x2="23668" y2="99200"/>
                        <a14:backgroundMark x1="99458" y1="70200" x2="99458" y2="70200"/>
                        <a14:backgroundMark x1="99277" y1="75400" x2="99277" y2="75400"/>
                        <a14:backgroundMark x1="99277" y1="67800" x2="99277" y2="67800"/>
                      </a14:backgroundRemoval>
                    </a14:imgEffect>
                  </a14:imgLayer>
                </a14:imgProps>
              </a:ext>
              <a:ext uri="{28A0092B-C50C-407E-A947-70E740481C1C}">
                <a14:useLocalDpi xmlns:a14="http://schemas.microsoft.com/office/drawing/2010/main" val="0"/>
              </a:ext>
            </a:extLst>
          </a:blip>
          <a:srcRect/>
          <a:stretch>
            <a:fillRect/>
          </a:stretch>
        </p:blipFill>
        <p:spPr bwMode="auto">
          <a:xfrm>
            <a:off x="3577481" y="3734770"/>
            <a:ext cx="1411357" cy="1274938"/>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1" name="Right Arrow 20">
            <a:extLst>
              <a:ext uri="{FF2B5EF4-FFF2-40B4-BE49-F238E27FC236}">
                <a16:creationId xmlns:a16="http://schemas.microsoft.com/office/drawing/2014/main" id="{1B9DFD32-3F21-B442-A9BC-96AADC12D39F}"/>
              </a:ext>
            </a:extLst>
          </p:cNvPr>
          <p:cNvSpPr/>
          <p:nvPr/>
        </p:nvSpPr>
        <p:spPr>
          <a:xfrm>
            <a:off x="2266951" y="1848934"/>
            <a:ext cx="974311" cy="629268"/>
          </a:xfrm>
          <a:prstGeom prst="rightArrow">
            <a:avLst/>
          </a:prstGeom>
          <a:noFill/>
          <a:ln w="38100">
            <a:solidFill>
              <a:srgbClr val="D967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cs typeface="Calibri"/>
            </a:endParaRPr>
          </a:p>
        </p:txBody>
      </p:sp>
      <p:sp>
        <p:nvSpPr>
          <p:cNvPr id="22" name="Right Arrow 21">
            <a:extLst>
              <a:ext uri="{FF2B5EF4-FFF2-40B4-BE49-F238E27FC236}">
                <a16:creationId xmlns:a16="http://schemas.microsoft.com/office/drawing/2014/main" id="{98FABA61-5204-FC4F-8A47-E192E6B1CC9C}"/>
              </a:ext>
            </a:extLst>
          </p:cNvPr>
          <p:cNvSpPr/>
          <p:nvPr/>
        </p:nvSpPr>
        <p:spPr>
          <a:xfrm>
            <a:off x="2266951" y="4249234"/>
            <a:ext cx="974311" cy="629268"/>
          </a:xfrm>
          <a:prstGeom prst="rightArrow">
            <a:avLst/>
          </a:prstGeom>
          <a:noFill/>
          <a:ln w="38100">
            <a:solidFill>
              <a:srgbClr val="D967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cs typeface="Calibri"/>
            </a:endParaRPr>
          </a:p>
        </p:txBody>
      </p:sp>
    </p:spTree>
    <p:extLst>
      <p:ext uri="{BB962C8B-B14F-4D97-AF65-F5344CB8AC3E}">
        <p14:creationId xmlns:p14="http://schemas.microsoft.com/office/powerpoint/2010/main" val="1427484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446D-C5F9-544E-AEAA-25E981D52CF9}"/>
              </a:ext>
            </a:extLst>
          </p:cNvPr>
          <p:cNvSpPr>
            <a:spLocks noGrp="1"/>
          </p:cNvSpPr>
          <p:nvPr>
            <p:ph type="title"/>
          </p:nvPr>
        </p:nvSpPr>
        <p:spPr>
          <a:xfrm>
            <a:off x="0" y="142881"/>
            <a:ext cx="12192000" cy="914399"/>
          </a:xfrm>
        </p:spPr>
        <p:txBody>
          <a:bodyPr>
            <a:normAutofit/>
          </a:bodyPr>
          <a:lstStyle/>
          <a:p>
            <a:r>
              <a:rPr lang="en-US" sz="4000" b="1" dirty="0">
                <a:solidFill>
                  <a:schemeClr val="accent2"/>
                </a:solidFill>
              </a:rPr>
              <a:t>	Working with Big Data</a:t>
            </a:r>
          </a:p>
        </p:txBody>
      </p:sp>
      <p:pic>
        <p:nvPicPr>
          <p:cNvPr id="9" name="Picture 8">
            <a:extLst>
              <a:ext uri="{FF2B5EF4-FFF2-40B4-BE49-F238E27FC236}">
                <a16:creationId xmlns:a16="http://schemas.microsoft.com/office/drawing/2014/main" id="{A265B7B3-B36A-D644-9628-C0A99939AB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770" y="152165"/>
            <a:ext cx="646903" cy="914399"/>
          </a:xfrm>
          <a:prstGeom prst="rect">
            <a:avLst/>
          </a:prstGeom>
        </p:spPr>
      </p:pic>
      <p:grpSp>
        <p:nvGrpSpPr>
          <p:cNvPr id="4" name="Shape 54">
            <a:extLst>
              <a:ext uri="{FF2B5EF4-FFF2-40B4-BE49-F238E27FC236}">
                <a16:creationId xmlns:a16="http://schemas.microsoft.com/office/drawing/2014/main" id="{37D8D2D0-783F-B948-8F5D-1B395F3231AD}"/>
              </a:ext>
            </a:extLst>
          </p:cNvPr>
          <p:cNvGrpSpPr/>
          <p:nvPr/>
        </p:nvGrpSpPr>
        <p:grpSpPr>
          <a:xfrm>
            <a:off x="4700587" y="2024072"/>
            <a:ext cx="2994800" cy="2798797"/>
            <a:chOff x="3300856" y="2709397"/>
            <a:chExt cx="2427888" cy="2312100"/>
          </a:xfrm>
        </p:grpSpPr>
        <p:sp>
          <p:nvSpPr>
            <p:cNvPr id="5" name="Shape 55">
              <a:extLst>
                <a:ext uri="{FF2B5EF4-FFF2-40B4-BE49-F238E27FC236}">
                  <a16:creationId xmlns:a16="http://schemas.microsoft.com/office/drawing/2014/main" id="{F7E65F3F-7EF3-7F47-8671-72D27784C54F}"/>
                </a:ext>
              </a:extLst>
            </p:cNvPr>
            <p:cNvSpPr/>
            <p:nvPr/>
          </p:nvSpPr>
          <p:spPr>
            <a:xfrm>
              <a:off x="3415144" y="2709397"/>
              <a:ext cx="2313600" cy="2312100"/>
            </a:xfrm>
            <a:prstGeom prst="donut">
              <a:avLst>
                <a:gd name="adj" fmla="val 5853"/>
              </a:avLst>
            </a:prstGeom>
            <a:solidFill>
              <a:srgbClr val="1F497D"/>
            </a:solidFill>
            <a:ln>
              <a:noFill/>
            </a:ln>
          </p:spPr>
          <p:txBody>
            <a:bodyPr lIns="91425" tIns="45700" rIns="91425" bIns="45700" anchor="ctr" anchorCtr="0">
              <a:noAutofit/>
            </a:bodyPr>
            <a:lstStyle/>
            <a:p>
              <a:pPr algn="ctr">
                <a:buClr>
                  <a:srgbClr val="000000"/>
                </a:buClr>
              </a:pPr>
              <a:endParaRPr>
                <a:latin typeface="+mn-lt"/>
                <a:cs typeface="Calibri"/>
              </a:endParaRPr>
            </a:p>
          </p:txBody>
        </p:sp>
        <p:sp>
          <p:nvSpPr>
            <p:cNvPr id="6" name="Shape 56">
              <a:extLst>
                <a:ext uri="{FF2B5EF4-FFF2-40B4-BE49-F238E27FC236}">
                  <a16:creationId xmlns:a16="http://schemas.microsoft.com/office/drawing/2014/main" id="{1B2F0A0F-20FA-FE4C-B1ED-D63313116D82}"/>
                </a:ext>
              </a:extLst>
            </p:cNvPr>
            <p:cNvSpPr/>
            <p:nvPr/>
          </p:nvSpPr>
          <p:spPr>
            <a:xfrm>
              <a:off x="5029200" y="4585853"/>
              <a:ext cx="274200" cy="274200"/>
            </a:xfrm>
            <a:prstGeom prst="rtTriangle">
              <a:avLst/>
            </a:prstGeom>
            <a:solidFill>
              <a:srgbClr val="1F497D"/>
            </a:solidFill>
            <a:ln>
              <a:noFill/>
            </a:ln>
          </p:spPr>
          <p:txBody>
            <a:bodyPr lIns="91425" tIns="45700" rIns="91425" bIns="45700" anchor="ctr" anchorCtr="0">
              <a:noAutofit/>
            </a:bodyPr>
            <a:lstStyle/>
            <a:p>
              <a:pPr algn="ctr">
                <a:buClr>
                  <a:srgbClr val="000000"/>
                </a:buClr>
              </a:pPr>
              <a:endParaRPr>
                <a:solidFill>
                  <a:srgbClr val="FFFFFF"/>
                </a:solidFill>
                <a:latin typeface="+mn-lt"/>
                <a:cs typeface="Calibri"/>
              </a:endParaRPr>
            </a:p>
          </p:txBody>
        </p:sp>
        <p:sp>
          <p:nvSpPr>
            <p:cNvPr id="7" name="Shape 57">
              <a:extLst>
                <a:ext uri="{FF2B5EF4-FFF2-40B4-BE49-F238E27FC236}">
                  <a16:creationId xmlns:a16="http://schemas.microsoft.com/office/drawing/2014/main" id="{9DE65878-1E1C-F24A-9366-15627B4707E7}"/>
                </a:ext>
              </a:extLst>
            </p:cNvPr>
            <p:cNvSpPr/>
            <p:nvPr/>
          </p:nvSpPr>
          <p:spPr>
            <a:xfrm rot="-5985667">
              <a:off x="4870800" y="2730835"/>
              <a:ext cx="274270" cy="274270"/>
            </a:xfrm>
            <a:prstGeom prst="rtTriangle">
              <a:avLst/>
            </a:prstGeom>
            <a:solidFill>
              <a:srgbClr val="1F497D"/>
            </a:solidFill>
            <a:ln>
              <a:noFill/>
            </a:ln>
          </p:spPr>
          <p:txBody>
            <a:bodyPr lIns="91425" tIns="45700" rIns="91425" bIns="45700" anchor="ctr" anchorCtr="0">
              <a:noAutofit/>
            </a:bodyPr>
            <a:lstStyle/>
            <a:p>
              <a:pPr algn="ctr">
                <a:buClr>
                  <a:srgbClr val="000000"/>
                </a:buClr>
              </a:pPr>
              <a:endParaRPr>
                <a:solidFill>
                  <a:srgbClr val="FFFFFF"/>
                </a:solidFill>
                <a:latin typeface="+mn-lt"/>
                <a:cs typeface="Calibri"/>
              </a:endParaRPr>
            </a:p>
          </p:txBody>
        </p:sp>
        <p:sp>
          <p:nvSpPr>
            <p:cNvPr id="8" name="Shape 58">
              <a:extLst>
                <a:ext uri="{FF2B5EF4-FFF2-40B4-BE49-F238E27FC236}">
                  <a16:creationId xmlns:a16="http://schemas.microsoft.com/office/drawing/2014/main" id="{43D12D35-011C-1D4D-8FBA-66376F8CE8F7}"/>
                </a:ext>
              </a:extLst>
            </p:cNvPr>
            <p:cNvSpPr/>
            <p:nvPr/>
          </p:nvSpPr>
          <p:spPr>
            <a:xfrm rot="8251919">
              <a:off x="3357653" y="3784466"/>
              <a:ext cx="273705" cy="274553"/>
            </a:xfrm>
            <a:prstGeom prst="rtTriangle">
              <a:avLst/>
            </a:prstGeom>
            <a:solidFill>
              <a:srgbClr val="1F497D"/>
            </a:solidFill>
            <a:ln>
              <a:noFill/>
            </a:ln>
          </p:spPr>
          <p:txBody>
            <a:bodyPr lIns="91425" tIns="45700" rIns="91425" bIns="45700" anchor="ctr" anchorCtr="0">
              <a:noAutofit/>
            </a:bodyPr>
            <a:lstStyle/>
            <a:p>
              <a:pPr algn="ctr">
                <a:buClr>
                  <a:srgbClr val="000000"/>
                </a:buClr>
              </a:pPr>
              <a:endParaRPr>
                <a:solidFill>
                  <a:srgbClr val="FFFFFF"/>
                </a:solidFill>
                <a:latin typeface="+mn-lt"/>
                <a:cs typeface="Calibri"/>
              </a:endParaRPr>
            </a:p>
          </p:txBody>
        </p:sp>
      </p:grpSp>
      <p:sp>
        <p:nvSpPr>
          <p:cNvPr id="10" name="Shape 59">
            <a:extLst>
              <a:ext uri="{FF2B5EF4-FFF2-40B4-BE49-F238E27FC236}">
                <a16:creationId xmlns:a16="http://schemas.microsoft.com/office/drawing/2014/main" id="{6CCA5ACF-45C0-3548-918E-C53969606B64}"/>
              </a:ext>
            </a:extLst>
          </p:cNvPr>
          <p:cNvSpPr txBox="1"/>
          <p:nvPr/>
        </p:nvSpPr>
        <p:spPr>
          <a:xfrm>
            <a:off x="2202010" y="3347637"/>
            <a:ext cx="2303700" cy="1033200"/>
          </a:xfrm>
          <a:prstGeom prst="rect">
            <a:avLst/>
          </a:prstGeom>
          <a:solidFill>
            <a:srgbClr val="F0F0F0"/>
          </a:solidFill>
          <a:ln w="19050" cap="flat" cmpd="sng">
            <a:solidFill>
              <a:srgbClr val="142248"/>
            </a:solidFill>
            <a:prstDash val="solid"/>
            <a:bevel/>
            <a:headEnd type="none" w="med" len="med"/>
            <a:tailEnd type="none" w="med" len="med"/>
          </a:ln>
        </p:spPr>
        <p:txBody>
          <a:bodyPr lIns="11421" tIns="11421" rIns="11421" bIns="11421" anchor="ctr" anchorCtr="0">
            <a:noAutofit/>
          </a:bodyPr>
          <a:lstStyle/>
          <a:p>
            <a:pPr>
              <a:lnSpc>
                <a:spcPct val="90000"/>
              </a:lnSpc>
              <a:buClr>
                <a:srgbClr val="000000"/>
              </a:buClr>
            </a:pPr>
            <a:endParaRPr sz="1800">
              <a:latin typeface="+mn-lt"/>
              <a:ea typeface="Calibri"/>
              <a:cs typeface="Calibri"/>
              <a:sym typeface="Calibri"/>
            </a:endParaRPr>
          </a:p>
          <a:p>
            <a:pPr algn="ctr">
              <a:lnSpc>
                <a:spcPct val="90000"/>
              </a:lnSpc>
              <a:spcBef>
                <a:spcPts val="1260"/>
              </a:spcBef>
              <a:buClr>
                <a:srgbClr val="000000"/>
              </a:buClr>
            </a:pPr>
            <a:endParaRPr sz="1800">
              <a:latin typeface="+mn-lt"/>
              <a:ea typeface="Calibri"/>
              <a:cs typeface="Calibri"/>
              <a:sym typeface="Calibri"/>
            </a:endParaRPr>
          </a:p>
        </p:txBody>
      </p:sp>
      <p:sp>
        <p:nvSpPr>
          <p:cNvPr id="11" name="Shape 60">
            <a:extLst>
              <a:ext uri="{FF2B5EF4-FFF2-40B4-BE49-F238E27FC236}">
                <a16:creationId xmlns:a16="http://schemas.microsoft.com/office/drawing/2014/main" id="{E54B3E83-EC30-B945-9820-6A3EBFD7633D}"/>
              </a:ext>
            </a:extLst>
          </p:cNvPr>
          <p:cNvSpPr txBox="1"/>
          <p:nvPr/>
        </p:nvSpPr>
        <p:spPr>
          <a:xfrm>
            <a:off x="2210661" y="3776624"/>
            <a:ext cx="2327700" cy="444300"/>
          </a:xfrm>
          <a:prstGeom prst="rect">
            <a:avLst/>
          </a:prstGeom>
          <a:noFill/>
          <a:ln>
            <a:noFill/>
          </a:ln>
        </p:spPr>
        <p:txBody>
          <a:bodyPr lIns="11421" tIns="11421" rIns="11421" bIns="11421" anchor="ctr" anchorCtr="0">
            <a:noAutofit/>
          </a:bodyPr>
          <a:lstStyle/>
          <a:p>
            <a:pPr algn="ctr">
              <a:lnSpc>
                <a:spcPct val="90000"/>
              </a:lnSpc>
              <a:buClr>
                <a:srgbClr val="000000"/>
              </a:buClr>
              <a:buSzPct val="25000"/>
            </a:pPr>
            <a:r>
              <a:rPr lang="en-US" sz="1600" dirty="0">
                <a:latin typeface="+mn-lt"/>
                <a:cs typeface="Calibri"/>
              </a:rPr>
              <a:t>Data Commons Repository (DCR), NCBI-SRA</a:t>
            </a:r>
          </a:p>
        </p:txBody>
      </p:sp>
      <p:sp>
        <p:nvSpPr>
          <p:cNvPr id="12" name="Shape 61">
            <a:extLst>
              <a:ext uri="{FF2B5EF4-FFF2-40B4-BE49-F238E27FC236}">
                <a16:creationId xmlns:a16="http://schemas.microsoft.com/office/drawing/2014/main" id="{C8E14162-831E-E540-A42C-9992AA9C9507}"/>
              </a:ext>
            </a:extLst>
          </p:cNvPr>
          <p:cNvSpPr txBox="1"/>
          <p:nvPr/>
        </p:nvSpPr>
        <p:spPr>
          <a:xfrm>
            <a:off x="2436900" y="3395235"/>
            <a:ext cx="1795200" cy="457500"/>
          </a:xfrm>
          <a:prstGeom prst="rect">
            <a:avLst/>
          </a:prstGeom>
          <a:noFill/>
          <a:ln>
            <a:noFill/>
          </a:ln>
        </p:spPr>
        <p:txBody>
          <a:bodyPr lIns="91395" tIns="45686" rIns="91395" bIns="45686" anchor="t" anchorCtr="0">
            <a:noAutofit/>
          </a:bodyPr>
          <a:lstStyle/>
          <a:p>
            <a:pPr algn="ctr">
              <a:buClr>
                <a:srgbClr val="000000"/>
              </a:buClr>
              <a:buSzPct val="25000"/>
            </a:pPr>
            <a:r>
              <a:rPr lang="en-US" sz="1800" b="1">
                <a:latin typeface="+mn-lt"/>
                <a:ea typeface="Calibri"/>
                <a:cs typeface="Calibri"/>
                <a:sym typeface="Calibri"/>
              </a:rPr>
              <a:t>Publication</a:t>
            </a:r>
          </a:p>
        </p:txBody>
      </p:sp>
      <p:sp>
        <p:nvSpPr>
          <p:cNvPr id="13" name="Shape 62">
            <a:extLst>
              <a:ext uri="{FF2B5EF4-FFF2-40B4-BE49-F238E27FC236}">
                <a16:creationId xmlns:a16="http://schemas.microsoft.com/office/drawing/2014/main" id="{28798B83-938F-1141-B807-6AF03BF1973C}"/>
              </a:ext>
            </a:extLst>
          </p:cNvPr>
          <p:cNvSpPr txBox="1"/>
          <p:nvPr/>
        </p:nvSpPr>
        <p:spPr>
          <a:xfrm>
            <a:off x="4844173" y="4933385"/>
            <a:ext cx="2901600" cy="1033200"/>
          </a:xfrm>
          <a:prstGeom prst="rect">
            <a:avLst/>
          </a:prstGeom>
          <a:solidFill>
            <a:srgbClr val="F0F0F0"/>
          </a:solidFill>
          <a:ln w="19050" cap="flat" cmpd="sng">
            <a:solidFill>
              <a:srgbClr val="142248"/>
            </a:solidFill>
            <a:prstDash val="solid"/>
            <a:bevel/>
            <a:headEnd type="none" w="med" len="med"/>
            <a:tailEnd type="none" w="med" len="med"/>
          </a:ln>
        </p:spPr>
        <p:txBody>
          <a:bodyPr lIns="11421" tIns="11421" rIns="11421" bIns="11421" anchor="ctr" anchorCtr="0">
            <a:noAutofit/>
          </a:bodyPr>
          <a:lstStyle/>
          <a:p>
            <a:pPr>
              <a:lnSpc>
                <a:spcPct val="90000"/>
              </a:lnSpc>
              <a:buClr>
                <a:srgbClr val="000000"/>
              </a:buClr>
            </a:pPr>
            <a:endParaRPr sz="1800">
              <a:latin typeface="+mn-lt"/>
              <a:ea typeface="Calibri"/>
              <a:cs typeface="Calibri"/>
              <a:sym typeface="Calibri"/>
            </a:endParaRPr>
          </a:p>
          <a:p>
            <a:pPr algn="ctr">
              <a:lnSpc>
                <a:spcPct val="90000"/>
              </a:lnSpc>
              <a:spcBef>
                <a:spcPts val="1260"/>
              </a:spcBef>
              <a:buClr>
                <a:srgbClr val="000000"/>
              </a:buClr>
            </a:pPr>
            <a:endParaRPr sz="1800">
              <a:latin typeface="+mn-lt"/>
              <a:ea typeface="Calibri"/>
              <a:cs typeface="Calibri"/>
              <a:sym typeface="Calibri"/>
            </a:endParaRPr>
          </a:p>
        </p:txBody>
      </p:sp>
      <p:sp>
        <p:nvSpPr>
          <p:cNvPr id="14" name="Shape 63">
            <a:extLst>
              <a:ext uri="{FF2B5EF4-FFF2-40B4-BE49-F238E27FC236}">
                <a16:creationId xmlns:a16="http://schemas.microsoft.com/office/drawing/2014/main" id="{A6BB4E3B-363A-7646-BC60-3C36B46099C7}"/>
              </a:ext>
            </a:extLst>
          </p:cNvPr>
          <p:cNvSpPr txBox="1"/>
          <p:nvPr/>
        </p:nvSpPr>
        <p:spPr>
          <a:xfrm>
            <a:off x="5002864" y="5357785"/>
            <a:ext cx="2566500" cy="462000"/>
          </a:xfrm>
          <a:prstGeom prst="rect">
            <a:avLst/>
          </a:prstGeom>
          <a:noFill/>
          <a:ln>
            <a:noFill/>
          </a:ln>
        </p:spPr>
        <p:txBody>
          <a:bodyPr lIns="11421" tIns="11421" rIns="11421" bIns="11421" anchor="ctr" anchorCtr="0">
            <a:noAutofit/>
          </a:bodyPr>
          <a:lstStyle/>
          <a:p>
            <a:pPr algn="ctr">
              <a:lnSpc>
                <a:spcPct val="90000"/>
              </a:lnSpc>
              <a:buClr>
                <a:srgbClr val="000000"/>
              </a:buClr>
              <a:buSzPct val="25000"/>
            </a:pPr>
            <a:r>
              <a:rPr lang="en-US" sz="1600" dirty="0">
                <a:latin typeface="+mn-lt"/>
                <a:cs typeface="Calibri"/>
              </a:rPr>
              <a:t>Community Data folders, Data Commons, quick share links</a:t>
            </a:r>
          </a:p>
        </p:txBody>
      </p:sp>
      <p:sp>
        <p:nvSpPr>
          <p:cNvPr id="15" name="Shape 64">
            <a:extLst>
              <a:ext uri="{FF2B5EF4-FFF2-40B4-BE49-F238E27FC236}">
                <a16:creationId xmlns:a16="http://schemas.microsoft.com/office/drawing/2014/main" id="{E25A36E1-FC98-0D48-A460-F44E42EA7B80}"/>
              </a:ext>
            </a:extLst>
          </p:cNvPr>
          <p:cNvSpPr txBox="1"/>
          <p:nvPr/>
        </p:nvSpPr>
        <p:spPr>
          <a:xfrm>
            <a:off x="5383864" y="4980984"/>
            <a:ext cx="1795200" cy="457500"/>
          </a:xfrm>
          <a:prstGeom prst="rect">
            <a:avLst/>
          </a:prstGeom>
          <a:noFill/>
          <a:ln>
            <a:noFill/>
          </a:ln>
        </p:spPr>
        <p:txBody>
          <a:bodyPr lIns="91395" tIns="45686" rIns="91395" bIns="45686" anchor="t" anchorCtr="0">
            <a:noAutofit/>
          </a:bodyPr>
          <a:lstStyle/>
          <a:p>
            <a:pPr algn="ctr">
              <a:buClr>
                <a:srgbClr val="000000"/>
              </a:buClr>
              <a:buSzPct val="25000"/>
            </a:pPr>
            <a:r>
              <a:rPr lang="en-US" sz="1800" b="1">
                <a:latin typeface="+mn-lt"/>
                <a:ea typeface="Calibri"/>
                <a:cs typeface="Calibri"/>
                <a:sym typeface="Calibri"/>
              </a:rPr>
              <a:t>Sharing</a:t>
            </a:r>
          </a:p>
        </p:txBody>
      </p:sp>
      <p:sp>
        <p:nvSpPr>
          <p:cNvPr id="16" name="Shape 65">
            <a:extLst>
              <a:ext uri="{FF2B5EF4-FFF2-40B4-BE49-F238E27FC236}">
                <a16:creationId xmlns:a16="http://schemas.microsoft.com/office/drawing/2014/main" id="{538E3EC8-EB7B-7E40-94A1-8ADC35F5A08C}"/>
              </a:ext>
            </a:extLst>
          </p:cNvPr>
          <p:cNvSpPr txBox="1"/>
          <p:nvPr/>
        </p:nvSpPr>
        <p:spPr>
          <a:xfrm>
            <a:off x="8003219" y="3349593"/>
            <a:ext cx="2462191" cy="1316794"/>
          </a:xfrm>
          <a:prstGeom prst="rect">
            <a:avLst/>
          </a:prstGeom>
          <a:solidFill>
            <a:srgbClr val="F0F0F0"/>
          </a:solidFill>
          <a:ln w="19050" cap="flat" cmpd="sng">
            <a:solidFill>
              <a:srgbClr val="142248"/>
            </a:solidFill>
            <a:prstDash val="solid"/>
            <a:bevel/>
            <a:headEnd type="none" w="med" len="med"/>
            <a:tailEnd type="none" w="med" len="med"/>
          </a:ln>
        </p:spPr>
        <p:txBody>
          <a:bodyPr lIns="11421" tIns="11421" rIns="11421" bIns="11421" anchor="ctr" anchorCtr="0">
            <a:noAutofit/>
          </a:bodyPr>
          <a:lstStyle/>
          <a:p>
            <a:pPr>
              <a:lnSpc>
                <a:spcPct val="90000"/>
              </a:lnSpc>
              <a:buClr>
                <a:srgbClr val="000000"/>
              </a:buClr>
            </a:pPr>
            <a:endParaRPr sz="1800">
              <a:latin typeface="+mn-lt"/>
              <a:ea typeface="Calibri"/>
              <a:cs typeface="Calibri"/>
              <a:sym typeface="Calibri"/>
            </a:endParaRPr>
          </a:p>
          <a:p>
            <a:pPr algn="ctr">
              <a:lnSpc>
                <a:spcPct val="90000"/>
              </a:lnSpc>
              <a:spcBef>
                <a:spcPts val="1260"/>
              </a:spcBef>
              <a:buClr>
                <a:srgbClr val="000000"/>
              </a:buClr>
            </a:pPr>
            <a:endParaRPr sz="1800">
              <a:latin typeface="+mn-lt"/>
              <a:ea typeface="Calibri"/>
              <a:cs typeface="Calibri"/>
              <a:sym typeface="Calibri"/>
            </a:endParaRPr>
          </a:p>
        </p:txBody>
      </p:sp>
      <p:sp>
        <p:nvSpPr>
          <p:cNvPr id="17" name="Shape 66">
            <a:extLst>
              <a:ext uri="{FF2B5EF4-FFF2-40B4-BE49-F238E27FC236}">
                <a16:creationId xmlns:a16="http://schemas.microsoft.com/office/drawing/2014/main" id="{7C9FF3BD-EEF3-EC45-916E-0E861DD67B05}"/>
              </a:ext>
            </a:extLst>
          </p:cNvPr>
          <p:cNvSpPr txBox="1"/>
          <p:nvPr/>
        </p:nvSpPr>
        <p:spPr>
          <a:xfrm>
            <a:off x="8209778" y="3729834"/>
            <a:ext cx="2099400" cy="764100"/>
          </a:xfrm>
          <a:prstGeom prst="rect">
            <a:avLst/>
          </a:prstGeom>
          <a:noFill/>
          <a:ln>
            <a:noFill/>
          </a:ln>
        </p:spPr>
        <p:txBody>
          <a:bodyPr lIns="11421" tIns="11421" rIns="11421" bIns="11421" anchor="ctr" anchorCtr="0">
            <a:noAutofit/>
          </a:bodyPr>
          <a:lstStyle/>
          <a:p>
            <a:pPr algn="ctr">
              <a:lnSpc>
                <a:spcPct val="90000"/>
              </a:lnSpc>
              <a:buClr>
                <a:srgbClr val="000000"/>
              </a:buClr>
              <a:buSzPct val="25000"/>
            </a:pPr>
            <a:r>
              <a:rPr lang="en-US" sz="1600" dirty="0">
                <a:latin typeface="+mn-lt"/>
                <a:cs typeface="Calibri"/>
              </a:rPr>
              <a:t>Discovery Environment, Atmosphere, Agave API, </a:t>
            </a:r>
            <a:r>
              <a:rPr lang="en-US" sz="1600" dirty="0" err="1">
                <a:latin typeface="+mn-lt"/>
                <a:cs typeface="Calibri"/>
              </a:rPr>
              <a:t>BisQue</a:t>
            </a:r>
            <a:r>
              <a:rPr lang="en-US" sz="1600" dirty="0">
                <a:latin typeface="+mn-lt"/>
                <a:cs typeface="Calibri"/>
              </a:rPr>
              <a:t>, DNA Subway</a:t>
            </a:r>
          </a:p>
        </p:txBody>
      </p:sp>
      <p:sp>
        <p:nvSpPr>
          <p:cNvPr id="18" name="Shape 67">
            <a:extLst>
              <a:ext uri="{FF2B5EF4-FFF2-40B4-BE49-F238E27FC236}">
                <a16:creationId xmlns:a16="http://schemas.microsoft.com/office/drawing/2014/main" id="{4BA2F035-B2C4-9142-9DD3-5EC355D817E0}"/>
              </a:ext>
            </a:extLst>
          </p:cNvPr>
          <p:cNvSpPr txBox="1"/>
          <p:nvPr/>
        </p:nvSpPr>
        <p:spPr>
          <a:xfrm>
            <a:off x="8459564" y="3347637"/>
            <a:ext cx="1549500" cy="489000"/>
          </a:xfrm>
          <a:prstGeom prst="rect">
            <a:avLst/>
          </a:prstGeom>
          <a:noFill/>
          <a:ln>
            <a:noFill/>
          </a:ln>
        </p:spPr>
        <p:txBody>
          <a:bodyPr lIns="91395" tIns="45686" rIns="91395" bIns="45686" anchor="t" anchorCtr="0">
            <a:noAutofit/>
          </a:bodyPr>
          <a:lstStyle/>
          <a:p>
            <a:pPr algn="ctr">
              <a:buClr>
                <a:srgbClr val="000000"/>
              </a:buClr>
              <a:buSzPct val="25000"/>
            </a:pPr>
            <a:r>
              <a:rPr lang="en-US" sz="1800" b="1" dirty="0">
                <a:latin typeface="+mn-lt"/>
                <a:ea typeface="Calibri"/>
                <a:cs typeface="Calibri"/>
                <a:sym typeface="Calibri"/>
              </a:rPr>
              <a:t>Analysis</a:t>
            </a:r>
          </a:p>
        </p:txBody>
      </p:sp>
      <p:sp>
        <p:nvSpPr>
          <p:cNvPr id="19" name="Shape 68">
            <a:extLst>
              <a:ext uri="{FF2B5EF4-FFF2-40B4-BE49-F238E27FC236}">
                <a16:creationId xmlns:a16="http://schemas.microsoft.com/office/drawing/2014/main" id="{FEC2CC27-3CD4-744D-808E-90DF43CC230F}"/>
              </a:ext>
            </a:extLst>
          </p:cNvPr>
          <p:cNvSpPr txBox="1"/>
          <p:nvPr/>
        </p:nvSpPr>
        <p:spPr>
          <a:xfrm>
            <a:off x="5460540" y="2772018"/>
            <a:ext cx="1597846" cy="1275278"/>
          </a:xfrm>
          <a:prstGeom prst="rect">
            <a:avLst/>
          </a:prstGeom>
          <a:solidFill>
            <a:srgbClr val="F0F0F0"/>
          </a:solidFill>
          <a:ln w="19050" cap="flat" cmpd="sng">
            <a:solidFill>
              <a:srgbClr val="142248"/>
            </a:solidFill>
            <a:prstDash val="solid"/>
            <a:bevel/>
            <a:headEnd type="none" w="med" len="med"/>
            <a:tailEnd type="none" w="med" len="med"/>
          </a:ln>
        </p:spPr>
        <p:txBody>
          <a:bodyPr lIns="11421" tIns="11421" rIns="11421" bIns="11421" anchor="ctr" anchorCtr="0">
            <a:noAutofit/>
          </a:bodyPr>
          <a:lstStyle/>
          <a:p>
            <a:pPr>
              <a:lnSpc>
                <a:spcPct val="90000"/>
              </a:lnSpc>
              <a:buClr>
                <a:srgbClr val="000000"/>
              </a:buClr>
            </a:pPr>
            <a:endParaRPr sz="1800">
              <a:latin typeface="+mn-lt"/>
              <a:ea typeface="Calibri"/>
              <a:cs typeface="Calibri"/>
              <a:sym typeface="Calibri"/>
            </a:endParaRPr>
          </a:p>
          <a:p>
            <a:pPr algn="ctr">
              <a:lnSpc>
                <a:spcPct val="90000"/>
              </a:lnSpc>
              <a:spcBef>
                <a:spcPts val="1260"/>
              </a:spcBef>
              <a:buClr>
                <a:srgbClr val="000000"/>
              </a:buClr>
            </a:pPr>
            <a:endParaRPr sz="1800">
              <a:latin typeface="+mn-lt"/>
              <a:ea typeface="Calibri"/>
              <a:cs typeface="Calibri"/>
              <a:sym typeface="Calibri"/>
            </a:endParaRPr>
          </a:p>
        </p:txBody>
      </p:sp>
      <p:sp>
        <p:nvSpPr>
          <p:cNvPr id="20" name="Shape 69">
            <a:extLst>
              <a:ext uri="{FF2B5EF4-FFF2-40B4-BE49-F238E27FC236}">
                <a16:creationId xmlns:a16="http://schemas.microsoft.com/office/drawing/2014/main" id="{37C94E7B-A77B-4C40-B516-068F22D5E381}"/>
              </a:ext>
            </a:extLst>
          </p:cNvPr>
          <p:cNvSpPr txBox="1"/>
          <p:nvPr/>
        </p:nvSpPr>
        <p:spPr>
          <a:xfrm>
            <a:off x="5466541" y="3301518"/>
            <a:ext cx="1614492" cy="548399"/>
          </a:xfrm>
          <a:prstGeom prst="rect">
            <a:avLst/>
          </a:prstGeom>
          <a:noFill/>
          <a:ln>
            <a:noFill/>
          </a:ln>
        </p:spPr>
        <p:txBody>
          <a:bodyPr lIns="11421" tIns="11421" rIns="11421" bIns="11421" anchor="ctr" anchorCtr="0">
            <a:noAutofit/>
          </a:bodyPr>
          <a:lstStyle/>
          <a:p>
            <a:pPr algn="ctr">
              <a:lnSpc>
                <a:spcPct val="90000"/>
              </a:lnSpc>
              <a:buClr>
                <a:srgbClr val="000000"/>
              </a:buClr>
              <a:buSzPct val="25000"/>
            </a:pPr>
            <a:r>
              <a:rPr lang="en-US" sz="1600" dirty="0">
                <a:latin typeface="+mn-lt"/>
                <a:cs typeface="Calibri"/>
              </a:rPr>
              <a:t>Add, delete, copy; metadata templates; bulk metadata</a:t>
            </a:r>
          </a:p>
        </p:txBody>
      </p:sp>
      <p:sp>
        <p:nvSpPr>
          <p:cNvPr id="21" name="Shape 70">
            <a:extLst>
              <a:ext uri="{FF2B5EF4-FFF2-40B4-BE49-F238E27FC236}">
                <a16:creationId xmlns:a16="http://schemas.microsoft.com/office/drawing/2014/main" id="{2C8C5E03-4219-4140-8650-DCBA4EF46317}"/>
              </a:ext>
            </a:extLst>
          </p:cNvPr>
          <p:cNvSpPr txBox="1"/>
          <p:nvPr/>
        </p:nvSpPr>
        <p:spPr>
          <a:xfrm>
            <a:off x="5646806" y="2812906"/>
            <a:ext cx="1245300" cy="444300"/>
          </a:xfrm>
          <a:prstGeom prst="rect">
            <a:avLst/>
          </a:prstGeom>
          <a:noFill/>
          <a:ln>
            <a:noFill/>
          </a:ln>
        </p:spPr>
        <p:txBody>
          <a:bodyPr lIns="91395" tIns="45686" rIns="91395" bIns="45686" anchor="t" anchorCtr="0">
            <a:noAutofit/>
          </a:bodyPr>
          <a:lstStyle/>
          <a:p>
            <a:pPr algn="ctr">
              <a:buClr>
                <a:srgbClr val="000000"/>
              </a:buClr>
              <a:buSzPct val="25000"/>
            </a:pPr>
            <a:r>
              <a:rPr lang="en-US" sz="1800" b="1">
                <a:latin typeface="+mn-lt"/>
                <a:ea typeface="Calibri"/>
                <a:cs typeface="Calibri"/>
                <a:sym typeface="Calibri"/>
              </a:rPr>
              <a:t>Metadata</a:t>
            </a:r>
          </a:p>
        </p:txBody>
      </p:sp>
      <p:sp>
        <p:nvSpPr>
          <p:cNvPr id="22" name="Shape 71">
            <a:extLst>
              <a:ext uri="{FF2B5EF4-FFF2-40B4-BE49-F238E27FC236}">
                <a16:creationId xmlns:a16="http://schemas.microsoft.com/office/drawing/2014/main" id="{935A2661-CB90-C248-B5D8-A5BD71AA37A1}"/>
              </a:ext>
            </a:extLst>
          </p:cNvPr>
          <p:cNvSpPr txBox="1"/>
          <p:nvPr/>
        </p:nvSpPr>
        <p:spPr>
          <a:xfrm>
            <a:off x="7475275" y="1190510"/>
            <a:ext cx="2303700" cy="1033199"/>
          </a:xfrm>
          <a:prstGeom prst="rect">
            <a:avLst/>
          </a:prstGeom>
          <a:solidFill>
            <a:srgbClr val="F0F0F0"/>
          </a:solidFill>
          <a:ln w="19050" cap="flat" cmpd="sng">
            <a:solidFill>
              <a:srgbClr val="142248"/>
            </a:solidFill>
            <a:prstDash val="solid"/>
            <a:bevel/>
            <a:headEnd type="none" w="med" len="med"/>
            <a:tailEnd type="none" w="med" len="med"/>
          </a:ln>
        </p:spPr>
        <p:txBody>
          <a:bodyPr lIns="11421" tIns="11421" rIns="11421" bIns="11421" anchor="ctr" anchorCtr="0">
            <a:noAutofit/>
          </a:bodyPr>
          <a:lstStyle/>
          <a:p>
            <a:pPr>
              <a:lnSpc>
                <a:spcPct val="90000"/>
              </a:lnSpc>
              <a:buClr>
                <a:srgbClr val="000000"/>
              </a:buClr>
            </a:pPr>
            <a:endParaRPr sz="1800">
              <a:latin typeface="+mn-lt"/>
              <a:ea typeface="Calibri"/>
              <a:cs typeface="Calibri"/>
              <a:sym typeface="Calibri"/>
            </a:endParaRPr>
          </a:p>
          <a:p>
            <a:pPr algn="ctr">
              <a:lnSpc>
                <a:spcPct val="90000"/>
              </a:lnSpc>
              <a:spcBef>
                <a:spcPts val="1260"/>
              </a:spcBef>
              <a:buClr>
                <a:srgbClr val="000000"/>
              </a:buClr>
            </a:pPr>
            <a:endParaRPr sz="1800">
              <a:latin typeface="+mn-lt"/>
              <a:ea typeface="Calibri"/>
              <a:cs typeface="Calibri"/>
              <a:sym typeface="Calibri"/>
            </a:endParaRPr>
          </a:p>
        </p:txBody>
      </p:sp>
      <p:sp>
        <p:nvSpPr>
          <p:cNvPr id="23" name="Shape 72">
            <a:extLst>
              <a:ext uri="{FF2B5EF4-FFF2-40B4-BE49-F238E27FC236}">
                <a16:creationId xmlns:a16="http://schemas.microsoft.com/office/drawing/2014/main" id="{CED5E57F-1C15-B542-A303-AE7C1E11F07E}"/>
              </a:ext>
            </a:extLst>
          </p:cNvPr>
          <p:cNvSpPr txBox="1"/>
          <p:nvPr/>
        </p:nvSpPr>
        <p:spPr>
          <a:xfrm>
            <a:off x="7483926" y="1619495"/>
            <a:ext cx="2327700" cy="444300"/>
          </a:xfrm>
          <a:prstGeom prst="rect">
            <a:avLst/>
          </a:prstGeom>
          <a:noFill/>
          <a:ln>
            <a:noFill/>
          </a:ln>
        </p:spPr>
        <p:txBody>
          <a:bodyPr lIns="11421" tIns="11421" rIns="11421" bIns="11421" anchor="ctr" anchorCtr="0">
            <a:noAutofit/>
          </a:bodyPr>
          <a:lstStyle/>
          <a:p>
            <a:pPr algn="ctr">
              <a:lnSpc>
                <a:spcPct val="90000"/>
              </a:lnSpc>
              <a:buClr>
                <a:srgbClr val="000000"/>
              </a:buClr>
              <a:buSzPct val="25000"/>
            </a:pPr>
            <a:r>
              <a:rPr lang="en-US" sz="1600" dirty="0">
                <a:latin typeface="+mn-lt"/>
                <a:cs typeface="Calibri"/>
              </a:rPr>
              <a:t>Discovery Environment, iCommands, Cyberduck</a:t>
            </a:r>
          </a:p>
        </p:txBody>
      </p:sp>
      <p:sp>
        <p:nvSpPr>
          <p:cNvPr id="24" name="Shape 73">
            <a:extLst>
              <a:ext uri="{FF2B5EF4-FFF2-40B4-BE49-F238E27FC236}">
                <a16:creationId xmlns:a16="http://schemas.microsoft.com/office/drawing/2014/main" id="{F6743434-8EAA-8A4F-8883-2C5CA505209D}"/>
              </a:ext>
            </a:extLst>
          </p:cNvPr>
          <p:cNvSpPr txBox="1"/>
          <p:nvPr/>
        </p:nvSpPr>
        <p:spPr>
          <a:xfrm>
            <a:off x="7710168" y="1238105"/>
            <a:ext cx="1795199" cy="457500"/>
          </a:xfrm>
          <a:prstGeom prst="rect">
            <a:avLst/>
          </a:prstGeom>
          <a:noFill/>
          <a:ln>
            <a:noFill/>
          </a:ln>
        </p:spPr>
        <p:txBody>
          <a:bodyPr lIns="91395" tIns="45686" rIns="91395" bIns="45686" anchor="t" anchorCtr="0">
            <a:noAutofit/>
          </a:bodyPr>
          <a:lstStyle/>
          <a:p>
            <a:pPr algn="ctr">
              <a:buClr>
                <a:srgbClr val="000000"/>
              </a:buClr>
              <a:buSzPct val="25000"/>
            </a:pPr>
            <a:r>
              <a:rPr lang="en-US" sz="1800" b="1">
                <a:latin typeface="+mn-lt"/>
                <a:ea typeface="Calibri"/>
                <a:cs typeface="Calibri"/>
                <a:sym typeface="Calibri"/>
              </a:rPr>
              <a:t>Upload</a:t>
            </a:r>
          </a:p>
        </p:txBody>
      </p:sp>
      <p:sp>
        <p:nvSpPr>
          <p:cNvPr id="25" name="Shape 74">
            <a:extLst>
              <a:ext uri="{FF2B5EF4-FFF2-40B4-BE49-F238E27FC236}">
                <a16:creationId xmlns:a16="http://schemas.microsoft.com/office/drawing/2014/main" id="{0C5FB0A0-A307-754D-9686-16602DB4550F}"/>
              </a:ext>
            </a:extLst>
          </p:cNvPr>
          <p:cNvSpPr txBox="1"/>
          <p:nvPr/>
        </p:nvSpPr>
        <p:spPr>
          <a:xfrm>
            <a:off x="2866997" y="1190515"/>
            <a:ext cx="2303700" cy="1033200"/>
          </a:xfrm>
          <a:prstGeom prst="rect">
            <a:avLst/>
          </a:prstGeom>
          <a:solidFill>
            <a:srgbClr val="F0F0F0"/>
          </a:solidFill>
          <a:ln w="19050" cap="flat" cmpd="sng">
            <a:solidFill>
              <a:srgbClr val="142248"/>
            </a:solidFill>
            <a:prstDash val="solid"/>
            <a:bevel/>
            <a:headEnd type="none" w="med" len="med"/>
            <a:tailEnd type="none" w="med" len="med"/>
          </a:ln>
        </p:spPr>
        <p:txBody>
          <a:bodyPr lIns="11421" tIns="11421" rIns="11421" bIns="11421" anchor="ctr" anchorCtr="0">
            <a:noAutofit/>
          </a:bodyPr>
          <a:lstStyle/>
          <a:p>
            <a:pPr>
              <a:lnSpc>
                <a:spcPct val="90000"/>
              </a:lnSpc>
              <a:buClr>
                <a:srgbClr val="000000"/>
              </a:buClr>
            </a:pPr>
            <a:endParaRPr sz="1800">
              <a:latin typeface="+mn-lt"/>
              <a:ea typeface="Calibri"/>
              <a:cs typeface="Calibri"/>
              <a:sym typeface="Calibri"/>
            </a:endParaRPr>
          </a:p>
          <a:p>
            <a:pPr algn="ctr">
              <a:lnSpc>
                <a:spcPct val="90000"/>
              </a:lnSpc>
              <a:spcBef>
                <a:spcPts val="1260"/>
              </a:spcBef>
              <a:buClr>
                <a:srgbClr val="000000"/>
              </a:buClr>
            </a:pPr>
            <a:endParaRPr sz="1800">
              <a:latin typeface="+mn-lt"/>
              <a:ea typeface="Calibri"/>
              <a:cs typeface="Calibri"/>
              <a:sym typeface="Calibri"/>
            </a:endParaRPr>
          </a:p>
        </p:txBody>
      </p:sp>
      <p:sp>
        <p:nvSpPr>
          <p:cNvPr id="26" name="Shape 75">
            <a:extLst>
              <a:ext uri="{FF2B5EF4-FFF2-40B4-BE49-F238E27FC236}">
                <a16:creationId xmlns:a16="http://schemas.microsoft.com/office/drawing/2014/main" id="{43AC9256-7E39-574E-BD48-64299A9A84ED}"/>
              </a:ext>
            </a:extLst>
          </p:cNvPr>
          <p:cNvSpPr txBox="1"/>
          <p:nvPr/>
        </p:nvSpPr>
        <p:spPr>
          <a:xfrm>
            <a:off x="2875648" y="1619502"/>
            <a:ext cx="2327700" cy="444300"/>
          </a:xfrm>
          <a:prstGeom prst="rect">
            <a:avLst/>
          </a:prstGeom>
          <a:noFill/>
          <a:ln>
            <a:noFill/>
          </a:ln>
        </p:spPr>
        <p:txBody>
          <a:bodyPr lIns="11421" tIns="11421" rIns="11421" bIns="11421" anchor="ctr" anchorCtr="0">
            <a:noAutofit/>
          </a:bodyPr>
          <a:lstStyle/>
          <a:p>
            <a:pPr algn="ctr">
              <a:lnSpc>
                <a:spcPct val="90000"/>
              </a:lnSpc>
              <a:buClr>
                <a:srgbClr val="000000"/>
              </a:buClr>
              <a:buSzPct val="25000"/>
            </a:pPr>
            <a:r>
              <a:rPr lang="en-US" sz="1600" dirty="0">
                <a:latin typeface="+mn-lt"/>
                <a:cs typeface="Calibri"/>
              </a:rPr>
              <a:t>Data Commons Repository (DCR), </a:t>
            </a:r>
            <a:r>
              <a:rPr lang="en-US" sz="1600" dirty="0" err="1">
                <a:latin typeface="+mn-lt"/>
                <a:cs typeface="Calibri"/>
              </a:rPr>
              <a:t>Elasticsearch</a:t>
            </a:r>
            <a:endParaRPr lang="en-US" sz="1600" dirty="0">
              <a:latin typeface="+mn-lt"/>
              <a:cs typeface="Calibri"/>
            </a:endParaRPr>
          </a:p>
        </p:txBody>
      </p:sp>
      <p:sp>
        <p:nvSpPr>
          <p:cNvPr id="27" name="Shape 76">
            <a:extLst>
              <a:ext uri="{FF2B5EF4-FFF2-40B4-BE49-F238E27FC236}">
                <a16:creationId xmlns:a16="http://schemas.microsoft.com/office/drawing/2014/main" id="{E5F0003A-85F9-F948-ADD7-FCFC2BC70E67}"/>
              </a:ext>
            </a:extLst>
          </p:cNvPr>
          <p:cNvSpPr txBox="1"/>
          <p:nvPr/>
        </p:nvSpPr>
        <p:spPr>
          <a:xfrm>
            <a:off x="3101888" y="1238112"/>
            <a:ext cx="1795200" cy="457500"/>
          </a:xfrm>
          <a:prstGeom prst="rect">
            <a:avLst/>
          </a:prstGeom>
          <a:noFill/>
          <a:ln>
            <a:noFill/>
          </a:ln>
        </p:spPr>
        <p:txBody>
          <a:bodyPr lIns="91395" tIns="45686" rIns="91395" bIns="45686" anchor="t" anchorCtr="0">
            <a:noAutofit/>
          </a:bodyPr>
          <a:lstStyle/>
          <a:p>
            <a:pPr algn="ctr">
              <a:buClr>
                <a:srgbClr val="000000"/>
              </a:buClr>
              <a:buSzPct val="25000"/>
            </a:pPr>
            <a:r>
              <a:rPr lang="en-US" sz="1800" b="1" dirty="0">
                <a:latin typeface="+mn-lt"/>
                <a:ea typeface="Calibri"/>
                <a:cs typeface="Calibri"/>
                <a:sym typeface="Calibri"/>
              </a:rPr>
              <a:t>Discovery</a:t>
            </a:r>
          </a:p>
        </p:txBody>
      </p:sp>
    </p:spTree>
    <p:extLst>
      <p:ext uri="{BB962C8B-B14F-4D97-AF65-F5344CB8AC3E}">
        <p14:creationId xmlns:p14="http://schemas.microsoft.com/office/powerpoint/2010/main" val="1093939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446D-C5F9-544E-AEAA-25E981D52CF9}"/>
              </a:ext>
            </a:extLst>
          </p:cNvPr>
          <p:cNvSpPr>
            <a:spLocks noGrp="1"/>
          </p:cNvSpPr>
          <p:nvPr>
            <p:ph type="title"/>
          </p:nvPr>
        </p:nvSpPr>
        <p:spPr>
          <a:xfrm>
            <a:off x="0" y="142881"/>
            <a:ext cx="12192000" cy="914399"/>
          </a:xfrm>
        </p:spPr>
        <p:txBody>
          <a:bodyPr>
            <a:normAutofit/>
          </a:bodyPr>
          <a:lstStyle/>
          <a:p>
            <a:r>
              <a:rPr lang="en-US" sz="4000" dirty="0">
                <a:solidFill>
                  <a:schemeClr val="accent2"/>
                </a:solidFill>
                <a:latin typeface="+mn-lt"/>
              </a:rPr>
              <a:t>	Data Store access</a:t>
            </a:r>
          </a:p>
        </p:txBody>
      </p:sp>
      <p:pic>
        <p:nvPicPr>
          <p:cNvPr id="9" name="Picture 8">
            <a:extLst>
              <a:ext uri="{FF2B5EF4-FFF2-40B4-BE49-F238E27FC236}">
                <a16:creationId xmlns:a16="http://schemas.microsoft.com/office/drawing/2014/main" id="{A265B7B3-B36A-D644-9628-C0A99939AB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770" y="152165"/>
            <a:ext cx="646903" cy="914399"/>
          </a:xfrm>
          <a:prstGeom prst="rect">
            <a:avLst/>
          </a:prstGeom>
        </p:spPr>
      </p:pic>
      <p:sp>
        <p:nvSpPr>
          <p:cNvPr id="4" name="TextBox 3">
            <a:extLst>
              <a:ext uri="{FF2B5EF4-FFF2-40B4-BE49-F238E27FC236}">
                <a16:creationId xmlns:a16="http://schemas.microsoft.com/office/drawing/2014/main" id="{B81FD67E-72B2-4040-9D85-798F2B22FAA4}"/>
              </a:ext>
            </a:extLst>
          </p:cNvPr>
          <p:cNvSpPr txBox="1"/>
          <p:nvPr/>
        </p:nvSpPr>
        <p:spPr>
          <a:xfrm>
            <a:off x="7841837" y="1285417"/>
            <a:ext cx="3514104" cy="769441"/>
          </a:xfrm>
          <a:prstGeom prst="rect">
            <a:avLst/>
          </a:prstGeom>
          <a:noFill/>
        </p:spPr>
        <p:txBody>
          <a:bodyPr wrap="none" rtlCol="0">
            <a:spAutoFit/>
          </a:bodyPr>
          <a:lstStyle/>
          <a:p>
            <a:pPr algn="ctr"/>
            <a:r>
              <a:rPr lang="en-US" sz="4400" dirty="0"/>
              <a:t>Command line</a:t>
            </a:r>
          </a:p>
        </p:txBody>
      </p:sp>
      <p:sp>
        <p:nvSpPr>
          <p:cNvPr id="5" name="TextBox 4">
            <a:extLst>
              <a:ext uri="{FF2B5EF4-FFF2-40B4-BE49-F238E27FC236}">
                <a16:creationId xmlns:a16="http://schemas.microsoft.com/office/drawing/2014/main" id="{7B4E7896-E1B7-CB41-8A20-219039684F9D}"/>
              </a:ext>
            </a:extLst>
          </p:cNvPr>
          <p:cNvSpPr txBox="1"/>
          <p:nvPr/>
        </p:nvSpPr>
        <p:spPr>
          <a:xfrm>
            <a:off x="1982676" y="1285417"/>
            <a:ext cx="3560334" cy="769441"/>
          </a:xfrm>
          <a:prstGeom prst="rect">
            <a:avLst/>
          </a:prstGeom>
          <a:noFill/>
        </p:spPr>
        <p:txBody>
          <a:bodyPr wrap="none" rtlCol="0">
            <a:spAutoFit/>
          </a:bodyPr>
          <a:lstStyle/>
          <a:p>
            <a:pPr algn="ctr"/>
            <a:r>
              <a:rPr lang="en-US" sz="4400" dirty="0"/>
              <a:t>Point-and-click</a:t>
            </a:r>
          </a:p>
        </p:txBody>
      </p:sp>
      <p:sp>
        <p:nvSpPr>
          <p:cNvPr id="6" name="Rectangle 5">
            <a:extLst>
              <a:ext uri="{FF2B5EF4-FFF2-40B4-BE49-F238E27FC236}">
                <a16:creationId xmlns:a16="http://schemas.microsoft.com/office/drawing/2014/main" id="{27F41626-49C4-0C4E-B4AE-7D939B15329D}"/>
              </a:ext>
            </a:extLst>
          </p:cNvPr>
          <p:cNvSpPr/>
          <p:nvPr/>
        </p:nvSpPr>
        <p:spPr>
          <a:xfrm rot="5400000">
            <a:off x="5128813" y="3260537"/>
            <a:ext cx="4185704" cy="45719"/>
          </a:xfrm>
          <a:prstGeom prst="rect">
            <a:avLst/>
          </a:prstGeom>
          <a:solidFill>
            <a:srgbClr val="0971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7" name="Picture 6">
            <a:extLst>
              <a:ext uri="{FF2B5EF4-FFF2-40B4-BE49-F238E27FC236}">
                <a16:creationId xmlns:a16="http://schemas.microsoft.com/office/drawing/2014/main" id="{2B1361FB-37D9-094D-9FBA-C8C679ECFAD2}"/>
              </a:ext>
            </a:extLst>
          </p:cNvPr>
          <p:cNvPicPr>
            <a:picLocks noChangeAspect="1"/>
          </p:cNvPicPr>
          <p:nvPr/>
        </p:nvPicPr>
        <p:blipFill>
          <a:blip r:embed="rId5"/>
          <a:stretch>
            <a:fillRect/>
          </a:stretch>
        </p:blipFill>
        <p:spPr>
          <a:xfrm>
            <a:off x="8109211" y="2497874"/>
            <a:ext cx="2998367" cy="1544159"/>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7EEFAE0D-7FFE-1E41-82B3-F39823F9B4CE}"/>
              </a:ext>
            </a:extLst>
          </p:cNvPr>
          <p:cNvSpPr txBox="1"/>
          <p:nvPr/>
        </p:nvSpPr>
        <p:spPr>
          <a:xfrm>
            <a:off x="8436422" y="4284994"/>
            <a:ext cx="2343943" cy="400110"/>
          </a:xfrm>
          <a:prstGeom prst="rect">
            <a:avLst/>
          </a:prstGeom>
          <a:noFill/>
        </p:spPr>
        <p:txBody>
          <a:bodyPr wrap="square" rtlCol="0">
            <a:spAutoFit/>
          </a:bodyPr>
          <a:lstStyle/>
          <a:p>
            <a:pPr algn="ctr"/>
            <a:r>
              <a:rPr lang="en-US" sz="2000" dirty="0"/>
              <a:t>iCommands             </a:t>
            </a:r>
          </a:p>
        </p:txBody>
      </p:sp>
      <p:sp>
        <p:nvSpPr>
          <p:cNvPr id="10" name="TextBox 9">
            <a:extLst>
              <a:ext uri="{FF2B5EF4-FFF2-40B4-BE49-F238E27FC236}">
                <a16:creationId xmlns:a16="http://schemas.microsoft.com/office/drawing/2014/main" id="{8008722D-A53B-D64F-AB97-122260B5C65A}"/>
              </a:ext>
            </a:extLst>
          </p:cNvPr>
          <p:cNvSpPr txBox="1"/>
          <p:nvPr/>
        </p:nvSpPr>
        <p:spPr>
          <a:xfrm>
            <a:off x="784964" y="4284994"/>
            <a:ext cx="5816529" cy="400110"/>
          </a:xfrm>
          <a:prstGeom prst="rect">
            <a:avLst/>
          </a:prstGeom>
          <a:noFill/>
        </p:spPr>
        <p:txBody>
          <a:bodyPr wrap="none" rtlCol="0">
            <a:spAutoFit/>
          </a:bodyPr>
          <a:lstStyle/>
          <a:p>
            <a:pPr algn="ctr"/>
            <a:r>
              <a:rPr lang="en-US" sz="2000" dirty="0" err="1"/>
              <a:t>Cyberduck</a:t>
            </a:r>
            <a:r>
              <a:rPr lang="en-US" sz="2000" dirty="0"/>
              <a:t>                                     Discovery Environment</a:t>
            </a:r>
          </a:p>
        </p:txBody>
      </p:sp>
      <p:pic>
        <p:nvPicPr>
          <p:cNvPr id="11" name="Picture 10">
            <a:extLst>
              <a:ext uri="{FF2B5EF4-FFF2-40B4-BE49-F238E27FC236}">
                <a16:creationId xmlns:a16="http://schemas.microsoft.com/office/drawing/2014/main" id="{503CE105-E273-7846-B32B-64DA49F5E80A}"/>
              </a:ext>
            </a:extLst>
          </p:cNvPr>
          <p:cNvPicPr>
            <a:picLocks noChangeAspect="1"/>
          </p:cNvPicPr>
          <p:nvPr/>
        </p:nvPicPr>
        <p:blipFill>
          <a:blip r:embed="rId6"/>
          <a:stretch>
            <a:fillRect/>
          </a:stretch>
        </p:blipFill>
        <p:spPr>
          <a:xfrm>
            <a:off x="835837" y="2471263"/>
            <a:ext cx="1570771" cy="1570771"/>
          </a:xfrm>
          <a:prstGeom prst="rect">
            <a:avLst/>
          </a:prstGeom>
        </p:spPr>
      </p:pic>
      <p:pic>
        <p:nvPicPr>
          <p:cNvPr id="12" name="Picture 11">
            <a:extLst>
              <a:ext uri="{FF2B5EF4-FFF2-40B4-BE49-F238E27FC236}">
                <a16:creationId xmlns:a16="http://schemas.microsoft.com/office/drawing/2014/main" id="{383CA634-D7F1-494E-886D-A0DE32B76E56}"/>
              </a:ext>
            </a:extLst>
          </p:cNvPr>
          <p:cNvPicPr>
            <a:picLocks noChangeAspect="1"/>
          </p:cNvPicPr>
          <p:nvPr/>
        </p:nvPicPr>
        <p:blipFill>
          <a:blip r:embed="rId7"/>
          <a:stretch>
            <a:fillRect/>
          </a:stretch>
        </p:blipFill>
        <p:spPr>
          <a:xfrm>
            <a:off x="3693228" y="2444602"/>
            <a:ext cx="3114325" cy="1611718"/>
          </a:xfrm>
          <a:prstGeom prst="rect">
            <a:avLst/>
          </a:prstGeo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2272600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446D-C5F9-544E-AEAA-25E981D52CF9}"/>
              </a:ext>
            </a:extLst>
          </p:cNvPr>
          <p:cNvSpPr>
            <a:spLocks noGrp="1"/>
          </p:cNvSpPr>
          <p:nvPr>
            <p:ph type="title"/>
          </p:nvPr>
        </p:nvSpPr>
        <p:spPr>
          <a:xfrm>
            <a:off x="0" y="142881"/>
            <a:ext cx="12192000" cy="914399"/>
          </a:xfrm>
        </p:spPr>
        <p:txBody>
          <a:bodyPr>
            <a:normAutofit/>
          </a:bodyPr>
          <a:lstStyle/>
          <a:p>
            <a:r>
              <a:rPr lang="en-US" sz="4000" b="1" dirty="0">
                <a:solidFill>
                  <a:schemeClr val="accent2"/>
                </a:solidFill>
              </a:rPr>
              <a:t>	Discovery Environment interface</a:t>
            </a:r>
          </a:p>
        </p:txBody>
      </p:sp>
      <p:pic>
        <p:nvPicPr>
          <p:cNvPr id="9" name="Picture 8">
            <a:extLst>
              <a:ext uri="{FF2B5EF4-FFF2-40B4-BE49-F238E27FC236}">
                <a16:creationId xmlns:a16="http://schemas.microsoft.com/office/drawing/2014/main" id="{A265B7B3-B36A-D644-9628-C0A99939AB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770" y="152165"/>
            <a:ext cx="646903" cy="914399"/>
          </a:xfrm>
          <a:prstGeom prst="rect">
            <a:avLst/>
          </a:prstGeom>
        </p:spPr>
      </p:pic>
      <p:sp>
        <p:nvSpPr>
          <p:cNvPr id="4" name="TextBox 3">
            <a:extLst>
              <a:ext uri="{FF2B5EF4-FFF2-40B4-BE49-F238E27FC236}">
                <a16:creationId xmlns:a16="http://schemas.microsoft.com/office/drawing/2014/main" id="{750EC406-FFD5-754F-A455-4C1535F2CECF}"/>
              </a:ext>
            </a:extLst>
          </p:cNvPr>
          <p:cNvSpPr txBox="1"/>
          <p:nvPr/>
        </p:nvSpPr>
        <p:spPr>
          <a:xfrm>
            <a:off x="661407" y="1454182"/>
            <a:ext cx="6737742" cy="2677656"/>
          </a:xfrm>
          <a:prstGeom prst="rect">
            <a:avLst/>
          </a:prstGeom>
          <a:noFill/>
        </p:spPr>
        <p:txBody>
          <a:bodyPr wrap="none" rtlCol="0">
            <a:spAutoFit/>
          </a:bodyPr>
          <a:lstStyle/>
          <a:p>
            <a:pPr marL="457200" indent="-457200">
              <a:buFont typeface="Wingdings" panose="05000000000000000000" pitchFamily="2" charset="2"/>
              <a:buChar char="§"/>
            </a:pPr>
            <a:r>
              <a:rPr lang="en-US" sz="2800" dirty="0"/>
              <a:t>Simple upload/download for small files</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Bulk upload files and folders (&lt;10GB)</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Import from URL (no size limit)</a:t>
            </a:r>
          </a:p>
          <a:p>
            <a:endParaRPr lang="en-US" sz="2800" dirty="0"/>
          </a:p>
        </p:txBody>
      </p:sp>
      <p:sp>
        <p:nvSpPr>
          <p:cNvPr id="5" name="TextBox 4">
            <a:extLst>
              <a:ext uri="{FF2B5EF4-FFF2-40B4-BE49-F238E27FC236}">
                <a16:creationId xmlns:a16="http://schemas.microsoft.com/office/drawing/2014/main" id="{BF320689-909D-8445-82A2-4257834B87E1}"/>
              </a:ext>
            </a:extLst>
          </p:cNvPr>
          <p:cNvSpPr txBox="1"/>
          <p:nvPr/>
        </p:nvSpPr>
        <p:spPr>
          <a:xfrm>
            <a:off x="1903353" y="4132183"/>
            <a:ext cx="8567217" cy="523220"/>
          </a:xfrm>
          <a:prstGeom prst="rect">
            <a:avLst/>
          </a:prstGeom>
          <a:noFill/>
        </p:spPr>
        <p:txBody>
          <a:bodyPr wrap="none" rtlCol="0">
            <a:spAutoFit/>
          </a:bodyPr>
          <a:lstStyle/>
          <a:p>
            <a:r>
              <a:rPr lang="en-US" sz="2800" b="1" dirty="0"/>
              <a:t>  Advantage </a:t>
            </a:r>
            <a:r>
              <a:rPr lang="en-US" sz="2800" b="1" dirty="0">
                <a:solidFill>
                  <a:srgbClr val="00EE02"/>
                </a:solidFill>
              </a:rPr>
              <a:t>+</a:t>
            </a:r>
            <a:r>
              <a:rPr lang="en-US" sz="2800" dirty="0"/>
              <a:t>                                                    </a:t>
            </a:r>
            <a:r>
              <a:rPr lang="en-US" sz="2800" b="1" dirty="0"/>
              <a:t>Disadvantage </a:t>
            </a:r>
            <a:r>
              <a:rPr lang="en-US" sz="2800" b="1" dirty="0">
                <a:solidFill>
                  <a:srgbClr val="FF0000"/>
                </a:solidFill>
              </a:rPr>
              <a:t>-</a:t>
            </a:r>
            <a:endParaRPr lang="en-US" sz="2800" b="1" dirty="0"/>
          </a:p>
        </p:txBody>
      </p:sp>
      <p:sp>
        <p:nvSpPr>
          <p:cNvPr id="6" name="TextBox 5">
            <a:extLst>
              <a:ext uri="{FF2B5EF4-FFF2-40B4-BE49-F238E27FC236}">
                <a16:creationId xmlns:a16="http://schemas.microsoft.com/office/drawing/2014/main" id="{AC935764-C48C-7B4C-9367-D660C0E79E9A}"/>
              </a:ext>
            </a:extLst>
          </p:cNvPr>
          <p:cNvSpPr txBox="1"/>
          <p:nvPr/>
        </p:nvSpPr>
        <p:spPr>
          <a:xfrm>
            <a:off x="225612" y="4798264"/>
            <a:ext cx="5653661" cy="954107"/>
          </a:xfrm>
          <a:prstGeom prst="rect">
            <a:avLst/>
          </a:prstGeom>
          <a:noFill/>
        </p:spPr>
        <p:txBody>
          <a:bodyPr wrap="square" rtlCol="0">
            <a:spAutoFit/>
          </a:bodyPr>
          <a:lstStyle/>
          <a:p>
            <a:pPr algn="ctr"/>
            <a:r>
              <a:rPr lang="en-US" sz="2800" dirty="0"/>
              <a:t>Covers most upload/download sharing needs</a:t>
            </a:r>
          </a:p>
        </p:txBody>
      </p:sp>
      <p:sp>
        <p:nvSpPr>
          <p:cNvPr id="7" name="TextBox 6">
            <a:extLst>
              <a:ext uri="{FF2B5EF4-FFF2-40B4-BE49-F238E27FC236}">
                <a16:creationId xmlns:a16="http://schemas.microsoft.com/office/drawing/2014/main" id="{B7F21165-8480-7B4A-B8A9-3588971C84A8}"/>
              </a:ext>
            </a:extLst>
          </p:cNvPr>
          <p:cNvSpPr txBox="1"/>
          <p:nvPr/>
        </p:nvSpPr>
        <p:spPr>
          <a:xfrm>
            <a:off x="6314365" y="4779436"/>
            <a:ext cx="5653661" cy="523220"/>
          </a:xfrm>
          <a:prstGeom prst="rect">
            <a:avLst/>
          </a:prstGeom>
          <a:noFill/>
        </p:spPr>
        <p:txBody>
          <a:bodyPr wrap="square" rtlCol="0">
            <a:spAutoFit/>
          </a:bodyPr>
          <a:lstStyle/>
          <a:p>
            <a:pPr algn="ctr"/>
            <a:r>
              <a:rPr lang="en-US" sz="2800" dirty="0"/>
              <a:t>    Some size/speed limitations</a:t>
            </a:r>
          </a:p>
        </p:txBody>
      </p:sp>
      <p:sp>
        <p:nvSpPr>
          <p:cNvPr id="8" name="Rectangle 7">
            <a:extLst>
              <a:ext uri="{FF2B5EF4-FFF2-40B4-BE49-F238E27FC236}">
                <a16:creationId xmlns:a16="http://schemas.microsoft.com/office/drawing/2014/main" id="{B741419E-4193-6A4B-BCEB-580BBD2207CB}"/>
              </a:ext>
            </a:extLst>
          </p:cNvPr>
          <p:cNvSpPr/>
          <p:nvPr/>
        </p:nvSpPr>
        <p:spPr>
          <a:xfrm rot="5400000">
            <a:off x="5291974" y="4806463"/>
            <a:ext cx="1469696" cy="45719"/>
          </a:xfrm>
          <a:prstGeom prst="rect">
            <a:avLst/>
          </a:prstGeom>
          <a:solidFill>
            <a:srgbClr val="03A4B8"/>
          </a:solidFill>
          <a:ln>
            <a:solidFill>
              <a:srgbClr val="0971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pic>
        <p:nvPicPr>
          <p:cNvPr id="10" name="Picture 9">
            <a:extLst>
              <a:ext uri="{FF2B5EF4-FFF2-40B4-BE49-F238E27FC236}">
                <a16:creationId xmlns:a16="http://schemas.microsoft.com/office/drawing/2014/main" id="{373CF000-1263-8A4C-969D-BA48E30C97AA}"/>
              </a:ext>
            </a:extLst>
          </p:cNvPr>
          <p:cNvPicPr>
            <a:picLocks noChangeAspect="1"/>
          </p:cNvPicPr>
          <p:nvPr/>
        </p:nvPicPr>
        <p:blipFill>
          <a:blip r:embed="rId5"/>
          <a:stretch>
            <a:fillRect/>
          </a:stretch>
        </p:blipFill>
        <p:spPr>
          <a:xfrm>
            <a:off x="7046734" y="1423370"/>
            <a:ext cx="4708870" cy="2436923"/>
          </a:xfrm>
          <a:prstGeom prst="rect">
            <a:avLst/>
          </a:prstGeo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27178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446D-C5F9-544E-AEAA-25E981D52CF9}"/>
              </a:ext>
            </a:extLst>
          </p:cNvPr>
          <p:cNvSpPr>
            <a:spLocks noGrp="1"/>
          </p:cNvSpPr>
          <p:nvPr>
            <p:ph type="title"/>
          </p:nvPr>
        </p:nvSpPr>
        <p:spPr>
          <a:xfrm>
            <a:off x="0" y="142881"/>
            <a:ext cx="12192000" cy="914399"/>
          </a:xfrm>
        </p:spPr>
        <p:txBody>
          <a:bodyPr>
            <a:normAutofit/>
          </a:bodyPr>
          <a:lstStyle/>
          <a:p>
            <a:r>
              <a:rPr lang="en-US" sz="4000" b="1" dirty="0">
                <a:solidFill>
                  <a:schemeClr val="accent2"/>
                </a:solidFill>
              </a:rPr>
              <a:t>	</a:t>
            </a:r>
            <a:r>
              <a:rPr lang="en-US" sz="4000" b="1" dirty="0" err="1">
                <a:solidFill>
                  <a:schemeClr val="accent2"/>
                </a:solidFill>
              </a:rPr>
              <a:t>Cyberduck</a:t>
            </a:r>
            <a:endParaRPr lang="en-US" sz="4000" b="1" dirty="0">
              <a:solidFill>
                <a:schemeClr val="accent2"/>
              </a:solidFill>
            </a:endParaRPr>
          </a:p>
        </p:txBody>
      </p:sp>
      <p:pic>
        <p:nvPicPr>
          <p:cNvPr id="9" name="Picture 8">
            <a:extLst>
              <a:ext uri="{FF2B5EF4-FFF2-40B4-BE49-F238E27FC236}">
                <a16:creationId xmlns:a16="http://schemas.microsoft.com/office/drawing/2014/main" id="{A265B7B3-B36A-D644-9628-C0A99939AB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770" y="152165"/>
            <a:ext cx="646903" cy="914399"/>
          </a:xfrm>
          <a:prstGeom prst="rect">
            <a:avLst/>
          </a:prstGeom>
        </p:spPr>
      </p:pic>
      <p:sp>
        <p:nvSpPr>
          <p:cNvPr id="11" name="TextBox 10">
            <a:extLst>
              <a:ext uri="{FF2B5EF4-FFF2-40B4-BE49-F238E27FC236}">
                <a16:creationId xmlns:a16="http://schemas.microsoft.com/office/drawing/2014/main" id="{07408BF2-9C41-AC4C-AE95-F2BC0196D6DB}"/>
              </a:ext>
            </a:extLst>
          </p:cNvPr>
          <p:cNvSpPr txBox="1"/>
          <p:nvPr/>
        </p:nvSpPr>
        <p:spPr>
          <a:xfrm>
            <a:off x="661407" y="1582760"/>
            <a:ext cx="5904180" cy="2677656"/>
          </a:xfrm>
          <a:prstGeom prst="rect">
            <a:avLst/>
          </a:prstGeom>
          <a:noFill/>
        </p:spPr>
        <p:txBody>
          <a:bodyPr wrap="none" rtlCol="0">
            <a:spAutoFit/>
          </a:bodyPr>
          <a:lstStyle/>
          <a:p>
            <a:pPr marL="457200" indent="-457200">
              <a:buFont typeface="Wingdings" panose="05000000000000000000" pitchFamily="2" charset="2"/>
              <a:buChar char="§"/>
            </a:pPr>
            <a:r>
              <a:rPr lang="en-US" sz="2800" dirty="0"/>
              <a:t>Drag and drop files and folders</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No size limit, file editing/previews</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Easy Desktop functionality</a:t>
            </a:r>
          </a:p>
          <a:p>
            <a:endParaRPr lang="en-US" sz="2800" dirty="0"/>
          </a:p>
        </p:txBody>
      </p:sp>
      <p:sp>
        <p:nvSpPr>
          <p:cNvPr id="12" name="TextBox 11">
            <a:extLst>
              <a:ext uri="{FF2B5EF4-FFF2-40B4-BE49-F238E27FC236}">
                <a16:creationId xmlns:a16="http://schemas.microsoft.com/office/drawing/2014/main" id="{9B00FA5B-55DB-364E-A512-178F42C9D926}"/>
              </a:ext>
            </a:extLst>
          </p:cNvPr>
          <p:cNvSpPr txBox="1"/>
          <p:nvPr/>
        </p:nvSpPr>
        <p:spPr>
          <a:xfrm>
            <a:off x="1903353" y="4260761"/>
            <a:ext cx="8567217" cy="523220"/>
          </a:xfrm>
          <a:prstGeom prst="rect">
            <a:avLst/>
          </a:prstGeom>
          <a:noFill/>
        </p:spPr>
        <p:txBody>
          <a:bodyPr wrap="none" rtlCol="0">
            <a:spAutoFit/>
          </a:bodyPr>
          <a:lstStyle/>
          <a:p>
            <a:r>
              <a:rPr lang="en-US" sz="2800" b="1" dirty="0"/>
              <a:t>  Advantage </a:t>
            </a:r>
            <a:r>
              <a:rPr lang="en-US" sz="2800" b="1" dirty="0">
                <a:solidFill>
                  <a:srgbClr val="00EE02"/>
                </a:solidFill>
              </a:rPr>
              <a:t>+</a:t>
            </a:r>
            <a:r>
              <a:rPr lang="en-US" sz="2800" dirty="0"/>
              <a:t>                                                    </a:t>
            </a:r>
            <a:r>
              <a:rPr lang="en-US" sz="2800" b="1" dirty="0"/>
              <a:t>Disadvantage </a:t>
            </a:r>
            <a:r>
              <a:rPr lang="en-US" sz="2800" b="1" dirty="0">
                <a:solidFill>
                  <a:srgbClr val="FF0000"/>
                </a:solidFill>
              </a:rPr>
              <a:t>-</a:t>
            </a:r>
            <a:endParaRPr lang="en-US" sz="2800" b="1" dirty="0"/>
          </a:p>
        </p:txBody>
      </p:sp>
      <p:sp>
        <p:nvSpPr>
          <p:cNvPr id="13" name="Rectangle 12">
            <a:extLst>
              <a:ext uri="{FF2B5EF4-FFF2-40B4-BE49-F238E27FC236}">
                <a16:creationId xmlns:a16="http://schemas.microsoft.com/office/drawing/2014/main" id="{9F0A400B-941A-F541-AFBB-8B3BA3E64C50}"/>
              </a:ext>
            </a:extLst>
          </p:cNvPr>
          <p:cNvSpPr/>
          <p:nvPr/>
        </p:nvSpPr>
        <p:spPr>
          <a:xfrm rot="5400000">
            <a:off x="5291974" y="4935041"/>
            <a:ext cx="1469696" cy="45719"/>
          </a:xfrm>
          <a:prstGeom prst="rect">
            <a:avLst/>
          </a:prstGeom>
          <a:solidFill>
            <a:srgbClr val="0971AB"/>
          </a:solidFill>
          <a:ln>
            <a:solidFill>
              <a:srgbClr val="0971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E34CD6AB-4407-CF4C-B094-88C49AD5F5C9}"/>
              </a:ext>
            </a:extLst>
          </p:cNvPr>
          <p:cNvSpPr txBox="1"/>
          <p:nvPr/>
        </p:nvSpPr>
        <p:spPr>
          <a:xfrm>
            <a:off x="225612" y="4926842"/>
            <a:ext cx="5653661" cy="523220"/>
          </a:xfrm>
          <a:prstGeom prst="rect">
            <a:avLst/>
          </a:prstGeom>
          <a:noFill/>
        </p:spPr>
        <p:txBody>
          <a:bodyPr wrap="square" rtlCol="0">
            <a:spAutoFit/>
          </a:bodyPr>
          <a:lstStyle/>
          <a:p>
            <a:pPr algn="ctr"/>
            <a:r>
              <a:rPr lang="en-US" sz="2800" dirty="0"/>
              <a:t>More like desktop file systems</a:t>
            </a:r>
          </a:p>
        </p:txBody>
      </p:sp>
      <p:sp>
        <p:nvSpPr>
          <p:cNvPr id="15" name="TextBox 14">
            <a:extLst>
              <a:ext uri="{FF2B5EF4-FFF2-40B4-BE49-F238E27FC236}">
                <a16:creationId xmlns:a16="http://schemas.microsoft.com/office/drawing/2014/main" id="{32880445-3775-4445-A2F9-87816CA9E940}"/>
              </a:ext>
            </a:extLst>
          </p:cNvPr>
          <p:cNvSpPr txBox="1"/>
          <p:nvPr/>
        </p:nvSpPr>
        <p:spPr>
          <a:xfrm>
            <a:off x="6314365" y="4908014"/>
            <a:ext cx="5653661" cy="523220"/>
          </a:xfrm>
          <a:prstGeom prst="rect">
            <a:avLst/>
          </a:prstGeom>
          <a:noFill/>
        </p:spPr>
        <p:txBody>
          <a:bodyPr wrap="square" rtlCol="0">
            <a:spAutoFit/>
          </a:bodyPr>
          <a:lstStyle/>
          <a:p>
            <a:pPr algn="ctr"/>
            <a:r>
              <a:rPr lang="en-US" sz="2800" dirty="0"/>
              <a:t>No permissions/metadata control</a:t>
            </a:r>
          </a:p>
        </p:txBody>
      </p:sp>
      <p:pic>
        <p:nvPicPr>
          <p:cNvPr id="16" name="Picture 15">
            <a:extLst>
              <a:ext uri="{FF2B5EF4-FFF2-40B4-BE49-F238E27FC236}">
                <a16:creationId xmlns:a16="http://schemas.microsoft.com/office/drawing/2014/main" id="{68B5AC4A-95DF-CD46-8925-E9F90885E4F8}"/>
              </a:ext>
            </a:extLst>
          </p:cNvPr>
          <p:cNvPicPr>
            <a:picLocks noChangeAspect="1"/>
          </p:cNvPicPr>
          <p:nvPr/>
        </p:nvPicPr>
        <p:blipFill>
          <a:blip r:embed="rId5"/>
          <a:stretch>
            <a:fillRect/>
          </a:stretch>
        </p:blipFill>
        <p:spPr>
          <a:xfrm>
            <a:off x="7517367" y="1536949"/>
            <a:ext cx="3868158" cy="2404794"/>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2759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446D-C5F9-544E-AEAA-25E981D52CF9}"/>
              </a:ext>
            </a:extLst>
          </p:cNvPr>
          <p:cNvSpPr>
            <a:spLocks noGrp="1"/>
          </p:cNvSpPr>
          <p:nvPr>
            <p:ph type="title"/>
          </p:nvPr>
        </p:nvSpPr>
        <p:spPr>
          <a:xfrm>
            <a:off x="0" y="142881"/>
            <a:ext cx="12192000" cy="914399"/>
          </a:xfrm>
        </p:spPr>
        <p:txBody>
          <a:bodyPr>
            <a:normAutofit/>
          </a:bodyPr>
          <a:lstStyle/>
          <a:p>
            <a:r>
              <a:rPr lang="en-US" sz="4000" b="1" dirty="0">
                <a:solidFill>
                  <a:schemeClr val="accent2"/>
                </a:solidFill>
              </a:rPr>
              <a:t>	</a:t>
            </a:r>
            <a:r>
              <a:rPr lang="en-US" sz="4000" b="1" dirty="0" err="1">
                <a:solidFill>
                  <a:schemeClr val="accent2"/>
                </a:solidFill>
              </a:rPr>
              <a:t>Cyberduck</a:t>
            </a:r>
            <a:endParaRPr lang="en-US" sz="4000" b="1" dirty="0">
              <a:solidFill>
                <a:schemeClr val="accent2"/>
              </a:solidFill>
            </a:endParaRPr>
          </a:p>
        </p:txBody>
      </p:sp>
      <p:pic>
        <p:nvPicPr>
          <p:cNvPr id="9" name="Picture 8">
            <a:extLst>
              <a:ext uri="{FF2B5EF4-FFF2-40B4-BE49-F238E27FC236}">
                <a16:creationId xmlns:a16="http://schemas.microsoft.com/office/drawing/2014/main" id="{A265B7B3-B36A-D644-9628-C0A99939AB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770" y="152165"/>
            <a:ext cx="646903" cy="914399"/>
          </a:xfrm>
          <a:prstGeom prst="rect">
            <a:avLst/>
          </a:prstGeom>
        </p:spPr>
      </p:pic>
      <p:sp>
        <p:nvSpPr>
          <p:cNvPr id="11" name="TextBox 10">
            <a:extLst>
              <a:ext uri="{FF2B5EF4-FFF2-40B4-BE49-F238E27FC236}">
                <a16:creationId xmlns:a16="http://schemas.microsoft.com/office/drawing/2014/main" id="{07408BF2-9C41-AC4C-AE95-F2BC0196D6DB}"/>
              </a:ext>
            </a:extLst>
          </p:cNvPr>
          <p:cNvSpPr txBox="1"/>
          <p:nvPr/>
        </p:nvSpPr>
        <p:spPr>
          <a:xfrm>
            <a:off x="661407" y="1582760"/>
            <a:ext cx="5904180" cy="2677656"/>
          </a:xfrm>
          <a:prstGeom prst="rect">
            <a:avLst/>
          </a:prstGeom>
          <a:noFill/>
        </p:spPr>
        <p:txBody>
          <a:bodyPr wrap="none" rtlCol="0">
            <a:spAutoFit/>
          </a:bodyPr>
          <a:lstStyle/>
          <a:p>
            <a:pPr marL="457200" indent="-457200">
              <a:buFont typeface="Wingdings" panose="05000000000000000000" pitchFamily="2" charset="2"/>
              <a:buChar char="§"/>
            </a:pPr>
            <a:r>
              <a:rPr lang="en-US" sz="2800" dirty="0"/>
              <a:t>Drag and drop files and folders</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No size limit, file editing/previews</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Easy Desktop functionality</a:t>
            </a:r>
          </a:p>
          <a:p>
            <a:endParaRPr lang="en-US" sz="2800" dirty="0"/>
          </a:p>
        </p:txBody>
      </p:sp>
      <p:sp>
        <p:nvSpPr>
          <p:cNvPr id="12" name="TextBox 11">
            <a:extLst>
              <a:ext uri="{FF2B5EF4-FFF2-40B4-BE49-F238E27FC236}">
                <a16:creationId xmlns:a16="http://schemas.microsoft.com/office/drawing/2014/main" id="{9B00FA5B-55DB-364E-A512-178F42C9D926}"/>
              </a:ext>
            </a:extLst>
          </p:cNvPr>
          <p:cNvSpPr txBox="1"/>
          <p:nvPr/>
        </p:nvSpPr>
        <p:spPr>
          <a:xfrm>
            <a:off x="1903353" y="4260761"/>
            <a:ext cx="8567217" cy="523220"/>
          </a:xfrm>
          <a:prstGeom prst="rect">
            <a:avLst/>
          </a:prstGeom>
          <a:noFill/>
        </p:spPr>
        <p:txBody>
          <a:bodyPr wrap="none" rtlCol="0">
            <a:spAutoFit/>
          </a:bodyPr>
          <a:lstStyle/>
          <a:p>
            <a:r>
              <a:rPr lang="en-US" sz="2800" b="1" dirty="0"/>
              <a:t>  Advantage </a:t>
            </a:r>
            <a:r>
              <a:rPr lang="en-US" sz="2800" b="1" dirty="0">
                <a:solidFill>
                  <a:srgbClr val="00EE02"/>
                </a:solidFill>
              </a:rPr>
              <a:t>+</a:t>
            </a:r>
            <a:r>
              <a:rPr lang="en-US" sz="2800" dirty="0"/>
              <a:t>                                                    </a:t>
            </a:r>
            <a:r>
              <a:rPr lang="en-US" sz="2800" b="1" dirty="0"/>
              <a:t>Disadvantage </a:t>
            </a:r>
            <a:r>
              <a:rPr lang="en-US" sz="2800" b="1" dirty="0">
                <a:solidFill>
                  <a:srgbClr val="FF0000"/>
                </a:solidFill>
              </a:rPr>
              <a:t>-</a:t>
            </a:r>
            <a:endParaRPr lang="en-US" sz="2800" b="1" dirty="0"/>
          </a:p>
        </p:txBody>
      </p:sp>
      <p:sp>
        <p:nvSpPr>
          <p:cNvPr id="13" name="Rectangle 12">
            <a:extLst>
              <a:ext uri="{FF2B5EF4-FFF2-40B4-BE49-F238E27FC236}">
                <a16:creationId xmlns:a16="http://schemas.microsoft.com/office/drawing/2014/main" id="{9F0A400B-941A-F541-AFBB-8B3BA3E64C50}"/>
              </a:ext>
            </a:extLst>
          </p:cNvPr>
          <p:cNvSpPr/>
          <p:nvPr/>
        </p:nvSpPr>
        <p:spPr>
          <a:xfrm rot="5400000">
            <a:off x="5291974" y="4935041"/>
            <a:ext cx="1469696" cy="45719"/>
          </a:xfrm>
          <a:prstGeom prst="rect">
            <a:avLst/>
          </a:prstGeom>
          <a:solidFill>
            <a:srgbClr val="0971AB"/>
          </a:solidFill>
          <a:ln>
            <a:solidFill>
              <a:srgbClr val="0971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E34CD6AB-4407-CF4C-B094-88C49AD5F5C9}"/>
              </a:ext>
            </a:extLst>
          </p:cNvPr>
          <p:cNvSpPr txBox="1"/>
          <p:nvPr/>
        </p:nvSpPr>
        <p:spPr>
          <a:xfrm>
            <a:off x="225612" y="4926842"/>
            <a:ext cx="5653661" cy="523220"/>
          </a:xfrm>
          <a:prstGeom prst="rect">
            <a:avLst/>
          </a:prstGeom>
          <a:noFill/>
        </p:spPr>
        <p:txBody>
          <a:bodyPr wrap="square" rtlCol="0">
            <a:spAutoFit/>
          </a:bodyPr>
          <a:lstStyle/>
          <a:p>
            <a:pPr algn="ctr"/>
            <a:r>
              <a:rPr lang="en-US" sz="2800" dirty="0"/>
              <a:t>More like desktop file systems</a:t>
            </a:r>
          </a:p>
        </p:txBody>
      </p:sp>
      <p:sp>
        <p:nvSpPr>
          <p:cNvPr id="15" name="TextBox 14">
            <a:extLst>
              <a:ext uri="{FF2B5EF4-FFF2-40B4-BE49-F238E27FC236}">
                <a16:creationId xmlns:a16="http://schemas.microsoft.com/office/drawing/2014/main" id="{32880445-3775-4445-A2F9-87816CA9E940}"/>
              </a:ext>
            </a:extLst>
          </p:cNvPr>
          <p:cNvSpPr txBox="1"/>
          <p:nvPr/>
        </p:nvSpPr>
        <p:spPr>
          <a:xfrm>
            <a:off x="6314365" y="4908014"/>
            <a:ext cx="5653661" cy="523220"/>
          </a:xfrm>
          <a:prstGeom prst="rect">
            <a:avLst/>
          </a:prstGeom>
          <a:noFill/>
        </p:spPr>
        <p:txBody>
          <a:bodyPr wrap="square" rtlCol="0">
            <a:spAutoFit/>
          </a:bodyPr>
          <a:lstStyle/>
          <a:p>
            <a:pPr algn="ctr"/>
            <a:r>
              <a:rPr lang="en-US" sz="2800" dirty="0"/>
              <a:t>No permissions/metadata control</a:t>
            </a:r>
          </a:p>
        </p:txBody>
      </p:sp>
      <p:pic>
        <p:nvPicPr>
          <p:cNvPr id="16" name="Picture 15">
            <a:extLst>
              <a:ext uri="{FF2B5EF4-FFF2-40B4-BE49-F238E27FC236}">
                <a16:creationId xmlns:a16="http://schemas.microsoft.com/office/drawing/2014/main" id="{68B5AC4A-95DF-CD46-8925-E9F90885E4F8}"/>
              </a:ext>
            </a:extLst>
          </p:cNvPr>
          <p:cNvPicPr>
            <a:picLocks noChangeAspect="1"/>
          </p:cNvPicPr>
          <p:nvPr/>
        </p:nvPicPr>
        <p:blipFill>
          <a:blip r:embed="rId5"/>
          <a:stretch>
            <a:fillRect/>
          </a:stretch>
        </p:blipFill>
        <p:spPr>
          <a:xfrm>
            <a:off x="7517367" y="1536949"/>
            <a:ext cx="3868158" cy="2404794"/>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05116242"/>
      </p:ext>
    </p:extLst>
  </p:cSld>
  <p:clrMapOvr>
    <a:masterClrMapping/>
  </p:clrMapOvr>
</p:sld>
</file>

<file path=ppt/theme/theme1.xml><?xml version="1.0" encoding="utf-8"?>
<a:theme xmlns:a="http://schemas.openxmlformats.org/drawingml/2006/main" name="Office Theme">
  <a:themeElements>
    <a:clrScheme name="CyVerse">
      <a:dk1>
        <a:srgbClr val="000000"/>
      </a:dk1>
      <a:lt1>
        <a:srgbClr val="FFFFFF"/>
      </a:lt1>
      <a:dk2>
        <a:srgbClr val="44546A"/>
      </a:dk2>
      <a:lt2>
        <a:srgbClr val="E7E6E6"/>
      </a:lt2>
      <a:accent1>
        <a:srgbClr val="0971AB"/>
      </a:accent1>
      <a:accent2>
        <a:srgbClr val="004471"/>
      </a:accent2>
      <a:accent3>
        <a:srgbClr val="A5A3A3"/>
      </a:accent3>
      <a:accent4>
        <a:srgbClr val="E2E2E2"/>
      </a:accent4>
      <a:accent5>
        <a:srgbClr val="99D9EA"/>
      </a:accent5>
      <a:accent6>
        <a:srgbClr val="7CB341"/>
      </a:accent6>
      <a:hlink>
        <a:srgbClr val="0971AB"/>
      </a:hlink>
      <a:folHlink>
        <a:srgbClr val="14224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10434</TotalTime>
  <Words>710</Words>
  <Application>Microsoft Macintosh PowerPoint</Application>
  <PresentationFormat>Widescreen</PresentationFormat>
  <Paragraphs>88</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Welcome to the Data Store</vt:lpstr>
      <vt:lpstr> Working with Big Data</vt:lpstr>
      <vt:lpstr> Working with Big Data</vt:lpstr>
      <vt:lpstr> Working with Big Data</vt:lpstr>
      <vt:lpstr> Data Store access</vt:lpstr>
      <vt:lpstr> Discovery Environment interface</vt:lpstr>
      <vt:lpstr> Cyberduck</vt:lpstr>
      <vt:lpstr> Cyberduck</vt:lpstr>
      <vt:lpstr> iCommands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Wall, Mariah G - (mgwall)</dc:creator>
  <cp:lastModifiedBy>Jason Williams</cp:lastModifiedBy>
  <cp:revision>25</cp:revision>
  <dcterms:created xsi:type="dcterms:W3CDTF">2019-09-20T19:31:20Z</dcterms:created>
  <dcterms:modified xsi:type="dcterms:W3CDTF">2019-11-18T12:34:34Z</dcterms:modified>
</cp:coreProperties>
</file>