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58" r:id="rId3"/>
    <p:sldId id="273" r:id="rId4"/>
    <p:sldId id="286" r:id="rId5"/>
    <p:sldId id="276" r:id="rId6"/>
    <p:sldId id="278" r:id="rId7"/>
    <p:sldId id="282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248"/>
    <a:srgbClr val="0971AB"/>
    <a:srgbClr val="F19E1F"/>
    <a:srgbClr val="A5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5" autoAdjust="0"/>
    <p:restoredTop sz="81934" autoAdjust="0"/>
  </p:normalViewPr>
  <p:slideViewPr>
    <p:cSldViewPr snapToGrid="0">
      <p:cViewPr varScale="1">
        <p:scale>
          <a:sx n="52" d="100"/>
          <a:sy n="52" d="100"/>
        </p:scale>
        <p:origin x="6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EFFEE-ADE4-4048-979E-B0D4F6951C84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36FE-7114-C246-9EE2-E5C09F211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EBS?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F36FE-7114-C246-9EE2-E5C09F211D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Relationship Id="rId9" Type="http://schemas.openxmlformats.org/officeDocument/2006/relationships/image" Target="../media/image12.png"/><Relationship Id="rId10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gif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5971" y="2630753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1032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4551" y="5919087"/>
            <a:ext cx="1531292" cy="7315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7149" y="5908723"/>
            <a:ext cx="674232" cy="731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84453" y="5908723"/>
            <a:ext cx="957026" cy="731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58915" y="5908723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833323"/>
            <a:ext cx="5056094" cy="1137391"/>
          </a:xfrm>
          <a:prstGeom prst="rect">
            <a:avLst/>
          </a:prstGeom>
        </p:spPr>
      </p:pic>
      <p:sp>
        <p:nvSpPr>
          <p:cNvPr id="30" name="Subtitle 2"/>
          <p:cNvSpPr txBox="1">
            <a:spLocks/>
          </p:cNvSpPr>
          <p:nvPr userDrawn="1"/>
        </p:nvSpPr>
        <p:spPr>
          <a:xfrm>
            <a:off x="1609344" y="200781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9" y="563555"/>
            <a:ext cx="944962" cy="993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5086" y="551051"/>
            <a:ext cx="10559626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451784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5086" y="551051"/>
            <a:ext cx="10559626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451784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4" y="594920"/>
            <a:ext cx="98186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6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r>
              <a:rPr lang="en-US" dirty="0" smtClean="0"/>
              <a:t>Icon 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65" y="5631663"/>
            <a:ext cx="854329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0" y="5631663"/>
            <a:ext cx="981864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685" y="5566796"/>
            <a:ext cx="1107241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45" y="5560026"/>
            <a:ext cx="1260282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4" y="5560026"/>
            <a:ext cx="714221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096" y="5560026"/>
            <a:ext cx="517523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8" y="606136"/>
            <a:ext cx="854329" cy="7315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189038" y="1817688"/>
            <a:ext cx="8177212" cy="3195637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794" y="2459167"/>
            <a:ext cx="621846" cy="7132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94" y="3371709"/>
            <a:ext cx="798645" cy="82303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235" y="4476156"/>
            <a:ext cx="944962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32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06" y="5381709"/>
            <a:ext cx="1037008" cy="104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65" y="532112"/>
            <a:ext cx="5056094" cy="1137391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 userDrawn="1"/>
        </p:nvSpPr>
        <p:spPr>
          <a:xfrm>
            <a:off x="1609344" y="1706981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971AB"/>
                </a:solidFill>
              </a:rPr>
              <a:t>Transforming Science Through Data-driven Discovery</a:t>
            </a:r>
            <a:endParaRPr lang="en-US" sz="2000" dirty="0">
              <a:solidFill>
                <a:srgbClr val="0971AB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520599" y="2957231"/>
            <a:ext cx="7321490" cy="1500822"/>
            <a:chOff x="698499" y="2206563"/>
            <a:chExt cx="7321490" cy="1500822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57584" y="2320863"/>
              <a:ext cx="2362405" cy="11285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98499" y="2206563"/>
              <a:ext cx="1383287" cy="15008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185203" y="2320863"/>
              <a:ext cx="1613773" cy="1233516"/>
            </a:xfrm>
            <a:prstGeom prst="rect">
              <a:avLst/>
            </a:prstGeom>
          </p:spPr>
        </p:pic>
      </p:grpSp>
      <p:sp>
        <p:nvSpPr>
          <p:cNvPr id="15" name="TextBox 16"/>
          <p:cNvSpPr txBox="1"/>
          <p:nvPr userDrawn="1"/>
        </p:nvSpPr>
        <p:spPr>
          <a:xfrm>
            <a:off x="2375763" y="4458379"/>
            <a:ext cx="167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Parker Antin 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Nirav Merchant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Eric Lyons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6" name="TextBox 17"/>
          <p:cNvSpPr txBox="1"/>
          <p:nvPr userDrawn="1"/>
        </p:nvSpPr>
        <p:spPr>
          <a:xfrm>
            <a:off x="5159061" y="4458053"/>
            <a:ext cx="142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rgbClr val="174471"/>
                </a:solidFill>
              </a:rPr>
              <a:t>Matt Vaughn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17" name="TextBox 18"/>
          <p:cNvSpPr txBox="1"/>
          <p:nvPr userDrawn="1"/>
        </p:nvSpPr>
        <p:spPr>
          <a:xfrm>
            <a:off x="7694857" y="4458379"/>
            <a:ext cx="236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Doreen Ware</a:t>
            </a:r>
          </a:p>
          <a:p>
            <a:pPr algn="ctr"/>
            <a:r>
              <a:rPr lang="en-US" sz="1800" b="1" dirty="0" smtClean="0">
                <a:solidFill>
                  <a:srgbClr val="174471"/>
                </a:solidFill>
              </a:rPr>
              <a:t>Dave Micklos</a:t>
            </a:r>
            <a:endParaRPr lang="en-US" sz="1800" b="1" dirty="0">
              <a:solidFill>
                <a:srgbClr val="174471"/>
              </a:solidFill>
            </a:endParaRP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02982" y="2174614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rgbClr val="14224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CyVerse Executive Team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013014" y="5711397"/>
            <a:ext cx="8987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CyVerse</a:t>
            </a:r>
            <a:r>
              <a:rPr lang="en-US" sz="1600" baseline="0" dirty="0" smtClean="0"/>
              <a:t> is </a:t>
            </a:r>
            <a:r>
              <a:rPr lang="en-US" sz="1600" dirty="0" smtClean="0"/>
              <a:t>supported by the National Science Foundation under Grant No. DBI-0735191 and DBI-1265383.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328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Generic Slide 1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0581"/>
            <a:ext cx="10515600" cy="2698984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Heading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9DB8150-EC7D-6643-BAC3-177383BC4888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69B8F00-FC78-024D-A1C2-5728740D8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704371"/>
            <a:ext cx="9144000" cy="105606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Title Slide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127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19E1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738" y="5821128"/>
            <a:ext cx="1584738" cy="757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69511" y="5748683"/>
            <a:ext cx="831308" cy="9019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18506" y="5717894"/>
            <a:ext cx="1260545" cy="9635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9164" y="5832901"/>
            <a:ext cx="1304012" cy="733507"/>
          </a:xfrm>
          <a:prstGeom prst="rect">
            <a:avLst/>
          </a:prstGeom>
        </p:spPr>
      </p:pic>
      <p:pic>
        <p:nvPicPr>
          <p:cNvPr id="1026" name="Picture 2" descr="http://www.nsf.gov/images/logos/nsf1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" y="5945999"/>
            <a:ext cx="727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ubtitle 2"/>
          <p:cNvSpPr txBox="1">
            <a:spLocks/>
          </p:cNvSpPr>
          <p:nvPr userDrawn="1"/>
        </p:nvSpPr>
        <p:spPr>
          <a:xfrm>
            <a:off x="1524000" y="4271300"/>
            <a:ext cx="9144000" cy="1446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19E1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142248"/>
                </a:solidFill>
              </a:rPr>
              <a:t>Presenter_Name</a:t>
            </a:r>
            <a:r>
              <a:rPr lang="en-US" dirty="0" smtClean="0">
                <a:solidFill>
                  <a:srgbClr val="142248"/>
                </a:solidFill>
              </a:rPr>
              <a:t>,</a:t>
            </a:r>
            <a:r>
              <a:rPr lang="en-US" baseline="0" dirty="0" smtClean="0">
                <a:solidFill>
                  <a:srgbClr val="142248"/>
                </a:solidFill>
              </a:rPr>
              <a:t> Title (</a:t>
            </a:r>
            <a:r>
              <a:rPr lang="en-US" baseline="0" dirty="0" err="1" smtClean="0">
                <a:solidFill>
                  <a:srgbClr val="142248"/>
                </a:solidFill>
              </a:rPr>
              <a:t>Sci</a:t>
            </a:r>
            <a:r>
              <a:rPr lang="en-US" baseline="0" dirty="0" smtClean="0">
                <a:solidFill>
                  <a:srgbClr val="142248"/>
                </a:solidFill>
              </a:rPr>
              <a:t>-analyst, Co-PI, etc.)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Presenter Institution</a:t>
            </a:r>
          </a:p>
          <a:p>
            <a:r>
              <a:rPr lang="en-US" sz="2000" baseline="0" dirty="0" smtClean="0">
                <a:solidFill>
                  <a:srgbClr val="142248"/>
                </a:solidFill>
              </a:rPr>
              <a:t>Email address (no hyperlink) [      Twitter or social media handle]</a:t>
            </a:r>
            <a:endParaRPr lang="en-US" sz="2000" dirty="0">
              <a:solidFill>
                <a:srgbClr val="142248"/>
              </a:solidFill>
            </a:endParaRPr>
          </a:p>
        </p:txBody>
      </p:sp>
      <p:pic>
        <p:nvPicPr>
          <p:cNvPr id="1028" name="Picture 4" descr="https://g.twimg.com/Twitter_logo_blue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80" y="5204013"/>
            <a:ext cx="278264" cy="22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51" y="2071353"/>
            <a:ext cx="1459992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8" y="606136"/>
            <a:ext cx="854329" cy="73152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9" y="610879"/>
            <a:ext cx="517523" cy="731520"/>
          </a:xfrm>
          <a:prstGeom prst="rect">
            <a:avLst/>
          </a:prstGeom>
        </p:spPr>
      </p:pic>
      <p:sp>
        <p:nvSpPr>
          <p:cNvPr id="7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212549" y="6152622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7" y="568651"/>
            <a:ext cx="798645" cy="82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42" y="567081"/>
            <a:ext cx="714221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8" y="561264"/>
            <a:ext cx="621846" cy="7132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9821" y="551051"/>
            <a:ext cx="10814892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189038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9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3" y="567080"/>
            <a:ext cx="1260282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5086" y="551051"/>
            <a:ext cx="10559626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451784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2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1" y="573851"/>
            <a:ext cx="1107241" cy="731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5086" y="551051"/>
            <a:ext cx="10559626" cy="629642"/>
          </a:xfrm>
          <a:prstGeom prst="rect">
            <a:avLst/>
          </a:prstGeom>
        </p:spPr>
        <p:txBody>
          <a:bodyPr anchor="b"/>
          <a:lstStyle>
            <a:lvl1pPr algn="l">
              <a:defRPr sz="4000" baseline="0"/>
            </a:lvl1pPr>
          </a:lstStyle>
          <a:p>
            <a:r>
              <a:rPr lang="en-US" dirty="0" smtClean="0"/>
              <a:t>Product Slide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1451784" y="1258888"/>
            <a:ext cx="3351212" cy="3762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16438" y="1860719"/>
            <a:ext cx="11788275" cy="4206594"/>
          </a:xfrm>
        </p:spPr>
        <p:txBody>
          <a:bodyPr/>
          <a:lstStyle>
            <a:lvl2pPr marL="457200" indent="0">
              <a:buNone/>
              <a:defRPr baseline="0"/>
            </a:lvl2pPr>
          </a:lstStyle>
          <a:p>
            <a:pPr lvl="1"/>
            <a:r>
              <a:rPr lang="en-US" dirty="0" smtClean="0"/>
              <a:t>Text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20581"/>
            <a:ext cx="10515600" cy="2698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49624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09155"/>
            <a:ext cx="12192000" cy="60325"/>
          </a:xfrm>
          <a:prstGeom prst="rect">
            <a:avLst/>
          </a:prstGeom>
          <a:solidFill>
            <a:srgbClr val="0971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794638"/>
            <a:ext cx="12192000" cy="63361"/>
          </a:xfrm>
          <a:prstGeom prst="rect">
            <a:avLst/>
          </a:prstGeom>
          <a:solidFill>
            <a:srgbClr val="142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704383"/>
            <a:ext cx="12192000" cy="63361"/>
          </a:xfrm>
          <a:prstGeom prst="rect">
            <a:avLst/>
          </a:prstGeom>
          <a:solidFill>
            <a:srgbClr val="A5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130" y="6114088"/>
            <a:ext cx="614082" cy="52305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0" y="516112"/>
            <a:ext cx="12192000" cy="1056061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2548" y="496374"/>
            <a:ext cx="12179452" cy="588877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25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5" r:id="rId3"/>
    <p:sldLayoutId id="2147483678" r:id="rId4"/>
    <p:sldLayoutId id="2147483686" r:id="rId5"/>
    <p:sldLayoutId id="2147483685" r:id="rId6"/>
    <p:sldLayoutId id="2147483684" r:id="rId7"/>
    <p:sldLayoutId id="2147483679" r:id="rId8"/>
    <p:sldLayoutId id="2147483680" r:id="rId9"/>
    <p:sldLayoutId id="2147483681" r:id="rId10"/>
    <p:sldLayoutId id="2147483687" r:id="rId11"/>
    <p:sldLayoutId id="2147483662" r:id="rId12"/>
    <p:sldLayoutId id="2147483676" r:id="rId13"/>
    <p:sldLayoutId id="2147483661" r:id="rId14"/>
    <p:sldLayoutId id="2147483688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1422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71A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0.png"/><Relationship Id="rId5" Type="http://schemas.microsoft.com/office/2007/relationships/hdphoto" Target="../media/hdphoto2.wdp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Relationship Id="rId9" Type="http://schemas.openxmlformats.org/officeDocument/2006/relationships/image" Target="../media/image21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Tools and Services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Atmosphere </a:t>
            </a:r>
            <a:r>
              <a:rPr lang="mr-IN" dirty="0" smtClean="0"/>
              <a:t>–</a:t>
            </a:r>
            <a:r>
              <a:rPr lang="en-US" dirty="0" smtClean="0"/>
              <a:t> On Demand Cloud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460"/>
            <a:ext cx="12192000" cy="1056061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Welcome to Atmosphere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0838"/>
            <a:ext cx="10515600" cy="643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Custom </a:t>
            </a:r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loud Computing for Life Sciences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16" y="3094508"/>
            <a:ext cx="157535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Important concepts: Image</a:t>
            </a:r>
            <a:endParaRPr lang="en-US" dirty="0"/>
          </a:p>
        </p:txBody>
      </p:sp>
      <p:pic>
        <p:nvPicPr>
          <p:cNvPr id="5" name="Picture 2" descr="http://bundabergcomputers.com.au/wp-content/uploads/2013/12/comp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167" y1="68182" x2="35167" y2="68182"/>
                        <a14:foregroundMark x1="20833" y1="80481" x2="20833" y2="80481"/>
                        <a14:foregroundMark x1="43833" y1="82086" x2="43833" y2="82086"/>
                        <a14:foregroundMark x1="76167" y1="35294" x2="76167" y2="35294"/>
                        <a14:foregroundMark x1="85667" y1="26471" x2="85667" y2="26471"/>
                        <a14:foregroundMark x1="86667" y1="85294" x2="86667" y2="85294"/>
                        <a14:foregroundMark x1="35333" y1="32086" x2="35333" y2="32086"/>
                        <a14:foregroundMark x1="38167" y1="67380" x2="38167" y2="67380"/>
                        <a14:foregroundMark x1="32500" y1="66310" x2="32500" y2="66310"/>
                        <a14:foregroundMark x1="32000" y1="70321" x2="32000" y2="70321"/>
                        <a14:foregroundMark x1="31500" y1="68182" x2="31500" y2="68182"/>
                        <a14:foregroundMark x1="30667" y1="68717" x2="30667" y2="68717"/>
                        <a14:foregroundMark x1="31500" y1="66043" x2="31500" y2="66043"/>
                        <a14:foregroundMark x1="64500" y1="59358" x2="64500" y2="59358"/>
                        <a14:backgroundMark x1="10167" y1="24599" x2="10167" y2="24599"/>
                        <a14:backgroundMark x1="11333" y1="51070" x2="11333" y2="51070"/>
                        <a14:backgroundMark x1="21333" y1="66578" x2="21333" y2="66578"/>
                        <a14:backgroundMark x1="27500" y1="71390" x2="27500" y2="71390"/>
                        <a14:backgroundMark x1="37667" y1="72727" x2="39167" y2="72727"/>
                        <a14:backgroundMark x1="53500" y1="72193" x2="53500" y2="72193"/>
                        <a14:backgroundMark x1="75500" y1="92513" x2="75500" y2="92513"/>
                        <a14:backgroundMark x1="96000" y1="81016" x2="96000" y2="81016"/>
                        <a14:backgroundMark x1="70000" y1="66845" x2="70000" y2="66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9" y="2927332"/>
            <a:ext cx="2395949" cy="14934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1830" y="3137172"/>
            <a:ext cx="933005" cy="933005"/>
          </a:xfrm>
          <a:prstGeom prst="rect">
            <a:avLst/>
          </a:prstGeom>
        </p:spPr>
      </p:pic>
      <p:pic>
        <p:nvPicPr>
          <p:cNvPr id="7" name="Picture 4" descr="http://png-3.findicons.com/files/icons/1580/devine_icons_part_2/512/cd_dvd_drive_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210" y="2675322"/>
            <a:ext cx="588076" cy="5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76" y="2256123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76" y="3591745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rved Left Arrow 9"/>
          <p:cNvSpPr/>
          <p:nvPr/>
        </p:nvSpPr>
        <p:spPr>
          <a:xfrm rot="16200000">
            <a:off x="2712595" y="1266150"/>
            <a:ext cx="630465" cy="1920116"/>
          </a:xfrm>
          <a:prstGeom prst="curvedLeftArrow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6728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6200000" flipH="1">
            <a:off x="2890637" y="4287144"/>
            <a:ext cx="630465" cy="1920116"/>
          </a:xfrm>
          <a:prstGeom prst="curvedLeftArrow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A4B8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8108298">
            <a:off x="4840868" y="2690210"/>
            <a:ext cx="291649" cy="866188"/>
          </a:xfrm>
          <a:prstGeom prst="downArrow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35769" y="2124605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(file)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85897" y="4840397"/>
            <a:ext cx="20656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Document(s) (file)</a:t>
            </a:r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4653378">
            <a:off x="6932708" y="1853328"/>
            <a:ext cx="328373" cy="1618885"/>
          </a:xfrm>
          <a:prstGeom prst="downArrow">
            <a:avLst/>
          </a:prstGeom>
          <a:solidFill>
            <a:srgbClr val="D96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609" y="4312273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76" y="3744145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149" y="4480196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bundabergcomputers.com.au/wp-content/uploads/2013/12/comp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167" y1="68182" x2="35167" y2="68182"/>
                        <a14:foregroundMark x1="20833" y1="80481" x2="20833" y2="80481"/>
                        <a14:foregroundMark x1="43833" y1="82086" x2="43833" y2="82086"/>
                        <a14:foregroundMark x1="76167" y1="35294" x2="76167" y2="35294"/>
                        <a14:foregroundMark x1="85667" y1="26471" x2="85667" y2="26471"/>
                        <a14:foregroundMark x1="86667" y1="85294" x2="86667" y2="85294"/>
                        <a14:foregroundMark x1="35333" y1="32086" x2="35333" y2="32086"/>
                        <a14:foregroundMark x1="38167" y1="67380" x2="38167" y2="67380"/>
                        <a14:foregroundMark x1="32500" y1="66310" x2="32500" y2="66310"/>
                        <a14:foregroundMark x1="32000" y1="70321" x2="32000" y2="70321"/>
                        <a14:foregroundMark x1="31500" y1="68182" x2="31500" y2="68182"/>
                        <a14:foregroundMark x1="30667" y1="68717" x2="30667" y2="68717"/>
                        <a14:foregroundMark x1="31500" y1="66043" x2="31500" y2="66043"/>
                        <a14:foregroundMark x1="64500" y1="59358" x2="64500" y2="59358"/>
                        <a14:backgroundMark x1="10167" y1="24599" x2="10167" y2="24599"/>
                        <a14:backgroundMark x1="11333" y1="51070" x2="11333" y2="51070"/>
                        <a14:backgroundMark x1="21333" y1="66578" x2="21333" y2="66578"/>
                        <a14:backgroundMark x1="27500" y1="71390" x2="27500" y2="71390"/>
                        <a14:backgroundMark x1="37667" y1="72727" x2="39167" y2="72727"/>
                        <a14:backgroundMark x1="53500" y1="72193" x2="53500" y2="72193"/>
                        <a14:backgroundMark x1="75500" y1="92513" x2="75500" y2="92513"/>
                        <a14:backgroundMark x1="96000" y1="81016" x2="96000" y2="81016"/>
                        <a14:backgroundMark x1="70000" y1="66845" x2="70000" y2="66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47" y="1457816"/>
            <a:ext cx="1949687" cy="121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own Arrow 19"/>
          <p:cNvSpPr/>
          <p:nvPr/>
        </p:nvSpPr>
        <p:spPr>
          <a:xfrm rot="18343109">
            <a:off x="7020873" y="3682571"/>
            <a:ext cx="328373" cy="1618885"/>
          </a:xfrm>
          <a:prstGeom prst="downArrow">
            <a:avLst/>
          </a:prstGeom>
          <a:solidFill>
            <a:srgbClr val="03A4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1743" y="4334377"/>
            <a:ext cx="1791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Original system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79991" y="2673121"/>
            <a:ext cx="302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Complete clone (files/data)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 rot="14563238">
            <a:off x="4844244" y="3718995"/>
            <a:ext cx="291649" cy="866188"/>
          </a:xfrm>
          <a:prstGeom prst="downArrow">
            <a:avLst/>
          </a:prstGeom>
          <a:solidFill>
            <a:srgbClr val="03A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79991" y="5713812"/>
            <a:ext cx="2851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Copied Document(s) (file)</a:t>
            </a:r>
          </a:p>
        </p:txBody>
      </p:sp>
    </p:spTree>
    <p:extLst>
      <p:ext uri="{BB962C8B-B14F-4D97-AF65-F5344CB8AC3E}">
        <p14:creationId xmlns:p14="http://schemas.microsoft.com/office/powerpoint/2010/main" val="242334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20" grpId="0" animBg="1"/>
      <p:bldP spid="22" grpId="0"/>
      <p:bldP spid="23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/>
          </p:cNvSpPr>
          <p:nvPr/>
        </p:nvSpPr>
        <p:spPr>
          <a:xfrm>
            <a:off x="0" y="411425"/>
            <a:ext cx="12192000" cy="8693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142248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accent5">
                    <a:lumMod val="50000"/>
                  </a:schemeClr>
                </a:solidFill>
              </a:rPr>
              <a:t>On-demand Cloud</a:t>
            </a:r>
            <a:endParaRPr 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" name="Picture 2" descr="http://bundabergcomputers.com.au/wp-content/uploads/2013/12/comp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167" y1="68182" x2="35167" y2="68182"/>
                        <a14:foregroundMark x1="20833" y1="80481" x2="20833" y2="80481"/>
                        <a14:foregroundMark x1="43833" y1="82086" x2="43833" y2="82086"/>
                        <a14:foregroundMark x1="76167" y1="35294" x2="76167" y2="35294"/>
                        <a14:foregroundMark x1="85667" y1="26471" x2="85667" y2="26471"/>
                        <a14:foregroundMark x1="86667" y1="85294" x2="86667" y2="85294"/>
                        <a14:foregroundMark x1="35333" y1="32086" x2="35333" y2="32086"/>
                        <a14:foregroundMark x1="38167" y1="67380" x2="38167" y2="67380"/>
                        <a14:foregroundMark x1="32500" y1="66310" x2="32500" y2="66310"/>
                        <a14:foregroundMark x1="32000" y1="70321" x2="32000" y2="70321"/>
                        <a14:foregroundMark x1="31500" y1="68182" x2="31500" y2="68182"/>
                        <a14:foregroundMark x1="30667" y1="68717" x2="30667" y2="68717"/>
                        <a14:foregroundMark x1="31500" y1="66043" x2="31500" y2="66043"/>
                        <a14:foregroundMark x1="64500" y1="59358" x2="64500" y2="59358"/>
                        <a14:backgroundMark x1="10167" y1="24599" x2="10167" y2="24599"/>
                        <a14:backgroundMark x1="11333" y1="51070" x2="11333" y2="51070"/>
                        <a14:backgroundMark x1="21333" y1="66578" x2="21333" y2="66578"/>
                        <a14:backgroundMark x1="27500" y1="71390" x2="27500" y2="71390"/>
                        <a14:backgroundMark x1="37667" y1="72727" x2="39167" y2="72727"/>
                        <a14:backgroundMark x1="53500" y1="72193" x2="53500" y2="72193"/>
                        <a14:backgroundMark x1="75500" y1="92513" x2="75500" y2="92513"/>
                        <a14:backgroundMark x1="96000" y1="81016" x2="96000" y2="81016"/>
                        <a14:backgroundMark x1="70000" y1="66845" x2="70000" y2="66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80" y="4556521"/>
            <a:ext cx="1949687" cy="121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loud 40"/>
          <p:cNvSpPr/>
          <p:nvPr/>
        </p:nvSpPr>
        <p:spPr>
          <a:xfrm>
            <a:off x="149087" y="1746047"/>
            <a:ext cx="5116979" cy="3442183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rgbClr val="0971AB"/>
            </a:solidFill>
            <a:prstDash val="solid"/>
            <a:headEnd type="none" w="med" len="med"/>
            <a:tailEnd type="none" w="med" len="med"/>
          </a:ln>
          <a:effectLst>
            <a:outerShdw blurRad="40005" dist="19939" dir="5400000" algn="tl" rotWithShape="0">
              <a:schemeClr val="bg1">
                <a:alpha val="38000"/>
              </a:schemeClr>
            </a:outerShdw>
          </a:effectLst>
        </p:spPr>
        <p:txBody>
          <a:bodyPr wrap="none" lIns="0" tIns="0" rIns="0" bIns="0" anchor="ctr" anchorCtr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ysClr val="windowText" lastClr="000000"/>
              </a:solidFill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00566" y="5204825"/>
            <a:ext cx="260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971AB"/>
                </a:solidFill>
              </a:rPr>
              <a:t>CyVerse Cloud</a:t>
            </a:r>
            <a:endParaRPr lang="en-US" sz="3200" b="1" dirty="0">
              <a:solidFill>
                <a:srgbClr val="0971AB"/>
              </a:solidFill>
            </a:endParaRPr>
          </a:p>
        </p:txBody>
      </p:sp>
      <p:pic>
        <p:nvPicPr>
          <p:cNvPr id="43" name="Picture 2" descr="http://upload.wikimedia.org/wikipedia/commons/thumb/7/72/Storage_icon_of_three_disks.svg/120px-Storage_icon_of_three_disk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34" y="2933466"/>
            <a:ext cx="1143000" cy="112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http://upload.wikimedia.org/wikipedia/commons/thumb/7/72/Storage_icon_of_three_disks.svg/120px-Storage_icon_of_three_disk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6" y="2480805"/>
            <a:ext cx="1143000" cy="112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://upload.wikimedia.org/wikipedia/commons/thumb/7/72/Storage_icon_of_three_disks.svg/120px-Storage_icon_of_three_disk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6" y="3645643"/>
            <a:ext cx="1143000" cy="112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91" y="3683182"/>
            <a:ext cx="1182798" cy="881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59" y="2981922"/>
            <a:ext cx="1182798" cy="881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03" y="2246106"/>
            <a:ext cx="1182798" cy="881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69" y="2382734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48" y="3912241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54" y="3165340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95" y="3378839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93" y="2246106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69" y="2535134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Down Arrow 54"/>
          <p:cNvSpPr/>
          <p:nvPr/>
        </p:nvSpPr>
        <p:spPr>
          <a:xfrm rot="15469298">
            <a:off x="4881237" y="1804457"/>
            <a:ext cx="493908" cy="1123840"/>
          </a:xfrm>
          <a:prstGeom prst="downArrow">
            <a:avLst/>
          </a:prstGeom>
          <a:solidFill>
            <a:srgbClr val="0971AB"/>
          </a:solidFill>
          <a:ln>
            <a:solidFill>
              <a:srgbClr val="097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4" descr="http://upload.wikimedia.org/wikipedia/commons/thumb/7/72/Storage_icon_of_three_disks.svg/120px-Storage_icon_of_three_disk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39" y="1512033"/>
            <a:ext cx="1143000" cy="112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539" y="1593010"/>
            <a:ext cx="774747" cy="577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45" y="2139773"/>
            <a:ext cx="774747" cy="577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671" y="1593010"/>
            <a:ext cx="774747" cy="577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http://www.prodease.com/admin/Upload/Icons/635056004397705038_CP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77" y="2127281"/>
            <a:ext cx="774747" cy="5771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948" y="1647250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67" y="1650558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656" y="1647250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05" y="2090438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90" y="2090438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0" descr="https://cdn2.iconfinder.com/data/icons/computer-hardware-3/163/Layer_13-01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79" y="2084653"/>
            <a:ext cx="414589" cy="4228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http://icons.iconarchive.com/icons/visualpharm/icons8-metro-style/512/Very-Basic-File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076" y="1455139"/>
            <a:ext cx="1193547" cy="11935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://png-3.findicons.com/files/icons/1580/devine_icons_part_2/512/cd_dvd_drive_w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465" y="1815522"/>
            <a:ext cx="588076" cy="5880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wn Arrow 68"/>
          <p:cNvSpPr/>
          <p:nvPr/>
        </p:nvSpPr>
        <p:spPr>
          <a:xfrm>
            <a:off x="8696242" y="3392065"/>
            <a:ext cx="515610" cy="983984"/>
          </a:xfrm>
          <a:prstGeom prst="downArrow">
            <a:avLst/>
          </a:prstGeom>
          <a:solidFill>
            <a:srgbClr val="09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707420" y="2804527"/>
            <a:ext cx="439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971AB"/>
                </a:solidFill>
              </a:rPr>
              <a:t>(Disk + CPU + Memory) + (Image)</a:t>
            </a:r>
            <a:endParaRPr lang="en-US" sz="2400" b="1" dirty="0">
              <a:solidFill>
                <a:srgbClr val="0971AB"/>
              </a:solidFill>
            </a:endParaRPr>
          </a:p>
        </p:txBody>
      </p:sp>
      <p:pic>
        <p:nvPicPr>
          <p:cNvPr id="71" name="Picture 2" descr="http://bundabergcomputers.com.au/wp-content/uploads/2013/12/compu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167" y1="68182" x2="35167" y2="68182"/>
                        <a14:foregroundMark x1="20833" y1="80481" x2="20833" y2="80481"/>
                        <a14:foregroundMark x1="43833" y1="82086" x2="43833" y2="82086"/>
                        <a14:foregroundMark x1="76167" y1="35294" x2="76167" y2="35294"/>
                        <a14:foregroundMark x1="85667" y1="26471" x2="85667" y2="26471"/>
                        <a14:foregroundMark x1="86667" y1="85294" x2="86667" y2="85294"/>
                        <a14:foregroundMark x1="35333" y1="32086" x2="35333" y2="32086"/>
                        <a14:foregroundMark x1="38167" y1="67380" x2="38167" y2="67380"/>
                        <a14:foregroundMark x1="32500" y1="66310" x2="32500" y2="66310"/>
                        <a14:foregroundMark x1="32000" y1="70321" x2="32000" y2="70321"/>
                        <a14:foregroundMark x1="31500" y1="68182" x2="31500" y2="68182"/>
                        <a14:foregroundMark x1="30667" y1="68717" x2="30667" y2="68717"/>
                        <a14:foregroundMark x1="31500" y1="66043" x2="31500" y2="66043"/>
                        <a14:foregroundMark x1="64500" y1="59358" x2="64500" y2="59358"/>
                        <a14:backgroundMark x1="10167" y1="24599" x2="10167" y2="24599"/>
                        <a14:backgroundMark x1="11333" y1="51070" x2="11333" y2="51070"/>
                        <a14:backgroundMark x1="21333" y1="66578" x2="21333" y2="66578"/>
                        <a14:backgroundMark x1="27500" y1="71390" x2="27500" y2="71390"/>
                        <a14:backgroundMark x1="37667" y1="72727" x2="39167" y2="72727"/>
                        <a14:backgroundMark x1="53500" y1="72193" x2="53500" y2="72193"/>
                        <a14:backgroundMark x1="75500" y1="92513" x2="75500" y2="92513"/>
                        <a14:backgroundMark x1="96000" y1="81016" x2="96000" y2="81016"/>
                        <a14:backgroundMark x1="70000" y1="66845" x2="70000" y2="66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80" y="4595668"/>
            <a:ext cx="1949687" cy="12153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119392" y="5666378"/>
            <a:ext cx="3347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971AB"/>
                </a:solidFill>
              </a:rPr>
              <a:t>Atmosphere</a:t>
            </a:r>
            <a:r>
              <a:rPr lang="en-US" sz="2800" b="1" dirty="0" smtClean="0">
                <a:solidFill>
                  <a:srgbClr val="03A4B8"/>
                </a:solidFill>
              </a:rPr>
              <a:t> </a:t>
            </a:r>
            <a:r>
              <a:rPr lang="en-US" sz="2800" b="1" dirty="0" smtClean="0">
                <a:solidFill>
                  <a:srgbClr val="D96728"/>
                </a:solidFill>
              </a:rPr>
              <a:t>Instance</a:t>
            </a:r>
          </a:p>
          <a:p>
            <a:pPr algn="ctr"/>
            <a:r>
              <a:rPr lang="en-US" sz="2800" b="1" dirty="0" smtClean="0">
                <a:solidFill>
                  <a:srgbClr val="0971AB"/>
                </a:solidFill>
              </a:rPr>
              <a:t>(virtual machine)</a:t>
            </a:r>
            <a:endParaRPr lang="en-US" sz="2800" b="1" dirty="0">
              <a:solidFill>
                <a:srgbClr val="0971AB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53222" y="4814609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971AB"/>
                </a:solidFill>
              </a:rPr>
              <a:t>128.196.34.158</a:t>
            </a:r>
            <a:endParaRPr lang="en-US" sz="2400" b="1" dirty="0">
              <a:solidFill>
                <a:srgbClr val="0971AB"/>
              </a:solidFill>
            </a:endParaRPr>
          </a:p>
        </p:txBody>
      </p:sp>
      <p:pic>
        <p:nvPicPr>
          <p:cNvPr id="74" name="Picture 73" descr="RealVNC-4.1.3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08357"/>
            <a:ext cx="513464" cy="479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8536" y="4716866"/>
            <a:ext cx="988805" cy="50923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53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9" grpId="0" animBg="1"/>
      <p:bldP spid="70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Atmosphere Overview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51783" y="1258888"/>
            <a:ext cx="10532283" cy="40474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Largest, easiest to use for </a:t>
            </a:r>
            <a:r>
              <a:rPr lang="en-US" dirty="0" smtClean="0">
                <a:solidFill>
                  <a:srgbClr val="F19E1F"/>
                </a:solidFill>
                <a:latin typeface="Calibri"/>
                <a:cs typeface="Calibri"/>
              </a:rPr>
              <a:t>Life Sciences</a:t>
            </a:r>
            <a:endParaRPr lang="en-US" dirty="0">
              <a:solidFill>
                <a:srgbClr val="F19E1F"/>
              </a:solidFill>
              <a:latin typeface="Calibri"/>
              <a:cs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438" y="4251410"/>
            <a:ext cx="11788275" cy="226804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Choose an existing image or customize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Instances up to 16-Core / 128 GB RAM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Access via shell or VNC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Share you image with selected users, or make them public 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80" y="1684667"/>
            <a:ext cx="7380389" cy="24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Atmosphere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Benefits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67766" y="2134664"/>
            <a:ext cx="9390141" cy="1127788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libri"/>
                <a:cs typeface="Calibri"/>
              </a:rPr>
              <a:t>Work in an on-demand </a:t>
            </a:r>
            <a:r>
              <a:rPr lang="en-US" sz="2600" dirty="0" smtClean="0">
                <a:solidFill>
                  <a:srgbClr val="F19E1F"/>
                </a:solidFill>
                <a:latin typeface="Calibri"/>
                <a:cs typeface="Calibri"/>
              </a:rPr>
              <a:t>Linux environment </a:t>
            </a:r>
            <a:r>
              <a:rPr lang="en-US" sz="2600" dirty="0" smtClean="0">
                <a:latin typeface="Calibri"/>
                <a:cs typeface="Calibri"/>
              </a:rPr>
              <a:t>(most bioinformatics)</a:t>
            </a:r>
          </a:p>
          <a:p>
            <a:r>
              <a:rPr lang="en-US" sz="2600" dirty="0" smtClean="0">
                <a:latin typeface="Calibri"/>
                <a:cs typeface="Calibri"/>
              </a:rPr>
              <a:t>Collaborate with students and colleagues on the same instance</a:t>
            </a:r>
            <a:endParaRPr lang="en-US" sz="26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99" y="2397755"/>
            <a:ext cx="621846" cy="713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00" y="3724600"/>
            <a:ext cx="798645" cy="823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1" y="5356947"/>
            <a:ext cx="944962" cy="993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153" y="1840030"/>
            <a:ext cx="18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dirty="0" smtClean="0">
                <a:latin typeface="Calibri"/>
                <a:cs typeface="Calibri"/>
              </a:rPr>
              <a:t>Get Science Done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385" y="3287873"/>
            <a:ext cx="160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dirty="0" smtClean="0">
                <a:latin typeface="Calibri"/>
                <a:cs typeface="Calibri"/>
              </a:rPr>
              <a:t>Reproducibility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163" y="4745649"/>
            <a:ext cx="13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dirty="0" smtClean="0">
                <a:latin typeface="Calibri"/>
                <a:cs typeface="Calibri"/>
              </a:rPr>
              <a:t>Productivity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Text Placeholder 3"/>
          <p:cNvSpPr txBox="1">
            <a:spLocks/>
          </p:cNvSpPr>
          <p:nvPr/>
        </p:nvSpPr>
        <p:spPr>
          <a:xfrm>
            <a:off x="2567766" y="5076335"/>
            <a:ext cx="9390141" cy="150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71A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Calibri"/>
                <a:cs typeface="Calibri"/>
              </a:rPr>
              <a:t>Multicore high memory images to run multithreading applications</a:t>
            </a:r>
          </a:p>
          <a:p>
            <a:r>
              <a:rPr lang="en-US" sz="2600" dirty="0" smtClean="0">
                <a:latin typeface="Calibri"/>
                <a:cs typeface="Calibri"/>
              </a:rPr>
              <a:t>Move your analyses </a:t>
            </a:r>
            <a:r>
              <a:rPr lang="en-US" sz="2600" dirty="0" smtClean="0">
                <a:solidFill>
                  <a:srgbClr val="F19E1F"/>
                </a:solidFill>
                <a:latin typeface="Calibri"/>
                <a:cs typeface="Calibri"/>
              </a:rPr>
              <a:t>from your laptop to the cloud</a:t>
            </a:r>
            <a:endParaRPr lang="en-US" sz="2600" dirty="0">
              <a:solidFill>
                <a:srgbClr val="F19E1F"/>
              </a:solidFill>
              <a:latin typeface="Calibri"/>
              <a:cs typeface="Calibri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2567766" y="3510345"/>
            <a:ext cx="9390141" cy="1501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971A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Calibri"/>
                <a:cs typeface="Calibri"/>
              </a:rPr>
              <a:t>Make data, workflows, and analyses available in a </a:t>
            </a:r>
            <a:r>
              <a:rPr lang="en-US" sz="2600" dirty="0" smtClean="0">
                <a:solidFill>
                  <a:srgbClr val="F19E1F"/>
                </a:solidFill>
                <a:latin typeface="Calibri"/>
                <a:cs typeface="Calibri"/>
              </a:rPr>
              <a:t>public image</a:t>
            </a:r>
          </a:p>
          <a:p>
            <a:r>
              <a:rPr lang="en-US" sz="2600" dirty="0" smtClean="0">
                <a:latin typeface="Calibri"/>
                <a:cs typeface="Calibri"/>
              </a:rPr>
              <a:t>Access previous software version and images</a:t>
            </a:r>
            <a:endParaRPr lang="en-US" sz="2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9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Atmosphere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51784" y="1258889"/>
            <a:ext cx="10486216" cy="366712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Key things to remember when you try this yourself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Images do not have automatic access to your Data Store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 err="1" smtClean="0">
                <a:latin typeface="Calibri"/>
                <a:cs typeface="Calibri"/>
              </a:rPr>
              <a:t>Cyberduck</a:t>
            </a:r>
            <a:r>
              <a:rPr lang="en-US" dirty="0" smtClean="0">
                <a:latin typeface="Calibri"/>
                <a:cs typeface="Calibri"/>
              </a:rPr>
              <a:t> to access the Data Store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 err="1" smtClean="0">
                <a:latin typeface="Calibri"/>
                <a:cs typeface="Calibri"/>
              </a:rPr>
              <a:t>iCommands</a:t>
            </a:r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Users have monthly allocation limits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Terminate, or stop instances not in use</a:t>
            </a:r>
            <a:endParaRPr lang="en-US" dirty="0">
              <a:latin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If a larger allocation is needed, contact support</a:t>
            </a:r>
          </a:p>
          <a:p>
            <a:r>
              <a:rPr lang="en-US" dirty="0" smtClean="0">
                <a:latin typeface="Calibri"/>
                <a:cs typeface="Calibri"/>
              </a:rPr>
              <a:t>All data on terminated instances will be destroyed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 err="1" smtClean="0">
                <a:latin typeface="Calibri"/>
                <a:cs typeface="Calibri"/>
              </a:rPr>
              <a:t>Cyberduck</a:t>
            </a:r>
            <a:r>
              <a:rPr lang="en-US" dirty="0" smtClean="0">
                <a:latin typeface="Calibri"/>
                <a:cs typeface="Calibri"/>
              </a:rPr>
              <a:t> or </a:t>
            </a:r>
            <a:r>
              <a:rPr lang="en-US" dirty="0" err="1" smtClean="0">
                <a:latin typeface="Calibri"/>
                <a:cs typeface="Calibri"/>
              </a:rPr>
              <a:t>iCommands</a:t>
            </a:r>
            <a:r>
              <a:rPr lang="en-US" dirty="0" smtClean="0">
                <a:latin typeface="Calibri"/>
                <a:cs typeface="Calibri"/>
              </a:rPr>
              <a:t> to transfer data off the instance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>
                <a:latin typeface="Calibri"/>
                <a:cs typeface="Calibri"/>
              </a:rPr>
              <a:t>You may also create an EBS Volume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7214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b827998a1235192ee132eb5cd554b959611c83"/>
</p:tagLst>
</file>

<file path=ppt/theme/theme1.xml><?xml version="1.0" encoding="utf-8"?>
<a:theme xmlns:a="http://schemas.openxmlformats.org/drawingml/2006/main" name="Generic New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260</Words>
  <Application>Microsoft Macintosh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Mangal</vt:lpstr>
      <vt:lpstr>Generic New Slide</vt:lpstr>
      <vt:lpstr>Tools and Services Workshop</vt:lpstr>
      <vt:lpstr>Welcome to Atmosphere</vt:lpstr>
      <vt:lpstr>What is Cloud Computing?</vt:lpstr>
      <vt:lpstr>PowerPoint Presentation</vt:lpstr>
      <vt:lpstr>Atmosphere Overview</vt:lpstr>
      <vt:lpstr>Atmosphere Overview</vt:lpstr>
      <vt:lpstr>Atmosphere Overview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Williams</dc:creator>
  <cp:lastModifiedBy>Microsoft Office User</cp:lastModifiedBy>
  <cp:revision>61</cp:revision>
  <dcterms:created xsi:type="dcterms:W3CDTF">2016-01-28T18:30:38Z</dcterms:created>
  <dcterms:modified xsi:type="dcterms:W3CDTF">2017-08-30T12:53:25Z</dcterms:modified>
</cp:coreProperties>
</file>