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6" r:id="rId2"/>
    <p:sldId id="307" r:id="rId3"/>
    <p:sldId id="308" r:id="rId4"/>
    <p:sldId id="309" r:id="rId5"/>
    <p:sldId id="328" r:id="rId6"/>
    <p:sldId id="329" r:id="rId7"/>
    <p:sldId id="330" r:id="rId8"/>
    <p:sldId id="331" r:id="rId9"/>
    <p:sldId id="332" r:id="rId10"/>
    <p:sldId id="33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1AB"/>
    <a:srgbClr val="0098AC"/>
    <a:srgbClr val="F19E1F"/>
    <a:srgbClr val="98B099"/>
    <a:srgbClr val="142248"/>
    <a:srgbClr val="A5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4" autoAdjust="0"/>
    <p:restoredTop sz="91476"/>
  </p:normalViewPr>
  <p:slideViewPr>
    <p:cSldViewPr snapToGrid="0">
      <p:cViewPr>
        <p:scale>
          <a:sx n="78" d="100"/>
          <a:sy n="78" d="100"/>
        </p:scale>
        <p:origin x="-560" y="-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28A13-6502-C04E-8118-AE05E873573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807F0-D7F3-C448-9ACA-28999DD3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here is on genomics data, but</a:t>
            </a:r>
            <a:r>
              <a:rPr lang="en-US" baseline="0" dirty="0" smtClean="0"/>
              <a:t> not restricted to genomics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F6BE-EFCD-2D4E-9AC3-BE9811C6D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6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32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19E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4551" y="5919087"/>
            <a:ext cx="1531292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67149" y="5908723"/>
            <a:ext cx="674232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4453" y="5908723"/>
            <a:ext cx="957026" cy="7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8915" y="5908723"/>
            <a:ext cx="1304012" cy="733507"/>
          </a:xfrm>
          <a:prstGeom prst="rect">
            <a:avLst/>
          </a:prstGeom>
        </p:spPr>
      </p:pic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" y="5945999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833323"/>
            <a:ext cx="5056094" cy="1137391"/>
          </a:xfrm>
          <a:prstGeom prst="rect">
            <a:avLst/>
          </a:prstGeom>
        </p:spPr>
      </p:pic>
      <p:sp>
        <p:nvSpPr>
          <p:cNvPr id="27" name="Subtitle 2"/>
          <p:cNvSpPr txBox="1">
            <a:spLocks/>
          </p:cNvSpPr>
          <p:nvPr userDrawn="1"/>
        </p:nvSpPr>
        <p:spPr>
          <a:xfrm>
            <a:off x="-387547" y="1184159"/>
            <a:ext cx="9144000" cy="1446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142248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1609344" y="2007818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446588"/>
            <a:ext cx="9144000" cy="121602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dirty="0" err="1" smtClean="0">
                <a:solidFill>
                  <a:srgbClr val="142248"/>
                </a:solidFill>
              </a:rPr>
              <a:t>Presenter_Name</a:t>
            </a:r>
            <a:r>
              <a:rPr lang="en-US" dirty="0" smtClean="0">
                <a:solidFill>
                  <a:srgbClr val="142248"/>
                </a:solidFill>
              </a:rPr>
              <a:t>,</a:t>
            </a:r>
            <a:r>
              <a:rPr lang="en-US" baseline="0" dirty="0" smtClean="0">
                <a:solidFill>
                  <a:srgbClr val="142248"/>
                </a:solidFill>
              </a:rPr>
              <a:t> Title (</a:t>
            </a:r>
            <a:r>
              <a:rPr lang="en-US" baseline="0" dirty="0" err="1" smtClean="0">
                <a:solidFill>
                  <a:srgbClr val="142248"/>
                </a:solidFill>
              </a:rPr>
              <a:t>Sci</a:t>
            </a:r>
            <a:r>
              <a:rPr lang="en-US" baseline="0" dirty="0" smtClean="0">
                <a:solidFill>
                  <a:srgbClr val="142248"/>
                </a:solidFill>
              </a:rPr>
              <a:t> analysis, Co-PI, etc.)</a:t>
            </a:r>
          </a:p>
          <a:p>
            <a:pPr algn="ctr"/>
            <a:r>
              <a:rPr lang="en-US" sz="1800" baseline="0" dirty="0" smtClean="0">
                <a:solidFill>
                  <a:srgbClr val="142248"/>
                </a:solidFill>
              </a:rPr>
              <a:t>Presenter Institution</a:t>
            </a:r>
          </a:p>
          <a:p>
            <a:pPr algn="ctr"/>
            <a:r>
              <a:rPr lang="en-US" sz="1800" baseline="0" dirty="0" smtClean="0">
                <a:solidFill>
                  <a:srgbClr val="142248"/>
                </a:solidFill>
              </a:rPr>
              <a:t>Email address (no hyperlink) [      Twitter or social media handle]</a:t>
            </a:r>
            <a:endParaRPr lang="en-US" sz="1800" dirty="0" smtClean="0">
              <a:solidFill>
                <a:srgbClr val="142248"/>
              </a:solidFill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4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19E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738" y="5821128"/>
            <a:ext cx="1584738" cy="757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69511" y="5748683"/>
            <a:ext cx="831308" cy="9019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18506" y="5717894"/>
            <a:ext cx="1260545" cy="963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9164" y="5832901"/>
            <a:ext cx="1304012" cy="733507"/>
          </a:xfrm>
          <a:prstGeom prst="rect">
            <a:avLst/>
          </a:prstGeom>
        </p:spPr>
      </p:pic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" y="5945999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ubtitle 2"/>
          <p:cNvSpPr txBox="1">
            <a:spLocks/>
          </p:cNvSpPr>
          <p:nvPr userDrawn="1"/>
        </p:nvSpPr>
        <p:spPr>
          <a:xfrm>
            <a:off x="1524000" y="4271300"/>
            <a:ext cx="9144000" cy="1446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142248"/>
                </a:solidFill>
              </a:rPr>
              <a:t>Presenter_Name</a:t>
            </a:r>
            <a:r>
              <a:rPr lang="en-US" dirty="0" smtClean="0">
                <a:solidFill>
                  <a:srgbClr val="142248"/>
                </a:solidFill>
              </a:rPr>
              <a:t>,</a:t>
            </a:r>
            <a:r>
              <a:rPr lang="en-US" baseline="0" dirty="0" smtClean="0">
                <a:solidFill>
                  <a:srgbClr val="142248"/>
                </a:solidFill>
              </a:rPr>
              <a:t> Title (</a:t>
            </a:r>
            <a:r>
              <a:rPr lang="en-US" baseline="0" dirty="0" err="1" smtClean="0">
                <a:solidFill>
                  <a:srgbClr val="142248"/>
                </a:solidFill>
              </a:rPr>
              <a:t>Sci</a:t>
            </a:r>
            <a:r>
              <a:rPr lang="en-US" baseline="0" dirty="0" smtClean="0">
                <a:solidFill>
                  <a:srgbClr val="142248"/>
                </a:solidFill>
              </a:rPr>
              <a:t>-analyst, Co-PI, etc.)</a:t>
            </a:r>
          </a:p>
          <a:p>
            <a:r>
              <a:rPr lang="en-US" sz="2000" baseline="0" dirty="0" smtClean="0">
                <a:solidFill>
                  <a:srgbClr val="142248"/>
                </a:solidFill>
              </a:rPr>
              <a:t>Presenter Institution</a:t>
            </a:r>
          </a:p>
          <a:p>
            <a:r>
              <a:rPr lang="en-US" sz="2000" baseline="0" dirty="0" smtClean="0">
                <a:solidFill>
                  <a:srgbClr val="142248"/>
                </a:solidFill>
              </a:rPr>
              <a:t>Email address (no hyperlink) [      Twitter or social media handle]</a:t>
            </a:r>
            <a:endParaRPr lang="en-US" sz="2000" dirty="0">
              <a:solidFill>
                <a:srgbClr val="142248"/>
              </a:solidFill>
            </a:endParaRPr>
          </a:p>
        </p:txBody>
      </p:sp>
      <p:pic>
        <p:nvPicPr>
          <p:cNvPr id="1028" name="Picture 4" descr="https://g.twimg.com/Twitter_logo_blu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80" y="5204013"/>
            <a:ext cx="278264" cy="2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51" y="2071353"/>
            <a:ext cx="1459992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 smtClean="0"/>
              <a:t>Icon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65" y="5631663"/>
            <a:ext cx="854329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0" y="5631663"/>
            <a:ext cx="981864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85" y="5566796"/>
            <a:ext cx="1107241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45" y="5560026"/>
            <a:ext cx="1260282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4" y="5560026"/>
            <a:ext cx="714221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96" y="5560026"/>
            <a:ext cx="517523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8" y="606136"/>
            <a:ext cx="854329" cy="73152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189038" y="1817688"/>
            <a:ext cx="8177212" cy="3195637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94" y="2459167"/>
            <a:ext cx="621846" cy="7132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94" y="3415506"/>
            <a:ext cx="798645" cy="8230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35" y="4476156"/>
            <a:ext cx="944962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6" y="5381709"/>
            <a:ext cx="1037008" cy="10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532112"/>
            <a:ext cx="5056094" cy="1137391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609344" y="1706981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520599" y="2957231"/>
            <a:ext cx="7321490" cy="1500822"/>
            <a:chOff x="698499" y="2206563"/>
            <a:chExt cx="7321490" cy="150082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57584" y="2320863"/>
              <a:ext cx="2362405" cy="11285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98499" y="2206563"/>
              <a:ext cx="1383287" cy="15008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185203" y="2320863"/>
              <a:ext cx="1613773" cy="1233516"/>
            </a:xfrm>
            <a:prstGeom prst="rect">
              <a:avLst/>
            </a:prstGeom>
          </p:spPr>
        </p:pic>
      </p:grpSp>
      <p:sp>
        <p:nvSpPr>
          <p:cNvPr id="15" name="TextBox 16"/>
          <p:cNvSpPr txBox="1"/>
          <p:nvPr userDrawn="1"/>
        </p:nvSpPr>
        <p:spPr>
          <a:xfrm>
            <a:off x="2375763" y="4458379"/>
            <a:ext cx="167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Parker Antin 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Nirav Merchant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Eric Lyons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6" name="TextBox 17"/>
          <p:cNvSpPr txBox="1"/>
          <p:nvPr userDrawn="1"/>
        </p:nvSpPr>
        <p:spPr>
          <a:xfrm>
            <a:off x="5159061" y="4458053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174471"/>
                </a:solidFill>
              </a:rPr>
              <a:t>Matt Vaughn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7" name="TextBox 18"/>
          <p:cNvSpPr txBox="1"/>
          <p:nvPr userDrawn="1"/>
        </p:nvSpPr>
        <p:spPr>
          <a:xfrm>
            <a:off x="7694857" y="4458379"/>
            <a:ext cx="236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Doreen Ware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Dave Micklos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2982" y="217461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14224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CyVerse Executive Team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013014" y="5711397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328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Generic Slide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0581"/>
            <a:ext cx="10515600" cy="269898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035D4-9351-4BEC-9BB9-B0B752F01DD9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9DB8150-EC7D-6643-BAC3-177383BC488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69B8F00-FC78-024D-A1C2-5728740D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7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20581"/>
            <a:ext cx="10515600" cy="26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49624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9155"/>
            <a:ext cx="12192000" cy="60325"/>
          </a:xfrm>
          <a:prstGeom prst="rect">
            <a:avLst/>
          </a:prstGeom>
          <a:solidFill>
            <a:srgbClr val="097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94638"/>
            <a:ext cx="12192000" cy="63361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04383"/>
            <a:ext cx="12192000" cy="63361"/>
          </a:xfrm>
          <a:prstGeom prst="rect">
            <a:avLst/>
          </a:prstGeom>
          <a:solidFill>
            <a:srgbClr val="A5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130" y="6114088"/>
            <a:ext cx="614082" cy="52305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48" y="496374"/>
            <a:ext cx="12179452" cy="5888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25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5" r:id="rId3"/>
    <p:sldLayoutId id="2147483662" r:id="rId4"/>
    <p:sldLayoutId id="2147483676" r:id="rId5"/>
    <p:sldLayoutId id="2147483661" r:id="rId6"/>
    <p:sldLayoutId id="2147483677" r:id="rId7"/>
    <p:sldLayoutId id="2147483678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1422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71A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image" Target="../media/image21.gif"/><Relationship Id="rId5" Type="http://schemas.openxmlformats.org/officeDocument/2006/relationships/image" Target="../media/image22.jpe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CyVerse Workshop 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37047" y="4059238"/>
            <a:ext cx="9144000" cy="512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Discovery Environment Overview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51" y="2071353"/>
            <a:ext cx="1459992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5400000">
            <a:off x="3751372" y="4092571"/>
            <a:ext cx="4185704" cy="45719"/>
          </a:xfrm>
          <a:prstGeom prst="rect">
            <a:avLst/>
          </a:prstGeom>
          <a:solidFill>
            <a:srgbClr val="09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971A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1803" y="2474507"/>
            <a:ext cx="206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Analyses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253" y="3332642"/>
            <a:ext cx="47793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Monitor job status and find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Cancel jobs or re-launch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Detailed job history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8373" y="1019812"/>
            <a:ext cx="853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View history, find results, reproduce analyses, optimize parameters</a:t>
            </a:r>
            <a:endParaRPr lang="en-US" sz="1050" dirty="0">
              <a:solidFill>
                <a:srgbClr val="0971AB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8373" y="474693"/>
            <a:ext cx="707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Discovery Environment Overview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" y="654052"/>
            <a:ext cx="854329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09" y="2474507"/>
            <a:ext cx="4708870" cy="243692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ight Arrow 25"/>
          <p:cNvSpPr/>
          <p:nvPr/>
        </p:nvSpPr>
        <p:spPr>
          <a:xfrm>
            <a:off x="5963189" y="3182393"/>
            <a:ext cx="974311" cy="629268"/>
          </a:xfrm>
          <a:prstGeom prst="rightArrow">
            <a:avLst/>
          </a:prstGeom>
          <a:noFill/>
          <a:ln w="38100">
            <a:solidFill>
              <a:srgbClr val="D96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98" y="2485550"/>
            <a:ext cx="749300" cy="6858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76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7179" y="1893125"/>
            <a:ext cx="1131765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prstClr val="black"/>
                </a:solidFill>
              </a:rPr>
              <a:t>Welcome to the Discovery Environment</a:t>
            </a:r>
          </a:p>
          <a:p>
            <a:pPr algn="ctr"/>
            <a:endParaRPr lang="en-US" sz="6000" dirty="0">
              <a:solidFill>
                <a:prstClr val="black"/>
              </a:solidFill>
            </a:endParaRPr>
          </a:p>
          <a:p>
            <a:pPr algn="ctr"/>
            <a:endParaRPr lang="en-US" sz="2400" dirty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A Simple Interface to Hundreds of Bioinformatics Apps, Powerful Computing, and Data </a:t>
            </a:r>
            <a:endParaRPr lang="en-US" sz="1050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6" y="2986434"/>
            <a:ext cx="1730336" cy="14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img.labnol.org/files/apple-mac-comput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0" y="1696357"/>
            <a:ext cx="7257742" cy="3138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macclade.org/old/pictures/tree.sha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0" y="5162300"/>
            <a:ext cx="2210701" cy="1359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david.bembidion.org/pictures/maccladeiconLar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19" y="5156467"/>
            <a:ext cx="1676400" cy="1371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www.whoi.edu/cms/images/big_species_tree1_lowq_166573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153" y="5027130"/>
            <a:ext cx="2176445" cy="166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38373" y="1019812"/>
            <a:ext cx="705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A bench-biologist’s view on the evolution of computing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8373" y="474693"/>
            <a:ext cx="707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Discovery Environment Overview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5891" y="6507054"/>
            <a:ext cx="3483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cs typeface="Calibri" pitchFamily="34" charset="0"/>
              </a:rPr>
              <a:t>Image From: http://www.wired.com/wired/archive/17.01/ff_mac_viewer.html</a:t>
            </a:r>
            <a:endParaRPr lang="en-US" sz="800" dirty="0">
              <a:cs typeface="Calibri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71076" y="5826338"/>
            <a:ext cx="2975639" cy="15929"/>
          </a:xfrm>
          <a:prstGeom prst="straightConnector1">
            <a:avLst/>
          </a:prstGeom>
          <a:ln w="76200">
            <a:solidFill>
              <a:srgbClr val="0971A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9451" y="4804893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D96728"/>
                </a:solidFill>
                <a:cs typeface="Calibri" pitchFamily="34" charset="0"/>
              </a:rPr>
              <a:t>?</a:t>
            </a:r>
            <a:endParaRPr lang="en-US" sz="3200" dirty="0">
              <a:solidFill>
                <a:srgbClr val="D96728"/>
              </a:solidFill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0362" y="2526935"/>
            <a:ext cx="3971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It can be difficult to keep up!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Investing in newer ‘better’ tools and resources is expensive.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" y="654052"/>
            <a:ext cx="85432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54" y="1641045"/>
            <a:ext cx="41624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29" y="3193620"/>
            <a:ext cx="41338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54" y="3212409"/>
            <a:ext cx="41148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38373" y="1019812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The costs of keeping up with technology</a:t>
            </a:r>
            <a:endParaRPr lang="en-US" sz="1050" dirty="0">
              <a:solidFill>
                <a:srgbClr val="0971A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8373" y="474693"/>
            <a:ext cx="707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Discovery Environment Overview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09913" y="5299033"/>
            <a:ext cx="23054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cs typeface="Calibri" pitchFamily="34" charset="0"/>
              </a:rPr>
              <a:t>Image From: http://theoatmeal.com/comics/apple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" y="654052"/>
            <a:ext cx="85432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09233" y="1151286"/>
            <a:ext cx="7429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Discovery Environment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2839" y="2243333"/>
            <a:ext cx="894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Hundreds of bioinformatics apps in an easy-to-use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385" y="2856901"/>
            <a:ext cx="10325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A </a:t>
            </a:r>
            <a:r>
              <a:rPr lang="en-US" sz="2800" u="sng" dirty="0"/>
              <a:t>p</a:t>
            </a:r>
            <a:r>
              <a:rPr lang="en-US" sz="2800" u="sng" dirty="0" smtClean="0"/>
              <a:t>latform</a:t>
            </a:r>
            <a:r>
              <a:rPr lang="en-US" sz="2800" dirty="0" smtClean="0"/>
              <a:t> that can run almost any bioinformatics application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Seamlessly integrated with data and high performance computing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User extensible – add your own applications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bioinformatics workflow—data management, analysis, sharing large datasets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0" y="1151286"/>
            <a:ext cx="1740643" cy="14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8373" y="1019812"/>
            <a:ext cx="741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Access your computational science through a single portal</a:t>
            </a:r>
            <a:endParaRPr lang="en-US" sz="1050" dirty="0">
              <a:solidFill>
                <a:srgbClr val="0971A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8373" y="474693"/>
            <a:ext cx="707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Discovery Environment Overview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" y="654052"/>
            <a:ext cx="854329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5" y="1727698"/>
            <a:ext cx="9095874" cy="470727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8373" y="1019812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Benefits</a:t>
            </a:r>
            <a:endParaRPr lang="en-US" sz="1050" dirty="0">
              <a:solidFill>
                <a:srgbClr val="0971A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8373" y="474693"/>
            <a:ext cx="707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Discovery Environment Overview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283" y="1927146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971AB"/>
                </a:solidFill>
              </a:rPr>
              <a:t>Get Science Done</a:t>
            </a:r>
            <a:endParaRPr lang="en-US" dirty="0">
              <a:solidFill>
                <a:srgbClr val="0971A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970" y="3366344"/>
            <a:ext cx="15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971AB"/>
                </a:solidFill>
              </a:rPr>
              <a:t>Reproducibility</a:t>
            </a:r>
            <a:endParaRPr lang="en-US" dirty="0">
              <a:solidFill>
                <a:srgbClr val="0971AB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4087" y="4963247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971AB"/>
                </a:solidFill>
              </a:rPr>
              <a:t>Productivity</a:t>
            </a:r>
            <a:endParaRPr lang="en-US" dirty="0">
              <a:solidFill>
                <a:srgbClr val="0971A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9355" y="2032395"/>
            <a:ext cx="86828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0971AB"/>
                </a:solidFill>
              </a:rPr>
              <a:t>hundreds </a:t>
            </a:r>
            <a:r>
              <a:rPr lang="en-US" sz="2400" dirty="0" smtClean="0"/>
              <a:t>of bioinformatics Apps </a:t>
            </a:r>
            <a:r>
              <a:rPr lang="en-US" sz="2400" dirty="0" smtClean="0">
                <a:solidFill>
                  <a:srgbClr val="D96728"/>
                </a:solidFill>
              </a:rPr>
              <a:t>without the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your own applications – an extensible, scalable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and </a:t>
            </a:r>
            <a:r>
              <a:rPr lang="en-US" sz="2400" dirty="0" smtClean="0">
                <a:solidFill>
                  <a:srgbClr val="0971AB"/>
                </a:solidFill>
              </a:rPr>
              <a:t>publish Apps and workflows </a:t>
            </a:r>
            <a:r>
              <a:rPr lang="en-US" sz="2400" dirty="0" smtClean="0"/>
              <a:t>so anyone can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Analysis history and </a:t>
            </a:r>
            <a:r>
              <a:rPr lang="en-US" sz="2400" dirty="0" smtClean="0">
                <a:solidFill>
                  <a:srgbClr val="D96728"/>
                </a:solidFill>
              </a:rPr>
              <a:t>provenance</a:t>
            </a:r>
            <a:r>
              <a:rPr lang="en-US" sz="2400" dirty="0" smtClean="0"/>
              <a:t> – “avoid forensic bioinformatics”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971AB"/>
                </a:solidFill>
              </a:rPr>
              <a:t>High-performance computing</a:t>
            </a:r>
            <a:r>
              <a:rPr lang="en-US" sz="2400" dirty="0" smtClean="0">
                <a:solidFill>
                  <a:srgbClr val="03A4B8"/>
                </a:solidFill>
              </a:rPr>
              <a:t> </a:t>
            </a:r>
            <a:r>
              <a:rPr lang="en-US" sz="2400" dirty="0" smtClean="0"/>
              <a:t>– not dependent on your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Manage a secure data repository and </a:t>
            </a:r>
            <a:r>
              <a:rPr lang="en-US" sz="2400" dirty="0" smtClean="0">
                <a:solidFill>
                  <a:srgbClr val="D96728"/>
                </a:solidFill>
              </a:rPr>
              <a:t>share data easily</a:t>
            </a:r>
            <a:endParaRPr lang="en-US" sz="2400" dirty="0">
              <a:solidFill>
                <a:srgbClr val="D96728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5565" y="4900773"/>
            <a:ext cx="11336435" cy="62474"/>
          </a:xfrm>
          <a:prstGeom prst="line">
            <a:avLst/>
          </a:prstGeom>
          <a:ln w="28575">
            <a:solidFill>
              <a:srgbClr val="0971A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5565" y="3319469"/>
            <a:ext cx="11336435" cy="46875"/>
          </a:xfrm>
          <a:prstGeom prst="line">
            <a:avLst/>
          </a:prstGeom>
          <a:ln w="28575">
            <a:solidFill>
              <a:srgbClr val="0971A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0629" y="1906220"/>
            <a:ext cx="0" cy="4861216"/>
          </a:xfrm>
          <a:prstGeom prst="line">
            <a:avLst/>
          </a:prstGeom>
          <a:ln w="28575">
            <a:solidFill>
              <a:srgbClr val="097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40355" y="1900093"/>
            <a:ext cx="11351645" cy="6127"/>
          </a:xfrm>
          <a:prstGeom prst="line">
            <a:avLst/>
          </a:prstGeom>
          <a:ln w="28575">
            <a:solidFill>
              <a:srgbClr val="0971A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" y="654052"/>
            <a:ext cx="854329" cy="7315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37" y="2298375"/>
            <a:ext cx="776711" cy="8909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49" y="3730601"/>
            <a:ext cx="1006485" cy="103721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4" y="5448108"/>
            <a:ext cx="1038371" cy="10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61253" y="3409642"/>
            <a:ext cx="4950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Upload / Download files and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Share files via URL (Public Links)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Share files/folders with other users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11803" y="2474507"/>
            <a:ext cx="118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Data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3751372" y="4092571"/>
            <a:ext cx="4185704" cy="45719"/>
          </a:xfrm>
          <a:prstGeom prst="rect">
            <a:avLst/>
          </a:prstGeom>
          <a:solidFill>
            <a:srgbClr val="09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971AB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8373" y="1019812"/>
            <a:ext cx="1822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Manage data</a:t>
            </a:r>
            <a:endParaRPr lang="en-US" sz="1050" dirty="0">
              <a:solidFill>
                <a:srgbClr val="0971AB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8373" y="474693"/>
            <a:ext cx="707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Discovery Environment Overview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" y="654052"/>
            <a:ext cx="854329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09" y="2474507"/>
            <a:ext cx="4708870" cy="243692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5963189" y="2523650"/>
            <a:ext cx="974311" cy="629268"/>
          </a:xfrm>
          <a:prstGeom prst="rightArrow">
            <a:avLst/>
          </a:prstGeom>
          <a:noFill/>
          <a:ln w="38100">
            <a:solidFill>
              <a:srgbClr val="D96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98" y="2471193"/>
            <a:ext cx="736600" cy="7112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4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5400000">
            <a:off x="3751372" y="4092571"/>
            <a:ext cx="4185704" cy="45719"/>
          </a:xfrm>
          <a:prstGeom prst="rect">
            <a:avLst/>
          </a:prstGeom>
          <a:solidFill>
            <a:srgbClr val="09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1803" y="2474507"/>
            <a:ext cx="1250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Apps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320" y="3445446"/>
            <a:ext cx="5068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Run hundreds of bioinformatics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Build automated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Modify Apps or integrate new ones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8373" y="1019812"/>
            <a:ext cx="5271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971AB"/>
                </a:solidFill>
              </a:rPr>
              <a:t>Analyze data and customize Applications</a:t>
            </a:r>
            <a:endParaRPr lang="en-US" sz="1050" dirty="0">
              <a:solidFill>
                <a:srgbClr val="0971AB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8373" y="474693"/>
            <a:ext cx="707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Discovery Environment Overview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" y="654052"/>
            <a:ext cx="854329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09" y="2474507"/>
            <a:ext cx="4708870" cy="243692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ight Arrow 25"/>
          <p:cNvSpPr/>
          <p:nvPr/>
        </p:nvSpPr>
        <p:spPr>
          <a:xfrm>
            <a:off x="5963189" y="2867759"/>
            <a:ext cx="974311" cy="629268"/>
          </a:xfrm>
          <a:prstGeom prst="rightArrow">
            <a:avLst/>
          </a:prstGeom>
          <a:noFill/>
          <a:ln w="38100">
            <a:solidFill>
              <a:srgbClr val="D96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98" y="2505853"/>
            <a:ext cx="749300" cy="7366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7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64e9f78850fe959a6be32785d2d837e319542"/>
</p:tagLst>
</file>

<file path=ppt/theme/theme1.xml><?xml version="1.0" encoding="utf-8"?>
<a:theme xmlns:a="http://schemas.openxmlformats.org/drawingml/2006/main" name="Generic New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Verse PPT Theme-template" id="{F542F1E0-408B-4E0D-B65A-071A189FF1E9}" vid="{AC48C072-E801-4DE1-8C9B-ED2920775E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289</Words>
  <Application>Microsoft Macintosh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Generic New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Microsoft Office User</cp:lastModifiedBy>
  <cp:revision>53</cp:revision>
  <dcterms:created xsi:type="dcterms:W3CDTF">2016-01-28T18:30:38Z</dcterms:created>
  <dcterms:modified xsi:type="dcterms:W3CDTF">2017-08-30T12:57:47Z</dcterms:modified>
</cp:coreProperties>
</file>