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a7a8e08b5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a7a8e08b5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a7a8e08b5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a7a8e08b5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a7a8e08b5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a7a8e08b5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a7a8e08b5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a7a8e08b5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a7a8e08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a7a8e08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a7a8e08b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a7a8e08b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a7a8e08b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a7a8e08b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a7a8e08b5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a7a8e08b5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a7a8e08b5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a7a8e08b5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a7a8e08b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a7a8e08b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a7a8e08b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a7a8e08b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a7a8e08b5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a7a8e08b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a7a8e08b5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a7a8e08b5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a7a8e08b5_3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a7a8e08b5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a7a8e08b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a7a8e08b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ad1a6f36f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5ad1a6f36f_2_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a7a8e08b5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a7a8e08b5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a7a8e08b5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a7a8e08b5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a7a8e08b5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a7a8e08b5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a7a8e08b5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a7a8e08b5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a7a8e08b5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a7a8e08b5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a7a8e08b5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a7a8e08b5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a7a8e08b5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a7a8e08b5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6.png"/><Relationship Id="rId5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6.png"/><Relationship Id="rId5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6.png"/><Relationship Id="rId6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 Slide 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1144478" y="1973065"/>
            <a:ext cx="6858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4500"/>
              <a:buFont typeface="Calibri"/>
              <a:buNone/>
              <a:defRPr b="0" i="0" sz="4500" u="none" cap="none" strike="noStrike">
                <a:solidFill>
                  <a:srgbClr val="1422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143000" y="2857743"/>
            <a:ext cx="6858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2400"/>
              <a:buNone/>
              <a:defRPr sz="2400">
                <a:solidFill>
                  <a:srgbClr val="0971AB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84113" y="4433060"/>
            <a:ext cx="1148468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2245" y="4433060"/>
            <a:ext cx="505674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3115" y="4435532"/>
            <a:ext cx="71777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2" type="body"/>
          </p:nvPr>
        </p:nvSpPr>
        <p:spPr>
          <a:xfrm>
            <a:off x="1143000" y="3396853"/>
            <a:ext cx="6858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71AB"/>
              </a:buClr>
              <a:buSzPts val="2100"/>
              <a:buFont typeface="Calibri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cyverse_rgb.png" id="20" name="Google Shape;2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16364" y="454125"/>
            <a:ext cx="4511273" cy="9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/>
        </p:nvSpPr>
        <p:spPr>
          <a:xfrm>
            <a:off x="3757918" y="1204456"/>
            <a:ext cx="30696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71AB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971AB"/>
                </a:solidFill>
                <a:latin typeface="Calibri"/>
                <a:ea typeface="Calibri"/>
                <a:cs typeface="Calibri"/>
                <a:sym typeface="Calibri"/>
              </a:rPr>
              <a:t>Transforming Science Through Data-driven Discovery</a:t>
            </a:r>
            <a:endParaRPr sz="11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">
  <p:cSld name="Title Slide 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ctrTitle"/>
          </p:nvPr>
        </p:nvSpPr>
        <p:spPr>
          <a:xfrm>
            <a:off x="1143000" y="528278"/>
            <a:ext cx="6858000" cy="79204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4500"/>
              <a:buFont typeface="Calibri"/>
              <a:buNone/>
              <a:defRPr b="0" i="0" sz="4500" u="none" cap="none" strike="noStrike">
                <a:solidFill>
                  <a:srgbClr val="1422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0" name="Google Shape;80;p12"/>
          <p:cNvSpPr txBox="1"/>
          <p:nvPr>
            <p:ph idx="1" type="subTitle"/>
          </p:nvPr>
        </p:nvSpPr>
        <p:spPr>
          <a:xfrm>
            <a:off x="1143000" y="2701528"/>
            <a:ext cx="6858000" cy="3845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2400"/>
              <a:buNone/>
              <a:defRPr sz="2400">
                <a:solidFill>
                  <a:srgbClr val="0971AB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1" name="Google Shape;81;p12"/>
          <p:cNvSpPr txBox="1"/>
          <p:nvPr>
            <p:ph idx="2" type="body"/>
          </p:nvPr>
        </p:nvSpPr>
        <p:spPr>
          <a:xfrm>
            <a:off x="1143000" y="3173016"/>
            <a:ext cx="6858000" cy="11154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71AB"/>
              </a:buClr>
              <a:buSzPts val="2100"/>
              <a:buFont typeface="Calibri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82" name="Google Shape;8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7486" y="4375337"/>
            <a:ext cx="1148469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0840" y="4375337"/>
            <a:ext cx="505674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3115" y="4425655"/>
            <a:ext cx="71777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86514" y="1320324"/>
            <a:ext cx="1570972" cy="144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 Slide 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1144478" y="1973065"/>
            <a:ext cx="6858000" cy="79204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4500"/>
              <a:buFont typeface="Calibri"/>
              <a:buNone/>
              <a:defRPr b="0" i="0" sz="4500" u="none" cap="none" strike="noStrike">
                <a:solidFill>
                  <a:srgbClr val="1422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143000" y="2857743"/>
            <a:ext cx="6858000" cy="3845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2400"/>
              <a:buNone/>
              <a:defRPr sz="2400">
                <a:solidFill>
                  <a:srgbClr val="0971AB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24351" y="4440833"/>
            <a:ext cx="1148469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6300" y="4433060"/>
            <a:ext cx="505674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9277" y="4464305"/>
            <a:ext cx="71777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0124" y="4433060"/>
            <a:ext cx="978009" cy="55013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>
            <p:ph idx="2" type="body"/>
          </p:nvPr>
        </p:nvSpPr>
        <p:spPr>
          <a:xfrm>
            <a:off x="1143000" y="3396853"/>
            <a:ext cx="6858000" cy="8846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71AB"/>
              </a:buClr>
              <a:buSzPts val="2100"/>
              <a:buFont typeface="Calibri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6">
            <a:alphaModFix amt="20000"/>
          </a:blip>
          <a:srcRect b="0" l="0" r="0" t="0"/>
          <a:stretch/>
        </p:blipFill>
        <p:spPr>
          <a:xfrm>
            <a:off x="4296795" y="1147482"/>
            <a:ext cx="5281613" cy="44987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yverse_rgb.png" id="95" name="Google Shape;9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16364" y="454125"/>
            <a:ext cx="4511272" cy="9817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3757918" y="1204456"/>
            <a:ext cx="3069718" cy="2372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71AB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971AB"/>
                </a:solidFill>
                <a:latin typeface="Calibri"/>
                <a:ea typeface="Calibri"/>
                <a:cs typeface="Calibri"/>
                <a:sym typeface="Calibri"/>
              </a:rPr>
              <a:t>Transforming Science Through Data-driven Discovery</a:t>
            </a:r>
            <a:endParaRPr sz="11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duct Slide">
  <p:cSld name="Product Slid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ctrTitle"/>
          </p:nvPr>
        </p:nvSpPr>
        <p:spPr>
          <a:xfrm>
            <a:off x="892366" y="413288"/>
            <a:ext cx="8111169" cy="47223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3000"/>
              <a:buFont typeface="Calibri"/>
              <a:buNone/>
              <a:defRPr b="0" i="0" sz="3000" u="none" cap="none" strike="noStrike">
                <a:solidFill>
                  <a:srgbClr val="1422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892366" y="826737"/>
            <a:ext cx="2513409" cy="2821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1500"/>
              <a:buNone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2" type="body"/>
          </p:nvPr>
        </p:nvSpPr>
        <p:spPr>
          <a:xfrm>
            <a:off x="107156" y="1614488"/>
            <a:ext cx="8896350" cy="28503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knowledgement Slide">
  <p:cSld name="Acknowledgement Slid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nsf.gov/images/logos/nsf1.gif" id="102" name="Google Shape;10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8014" y="4067390"/>
            <a:ext cx="777756" cy="7824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5"/>
          <p:cNvGrpSpPr/>
          <p:nvPr/>
        </p:nvGrpSpPr>
        <p:grpSpPr>
          <a:xfrm>
            <a:off x="2301077" y="2286062"/>
            <a:ext cx="5387351" cy="875867"/>
            <a:chOff x="1246003" y="2367008"/>
            <a:chExt cx="7183134" cy="1167823"/>
          </a:xfrm>
        </p:grpSpPr>
        <p:pic>
          <p:nvPicPr>
            <p:cNvPr id="104" name="Google Shape;104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61526" y="2370424"/>
              <a:ext cx="2167611" cy="1035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46003" y="2367008"/>
              <a:ext cx="1028373" cy="11157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38744" y="2370424"/>
              <a:ext cx="1523359" cy="11644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" name="Google Shape;107;p15"/>
          <p:cNvSpPr txBox="1"/>
          <p:nvPr/>
        </p:nvSpPr>
        <p:spPr>
          <a:xfrm>
            <a:off x="2059357" y="3234422"/>
            <a:ext cx="1254718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174471"/>
                </a:solidFill>
                <a:latin typeface="Calibri"/>
                <a:ea typeface="Calibri"/>
                <a:cs typeface="Calibri"/>
                <a:sym typeface="Calibri"/>
              </a:rPr>
              <a:t>Parker Antin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174471"/>
                </a:solidFill>
                <a:latin typeface="Calibri"/>
                <a:ea typeface="Calibri"/>
                <a:cs typeface="Calibri"/>
                <a:sym typeface="Calibri"/>
              </a:rPr>
              <a:t>Nirav Merchant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174471"/>
                </a:solidFill>
                <a:latin typeface="Calibri"/>
                <a:ea typeface="Calibri"/>
                <a:cs typeface="Calibri"/>
                <a:sym typeface="Calibri"/>
              </a:rPr>
              <a:t>Eric Lyons</a:t>
            </a:r>
            <a:endParaRPr sz="1100"/>
          </a:p>
        </p:txBody>
      </p:sp>
      <p:sp>
        <p:nvSpPr>
          <p:cNvPr id="108" name="Google Shape;108;p15"/>
          <p:cNvSpPr txBox="1"/>
          <p:nvPr/>
        </p:nvSpPr>
        <p:spPr>
          <a:xfrm>
            <a:off x="4282346" y="3218915"/>
            <a:ext cx="106909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174471"/>
                </a:solidFill>
                <a:latin typeface="Calibri"/>
                <a:ea typeface="Calibri"/>
                <a:cs typeface="Calibri"/>
                <a:sym typeface="Calibri"/>
              </a:rPr>
              <a:t>Matt Vaughn</a:t>
            </a:r>
            <a:endParaRPr sz="1100"/>
          </a:p>
        </p:txBody>
      </p:sp>
      <p:sp>
        <p:nvSpPr>
          <p:cNvPr id="109" name="Google Shape;109;p15"/>
          <p:cNvSpPr txBox="1"/>
          <p:nvPr/>
        </p:nvSpPr>
        <p:spPr>
          <a:xfrm>
            <a:off x="5989671" y="3236168"/>
            <a:ext cx="1771804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174471"/>
                </a:solidFill>
                <a:latin typeface="Calibri"/>
                <a:ea typeface="Calibri"/>
                <a:cs typeface="Calibri"/>
                <a:sym typeface="Calibri"/>
              </a:rPr>
              <a:t>Doreen Ware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174471"/>
                </a:solidFill>
                <a:latin typeface="Calibri"/>
                <a:ea typeface="Calibri"/>
                <a:cs typeface="Calibri"/>
                <a:sym typeface="Calibri"/>
              </a:rPr>
              <a:t>Dave Micklos</a:t>
            </a:r>
            <a:endParaRPr sz="1100"/>
          </a:p>
        </p:txBody>
      </p:sp>
      <p:sp>
        <p:nvSpPr>
          <p:cNvPr id="110" name="Google Shape;110;p15"/>
          <p:cNvSpPr txBox="1"/>
          <p:nvPr/>
        </p:nvSpPr>
        <p:spPr>
          <a:xfrm>
            <a:off x="1446595" y="4806310"/>
            <a:ext cx="674059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CyVerse is supported by the National Science Foundation under Grant No. DBI-0735191 and DBI-1265383.</a:t>
            </a:r>
            <a:endParaRPr sz="1100"/>
          </a:p>
        </p:txBody>
      </p:sp>
      <p:sp>
        <p:nvSpPr>
          <p:cNvPr id="111" name="Google Shape;111;p15"/>
          <p:cNvSpPr txBox="1"/>
          <p:nvPr/>
        </p:nvSpPr>
        <p:spPr>
          <a:xfrm>
            <a:off x="2789348" y="1630119"/>
            <a:ext cx="3693319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Executive Team</a:t>
            </a:r>
            <a:endParaRPr sz="1100"/>
          </a:p>
        </p:txBody>
      </p:sp>
      <p:pic>
        <p:nvPicPr>
          <p:cNvPr descr="cyverse_rgb.png" id="112" name="Google Shape;11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16364" y="454125"/>
            <a:ext cx="4511272" cy="98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3757918" y="1204456"/>
            <a:ext cx="3069718" cy="2372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71AB"/>
              </a:buClr>
              <a:buSzPts val="1100"/>
              <a:buFont typeface="Arial"/>
              <a:buNone/>
            </a:pPr>
            <a:r>
              <a:rPr b="0" lang="en" sz="1100" u="none">
                <a:solidFill>
                  <a:srgbClr val="0971AB"/>
                </a:solidFill>
                <a:latin typeface="Calibri"/>
                <a:ea typeface="Calibri"/>
                <a:cs typeface="Calibri"/>
                <a:sym typeface="Calibri"/>
              </a:rPr>
              <a:t>Transforming Science Through Data-driven Discovery</a:t>
            </a:r>
            <a:endParaRPr sz="1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eneric Slide 1">
  <p:cSld name="Generic Slide 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ctrTitle"/>
          </p:nvPr>
        </p:nvSpPr>
        <p:spPr>
          <a:xfrm>
            <a:off x="0" y="387084"/>
            <a:ext cx="9144000" cy="79204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4500"/>
              <a:buFont typeface="Calibri"/>
              <a:buNone/>
              <a:defRPr b="0" i="0" sz="4500" u="none" cap="none" strike="noStrike">
                <a:solidFill>
                  <a:srgbClr val="1422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628650" y="1665436"/>
            <a:ext cx="7886700" cy="20242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21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ouTube Intro">
  <p:cSld name="YouTube Intro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verse_rgb.png" id="118" name="Google Shape;11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16364" y="454125"/>
            <a:ext cx="4511272" cy="98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3757918" y="1204456"/>
            <a:ext cx="3069718" cy="2372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71AB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971AB"/>
                </a:solidFill>
                <a:latin typeface="Calibri"/>
                <a:ea typeface="Calibri"/>
                <a:cs typeface="Calibri"/>
                <a:sym typeface="Calibri"/>
              </a:rPr>
              <a:t>Transforming Science Through Data-driven Discovery</a:t>
            </a:r>
            <a:endParaRPr sz="1100"/>
          </a:p>
        </p:txBody>
      </p:sp>
      <p:sp>
        <p:nvSpPr>
          <p:cNvPr id="120" name="Google Shape;120;p17"/>
          <p:cNvSpPr txBox="1"/>
          <p:nvPr>
            <p:ph type="ctrTitle"/>
          </p:nvPr>
        </p:nvSpPr>
        <p:spPr>
          <a:xfrm>
            <a:off x="1144478" y="1973065"/>
            <a:ext cx="6858000" cy="79204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4500"/>
              <a:buFont typeface="Calibri"/>
              <a:buNone/>
              <a:defRPr b="0" i="0" sz="4500" u="none" cap="none" strike="noStrike">
                <a:solidFill>
                  <a:srgbClr val="1422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1" name="Google Shape;121;p17"/>
          <p:cNvSpPr txBox="1"/>
          <p:nvPr>
            <p:ph idx="1" type="subTitle"/>
          </p:nvPr>
        </p:nvSpPr>
        <p:spPr>
          <a:xfrm>
            <a:off x="1143000" y="2860716"/>
            <a:ext cx="6858000" cy="3845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2400"/>
              <a:buNone/>
              <a:defRPr sz="2400">
                <a:solidFill>
                  <a:srgbClr val="0971AB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22" name="Google Shape;122;p17"/>
          <p:cNvSpPr txBox="1"/>
          <p:nvPr>
            <p:ph idx="2" type="body"/>
          </p:nvPr>
        </p:nvSpPr>
        <p:spPr>
          <a:xfrm>
            <a:off x="1143000" y="3340894"/>
            <a:ext cx="6858000" cy="3388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429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1800"/>
              <a:buChar char="•"/>
              <a:defRPr b="1" sz="18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3" type="body"/>
          </p:nvPr>
        </p:nvSpPr>
        <p:spPr>
          <a:xfrm>
            <a:off x="1143000" y="3805238"/>
            <a:ext cx="6858000" cy="3393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1800"/>
              <a:buChar char="•"/>
              <a:defRPr sz="18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ouTube Pillarbars">
  <p:cSld name="YouTube Pillarbar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 flipH="1" rot="10800000">
            <a:off x="0" y="58991"/>
            <a:ext cx="9144000" cy="5143502"/>
          </a:xfrm>
          <a:prstGeom prst="rect">
            <a:avLst/>
          </a:prstGeom>
          <a:solidFill>
            <a:srgbClr val="14224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51439" y="4549877"/>
            <a:ext cx="624101" cy="530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">
  <p:cSld name="Title Slide 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1143000" y="528278"/>
            <a:ext cx="6858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4500"/>
              <a:buFont typeface="Calibri"/>
              <a:buNone/>
              <a:defRPr b="0" i="0" sz="4500" u="none" cap="none" strike="noStrike">
                <a:solidFill>
                  <a:srgbClr val="1422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143000" y="2701528"/>
            <a:ext cx="6858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2400"/>
              <a:buNone/>
              <a:defRPr sz="2400">
                <a:solidFill>
                  <a:srgbClr val="0971AB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5" name="Google Shape;25;p3"/>
          <p:cNvSpPr txBox="1"/>
          <p:nvPr>
            <p:ph idx="2" type="body"/>
          </p:nvPr>
        </p:nvSpPr>
        <p:spPr>
          <a:xfrm>
            <a:off x="1143000" y="3173016"/>
            <a:ext cx="6858000" cy="1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71AB"/>
              </a:buClr>
              <a:buSzPts val="2100"/>
              <a:buFont typeface="Calibri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7486" y="4433060"/>
            <a:ext cx="1148468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0840" y="4467304"/>
            <a:ext cx="505674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3115" y="4467304"/>
            <a:ext cx="71777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86514" y="1320324"/>
            <a:ext cx="1570971" cy="144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duct Slide">
  <p:cSld name="Product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ctrTitle"/>
          </p:nvPr>
        </p:nvSpPr>
        <p:spPr>
          <a:xfrm>
            <a:off x="892366" y="413288"/>
            <a:ext cx="81111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3000"/>
              <a:buFont typeface="Calibri"/>
              <a:buNone/>
              <a:defRPr b="0" i="0" sz="3000" u="none" cap="none" strike="noStrike">
                <a:solidFill>
                  <a:srgbClr val="1422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892366" y="826737"/>
            <a:ext cx="25134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1500"/>
              <a:buNone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107156" y="1614488"/>
            <a:ext cx="8896200" cy="28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knowledgement Slide">
  <p:cSld name="Acknowledgement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nsf.gov/images/logos/nsf1.gif"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8014" y="4067390"/>
            <a:ext cx="777756" cy="7824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Google Shape;36;p5"/>
          <p:cNvGrpSpPr/>
          <p:nvPr/>
        </p:nvGrpSpPr>
        <p:grpSpPr>
          <a:xfrm>
            <a:off x="2301077" y="2286062"/>
            <a:ext cx="5387351" cy="875867"/>
            <a:chOff x="1246003" y="2367008"/>
            <a:chExt cx="7183134" cy="1167823"/>
          </a:xfrm>
        </p:grpSpPr>
        <p:pic>
          <p:nvPicPr>
            <p:cNvPr id="37" name="Google Shape;37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61526" y="2370424"/>
              <a:ext cx="2167611" cy="1035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38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46003" y="2367008"/>
              <a:ext cx="1028373" cy="11157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38744" y="2370424"/>
              <a:ext cx="1523359" cy="11644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" name="Google Shape;40;p5"/>
          <p:cNvSpPr txBox="1"/>
          <p:nvPr/>
        </p:nvSpPr>
        <p:spPr>
          <a:xfrm>
            <a:off x="2059357" y="3234422"/>
            <a:ext cx="12546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74471"/>
                </a:solidFill>
                <a:latin typeface="Calibri"/>
                <a:ea typeface="Calibri"/>
                <a:cs typeface="Calibri"/>
                <a:sym typeface="Calibri"/>
              </a:rPr>
              <a:t>Parker Antin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74471"/>
                </a:solidFill>
                <a:latin typeface="Calibri"/>
                <a:ea typeface="Calibri"/>
                <a:cs typeface="Calibri"/>
                <a:sym typeface="Calibri"/>
              </a:rPr>
              <a:t>Nirav Merchant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74471"/>
                </a:solidFill>
                <a:latin typeface="Calibri"/>
                <a:ea typeface="Calibri"/>
                <a:cs typeface="Calibri"/>
                <a:sym typeface="Calibri"/>
              </a:rPr>
              <a:t>Eric Lyons</a:t>
            </a:r>
            <a:endParaRPr sz="1100"/>
          </a:p>
        </p:txBody>
      </p:sp>
      <p:sp>
        <p:nvSpPr>
          <p:cNvPr id="41" name="Google Shape;41;p5"/>
          <p:cNvSpPr txBox="1"/>
          <p:nvPr/>
        </p:nvSpPr>
        <p:spPr>
          <a:xfrm>
            <a:off x="4282346" y="3218915"/>
            <a:ext cx="1069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74471"/>
                </a:solidFill>
                <a:latin typeface="Calibri"/>
                <a:ea typeface="Calibri"/>
                <a:cs typeface="Calibri"/>
                <a:sym typeface="Calibri"/>
              </a:rPr>
              <a:t>Matt Vaughn</a:t>
            </a:r>
            <a:endParaRPr sz="1100"/>
          </a:p>
        </p:txBody>
      </p:sp>
      <p:sp>
        <p:nvSpPr>
          <p:cNvPr id="42" name="Google Shape;42;p5"/>
          <p:cNvSpPr txBox="1"/>
          <p:nvPr/>
        </p:nvSpPr>
        <p:spPr>
          <a:xfrm>
            <a:off x="5989671" y="3236168"/>
            <a:ext cx="1771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74471"/>
                </a:solidFill>
                <a:latin typeface="Calibri"/>
                <a:ea typeface="Calibri"/>
                <a:cs typeface="Calibri"/>
                <a:sym typeface="Calibri"/>
              </a:rPr>
              <a:t>Doreen Ware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74471"/>
                </a:solidFill>
                <a:latin typeface="Calibri"/>
                <a:ea typeface="Calibri"/>
                <a:cs typeface="Calibri"/>
                <a:sym typeface="Calibri"/>
              </a:rPr>
              <a:t>Dave Micklos</a:t>
            </a:r>
            <a:endParaRPr sz="1100"/>
          </a:p>
        </p:txBody>
      </p:sp>
      <p:sp>
        <p:nvSpPr>
          <p:cNvPr id="43" name="Google Shape;43;p5"/>
          <p:cNvSpPr txBox="1"/>
          <p:nvPr/>
        </p:nvSpPr>
        <p:spPr>
          <a:xfrm>
            <a:off x="709981" y="4807593"/>
            <a:ext cx="7724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CyVerse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supported by the National Science Foundation under Grant Nos. DBI-0735191, DBI-1265383, and DBI-1743442.</a:t>
            </a:r>
            <a:endParaRPr sz="1100"/>
          </a:p>
        </p:txBody>
      </p:sp>
      <p:sp>
        <p:nvSpPr>
          <p:cNvPr id="44" name="Google Shape;44;p5"/>
          <p:cNvSpPr txBox="1"/>
          <p:nvPr/>
        </p:nvSpPr>
        <p:spPr>
          <a:xfrm>
            <a:off x="2789348" y="1630119"/>
            <a:ext cx="3693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Executive Team</a:t>
            </a:r>
            <a:endParaRPr sz="1100"/>
          </a:p>
        </p:txBody>
      </p:sp>
      <p:pic>
        <p:nvPicPr>
          <p:cNvPr descr="cyverse_rgb.png" id="45" name="Google Shape;4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16364" y="454125"/>
            <a:ext cx="4511273" cy="9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/>
          <p:nvPr/>
        </p:nvSpPr>
        <p:spPr>
          <a:xfrm>
            <a:off x="3757918" y="1204456"/>
            <a:ext cx="30696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71AB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971AB"/>
                </a:solidFill>
                <a:latin typeface="Calibri"/>
                <a:ea typeface="Calibri"/>
                <a:cs typeface="Calibri"/>
                <a:sym typeface="Calibri"/>
              </a:rPr>
              <a:t>Transforming Science Through Data-driven Discovery</a:t>
            </a:r>
            <a:endParaRPr sz="11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eneric Slide 1">
  <p:cSld name="Generic Slide 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ctrTitle"/>
          </p:nvPr>
        </p:nvSpPr>
        <p:spPr>
          <a:xfrm>
            <a:off x="0" y="387084"/>
            <a:ext cx="9144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4500"/>
              <a:buFont typeface="Calibri"/>
              <a:buNone/>
              <a:defRPr b="0" i="0" sz="4500" u="none" cap="none" strike="noStrike">
                <a:solidFill>
                  <a:srgbClr val="1422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628650" y="1665436"/>
            <a:ext cx="7886700" cy="20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21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4500"/>
              <a:buFont typeface="Calibri"/>
              <a:buNone/>
              <a:defRPr b="0" i="0" sz="4500" u="none" cap="none" strike="noStrike">
                <a:solidFill>
                  <a:srgbClr val="1422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ouTube Intro">
  <p:cSld name="YouTube Intr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verse_rgb.png" id="57" name="Google Shape;5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16364" y="454125"/>
            <a:ext cx="4511273" cy="9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 txBox="1"/>
          <p:nvPr/>
        </p:nvSpPr>
        <p:spPr>
          <a:xfrm>
            <a:off x="3757918" y="1204456"/>
            <a:ext cx="30696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71AB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971AB"/>
                </a:solidFill>
                <a:latin typeface="Calibri"/>
                <a:ea typeface="Calibri"/>
                <a:cs typeface="Calibri"/>
                <a:sym typeface="Calibri"/>
              </a:rPr>
              <a:t>Transforming Science Through Data-driven Discovery</a:t>
            </a:r>
            <a:endParaRPr sz="1100"/>
          </a:p>
        </p:txBody>
      </p:sp>
      <p:sp>
        <p:nvSpPr>
          <p:cNvPr id="59" name="Google Shape;59;p8"/>
          <p:cNvSpPr txBox="1"/>
          <p:nvPr>
            <p:ph type="ctrTitle"/>
          </p:nvPr>
        </p:nvSpPr>
        <p:spPr>
          <a:xfrm>
            <a:off x="1144478" y="1973065"/>
            <a:ext cx="6858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4500"/>
              <a:buFont typeface="Calibri"/>
              <a:buNone/>
              <a:defRPr b="0" i="0" sz="4500" u="none" cap="none" strike="noStrike">
                <a:solidFill>
                  <a:srgbClr val="1422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0" name="Google Shape;60;p8"/>
          <p:cNvSpPr txBox="1"/>
          <p:nvPr>
            <p:ph idx="1" type="subTitle"/>
          </p:nvPr>
        </p:nvSpPr>
        <p:spPr>
          <a:xfrm>
            <a:off x="1143000" y="2860716"/>
            <a:ext cx="6858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2400"/>
              <a:buNone/>
              <a:defRPr sz="2400">
                <a:solidFill>
                  <a:srgbClr val="0971AB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1143000" y="3340894"/>
            <a:ext cx="685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429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1800"/>
              <a:buChar char="•"/>
              <a:defRPr b="1" sz="18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3" type="body"/>
          </p:nvPr>
        </p:nvSpPr>
        <p:spPr>
          <a:xfrm>
            <a:off x="1143000" y="3805238"/>
            <a:ext cx="6858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1800"/>
              <a:buChar char="•"/>
              <a:defRPr sz="18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ouTube Pillarbars">
  <p:cSld name="YouTube Pillarbar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 flipH="1" rot="10800000">
            <a:off x="0" y="58993"/>
            <a:ext cx="9144000" cy="5143500"/>
          </a:xfrm>
          <a:prstGeom prst="rect">
            <a:avLst/>
          </a:prstGeom>
          <a:solidFill>
            <a:srgbClr val="14224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51439" y="4549877"/>
            <a:ext cx="624101" cy="530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/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g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6.gif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628650" y="1665436"/>
            <a:ext cx="7886700" cy="20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971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/>
          <p:nvPr/>
        </p:nvSpPr>
        <p:spPr>
          <a:xfrm>
            <a:off x="0" y="0"/>
            <a:ext cx="9144000" cy="262200"/>
          </a:xfrm>
          <a:prstGeom prst="rect">
            <a:avLst/>
          </a:prstGeom>
          <a:solidFill>
            <a:srgbClr val="14224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306866"/>
            <a:ext cx="9144000" cy="45300"/>
          </a:xfrm>
          <a:prstGeom prst="rect">
            <a:avLst/>
          </a:prstGeom>
          <a:solidFill>
            <a:srgbClr val="0971AB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0" y="387084"/>
            <a:ext cx="9144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4500"/>
              <a:buFont typeface="Calibri"/>
              <a:buNone/>
            </a:pPr>
            <a:r>
              <a:t/>
            </a:r>
            <a:endParaRPr b="0" i="0" sz="4500" u="none" cap="none" strike="noStrike">
              <a:solidFill>
                <a:srgbClr val="1422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9411" y="372281"/>
            <a:ext cx="91347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1422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406983" y="4464305"/>
            <a:ext cx="805034" cy="741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nsf.gov/images/logos/nsf1.gif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11" y="4557990"/>
            <a:ext cx="545355" cy="54864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628650" y="1665436"/>
            <a:ext cx="7886700" cy="20242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971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/>
          <p:nvPr/>
        </p:nvSpPr>
        <p:spPr>
          <a:xfrm>
            <a:off x="0" y="0"/>
            <a:ext cx="9144000" cy="262218"/>
          </a:xfrm>
          <a:prstGeom prst="rect">
            <a:avLst/>
          </a:prstGeom>
          <a:solidFill>
            <a:srgbClr val="14224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0" y="306866"/>
            <a:ext cx="9144000" cy="45244"/>
          </a:xfrm>
          <a:prstGeom prst="rect">
            <a:avLst/>
          </a:prstGeom>
          <a:solidFill>
            <a:srgbClr val="0971AB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1"/>
          <p:cNvSpPr txBox="1"/>
          <p:nvPr/>
        </p:nvSpPr>
        <p:spPr>
          <a:xfrm>
            <a:off x="0" y="387084"/>
            <a:ext cx="9144000" cy="79204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4500"/>
              <a:buFont typeface="Calibri"/>
              <a:buNone/>
            </a:pPr>
            <a:r>
              <a:t/>
            </a:r>
            <a:endParaRPr b="0" i="0" sz="4500" u="none" cap="none" strike="noStrike">
              <a:solidFill>
                <a:srgbClr val="1422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1"/>
          <p:cNvSpPr txBox="1"/>
          <p:nvPr/>
        </p:nvSpPr>
        <p:spPr>
          <a:xfrm>
            <a:off x="9411" y="372281"/>
            <a:ext cx="9134589" cy="44165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1422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406983" y="4464305"/>
            <a:ext cx="805033" cy="741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nsf.gov/images/logos/nsf1.gif" id="77" name="Google Shape;7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11" y="4557990"/>
            <a:ext cx="545355" cy="54864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iki.cyverse.org/wiki/display/DEapps/List+of+Applicatio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bioconda.github.io/" TargetMode="External"/><Relationship Id="rId4" Type="http://schemas.openxmlformats.org/officeDocument/2006/relationships/hyperlink" Target="https://biocontainers.pro/#services" TargetMode="External"/><Relationship Id="rId5" Type="http://schemas.openxmlformats.org/officeDocument/2006/relationships/hyperlink" Target="http://quay.io" TargetMode="External"/><Relationship Id="rId6" Type="http://schemas.openxmlformats.org/officeDocument/2006/relationships/hyperlink" Target="https://hub.docker.com/" TargetMode="External"/><Relationship Id="rId7" Type="http://schemas.openxmlformats.org/officeDocument/2006/relationships/hyperlink" Target="https://biocontainers.pro/" TargetMode="External"/><Relationship Id="rId8" Type="http://schemas.openxmlformats.org/officeDocument/2006/relationships/hyperlink" Target="http://biocontainers.pro/docs/101/intro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.cyverse.org/de/" TargetMode="External"/><Relationship Id="rId4" Type="http://schemas.openxmlformats.org/officeDocument/2006/relationships/slide" Target="/ppt/slides/slide1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hyperlink" Target="https://de.cyverse.org/de/" TargetMode="External"/><Relationship Id="rId5" Type="http://schemas.openxmlformats.org/officeDocument/2006/relationships/slide" Target="/ppt/slides/slide2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ctrTitle"/>
          </p:nvPr>
        </p:nvSpPr>
        <p:spPr>
          <a:xfrm>
            <a:off x="1143000" y="705727"/>
            <a:ext cx="6858000" cy="2536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Discovery Environment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Integration and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Building</a:t>
            </a:r>
            <a:endParaRPr/>
          </a:p>
        </p:txBody>
      </p:sp>
      <p:sp>
        <p:nvSpPr>
          <p:cNvPr id="132" name="Google Shape;132;p19"/>
          <p:cNvSpPr txBox="1"/>
          <p:nvPr>
            <p:ph idx="1" type="subTitle"/>
          </p:nvPr>
        </p:nvSpPr>
        <p:spPr>
          <a:xfrm>
            <a:off x="1143000" y="3311128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June 7, 2019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Amanda Cooksey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100" y="420350"/>
            <a:ext cx="6107075" cy="457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4668225" y="2915000"/>
            <a:ext cx="2481900" cy="866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Be sure to include ‘entrypoint’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50" y="1877450"/>
            <a:ext cx="8605349" cy="11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0"/>
          <p:cNvPicPr preferRelativeResize="0"/>
          <p:nvPr/>
        </p:nvPicPr>
        <p:blipFill rotWithShape="1">
          <a:blip r:embed="rId3">
            <a:alphaModFix/>
          </a:blip>
          <a:srcRect b="48300" l="20724" r="16907" t="19790"/>
          <a:stretch/>
        </p:blipFill>
        <p:spPr>
          <a:xfrm>
            <a:off x="575575" y="1361675"/>
            <a:ext cx="7943274" cy="254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 rotWithShape="1">
          <a:blip r:embed="rId3">
            <a:alphaModFix/>
          </a:blip>
          <a:srcRect b="3390" l="0" r="24115" t="0"/>
          <a:stretch/>
        </p:blipFill>
        <p:spPr>
          <a:xfrm>
            <a:off x="457200" y="418100"/>
            <a:ext cx="8202774" cy="415357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3212075" y="3093875"/>
            <a:ext cx="3852300" cy="1469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Enter a meaningful ‘app name’ and ‘app description’ so that other users can tell what it is and what it does.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83100" y="238075"/>
            <a:ext cx="8520600" cy="464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usage: porechop -i INPUT [-o OUTPUT]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            [--format {auto,fasta,fastq,fasta.gz,fastq.gz}] [-v VERBOSITY]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            [-t THREADS] [-b BARCODE_DIR]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            [--barcode_threshold BARCODE_THRESHOLD]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            [--barcode_diff BARCODE_DIFF] [--require_two_barcodes]                                                                                                                                    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            [--untrimmed] [--discard_unassigned]                                                                                                                                                      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            [--adapter_threshold ADAPTER_THRESHOLD]                                                                                                                                                   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            [--check_reads CHECK_READS] [--scoring_scheme SCORING_SCHEME]                                                                                                                             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            [--end_size END_SIZE] [--min_trim_size MIN_TRIM_SIZE]                                                                                                                                     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            [--extra_end_trim EXTRA_END_TRIM]                                                                                                                                                         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            [--end_threshold END_THRESHOLD] [--no_split]                                                                                                                                              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            [--discard_middle] [--middle_threshold MIDDLE_THRESHOLD]                                                                                                                                  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            [--extra_middle_trim_good_side EXTRA_MIDDLE_TRIM_GOOD_SIDE]                                                                                                                               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            [--extra_middle_trim_bad_side EXTRA_MIDDLE_TRIM_BAD_SIDE]                                                                                                                                 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            [--min_split_read_size MIN_SPLIT_READ_SIZE] [-h] [--version]  </a:t>
            </a:r>
            <a:r>
              <a:rPr lang="en" sz="1400"/>
              <a:t>                                                                                                                            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9" name="Google Shape;209;p32"/>
          <p:cNvSpPr txBox="1"/>
          <p:nvPr/>
        </p:nvSpPr>
        <p:spPr>
          <a:xfrm>
            <a:off x="6453275" y="666350"/>
            <a:ext cx="2466900" cy="15849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Square brackets means the [option] is not required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The only required option for Porechop is -i INPUT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3"/>
          <p:cNvPicPr preferRelativeResize="0"/>
          <p:nvPr/>
        </p:nvPicPr>
        <p:blipFill rotWithShape="1">
          <a:blip r:embed="rId3">
            <a:alphaModFix/>
          </a:blip>
          <a:srcRect b="13441" l="0" r="21396" t="14832"/>
          <a:stretch/>
        </p:blipFill>
        <p:spPr>
          <a:xfrm>
            <a:off x="1448188" y="428750"/>
            <a:ext cx="6247624" cy="471474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 txBox="1"/>
          <p:nvPr/>
        </p:nvSpPr>
        <p:spPr>
          <a:xfrm>
            <a:off x="5552875" y="2918150"/>
            <a:ext cx="3348600" cy="1196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Drag and drop features from the left pane into the center pane.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00" y="509300"/>
            <a:ext cx="8839199" cy="365530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4"/>
          <p:cNvSpPr txBox="1"/>
          <p:nvPr/>
        </p:nvSpPr>
        <p:spPr>
          <a:xfrm>
            <a:off x="1007700" y="3463975"/>
            <a:ext cx="3726300" cy="1312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Use the right pane to add/change details of the selected feature in the center pane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00" y="524850"/>
            <a:ext cx="8465251" cy="369492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5"/>
          <p:cNvSpPr txBox="1"/>
          <p:nvPr/>
        </p:nvSpPr>
        <p:spPr>
          <a:xfrm>
            <a:off x="3673925" y="4041325"/>
            <a:ext cx="3799800" cy="892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This is the public Porechop app with all of the options exposed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Share your app or make it public</a:t>
            </a:r>
            <a:endParaRPr sz="3600"/>
          </a:p>
        </p:txBody>
      </p:sp>
      <p:pic>
        <p:nvPicPr>
          <p:cNvPr id="233" name="Google Shape;233;p36"/>
          <p:cNvPicPr preferRelativeResize="0"/>
          <p:nvPr/>
        </p:nvPicPr>
        <p:blipFill rotWithShape="1">
          <a:blip r:embed="rId3">
            <a:alphaModFix/>
          </a:blip>
          <a:srcRect b="5334" l="0" r="1244" t="15401"/>
          <a:stretch/>
        </p:blipFill>
        <p:spPr>
          <a:xfrm>
            <a:off x="650975" y="1202500"/>
            <a:ext cx="7703248" cy="3477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36"/>
          <p:cNvCxnSpPr/>
          <p:nvPr/>
        </p:nvCxnSpPr>
        <p:spPr>
          <a:xfrm flipH="1">
            <a:off x="2179650" y="1077275"/>
            <a:ext cx="6600" cy="40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Publishing your app</a:t>
            </a:r>
            <a:endParaRPr sz="3600"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Public apps require documentation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There is a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CyVerse Wiki</a:t>
            </a:r>
            <a:r>
              <a:rPr lang="en" sz="2400"/>
              <a:t> page for every app</a:t>
            </a:r>
            <a:endParaRPr sz="2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Public apps require example data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Make a folder here: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/iplant/home/shared/iplantcollaborative/example_data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Choose small example files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ctrTitle"/>
          </p:nvPr>
        </p:nvSpPr>
        <p:spPr>
          <a:xfrm>
            <a:off x="0" y="387084"/>
            <a:ext cx="9144000" cy="792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cover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628650" y="1589225"/>
            <a:ext cx="7886700" cy="276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How to integrate your BioContainer as a tool in the DE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How to build and app for your tool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How to share your tool or make it public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Information you need to publish your app</a:t>
            </a:r>
            <a:endParaRPr sz="3600"/>
          </a:p>
        </p:txBody>
      </p:sp>
      <p:sp>
        <p:nvSpPr>
          <p:cNvPr id="246" name="Google Shape;24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Topic--selected from a controlled vocabulary (eg. transcriptomics)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Operation--selected from a controlled vocabulary (eg. mapping)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Example data folder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Brief description of inputs, required parameters and outputs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Wiki documentation page--the app doc page you made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Tool documentation page--the original documentation page provided by the group that made the tool (frequently a GitHub page)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Steps to integrate a BioContainer in the Discovery Environment</a:t>
            </a:r>
            <a:endParaRPr sz="2100"/>
          </a:p>
        </p:txBody>
      </p:sp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Find BioContainers image at Quay.io or the BioContainer Registry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Pull your image with Docker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Run container with appropriate data to test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Add tool in DE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Build app for tool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Share your tool/app as you wish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Useful Links and References</a:t>
            </a:r>
            <a:endParaRPr sz="4500"/>
          </a:p>
        </p:txBody>
      </p:sp>
      <p:sp>
        <p:nvSpPr>
          <p:cNvPr id="258" name="Google Shape;25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Bioconda GitHub Repository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u="sng">
                <a:solidFill>
                  <a:schemeClr val="hlink"/>
                </a:solidFill>
                <a:hlinkClick r:id="rId4"/>
              </a:rPr>
              <a:t>BioContainers on GitHub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u="sng">
                <a:solidFill>
                  <a:schemeClr val="hlink"/>
                </a:solidFill>
                <a:hlinkClick r:id="rId5"/>
              </a:rPr>
              <a:t>Quay.io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u="sng">
                <a:solidFill>
                  <a:schemeClr val="hlink"/>
                </a:solidFill>
                <a:hlinkClick r:id="rId6"/>
              </a:rPr>
              <a:t>DockerHub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u="sng">
                <a:solidFill>
                  <a:schemeClr val="hlink"/>
                </a:solidFill>
                <a:hlinkClick r:id="rId7"/>
              </a:rPr>
              <a:t>Biocontainers.pro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u="sng">
                <a:solidFill>
                  <a:schemeClr val="hlink"/>
                </a:solidFill>
                <a:hlinkClick r:id="rId8"/>
              </a:rPr>
              <a:t>BioContainers Edu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575" y="2299225"/>
            <a:ext cx="1139000" cy="11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5775" y="535350"/>
            <a:ext cx="2554500" cy="45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1"/>
          <p:cNvSpPr txBox="1"/>
          <p:nvPr/>
        </p:nvSpPr>
        <p:spPr>
          <a:xfrm>
            <a:off x="892225" y="1322600"/>
            <a:ext cx="3679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If you run into trouble Intercom.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ctrTitle"/>
          </p:nvPr>
        </p:nvSpPr>
        <p:spPr>
          <a:xfrm>
            <a:off x="1143000" y="528278"/>
            <a:ext cx="6858000" cy="79204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4500"/>
              <a:buFont typeface="Calibri"/>
              <a:buNone/>
            </a:pPr>
            <a:r>
              <a:rPr lang="en" sz="1100"/>
              <a:t> </a:t>
            </a:r>
            <a:endParaRPr sz="1100"/>
          </a:p>
        </p:txBody>
      </p:sp>
      <p:sp>
        <p:nvSpPr>
          <p:cNvPr id="271" name="Google Shape;271;p42"/>
          <p:cNvSpPr txBox="1"/>
          <p:nvPr>
            <p:ph idx="1" type="subTitle"/>
          </p:nvPr>
        </p:nvSpPr>
        <p:spPr>
          <a:xfrm>
            <a:off x="1143000" y="2701528"/>
            <a:ext cx="6858000" cy="3845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71AB"/>
              </a:buClr>
              <a:buSzPts val="2400"/>
              <a:buNone/>
            </a:pPr>
            <a:r>
              <a:rPr lang="en" sz="1100"/>
              <a:t> </a:t>
            </a:r>
            <a:endParaRPr sz="1100"/>
          </a:p>
        </p:txBody>
      </p:sp>
      <p:sp>
        <p:nvSpPr>
          <p:cNvPr id="272" name="Google Shape;272;p42"/>
          <p:cNvSpPr txBox="1"/>
          <p:nvPr>
            <p:ph idx="2" type="body"/>
          </p:nvPr>
        </p:nvSpPr>
        <p:spPr>
          <a:xfrm>
            <a:off x="-233978" y="3086100"/>
            <a:ext cx="9657678" cy="1202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1400"/>
              <a:buNone/>
            </a:pPr>
            <a:r>
              <a:rPr lang="en" sz="1400">
                <a:solidFill>
                  <a:srgbClr val="142248"/>
                </a:solidFill>
              </a:rPr>
              <a:t>CyVerse is supported by the National Science Foundation under Grants No. DBI-0735191, DBI-1265383 and DBI-1743442.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71AB"/>
              </a:buClr>
              <a:buSzPts val="2100"/>
              <a:buFont typeface="Calibri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ctrTitle"/>
          </p:nvPr>
        </p:nvSpPr>
        <p:spPr>
          <a:xfrm>
            <a:off x="0" y="387084"/>
            <a:ext cx="9144000" cy="792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terminology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628650" y="1233876"/>
            <a:ext cx="7886700" cy="3810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Image: </a:t>
            </a:r>
            <a:r>
              <a:rPr lang="en" sz="1800">
                <a:solidFill>
                  <a:srgbClr val="000000"/>
                </a:solidFill>
              </a:rPr>
              <a:t>self-contained, read-only ‘snapshot’ of your applications and packages, with all their dependencies</a:t>
            </a:r>
            <a:endParaRPr sz="18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Container: </a:t>
            </a:r>
            <a:r>
              <a:rPr lang="en" sz="1800">
                <a:solidFill>
                  <a:srgbClr val="000000"/>
                </a:solidFill>
              </a:rPr>
              <a:t>a running instance of your image</a:t>
            </a:r>
            <a:endParaRPr sz="18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Image registry: </a:t>
            </a:r>
            <a:r>
              <a:rPr lang="en" sz="1800">
                <a:solidFill>
                  <a:srgbClr val="000000"/>
                </a:solidFill>
              </a:rPr>
              <a:t>a storage and content delivery system, holding named images, available in different tagged versions</a:t>
            </a:r>
            <a:endParaRPr sz="18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Docker: </a:t>
            </a:r>
            <a:r>
              <a:rPr lang="en" sz="1800">
                <a:solidFill>
                  <a:srgbClr val="000000"/>
                </a:solidFill>
              </a:rPr>
              <a:t>a program that runs and handles life-cycle of containers and images</a:t>
            </a:r>
            <a:endParaRPr sz="18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CyVerse tool: </a:t>
            </a:r>
            <a:r>
              <a:rPr lang="en" sz="1800">
                <a:solidFill>
                  <a:srgbClr val="000000"/>
                </a:solidFill>
              </a:rPr>
              <a:t>Software program that is integrated into the back end of the DE for use in DE apps</a:t>
            </a:r>
            <a:endParaRPr sz="18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CyVerse app: </a:t>
            </a:r>
            <a:r>
              <a:rPr lang="en" sz="1800">
                <a:solidFill>
                  <a:srgbClr val="000000"/>
                </a:solidFill>
              </a:rPr>
              <a:t>graphic interface of a tool made available for use in the DE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ctrTitle"/>
          </p:nvPr>
        </p:nvSpPr>
        <p:spPr>
          <a:xfrm>
            <a:off x="0" y="387084"/>
            <a:ext cx="9144000" cy="792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CyVerse Discovery Environment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628650" y="1422495"/>
            <a:ext cx="7886700" cy="3024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Provide graphic interface for common analysis tools 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DE tools are Dockerized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Users can integrate tools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And build apps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CyVerse tools and apps 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Keep them private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Share them with collaborators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Make them publicly available</a:t>
            </a:r>
            <a:endParaRPr sz="2400"/>
          </a:p>
        </p:txBody>
      </p:sp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5602" y="2414730"/>
            <a:ext cx="1838875" cy="157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ctrTitle"/>
          </p:nvPr>
        </p:nvSpPr>
        <p:spPr>
          <a:xfrm>
            <a:off x="0" y="996684"/>
            <a:ext cx="9144000" cy="792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Integration in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DE</a:t>
            </a: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1081175" y="4177775"/>
            <a:ext cx="25089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/>
              </a:rPr>
              <a:t>Skip to Porechop usage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50" y="502625"/>
            <a:ext cx="7995925" cy="412024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6185825" y="4665900"/>
            <a:ext cx="477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DE</a:t>
            </a:r>
            <a:endParaRPr b="1" sz="18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6959475" y="4699650"/>
            <a:ext cx="9132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/>
              </a:rPr>
              <a:t>Next step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25" y="494800"/>
            <a:ext cx="8283974" cy="3954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5"/>
          <p:cNvCxnSpPr/>
          <p:nvPr/>
        </p:nvCxnSpPr>
        <p:spPr>
          <a:xfrm rot="10800000">
            <a:off x="1484600" y="2281300"/>
            <a:ext cx="507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75" y="476674"/>
            <a:ext cx="7941625" cy="403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6"/>
          <p:cNvCxnSpPr/>
          <p:nvPr/>
        </p:nvCxnSpPr>
        <p:spPr>
          <a:xfrm rot="10800000">
            <a:off x="7245250" y="1324775"/>
            <a:ext cx="0" cy="417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7"/>
          <p:cNvPicPr preferRelativeResize="0"/>
          <p:nvPr/>
        </p:nvPicPr>
        <p:blipFill rotWithShape="1">
          <a:blip r:embed="rId3">
            <a:alphaModFix/>
          </a:blip>
          <a:srcRect b="47311" l="20721" r="17050" t="19538"/>
          <a:stretch/>
        </p:blipFill>
        <p:spPr>
          <a:xfrm>
            <a:off x="560475" y="1267400"/>
            <a:ext cx="7982874" cy="265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neric New Slid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neric New Slid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