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790fd228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790fd22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acefc79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acefc79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a790fd228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a790fd22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a790fd228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a790fd228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790fd228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790fd228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a790fd22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a790fd22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a790fd228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a790fd228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790fd228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790fd228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a790fd228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a790fd228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acefc792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acefc792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790fd22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790fd2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a790fd228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a790fd228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a790fd228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a790fd228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a790fd228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a790fd228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cefc792c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5acefc792c_3_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a790fd22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a790fd22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a790fd228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a790fd228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a790fd22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a790fd22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i need this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790fd22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a790fd22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790fd2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790fd2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790fd2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790fd2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790fd2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790fd2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Relationship Id="rId3" Type="http://schemas.openxmlformats.org/officeDocument/2006/relationships/image" Target="../media/image3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 Slide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144478" y="1973065"/>
            <a:ext cx="685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857743"/>
            <a:ext cx="685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4113" y="4433060"/>
            <a:ext cx="1148468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245" y="4433060"/>
            <a:ext cx="50567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3115" y="4435532"/>
            <a:ext cx="71777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2" type="body"/>
          </p:nvPr>
        </p:nvSpPr>
        <p:spPr>
          <a:xfrm>
            <a:off x="1143000" y="3396853"/>
            <a:ext cx="6858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cyverse_rgb.png" id="20" name="Google Shape;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6364" y="454125"/>
            <a:ext cx="4511273" cy="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3757918" y="1204456"/>
            <a:ext cx="3069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1143000" y="528278"/>
            <a:ext cx="6858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143000" y="2701528"/>
            <a:ext cx="6858000" cy="38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1143000" y="3173016"/>
            <a:ext cx="6858000" cy="11154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82" name="Google Shape;8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7486" y="4375337"/>
            <a:ext cx="114846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840" y="4375337"/>
            <a:ext cx="50567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3115" y="4425655"/>
            <a:ext cx="71777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514" y="1320324"/>
            <a:ext cx="1570972" cy="144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 Slide 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1144478" y="1973065"/>
            <a:ext cx="6858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143000" y="2857743"/>
            <a:ext cx="6858000" cy="38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24351" y="4440833"/>
            <a:ext cx="114846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6300" y="4433060"/>
            <a:ext cx="50567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9277" y="4464305"/>
            <a:ext cx="71777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0124" y="4433060"/>
            <a:ext cx="978009" cy="55013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1143000" y="3396853"/>
            <a:ext cx="6858000" cy="8846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 amt="20000"/>
          </a:blip>
          <a:srcRect b="0" l="0" r="0" t="0"/>
          <a:stretch/>
        </p:blipFill>
        <p:spPr>
          <a:xfrm>
            <a:off x="4296795" y="1147482"/>
            <a:ext cx="5281613" cy="44987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yverse_rgb.png" id="95" name="Google Shape;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6364" y="454125"/>
            <a:ext cx="4511272" cy="9817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3757918" y="1204456"/>
            <a:ext cx="3069718" cy="237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duct Slide">
  <p:cSld name="Product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892366" y="413288"/>
            <a:ext cx="8111169" cy="47223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92366" y="826737"/>
            <a:ext cx="2513409" cy="282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107156" y="1614488"/>
            <a:ext cx="8896350" cy="28503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knowledgement Slide">
  <p:cSld name="Acknowledgement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nsf.gov/images/logos/nsf1.gif"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8014" y="4067390"/>
            <a:ext cx="777756" cy="7824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5"/>
          <p:cNvGrpSpPr/>
          <p:nvPr/>
        </p:nvGrpSpPr>
        <p:grpSpPr>
          <a:xfrm>
            <a:off x="2301077" y="2286062"/>
            <a:ext cx="5387351" cy="875867"/>
            <a:chOff x="1246003" y="2367008"/>
            <a:chExt cx="7183134" cy="1167823"/>
          </a:xfrm>
        </p:grpSpPr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1526" y="2370424"/>
              <a:ext cx="2167611" cy="1035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6003" y="2367008"/>
              <a:ext cx="1028373" cy="1115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38744" y="2370424"/>
              <a:ext cx="1523359" cy="11644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5"/>
          <p:cNvSpPr txBox="1"/>
          <p:nvPr/>
        </p:nvSpPr>
        <p:spPr>
          <a:xfrm>
            <a:off x="2059357" y="3234422"/>
            <a:ext cx="125471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Parker Antin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Nirav Merchant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Eric Lyons</a:t>
            </a:r>
            <a:endParaRPr sz="1100"/>
          </a:p>
        </p:txBody>
      </p:sp>
      <p:sp>
        <p:nvSpPr>
          <p:cNvPr id="108" name="Google Shape;108;p15"/>
          <p:cNvSpPr txBox="1"/>
          <p:nvPr/>
        </p:nvSpPr>
        <p:spPr>
          <a:xfrm>
            <a:off x="4282346" y="3218915"/>
            <a:ext cx="10690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Matt Vaughn</a:t>
            </a:r>
            <a:endParaRPr sz="1100"/>
          </a:p>
        </p:txBody>
      </p:sp>
      <p:sp>
        <p:nvSpPr>
          <p:cNvPr id="109" name="Google Shape;109;p15"/>
          <p:cNvSpPr txBox="1"/>
          <p:nvPr/>
        </p:nvSpPr>
        <p:spPr>
          <a:xfrm>
            <a:off x="5989671" y="3236168"/>
            <a:ext cx="177180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Doreen Ware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Dave Micklos</a:t>
            </a:r>
            <a:endParaRPr sz="1100"/>
          </a:p>
        </p:txBody>
      </p:sp>
      <p:sp>
        <p:nvSpPr>
          <p:cNvPr id="110" name="Google Shape;110;p15"/>
          <p:cNvSpPr txBox="1"/>
          <p:nvPr/>
        </p:nvSpPr>
        <p:spPr>
          <a:xfrm>
            <a:off x="1446595" y="4806310"/>
            <a:ext cx="674059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CyVerse is supported by the National Science Foundation under Grant No. DBI-0735191 and DBI-1265383.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2789348" y="1630119"/>
            <a:ext cx="369331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Team</a:t>
            </a:r>
            <a:endParaRPr sz="1100"/>
          </a:p>
        </p:txBody>
      </p:sp>
      <p:pic>
        <p:nvPicPr>
          <p:cNvPr descr="cyverse_rgb.png" id="112" name="Google Shape;11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16364" y="454125"/>
            <a:ext cx="4511272" cy="98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3757918" y="1204456"/>
            <a:ext cx="3069718" cy="237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b="0" lang="en" sz="1100" u="non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ic Slide 1">
  <p:cSld name="Generic Slide 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0" y="387084"/>
            <a:ext cx="9144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628650" y="1665436"/>
            <a:ext cx="7886700" cy="2024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ouTube Intro">
  <p:cSld name="YouTube Intr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verse_rgb.png" id="118" name="Google Shape;11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6364" y="454125"/>
            <a:ext cx="4511272" cy="98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3757918" y="1204456"/>
            <a:ext cx="3069718" cy="2372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  <p:sp>
        <p:nvSpPr>
          <p:cNvPr id="120" name="Google Shape;120;p17"/>
          <p:cNvSpPr txBox="1"/>
          <p:nvPr>
            <p:ph type="ctrTitle"/>
          </p:nvPr>
        </p:nvSpPr>
        <p:spPr>
          <a:xfrm>
            <a:off x="1144478" y="1973065"/>
            <a:ext cx="6858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1143000" y="2860716"/>
            <a:ext cx="6858000" cy="38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2" name="Google Shape;122;p17"/>
          <p:cNvSpPr txBox="1"/>
          <p:nvPr>
            <p:ph idx="2" type="body"/>
          </p:nvPr>
        </p:nvSpPr>
        <p:spPr>
          <a:xfrm>
            <a:off x="1143000" y="3340894"/>
            <a:ext cx="6858000" cy="3388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Char char="•"/>
              <a:defRPr b="1"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3" type="body"/>
          </p:nvPr>
        </p:nvSpPr>
        <p:spPr>
          <a:xfrm>
            <a:off x="1143000" y="3805238"/>
            <a:ext cx="6858000" cy="339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ouTube Pillarbars">
  <p:cSld name="YouTube Pillarbar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 flipH="1" rot="10800000">
            <a:off x="0" y="58991"/>
            <a:ext cx="9144000" cy="5143502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439" y="4549877"/>
            <a:ext cx="624101" cy="53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143000" y="528278"/>
            <a:ext cx="685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143000" y="2701528"/>
            <a:ext cx="685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1143000" y="3173016"/>
            <a:ext cx="68580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7486" y="4433060"/>
            <a:ext cx="1148468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840" y="4467304"/>
            <a:ext cx="505674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3115" y="4467304"/>
            <a:ext cx="71777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6514" y="1320324"/>
            <a:ext cx="1570971" cy="144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duct Slide">
  <p:cSld name="Product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892366" y="413288"/>
            <a:ext cx="8111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3000"/>
              <a:buFont typeface="Calibri"/>
              <a:buNone/>
              <a:defRPr b="0" i="0" sz="30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92366" y="826737"/>
            <a:ext cx="2513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107156" y="1614488"/>
            <a:ext cx="88962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knowledgement Slide">
  <p:cSld name="Acknowledgement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nsf.gov/images/logos/nsf1.gif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8014" y="4067390"/>
            <a:ext cx="777756" cy="7824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" name="Google Shape;36;p5"/>
          <p:cNvGrpSpPr/>
          <p:nvPr/>
        </p:nvGrpSpPr>
        <p:grpSpPr>
          <a:xfrm>
            <a:off x="2301077" y="2286062"/>
            <a:ext cx="5387351" cy="875867"/>
            <a:chOff x="1246003" y="2367008"/>
            <a:chExt cx="7183134" cy="1167823"/>
          </a:xfrm>
        </p:grpSpPr>
        <p:pic>
          <p:nvPicPr>
            <p:cNvPr id="37" name="Google Shape;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1526" y="2370424"/>
              <a:ext cx="2167611" cy="1035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6003" y="2367008"/>
              <a:ext cx="1028373" cy="1115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38744" y="2370424"/>
              <a:ext cx="1523359" cy="11644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5"/>
          <p:cNvSpPr txBox="1"/>
          <p:nvPr/>
        </p:nvSpPr>
        <p:spPr>
          <a:xfrm>
            <a:off x="2059357" y="3234422"/>
            <a:ext cx="1254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Parker Antin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Nirav Merchant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Eric Lyons</a:t>
            </a:r>
            <a:endParaRPr sz="1100"/>
          </a:p>
        </p:txBody>
      </p:sp>
      <p:sp>
        <p:nvSpPr>
          <p:cNvPr id="41" name="Google Shape;41;p5"/>
          <p:cNvSpPr txBox="1"/>
          <p:nvPr/>
        </p:nvSpPr>
        <p:spPr>
          <a:xfrm>
            <a:off x="4282346" y="3218915"/>
            <a:ext cx="1069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Matt Vaughn</a:t>
            </a:r>
            <a:endParaRPr sz="1100"/>
          </a:p>
        </p:txBody>
      </p:sp>
      <p:sp>
        <p:nvSpPr>
          <p:cNvPr id="42" name="Google Shape;42;p5"/>
          <p:cNvSpPr txBox="1"/>
          <p:nvPr/>
        </p:nvSpPr>
        <p:spPr>
          <a:xfrm>
            <a:off x="5989671" y="3236168"/>
            <a:ext cx="1771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Doreen Ware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Dave Micklos</a:t>
            </a:r>
            <a:endParaRPr sz="1100"/>
          </a:p>
        </p:txBody>
      </p:sp>
      <p:sp>
        <p:nvSpPr>
          <p:cNvPr id="43" name="Google Shape;43;p5"/>
          <p:cNvSpPr txBox="1"/>
          <p:nvPr/>
        </p:nvSpPr>
        <p:spPr>
          <a:xfrm>
            <a:off x="709981" y="4807593"/>
            <a:ext cx="7724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CyVerse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by the National Science Foundation under Grant Nos. DBI-0735191, DBI-1265383, and DBI-1743442.</a:t>
            </a:r>
            <a:endParaRPr sz="1100"/>
          </a:p>
        </p:txBody>
      </p:sp>
      <p:sp>
        <p:nvSpPr>
          <p:cNvPr id="44" name="Google Shape;44;p5"/>
          <p:cNvSpPr txBox="1"/>
          <p:nvPr/>
        </p:nvSpPr>
        <p:spPr>
          <a:xfrm>
            <a:off x="2789348" y="1630119"/>
            <a:ext cx="3693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Team</a:t>
            </a:r>
            <a:endParaRPr sz="1100"/>
          </a:p>
        </p:txBody>
      </p:sp>
      <p:pic>
        <p:nvPicPr>
          <p:cNvPr descr="cyverse_rgb.png" id="45" name="Google Shape;4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16364" y="454125"/>
            <a:ext cx="4511273" cy="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3757918" y="1204456"/>
            <a:ext cx="3069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eneric Slide 1">
  <p:cSld name="Generic Slide 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28650" y="1665436"/>
            <a:ext cx="78867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ouTube Intro">
  <p:cSld name="YouTube Intr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verse_rgb.png"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6364" y="454125"/>
            <a:ext cx="4511273" cy="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3757918" y="1204456"/>
            <a:ext cx="3069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Transforming Science Through Data-driven Discovery</a:t>
            </a:r>
            <a:endParaRPr sz="1100"/>
          </a:p>
        </p:txBody>
      </p:sp>
      <p:sp>
        <p:nvSpPr>
          <p:cNvPr id="59" name="Google Shape;59;p8"/>
          <p:cNvSpPr txBox="1"/>
          <p:nvPr>
            <p:ph type="ctrTitle"/>
          </p:nvPr>
        </p:nvSpPr>
        <p:spPr>
          <a:xfrm>
            <a:off x="1144478" y="1973065"/>
            <a:ext cx="6858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  <a:defRPr b="0" i="0" sz="4500" u="none" cap="none" strike="noStrike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1143000" y="2860716"/>
            <a:ext cx="6858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  <a:defRPr sz="2400">
                <a:solidFill>
                  <a:srgbClr val="0971A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1143000" y="3340894"/>
            <a:ext cx="685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Char char="•"/>
              <a:defRPr b="1"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1143000" y="3805238"/>
            <a:ext cx="6858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ouTube Pillarbars">
  <p:cSld name="YouTube Pillarbar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 flipH="1" rot="10800000">
            <a:off x="0" y="58993"/>
            <a:ext cx="9144000" cy="5143500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1439" y="4549877"/>
            <a:ext cx="624101" cy="53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/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gif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28650" y="1665436"/>
            <a:ext cx="78867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262200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306866"/>
            <a:ext cx="9144000" cy="45300"/>
          </a:xfrm>
          <a:prstGeom prst="rect">
            <a:avLst/>
          </a:prstGeom>
          <a:solidFill>
            <a:srgbClr val="0971A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0" y="387084"/>
            <a:ext cx="9144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</a:pPr>
            <a:r>
              <a:t/>
            </a:r>
            <a:endParaRPr b="0" i="0" sz="4500" u="none" cap="none" strike="noStrike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411" y="372281"/>
            <a:ext cx="91347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06983" y="4464305"/>
            <a:ext cx="805034" cy="74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nsf.gov/images/logos/nsf1.gif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11" y="4557990"/>
            <a:ext cx="545355" cy="5486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628650" y="1665436"/>
            <a:ext cx="7886700" cy="2024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0"/>
            <a:ext cx="9144000" cy="262218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0" y="306866"/>
            <a:ext cx="9144000" cy="45244"/>
          </a:xfrm>
          <a:prstGeom prst="rect">
            <a:avLst/>
          </a:prstGeom>
          <a:solidFill>
            <a:srgbClr val="0971A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0" y="387084"/>
            <a:ext cx="9144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</a:pPr>
            <a:r>
              <a:t/>
            </a:r>
            <a:endParaRPr b="0" i="0" sz="4500" u="none" cap="none" strike="noStrike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9411" y="372281"/>
            <a:ext cx="9134589" cy="44165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06983" y="4464305"/>
            <a:ext cx="805033" cy="74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nsf.gov/images/logos/nsf1.gif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11" y="4557990"/>
            <a:ext cx="545355" cy="5486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quay.io/" TargetMode="External"/><Relationship Id="rId4" Type="http://schemas.openxmlformats.org/officeDocument/2006/relationships/image" Target="../media/image25.png"/><Relationship Id="rId5" Type="http://schemas.openxmlformats.org/officeDocument/2006/relationships/slide" Target="/ppt/slides/slide1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ithub.com/BioContainers/containers/issues" TargetMode="External"/><Relationship Id="rId4" Type="http://schemas.openxmlformats.org/officeDocument/2006/relationships/hyperlink" Target="https://bioconda.github.io/contributing.html" TargetMode="External"/><Relationship Id="rId5" Type="http://schemas.openxmlformats.org/officeDocument/2006/relationships/hyperlink" Target="https://bioconda.github.io/contribut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ioconda/bioconda-recipes" TargetMode="External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BioContainers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June 7, 2019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Amanda Cooksey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159300" y="1267150"/>
            <a:ext cx="8832300" cy="26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Registry of container images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You can create your own free public repositories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Account not necessary to use BioContainers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Integrated with Bioconda GitHub repository for automated builds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Every Bioconda package (more than 6000) has a BioContainer here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BioContainers are Docker-based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All BioContainers are publicly available and free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https://quay.io/</a:t>
            </a:r>
            <a:endParaRPr sz="2400"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3664" l="2599" r="2180" t="2367"/>
          <a:stretch/>
        </p:blipFill>
        <p:spPr>
          <a:xfrm>
            <a:off x="340650" y="374275"/>
            <a:ext cx="1682587" cy="7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685350" y="4446450"/>
            <a:ext cx="7773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5"/>
              </a:rPr>
              <a:t>Next step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request a container</a:t>
            </a:r>
            <a:endParaRPr sz="3600"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If you search the BioContainers registry and don’t find what you need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Request a package (and by default, an image) in the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Biocontainers GitHub repository</a:t>
            </a:r>
            <a:r>
              <a:rPr lang="en" sz="2400"/>
              <a:t> using the ‘container request’ label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Build your own container--see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Bioconda d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ocumentation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00" y="887175"/>
            <a:ext cx="8929999" cy="3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00" y="534300"/>
            <a:ext cx="8639301" cy="40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 b="11022" l="0" r="0" t="14250"/>
          <a:stretch/>
        </p:blipFill>
        <p:spPr>
          <a:xfrm>
            <a:off x="381000" y="509294"/>
            <a:ext cx="8381999" cy="391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 b="11319" l="0" r="0" t="14601"/>
          <a:stretch/>
        </p:blipFill>
        <p:spPr>
          <a:xfrm>
            <a:off x="457200" y="690275"/>
            <a:ext cx="8229600" cy="38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1037" l="1148" r="706" t="1037"/>
          <a:stretch/>
        </p:blipFill>
        <p:spPr>
          <a:xfrm>
            <a:off x="464100" y="1201850"/>
            <a:ext cx="8053100" cy="333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Pull the image</a:t>
            </a:r>
            <a:endParaRPr sz="4500"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25" y="1504800"/>
            <a:ext cx="8763774" cy="25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ctrTitle"/>
          </p:nvPr>
        </p:nvSpPr>
        <p:spPr>
          <a:xfrm>
            <a:off x="0" y="4632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container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857250" y="2275025"/>
            <a:ext cx="7322100" cy="26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--rm 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-v $(pwd):/working-dir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 /working-dir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entrypoint="porechop" \</a:t>
            </a:r>
            <a:endParaRPr b="1" sz="1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quay.io/biocontainers/porechop:0.2.3_seqan2.1.1--py36h2d50403_3 \</a:t>
            </a:r>
            <a:endParaRPr b="1" sz="1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-h</a:t>
            </a:r>
            <a:endParaRPr b="1" sz="1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5"/>
              </a:solidFill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4240775" y="2479600"/>
            <a:ext cx="4555800" cy="976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‘entrypoint’ is very important: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BioContainers don’t have built-in entrypoints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tells the container what to run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2211"/>
            <a:ext cx="9144000" cy="861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ctrTitle"/>
          </p:nvPr>
        </p:nvSpPr>
        <p:spPr>
          <a:xfrm>
            <a:off x="0" y="4632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container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1085850" y="2122625"/>
            <a:ext cx="7322100" cy="302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sudo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--rm 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-v $(pwd):/working-dir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 /working-dir \</a:t>
            </a:r>
            <a:endParaRPr b="1" sz="1400">
              <a:solidFill>
                <a:schemeClr val="accent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entrypoint="porechop" \</a:t>
            </a:r>
            <a:endParaRPr b="1" sz="1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quay.io/biocontainers/porechop:0.2.3_seqan2.1.1--py36h2d50403_3 \</a:t>
            </a:r>
            <a:endParaRPr b="1" sz="1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-i SRR6059710.fastq \</a:t>
            </a:r>
            <a:endParaRPr b="1" sz="1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-o porechop_out.fastq</a:t>
            </a:r>
            <a:endParaRPr b="1" sz="14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5"/>
              </a:solidFill>
            </a:endParaRPr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98725"/>
            <a:ext cx="8693525" cy="6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/>
        </p:nvSpPr>
        <p:spPr>
          <a:xfrm>
            <a:off x="4240775" y="2479600"/>
            <a:ext cx="4555800" cy="976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‘entrypoint’ is very important: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BioContainers don’t have built-in entrypoints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tells the container what to run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28650" y="1589225"/>
            <a:ext cx="7886700" cy="276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BioContainers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Bioconda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Where to get a BioContainer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How to use a BioContainer on the command 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ctrTitle"/>
          </p:nvPr>
        </p:nvSpPr>
        <p:spPr>
          <a:xfrm>
            <a:off x="0" y="2346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is running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628650" y="1665436"/>
            <a:ext cx="7886700" cy="202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9600"/>
              <a:t>...</a:t>
            </a:r>
            <a:endParaRPr sz="9600"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1325"/>
            <a:ext cx="8325975" cy="15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 rotWithShape="1">
          <a:blip r:embed="rId4">
            <a:alphaModFix/>
          </a:blip>
          <a:srcRect b="0" l="0" r="8642" t="46763"/>
          <a:stretch/>
        </p:blipFill>
        <p:spPr>
          <a:xfrm>
            <a:off x="685800" y="4484600"/>
            <a:ext cx="7606549" cy="6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3975" y="2720400"/>
            <a:ext cx="6813173" cy="1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contents of working directory</a:t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94851"/>
            <a:ext cx="8471650" cy="15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/>
          <p:nvPr/>
        </p:nvSpPr>
        <p:spPr>
          <a:xfrm>
            <a:off x="314575" y="2678100"/>
            <a:ext cx="8471700" cy="211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74471"/>
                </a:solidFill>
                <a:latin typeface="Calibri"/>
                <a:ea typeface="Calibri"/>
                <a:cs typeface="Calibri"/>
                <a:sym typeface="Calibri"/>
              </a:rPr>
              <a:t>At this point</a:t>
            </a:r>
            <a:endParaRPr>
              <a:solidFill>
                <a:srgbClr val="1744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802675" y="1179075"/>
            <a:ext cx="74565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971AB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971AB"/>
                </a:solidFill>
                <a:latin typeface="Calibri"/>
                <a:ea typeface="Calibri"/>
                <a:cs typeface="Calibri"/>
                <a:sym typeface="Calibri"/>
              </a:rPr>
              <a:t>Run your BioContainer anywhere you can run Docker</a:t>
            </a:r>
            <a:endParaRPr sz="2400">
              <a:solidFill>
                <a:srgbClr val="0971A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rPr>
              <a:t>Laptop</a:t>
            </a:r>
            <a:endParaRPr sz="2400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rPr>
              <a:t>CyVerse Atmosphere (or other cloud service)</a:t>
            </a:r>
            <a:endParaRPr sz="2400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2400"/>
              <a:buFont typeface="Calibri"/>
              <a:buChar char="○"/>
            </a:pPr>
            <a:r>
              <a:rPr lang="en" sz="2400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rPr>
              <a:t>HPC systems (with Singularity)</a:t>
            </a:r>
            <a:endParaRPr sz="2400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ctrTitle"/>
          </p:nvPr>
        </p:nvSpPr>
        <p:spPr>
          <a:xfrm>
            <a:off x="1143000" y="528278"/>
            <a:ext cx="6858000" cy="79204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4500"/>
              <a:buFont typeface="Calibri"/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270" name="Google Shape;270;p41"/>
          <p:cNvSpPr txBox="1"/>
          <p:nvPr>
            <p:ph idx="1" type="subTitle"/>
          </p:nvPr>
        </p:nvSpPr>
        <p:spPr>
          <a:xfrm>
            <a:off x="1143000" y="2701528"/>
            <a:ext cx="6858000" cy="3845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400"/>
              <a:buNone/>
            </a:pPr>
            <a:r>
              <a:rPr lang="en" sz="1100"/>
              <a:t> </a:t>
            </a:r>
            <a:endParaRPr sz="1100"/>
          </a:p>
        </p:txBody>
      </p:sp>
      <p:sp>
        <p:nvSpPr>
          <p:cNvPr id="271" name="Google Shape;271;p41"/>
          <p:cNvSpPr txBox="1"/>
          <p:nvPr>
            <p:ph idx="2" type="body"/>
          </p:nvPr>
        </p:nvSpPr>
        <p:spPr>
          <a:xfrm>
            <a:off x="-233978" y="3086100"/>
            <a:ext cx="9657678" cy="1202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248"/>
              </a:buClr>
              <a:buSzPts val="1400"/>
              <a:buNone/>
            </a:pPr>
            <a:r>
              <a:rPr lang="en" sz="1400">
                <a:solidFill>
                  <a:srgbClr val="142248"/>
                </a:solidFill>
              </a:rPr>
              <a:t>CyVerse is supported by the National Science Foundation under Grants No. DBI-0735191, DBI-1265383 and DBI-1743442.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1AB"/>
              </a:buClr>
              <a:buSzPts val="2100"/>
              <a:buFont typeface="Calibri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terminology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628650" y="1233876"/>
            <a:ext cx="7886700" cy="38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Image: </a:t>
            </a:r>
            <a:r>
              <a:rPr lang="en" sz="1800">
                <a:solidFill>
                  <a:srgbClr val="000000"/>
                </a:solidFill>
              </a:rPr>
              <a:t>self-contained, read-only ‘snapshot’ of your applications and packages, with all their dependencies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Container: </a:t>
            </a:r>
            <a:r>
              <a:rPr lang="en" sz="1800">
                <a:solidFill>
                  <a:srgbClr val="000000"/>
                </a:solidFill>
              </a:rPr>
              <a:t>a running instance of your image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Image registry: </a:t>
            </a:r>
            <a:r>
              <a:rPr lang="en" sz="1800">
                <a:solidFill>
                  <a:srgbClr val="000000"/>
                </a:solidFill>
              </a:rPr>
              <a:t>a storage and content delivery system, holding named images, available in different tagged versions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Docker: </a:t>
            </a:r>
            <a:r>
              <a:rPr lang="en" sz="1800">
                <a:solidFill>
                  <a:srgbClr val="000000"/>
                </a:solidFill>
              </a:rPr>
              <a:t>a program that runs and handles life-cycle of containers and images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CyVerse tool: </a:t>
            </a:r>
            <a:r>
              <a:rPr lang="en" sz="1800">
                <a:solidFill>
                  <a:srgbClr val="000000"/>
                </a:solidFill>
              </a:rPr>
              <a:t>Software program that is integrated into the back end of the DE for use in DE apps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CyVerse app: </a:t>
            </a:r>
            <a:r>
              <a:rPr lang="en" sz="1800">
                <a:solidFill>
                  <a:srgbClr val="000000"/>
                </a:solidFill>
              </a:rPr>
              <a:t>graphic interface of a tool made available for use in the DE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Dockerfiles and recipes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28650" y="1233875"/>
            <a:ext cx="7789800" cy="38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Images are built from files that specify software, environmental variables, files to add, metadata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Two containerization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Docker--images are built from Dockerfiles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Singularity--images are built from </a:t>
            </a:r>
            <a:r>
              <a:rPr lang="en" u="sng"/>
              <a:t>Singularity recipes</a:t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Not to be confused with </a:t>
            </a:r>
            <a:r>
              <a:rPr lang="en" u="sng"/>
              <a:t>Bioconda recipes</a:t>
            </a:r>
            <a:endParaRPr sz="1800"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build Bioconda packages (not containers)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Consists of two files: meta.yaml, build.sh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457275"/>
            <a:ext cx="8520600" cy="30735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 channel of the conda package manager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repository of recipes</a:t>
            </a:r>
            <a:r>
              <a:rPr lang="en"/>
              <a:t> hosted on GitHub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over 600 contributors and 450 members who add, modify, update and maintain the recipes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 repository of </a:t>
            </a:r>
            <a:r>
              <a:rPr b="1" lang="en"/>
              <a:t>more than 6000</a:t>
            </a:r>
            <a:r>
              <a:rPr lang="en"/>
              <a:t> bioinformatics packages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"/>
              <a:t>Each package added to Bioconda also has a corresponding Docker BioContainer automatically created and uploaded to Quay.io</a:t>
            </a:r>
            <a:endParaRPr b="1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1450"/>
            <a:ext cx="3491910" cy="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28650" y="1665400"/>
            <a:ext cx="8222100" cy="19095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Community-driven project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Infrastructure and basic guidelines to create, manage and distribute Bioinformatics containers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Focus in proteomics, genomics, transcriptomics and metabolomics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Provide containers ready to be used by the bioinformatics community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27201" l="0" r="0" t="25664"/>
          <a:stretch/>
        </p:blipFill>
        <p:spPr>
          <a:xfrm>
            <a:off x="146000" y="494125"/>
            <a:ext cx="4719625" cy="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get BioContainers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628650" y="1350497"/>
            <a:ext cx="7886700" cy="25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Three major image registries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DockerHub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Biocontainers Registry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Quay.io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Docker Hub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28650" y="1513025"/>
            <a:ext cx="8115300" cy="273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Most popular and well-known registry for Docker containers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Has some BioContainers but fewer than other registries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Good option if you want to build your own BioContainer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Has the BioContainers ‘base image’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Dockerfiles also available for these images</a:t>
            </a:r>
            <a:endParaRPr sz="2400"/>
          </a:p>
        </p:txBody>
      </p:sp>
      <p:sp>
        <p:nvSpPr>
          <p:cNvPr id="175" name="Google Shape;175;p26"/>
          <p:cNvSpPr txBox="1"/>
          <p:nvPr/>
        </p:nvSpPr>
        <p:spPr>
          <a:xfrm>
            <a:off x="776775" y="4681625"/>
            <a:ext cx="2582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42248"/>
                </a:solidFill>
                <a:latin typeface="Calibri"/>
                <a:ea typeface="Calibri"/>
                <a:cs typeface="Calibri"/>
                <a:sym typeface="Calibri"/>
              </a:rPr>
              <a:t>https://hub.docker.com/</a:t>
            </a:r>
            <a:endParaRPr sz="1800">
              <a:solidFill>
                <a:srgbClr val="1422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0" y="387084"/>
            <a:ext cx="9144000" cy="79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BioContainers Registry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628650" y="1665436"/>
            <a:ext cx="7886700" cy="202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Contains </a:t>
            </a:r>
            <a:r>
              <a:rPr i="1" lang="en" sz="2400"/>
              <a:t>every</a:t>
            </a:r>
            <a:r>
              <a:rPr lang="en" sz="2400"/>
              <a:t> BioContainer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Container descriptions are searchable too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Also finds conda packages that match your search</a:t>
            </a:r>
            <a:endParaRPr sz="2400"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Conda packages are </a:t>
            </a:r>
            <a:r>
              <a:rPr i="1" lang="en" sz="2400"/>
              <a:t>not </a:t>
            </a:r>
            <a:r>
              <a:rPr lang="en" sz="2400"/>
              <a:t>containers</a:t>
            </a:r>
            <a:endParaRPr sz="2400"/>
          </a:p>
        </p:txBody>
      </p:sp>
      <p:sp>
        <p:nvSpPr>
          <p:cNvPr id="182" name="Google Shape;182;p27"/>
          <p:cNvSpPr txBox="1"/>
          <p:nvPr/>
        </p:nvSpPr>
        <p:spPr>
          <a:xfrm>
            <a:off x="758100" y="4639650"/>
            <a:ext cx="3789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https://biocontainers.pro/#/registry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neric New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ic New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