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rawings/legacyDiagramText8.bin" ContentType="application/vnd.ms-office.legacyDiagramText"/>
  <Override PartName="/ppt/drawings/legacyDiagramText6.bin" ContentType="application/vnd.ms-office.legacyDiagramText"/>
  <Override PartName="/ppt/drawings/legacyDiagramText4.bin" ContentType="application/vnd.ms-office.legacyDiagramText"/>
  <Override PartName="/ppt/drawings/legacyDiagramText5.bin" ContentType="application/vnd.ms-office.legacyDiagramText"/>
  <Override PartName="/ppt/drawings/legacyDiagramText10.bin" ContentType="application/vnd.ms-office.legacyDiagramText"/>
  <Override PartName="/ppt/legacyDocTextInfo.bin" ContentType="application/vnd.ms-office.legacyDocTextInfo"/>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rawings/legacyDiagramText1.bin" ContentType="application/vnd.ms-office.legacyDiagramText"/>
  <Override PartName="/ppt/drawings/legacyDiagramText2.bin" ContentType="application/vnd.ms-office.legacyDiagramText"/>
  <Override PartName="/ppt/drawings/legacyDiagramText3.bin" ContentType="application/vnd.ms-office.legacyDiagramText"/>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drawings/legacyDiagramText9.bin" ContentType="application/vnd.ms-office.legacyDiagramText"/>
  <Override PartName="/ppt/slideLayouts/slideLayout10.xml" ContentType="application/vnd.openxmlformats-officedocument.presentationml.slideLayout+xml"/>
  <Default Extension="vml" ContentType="application/vnd.openxmlformats-officedocument.vmlDrawing"/>
  <Override PartName="/ppt/drawings/legacyDiagramText7.bin" ContentType="application/vnd.ms-office.legacyDiagramTex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26"/>
  </p:notesMasterIdLst>
  <p:handoutMasterIdLst>
    <p:handoutMasterId r:id="rId27"/>
  </p:handout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06/relationships/legacyDocTextInfo" Target="legacyDocTextInfo.bin"/><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8" Type="http://schemas.microsoft.com/office/2006/relationships/legacyDiagramText" Target="legacyDiagramText8.bin"/><Relationship Id="rId3" Type="http://schemas.microsoft.com/office/2006/relationships/legacyDiagramText" Target="legacyDiagramText3.bin"/><Relationship Id="rId7" Type="http://schemas.microsoft.com/office/2006/relationships/legacyDiagramText" Target="legacyDiagramText7.bin"/><Relationship Id="rId2" Type="http://schemas.microsoft.com/office/2006/relationships/legacyDiagramText" Target="legacyDiagramText2.bin"/><Relationship Id="rId1" Type="http://schemas.microsoft.com/office/2006/relationships/legacyDiagramText" Target="legacyDiagramText1.bin"/><Relationship Id="rId6" Type="http://schemas.microsoft.com/office/2006/relationships/legacyDiagramText" Target="legacyDiagramText6.bin"/><Relationship Id="rId5" Type="http://schemas.microsoft.com/office/2006/relationships/legacyDiagramText" Target="legacyDiagramText5.bin"/><Relationship Id="rId10" Type="http://schemas.microsoft.com/office/2006/relationships/legacyDiagramText" Target="legacyDiagramText10.bin"/><Relationship Id="rId4" Type="http://schemas.microsoft.com/office/2006/relationships/legacyDiagramText" Target="legacyDiagramText4.bin"/><Relationship Id="rId9" Type="http://schemas.microsoft.com/office/2006/relationships/legacyDiagramText" Target="legacyDiagramText9.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FD6644B4-6DDE-405B-94C8-6C0278130E00}" type="slidenum">
              <a:rPr lang="zh-CN" altLang="en-US" smtClean="0"/>
              <a:pPr/>
              <a:t>1</a:t>
            </a:fld>
            <a:endParaRPr lang="en-US" altLang="zh-CN"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zh-CN" altLang="en-US" smtClean="0">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982F7BDB-4042-48A9-A966-B72BD04388DC}" type="slidenum">
              <a:rPr lang="zh-CN" altLang="en-US" smtClean="0"/>
              <a:pPr/>
              <a:t>16</a:t>
            </a:fld>
            <a:endParaRPr lang="en-US" altLang="zh-CN" smtClean="0"/>
          </a:p>
        </p:txBody>
      </p:sp>
      <p:sp>
        <p:nvSpPr>
          <p:cNvPr id="25603" name="Rectangle 2"/>
          <p:cNvSpPr>
            <a:spLocks noGrp="1" noRot="1" noChangeAspect="1" noChangeArrowheads="1" noTextEdit="1"/>
          </p:cNvSpPr>
          <p:nvPr>
            <p:ph type="sldImg"/>
          </p:nvPr>
        </p:nvSpPr>
        <p:spPr>
          <a:xfrm>
            <a:off x="1258888" y="720725"/>
            <a:ext cx="4797425" cy="3598863"/>
          </a:xfrm>
          <a:ln/>
        </p:spPr>
      </p:sp>
      <p:sp>
        <p:nvSpPr>
          <p:cNvPr id="25604" name="Rectangle 3"/>
          <p:cNvSpPr>
            <a:spLocks noGrp="1" noChangeArrowheads="1"/>
          </p:cNvSpPr>
          <p:nvPr>
            <p:ph type="body" idx="1"/>
          </p:nvPr>
        </p:nvSpPr>
        <p:spPr>
          <a:noFill/>
          <a:ln/>
        </p:spPr>
        <p:txBody>
          <a:bodyPr/>
          <a:lstStyle/>
          <a:p>
            <a:pPr eaLnBrk="1" hangingPunct="1"/>
            <a:endParaRPr lang="zh-CN" altLang="en-US" smtClean="0">
              <a:latin typeface="Times"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4851" tIns="47425" rIns="94851" bIns="47425" anchor="b"/>
          <a:lstStyle/>
          <a:p>
            <a:pPr>
              <a:spcBef>
                <a:spcPct val="0"/>
              </a:spcBef>
              <a:buClrTx/>
              <a:buFontTx/>
              <a:buNone/>
            </a:pPr>
            <a:fld id="{C9E8C20B-9BC7-49FA-9E15-20A8DB017BF4}" type="slidenum">
              <a:rPr lang="zh-CN" altLang="en-US" sz="1200">
                <a:latin typeface="Times" pitchFamily="18" charset="0"/>
              </a:rPr>
              <a:pPr>
                <a:spcBef>
                  <a:spcPct val="0"/>
                </a:spcBef>
                <a:buClrTx/>
                <a:buFontTx/>
                <a:buNone/>
              </a:pPr>
              <a:t>18</a:t>
            </a:fld>
            <a:endParaRPr lang="en-US" altLang="zh-CN" sz="1200" dirty="0">
              <a:latin typeface="Times"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zh-CN" altLang="en-US" smtClean="0">
              <a:latin typeface="Times"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4.jpeg"/><Relationship Id="rId2" Type="http://schemas.openxmlformats.org/officeDocument/2006/relationships/hyperlink" Target="http://en.wikipedia.org/wiki/File:IKBrunelChains.jpg" TargetMode="External"/><Relationship Id="rId1" Type="http://schemas.openxmlformats.org/officeDocument/2006/relationships/slideLayout" Target="../slideLayouts/slideLayout3.xml"/><Relationship Id="rId6" Type="http://schemas.openxmlformats.org/officeDocument/2006/relationships/hyperlink" Target="//upload.wikimedia.org/wikipedia/commons/1/15/Watt_James_von_Breda.jpg" TargetMode="External"/><Relationship Id="rId5" Type="http://schemas.openxmlformats.org/officeDocument/2006/relationships/image" Target="../media/image23.jpeg"/><Relationship Id="rId4" Type="http://schemas.openxmlformats.org/officeDocument/2006/relationships/hyperlink" Target="http://zh.wikipedia.org/wiki/File:Churchill_V_sign_HU_55521.jp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3.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12.xml.rels><?xml version="1.0" encoding="UTF-8" standalone="yes"?>
<Relationships xmlns="http://schemas.openxmlformats.org/package/2006/relationships"><Relationship Id="rId3" Type="http://schemas.openxmlformats.org/officeDocument/2006/relationships/image" Target="../media/image30.jpeg"/><Relationship Id="rId7" Type="http://schemas.openxmlformats.org/officeDocument/2006/relationships/image" Target="../media/image32.jpeg"/><Relationship Id="rId2" Type="http://schemas.openxmlformats.org/officeDocument/2006/relationships/hyperlink" Target="//upload.wikimedia.org/wikipedia/commons/6/6b/Charles_Babbage_-_1860.jpg" TargetMode="External"/><Relationship Id="rId1" Type="http://schemas.openxmlformats.org/officeDocument/2006/relationships/slideLayout" Target="../slideLayouts/slideLayout3.xml"/><Relationship Id="rId6" Type="http://schemas.openxmlformats.org/officeDocument/2006/relationships/hyperlink" Target="http://en.wikipedia.org/wiki/File:Ada_Lovelace_1838.jpg" TargetMode="External"/><Relationship Id="rId5" Type="http://schemas.openxmlformats.org/officeDocument/2006/relationships/image" Target="../media/image31.jpeg"/><Relationship Id="rId4" Type="http://schemas.openxmlformats.org/officeDocument/2006/relationships/hyperlink" Target="http://en.wikipedia.org/wiki/File:Babbage_Difference_Engine.jpg"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upload.wikimedia.org/wikipedia/commons/b/ba/Sackville_Park_Turing_plaque.jpg" TargetMode="External"/><Relationship Id="rId3" Type="http://schemas.openxmlformats.org/officeDocument/2006/relationships/image" Target="../media/image33.jpeg"/><Relationship Id="rId7" Type="http://schemas.openxmlformats.org/officeDocument/2006/relationships/image" Target="../media/image35.jpeg"/><Relationship Id="rId2" Type="http://schemas.openxmlformats.org/officeDocument/2006/relationships/hyperlink" Target="http://en.wikipedia.org/wiki/File:Alan_Turing_photo.jpg" TargetMode="External"/><Relationship Id="rId1" Type="http://schemas.openxmlformats.org/officeDocument/2006/relationships/slideLayout" Target="../slideLayouts/slideLayout7.xml"/><Relationship Id="rId6" Type="http://schemas.openxmlformats.org/officeDocument/2006/relationships/hyperlink" Target="http://en.wikipedia.org/wiki/File:Alan_Turing_Olympic_Torch.jpg" TargetMode="External"/><Relationship Id="rId5" Type="http://schemas.openxmlformats.org/officeDocument/2006/relationships/image" Target="../media/image34.jpeg"/><Relationship Id="rId4" Type="http://schemas.openxmlformats.org/officeDocument/2006/relationships/hyperlink" Target="http://en.wikipedia.org/wiki/File:Bombe-rebuild.jpg" TargetMode="External"/><Relationship Id="rId9" Type="http://schemas.openxmlformats.org/officeDocument/2006/relationships/image" Target="../media/image36.jpeg"/></Relationships>
</file>

<file path=ppt/slides/_rels/slide1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hyperlink" Target="http://en.wikipedia.org/wiki/File:First_Web_Server.jpg" TargetMode="External"/><Relationship Id="rId1" Type="http://schemas.openxmlformats.org/officeDocument/2006/relationships/slideLayout" Target="../slideLayouts/slideLayout7.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38.jpeg"/></Relationships>
</file>

<file path=ppt/slides/_rels/slide1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jpe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idx="4294967295"/>
          </p:nvPr>
        </p:nvSpPr>
        <p:spPr>
          <a:xfrm>
            <a:off x="838200" y="1676400"/>
            <a:ext cx="7772400" cy="1143000"/>
          </a:xfrm>
        </p:spPr>
        <p:txBody>
          <a:bodyPr/>
          <a:lstStyle/>
          <a:p>
            <a:pPr algn="ctr" eaLnBrk="1" hangingPunct="1"/>
            <a:r>
              <a:rPr lang="zh-CN" altLang="en-US" sz="3600" smtClean="0"/>
              <a:t>“软件工程课程”的作用？</a:t>
            </a:r>
          </a:p>
        </p:txBody>
      </p:sp>
      <p:sp>
        <p:nvSpPr>
          <p:cNvPr id="4099" name="Rectangle 5"/>
          <p:cNvSpPr>
            <a:spLocks noGrp="1" noChangeArrowheads="1"/>
          </p:cNvSpPr>
          <p:nvPr>
            <p:ph type="subTitle" idx="4294967295"/>
          </p:nvPr>
        </p:nvSpPr>
        <p:spPr>
          <a:xfrm>
            <a:off x="1143000" y="3657600"/>
            <a:ext cx="7334250" cy="990600"/>
          </a:xfrm>
        </p:spPr>
        <p:txBody>
          <a:bodyPr/>
          <a:lstStyle/>
          <a:p>
            <a:pPr marL="0" indent="0" algn="ctr" eaLnBrk="1" hangingPunct="1">
              <a:buFontTx/>
              <a:buNone/>
            </a:pPr>
            <a:r>
              <a:rPr lang="zh-CN" altLang="en-US" sz="2800" smtClean="0"/>
              <a:t>致软件学院大三学生</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smtClean="0"/>
              <a:t>Who change the world?</a:t>
            </a:r>
          </a:p>
        </p:txBody>
      </p:sp>
      <p:sp>
        <p:nvSpPr>
          <p:cNvPr id="12291" name="Rectangle 3"/>
          <p:cNvSpPr>
            <a:spLocks noGrp="1" noChangeArrowheads="1"/>
          </p:cNvSpPr>
          <p:nvPr>
            <p:ph type="body" idx="1"/>
          </p:nvPr>
        </p:nvSpPr>
        <p:spPr>
          <a:xfrm>
            <a:off x="2286000" y="3962400"/>
            <a:ext cx="2590800" cy="2514600"/>
          </a:xfrm>
        </p:spPr>
        <p:txBody>
          <a:bodyPr/>
          <a:lstStyle/>
          <a:p>
            <a:pPr>
              <a:lnSpc>
                <a:spcPct val="80000"/>
              </a:lnSpc>
            </a:pPr>
            <a:r>
              <a:rPr lang="en-US" altLang="zh-CN" sz="1800" b="1" smtClean="0"/>
              <a:t>Isambard Kingdom Brunel</a:t>
            </a:r>
            <a:r>
              <a:rPr lang="en-US" altLang="zh-CN" sz="1800" smtClean="0"/>
              <a:t> </a:t>
            </a:r>
          </a:p>
          <a:p>
            <a:pPr>
              <a:lnSpc>
                <a:spcPct val="80000"/>
              </a:lnSpc>
            </a:pPr>
            <a:r>
              <a:rPr lang="en-US" altLang="zh-CN" sz="1800" smtClean="0"/>
              <a:t>9 April 1806 – 15 September 1859 .</a:t>
            </a:r>
          </a:p>
          <a:p>
            <a:pPr>
              <a:lnSpc>
                <a:spcPct val="80000"/>
              </a:lnSpc>
            </a:pPr>
            <a:r>
              <a:rPr lang="en-US" altLang="zh-CN" sz="1800" smtClean="0"/>
              <a:t>In 2002, Brunel was placed second in a BBC public poll to determine the "100 Greatest Britons". </a:t>
            </a:r>
          </a:p>
        </p:txBody>
      </p:sp>
      <p:pic>
        <p:nvPicPr>
          <p:cNvPr id="12292" name="Picture 4" descr="A 19th-century man wearing a jacket trousers and waistcoat, hands in pockets, cigar in mouth, wearing a tall stovepipe top hat, standing in front of giant iron chains on a drum.">
            <a:hlinkClick r:id="rId2"/>
          </p:cNvPr>
          <p:cNvPicPr>
            <a:picLocks noChangeAspect="1" noChangeArrowheads="1"/>
          </p:cNvPicPr>
          <p:nvPr/>
        </p:nvPicPr>
        <p:blipFill>
          <a:blip r:embed="rId3"/>
          <a:srcRect/>
          <a:stretch>
            <a:fillRect/>
          </a:stretch>
        </p:blipFill>
        <p:spPr bwMode="auto">
          <a:xfrm>
            <a:off x="457200" y="3810000"/>
            <a:ext cx="1981200" cy="2819400"/>
          </a:xfrm>
          <a:prstGeom prst="rect">
            <a:avLst/>
          </a:prstGeom>
          <a:noFill/>
          <a:ln w="9525">
            <a:noFill/>
            <a:miter lim="800000"/>
            <a:headEnd/>
            <a:tailEnd/>
          </a:ln>
        </p:spPr>
      </p:pic>
      <p:sp>
        <p:nvSpPr>
          <p:cNvPr id="12293" name="Text Box 5"/>
          <p:cNvSpPr txBox="1">
            <a:spLocks noChangeArrowheads="1"/>
          </p:cNvSpPr>
          <p:nvPr/>
        </p:nvSpPr>
        <p:spPr bwMode="auto">
          <a:xfrm>
            <a:off x="838200" y="1295400"/>
            <a:ext cx="3886200" cy="2073275"/>
          </a:xfrm>
          <a:prstGeom prst="rect">
            <a:avLst/>
          </a:prstGeom>
          <a:noFill/>
          <a:ln w="9525">
            <a:noFill/>
            <a:miter lim="800000"/>
            <a:headEnd/>
            <a:tailEnd/>
          </a:ln>
        </p:spPr>
        <p:txBody>
          <a:bodyPr lIns="92075" tIns="46038" rIns="92075" bIns="46038">
            <a:spAutoFit/>
          </a:bodyPr>
          <a:lstStyle/>
          <a:p>
            <a:pPr marL="342900" indent="-342900" algn="l">
              <a:lnSpc>
                <a:spcPct val="90000"/>
              </a:lnSpc>
              <a:spcBef>
                <a:spcPct val="0"/>
              </a:spcBef>
              <a:buFont typeface="Symbol" pitchFamily="18" charset="2"/>
              <a:buNone/>
            </a:pPr>
            <a:r>
              <a:rPr kumimoji="1" lang="en-US" altLang="zh-CN" sz="1800" b="0">
                <a:solidFill>
                  <a:schemeClr val="tx1"/>
                </a:solidFill>
                <a:latin typeface="Times New Roman" pitchFamily="18" charset="0"/>
                <a:ea typeface="宋体" charset="-122"/>
              </a:rPr>
              <a:t>Sir Winston Leonard Spencer-Churchill, KG, OM, CH, TD, PC, DL, FRS, Hon. RA (30 November 1874 – 24 January 1965) was a British Conservative politician and statesman known for his leadership of the United Kingdom during the Second World War. </a:t>
            </a:r>
            <a:endParaRPr kumimoji="1" lang="zh-CN" altLang="en-US" sz="1800" b="0">
              <a:solidFill>
                <a:schemeClr val="tx1"/>
              </a:solidFill>
              <a:latin typeface="Times New Roman" pitchFamily="18" charset="0"/>
              <a:ea typeface="宋体" charset="-122"/>
            </a:endParaRPr>
          </a:p>
        </p:txBody>
      </p:sp>
      <p:pic>
        <p:nvPicPr>
          <p:cNvPr id="12294" name="Picture 8" descr="220px-Churchill_V_sign_HU_55521">
            <a:hlinkClick r:id="rId4"/>
          </p:cNvPr>
          <p:cNvPicPr>
            <a:picLocks noChangeAspect="1" noChangeArrowheads="1"/>
          </p:cNvPicPr>
          <p:nvPr/>
        </p:nvPicPr>
        <p:blipFill>
          <a:blip r:embed="rId5"/>
          <a:srcRect/>
          <a:stretch>
            <a:fillRect/>
          </a:stretch>
        </p:blipFill>
        <p:spPr bwMode="auto">
          <a:xfrm>
            <a:off x="4800600" y="1219200"/>
            <a:ext cx="2095500" cy="2495550"/>
          </a:xfrm>
          <a:prstGeom prst="rect">
            <a:avLst/>
          </a:prstGeom>
          <a:noFill/>
          <a:ln w="9525">
            <a:noFill/>
            <a:miter lim="800000"/>
            <a:headEnd/>
            <a:tailEnd/>
          </a:ln>
        </p:spPr>
      </p:pic>
      <p:sp>
        <p:nvSpPr>
          <p:cNvPr id="12295" name="Text Box 9"/>
          <p:cNvSpPr txBox="1">
            <a:spLocks noChangeArrowheads="1"/>
          </p:cNvSpPr>
          <p:nvPr/>
        </p:nvSpPr>
        <p:spPr bwMode="auto">
          <a:xfrm>
            <a:off x="6934200" y="3832225"/>
            <a:ext cx="2209800" cy="2568575"/>
          </a:xfrm>
          <a:prstGeom prst="rect">
            <a:avLst/>
          </a:prstGeom>
          <a:noFill/>
          <a:ln w="9525">
            <a:noFill/>
            <a:miter lim="800000"/>
            <a:headEnd/>
            <a:tailEnd/>
          </a:ln>
        </p:spPr>
        <p:txBody>
          <a:bodyPr lIns="92075" tIns="46038" rIns="92075" bIns="46038">
            <a:spAutoFit/>
          </a:bodyPr>
          <a:lstStyle/>
          <a:p>
            <a:pPr marL="342900" indent="-342900" algn="l">
              <a:lnSpc>
                <a:spcPct val="90000"/>
              </a:lnSpc>
              <a:spcBef>
                <a:spcPct val="0"/>
              </a:spcBef>
              <a:buFont typeface="Symbol" pitchFamily="18" charset="2"/>
              <a:buNone/>
            </a:pPr>
            <a:r>
              <a:rPr kumimoji="1" lang="en-US" altLang="zh-CN" sz="1800">
                <a:solidFill>
                  <a:schemeClr val="tx1"/>
                </a:solidFill>
                <a:latin typeface="Times New Roman" pitchFamily="18" charset="0"/>
                <a:ea typeface="宋体" charset="-122"/>
              </a:rPr>
              <a:t>James</a:t>
            </a:r>
            <a:r>
              <a:rPr lang="en-US" altLang="zh-CN" sz="1800"/>
              <a:t> </a:t>
            </a:r>
            <a:r>
              <a:rPr kumimoji="1" lang="en-US" altLang="zh-CN" sz="1800">
                <a:solidFill>
                  <a:schemeClr val="tx1"/>
                </a:solidFill>
                <a:latin typeface="Times New Roman" pitchFamily="18" charset="0"/>
                <a:ea typeface="宋体" charset="-122"/>
              </a:rPr>
              <a:t>Watt</a:t>
            </a:r>
            <a:r>
              <a:rPr lang="en-US" altLang="zh-CN" sz="1800"/>
              <a:t>, </a:t>
            </a:r>
          </a:p>
          <a:p>
            <a:pPr marL="342900" indent="-342900" algn="l">
              <a:lnSpc>
                <a:spcPct val="90000"/>
              </a:lnSpc>
              <a:spcBef>
                <a:spcPct val="0"/>
              </a:spcBef>
              <a:buFont typeface="Symbol" pitchFamily="18" charset="2"/>
              <a:buNone/>
            </a:pPr>
            <a:r>
              <a:rPr kumimoji="1" lang="en-US" altLang="zh-CN" sz="1800" b="0">
                <a:solidFill>
                  <a:schemeClr val="tx1"/>
                </a:solidFill>
                <a:latin typeface="Times New Roman" pitchFamily="18" charset="0"/>
                <a:ea typeface="宋体" charset="-122"/>
              </a:rPr>
              <a:t>(19 January 1736 – 25 August 1819)</a:t>
            </a:r>
          </a:p>
          <a:p>
            <a:pPr marL="342900" indent="-342900" algn="l">
              <a:lnSpc>
                <a:spcPct val="90000"/>
              </a:lnSpc>
              <a:spcBef>
                <a:spcPct val="0"/>
              </a:spcBef>
              <a:buFont typeface="Symbol" pitchFamily="18" charset="2"/>
              <a:buNone/>
            </a:pPr>
            <a:r>
              <a:rPr kumimoji="1" lang="en-US" altLang="zh-CN" sz="1800" b="0">
                <a:solidFill>
                  <a:schemeClr val="tx1"/>
                </a:solidFill>
                <a:latin typeface="Times New Roman" pitchFamily="18" charset="0"/>
                <a:ea typeface="宋体" charset="-122"/>
              </a:rPr>
              <a:t>Scottish inventor and</a:t>
            </a:r>
          </a:p>
          <a:p>
            <a:pPr marL="342900" indent="-342900" algn="l">
              <a:lnSpc>
                <a:spcPct val="90000"/>
              </a:lnSpc>
              <a:spcBef>
                <a:spcPct val="0"/>
              </a:spcBef>
              <a:buFont typeface="Symbol" pitchFamily="18" charset="2"/>
              <a:buNone/>
            </a:pPr>
            <a:r>
              <a:rPr kumimoji="1" lang="en-US" altLang="zh-CN" sz="1800" b="0">
                <a:solidFill>
                  <a:schemeClr val="tx1"/>
                </a:solidFill>
                <a:latin typeface="Times New Roman" pitchFamily="18" charset="0"/>
                <a:ea typeface="宋体" charset="-122"/>
              </a:rPr>
              <a:t>mechanical engineer whose</a:t>
            </a:r>
          </a:p>
          <a:p>
            <a:pPr marL="342900" indent="-342900" algn="l">
              <a:lnSpc>
                <a:spcPct val="90000"/>
              </a:lnSpc>
              <a:spcBef>
                <a:spcPct val="0"/>
              </a:spcBef>
              <a:buFont typeface="Symbol" pitchFamily="18" charset="2"/>
              <a:buNone/>
            </a:pPr>
            <a:r>
              <a:rPr kumimoji="1" lang="en-US" altLang="zh-CN" sz="1800" b="0">
                <a:solidFill>
                  <a:schemeClr val="tx1"/>
                </a:solidFill>
                <a:latin typeface="Times New Roman" pitchFamily="18" charset="0"/>
                <a:ea typeface="宋体" charset="-122"/>
              </a:rPr>
              <a:t>improvements to the</a:t>
            </a:r>
          </a:p>
          <a:p>
            <a:pPr marL="342900" indent="-342900" algn="l">
              <a:lnSpc>
                <a:spcPct val="90000"/>
              </a:lnSpc>
              <a:spcBef>
                <a:spcPct val="0"/>
              </a:spcBef>
              <a:buFont typeface="Symbol" pitchFamily="18" charset="2"/>
              <a:buNone/>
            </a:pPr>
            <a:r>
              <a:rPr kumimoji="1" lang="en-US" altLang="zh-CN" sz="1800" b="0">
                <a:solidFill>
                  <a:schemeClr val="tx1"/>
                </a:solidFill>
                <a:latin typeface="Times New Roman" pitchFamily="18" charset="0"/>
                <a:ea typeface="宋体" charset="-122"/>
              </a:rPr>
              <a:t>Newcomen steam engine</a:t>
            </a:r>
            <a:r>
              <a:rPr kumimoji="1" lang="zh-CN" altLang="en-US" sz="1800" b="0">
                <a:solidFill>
                  <a:schemeClr val="tx1"/>
                </a:solidFill>
                <a:latin typeface="Times New Roman" pitchFamily="18" charset="0"/>
                <a:ea typeface="宋体" charset="-122"/>
              </a:rPr>
              <a:t>。 </a:t>
            </a:r>
          </a:p>
          <a:p>
            <a:pPr marL="342900" indent="-342900" algn="l">
              <a:lnSpc>
                <a:spcPct val="90000"/>
              </a:lnSpc>
              <a:spcBef>
                <a:spcPct val="0"/>
              </a:spcBef>
              <a:buFont typeface="Symbol" pitchFamily="18" charset="2"/>
              <a:buNone/>
            </a:pPr>
            <a:r>
              <a:rPr kumimoji="1" lang="en-US" altLang="zh-CN" sz="1800" b="0">
                <a:solidFill>
                  <a:schemeClr val="tx1"/>
                </a:solidFill>
                <a:latin typeface="Times New Roman" pitchFamily="18" charset="0"/>
                <a:ea typeface="宋体" charset="-122"/>
              </a:rPr>
              <a:t>Industrial Revolution</a:t>
            </a:r>
            <a:endParaRPr kumimoji="1" lang="zh-CN" altLang="en-US" sz="1800" b="0">
              <a:solidFill>
                <a:schemeClr val="tx1"/>
              </a:solidFill>
              <a:latin typeface="Times New Roman" pitchFamily="18" charset="0"/>
              <a:ea typeface="宋体" charset="-122"/>
            </a:endParaRPr>
          </a:p>
        </p:txBody>
      </p:sp>
      <p:pic>
        <p:nvPicPr>
          <p:cNvPr id="12296" name="Picture 10" descr="File:Watt James von Breda.jpg">
            <a:hlinkClick r:id="rId6"/>
          </p:cNvPr>
          <p:cNvPicPr>
            <a:picLocks noChangeAspect="1" noChangeArrowheads="1"/>
          </p:cNvPicPr>
          <p:nvPr/>
        </p:nvPicPr>
        <p:blipFill>
          <a:blip r:embed="rId7"/>
          <a:srcRect/>
          <a:stretch>
            <a:fillRect/>
          </a:stretch>
        </p:blipFill>
        <p:spPr bwMode="auto">
          <a:xfrm>
            <a:off x="4724400" y="3886200"/>
            <a:ext cx="21336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smtClean="0"/>
              <a:t>Who change the world?</a:t>
            </a:r>
          </a:p>
        </p:txBody>
      </p:sp>
      <p:sp>
        <p:nvSpPr>
          <p:cNvPr id="13315" name="Rectangle 3"/>
          <p:cNvSpPr>
            <a:spLocks noGrp="1" noChangeArrowheads="1"/>
          </p:cNvSpPr>
          <p:nvPr>
            <p:ph type="body" idx="1"/>
          </p:nvPr>
        </p:nvSpPr>
        <p:spPr>
          <a:xfrm>
            <a:off x="762000" y="5943600"/>
            <a:ext cx="2133600" cy="381000"/>
          </a:xfrm>
        </p:spPr>
        <p:txBody>
          <a:bodyPr/>
          <a:lstStyle/>
          <a:p>
            <a:pPr>
              <a:lnSpc>
                <a:spcPct val="80000"/>
              </a:lnSpc>
              <a:buFontTx/>
              <a:buNone/>
            </a:pPr>
            <a:r>
              <a:rPr lang="zh-CN" altLang="en-US" sz="1800" smtClean="0"/>
              <a:t>邓稼先 </a:t>
            </a:r>
            <a:r>
              <a:rPr lang="en-US" altLang="zh-CN" sz="1800" smtClean="0"/>
              <a:t>(1924-1986)</a:t>
            </a:r>
          </a:p>
        </p:txBody>
      </p:sp>
      <p:sp>
        <p:nvSpPr>
          <p:cNvPr id="13316" name="Text Box 5"/>
          <p:cNvSpPr txBox="1">
            <a:spLocks noChangeArrowheads="1"/>
          </p:cNvSpPr>
          <p:nvPr/>
        </p:nvSpPr>
        <p:spPr bwMode="auto">
          <a:xfrm>
            <a:off x="2743200" y="1219200"/>
            <a:ext cx="3581400" cy="1825625"/>
          </a:xfrm>
          <a:prstGeom prst="rect">
            <a:avLst/>
          </a:prstGeom>
          <a:noFill/>
          <a:ln w="9525">
            <a:noFill/>
            <a:miter lim="800000"/>
            <a:headEnd/>
            <a:tailEnd/>
          </a:ln>
        </p:spPr>
        <p:txBody>
          <a:bodyPr lIns="92075" tIns="46038" rIns="92075" bIns="46038">
            <a:spAutoFit/>
          </a:bodyPr>
          <a:lstStyle/>
          <a:p>
            <a:pPr algn="l">
              <a:lnSpc>
                <a:spcPct val="90000"/>
              </a:lnSpc>
              <a:spcBef>
                <a:spcPct val="0"/>
              </a:spcBef>
              <a:buFont typeface="Symbol" pitchFamily="18" charset="2"/>
              <a:buNone/>
            </a:pPr>
            <a:r>
              <a:rPr lang="zh-CN" altLang="en-US" sz="1800"/>
              <a:t>毛泽东（</a:t>
            </a:r>
            <a:r>
              <a:rPr lang="en-US" altLang="zh-CN" sz="1800"/>
              <a:t>1893</a:t>
            </a:r>
            <a:r>
              <a:rPr lang="zh-CN" altLang="en-US" sz="1800"/>
              <a:t>年</a:t>
            </a:r>
            <a:r>
              <a:rPr lang="en-US" altLang="zh-CN" sz="1800"/>
              <a:t>12</a:t>
            </a:r>
            <a:r>
              <a:rPr lang="zh-CN" altLang="en-US" sz="1800"/>
              <a:t>月</a:t>
            </a:r>
            <a:r>
              <a:rPr lang="en-US" altLang="zh-CN" sz="1800"/>
              <a:t>26</a:t>
            </a:r>
            <a:r>
              <a:rPr lang="zh-CN" altLang="en-US" sz="1800"/>
              <a:t>日－</a:t>
            </a:r>
            <a:r>
              <a:rPr lang="en-US" altLang="zh-CN" sz="1800"/>
              <a:t>1976</a:t>
            </a:r>
            <a:r>
              <a:rPr lang="zh-CN" altLang="en-US" sz="1800"/>
              <a:t>年</a:t>
            </a:r>
            <a:r>
              <a:rPr lang="en-US" altLang="zh-CN" sz="1800"/>
              <a:t>9</a:t>
            </a:r>
            <a:r>
              <a:rPr lang="zh-CN" altLang="en-US" sz="1800"/>
              <a:t>月</a:t>
            </a:r>
            <a:r>
              <a:rPr lang="en-US" altLang="zh-CN" sz="1800"/>
              <a:t>9</a:t>
            </a:r>
            <a:r>
              <a:rPr lang="zh-CN" altLang="en-US" sz="1800"/>
              <a:t>日），</a:t>
            </a:r>
            <a:r>
              <a:rPr lang="en-US" altLang="zh-CN" sz="1800"/>
              <a:t>中国革命家、战略家、理论家和诗人，中国共产党、中国人民解放军和中华人民共和国的主要缔造者和领袖，毛泽东思想的主要创立者。《</a:t>
            </a:r>
            <a:r>
              <a:rPr lang="zh-CN" altLang="en-US" sz="1800"/>
              <a:t>时代</a:t>
            </a:r>
            <a:r>
              <a:rPr lang="en-US" altLang="zh-CN" sz="1800"/>
              <a:t>》</a:t>
            </a:r>
            <a:r>
              <a:rPr lang="zh-CN" altLang="en-US" sz="1800"/>
              <a:t>杂志将他评为</a:t>
            </a:r>
            <a:r>
              <a:rPr lang="en-US" altLang="zh-CN" sz="1800"/>
              <a:t>20</a:t>
            </a:r>
            <a:r>
              <a:rPr lang="zh-CN" altLang="en-US" sz="1800"/>
              <a:t>世纪最具影响</a:t>
            </a:r>
            <a:r>
              <a:rPr lang="en-US" altLang="zh-CN" sz="1800"/>
              <a:t>100</a:t>
            </a:r>
            <a:r>
              <a:rPr lang="zh-CN" altLang="en-US" sz="1800"/>
              <a:t>人之一。</a:t>
            </a:r>
          </a:p>
        </p:txBody>
      </p:sp>
      <p:pic>
        <p:nvPicPr>
          <p:cNvPr id="13317" name="Picture 12" descr="毛泽东"/>
          <p:cNvPicPr>
            <a:picLocks noChangeAspect="1" noChangeArrowheads="1"/>
          </p:cNvPicPr>
          <p:nvPr/>
        </p:nvPicPr>
        <p:blipFill>
          <a:blip r:embed="rId2"/>
          <a:srcRect/>
          <a:stretch>
            <a:fillRect/>
          </a:stretch>
        </p:blipFill>
        <p:spPr bwMode="auto">
          <a:xfrm>
            <a:off x="1041400" y="1172028"/>
            <a:ext cx="1629229" cy="2172305"/>
          </a:xfrm>
          <a:prstGeom prst="rect">
            <a:avLst/>
          </a:prstGeom>
          <a:noFill/>
          <a:ln w="9525">
            <a:noFill/>
            <a:miter lim="800000"/>
            <a:headEnd/>
            <a:tailEnd/>
          </a:ln>
        </p:spPr>
      </p:pic>
      <p:pic>
        <p:nvPicPr>
          <p:cNvPr id="13318" name="Picture 14" descr="dengjx"/>
          <p:cNvPicPr>
            <a:picLocks noChangeAspect="1" noChangeArrowheads="1"/>
          </p:cNvPicPr>
          <p:nvPr/>
        </p:nvPicPr>
        <p:blipFill>
          <a:blip r:embed="rId3"/>
          <a:srcRect/>
          <a:stretch>
            <a:fillRect/>
          </a:stretch>
        </p:blipFill>
        <p:spPr bwMode="auto">
          <a:xfrm>
            <a:off x="762000" y="3733800"/>
            <a:ext cx="1905000" cy="2143125"/>
          </a:xfrm>
          <a:prstGeom prst="rect">
            <a:avLst/>
          </a:prstGeom>
          <a:noFill/>
          <a:ln w="9525">
            <a:noFill/>
            <a:miter lim="800000"/>
            <a:headEnd/>
            <a:tailEnd/>
          </a:ln>
        </p:spPr>
      </p:pic>
      <p:sp>
        <p:nvSpPr>
          <p:cNvPr id="13319" name="Rectangle 15"/>
          <p:cNvSpPr>
            <a:spLocks noChangeArrowheads="1"/>
          </p:cNvSpPr>
          <p:nvPr/>
        </p:nvSpPr>
        <p:spPr bwMode="auto">
          <a:xfrm>
            <a:off x="2895600" y="5791200"/>
            <a:ext cx="2819400" cy="381000"/>
          </a:xfrm>
          <a:prstGeom prst="rect">
            <a:avLst/>
          </a:prstGeom>
          <a:noFill/>
          <a:ln w="9525">
            <a:noFill/>
            <a:miter lim="800000"/>
            <a:headEnd/>
            <a:tailEnd/>
          </a:ln>
        </p:spPr>
        <p:txBody>
          <a:bodyPr/>
          <a:lstStyle/>
          <a:p>
            <a:pPr algn="l">
              <a:lnSpc>
                <a:spcPct val="80000"/>
              </a:lnSpc>
              <a:buClrTx/>
              <a:buFontTx/>
              <a:buNone/>
            </a:pPr>
            <a:r>
              <a:rPr kumimoji="1" lang="zh-CN" altLang="zh-CN" sz="1800" b="0">
                <a:solidFill>
                  <a:schemeClr val="tx1"/>
                </a:solidFill>
                <a:latin typeface="Times New Roman" pitchFamily="18" charset="0"/>
                <a:ea typeface="宋体" charset="-122"/>
              </a:rPr>
              <a:t>朱光亚（1924年12月25日－2011年2月26日），中国工程院</a:t>
            </a:r>
            <a:r>
              <a:rPr kumimoji="1" lang="zh-CN" altLang="en-US" sz="1800" b="0">
                <a:solidFill>
                  <a:schemeClr val="tx1"/>
                </a:solidFill>
                <a:latin typeface="Times New Roman" pitchFamily="18" charset="0"/>
                <a:ea typeface="宋体" charset="-122"/>
              </a:rPr>
              <a:t>首任</a:t>
            </a:r>
            <a:r>
              <a:rPr kumimoji="1" lang="zh-CN" altLang="zh-CN" sz="1800" b="0">
                <a:solidFill>
                  <a:schemeClr val="tx1"/>
                </a:solidFill>
                <a:latin typeface="Times New Roman" pitchFamily="18" charset="0"/>
                <a:ea typeface="宋体" charset="-122"/>
              </a:rPr>
              <a:t>院长。</a:t>
            </a:r>
            <a:endParaRPr kumimoji="1" lang="en-US" altLang="zh-CN" sz="1800" b="0">
              <a:solidFill>
                <a:schemeClr val="tx1"/>
              </a:solidFill>
              <a:latin typeface="Times New Roman" pitchFamily="18" charset="0"/>
              <a:ea typeface="宋体" charset="-122"/>
            </a:endParaRPr>
          </a:p>
        </p:txBody>
      </p:sp>
      <p:sp>
        <p:nvSpPr>
          <p:cNvPr id="13320" name="Rectangle 21"/>
          <p:cNvSpPr>
            <a:spLocks noChangeArrowheads="1"/>
          </p:cNvSpPr>
          <p:nvPr/>
        </p:nvSpPr>
        <p:spPr bwMode="auto">
          <a:xfrm>
            <a:off x="6019800" y="5562600"/>
            <a:ext cx="2819400" cy="381000"/>
          </a:xfrm>
          <a:prstGeom prst="rect">
            <a:avLst/>
          </a:prstGeom>
          <a:noFill/>
          <a:ln w="9525">
            <a:noFill/>
            <a:miter lim="800000"/>
            <a:headEnd/>
            <a:tailEnd/>
          </a:ln>
        </p:spPr>
        <p:txBody>
          <a:bodyPr/>
          <a:lstStyle/>
          <a:p>
            <a:pPr algn="l">
              <a:lnSpc>
                <a:spcPct val="80000"/>
              </a:lnSpc>
              <a:buClrTx/>
              <a:buFontTx/>
              <a:buNone/>
            </a:pPr>
            <a:r>
              <a:rPr kumimoji="1" lang="zh-CN" altLang="zh-CN" sz="1800" b="0">
                <a:solidFill>
                  <a:schemeClr val="tx1"/>
                </a:solidFill>
                <a:latin typeface="Times New Roman" pitchFamily="18" charset="0"/>
                <a:ea typeface="宋体" charset="-122"/>
              </a:rPr>
              <a:t>钱学森（1911.12.11-2009.10.31），</a:t>
            </a:r>
            <a:r>
              <a:rPr kumimoji="1" lang="zh-CN" altLang="en-US" sz="1800" b="0">
                <a:solidFill>
                  <a:schemeClr val="tx1"/>
                </a:solidFill>
                <a:latin typeface="Times New Roman" pitchFamily="18" charset="0"/>
                <a:ea typeface="宋体" charset="-122"/>
              </a:rPr>
              <a:t>享誉海内外的杰出科学家和中国航天事业的奠基人。</a:t>
            </a:r>
            <a:endParaRPr kumimoji="1" lang="en-US" altLang="zh-CN" sz="1800" b="0">
              <a:solidFill>
                <a:schemeClr val="tx1"/>
              </a:solidFill>
              <a:latin typeface="Times New Roman" pitchFamily="18" charset="0"/>
              <a:ea typeface="宋体" charset="-122"/>
            </a:endParaRPr>
          </a:p>
        </p:txBody>
      </p:sp>
      <p:pic>
        <p:nvPicPr>
          <p:cNvPr id="13321" name="Picture 23" descr="钱学森和国家领导人在一起"/>
          <p:cNvPicPr>
            <a:picLocks noChangeAspect="1" noChangeArrowheads="1"/>
          </p:cNvPicPr>
          <p:nvPr/>
        </p:nvPicPr>
        <p:blipFill>
          <a:blip r:embed="rId4"/>
          <a:srcRect/>
          <a:stretch>
            <a:fillRect/>
          </a:stretch>
        </p:blipFill>
        <p:spPr bwMode="auto">
          <a:xfrm>
            <a:off x="5943600" y="3657600"/>
            <a:ext cx="2819400" cy="1905000"/>
          </a:xfrm>
          <a:prstGeom prst="rect">
            <a:avLst/>
          </a:prstGeom>
          <a:noFill/>
          <a:ln w="9525">
            <a:noFill/>
            <a:miter lim="800000"/>
            <a:headEnd/>
            <a:tailEnd/>
          </a:ln>
        </p:spPr>
      </p:pic>
      <p:pic>
        <p:nvPicPr>
          <p:cNvPr id="13322" name="Picture 25" descr="2011228172002634345104020707500"/>
          <p:cNvPicPr>
            <a:picLocks noChangeAspect="1" noChangeArrowheads="1"/>
          </p:cNvPicPr>
          <p:nvPr/>
        </p:nvPicPr>
        <p:blipFill>
          <a:blip r:embed="rId5"/>
          <a:srcRect/>
          <a:stretch>
            <a:fillRect/>
          </a:stretch>
        </p:blipFill>
        <p:spPr bwMode="auto">
          <a:xfrm>
            <a:off x="2819400" y="3657600"/>
            <a:ext cx="2895600" cy="2133600"/>
          </a:xfrm>
          <a:prstGeom prst="rect">
            <a:avLst/>
          </a:prstGeom>
          <a:noFill/>
          <a:ln w="9525">
            <a:noFill/>
            <a:miter lim="800000"/>
            <a:headEnd/>
            <a:tailEnd/>
          </a:ln>
        </p:spPr>
      </p:pic>
      <p:pic>
        <p:nvPicPr>
          <p:cNvPr id="13323" name="Picture 27" descr="cover_287c49b2ef9abf989ee2ea5a0319e022"/>
          <p:cNvPicPr>
            <a:picLocks noChangeAspect="1" noChangeArrowheads="1"/>
          </p:cNvPicPr>
          <p:nvPr/>
        </p:nvPicPr>
        <p:blipFill>
          <a:blip r:embed="rId6"/>
          <a:srcRect/>
          <a:stretch>
            <a:fillRect/>
          </a:stretch>
        </p:blipFill>
        <p:spPr bwMode="auto">
          <a:xfrm>
            <a:off x="7162800" y="1752600"/>
            <a:ext cx="1905000"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mtClean="0"/>
              <a:t>Who change the world?</a:t>
            </a:r>
          </a:p>
        </p:txBody>
      </p:sp>
      <p:sp>
        <p:nvSpPr>
          <p:cNvPr id="14339" name="Rectangle 3"/>
          <p:cNvSpPr>
            <a:spLocks noChangeArrowheads="1"/>
          </p:cNvSpPr>
          <p:nvPr/>
        </p:nvSpPr>
        <p:spPr bwMode="auto">
          <a:xfrm>
            <a:off x="2971800" y="1371600"/>
            <a:ext cx="2895600" cy="2743200"/>
          </a:xfrm>
          <a:prstGeom prst="rect">
            <a:avLst/>
          </a:prstGeom>
          <a:noFill/>
          <a:ln w="9525">
            <a:noFill/>
            <a:miter lim="800000"/>
            <a:headEnd/>
            <a:tailEnd/>
          </a:ln>
        </p:spPr>
        <p:txBody>
          <a:bodyPr/>
          <a:lstStyle/>
          <a:p>
            <a:pPr marL="342900" indent="-342900" algn="l">
              <a:lnSpc>
                <a:spcPct val="80000"/>
              </a:lnSpc>
              <a:buClrTx/>
              <a:buFontTx/>
              <a:buChar char="•"/>
            </a:pPr>
            <a:r>
              <a:rPr kumimoji="1" lang="en-US" altLang="zh-CN" sz="1800" b="0">
                <a:solidFill>
                  <a:schemeClr val="tx1"/>
                </a:solidFill>
                <a:latin typeface="Times New Roman" pitchFamily="18" charset="0"/>
                <a:ea typeface="宋体" charset="-122"/>
              </a:rPr>
              <a:t>Charles Babbage, (26 December 1791 – 18 October 1871)</a:t>
            </a:r>
          </a:p>
          <a:p>
            <a:pPr marL="342900" indent="-342900" algn="l">
              <a:lnSpc>
                <a:spcPct val="80000"/>
              </a:lnSpc>
              <a:buClrTx/>
              <a:buFontTx/>
              <a:buChar char="•"/>
            </a:pPr>
            <a:r>
              <a:rPr kumimoji="1" lang="en-US" altLang="zh-CN" sz="1800" b="0">
                <a:solidFill>
                  <a:schemeClr val="tx1"/>
                </a:solidFill>
                <a:latin typeface="Times New Roman" pitchFamily="18" charset="0"/>
                <a:ea typeface="宋体" charset="-122"/>
              </a:rPr>
              <a:t>English mathematician, philosopher, inventor and mechanical engineer who originated the concept of a programmable computer.[</a:t>
            </a:r>
          </a:p>
        </p:txBody>
      </p:sp>
      <p:pic>
        <p:nvPicPr>
          <p:cNvPr id="14340" name="Picture 4" descr="File:Charles Babbage - 1860.jpg">
            <a:hlinkClick r:id="rId2"/>
          </p:cNvPr>
          <p:cNvPicPr>
            <a:picLocks noChangeAspect="1" noChangeArrowheads="1"/>
          </p:cNvPicPr>
          <p:nvPr/>
        </p:nvPicPr>
        <p:blipFill>
          <a:blip r:embed="rId3"/>
          <a:srcRect/>
          <a:stretch>
            <a:fillRect/>
          </a:stretch>
        </p:blipFill>
        <p:spPr bwMode="auto">
          <a:xfrm>
            <a:off x="914400" y="1295400"/>
            <a:ext cx="1981200" cy="2667000"/>
          </a:xfrm>
          <a:prstGeom prst="rect">
            <a:avLst/>
          </a:prstGeom>
          <a:noFill/>
          <a:ln w="9525">
            <a:noFill/>
            <a:miter lim="800000"/>
            <a:headEnd/>
            <a:tailEnd/>
          </a:ln>
        </p:spPr>
      </p:pic>
      <p:pic>
        <p:nvPicPr>
          <p:cNvPr id="14341" name="Picture 5" descr="220px-Babbage_Difference_Engine">
            <a:hlinkClick r:id="rId4"/>
          </p:cNvPr>
          <p:cNvPicPr>
            <a:picLocks noChangeAspect="1" noChangeArrowheads="1"/>
          </p:cNvPicPr>
          <p:nvPr/>
        </p:nvPicPr>
        <p:blipFill>
          <a:blip r:embed="rId5"/>
          <a:srcRect/>
          <a:stretch>
            <a:fillRect/>
          </a:stretch>
        </p:blipFill>
        <p:spPr bwMode="auto">
          <a:xfrm>
            <a:off x="6019800" y="1371600"/>
            <a:ext cx="2667000" cy="2200275"/>
          </a:xfrm>
          <a:prstGeom prst="rect">
            <a:avLst/>
          </a:prstGeom>
          <a:noFill/>
          <a:ln w="9525">
            <a:noFill/>
            <a:miter lim="800000"/>
            <a:headEnd/>
            <a:tailEnd/>
          </a:ln>
        </p:spPr>
      </p:pic>
      <p:pic>
        <p:nvPicPr>
          <p:cNvPr id="14342" name="Picture 6" descr="157px-Ada_Lovelace_1838">
            <a:hlinkClick r:id="rId6"/>
          </p:cNvPr>
          <p:cNvPicPr>
            <a:picLocks noChangeAspect="1" noChangeArrowheads="1"/>
          </p:cNvPicPr>
          <p:nvPr/>
        </p:nvPicPr>
        <p:blipFill>
          <a:blip r:embed="rId7"/>
          <a:srcRect/>
          <a:stretch>
            <a:fillRect/>
          </a:stretch>
        </p:blipFill>
        <p:spPr bwMode="auto">
          <a:xfrm>
            <a:off x="1295400" y="4191000"/>
            <a:ext cx="1495425" cy="2057400"/>
          </a:xfrm>
          <a:prstGeom prst="rect">
            <a:avLst/>
          </a:prstGeom>
          <a:noFill/>
          <a:ln w="9525">
            <a:noFill/>
            <a:miter lim="800000"/>
            <a:headEnd/>
            <a:tailEnd/>
          </a:ln>
        </p:spPr>
      </p:pic>
      <p:sp>
        <p:nvSpPr>
          <p:cNvPr id="14343" name="Text Box 7"/>
          <p:cNvSpPr txBox="1">
            <a:spLocks noChangeArrowheads="1"/>
          </p:cNvSpPr>
          <p:nvPr/>
        </p:nvSpPr>
        <p:spPr bwMode="auto">
          <a:xfrm>
            <a:off x="2895600" y="4114800"/>
            <a:ext cx="4343400" cy="1901825"/>
          </a:xfrm>
          <a:prstGeom prst="rect">
            <a:avLst/>
          </a:prstGeom>
          <a:noFill/>
          <a:ln w="9525">
            <a:noFill/>
            <a:miter lim="800000"/>
            <a:headEnd/>
            <a:tailEnd/>
          </a:ln>
        </p:spPr>
        <p:txBody>
          <a:bodyPr lIns="92075" tIns="46038" rIns="92075" bIns="46038">
            <a:spAutoFit/>
          </a:bodyPr>
          <a:lstStyle/>
          <a:p>
            <a:pPr marL="342900" indent="-342900" algn="l"/>
            <a:r>
              <a:rPr lang="en-US" altLang="zh-CN" sz="1600"/>
              <a:t>Augusta Ada King, Countess of Lovelace (10 December 1815 – 27 November 1852), </a:t>
            </a:r>
          </a:p>
          <a:p>
            <a:pPr marL="342900" indent="-342900" algn="l"/>
            <a:r>
              <a:rPr lang="en-US" altLang="zh-CN" sz="1600"/>
              <a:t>English mathematician and writer chiefly </a:t>
            </a:r>
          </a:p>
          <a:p>
            <a:pPr marL="342900" indent="-342900" algn="l"/>
            <a:r>
              <a:rPr lang="en-US" altLang="zh-CN" sz="1600"/>
              <a:t>work on Charles Babbage's early mechanical general-purpose computer</a:t>
            </a:r>
            <a:endParaRPr lang="zh-CN" altLang="en-US" sz="16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smtClean="0"/>
              <a:t>Who change the world?</a:t>
            </a:r>
          </a:p>
        </p:txBody>
      </p:sp>
      <p:pic>
        <p:nvPicPr>
          <p:cNvPr id="15363" name="Picture 3" descr="200px-Alan_Turing_photo">
            <a:hlinkClick r:id="rId2"/>
          </p:cNvPr>
          <p:cNvPicPr>
            <a:picLocks noChangeAspect="1" noChangeArrowheads="1"/>
          </p:cNvPicPr>
          <p:nvPr/>
        </p:nvPicPr>
        <p:blipFill>
          <a:blip r:embed="rId3"/>
          <a:srcRect/>
          <a:stretch>
            <a:fillRect/>
          </a:stretch>
        </p:blipFill>
        <p:spPr bwMode="auto">
          <a:xfrm>
            <a:off x="4953000" y="1143000"/>
            <a:ext cx="1905000" cy="2381250"/>
          </a:xfrm>
          <a:prstGeom prst="rect">
            <a:avLst/>
          </a:prstGeom>
          <a:noFill/>
          <a:ln w="9525">
            <a:noFill/>
            <a:miter lim="800000"/>
            <a:headEnd/>
            <a:tailEnd/>
          </a:ln>
        </p:spPr>
      </p:pic>
      <p:sp>
        <p:nvSpPr>
          <p:cNvPr id="15364" name="Text Box 4"/>
          <p:cNvSpPr txBox="1">
            <a:spLocks noChangeArrowheads="1"/>
          </p:cNvSpPr>
          <p:nvPr/>
        </p:nvSpPr>
        <p:spPr bwMode="auto">
          <a:xfrm>
            <a:off x="6629400" y="1371600"/>
            <a:ext cx="1981200" cy="2292350"/>
          </a:xfrm>
          <a:prstGeom prst="rect">
            <a:avLst/>
          </a:prstGeom>
          <a:noFill/>
          <a:ln w="9525">
            <a:noFill/>
            <a:miter lim="800000"/>
            <a:headEnd/>
            <a:tailEnd/>
          </a:ln>
        </p:spPr>
        <p:txBody>
          <a:bodyPr lIns="92075" tIns="46038" rIns="92075" bIns="46038">
            <a:spAutoFit/>
          </a:bodyPr>
          <a:lstStyle/>
          <a:p>
            <a:pPr marL="342900" indent="-342900" algn="l"/>
            <a:r>
              <a:rPr lang="en-US" altLang="zh-CN" sz="1600"/>
              <a:t>23 June 1912 – 7 June 1954), was an English mathematician, logician, cryptanalyst, and computer scientist. </a:t>
            </a:r>
            <a:endParaRPr lang="zh-CN" altLang="en-US" sz="1600"/>
          </a:p>
        </p:txBody>
      </p:sp>
      <p:pic>
        <p:nvPicPr>
          <p:cNvPr id="15365" name="Picture 5" descr="220px-Bombe-rebuild">
            <a:hlinkClick r:id="rId4"/>
          </p:cNvPr>
          <p:cNvPicPr>
            <a:picLocks noChangeAspect="1" noChangeArrowheads="1"/>
          </p:cNvPicPr>
          <p:nvPr/>
        </p:nvPicPr>
        <p:blipFill>
          <a:blip r:embed="rId5"/>
          <a:srcRect/>
          <a:stretch>
            <a:fillRect/>
          </a:stretch>
        </p:blipFill>
        <p:spPr bwMode="auto">
          <a:xfrm>
            <a:off x="381000" y="3886200"/>
            <a:ext cx="2667000" cy="2000250"/>
          </a:xfrm>
          <a:prstGeom prst="rect">
            <a:avLst/>
          </a:prstGeom>
          <a:noFill/>
          <a:ln w="9525">
            <a:noFill/>
            <a:miter lim="800000"/>
            <a:headEnd/>
            <a:tailEnd/>
          </a:ln>
        </p:spPr>
      </p:pic>
      <p:pic>
        <p:nvPicPr>
          <p:cNvPr id="15366" name="Picture 6" descr="220px-Alan_Turing_Olympic_Torch">
            <a:hlinkClick r:id="rId6"/>
          </p:cNvPr>
          <p:cNvPicPr>
            <a:picLocks noChangeAspect="1" noChangeArrowheads="1"/>
          </p:cNvPicPr>
          <p:nvPr/>
        </p:nvPicPr>
        <p:blipFill>
          <a:blip r:embed="rId7"/>
          <a:srcRect/>
          <a:stretch>
            <a:fillRect/>
          </a:stretch>
        </p:blipFill>
        <p:spPr bwMode="auto">
          <a:xfrm>
            <a:off x="6553200" y="4419600"/>
            <a:ext cx="2590800" cy="2000250"/>
          </a:xfrm>
          <a:prstGeom prst="rect">
            <a:avLst/>
          </a:prstGeom>
          <a:noFill/>
          <a:ln w="9525">
            <a:noFill/>
            <a:miter lim="800000"/>
            <a:headEnd/>
            <a:tailEnd/>
          </a:ln>
        </p:spPr>
      </p:pic>
      <p:sp>
        <p:nvSpPr>
          <p:cNvPr id="15367" name="Text Box 7"/>
          <p:cNvSpPr txBox="1">
            <a:spLocks noChangeArrowheads="1"/>
          </p:cNvSpPr>
          <p:nvPr/>
        </p:nvSpPr>
        <p:spPr bwMode="auto">
          <a:xfrm>
            <a:off x="457200" y="1143000"/>
            <a:ext cx="4267200" cy="2830513"/>
          </a:xfrm>
          <a:prstGeom prst="rect">
            <a:avLst/>
          </a:prstGeom>
          <a:noFill/>
          <a:ln w="9525">
            <a:noFill/>
            <a:miter lim="800000"/>
            <a:headEnd/>
            <a:tailEnd/>
          </a:ln>
        </p:spPr>
        <p:txBody>
          <a:bodyPr lIns="92075" tIns="46038" rIns="92075" bIns="46038">
            <a:spAutoFit/>
          </a:bodyPr>
          <a:lstStyle/>
          <a:p>
            <a:pPr marL="342900" indent="-342900" algn="l"/>
            <a:r>
              <a:rPr lang="en-US" altLang="zh-CN" sz="1600"/>
              <a:t>Turing specified an electromechanical machine that could help break Enigma more effectively than the Polish bomba kryptologiczna, from which its name was derived. </a:t>
            </a:r>
          </a:p>
          <a:p>
            <a:pPr marL="342900" indent="-342900" algn="l"/>
            <a:r>
              <a:rPr lang="en-US" altLang="zh-CN" sz="1600"/>
              <a:t>The bombe, with an enhancement suggested by mathematician Gordon Welchman, became one of the primary tools, and the major automated one, used to attack Enigma-enciphered messages.</a:t>
            </a:r>
            <a:endParaRPr lang="zh-CN" altLang="en-US" sz="1600"/>
          </a:p>
        </p:txBody>
      </p:sp>
      <p:pic>
        <p:nvPicPr>
          <p:cNvPr id="15368" name="Picture 8" descr="File:Sackville Park Turing plaque.jpg">
            <a:hlinkClick r:id="rId8"/>
          </p:cNvPr>
          <p:cNvPicPr>
            <a:picLocks noChangeAspect="1" noChangeArrowheads="1"/>
          </p:cNvPicPr>
          <p:nvPr/>
        </p:nvPicPr>
        <p:blipFill>
          <a:blip r:embed="rId9"/>
          <a:srcRect/>
          <a:stretch>
            <a:fillRect/>
          </a:stretch>
        </p:blipFill>
        <p:spPr bwMode="auto">
          <a:xfrm>
            <a:off x="3124200" y="3733800"/>
            <a:ext cx="3352800" cy="2692400"/>
          </a:xfrm>
          <a:prstGeom prst="rect">
            <a:avLst/>
          </a:prstGeom>
          <a:noFill/>
          <a:ln w="9525">
            <a:noFill/>
            <a:miter lim="800000"/>
            <a:headEnd/>
            <a:tailEnd/>
          </a:ln>
        </p:spPr>
      </p:pic>
      <p:sp>
        <p:nvSpPr>
          <p:cNvPr id="15369" name="Text Box 9"/>
          <p:cNvSpPr txBox="1">
            <a:spLocks noChangeArrowheads="1"/>
          </p:cNvSpPr>
          <p:nvPr/>
        </p:nvSpPr>
        <p:spPr bwMode="auto">
          <a:xfrm>
            <a:off x="304800" y="5867400"/>
            <a:ext cx="2819400" cy="701675"/>
          </a:xfrm>
          <a:prstGeom prst="rect">
            <a:avLst/>
          </a:prstGeom>
          <a:solidFill>
            <a:schemeClr val="bg1"/>
          </a:solidFill>
          <a:ln w="9525">
            <a:noFill/>
            <a:miter lim="800000"/>
            <a:headEnd/>
            <a:tailEnd/>
          </a:ln>
        </p:spPr>
        <p:txBody>
          <a:bodyPr lIns="92075" tIns="46038" rIns="92075" bIns="46038">
            <a:spAutoFit/>
          </a:bodyPr>
          <a:lstStyle/>
          <a:p>
            <a:pPr marL="342900" indent="-342900" algn="l">
              <a:buFont typeface="Symbol" pitchFamily="18" charset="2"/>
              <a:buNone/>
            </a:pPr>
            <a:r>
              <a:rPr lang="en-US" altLang="zh-CN" sz="2000"/>
              <a:t>Turing–Welchman bombe</a:t>
            </a:r>
            <a:endParaRPr lang="zh-CN" altLang="en-US" sz="20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smtClean="0"/>
              <a:t>Scientist? Engineer?</a:t>
            </a:r>
          </a:p>
        </p:txBody>
      </p:sp>
      <p:sp>
        <p:nvSpPr>
          <p:cNvPr id="16387" name="Rectangle 3"/>
          <p:cNvSpPr>
            <a:spLocks noChangeArrowheads="1"/>
          </p:cNvSpPr>
          <p:nvPr/>
        </p:nvSpPr>
        <p:spPr bwMode="auto">
          <a:xfrm>
            <a:off x="3124200" y="1371600"/>
            <a:ext cx="2971800" cy="2133600"/>
          </a:xfrm>
          <a:prstGeom prst="rect">
            <a:avLst/>
          </a:prstGeom>
          <a:noFill/>
          <a:ln w="9525">
            <a:noFill/>
            <a:miter lim="800000"/>
            <a:headEnd/>
            <a:tailEnd/>
          </a:ln>
        </p:spPr>
        <p:txBody>
          <a:bodyPr/>
          <a:lstStyle/>
          <a:p>
            <a:pPr marL="342900" indent="-342900" algn="l">
              <a:lnSpc>
                <a:spcPct val="80000"/>
              </a:lnSpc>
              <a:buClrTx/>
              <a:buFontTx/>
              <a:buChar char="•"/>
            </a:pPr>
            <a:r>
              <a:rPr kumimoji="1" lang="en-US" altLang="zh-CN" sz="1800" b="0">
                <a:solidFill>
                  <a:schemeClr val="tx1"/>
                </a:solidFill>
                <a:latin typeface="Times New Roman" pitchFamily="18" charset="0"/>
                <a:ea typeface="宋体" charset="-122"/>
              </a:rPr>
              <a:t>Sir Timothy John "Tim" Berners-Lee, (born 8 June 1955)</a:t>
            </a:r>
          </a:p>
          <a:p>
            <a:pPr marL="342900" indent="-342900" algn="l">
              <a:lnSpc>
                <a:spcPct val="80000"/>
              </a:lnSpc>
              <a:buClrTx/>
              <a:buFontTx/>
              <a:buChar char="•"/>
            </a:pPr>
            <a:r>
              <a:rPr kumimoji="1" lang="en-US" altLang="zh-CN" sz="1800" b="0">
                <a:solidFill>
                  <a:schemeClr val="tx1"/>
                </a:solidFill>
                <a:latin typeface="Times New Roman" pitchFamily="18" charset="0"/>
                <a:ea typeface="宋体" charset="-122"/>
              </a:rPr>
              <a:t>also known as "TimBL", </a:t>
            </a:r>
          </a:p>
          <a:p>
            <a:pPr marL="342900" indent="-342900" algn="l">
              <a:lnSpc>
                <a:spcPct val="80000"/>
              </a:lnSpc>
              <a:buClrTx/>
              <a:buFontTx/>
              <a:buChar char="•"/>
            </a:pPr>
            <a:r>
              <a:rPr kumimoji="1" lang="en-US" altLang="zh-CN" sz="1800" b="0">
                <a:solidFill>
                  <a:schemeClr val="tx1"/>
                </a:solidFill>
                <a:latin typeface="Times New Roman" pitchFamily="18" charset="0"/>
                <a:ea typeface="宋体" charset="-122"/>
              </a:rPr>
              <a:t>is a British computer scientist, MIT professor and the inventor of the World Wide Web. </a:t>
            </a:r>
          </a:p>
        </p:txBody>
      </p:sp>
      <p:pic>
        <p:nvPicPr>
          <p:cNvPr id="16388" name="Picture 4" descr="200px-First_Web_Server">
            <a:hlinkClick r:id="rId2"/>
          </p:cNvPr>
          <p:cNvPicPr>
            <a:picLocks noChangeAspect="1" noChangeArrowheads="1"/>
          </p:cNvPicPr>
          <p:nvPr/>
        </p:nvPicPr>
        <p:blipFill>
          <a:blip r:embed="rId3"/>
          <a:srcRect/>
          <a:stretch>
            <a:fillRect/>
          </a:stretch>
        </p:blipFill>
        <p:spPr bwMode="auto">
          <a:xfrm>
            <a:off x="6705600" y="1295400"/>
            <a:ext cx="1905000" cy="1428750"/>
          </a:xfrm>
          <a:prstGeom prst="rect">
            <a:avLst/>
          </a:prstGeom>
          <a:noFill/>
          <a:ln w="9525">
            <a:noFill/>
            <a:miter lim="800000"/>
            <a:headEnd/>
            <a:tailEnd/>
          </a:ln>
        </p:spPr>
      </p:pic>
      <p:sp>
        <p:nvSpPr>
          <p:cNvPr id="16389" name="Text Box 5"/>
          <p:cNvSpPr txBox="1">
            <a:spLocks noChangeArrowheads="1"/>
          </p:cNvSpPr>
          <p:nvPr/>
        </p:nvSpPr>
        <p:spPr bwMode="auto">
          <a:xfrm>
            <a:off x="5867400" y="2743200"/>
            <a:ext cx="2798763" cy="1069975"/>
          </a:xfrm>
          <a:prstGeom prst="rect">
            <a:avLst/>
          </a:prstGeom>
          <a:noFill/>
          <a:ln w="9525">
            <a:noFill/>
            <a:miter lim="800000"/>
            <a:headEnd/>
            <a:tailEnd/>
          </a:ln>
        </p:spPr>
        <p:txBody>
          <a:bodyPr lIns="92075" tIns="46038" rIns="92075" bIns="46038">
            <a:spAutoFit/>
          </a:bodyPr>
          <a:lstStyle/>
          <a:p>
            <a:pPr marL="342900" indent="-342900" algn="l">
              <a:buFont typeface="Symbol" pitchFamily="18" charset="2"/>
              <a:buNone/>
            </a:pPr>
            <a:r>
              <a:rPr lang="en-US" altLang="zh-CN" sz="1600"/>
              <a:t>This NeXT Computer was used by Berners-Lee at CERN and became the world's first web server</a:t>
            </a:r>
            <a:endParaRPr lang="zh-CN" altLang="en-US" sz="1600"/>
          </a:p>
        </p:txBody>
      </p:sp>
      <p:pic>
        <p:nvPicPr>
          <p:cNvPr id="16390" name="Picture 6" descr="高锟年轻时在做实验"/>
          <p:cNvPicPr>
            <a:picLocks noChangeAspect="1" noChangeArrowheads="1"/>
          </p:cNvPicPr>
          <p:nvPr/>
        </p:nvPicPr>
        <p:blipFill>
          <a:blip r:embed="rId4"/>
          <a:srcRect/>
          <a:stretch>
            <a:fillRect/>
          </a:stretch>
        </p:blipFill>
        <p:spPr bwMode="auto">
          <a:xfrm>
            <a:off x="6477000" y="4038600"/>
            <a:ext cx="2667000" cy="2216150"/>
          </a:xfrm>
          <a:prstGeom prst="rect">
            <a:avLst/>
          </a:prstGeom>
          <a:noFill/>
          <a:ln w="9525">
            <a:noFill/>
            <a:miter lim="800000"/>
            <a:headEnd/>
            <a:tailEnd/>
          </a:ln>
        </p:spPr>
      </p:pic>
      <p:pic>
        <p:nvPicPr>
          <p:cNvPr id="16391" name="Picture 7" descr="工作照"/>
          <p:cNvPicPr>
            <a:picLocks noChangeAspect="1" noChangeArrowheads="1"/>
          </p:cNvPicPr>
          <p:nvPr/>
        </p:nvPicPr>
        <p:blipFill>
          <a:blip r:embed="rId5"/>
          <a:srcRect/>
          <a:stretch>
            <a:fillRect/>
          </a:stretch>
        </p:blipFill>
        <p:spPr bwMode="auto">
          <a:xfrm>
            <a:off x="152400" y="4038600"/>
            <a:ext cx="2743200" cy="2133600"/>
          </a:xfrm>
          <a:prstGeom prst="rect">
            <a:avLst/>
          </a:prstGeom>
          <a:noFill/>
          <a:ln w="9525">
            <a:noFill/>
            <a:miter lim="800000"/>
            <a:headEnd/>
            <a:tailEnd/>
          </a:ln>
        </p:spPr>
      </p:pic>
      <p:sp>
        <p:nvSpPr>
          <p:cNvPr id="16392" name="Text Box 8"/>
          <p:cNvSpPr txBox="1">
            <a:spLocks noChangeArrowheads="1"/>
          </p:cNvSpPr>
          <p:nvPr/>
        </p:nvSpPr>
        <p:spPr bwMode="auto">
          <a:xfrm>
            <a:off x="2590800" y="3886200"/>
            <a:ext cx="3886200" cy="2730500"/>
          </a:xfrm>
          <a:prstGeom prst="rect">
            <a:avLst/>
          </a:prstGeom>
          <a:solidFill>
            <a:schemeClr val="bg1"/>
          </a:solidFill>
          <a:ln w="9525">
            <a:noFill/>
            <a:miter lim="800000"/>
            <a:headEnd/>
            <a:tailEnd/>
          </a:ln>
        </p:spPr>
        <p:txBody>
          <a:bodyPr lIns="92075" tIns="46038" rIns="92075" bIns="46038">
            <a:spAutoFit/>
          </a:bodyPr>
          <a:lstStyle/>
          <a:p>
            <a:pPr marL="342900" indent="-342900" algn="l"/>
            <a:r>
              <a:rPr lang="en-US" altLang="zh-CN" sz="1400"/>
              <a:t>1957</a:t>
            </a:r>
            <a:r>
              <a:rPr lang="zh-CN" altLang="en-US" sz="1400"/>
              <a:t>年，高锟读博士时进入国际电话电报公司（</a:t>
            </a:r>
            <a:r>
              <a:rPr lang="en-US" altLang="zh-CN" sz="1400"/>
              <a:t>ITT</a:t>
            </a:r>
            <a:r>
              <a:rPr lang="zh-CN" altLang="en-US" sz="1400"/>
              <a:t>），在英国子公司</a:t>
            </a:r>
            <a:r>
              <a:rPr lang="en-US" altLang="zh-CN" sz="1400"/>
              <a:t>——</a:t>
            </a:r>
            <a:r>
              <a:rPr lang="zh-CN" altLang="en-US" sz="1400"/>
              <a:t>标准电话与电缆有限公司（</a:t>
            </a:r>
            <a:r>
              <a:rPr lang="en-US" altLang="zh-CN" sz="1400"/>
              <a:t>Standard Telephones and Cables Ltd.</a:t>
            </a:r>
            <a:r>
              <a:rPr lang="zh-CN" altLang="en-US" sz="1400"/>
              <a:t>）任工程师。</a:t>
            </a:r>
          </a:p>
          <a:p>
            <a:pPr marL="342900" indent="-342900" algn="l"/>
            <a:r>
              <a:rPr lang="en-US" altLang="zh-CN" sz="1400"/>
              <a:t>1960</a:t>
            </a:r>
            <a:r>
              <a:rPr lang="zh-CN" altLang="en-US" sz="1400"/>
              <a:t>年，他进入</a:t>
            </a:r>
            <a:r>
              <a:rPr lang="en-US" altLang="zh-CN" sz="1400"/>
              <a:t>ITT</a:t>
            </a:r>
            <a:r>
              <a:rPr lang="zh-CN" altLang="en-US" sz="1400"/>
              <a:t>设于英国的欧洲中央研究机构</a:t>
            </a:r>
            <a:r>
              <a:rPr lang="en-US" altLang="zh-CN" sz="1400"/>
              <a:t>——</a:t>
            </a:r>
            <a:r>
              <a:rPr lang="zh-CN" altLang="en-US" sz="1400"/>
              <a:t>标准电信实验有限公司，在那里工作了十年，其职位从研究科学家升至研究经理。</a:t>
            </a:r>
          </a:p>
          <a:p>
            <a:pPr marL="342900" indent="-342900" algn="l"/>
            <a:r>
              <a:rPr lang="en-US" altLang="zh-CN" sz="1400"/>
              <a:t>1964</a:t>
            </a:r>
            <a:r>
              <a:rPr lang="zh-CN" altLang="en-US" sz="1400"/>
              <a:t>年，他提出在电话网络中以光代替电流，以玻璃纤维代替导线。</a:t>
            </a:r>
            <a:r>
              <a:rPr lang="en-US" altLang="zh-CN" sz="1400"/>
              <a:t>1965</a:t>
            </a:r>
            <a:r>
              <a:rPr lang="zh-CN" altLang="en-US" sz="1400"/>
              <a:t>年，在以无数实验为基础的一篇论文中提出以石英基玻璃纤维作长程信息传递。</a:t>
            </a:r>
          </a:p>
        </p:txBody>
      </p:sp>
      <p:pic>
        <p:nvPicPr>
          <p:cNvPr id="16393" name="Picture 9" descr="Sir Tim Berners-Lee"/>
          <p:cNvPicPr>
            <a:picLocks noChangeAspect="1" noChangeArrowheads="1"/>
          </p:cNvPicPr>
          <p:nvPr/>
        </p:nvPicPr>
        <p:blipFill>
          <a:blip r:embed="rId6"/>
          <a:srcRect/>
          <a:stretch>
            <a:fillRect/>
          </a:stretch>
        </p:blipFill>
        <p:spPr bwMode="auto">
          <a:xfrm>
            <a:off x="533400" y="1219200"/>
            <a:ext cx="26670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smtClean="0"/>
              <a:t>Who change China?</a:t>
            </a:r>
          </a:p>
        </p:txBody>
      </p:sp>
      <p:sp>
        <p:nvSpPr>
          <p:cNvPr id="17411" name="Rectangle 3"/>
          <p:cNvSpPr>
            <a:spLocks noGrp="1" noChangeArrowheads="1"/>
          </p:cNvSpPr>
          <p:nvPr>
            <p:ph type="body" idx="1"/>
          </p:nvPr>
        </p:nvSpPr>
        <p:spPr>
          <a:xfrm>
            <a:off x="609600" y="4114800"/>
            <a:ext cx="4648200" cy="1981200"/>
          </a:xfrm>
        </p:spPr>
        <p:txBody>
          <a:bodyPr/>
          <a:lstStyle/>
          <a:p>
            <a:pPr>
              <a:lnSpc>
                <a:spcPct val="80000"/>
              </a:lnSpc>
            </a:pPr>
            <a:r>
              <a:rPr lang="en-US" altLang="zh-CN" sz="2400" smtClean="0">
                <a:ea typeface="隶书" pitchFamily="49" charset="-122"/>
              </a:rPr>
              <a:t>“…</a:t>
            </a:r>
            <a:r>
              <a:rPr lang="en-US" altLang="zh-CN" sz="2400" smtClean="0">
                <a:latin typeface="隶书" pitchFamily="49" charset="-122"/>
                <a:ea typeface="隶书" pitchFamily="49" charset="-122"/>
              </a:rPr>
              <a:t>.921(</a:t>
            </a:r>
            <a:r>
              <a:rPr lang="zh-CN" altLang="en-US" sz="2400" smtClean="0">
                <a:latin typeface="隶书" pitchFamily="49" charset="-122"/>
                <a:ea typeface="隶书" pitchFamily="49" charset="-122"/>
              </a:rPr>
              <a:t>载人航天工程</a:t>
            </a:r>
            <a:r>
              <a:rPr lang="en-US" altLang="zh-CN" sz="2400" smtClean="0">
                <a:latin typeface="隶书" pitchFamily="49" charset="-122"/>
                <a:ea typeface="隶书" pitchFamily="49" charset="-122"/>
              </a:rPr>
              <a:t>)</a:t>
            </a:r>
            <a:r>
              <a:rPr lang="zh-CN" altLang="en-US" sz="2400" smtClean="0">
                <a:latin typeface="隶书" pitchFamily="49" charset="-122"/>
                <a:ea typeface="隶书" pitchFamily="49" charset="-122"/>
              </a:rPr>
              <a:t>软件开发必须靠若干单位大力协同，成百上千软件人员共同努力才能完成。</a:t>
            </a:r>
            <a:r>
              <a:rPr lang="en-US" altLang="zh-CN" sz="2400" smtClean="0">
                <a:ea typeface="隶书" pitchFamily="49" charset="-122"/>
              </a:rPr>
              <a:t>…</a:t>
            </a:r>
            <a:r>
              <a:rPr lang="en-US" altLang="zh-CN" sz="2400" smtClean="0">
                <a:latin typeface="隶书" pitchFamily="49" charset="-122"/>
                <a:ea typeface="隶书" pitchFamily="49" charset="-122"/>
              </a:rPr>
              <a:t>.</a:t>
            </a:r>
            <a:r>
              <a:rPr lang="zh-CN" altLang="en-US" sz="2400" smtClean="0">
                <a:latin typeface="隶书" pitchFamily="49" charset="-122"/>
                <a:ea typeface="隶书" pitchFamily="49" charset="-122"/>
              </a:rPr>
              <a:t>就是说要用软件工程的方法开发软件，即</a:t>
            </a:r>
            <a:r>
              <a:rPr lang="zh-CN" altLang="en-US" sz="2400" smtClean="0">
                <a:ea typeface="隶书" pitchFamily="49" charset="-122"/>
              </a:rPr>
              <a:t>“</a:t>
            </a:r>
            <a:r>
              <a:rPr lang="zh-CN" altLang="en-US" sz="2400" smtClean="0">
                <a:latin typeface="隶书" pitchFamily="49" charset="-122"/>
                <a:ea typeface="隶书" pitchFamily="49" charset="-122"/>
              </a:rPr>
              <a:t>软件工程化</a:t>
            </a:r>
            <a:r>
              <a:rPr lang="zh-CN" altLang="en-US" sz="2400" smtClean="0">
                <a:ea typeface="隶书" pitchFamily="49" charset="-122"/>
              </a:rPr>
              <a:t>”</a:t>
            </a:r>
            <a:r>
              <a:rPr lang="zh-CN" altLang="en-US" sz="2400" smtClean="0">
                <a:latin typeface="隶书" pitchFamily="49" charset="-122"/>
                <a:ea typeface="隶书" pitchFamily="49" charset="-122"/>
              </a:rPr>
              <a:t>。</a:t>
            </a:r>
          </a:p>
          <a:p>
            <a:pPr lvl="1">
              <a:lnSpc>
                <a:spcPct val="80000"/>
              </a:lnSpc>
            </a:pPr>
            <a:r>
              <a:rPr lang="en-US" altLang="zh-CN" sz="1800" smtClean="0"/>
              <a:t>(</a:t>
            </a:r>
            <a:r>
              <a:rPr lang="zh-CN" altLang="en-US" sz="1800" smtClean="0"/>
              <a:t>公元</a:t>
            </a:r>
            <a:r>
              <a:rPr lang="en-US" altLang="zh-CN" sz="1800" smtClean="0"/>
              <a:t>1992</a:t>
            </a:r>
            <a:r>
              <a:rPr lang="zh-CN" altLang="en-US" sz="1800" smtClean="0"/>
              <a:t>年</a:t>
            </a:r>
            <a:r>
              <a:rPr lang="en-US" altLang="zh-CN" sz="1800" smtClean="0"/>
              <a:t>) </a:t>
            </a:r>
            <a:r>
              <a:rPr lang="zh-CN" altLang="en-US" sz="1800" smtClean="0"/>
              <a:t>，梁思礼，</a:t>
            </a:r>
            <a:r>
              <a:rPr lang="en-US" altLang="zh-CN" sz="1800" smtClean="0"/>
              <a:t>《</a:t>
            </a:r>
            <a:r>
              <a:rPr lang="zh-CN" altLang="en-US" sz="1800" smtClean="0"/>
              <a:t>梁思礼文集</a:t>
            </a:r>
            <a:r>
              <a:rPr lang="en-US" altLang="zh-CN" sz="1800" smtClean="0"/>
              <a:t>》</a:t>
            </a:r>
            <a:r>
              <a:rPr lang="zh-CN" altLang="en-US" sz="1800" smtClean="0"/>
              <a:t>，中国宇航出版社，</a:t>
            </a:r>
            <a:r>
              <a:rPr lang="en-US" altLang="zh-CN" sz="1800" smtClean="0"/>
              <a:t>2004</a:t>
            </a:r>
            <a:r>
              <a:rPr lang="zh-CN" altLang="en-US" sz="1800" smtClean="0"/>
              <a:t>年</a:t>
            </a:r>
            <a:r>
              <a:rPr lang="en-US" altLang="zh-CN" sz="1800" smtClean="0"/>
              <a:t>10</a:t>
            </a:r>
            <a:r>
              <a:rPr lang="zh-CN" altLang="en-US" sz="1800" smtClean="0"/>
              <a:t>月</a:t>
            </a:r>
          </a:p>
        </p:txBody>
      </p:sp>
      <p:pic>
        <p:nvPicPr>
          <p:cNvPr id="17412" name="Picture 4" descr="01300000164481121801057657938"/>
          <p:cNvPicPr>
            <a:picLocks noChangeAspect="1" noChangeArrowheads="1"/>
          </p:cNvPicPr>
          <p:nvPr/>
        </p:nvPicPr>
        <p:blipFill>
          <a:blip r:embed="rId2"/>
          <a:srcRect/>
          <a:stretch>
            <a:fillRect/>
          </a:stretch>
        </p:blipFill>
        <p:spPr bwMode="auto">
          <a:xfrm>
            <a:off x="7086600" y="2209800"/>
            <a:ext cx="1666875" cy="1752600"/>
          </a:xfrm>
          <a:prstGeom prst="rect">
            <a:avLst/>
          </a:prstGeom>
          <a:noFill/>
          <a:ln w="9525">
            <a:noFill/>
            <a:miter lim="800000"/>
            <a:headEnd/>
            <a:tailEnd/>
          </a:ln>
        </p:spPr>
      </p:pic>
      <p:pic>
        <p:nvPicPr>
          <p:cNvPr id="17413" name="Picture 5" descr="IMAG1253675806661283"/>
          <p:cNvPicPr>
            <a:picLocks noChangeAspect="1" noChangeArrowheads="1"/>
          </p:cNvPicPr>
          <p:nvPr/>
        </p:nvPicPr>
        <p:blipFill>
          <a:blip r:embed="rId3"/>
          <a:srcRect/>
          <a:stretch>
            <a:fillRect/>
          </a:stretch>
        </p:blipFill>
        <p:spPr bwMode="auto">
          <a:xfrm>
            <a:off x="5334000" y="4038600"/>
            <a:ext cx="3810000" cy="2400300"/>
          </a:xfrm>
          <a:prstGeom prst="rect">
            <a:avLst/>
          </a:prstGeom>
          <a:noFill/>
          <a:ln w="9525">
            <a:noFill/>
            <a:miter lim="800000"/>
            <a:headEnd/>
            <a:tailEnd/>
          </a:ln>
        </p:spPr>
      </p:pic>
      <p:sp>
        <p:nvSpPr>
          <p:cNvPr id="17414" name="Rectangle 6"/>
          <p:cNvSpPr>
            <a:spLocks noChangeArrowheads="1"/>
          </p:cNvSpPr>
          <p:nvPr/>
        </p:nvSpPr>
        <p:spPr bwMode="auto">
          <a:xfrm>
            <a:off x="609600" y="2286000"/>
            <a:ext cx="6400800" cy="1524000"/>
          </a:xfrm>
          <a:prstGeom prst="rect">
            <a:avLst/>
          </a:prstGeom>
          <a:noFill/>
          <a:ln w="9525">
            <a:solidFill>
              <a:schemeClr val="tx1"/>
            </a:solidFill>
            <a:prstDash val="dash"/>
            <a:miter lim="800000"/>
            <a:headEnd/>
            <a:tailEnd/>
          </a:ln>
        </p:spPr>
        <p:txBody>
          <a:bodyPr/>
          <a:lstStyle/>
          <a:p>
            <a:pPr marL="342900" indent="-342900" algn="l">
              <a:lnSpc>
                <a:spcPct val="80000"/>
              </a:lnSpc>
              <a:buClrTx/>
              <a:buFontTx/>
              <a:buChar char="•"/>
            </a:pPr>
            <a:r>
              <a:rPr kumimoji="1" lang="en-US" altLang="zh-CN" sz="2000" b="0">
                <a:solidFill>
                  <a:schemeClr val="tx1"/>
                </a:solidFill>
                <a:latin typeface="Times New Roman" pitchFamily="18" charset="0"/>
                <a:ea typeface="华文行楷" pitchFamily="2" charset="-122"/>
              </a:rPr>
              <a:t>“…</a:t>
            </a:r>
            <a:r>
              <a:rPr kumimoji="1" lang="en-US" altLang="zh-CN" sz="2000" b="0">
                <a:solidFill>
                  <a:schemeClr val="tx1"/>
                </a:solidFill>
                <a:latin typeface="华文行楷" pitchFamily="2" charset="-122"/>
                <a:ea typeface="华文行楷" pitchFamily="2" charset="-122"/>
              </a:rPr>
              <a:t>.</a:t>
            </a:r>
            <a:r>
              <a:rPr kumimoji="1" lang="zh-CN" altLang="en-US" sz="2000" b="0">
                <a:solidFill>
                  <a:schemeClr val="tx1"/>
                </a:solidFill>
                <a:latin typeface="华文行楷" pitchFamily="2" charset="-122"/>
                <a:ea typeface="华文行楷" pitchFamily="2" charset="-122"/>
              </a:rPr>
              <a:t>故今日之责任，不在他人，而全在我少年。少年智则国智，少年富则国富；少年强则国强，少年独立则国独立；少年自由则国自由，少年进步则国进步；</a:t>
            </a:r>
            <a:r>
              <a:rPr kumimoji="1" lang="zh-CN" altLang="en-US" sz="2000">
                <a:solidFill>
                  <a:schemeClr val="tx1"/>
                </a:solidFill>
                <a:latin typeface="华文行楷" pitchFamily="2" charset="-122"/>
                <a:ea typeface="华文行楷" pitchFamily="2" charset="-122"/>
              </a:rPr>
              <a:t>少年胜于欧洲则国胜于欧洲，少年雄于地球则国雄于地球。</a:t>
            </a:r>
            <a:r>
              <a:rPr kumimoji="1" lang="en-US" altLang="zh-CN" sz="2000" b="0">
                <a:solidFill>
                  <a:schemeClr val="tx1"/>
                </a:solidFill>
                <a:latin typeface="Times New Roman" pitchFamily="18" charset="0"/>
                <a:ea typeface="华文行楷" pitchFamily="2" charset="-122"/>
              </a:rPr>
              <a:t>…</a:t>
            </a:r>
            <a:r>
              <a:rPr kumimoji="1" lang="en-US" altLang="zh-CN" sz="2000" b="0">
                <a:solidFill>
                  <a:schemeClr val="tx1"/>
                </a:solidFill>
                <a:latin typeface="华文行楷" pitchFamily="2" charset="-122"/>
                <a:ea typeface="华文行楷" pitchFamily="2" charset="-122"/>
              </a:rPr>
              <a:t>.</a:t>
            </a:r>
            <a:r>
              <a:rPr kumimoji="1" lang="en-US" altLang="zh-CN" sz="2000" b="0">
                <a:solidFill>
                  <a:schemeClr val="tx1"/>
                </a:solidFill>
                <a:latin typeface="Times New Roman" pitchFamily="18" charset="0"/>
                <a:ea typeface="华文行楷" pitchFamily="2" charset="-122"/>
              </a:rPr>
              <a:t>”</a:t>
            </a:r>
            <a:endParaRPr kumimoji="1" lang="en-US" altLang="zh-CN" sz="2000" b="0">
              <a:solidFill>
                <a:schemeClr val="tx1"/>
              </a:solidFill>
              <a:latin typeface="华文行楷" pitchFamily="2" charset="-122"/>
              <a:ea typeface="华文行楷" pitchFamily="2" charset="-122"/>
            </a:endParaRPr>
          </a:p>
          <a:p>
            <a:pPr marL="742950" lvl="1" indent="-285750" algn="l">
              <a:lnSpc>
                <a:spcPct val="80000"/>
              </a:lnSpc>
              <a:buClrTx/>
              <a:buFontTx/>
              <a:buChar char="–"/>
            </a:pPr>
            <a:r>
              <a:rPr kumimoji="1" lang="en-US" altLang="zh-CN" sz="1800" b="0">
                <a:solidFill>
                  <a:schemeClr val="tx1"/>
                </a:solidFill>
                <a:latin typeface="Times New Roman" pitchFamily="18" charset="0"/>
                <a:ea typeface="宋体" charset="-122"/>
              </a:rPr>
              <a:t>(</a:t>
            </a:r>
            <a:r>
              <a:rPr kumimoji="1" lang="zh-CN" altLang="en-US" sz="1800" b="0">
                <a:solidFill>
                  <a:schemeClr val="tx1"/>
                </a:solidFill>
                <a:latin typeface="Times New Roman" pitchFamily="18" charset="0"/>
                <a:ea typeface="宋体" charset="-122"/>
              </a:rPr>
              <a:t>清光绪</a:t>
            </a:r>
            <a:r>
              <a:rPr kumimoji="1" lang="en-US" altLang="zh-CN" sz="1800" b="0">
                <a:solidFill>
                  <a:schemeClr val="tx1"/>
                </a:solidFill>
                <a:latin typeface="Times New Roman" pitchFamily="18" charset="0"/>
                <a:ea typeface="宋体" charset="-122"/>
              </a:rPr>
              <a:t>25</a:t>
            </a:r>
            <a:r>
              <a:rPr kumimoji="1" lang="zh-CN" altLang="en-US" sz="1800" b="0">
                <a:solidFill>
                  <a:schemeClr val="tx1"/>
                </a:solidFill>
                <a:latin typeface="Times New Roman" pitchFamily="18" charset="0"/>
                <a:ea typeface="宋体" charset="-122"/>
              </a:rPr>
              <a:t>年，</a:t>
            </a:r>
            <a:r>
              <a:rPr kumimoji="1" lang="en-US" altLang="zh-CN" sz="1800" b="0">
                <a:solidFill>
                  <a:schemeClr val="tx1"/>
                </a:solidFill>
                <a:latin typeface="Times New Roman" pitchFamily="18" charset="0"/>
                <a:ea typeface="宋体" charset="-122"/>
              </a:rPr>
              <a:t>1900</a:t>
            </a:r>
            <a:r>
              <a:rPr kumimoji="1" lang="zh-CN" altLang="en-US" sz="1800" b="0">
                <a:solidFill>
                  <a:schemeClr val="tx1"/>
                </a:solidFill>
                <a:latin typeface="Times New Roman" pitchFamily="18" charset="0"/>
                <a:ea typeface="宋体" charset="-122"/>
              </a:rPr>
              <a:t>年</a:t>
            </a:r>
            <a:r>
              <a:rPr kumimoji="1" lang="en-US" altLang="zh-CN" sz="1800" b="0">
                <a:solidFill>
                  <a:schemeClr val="tx1"/>
                </a:solidFill>
                <a:latin typeface="Times New Roman" pitchFamily="18" charset="0"/>
                <a:ea typeface="宋体" charset="-122"/>
              </a:rPr>
              <a:t>2</a:t>
            </a:r>
            <a:r>
              <a:rPr kumimoji="1" lang="zh-CN" altLang="en-US" sz="1800" b="0">
                <a:solidFill>
                  <a:schemeClr val="tx1"/>
                </a:solidFill>
                <a:latin typeface="Times New Roman" pitchFamily="18" charset="0"/>
                <a:ea typeface="宋体" charset="-122"/>
              </a:rPr>
              <a:t>月），梁启超</a:t>
            </a:r>
            <a:endParaRPr kumimoji="1" lang="en-US" altLang="zh-CN" sz="1800" b="0">
              <a:solidFill>
                <a:schemeClr val="tx1"/>
              </a:solidFill>
              <a:latin typeface="Times New Roman" pitchFamily="18" charset="0"/>
              <a:ea typeface="宋体" charset="-122"/>
            </a:endParaRPr>
          </a:p>
        </p:txBody>
      </p:sp>
      <p:sp>
        <p:nvSpPr>
          <p:cNvPr id="17415" name="Text Box 7"/>
          <p:cNvSpPr txBox="1">
            <a:spLocks noChangeArrowheads="1"/>
          </p:cNvSpPr>
          <p:nvPr/>
        </p:nvSpPr>
        <p:spPr bwMode="auto">
          <a:xfrm>
            <a:off x="685800" y="1238250"/>
            <a:ext cx="8229600" cy="874713"/>
          </a:xfrm>
          <a:prstGeom prst="rect">
            <a:avLst/>
          </a:prstGeom>
          <a:noFill/>
          <a:ln w="9525">
            <a:noFill/>
            <a:miter lim="800000"/>
            <a:headEnd/>
            <a:tailEnd/>
          </a:ln>
        </p:spPr>
        <p:txBody>
          <a:bodyPr lIns="92075" tIns="46038" rIns="92075" bIns="46038">
            <a:spAutoFit/>
          </a:bodyPr>
          <a:lstStyle/>
          <a:p>
            <a:pPr marL="342900" indent="-342900" algn="l"/>
            <a:r>
              <a:rPr lang="en-US" altLang="zh-CN" sz="1600"/>
              <a:t>第一次鸦片战争(1840年6月~1842年8月)</a:t>
            </a:r>
            <a:r>
              <a:rPr lang="zh-CN" altLang="en-US" sz="1600"/>
              <a:t> 失败。中国割让香港，</a:t>
            </a:r>
            <a:r>
              <a:rPr lang="en-US" altLang="zh-CN" sz="1600"/>
              <a:t>1997</a:t>
            </a:r>
            <a:r>
              <a:rPr lang="zh-CN" altLang="en-US" sz="1600"/>
              <a:t>年回归。</a:t>
            </a:r>
          </a:p>
          <a:p>
            <a:pPr marL="342900" indent="-342900" algn="l"/>
            <a:r>
              <a:rPr lang="en-US" altLang="zh-CN" sz="1600"/>
              <a:t>1894</a:t>
            </a:r>
            <a:r>
              <a:rPr lang="zh-CN" altLang="en-US" sz="1600"/>
              <a:t>年，中日甲午战争，中方失败，签下</a:t>
            </a:r>
            <a:r>
              <a:rPr lang="en-US" altLang="zh-CN" sz="1600"/>
              <a:t>《</a:t>
            </a:r>
            <a:r>
              <a:rPr lang="zh-CN" altLang="en-US" sz="1600"/>
              <a:t>马关条约</a:t>
            </a:r>
            <a:r>
              <a:rPr lang="en-US" altLang="zh-CN" sz="1600"/>
              <a:t>》</a:t>
            </a:r>
            <a:r>
              <a:rPr lang="zh-CN" altLang="en-US" sz="1600"/>
              <a:t>。条约指明，中国须承认朝鲜为独立国，撤出朝鲜半岛。割让台湾、澎湖及其附属岛屿予日本。</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4294967295"/>
          </p:nvPr>
        </p:nvSpPr>
        <p:spPr bwMode="auto">
          <a:xfrm>
            <a:off x="6553200" y="6245225"/>
            <a:ext cx="2133600" cy="476250"/>
          </a:xfrm>
          <a:prstGeom prst="rect">
            <a:avLst/>
          </a:prstGeom>
          <a:noFill/>
          <a:ln>
            <a:miter lim="800000"/>
            <a:headEnd/>
            <a:tailEnd/>
          </a:ln>
        </p:spPr>
        <p:txBody>
          <a:bodyPr/>
          <a:lstStyle/>
          <a:p>
            <a:pPr eaLnBrk="1" hangingPunct="1">
              <a:spcBef>
                <a:spcPct val="0"/>
              </a:spcBef>
              <a:buClrTx/>
              <a:buFontTx/>
              <a:buNone/>
            </a:pPr>
            <a:fld id="{B93F5EC4-0731-409D-8A3D-366D77B61129}" type="slidenum">
              <a:rPr lang="zh-CN" altLang="en-US" sz="1000" b="0">
                <a:solidFill>
                  <a:schemeClr val="tx1"/>
                </a:solidFill>
              </a:rPr>
              <a:pPr eaLnBrk="1" hangingPunct="1">
                <a:spcBef>
                  <a:spcPct val="0"/>
                </a:spcBef>
                <a:buClrTx/>
                <a:buFontTx/>
                <a:buNone/>
              </a:pPr>
              <a:t>16</a:t>
            </a:fld>
            <a:endParaRPr lang="en-US" altLang="zh-CN" sz="1000" b="0">
              <a:solidFill>
                <a:schemeClr val="tx1"/>
              </a:solidFill>
            </a:endParaRPr>
          </a:p>
        </p:txBody>
      </p:sp>
      <p:sp>
        <p:nvSpPr>
          <p:cNvPr id="18435" name="Rectangle 10"/>
          <p:cNvSpPr>
            <a:spLocks noGrp="1" noChangeArrowheads="1"/>
          </p:cNvSpPr>
          <p:nvPr>
            <p:ph type="title" idx="4294967295"/>
          </p:nvPr>
        </p:nvSpPr>
        <p:spPr/>
        <p:txBody>
          <a:bodyPr/>
          <a:lstStyle/>
          <a:p>
            <a:pPr eaLnBrk="1" hangingPunct="1"/>
            <a:r>
              <a:rPr lang="zh-CN" altLang="en-US" sz="2800" smtClean="0"/>
              <a:t>软件工程专业</a:t>
            </a:r>
            <a:r>
              <a:rPr lang="en-US" altLang="zh-CN" sz="2800" smtClean="0"/>
              <a:t>---</a:t>
            </a:r>
            <a:r>
              <a:rPr lang="zh-CN" altLang="en-US" sz="2800" smtClean="0"/>
              <a:t>何为“软件工程”</a:t>
            </a:r>
            <a:r>
              <a:rPr lang="en-US" altLang="zh-CN" sz="2800" smtClean="0"/>
              <a:t>?</a:t>
            </a:r>
          </a:p>
        </p:txBody>
      </p:sp>
      <p:sp>
        <p:nvSpPr>
          <p:cNvPr id="17414" name="Oval 24"/>
          <p:cNvSpPr>
            <a:spLocks noChangeArrowheads="1"/>
          </p:cNvSpPr>
          <p:nvPr/>
        </p:nvSpPr>
        <p:spPr bwMode="auto">
          <a:xfrm>
            <a:off x="1065213" y="3124200"/>
            <a:ext cx="1525587" cy="963613"/>
          </a:xfrm>
          <a:prstGeom prst="ellipse">
            <a:avLst/>
          </a:prstGeom>
          <a:solidFill>
            <a:srgbClr val="EAEAEA"/>
          </a:solidFill>
          <a:ln w="12700">
            <a:solidFill>
              <a:schemeClr val="bg2"/>
            </a:solidFill>
            <a:round/>
            <a:headEnd/>
            <a:tailEnd/>
          </a:ln>
        </p:spPr>
        <p:txBody>
          <a:bodyPr lIns="90488" tIns="44450" rIns="90488" bIns="44450" anchor="ctr">
            <a:spAutoFit/>
          </a:bodyPr>
          <a:lstStyle/>
          <a:p>
            <a:pPr algn="ctr" eaLnBrk="1" hangingPunct="1">
              <a:spcBef>
                <a:spcPct val="50000"/>
              </a:spcBef>
              <a:buClrTx/>
              <a:buSzPct val="90000"/>
              <a:buFont typeface="Symbol" pitchFamily="18" charset="2"/>
              <a:buNone/>
            </a:pPr>
            <a:r>
              <a:rPr lang="zh-CN" altLang="en-US" sz="2000">
                <a:solidFill>
                  <a:schemeClr val="tx1"/>
                </a:solidFill>
                <a:ea typeface="宋体" charset="-122"/>
              </a:rPr>
              <a:t>数学基础</a:t>
            </a:r>
            <a:endParaRPr lang="zh-CN" altLang="en-US" sz="2000"/>
          </a:p>
        </p:txBody>
      </p:sp>
      <p:sp>
        <p:nvSpPr>
          <p:cNvPr id="17415" name="Oval 25"/>
          <p:cNvSpPr>
            <a:spLocks noChangeArrowheads="1"/>
          </p:cNvSpPr>
          <p:nvPr/>
        </p:nvSpPr>
        <p:spPr bwMode="auto">
          <a:xfrm>
            <a:off x="2741613" y="3200400"/>
            <a:ext cx="1525587" cy="963613"/>
          </a:xfrm>
          <a:prstGeom prst="ellipse">
            <a:avLst/>
          </a:prstGeom>
          <a:solidFill>
            <a:srgbClr val="EAEAEA"/>
          </a:solidFill>
          <a:ln w="12700">
            <a:solidFill>
              <a:schemeClr val="bg2"/>
            </a:solidFill>
            <a:round/>
            <a:headEnd/>
            <a:tailEnd/>
          </a:ln>
        </p:spPr>
        <p:txBody>
          <a:bodyPr lIns="90488" tIns="44450" rIns="90488" bIns="44450" anchor="ctr">
            <a:spAutoFit/>
          </a:bodyPr>
          <a:lstStyle/>
          <a:p>
            <a:pPr algn="l">
              <a:buFont typeface="Symbol" pitchFamily="18" charset="2"/>
              <a:buNone/>
            </a:pPr>
            <a:r>
              <a:rPr lang="zh-CN" altLang="en-US" sz="2000">
                <a:solidFill>
                  <a:schemeClr val="tx1"/>
                </a:solidFill>
                <a:ea typeface="宋体" charset="-122"/>
              </a:rPr>
              <a:t>工科公共课程</a:t>
            </a:r>
          </a:p>
        </p:txBody>
      </p:sp>
      <p:sp>
        <p:nvSpPr>
          <p:cNvPr id="17425" name="Rectangle 35"/>
          <p:cNvSpPr>
            <a:spLocks noChangeArrowheads="1"/>
          </p:cNvSpPr>
          <p:nvPr/>
        </p:nvSpPr>
        <p:spPr bwMode="auto">
          <a:xfrm>
            <a:off x="1320800" y="1219200"/>
            <a:ext cx="7823200" cy="1066800"/>
          </a:xfrm>
          <a:prstGeom prst="rect">
            <a:avLst/>
          </a:prstGeom>
          <a:noFill/>
          <a:ln w="9525">
            <a:noFill/>
            <a:miter lim="800000"/>
            <a:headEnd/>
            <a:tailEnd/>
          </a:ln>
        </p:spPr>
        <p:txBody>
          <a:bodyPr/>
          <a:lstStyle/>
          <a:p>
            <a:pPr algn="l" eaLnBrk="1" hangingPunct="1">
              <a:lnSpc>
                <a:spcPct val="80000"/>
              </a:lnSpc>
              <a:buClrTx/>
              <a:buFontTx/>
              <a:buNone/>
            </a:pPr>
            <a:r>
              <a:rPr lang="zh-CN" altLang="en-US" sz="2000" dirty="0">
                <a:solidFill>
                  <a:schemeClr val="tx1"/>
                </a:solidFill>
              </a:rPr>
              <a:t>软件危机： 代码的生产效率和质量不能满足工业界的需求。期待用工程化的方法解决软件的生产效率和质量。</a:t>
            </a:r>
          </a:p>
          <a:p>
            <a:pPr algn="l" eaLnBrk="1" hangingPunct="1">
              <a:lnSpc>
                <a:spcPct val="80000"/>
              </a:lnSpc>
              <a:buClrTx/>
              <a:buFontTx/>
              <a:buNone/>
            </a:pPr>
            <a:r>
              <a:rPr lang="en-US" altLang="zh-CN" sz="1600" dirty="0">
                <a:solidFill>
                  <a:schemeClr val="tx1"/>
                </a:solidFill>
              </a:rPr>
              <a:t>----</a:t>
            </a:r>
            <a:r>
              <a:rPr lang="zh-CN" altLang="en-US" sz="1600" dirty="0">
                <a:solidFill>
                  <a:schemeClr val="tx1"/>
                </a:solidFill>
              </a:rPr>
              <a:t>世界上大部分程序没法实现自动化生产，软件危机导致</a:t>
            </a:r>
            <a:r>
              <a:rPr lang="en-US" altLang="zh-CN" sz="1600" dirty="0">
                <a:solidFill>
                  <a:schemeClr val="tx1"/>
                </a:solidFill>
              </a:rPr>
              <a:t>1968</a:t>
            </a:r>
            <a:r>
              <a:rPr lang="zh-CN" altLang="en-US" sz="1600" dirty="0">
                <a:solidFill>
                  <a:schemeClr val="tx1"/>
                </a:solidFill>
              </a:rPr>
              <a:t>年</a:t>
            </a:r>
            <a:r>
              <a:rPr lang="en-US" altLang="zh-CN" sz="1600" dirty="0">
                <a:solidFill>
                  <a:schemeClr val="tx1"/>
                </a:solidFill>
              </a:rPr>
              <a:t>NATO</a:t>
            </a:r>
            <a:r>
              <a:rPr lang="zh-CN" altLang="en-US" sz="1600" dirty="0">
                <a:solidFill>
                  <a:schemeClr val="tx1"/>
                </a:solidFill>
              </a:rPr>
              <a:t>提出软件工程</a:t>
            </a:r>
            <a:r>
              <a:rPr lang="en-US" altLang="zh-CN" sz="1600" dirty="0">
                <a:solidFill>
                  <a:schemeClr val="tx1"/>
                </a:solidFill>
              </a:rPr>
              <a:t>---</a:t>
            </a:r>
            <a:r>
              <a:rPr lang="zh-CN" altLang="en-US" sz="1600" dirty="0">
                <a:solidFill>
                  <a:schemeClr val="tx1"/>
                </a:solidFill>
              </a:rPr>
              <a:t>借鉴传统工程化方法解决软件生产效率和质量</a:t>
            </a:r>
          </a:p>
          <a:p>
            <a:pPr algn="l" eaLnBrk="1" hangingPunct="1">
              <a:lnSpc>
                <a:spcPct val="80000"/>
              </a:lnSpc>
              <a:buClrTx/>
              <a:buFontTx/>
              <a:buNone/>
            </a:pPr>
            <a:endParaRPr lang="zh-CN" altLang="en-US" sz="1600" dirty="0">
              <a:solidFill>
                <a:schemeClr val="tx1"/>
              </a:solidFill>
            </a:endParaRPr>
          </a:p>
          <a:p>
            <a:pPr algn="l" eaLnBrk="1" hangingPunct="1">
              <a:lnSpc>
                <a:spcPct val="80000"/>
              </a:lnSpc>
              <a:buClrTx/>
              <a:buFontTx/>
              <a:buNone/>
            </a:pPr>
            <a:r>
              <a:rPr lang="zh-CN" altLang="en-US" sz="2000" dirty="0">
                <a:solidFill>
                  <a:schemeClr val="tx1"/>
                </a:solidFill>
              </a:rPr>
              <a:t>软件工程是一个</a:t>
            </a:r>
            <a:r>
              <a:rPr lang="zh-CN" altLang="en-US" sz="2000" dirty="0">
                <a:solidFill>
                  <a:srgbClr val="FF0000"/>
                </a:solidFill>
              </a:rPr>
              <a:t>工程学科</a:t>
            </a:r>
            <a:r>
              <a:rPr lang="zh-CN" altLang="en-US" sz="2000" dirty="0">
                <a:solidFill>
                  <a:schemeClr val="tx1"/>
                </a:solidFill>
              </a:rPr>
              <a:t>，</a:t>
            </a:r>
            <a:r>
              <a:rPr lang="zh-CN" altLang="en-US" sz="2000" dirty="0">
                <a:solidFill>
                  <a:schemeClr val="tx1"/>
                </a:solidFill>
                <a:ea typeface="宋体" charset="-122"/>
              </a:rPr>
              <a:t>方向是</a:t>
            </a:r>
            <a:r>
              <a:rPr lang="en-US" altLang="zh-CN" sz="2000" dirty="0">
                <a:solidFill>
                  <a:schemeClr val="tx1"/>
                </a:solidFill>
                <a:ea typeface="宋体" charset="-122"/>
              </a:rPr>
              <a:t>:</a:t>
            </a:r>
            <a:r>
              <a:rPr lang="zh-CN" altLang="en-US" sz="2000" dirty="0">
                <a:solidFill>
                  <a:schemeClr val="tx1"/>
                </a:solidFill>
                <a:ea typeface="宋体" charset="-122"/>
              </a:rPr>
              <a:t>在受限的经费、资源和进度的约束条件下，工程化出客户可以信赖的高质量的软件产品和系统。</a:t>
            </a:r>
          </a:p>
        </p:txBody>
      </p:sp>
      <p:sp>
        <p:nvSpPr>
          <p:cNvPr id="17426" name="Oval 24"/>
          <p:cNvSpPr>
            <a:spLocks noChangeArrowheads="1"/>
          </p:cNvSpPr>
          <p:nvPr/>
        </p:nvSpPr>
        <p:spPr bwMode="auto">
          <a:xfrm>
            <a:off x="455613" y="3886200"/>
            <a:ext cx="1525587" cy="1479550"/>
          </a:xfrm>
          <a:prstGeom prst="ellipse">
            <a:avLst/>
          </a:prstGeom>
          <a:solidFill>
            <a:srgbClr val="EAEAEA"/>
          </a:solidFill>
          <a:ln w="12700">
            <a:solidFill>
              <a:schemeClr val="bg2"/>
            </a:solidFill>
            <a:round/>
            <a:headEnd/>
            <a:tailEnd/>
          </a:ln>
        </p:spPr>
        <p:txBody>
          <a:bodyPr lIns="90488" tIns="44450" rIns="90488" bIns="44450" anchor="ctr">
            <a:spAutoFit/>
          </a:bodyPr>
          <a:lstStyle/>
          <a:p>
            <a:pPr algn="ctr">
              <a:buFont typeface="Symbol" pitchFamily="18" charset="2"/>
              <a:buNone/>
            </a:pPr>
            <a:r>
              <a:rPr lang="zh-CN" altLang="en-US" sz="2000">
                <a:solidFill>
                  <a:schemeClr val="tx1"/>
                </a:solidFill>
                <a:ea typeface="宋体" charset="-122"/>
              </a:rPr>
              <a:t>计算机</a:t>
            </a:r>
          </a:p>
          <a:p>
            <a:pPr algn="ctr">
              <a:buFont typeface="Symbol" pitchFamily="18" charset="2"/>
              <a:buNone/>
            </a:pPr>
            <a:r>
              <a:rPr lang="zh-CN" altLang="en-US" sz="2000">
                <a:solidFill>
                  <a:schemeClr val="tx1"/>
                </a:solidFill>
                <a:ea typeface="宋体" charset="-122"/>
              </a:rPr>
              <a:t>系统课程</a:t>
            </a:r>
          </a:p>
        </p:txBody>
      </p:sp>
      <p:sp>
        <p:nvSpPr>
          <p:cNvPr id="17427" name="Oval 25"/>
          <p:cNvSpPr>
            <a:spLocks noChangeArrowheads="1"/>
          </p:cNvSpPr>
          <p:nvPr/>
        </p:nvSpPr>
        <p:spPr bwMode="auto">
          <a:xfrm>
            <a:off x="3351213" y="3962400"/>
            <a:ext cx="1525587" cy="963613"/>
          </a:xfrm>
          <a:prstGeom prst="ellipse">
            <a:avLst/>
          </a:prstGeom>
          <a:solidFill>
            <a:srgbClr val="EAEAEA"/>
          </a:solidFill>
          <a:ln w="12700">
            <a:solidFill>
              <a:schemeClr val="bg2"/>
            </a:solidFill>
            <a:round/>
            <a:headEnd/>
            <a:tailEnd/>
          </a:ln>
        </p:spPr>
        <p:txBody>
          <a:bodyPr lIns="90488" tIns="44450" rIns="90488" bIns="44450" anchor="ctr">
            <a:spAutoFit/>
          </a:bodyPr>
          <a:lstStyle/>
          <a:p>
            <a:pPr algn="ctr">
              <a:buFont typeface="Symbol" pitchFamily="18" charset="2"/>
              <a:buNone/>
            </a:pPr>
            <a:r>
              <a:rPr lang="zh-CN" altLang="en-US" sz="2000">
                <a:solidFill>
                  <a:schemeClr val="tx1"/>
                </a:solidFill>
                <a:ea typeface="宋体" charset="-122"/>
              </a:rPr>
              <a:t>程序设计</a:t>
            </a:r>
          </a:p>
        </p:txBody>
      </p:sp>
      <p:sp>
        <p:nvSpPr>
          <p:cNvPr id="17428" name="Oval 25"/>
          <p:cNvSpPr>
            <a:spLocks noChangeArrowheads="1"/>
          </p:cNvSpPr>
          <p:nvPr/>
        </p:nvSpPr>
        <p:spPr bwMode="auto">
          <a:xfrm>
            <a:off x="3046413" y="4876800"/>
            <a:ext cx="1641475" cy="963613"/>
          </a:xfrm>
          <a:prstGeom prst="ellipse">
            <a:avLst/>
          </a:prstGeom>
          <a:solidFill>
            <a:srgbClr val="EAEAEA"/>
          </a:solidFill>
          <a:ln w="12700">
            <a:solidFill>
              <a:schemeClr val="bg2"/>
            </a:solidFill>
            <a:round/>
            <a:headEnd/>
            <a:tailEnd/>
          </a:ln>
        </p:spPr>
        <p:txBody>
          <a:bodyPr lIns="90488" tIns="44450" rIns="90488" bIns="44450" anchor="ctr">
            <a:spAutoFit/>
          </a:bodyPr>
          <a:lstStyle/>
          <a:p>
            <a:pPr algn="ctr">
              <a:buFont typeface="Symbol" pitchFamily="18" charset="2"/>
              <a:buNone/>
            </a:pPr>
            <a:r>
              <a:rPr lang="zh-CN" altLang="en-US" sz="2000">
                <a:solidFill>
                  <a:schemeClr val="tx1"/>
                </a:solidFill>
                <a:ea typeface="宋体" charset="-122"/>
              </a:rPr>
              <a:t>软件工程化课程</a:t>
            </a:r>
          </a:p>
        </p:txBody>
      </p:sp>
      <p:sp>
        <p:nvSpPr>
          <p:cNvPr id="17429" name="Oval 25"/>
          <p:cNvSpPr>
            <a:spLocks noChangeArrowheads="1"/>
          </p:cNvSpPr>
          <p:nvPr/>
        </p:nvSpPr>
        <p:spPr bwMode="auto">
          <a:xfrm>
            <a:off x="1217613" y="5029200"/>
            <a:ext cx="1674812" cy="1049338"/>
          </a:xfrm>
          <a:prstGeom prst="ellipse">
            <a:avLst/>
          </a:prstGeom>
          <a:solidFill>
            <a:srgbClr val="EAEAEA"/>
          </a:solidFill>
          <a:ln w="12700">
            <a:solidFill>
              <a:schemeClr val="bg2"/>
            </a:solidFill>
            <a:round/>
            <a:headEnd/>
            <a:tailEnd/>
          </a:ln>
        </p:spPr>
        <p:txBody>
          <a:bodyPr lIns="90488" tIns="44450" rIns="90488" bIns="44450" anchor="ctr">
            <a:spAutoFit/>
          </a:bodyPr>
          <a:lstStyle/>
          <a:p>
            <a:pPr algn="ctr">
              <a:buFont typeface="Symbol" pitchFamily="18" charset="2"/>
              <a:buNone/>
            </a:pPr>
            <a:r>
              <a:rPr lang="zh-CN" altLang="en-US" sz="2000">
                <a:solidFill>
                  <a:schemeClr val="tx1"/>
                </a:solidFill>
                <a:ea typeface="宋体" charset="-122"/>
              </a:rPr>
              <a:t>综合</a:t>
            </a:r>
          </a:p>
          <a:p>
            <a:pPr algn="ctr">
              <a:buFont typeface="Symbol" pitchFamily="18" charset="2"/>
              <a:buNone/>
            </a:pPr>
            <a:r>
              <a:rPr lang="zh-CN" altLang="en-US" sz="2000">
                <a:solidFill>
                  <a:schemeClr val="tx1"/>
                </a:solidFill>
                <a:ea typeface="宋体" charset="-122"/>
              </a:rPr>
              <a:t>实践</a:t>
            </a:r>
          </a:p>
        </p:txBody>
      </p:sp>
      <p:sp>
        <p:nvSpPr>
          <p:cNvPr id="17417" name="Oval 27" descr="Horizontal brick"/>
          <p:cNvSpPr>
            <a:spLocks noChangeArrowheads="1"/>
          </p:cNvSpPr>
          <p:nvPr/>
        </p:nvSpPr>
        <p:spPr bwMode="auto">
          <a:xfrm>
            <a:off x="1903413" y="3810000"/>
            <a:ext cx="1581150" cy="1590675"/>
          </a:xfrm>
          <a:prstGeom prst="ellipse">
            <a:avLst/>
          </a:prstGeom>
          <a:pattFill prst="horzBrick">
            <a:fgClr>
              <a:srgbClr val="FF9933"/>
            </a:fgClr>
            <a:bgClr>
              <a:srgbClr val="FFFFFF"/>
            </a:bgClr>
          </a:pattFill>
          <a:ln w="38100" cmpd="dbl">
            <a:solidFill>
              <a:schemeClr val="bg2"/>
            </a:solidFill>
            <a:round/>
            <a:headEnd/>
            <a:tailEnd/>
          </a:ln>
        </p:spPr>
        <p:txBody>
          <a:bodyPr lIns="90488" tIns="44450" rIns="90488" bIns="44450" anchor="ctr">
            <a:spAutoFit/>
          </a:bodyPr>
          <a:lstStyle/>
          <a:p>
            <a:pPr algn="ctr">
              <a:buFont typeface="Symbol" pitchFamily="18" charset="2"/>
              <a:buNone/>
            </a:pPr>
            <a:r>
              <a:rPr lang="zh-CN" altLang="en-US" sz="2000"/>
              <a:t>软件</a:t>
            </a:r>
          </a:p>
          <a:p>
            <a:pPr algn="ctr">
              <a:buFont typeface="Symbol" pitchFamily="18" charset="2"/>
              <a:buNone/>
            </a:pPr>
            <a:r>
              <a:rPr lang="zh-CN" altLang="en-US" sz="2000"/>
              <a:t>工程</a:t>
            </a:r>
          </a:p>
          <a:p>
            <a:pPr algn="ctr">
              <a:buFont typeface="Symbol" pitchFamily="18" charset="2"/>
              <a:buNone/>
            </a:pPr>
            <a:r>
              <a:rPr lang="zh-CN" altLang="en-US" sz="2000"/>
              <a:t>专业</a:t>
            </a:r>
          </a:p>
        </p:txBody>
      </p:sp>
      <p:sp>
        <p:nvSpPr>
          <p:cNvPr id="17430" name="Text Box 22"/>
          <p:cNvSpPr txBox="1">
            <a:spLocks noChangeArrowheads="1"/>
          </p:cNvSpPr>
          <p:nvPr/>
        </p:nvSpPr>
        <p:spPr bwMode="auto">
          <a:xfrm>
            <a:off x="4724400" y="3048000"/>
            <a:ext cx="4419600" cy="3495675"/>
          </a:xfrm>
          <a:prstGeom prst="rect">
            <a:avLst/>
          </a:prstGeom>
          <a:noFill/>
          <a:ln w="9525">
            <a:noFill/>
            <a:miter lim="800000"/>
            <a:headEnd/>
            <a:tailEnd/>
          </a:ln>
        </p:spPr>
        <p:txBody>
          <a:bodyPr lIns="92075" tIns="46038" rIns="92075" bIns="46038">
            <a:spAutoFit/>
          </a:bodyPr>
          <a:lstStyle/>
          <a:p>
            <a:pPr marL="342900" indent="-342900" algn="l">
              <a:buFont typeface="Symbol" pitchFamily="18" charset="2"/>
              <a:buNone/>
            </a:pPr>
            <a:r>
              <a:rPr lang="zh-CN" altLang="en-US" sz="2000">
                <a:solidFill>
                  <a:schemeClr val="tx1"/>
                </a:solidFill>
              </a:rPr>
              <a:t>几个区分：</a:t>
            </a:r>
          </a:p>
          <a:p>
            <a:pPr lvl="1" algn="l"/>
            <a:r>
              <a:rPr lang="zh-CN" altLang="en-US" sz="1800" b="0">
                <a:solidFill>
                  <a:schemeClr val="tx1"/>
                </a:solidFill>
              </a:rPr>
              <a:t>计算科学</a:t>
            </a:r>
            <a:r>
              <a:rPr lang="en-US" altLang="zh-CN" sz="1800" b="0">
                <a:solidFill>
                  <a:schemeClr val="tx1"/>
                </a:solidFill>
              </a:rPr>
              <a:t>/=</a:t>
            </a:r>
            <a:r>
              <a:rPr lang="zh-CN" altLang="en-US" sz="1800" b="0">
                <a:solidFill>
                  <a:schemeClr val="tx1"/>
                </a:solidFill>
              </a:rPr>
              <a:t>计算机科学</a:t>
            </a:r>
            <a:r>
              <a:rPr lang="en-US" altLang="zh-CN" sz="1800" b="0">
                <a:solidFill>
                  <a:schemeClr val="tx1"/>
                </a:solidFill>
              </a:rPr>
              <a:t>(</a:t>
            </a:r>
            <a:r>
              <a:rPr lang="zh-CN" altLang="en-US" sz="1800" b="0">
                <a:solidFill>
                  <a:schemeClr val="tx1"/>
                </a:solidFill>
              </a:rPr>
              <a:t>和工程</a:t>
            </a:r>
            <a:r>
              <a:rPr lang="en-US" altLang="zh-CN" sz="1800" b="0">
                <a:solidFill>
                  <a:schemeClr val="tx1"/>
                </a:solidFill>
              </a:rPr>
              <a:t>)</a:t>
            </a:r>
          </a:p>
          <a:p>
            <a:pPr lvl="2" algn="l"/>
            <a:r>
              <a:rPr lang="zh-CN" altLang="en-US" sz="1600" b="0">
                <a:solidFill>
                  <a:schemeClr val="tx1"/>
                </a:solidFill>
              </a:rPr>
              <a:t>计算</a:t>
            </a:r>
            <a:r>
              <a:rPr lang="en-US" altLang="zh-CN" sz="1600" b="0">
                <a:solidFill>
                  <a:schemeClr val="tx1"/>
                </a:solidFill>
              </a:rPr>
              <a:t>(</a:t>
            </a:r>
            <a:r>
              <a:rPr lang="zh-CN" altLang="en-US" sz="1600" b="0">
                <a:solidFill>
                  <a:schemeClr val="tx1"/>
                </a:solidFill>
              </a:rPr>
              <a:t>机</a:t>
            </a:r>
            <a:r>
              <a:rPr lang="en-US" altLang="zh-CN" sz="1600" b="0">
                <a:solidFill>
                  <a:schemeClr val="tx1"/>
                </a:solidFill>
              </a:rPr>
              <a:t>)</a:t>
            </a:r>
            <a:r>
              <a:rPr lang="zh-CN" altLang="en-US" sz="1600" b="0">
                <a:solidFill>
                  <a:schemeClr val="tx1"/>
                </a:solidFill>
              </a:rPr>
              <a:t>科学是软件学科的基础</a:t>
            </a:r>
          </a:p>
          <a:p>
            <a:pPr lvl="1" algn="l"/>
            <a:r>
              <a:rPr lang="zh-CN" altLang="en-US" sz="1800" b="0">
                <a:solidFill>
                  <a:schemeClr val="tx1"/>
                </a:solidFill>
              </a:rPr>
              <a:t>程序设计与开发</a:t>
            </a:r>
            <a:r>
              <a:rPr lang="en-US" altLang="zh-CN" sz="1800" b="0">
                <a:solidFill>
                  <a:schemeClr val="tx1"/>
                </a:solidFill>
              </a:rPr>
              <a:t>/=</a:t>
            </a:r>
            <a:r>
              <a:rPr lang="zh-CN" altLang="en-US" sz="1800" b="0">
                <a:solidFill>
                  <a:schemeClr val="tx1"/>
                </a:solidFill>
              </a:rPr>
              <a:t>软件工程</a:t>
            </a:r>
          </a:p>
          <a:p>
            <a:pPr lvl="1" algn="l"/>
            <a:r>
              <a:rPr lang="zh-CN" altLang="en-US" sz="1800" b="0">
                <a:solidFill>
                  <a:schemeClr val="tx1"/>
                </a:solidFill>
              </a:rPr>
              <a:t>数学包括：连续数学和离散性数学</a:t>
            </a:r>
          </a:p>
          <a:p>
            <a:pPr lvl="1" algn="l"/>
            <a:r>
              <a:rPr lang="zh-CN" altLang="en-US" sz="1800" b="0">
                <a:solidFill>
                  <a:schemeClr val="tx1"/>
                </a:solidFill>
              </a:rPr>
              <a:t>软件工程是一门将“逻辑和计算”转换为“软件产品和服务”的工程学科</a:t>
            </a:r>
          </a:p>
          <a:p>
            <a:pPr lvl="1" algn="l"/>
            <a:r>
              <a:rPr lang="zh-CN" altLang="en-US" sz="1800" b="0">
                <a:solidFill>
                  <a:schemeClr val="tx1"/>
                </a:solidFill>
              </a:rPr>
              <a:t>软件工业是一个国际化、市场化的产业，软件工程教育必须为提高中国软件工业国际竞争力服务</a:t>
            </a:r>
          </a:p>
          <a:p>
            <a:pPr marL="342900" indent="-342900">
              <a:buFont typeface="Symbol" pitchFamily="18" charset="2"/>
              <a:buNone/>
            </a:pPr>
            <a:endParaRPr lang="zh-CN" altLang="en-US" sz="1800" b="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25"/>
                                        </p:tgtEl>
                                        <p:attrNameLst>
                                          <p:attrName>style.visibility</p:attrName>
                                        </p:attrNameLst>
                                      </p:cBhvr>
                                      <p:to>
                                        <p:strVal val="visible"/>
                                      </p:to>
                                    </p:set>
                                    <p:animEffect transition="in" filter="blinds(horizontal)">
                                      <p:cBhvr>
                                        <p:cTn id="7" dur="500"/>
                                        <p:tgtEl>
                                          <p:spTgt spid="174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30"/>
                                        </p:tgtEl>
                                        <p:attrNameLst>
                                          <p:attrName>style.visibility</p:attrName>
                                        </p:attrNameLst>
                                      </p:cBhvr>
                                      <p:to>
                                        <p:strVal val="visible"/>
                                      </p:to>
                                    </p:set>
                                    <p:animEffect transition="in" filter="blinds(horizontal)">
                                      <p:cBhvr>
                                        <p:cTn id="12" dur="500"/>
                                        <p:tgtEl>
                                          <p:spTgt spid="174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17"/>
                                        </p:tgtEl>
                                        <p:attrNameLst>
                                          <p:attrName>style.visibility</p:attrName>
                                        </p:attrNameLst>
                                      </p:cBhvr>
                                      <p:to>
                                        <p:strVal val="visible"/>
                                      </p:to>
                                    </p:set>
                                    <p:animEffect transition="in" filter="blinds(horizontal)">
                                      <p:cBhvr>
                                        <p:cTn id="17" dur="500"/>
                                        <p:tgtEl>
                                          <p:spTgt spid="1741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414"/>
                                        </p:tgtEl>
                                        <p:attrNameLst>
                                          <p:attrName>style.visibility</p:attrName>
                                        </p:attrNameLst>
                                      </p:cBhvr>
                                      <p:to>
                                        <p:strVal val="visible"/>
                                      </p:to>
                                    </p:set>
                                    <p:animEffect transition="in" filter="box(in)">
                                      <p:cBhvr>
                                        <p:cTn id="22" dur="500"/>
                                        <p:tgtEl>
                                          <p:spTgt spid="1741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7415"/>
                                        </p:tgtEl>
                                        <p:attrNameLst>
                                          <p:attrName>style.visibility</p:attrName>
                                        </p:attrNameLst>
                                      </p:cBhvr>
                                      <p:to>
                                        <p:strVal val="visible"/>
                                      </p:to>
                                    </p:set>
                                    <p:animEffect transition="in" filter="box(in)">
                                      <p:cBhvr>
                                        <p:cTn id="25" dur="500"/>
                                        <p:tgtEl>
                                          <p:spTgt spid="17415"/>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17426"/>
                                        </p:tgtEl>
                                        <p:attrNameLst>
                                          <p:attrName>style.visibility</p:attrName>
                                        </p:attrNameLst>
                                      </p:cBhvr>
                                      <p:to>
                                        <p:strVal val="visible"/>
                                      </p:to>
                                    </p:set>
                                    <p:animEffect transition="in" filter="diamond(in)">
                                      <p:cBhvr>
                                        <p:cTn id="30" dur="2000"/>
                                        <p:tgtEl>
                                          <p:spTgt spid="17426"/>
                                        </p:tgtEl>
                                      </p:cBhvr>
                                    </p:animEffect>
                                  </p:childTnLst>
                                </p:cTn>
                              </p:par>
                              <p:par>
                                <p:cTn id="31" presetID="8" presetClass="entr" presetSubtype="16" fill="hold" grpId="0" nodeType="withEffect">
                                  <p:stCondLst>
                                    <p:cond delay="0"/>
                                  </p:stCondLst>
                                  <p:childTnLst>
                                    <p:set>
                                      <p:cBhvr>
                                        <p:cTn id="32" dur="1" fill="hold">
                                          <p:stCondLst>
                                            <p:cond delay="0"/>
                                          </p:stCondLst>
                                        </p:cTn>
                                        <p:tgtEl>
                                          <p:spTgt spid="17427"/>
                                        </p:tgtEl>
                                        <p:attrNameLst>
                                          <p:attrName>style.visibility</p:attrName>
                                        </p:attrNameLst>
                                      </p:cBhvr>
                                      <p:to>
                                        <p:strVal val="visible"/>
                                      </p:to>
                                    </p:set>
                                    <p:animEffect transition="in" filter="diamond(in)">
                                      <p:cBhvr>
                                        <p:cTn id="33" dur="2000"/>
                                        <p:tgtEl>
                                          <p:spTgt spid="17427"/>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grpId="0" nodeType="clickEffect">
                                  <p:stCondLst>
                                    <p:cond delay="0"/>
                                  </p:stCondLst>
                                  <p:childTnLst>
                                    <p:set>
                                      <p:cBhvr>
                                        <p:cTn id="37" dur="1" fill="hold">
                                          <p:stCondLst>
                                            <p:cond delay="0"/>
                                          </p:stCondLst>
                                        </p:cTn>
                                        <p:tgtEl>
                                          <p:spTgt spid="17428"/>
                                        </p:tgtEl>
                                        <p:attrNameLst>
                                          <p:attrName>style.visibility</p:attrName>
                                        </p:attrNameLst>
                                      </p:cBhvr>
                                      <p:to>
                                        <p:strVal val="visible"/>
                                      </p:to>
                                    </p:set>
                                    <p:animEffect transition="in" filter="strips(downLeft)">
                                      <p:cBhvr>
                                        <p:cTn id="38" dur="500"/>
                                        <p:tgtEl>
                                          <p:spTgt spid="17428"/>
                                        </p:tgtEl>
                                      </p:cBhvr>
                                    </p:animEffect>
                                  </p:childTnLst>
                                </p:cTn>
                              </p:par>
                              <p:par>
                                <p:cTn id="39" presetID="18" presetClass="entr" presetSubtype="12" fill="hold" grpId="0" nodeType="withEffect">
                                  <p:stCondLst>
                                    <p:cond delay="0"/>
                                  </p:stCondLst>
                                  <p:childTnLst>
                                    <p:set>
                                      <p:cBhvr>
                                        <p:cTn id="40" dur="1" fill="hold">
                                          <p:stCondLst>
                                            <p:cond delay="0"/>
                                          </p:stCondLst>
                                        </p:cTn>
                                        <p:tgtEl>
                                          <p:spTgt spid="17429"/>
                                        </p:tgtEl>
                                        <p:attrNameLst>
                                          <p:attrName>style.visibility</p:attrName>
                                        </p:attrNameLst>
                                      </p:cBhvr>
                                      <p:to>
                                        <p:strVal val="visible"/>
                                      </p:to>
                                    </p:set>
                                    <p:animEffect transition="in" filter="strips(downLeft)">
                                      <p:cBhvr>
                                        <p:cTn id="41" dur="500"/>
                                        <p:tgtEl>
                                          <p:spTgt spid="17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animBg="1"/>
      <p:bldP spid="17415" grpId="0" animBg="1"/>
      <p:bldP spid="17425" grpId="0"/>
      <p:bldP spid="17426" grpId="0" animBg="1"/>
      <p:bldP spid="17427" grpId="0" animBg="1"/>
      <p:bldP spid="17428" grpId="0" animBg="1"/>
      <p:bldP spid="17429" grpId="0" animBg="1"/>
      <p:bldP spid="17417" grpId="0" animBg="1"/>
      <p:bldP spid="174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smtClean="0"/>
              <a:t>程序设计与软件工程学习曲线</a:t>
            </a:r>
          </a:p>
        </p:txBody>
      </p:sp>
      <p:grpSp>
        <p:nvGrpSpPr>
          <p:cNvPr id="2" name="Group 31"/>
          <p:cNvGrpSpPr>
            <a:grpSpLocks/>
          </p:cNvGrpSpPr>
          <p:nvPr/>
        </p:nvGrpSpPr>
        <p:grpSpPr bwMode="auto">
          <a:xfrm>
            <a:off x="2590800" y="2362200"/>
            <a:ext cx="4765675" cy="2438400"/>
            <a:chOff x="1680" y="1440"/>
            <a:chExt cx="3002" cy="1536"/>
          </a:xfrm>
        </p:grpSpPr>
        <p:sp>
          <p:nvSpPr>
            <p:cNvPr id="19482" name="Freeform 18"/>
            <p:cNvSpPr>
              <a:spLocks/>
            </p:cNvSpPr>
            <p:nvPr/>
          </p:nvSpPr>
          <p:spPr bwMode="auto">
            <a:xfrm>
              <a:off x="1680" y="2398"/>
              <a:ext cx="2256" cy="578"/>
            </a:xfrm>
            <a:custGeom>
              <a:avLst/>
              <a:gdLst>
                <a:gd name="T0" fmla="*/ 672 w 2256"/>
                <a:gd name="T1" fmla="*/ 386 h 578"/>
                <a:gd name="T2" fmla="*/ 528 w 2256"/>
                <a:gd name="T3" fmla="*/ 338 h 578"/>
                <a:gd name="T4" fmla="*/ 358 w 2256"/>
                <a:gd name="T5" fmla="*/ 301 h 578"/>
                <a:gd name="T6" fmla="*/ 278 w 2256"/>
                <a:gd name="T7" fmla="*/ 266 h 578"/>
                <a:gd name="T8" fmla="*/ 240 w 2256"/>
                <a:gd name="T9" fmla="*/ 194 h 578"/>
                <a:gd name="T10" fmla="*/ 288 w 2256"/>
                <a:gd name="T11" fmla="*/ 146 h 578"/>
                <a:gd name="T12" fmla="*/ 384 w 2256"/>
                <a:gd name="T13" fmla="*/ 98 h 578"/>
                <a:gd name="T14" fmla="*/ 624 w 2256"/>
                <a:gd name="T15" fmla="*/ 50 h 578"/>
                <a:gd name="T16" fmla="*/ 801 w 2256"/>
                <a:gd name="T17" fmla="*/ 44 h 578"/>
                <a:gd name="T18" fmla="*/ 925 w 2256"/>
                <a:gd name="T19" fmla="*/ 27 h 578"/>
                <a:gd name="T20" fmla="*/ 1191 w 2256"/>
                <a:gd name="T21" fmla="*/ 0 h 578"/>
                <a:gd name="T22" fmla="*/ 1439 w 2256"/>
                <a:gd name="T23" fmla="*/ 18 h 578"/>
                <a:gd name="T24" fmla="*/ 1536 w 2256"/>
                <a:gd name="T25" fmla="*/ 2 h 578"/>
                <a:gd name="T26" fmla="*/ 1728 w 2256"/>
                <a:gd name="T27" fmla="*/ 50 h 578"/>
                <a:gd name="T28" fmla="*/ 1824 w 2256"/>
                <a:gd name="T29" fmla="*/ 50 h 578"/>
                <a:gd name="T30" fmla="*/ 1968 w 2256"/>
                <a:gd name="T31" fmla="*/ 50 h 578"/>
                <a:gd name="T32" fmla="*/ 2112 w 2256"/>
                <a:gd name="T33" fmla="*/ 50 h 578"/>
                <a:gd name="T34" fmla="*/ 2208 w 2256"/>
                <a:gd name="T35" fmla="*/ 146 h 578"/>
                <a:gd name="T36" fmla="*/ 2256 w 2256"/>
                <a:gd name="T37" fmla="*/ 290 h 578"/>
                <a:gd name="T38" fmla="*/ 2208 w 2256"/>
                <a:gd name="T39" fmla="*/ 434 h 578"/>
                <a:gd name="T40" fmla="*/ 2160 w 2256"/>
                <a:gd name="T41" fmla="*/ 482 h 578"/>
                <a:gd name="T42" fmla="*/ 2112 w 2256"/>
                <a:gd name="T43" fmla="*/ 530 h 578"/>
                <a:gd name="T44" fmla="*/ 1872 w 2256"/>
                <a:gd name="T45" fmla="*/ 530 h 578"/>
                <a:gd name="T46" fmla="*/ 1680 w 2256"/>
                <a:gd name="T47" fmla="*/ 578 h 578"/>
                <a:gd name="T48" fmla="*/ 1584 w 2256"/>
                <a:gd name="T49" fmla="*/ 578 h 578"/>
                <a:gd name="T50" fmla="*/ 1344 w 2256"/>
                <a:gd name="T51" fmla="*/ 578 h 578"/>
                <a:gd name="T52" fmla="*/ 1248 w 2256"/>
                <a:gd name="T53" fmla="*/ 578 h 578"/>
                <a:gd name="T54" fmla="*/ 1104 w 2256"/>
                <a:gd name="T55" fmla="*/ 578 h 578"/>
                <a:gd name="T56" fmla="*/ 1008 w 2256"/>
                <a:gd name="T57" fmla="*/ 578 h 578"/>
                <a:gd name="T58" fmla="*/ 912 w 2256"/>
                <a:gd name="T59" fmla="*/ 578 h 578"/>
                <a:gd name="T60" fmla="*/ 768 w 2256"/>
                <a:gd name="T61" fmla="*/ 578 h 578"/>
                <a:gd name="T62" fmla="*/ 528 w 2256"/>
                <a:gd name="T63" fmla="*/ 530 h 578"/>
                <a:gd name="T64" fmla="*/ 385 w 2256"/>
                <a:gd name="T65" fmla="*/ 505 h 578"/>
                <a:gd name="T66" fmla="*/ 240 w 2256"/>
                <a:gd name="T67" fmla="*/ 482 h 578"/>
                <a:gd name="T68" fmla="*/ 144 w 2256"/>
                <a:gd name="T69" fmla="*/ 434 h 578"/>
                <a:gd name="T70" fmla="*/ 0 w 2256"/>
                <a:gd name="T71" fmla="*/ 386 h 57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56"/>
                <a:gd name="T109" fmla="*/ 0 h 578"/>
                <a:gd name="T110" fmla="*/ 2256 w 2256"/>
                <a:gd name="T111" fmla="*/ 578 h 57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56" h="578">
                  <a:moveTo>
                    <a:pt x="672" y="386"/>
                  </a:moveTo>
                  <a:lnTo>
                    <a:pt x="528" y="338"/>
                  </a:lnTo>
                  <a:lnTo>
                    <a:pt x="358" y="301"/>
                  </a:lnTo>
                  <a:lnTo>
                    <a:pt x="278" y="266"/>
                  </a:lnTo>
                  <a:lnTo>
                    <a:pt x="240" y="194"/>
                  </a:lnTo>
                  <a:lnTo>
                    <a:pt x="288" y="146"/>
                  </a:lnTo>
                  <a:lnTo>
                    <a:pt x="384" y="98"/>
                  </a:lnTo>
                  <a:lnTo>
                    <a:pt x="624" y="50"/>
                  </a:lnTo>
                  <a:lnTo>
                    <a:pt x="801" y="44"/>
                  </a:lnTo>
                  <a:lnTo>
                    <a:pt x="925" y="27"/>
                  </a:lnTo>
                  <a:lnTo>
                    <a:pt x="1191" y="0"/>
                  </a:lnTo>
                  <a:lnTo>
                    <a:pt x="1439" y="18"/>
                  </a:lnTo>
                  <a:lnTo>
                    <a:pt x="1536" y="2"/>
                  </a:lnTo>
                  <a:lnTo>
                    <a:pt x="1728" y="50"/>
                  </a:lnTo>
                  <a:lnTo>
                    <a:pt x="1824" y="50"/>
                  </a:lnTo>
                  <a:lnTo>
                    <a:pt x="1968" y="50"/>
                  </a:lnTo>
                  <a:lnTo>
                    <a:pt x="2112" y="50"/>
                  </a:lnTo>
                  <a:lnTo>
                    <a:pt x="2208" y="146"/>
                  </a:lnTo>
                  <a:lnTo>
                    <a:pt x="2256" y="290"/>
                  </a:lnTo>
                  <a:lnTo>
                    <a:pt x="2208" y="434"/>
                  </a:lnTo>
                  <a:lnTo>
                    <a:pt x="2160" y="482"/>
                  </a:lnTo>
                  <a:lnTo>
                    <a:pt x="2112" y="530"/>
                  </a:lnTo>
                  <a:lnTo>
                    <a:pt x="1872" y="530"/>
                  </a:lnTo>
                  <a:lnTo>
                    <a:pt x="1680" y="578"/>
                  </a:lnTo>
                  <a:lnTo>
                    <a:pt x="1584" y="578"/>
                  </a:lnTo>
                  <a:lnTo>
                    <a:pt x="1344" y="578"/>
                  </a:lnTo>
                  <a:lnTo>
                    <a:pt x="1248" y="578"/>
                  </a:lnTo>
                  <a:lnTo>
                    <a:pt x="1104" y="578"/>
                  </a:lnTo>
                  <a:lnTo>
                    <a:pt x="1008" y="578"/>
                  </a:lnTo>
                  <a:lnTo>
                    <a:pt x="912" y="578"/>
                  </a:lnTo>
                  <a:lnTo>
                    <a:pt x="768" y="578"/>
                  </a:lnTo>
                  <a:lnTo>
                    <a:pt x="528" y="530"/>
                  </a:lnTo>
                  <a:lnTo>
                    <a:pt x="385" y="505"/>
                  </a:lnTo>
                  <a:lnTo>
                    <a:pt x="240" y="482"/>
                  </a:lnTo>
                  <a:lnTo>
                    <a:pt x="144" y="434"/>
                  </a:lnTo>
                  <a:lnTo>
                    <a:pt x="0" y="386"/>
                  </a:lnTo>
                </a:path>
              </a:pathLst>
            </a:custGeom>
            <a:noFill/>
            <a:ln w="28575">
              <a:solidFill>
                <a:schemeClr val="tx1"/>
              </a:solidFill>
              <a:round/>
              <a:headEnd/>
              <a:tailEnd type="triangle" w="med" len="med"/>
            </a:ln>
          </p:spPr>
          <p:txBody>
            <a:bodyPr lIns="92075" tIns="46038" rIns="92075" bIns="46038"/>
            <a:lstStyle/>
            <a:p>
              <a:endParaRPr lang="zh-CN" altLang="en-US"/>
            </a:p>
          </p:txBody>
        </p:sp>
        <p:sp>
          <p:nvSpPr>
            <p:cNvPr id="19483" name="Text Box 19"/>
            <p:cNvSpPr txBox="1">
              <a:spLocks noChangeArrowheads="1"/>
            </p:cNvSpPr>
            <p:nvPr/>
          </p:nvSpPr>
          <p:spPr bwMode="auto">
            <a:xfrm>
              <a:off x="3408" y="1440"/>
              <a:ext cx="1274" cy="237"/>
            </a:xfrm>
            <a:prstGeom prst="rect">
              <a:avLst/>
            </a:prstGeom>
            <a:noFill/>
            <a:ln w="9525">
              <a:solidFill>
                <a:schemeClr val="tx1"/>
              </a:solidFill>
              <a:miter lim="800000"/>
              <a:headEnd/>
              <a:tailEnd/>
            </a:ln>
          </p:spPr>
          <p:txBody>
            <a:bodyPr wrap="none">
              <a:spAutoFit/>
            </a:bodyPr>
            <a:lstStyle/>
            <a:p>
              <a:pPr algn="l" eaLnBrk="1" hangingPunct="1">
                <a:spcBef>
                  <a:spcPct val="0"/>
                </a:spcBef>
                <a:buClrTx/>
                <a:buFontTx/>
                <a:buNone/>
              </a:pPr>
              <a:r>
                <a:rPr lang="zh-CN" altLang="en-US" sz="1800" b="0">
                  <a:solidFill>
                    <a:schemeClr val="tx1"/>
                  </a:solidFill>
                  <a:ea typeface="宋体" charset="-122"/>
                </a:rPr>
                <a:t>程序设计学习曲线</a:t>
              </a:r>
            </a:p>
          </p:txBody>
        </p:sp>
        <p:sp>
          <p:nvSpPr>
            <p:cNvPr id="19484" name="Line 20"/>
            <p:cNvSpPr>
              <a:spLocks noChangeShapeType="1"/>
            </p:cNvSpPr>
            <p:nvPr/>
          </p:nvSpPr>
          <p:spPr bwMode="auto">
            <a:xfrm flipH="1">
              <a:off x="3024" y="1680"/>
              <a:ext cx="720" cy="720"/>
            </a:xfrm>
            <a:prstGeom prst="line">
              <a:avLst/>
            </a:prstGeom>
            <a:noFill/>
            <a:ln w="9525">
              <a:solidFill>
                <a:schemeClr val="tx1"/>
              </a:solidFill>
              <a:prstDash val="dash"/>
              <a:round/>
              <a:headEnd/>
              <a:tailEnd/>
            </a:ln>
          </p:spPr>
          <p:txBody>
            <a:bodyPr lIns="92075" tIns="46038" rIns="92075" bIns="46038"/>
            <a:lstStyle/>
            <a:p>
              <a:endParaRPr lang="zh-CN" altLang="en-US"/>
            </a:p>
          </p:txBody>
        </p:sp>
      </p:grpSp>
      <p:sp>
        <p:nvSpPr>
          <p:cNvPr id="69653" name="Text Box 21"/>
          <p:cNvSpPr txBox="1">
            <a:spLocks noChangeArrowheads="1"/>
          </p:cNvSpPr>
          <p:nvPr/>
        </p:nvSpPr>
        <p:spPr bwMode="auto">
          <a:xfrm>
            <a:off x="838200" y="1143000"/>
            <a:ext cx="6096000" cy="1200150"/>
          </a:xfrm>
          <a:prstGeom prst="rect">
            <a:avLst/>
          </a:prstGeom>
          <a:noFill/>
          <a:ln w="9525">
            <a:solidFill>
              <a:schemeClr val="tx1"/>
            </a:solidFill>
            <a:miter lim="800000"/>
            <a:headEnd/>
            <a:tailEnd/>
          </a:ln>
        </p:spPr>
        <p:txBody>
          <a:bodyPr>
            <a:spAutoFit/>
          </a:bodyPr>
          <a:lstStyle/>
          <a:p>
            <a:pPr algn="l" eaLnBrk="1" hangingPunct="1">
              <a:spcBef>
                <a:spcPct val="0"/>
              </a:spcBef>
              <a:buClrTx/>
              <a:buFontTx/>
              <a:buNone/>
            </a:pPr>
            <a:r>
              <a:rPr lang="zh-CN" altLang="en-US" sz="1800" b="0">
                <a:solidFill>
                  <a:schemeClr val="tx1"/>
                </a:solidFill>
                <a:ea typeface="宋体" charset="-122"/>
              </a:rPr>
              <a:t>程序设计 </a:t>
            </a:r>
            <a:r>
              <a:rPr lang="en-US" altLang="zh-CN" sz="1800" b="0">
                <a:solidFill>
                  <a:schemeClr val="tx1"/>
                </a:solidFill>
                <a:ea typeface="宋体" charset="-122"/>
              </a:rPr>
              <a:t>/= </a:t>
            </a:r>
            <a:r>
              <a:rPr lang="zh-CN" altLang="en-US" sz="1800" b="0">
                <a:solidFill>
                  <a:schemeClr val="tx1"/>
                </a:solidFill>
                <a:ea typeface="宋体" charset="-122"/>
              </a:rPr>
              <a:t>软件工程，</a:t>
            </a:r>
          </a:p>
          <a:p>
            <a:pPr algn="l" eaLnBrk="1" hangingPunct="1">
              <a:spcBef>
                <a:spcPct val="0"/>
              </a:spcBef>
              <a:buClrTx/>
              <a:buFontTx/>
              <a:buNone/>
            </a:pPr>
            <a:r>
              <a:rPr lang="zh-CN" altLang="en-US" sz="1800" b="0">
                <a:solidFill>
                  <a:schemeClr val="tx1"/>
                </a:solidFill>
                <a:ea typeface="宋体" charset="-122"/>
              </a:rPr>
              <a:t>但是，不会程序设计一定不会软件设计</a:t>
            </a:r>
          </a:p>
          <a:p>
            <a:pPr algn="l" eaLnBrk="1" hangingPunct="1">
              <a:spcBef>
                <a:spcPct val="0"/>
              </a:spcBef>
              <a:buClrTx/>
              <a:buFontTx/>
              <a:buNone/>
            </a:pPr>
            <a:r>
              <a:rPr lang="zh-CN" altLang="en-US" sz="1800" b="0">
                <a:solidFill>
                  <a:schemeClr val="tx1"/>
                </a:solidFill>
                <a:ea typeface="宋体" charset="-122"/>
              </a:rPr>
              <a:t>学生从大一开始，保持</a:t>
            </a:r>
            <a:r>
              <a:rPr lang="zh-CN" altLang="en-US" sz="1800">
                <a:solidFill>
                  <a:schemeClr val="tx1"/>
                </a:solidFill>
                <a:ea typeface="宋体" charset="-122"/>
              </a:rPr>
              <a:t>“编程不断线”</a:t>
            </a:r>
            <a:r>
              <a:rPr lang="zh-CN" altLang="en-US" sz="1800" b="0">
                <a:solidFill>
                  <a:schemeClr val="tx1"/>
                </a:solidFill>
                <a:ea typeface="宋体" charset="-122"/>
              </a:rPr>
              <a:t>是提高工程实践能力的基本措施</a:t>
            </a:r>
          </a:p>
        </p:txBody>
      </p:sp>
      <p:grpSp>
        <p:nvGrpSpPr>
          <p:cNvPr id="3" name="Group 33"/>
          <p:cNvGrpSpPr>
            <a:grpSpLocks/>
          </p:cNvGrpSpPr>
          <p:nvPr/>
        </p:nvGrpSpPr>
        <p:grpSpPr bwMode="auto">
          <a:xfrm>
            <a:off x="990600" y="2438400"/>
            <a:ext cx="7454900" cy="2489200"/>
            <a:chOff x="624" y="1584"/>
            <a:chExt cx="4696" cy="1568"/>
          </a:xfrm>
        </p:grpSpPr>
        <p:sp>
          <p:nvSpPr>
            <p:cNvPr id="19479" name="Line 16"/>
            <p:cNvSpPr>
              <a:spLocks noChangeShapeType="1"/>
            </p:cNvSpPr>
            <p:nvPr/>
          </p:nvSpPr>
          <p:spPr bwMode="auto">
            <a:xfrm flipV="1">
              <a:off x="1920" y="1833"/>
              <a:ext cx="432" cy="288"/>
            </a:xfrm>
            <a:prstGeom prst="line">
              <a:avLst/>
            </a:prstGeom>
            <a:noFill/>
            <a:ln w="9525">
              <a:solidFill>
                <a:srgbClr val="FF0000"/>
              </a:solidFill>
              <a:prstDash val="dash"/>
              <a:round/>
              <a:headEnd/>
              <a:tailEnd/>
            </a:ln>
          </p:spPr>
          <p:txBody>
            <a:bodyPr/>
            <a:lstStyle/>
            <a:p>
              <a:endParaRPr lang="zh-CN" altLang="en-US"/>
            </a:p>
          </p:txBody>
        </p:sp>
        <p:sp>
          <p:nvSpPr>
            <p:cNvPr id="19480" name="Text Box 17"/>
            <p:cNvSpPr txBox="1">
              <a:spLocks noChangeArrowheads="1"/>
            </p:cNvSpPr>
            <p:nvPr/>
          </p:nvSpPr>
          <p:spPr bwMode="auto">
            <a:xfrm>
              <a:off x="1392" y="1584"/>
              <a:ext cx="1562" cy="237"/>
            </a:xfrm>
            <a:prstGeom prst="rect">
              <a:avLst/>
            </a:prstGeom>
            <a:noFill/>
            <a:ln w="9525">
              <a:solidFill>
                <a:srgbClr val="FF0000"/>
              </a:solidFill>
              <a:miter lim="800000"/>
              <a:headEnd/>
              <a:tailEnd/>
            </a:ln>
          </p:spPr>
          <p:txBody>
            <a:bodyPr wrap="none">
              <a:spAutoFit/>
            </a:bodyPr>
            <a:lstStyle/>
            <a:p>
              <a:pPr algn="l" eaLnBrk="1" hangingPunct="1">
                <a:spcBef>
                  <a:spcPct val="0"/>
                </a:spcBef>
                <a:buClrTx/>
                <a:buFontTx/>
                <a:buNone/>
              </a:pPr>
              <a:r>
                <a:rPr lang="zh-CN" altLang="en-US" sz="1800" b="0">
                  <a:solidFill>
                    <a:schemeClr val="tx1"/>
                  </a:solidFill>
                  <a:ea typeface="宋体" charset="-122"/>
                </a:rPr>
                <a:t>软件工程过程学习曲线</a:t>
              </a:r>
            </a:p>
          </p:txBody>
        </p:sp>
        <p:sp>
          <p:nvSpPr>
            <p:cNvPr id="19481" name="Freeform 15"/>
            <p:cNvSpPr>
              <a:spLocks/>
            </p:cNvSpPr>
            <p:nvPr/>
          </p:nvSpPr>
          <p:spPr bwMode="auto">
            <a:xfrm>
              <a:off x="624" y="2073"/>
              <a:ext cx="4696" cy="1079"/>
            </a:xfrm>
            <a:custGeom>
              <a:avLst/>
              <a:gdLst>
                <a:gd name="T0" fmla="*/ 1751 w 4696"/>
                <a:gd name="T1" fmla="*/ 710 h 1079"/>
                <a:gd name="T2" fmla="*/ 1449 w 4696"/>
                <a:gd name="T3" fmla="*/ 663 h 1079"/>
                <a:gd name="T4" fmla="*/ 1317 w 4696"/>
                <a:gd name="T5" fmla="*/ 484 h 1079"/>
                <a:gd name="T6" fmla="*/ 1770 w 4696"/>
                <a:gd name="T7" fmla="*/ 371 h 1079"/>
                <a:gd name="T8" fmla="*/ 2295 w 4696"/>
                <a:gd name="T9" fmla="*/ 372 h 1079"/>
                <a:gd name="T10" fmla="*/ 2573 w 4696"/>
                <a:gd name="T11" fmla="*/ 361 h 1079"/>
                <a:gd name="T12" fmla="*/ 2875 w 4696"/>
                <a:gd name="T13" fmla="*/ 399 h 1079"/>
                <a:gd name="T14" fmla="*/ 3215 w 4696"/>
                <a:gd name="T15" fmla="*/ 418 h 1079"/>
                <a:gd name="T16" fmla="*/ 3328 w 4696"/>
                <a:gd name="T17" fmla="*/ 673 h 1079"/>
                <a:gd name="T18" fmla="*/ 3111 w 4696"/>
                <a:gd name="T19" fmla="*/ 843 h 1079"/>
                <a:gd name="T20" fmla="*/ 2686 w 4696"/>
                <a:gd name="T21" fmla="*/ 918 h 1079"/>
                <a:gd name="T22" fmla="*/ 2016 w 4696"/>
                <a:gd name="T23" fmla="*/ 918 h 1079"/>
                <a:gd name="T24" fmla="*/ 1657 w 4696"/>
                <a:gd name="T25" fmla="*/ 862 h 1079"/>
                <a:gd name="T26" fmla="*/ 1147 w 4696"/>
                <a:gd name="T27" fmla="*/ 777 h 1079"/>
                <a:gd name="T28" fmla="*/ 930 w 4696"/>
                <a:gd name="T29" fmla="*/ 682 h 1079"/>
                <a:gd name="T30" fmla="*/ 1043 w 4696"/>
                <a:gd name="T31" fmla="*/ 427 h 1079"/>
                <a:gd name="T32" fmla="*/ 1456 w 4696"/>
                <a:gd name="T33" fmla="*/ 236 h 1079"/>
                <a:gd name="T34" fmla="*/ 1988 w 4696"/>
                <a:gd name="T35" fmla="*/ 201 h 1079"/>
                <a:gd name="T36" fmla="*/ 2318 w 4696"/>
                <a:gd name="T37" fmla="*/ 210 h 1079"/>
                <a:gd name="T38" fmla="*/ 2800 w 4696"/>
                <a:gd name="T39" fmla="*/ 201 h 1079"/>
                <a:gd name="T40" fmla="*/ 3092 w 4696"/>
                <a:gd name="T41" fmla="*/ 201 h 1079"/>
                <a:gd name="T42" fmla="*/ 3423 w 4696"/>
                <a:gd name="T43" fmla="*/ 229 h 1079"/>
                <a:gd name="T44" fmla="*/ 3687 w 4696"/>
                <a:gd name="T45" fmla="*/ 295 h 1079"/>
                <a:gd name="T46" fmla="*/ 3848 w 4696"/>
                <a:gd name="T47" fmla="*/ 380 h 1079"/>
                <a:gd name="T48" fmla="*/ 3914 w 4696"/>
                <a:gd name="T49" fmla="*/ 569 h 1079"/>
                <a:gd name="T50" fmla="*/ 3753 w 4696"/>
                <a:gd name="T51" fmla="*/ 928 h 1079"/>
                <a:gd name="T52" fmla="*/ 3224 w 4696"/>
                <a:gd name="T53" fmla="*/ 1032 h 1079"/>
                <a:gd name="T54" fmla="*/ 2261 w 4696"/>
                <a:gd name="T55" fmla="*/ 1079 h 1079"/>
                <a:gd name="T56" fmla="*/ 1581 w 4696"/>
                <a:gd name="T57" fmla="*/ 1032 h 1079"/>
                <a:gd name="T58" fmla="*/ 1090 w 4696"/>
                <a:gd name="T59" fmla="*/ 1003 h 1079"/>
                <a:gd name="T60" fmla="*/ 505 w 4696"/>
                <a:gd name="T61" fmla="*/ 956 h 1079"/>
                <a:gd name="T62" fmla="*/ 297 w 4696"/>
                <a:gd name="T63" fmla="*/ 871 h 1079"/>
                <a:gd name="T64" fmla="*/ 61 w 4696"/>
                <a:gd name="T65" fmla="*/ 644 h 1079"/>
                <a:gd name="T66" fmla="*/ 61 w 4696"/>
                <a:gd name="T67" fmla="*/ 248 h 1079"/>
                <a:gd name="T68" fmla="*/ 429 w 4696"/>
                <a:gd name="T69" fmla="*/ 134 h 1079"/>
                <a:gd name="T70" fmla="*/ 939 w 4696"/>
                <a:gd name="T71" fmla="*/ 50 h 1079"/>
                <a:gd name="T72" fmla="*/ 1365 w 4696"/>
                <a:gd name="T73" fmla="*/ 55 h 1079"/>
                <a:gd name="T74" fmla="*/ 1592 w 4696"/>
                <a:gd name="T75" fmla="*/ 32 h 1079"/>
                <a:gd name="T76" fmla="*/ 1808 w 4696"/>
                <a:gd name="T77" fmla="*/ 2 h 1079"/>
                <a:gd name="T78" fmla="*/ 2063 w 4696"/>
                <a:gd name="T79" fmla="*/ 21 h 1079"/>
                <a:gd name="T80" fmla="*/ 2356 w 4696"/>
                <a:gd name="T81" fmla="*/ 2 h 1079"/>
                <a:gd name="T82" fmla="*/ 2941 w 4696"/>
                <a:gd name="T83" fmla="*/ 31 h 1079"/>
                <a:gd name="T84" fmla="*/ 4074 w 4696"/>
                <a:gd name="T85" fmla="*/ 78 h 1079"/>
                <a:gd name="T86" fmla="*/ 4592 w 4696"/>
                <a:gd name="T87" fmla="*/ 160 h 1079"/>
                <a:gd name="T88" fmla="*/ 4688 w 4696"/>
                <a:gd name="T89" fmla="*/ 352 h 1079"/>
                <a:gd name="T90" fmla="*/ 4640 w 4696"/>
                <a:gd name="T91" fmla="*/ 464 h 1079"/>
                <a:gd name="T92" fmla="*/ 4400 w 4696"/>
                <a:gd name="T93" fmla="*/ 864 h 10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696"/>
                <a:gd name="T142" fmla="*/ 0 h 1079"/>
                <a:gd name="T143" fmla="*/ 4696 w 4696"/>
                <a:gd name="T144" fmla="*/ 1079 h 107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696" h="1079">
                  <a:moveTo>
                    <a:pt x="1751" y="710"/>
                  </a:moveTo>
                  <a:cubicBezTo>
                    <a:pt x="1701" y="702"/>
                    <a:pt x="1521" y="701"/>
                    <a:pt x="1449" y="663"/>
                  </a:cubicBezTo>
                  <a:cubicBezTo>
                    <a:pt x="1377" y="625"/>
                    <a:pt x="1264" y="533"/>
                    <a:pt x="1317" y="484"/>
                  </a:cubicBezTo>
                  <a:cubicBezTo>
                    <a:pt x="1370" y="435"/>
                    <a:pt x="1607" y="390"/>
                    <a:pt x="1770" y="371"/>
                  </a:cubicBezTo>
                  <a:cubicBezTo>
                    <a:pt x="1933" y="352"/>
                    <a:pt x="2161" y="374"/>
                    <a:pt x="2295" y="372"/>
                  </a:cubicBezTo>
                  <a:cubicBezTo>
                    <a:pt x="2429" y="370"/>
                    <a:pt x="2476" y="356"/>
                    <a:pt x="2573" y="361"/>
                  </a:cubicBezTo>
                  <a:cubicBezTo>
                    <a:pt x="2670" y="366"/>
                    <a:pt x="2768" y="390"/>
                    <a:pt x="2875" y="399"/>
                  </a:cubicBezTo>
                  <a:cubicBezTo>
                    <a:pt x="2982" y="408"/>
                    <a:pt x="3140" y="372"/>
                    <a:pt x="3215" y="418"/>
                  </a:cubicBezTo>
                  <a:cubicBezTo>
                    <a:pt x="3290" y="464"/>
                    <a:pt x="3345" y="602"/>
                    <a:pt x="3328" y="673"/>
                  </a:cubicBezTo>
                  <a:cubicBezTo>
                    <a:pt x="3311" y="744"/>
                    <a:pt x="3218" y="802"/>
                    <a:pt x="3111" y="843"/>
                  </a:cubicBezTo>
                  <a:cubicBezTo>
                    <a:pt x="3004" y="884"/>
                    <a:pt x="2868" y="906"/>
                    <a:pt x="2686" y="918"/>
                  </a:cubicBezTo>
                  <a:cubicBezTo>
                    <a:pt x="2504" y="930"/>
                    <a:pt x="2187" y="927"/>
                    <a:pt x="2016" y="918"/>
                  </a:cubicBezTo>
                  <a:cubicBezTo>
                    <a:pt x="1845" y="909"/>
                    <a:pt x="1802" y="885"/>
                    <a:pt x="1657" y="862"/>
                  </a:cubicBezTo>
                  <a:cubicBezTo>
                    <a:pt x="1512" y="839"/>
                    <a:pt x="1268" y="807"/>
                    <a:pt x="1147" y="777"/>
                  </a:cubicBezTo>
                  <a:cubicBezTo>
                    <a:pt x="1026" y="747"/>
                    <a:pt x="947" y="740"/>
                    <a:pt x="930" y="682"/>
                  </a:cubicBezTo>
                  <a:cubicBezTo>
                    <a:pt x="913" y="624"/>
                    <a:pt x="955" y="501"/>
                    <a:pt x="1043" y="427"/>
                  </a:cubicBezTo>
                  <a:cubicBezTo>
                    <a:pt x="1131" y="353"/>
                    <a:pt x="1299" y="274"/>
                    <a:pt x="1456" y="236"/>
                  </a:cubicBezTo>
                  <a:cubicBezTo>
                    <a:pt x="1613" y="198"/>
                    <a:pt x="1844" y="205"/>
                    <a:pt x="1988" y="201"/>
                  </a:cubicBezTo>
                  <a:cubicBezTo>
                    <a:pt x="2132" y="197"/>
                    <a:pt x="2183" y="210"/>
                    <a:pt x="2318" y="210"/>
                  </a:cubicBezTo>
                  <a:cubicBezTo>
                    <a:pt x="2453" y="210"/>
                    <a:pt x="2671" y="202"/>
                    <a:pt x="2800" y="201"/>
                  </a:cubicBezTo>
                  <a:cubicBezTo>
                    <a:pt x="2929" y="200"/>
                    <a:pt x="2988" y="196"/>
                    <a:pt x="3092" y="201"/>
                  </a:cubicBezTo>
                  <a:cubicBezTo>
                    <a:pt x="3196" y="206"/>
                    <a:pt x="3324" y="213"/>
                    <a:pt x="3423" y="229"/>
                  </a:cubicBezTo>
                  <a:cubicBezTo>
                    <a:pt x="3522" y="245"/>
                    <a:pt x="3616" y="270"/>
                    <a:pt x="3687" y="295"/>
                  </a:cubicBezTo>
                  <a:cubicBezTo>
                    <a:pt x="3758" y="320"/>
                    <a:pt x="3810" y="334"/>
                    <a:pt x="3848" y="380"/>
                  </a:cubicBezTo>
                  <a:cubicBezTo>
                    <a:pt x="3886" y="426"/>
                    <a:pt x="3930" y="478"/>
                    <a:pt x="3914" y="569"/>
                  </a:cubicBezTo>
                  <a:cubicBezTo>
                    <a:pt x="3898" y="660"/>
                    <a:pt x="3868" y="851"/>
                    <a:pt x="3753" y="928"/>
                  </a:cubicBezTo>
                  <a:cubicBezTo>
                    <a:pt x="3638" y="1005"/>
                    <a:pt x="3473" y="1007"/>
                    <a:pt x="3224" y="1032"/>
                  </a:cubicBezTo>
                  <a:cubicBezTo>
                    <a:pt x="2975" y="1057"/>
                    <a:pt x="2535" y="1079"/>
                    <a:pt x="2261" y="1079"/>
                  </a:cubicBezTo>
                  <a:cubicBezTo>
                    <a:pt x="1987" y="1079"/>
                    <a:pt x="1776" y="1045"/>
                    <a:pt x="1581" y="1032"/>
                  </a:cubicBezTo>
                  <a:cubicBezTo>
                    <a:pt x="1386" y="1019"/>
                    <a:pt x="1269" y="1016"/>
                    <a:pt x="1090" y="1003"/>
                  </a:cubicBezTo>
                  <a:cubicBezTo>
                    <a:pt x="911" y="990"/>
                    <a:pt x="637" y="978"/>
                    <a:pt x="505" y="956"/>
                  </a:cubicBezTo>
                  <a:cubicBezTo>
                    <a:pt x="373" y="934"/>
                    <a:pt x="371" y="923"/>
                    <a:pt x="297" y="871"/>
                  </a:cubicBezTo>
                  <a:cubicBezTo>
                    <a:pt x="223" y="819"/>
                    <a:pt x="100" y="748"/>
                    <a:pt x="61" y="644"/>
                  </a:cubicBezTo>
                  <a:cubicBezTo>
                    <a:pt x="22" y="540"/>
                    <a:pt x="0" y="333"/>
                    <a:pt x="61" y="248"/>
                  </a:cubicBezTo>
                  <a:cubicBezTo>
                    <a:pt x="122" y="163"/>
                    <a:pt x="283" y="167"/>
                    <a:pt x="429" y="134"/>
                  </a:cubicBezTo>
                  <a:cubicBezTo>
                    <a:pt x="575" y="101"/>
                    <a:pt x="783" y="63"/>
                    <a:pt x="939" y="50"/>
                  </a:cubicBezTo>
                  <a:cubicBezTo>
                    <a:pt x="1095" y="37"/>
                    <a:pt x="1256" y="58"/>
                    <a:pt x="1365" y="55"/>
                  </a:cubicBezTo>
                  <a:cubicBezTo>
                    <a:pt x="1474" y="52"/>
                    <a:pt x="1518" y="41"/>
                    <a:pt x="1592" y="32"/>
                  </a:cubicBezTo>
                  <a:cubicBezTo>
                    <a:pt x="1666" y="23"/>
                    <a:pt x="1730" y="4"/>
                    <a:pt x="1808" y="2"/>
                  </a:cubicBezTo>
                  <a:cubicBezTo>
                    <a:pt x="1886" y="0"/>
                    <a:pt x="1972" y="21"/>
                    <a:pt x="2063" y="21"/>
                  </a:cubicBezTo>
                  <a:cubicBezTo>
                    <a:pt x="2154" y="21"/>
                    <a:pt x="2210" y="0"/>
                    <a:pt x="2356" y="2"/>
                  </a:cubicBezTo>
                  <a:cubicBezTo>
                    <a:pt x="2502" y="4"/>
                    <a:pt x="2655" y="18"/>
                    <a:pt x="2941" y="31"/>
                  </a:cubicBezTo>
                  <a:cubicBezTo>
                    <a:pt x="3227" y="44"/>
                    <a:pt x="3799" y="57"/>
                    <a:pt x="4074" y="78"/>
                  </a:cubicBezTo>
                  <a:cubicBezTo>
                    <a:pt x="4349" y="99"/>
                    <a:pt x="4490" y="114"/>
                    <a:pt x="4592" y="160"/>
                  </a:cubicBezTo>
                  <a:cubicBezTo>
                    <a:pt x="4694" y="206"/>
                    <a:pt x="4680" y="301"/>
                    <a:pt x="4688" y="352"/>
                  </a:cubicBezTo>
                  <a:cubicBezTo>
                    <a:pt x="4696" y="403"/>
                    <a:pt x="4688" y="379"/>
                    <a:pt x="4640" y="464"/>
                  </a:cubicBezTo>
                  <a:cubicBezTo>
                    <a:pt x="4592" y="549"/>
                    <a:pt x="4450" y="781"/>
                    <a:pt x="4400" y="864"/>
                  </a:cubicBezTo>
                </a:path>
              </a:pathLst>
            </a:custGeom>
            <a:noFill/>
            <a:ln w="76200">
              <a:solidFill>
                <a:srgbClr val="FF3300"/>
              </a:solidFill>
              <a:prstDash val="dash"/>
              <a:round/>
              <a:headEnd type="oval" w="med" len="med"/>
              <a:tailEnd type="triangle" w="med" len="med"/>
            </a:ln>
          </p:spPr>
          <p:txBody>
            <a:bodyPr/>
            <a:lstStyle/>
            <a:p>
              <a:endParaRPr lang="zh-CN" altLang="en-US"/>
            </a:p>
          </p:txBody>
        </p:sp>
      </p:grpSp>
      <p:grpSp>
        <p:nvGrpSpPr>
          <p:cNvPr id="4" name="Group 34"/>
          <p:cNvGrpSpPr>
            <a:grpSpLocks/>
          </p:cNvGrpSpPr>
          <p:nvPr/>
        </p:nvGrpSpPr>
        <p:grpSpPr bwMode="auto">
          <a:xfrm>
            <a:off x="457200" y="3808413"/>
            <a:ext cx="8489950" cy="2211387"/>
            <a:chOff x="288" y="2399"/>
            <a:chExt cx="5348" cy="1393"/>
          </a:xfrm>
        </p:grpSpPr>
        <p:sp>
          <p:nvSpPr>
            <p:cNvPr id="19463" name="Text Box 14"/>
            <p:cNvSpPr txBox="1">
              <a:spLocks noChangeArrowheads="1"/>
            </p:cNvSpPr>
            <p:nvPr/>
          </p:nvSpPr>
          <p:spPr bwMode="auto">
            <a:xfrm>
              <a:off x="5232" y="2505"/>
              <a:ext cx="404" cy="404"/>
            </a:xfrm>
            <a:prstGeom prst="rect">
              <a:avLst/>
            </a:prstGeom>
            <a:noFill/>
            <a:ln w="9525">
              <a:noFill/>
              <a:miter lim="800000"/>
              <a:headEnd/>
              <a:tailEnd/>
            </a:ln>
          </p:spPr>
          <p:txBody>
            <a:bodyPr wrap="none">
              <a:spAutoFit/>
            </a:bodyPr>
            <a:lstStyle/>
            <a:p>
              <a:pPr algn="l" eaLnBrk="1" hangingPunct="1">
                <a:spcBef>
                  <a:spcPct val="0"/>
                </a:spcBef>
                <a:buClrTx/>
                <a:buFontTx/>
                <a:buNone/>
              </a:pPr>
              <a:r>
                <a:rPr lang="zh-CN" altLang="en-US" sz="1800">
                  <a:solidFill>
                    <a:schemeClr val="tx1"/>
                  </a:solidFill>
                  <a:ea typeface="宋体" charset="-122"/>
                </a:rPr>
                <a:t>软件</a:t>
              </a:r>
            </a:p>
            <a:p>
              <a:pPr algn="l" eaLnBrk="1" hangingPunct="1">
                <a:spcBef>
                  <a:spcPct val="0"/>
                </a:spcBef>
                <a:buClrTx/>
                <a:buFontTx/>
                <a:buNone/>
              </a:pPr>
              <a:r>
                <a:rPr lang="zh-CN" altLang="en-US" sz="1800">
                  <a:solidFill>
                    <a:schemeClr val="tx1"/>
                  </a:solidFill>
                  <a:ea typeface="宋体" charset="-122"/>
                </a:rPr>
                <a:t>过程</a:t>
              </a:r>
            </a:p>
          </p:txBody>
        </p:sp>
        <p:sp>
          <p:nvSpPr>
            <p:cNvPr id="19464" name="Line 3"/>
            <p:cNvSpPr>
              <a:spLocks noChangeShapeType="1"/>
            </p:cNvSpPr>
            <p:nvPr/>
          </p:nvSpPr>
          <p:spPr bwMode="auto">
            <a:xfrm>
              <a:off x="528" y="2435"/>
              <a:ext cx="0" cy="1021"/>
            </a:xfrm>
            <a:prstGeom prst="line">
              <a:avLst/>
            </a:prstGeom>
            <a:noFill/>
            <a:ln w="9525">
              <a:solidFill>
                <a:schemeClr val="tx1"/>
              </a:solidFill>
              <a:round/>
              <a:headEnd/>
              <a:tailEnd/>
            </a:ln>
          </p:spPr>
          <p:txBody>
            <a:bodyPr/>
            <a:lstStyle/>
            <a:p>
              <a:endParaRPr lang="zh-CN" altLang="en-US"/>
            </a:p>
          </p:txBody>
        </p:sp>
        <p:sp>
          <p:nvSpPr>
            <p:cNvPr id="19465" name="Line 4"/>
            <p:cNvSpPr>
              <a:spLocks noChangeShapeType="1"/>
            </p:cNvSpPr>
            <p:nvPr/>
          </p:nvSpPr>
          <p:spPr bwMode="auto">
            <a:xfrm>
              <a:off x="1337" y="2510"/>
              <a:ext cx="0" cy="998"/>
            </a:xfrm>
            <a:prstGeom prst="line">
              <a:avLst/>
            </a:prstGeom>
            <a:noFill/>
            <a:ln w="9525">
              <a:solidFill>
                <a:schemeClr val="tx1"/>
              </a:solidFill>
              <a:round/>
              <a:headEnd/>
              <a:tailEnd/>
            </a:ln>
          </p:spPr>
          <p:txBody>
            <a:bodyPr/>
            <a:lstStyle/>
            <a:p>
              <a:endParaRPr lang="zh-CN" altLang="en-US"/>
            </a:p>
          </p:txBody>
        </p:sp>
        <p:sp>
          <p:nvSpPr>
            <p:cNvPr id="19466" name="Line 5"/>
            <p:cNvSpPr>
              <a:spLocks noChangeShapeType="1"/>
            </p:cNvSpPr>
            <p:nvPr/>
          </p:nvSpPr>
          <p:spPr bwMode="auto">
            <a:xfrm>
              <a:off x="2400" y="2457"/>
              <a:ext cx="0" cy="590"/>
            </a:xfrm>
            <a:prstGeom prst="line">
              <a:avLst/>
            </a:prstGeom>
            <a:noFill/>
            <a:ln w="38100">
              <a:solidFill>
                <a:schemeClr val="tx1"/>
              </a:solidFill>
              <a:round/>
              <a:headEnd/>
              <a:tailEnd/>
            </a:ln>
          </p:spPr>
          <p:txBody>
            <a:bodyPr/>
            <a:lstStyle/>
            <a:p>
              <a:endParaRPr lang="zh-CN" altLang="en-US"/>
            </a:p>
          </p:txBody>
        </p:sp>
        <p:sp>
          <p:nvSpPr>
            <p:cNvPr id="19467" name="Line 6"/>
            <p:cNvSpPr>
              <a:spLocks noChangeShapeType="1"/>
            </p:cNvSpPr>
            <p:nvPr/>
          </p:nvSpPr>
          <p:spPr bwMode="auto">
            <a:xfrm>
              <a:off x="3312" y="2409"/>
              <a:ext cx="0" cy="998"/>
            </a:xfrm>
            <a:prstGeom prst="line">
              <a:avLst/>
            </a:prstGeom>
            <a:noFill/>
            <a:ln w="38100">
              <a:solidFill>
                <a:schemeClr val="tx1"/>
              </a:solidFill>
              <a:round/>
              <a:headEnd/>
              <a:tailEnd/>
            </a:ln>
          </p:spPr>
          <p:txBody>
            <a:bodyPr/>
            <a:lstStyle/>
            <a:p>
              <a:endParaRPr lang="zh-CN" altLang="en-US"/>
            </a:p>
          </p:txBody>
        </p:sp>
        <p:sp>
          <p:nvSpPr>
            <p:cNvPr id="19468" name="Text Box 7"/>
            <p:cNvSpPr txBox="1">
              <a:spLocks noChangeArrowheads="1"/>
            </p:cNvSpPr>
            <p:nvPr/>
          </p:nvSpPr>
          <p:spPr bwMode="auto">
            <a:xfrm>
              <a:off x="528" y="3330"/>
              <a:ext cx="732" cy="404"/>
            </a:xfrm>
            <a:prstGeom prst="rect">
              <a:avLst/>
            </a:prstGeom>
            <a:noFill/>
            <a:ln w="9525">
              <a:noFill/>
              <a:miter lim="800000"/>
              <a:headEnd/>
              <a:tailEnd/>
            </a:ln>
          </p:spPr>
          <p:txBody>
            <a:bodyPr wrap="none">
              <a:spAutoFit/>
            </a:bodyPr>
            <a:lstStyle/>
            <a:p>
              <a:pPr algn="l" eaLnBrk="1" hangingPunct="1">
                <a:spcBef>
                  <a:spcPct val="0"/>
                </a:spcBef>
                <a:buClrTx/>
                <a:buFontTx/>
                <a:buNone/>
              </a:pPr>
              <a:r>
                <a:rPr lang="zh-CN" altLang="en-US" sz="1800" b="0">
                  <a:solidFill>
                    <a:schemeClr val="tx1"/>
                  </a:solidFill>
                  <a:ea typeface="宋体" charset="-122"/>
                </a:rPr>
                <a:t>系统</a:t>
              </a:r>
              <a:r>
                <a:rPr lang="en-US" altLang="zh-CN" sz="1800" b="0">
                  <a:solidFill>
                    <a:schemeClr val="tx1"/>
                  </a:solidFill>
                  <a:ea typeface="宋体" charset="-122"/>
                </a:rPr>
                <a:t>/</a:t>
              </a:r>
              <a:r>
                <a:rPr lang="zh-CN" altLang="en-US" sz="1800" b="0">
                  <a:solidFill>
                    <a:schemeClr val="tx1"/>
                  </a:solidFill>
                  <a:ea typeface="宋体" charset="-122"/>
                </a:rPr>
                <a:t>软件</a:t>
              </a:r>
            </a:p>
            <a:p>
              <a:pPr algn="l" eaLnBrk="1" hangingPunct="1">
                <a:spcBef>
                  <a:spcPct val="0"/>
                </a:spcBef>
                <a:buClrTx/>
                <a:buFontTx/>
                <a:buNone/>
              </a:pPr>
              <a:r>
                <a:rPr lang="zh-CN" altLang="en-US" sz="1800" b="0">
                  <a:solidFill>
                    <a:schemeClr val="tx1"/>
                  </a:solidFill>
                  <a:ea typeface="宋体" charset="-122"/>
                </a:rPr>
                <a:t>需求分析</a:t>
              </a:r>
            </a:p>
          </p:txBody>
        </p:sp>
        <p:sp>
          <p:nvSpPr>
            <p:cNvPr id="19469" name="Text Box 8"/>
            <p:cNvSpPr txBox="1">
              <a:spLocks noChangeArrowheads="1"/>
            </p:cNvSpPr>
            <p:nvPr/>
          </p:nvSpPr>
          <p:spPr bwMode="auto">
            <a:xfrm>
              <a:off x="1339" y="3268"/>
              <a:ext cx="692" cy="404"/>
            </a:xfrm>
            <a:prstGeom prst="rect">
              <a:avLst/>
            </a:prstGeom>
            <a:noFill/>
            <a:ln w="9525">
              <a:noFill/>
              <a:miter lim="800000"/>
              <a:headEnd/>
              <a:tailEnd/>
            </a:ln>
          </p:spPr>
          <p:txBody>
            <a:bodyPr wrap="none">
              <a:spAutoFit/>
            </a:bodyPr>
            <a:lstStyle/>
            <a:p>
              <a:pPr algn="l" eaLnBrk="1" hangingPunct="1">
                <a:spcBef>
                  <a:spcPct val="0"/>
                </a:spcBef>
                <a:buClrTx/>
                <a:buFontTx/>
                <a:buNone/>
              </a:pPr>
              <a:r>
                <a:rPr lang="zh-CN" altLang="en-US" sz="1800" b="0">
                  <a:solidFill>
                    <a:schemeClr val="tx1"/>
                  </a:solidFill>
                  <a:ea typeface="宋体" charset="-122"/>
                </a:rPr>
                <a:t>体系结构</a:t>
              </a:r>
            </a:p>
            <a:p>
              <a:pPr algn="l" eaLnBrk="1" hangingPunct="1">
                <a:spcBef>
                  <a:spcPct val="0"/>
                </a:spcBef>
                <a:buClrTx/>
                <a:buFontTx/>
                <a:buNone/>
              </a:pPr>
              <a:r>
                <a:rPr lang="zh-CN" altLang="en-US" sz="1800" b="0">
                  <a:solidFill>
                    <a:schemeClr val="tx1"/>
                  </a:solidFill>
                  <a:ea typeface="宋体" charset="-122"/>
                </a:rPr>
                <a:t>设计</a:t>
              </a:r>
            </a:p>
          </p:txBody>
        </p:sp>
        <p:sp>
          <p:nvSpPr>
            <p:cNvPr id="19470" name="Text Box 9"/>
            <p:cNvSpPr txBox="1">
              <a:spLocks noChangeArrowheads="1"/>
            </p:cNvSpPr>
            <p:nvPr/>
          </p:nvSpPr>
          <p:spPr bwMode="auto">
            <a:xfrm>
              <a:off x="2112" y="3215"/>
              <a:ext cx="884" cy="577"/>
            </a:xfrm>
            <a:prstGeom prst="rect">
              <a:avLst/>
            </a:prstGeom>
            <a:noFill/>
            <a:ln w="9525">
              <a:noFill/>
              <a:miter lim="800000"/>
              <a:headEnd/>
              <a:tailEnd/>
            </a:ln>
          </p:spPr>
          <p:txBody>
            <a:bodyPr wrap="none">
              <a:spAutoFit/>
            </a:bodyPr>
            <a:lstStyle/>
            <a:p>
              <a:pPr algn="l" eaLnBrk="1" hangingPunct="1">
                <a:spcBef>
                  <a:spcPct val="0"/>
                </a:spcBef>
                <a:buClrTx/>
                <a:buFontTx/>
                <a:buNone/>
              </a:pPr>
              <a:r>
                <a:rPr lang="zh-CN" altLang="en-US" sz="1800" b="0">
                  <a:solidFill>
                    <a:schemeClr val="tx1"/>
                  </a:solidFill>
                  <a:ea typeface="宋体" charset="-122"/>
                </a:rPr>
                <a:t>详细设计：</a:t>
              </a:r>
            </a:p>
            <a:p>
              <a:pPr algn="l" eaLnBrk="1" hangingPunct="1">
                <a:spcBef>
                  <a:spcPct val="0"/>
                </a:spcBef>
                <a:buClrTx/>
                <a:buFontTx/>
                <a:buNone/>
              </a:pPr>
              <a:r>
                <a:rPr lang="en-US" altLang="zh-CN" sz="1800" b="0">
                  <a:solidFill>
                    <a:schemeClr val="tx1"/>
                  </a:solidFill>
                  <a:ea typeface="宋体" charset="-122"/>
                </a:rPr>
                <a:t>(</a:t>
              </a:r>
              <a:r>
                <a:rPr lang="zh-CN" altLang="en-US" sz="1800" b="0">
                  <a:solidFill>
                    <a:schemeClr val="tx1"/>
                  </a:solidFill>
                  <a:ea typeface="宋体" charset="-122"/>
                </a:rPr>
                <a:t>代码重用、</a:t>
              </a:r>
            </a:p>
            <a:p>
              <a:pPr algn="l" eaLnBrk="1" hangingPunct="1">
                <a:spcBef>
                  <a:spcPct val="0"/>
                </a:spcBef>
                <a:buClrTx/>
                <a:buFontTx/>
                <a:buNone/>
              </a:pPr>
              <a:r>
                <a:rPr lang="zh-CN" altLang="en-US" sz="1800" b="0">
                  <a:solidFill>
                    <a:schemeClr val="tx1"/>
                  </a:solidFill>
                  <a:ea typeface="宋体" charset="-122"/>
                </a:rPr>
                <a:t>新编代码）</a:t>
              </a:r>
            </a:p>
          </p:txBody>
        </p:sp>
        <p:sp>
          <p:nvSpPr>
            <p:cNvPr id="19471" name="Text Box 10"/>
            <p:cNvSpPr txBox="1">
              <a:spLocks noChangeArrowheads="1"/>
            </p:cNvSpPr>
            <p:nvPr/>
          </p:nvSpPr>
          <p:spPr bwMode="auto">
            <a:xfrm>
              <a:off x="3120" y="3291"/>
              <a:ext cx="836" cy="404"/>
            </a:xfrm>
            <a:prstGeom prst="rect">
              <a:avLst/>
            </a:prstGeom>
            <a:noFill/>
            <a:ln w="9525">
              <a:noFill/>
              <a:miter lim="800000"/>
              <a:headEnd/>
              <a:tailEnd/>
            </a:ln>
          </p:spPr>
          <p:txBody>
            <a:bodyPr wrap="none">
              <a:spAutoFit/>
            </a:bodyPr>
            <a:lstStyle/>
            <a:p>
              <a:pPr algn="l" eaLnBrk="1" hangingPunct="1">
                <a:spcBef>
                  <a:spcPct val="0"/>
                </a:spcBef>
                <a:buClrTx/>
                <a:buFontTx/>
                <a:buNone/>
              </a:pPr>
              <a:r>
                <a:rPr lang="zh-CN" altLang="en-US" sz="1800" b="0">
                  <a:solidFill>
                    <a:schemeClr val="tx1"/>
                  </a:solidFill>
                  <a:ea typeface="宋体" charset="-122"/>
                </a:rPr>
                <a:t>代码：</a:t>
              </a:r>
            </a:p>
            <a:p>
              <a:pPr algn="l" eaLnBrk="1" hangingPunct="1">
                <a:spcBef>
                  <a:spcPct val="0"/>
                </a:spcBef>
                <a:buClrTx/>
                <a:buFontTx/>
                <a:buNone/>
              </a:pPr>
              <a:r>
                <a:rPr lang="zh-CN" altLang="en-US" sz="1800" b="0">
                  <a:solidFill>
                    <a:schemeClr val="tx1"/>
                  </a:solidFill>
                  <a:ea typeface="宋体" charset="-122"/>
                </a:rPr>
                <a:t>调试与测试</a:t>
              </a:r>
            </a:p>
          </p:txBody>
        </p:sp>
        <p:sp>
          <p:nvSpPr>
            <p:cNvPr id="19472" name="Text Box 11"/>
            <p:cNvSpPr txBox="1">
              <a:spLocks noChangeArrowheads="1"/>
            </p:cNvSpPr>
            <p:nvPr/>
          </p:nvSpPr>
          <p:spPr bwMode="auto">
            <a:xfrm>
              <a:off x="4080" y="3311"/>
              <a:ext cx="692" cy="404"/>
            </a:xfrm>
            <a:prstGeom prst="rect">
              <a:avLst/>
            </a:prstGeom>
            <a:noFill/>
            <a:ln w="9525">
              <a:noFill/>
              <a:miter lim="800000"/>
              <a:headEnd/>
              <a:tailEnd/>
            </a:ln>
          </p:spPr>
          <p:txBody>
            <a:bodyPr wrap="none">
              <a:spAutoFit/>
            </a:bodyPr>
            <a:lstStyle/>
            <a:p>
              <a:pPr algn="l" eaLnBrk="1" hangingPunct="1">
                <a:spcBef>
                  <a:spcPct val="0"/>
                </a:spcBef>
                <a:buClrTx/>
                <a:buFontTx/>
                <a:buNone/>
              </a:pPr>
              <a:r>
                <a:rPr lang="zh-CN" altLang="en-US" sz="1800" b="0">
                  <a:solidFill>
                    <a:schemeClr val="tx1"/>
                  </a:solidFill>
                  <a:ea typeface="宋体" charset="-122"/>
                </a:rPr>
                <a:t>系统</a:t>
              </a:r>
            </a:p>
            <a:p>
              <a:pPr algn="l" eaLnBrk="1" hangingPunct="1">
                <a:spcBef>
                  <a:spcPct val="0"/>
                </a:spcBef>
                <a:buClrTx/>
                <a:buFontTx/>
                <a:buNone/>
              </a:pPr>
              <a:r>
                <a:rPr lang="zh-CN" altLang="en-US" sz="1800" b="0">
                  <a:solidFill>
                    <a:schemeClr val="tx1"/>
                  </a:solidFill>
                  <a:ea typeface="宋体" charset="-122"/>
                </a:rPr>
                <a:t>集成测试</a:t>
              </a:r>
            </a:p>
          </p:txBody>
        </p:sp>
        <p:sp>
          <p:nvSpPr>
            <p:cNvPr id="19473" name="Line 12"/>
            <p:cNvSpPr>
              <a:spLocks noChangeShapeType="1"/>
            </p:cNvSpPr>
            <p:nvPr/>
          </p:nvSpPr>
          <p:spPr bwMode="auto">
            <a:xfrm>
              <a:off x="4422" y="2464"/>
              <a:ext cx="0" cy="1044"/>
            </a:xfrm>
            <a:prstGeom prst="line">
              <a:avLst/>
            </a:prstGeom>
            <a:noFill/>
            <a:ln w="9525">
              <a:solidFill>
                <a:schemeClr val="tx1"/>
              </a:solidFill>
              <a:round/>
              <a:headEnd/>
              <a:tailEnd/>
            </a:ln>
          </p:spPr>
          <p:txBody>
            <a:bodyPr/>
            <a:lstStyle/>
            <a:p>
              <a:endParaRPr lang="zh-CN" altLang="en-US"/>
            </a:p>
          </p:txBody>
        </p:sp>
        <p:sp>
          <p:nvSpPr>
            <p:cNvPr id="19474" name="Line 13"/>
            <p:cNvSpPr>
              <a:spLocks noChangeShapeType="1"/>
            </p:cNvSpPr>
            <p:nvPr/>
          </p:nvSpPr>
          <p:spPr bwMode="auto">
            <a:xfrm>
              <a:off x="288" y="2591"/>
              <a:ext cx="5054" cy="0"/>
            </a:xfrm>
            <a:prstGeom prst="line">
              <a:avLst/>
            </a:prstGeom>
            <a:noFill/>
            <a:ln w="9525">
              <a:solidFill>
                <a:schemeClr val="tx1"/>
              </a:solidFill>
              <a:prstDash val="dash"/>
              <a:round/>
              <a:headEnd/>
              <a:tailEnd type="triangle" w="med" len="med"/>
            </a:ln>
          </p:spPr>
          <p:txBody>
            <a:bodyPr/>
            <a:lstStyle/>
            <a:p>
              <a:endParaRPr lang="zh-CN" altLang="en-US"/>
            </a:p>
          </p:txBody>
        </p:sp>
        <p:sp>
          <p:nvSpPr>
            <p:cNvPr id="19475" name="Text Box 22"/>
            <p:cNvSpPr txBox="1">
              <a:spLocks noChangeArrowheads="1"/>
            </p:cNvSpPr>
            <p:nvPr/>
          </p:nvSpPr>
          <p:spPr bwMode="auto">
            <a:xfrm>
              <a:off x="4876" y="3246"/>
              <a:ext cx="732" cy="404"/>
            </a:xfrm>
            <a:prstGeom prst="rect">
              <a:avLst/>
            </a:prstGeom>
            <a:noFill/>
            <a:ln w="9525">
              <a:noFill/>
              <a:miter lim="800000"/>
              <a:headEnd/>
              <a:tailEnd/>
            </a:ln>
          </p:spPr>
          <p:txBody>
            <a:bodyPr>
              <a:spAutoFit/>
            </a:bodyPr>
            <a:lstStyle/>
            <a:p>
              <a:pPr algn="l" eaLnBrk="1" hangingPunct="1">
                <a:spcBef>
                  <a:spcPct val="0"/>
                </a:spcBef>
                <a:buClrTx/>
                <a:buFontTx/>
                <a:buNone/>
              </a:pPr>
              <a:r>
                <a:rPr lang="zh-CN" altLang="en-US" sz="1800" b="0">
                  <a:solidFill>
                    <a:schemeClr val="tx1"/>
                  </a:solidFill>
                  <a:ea typeface="宋体" charset="-122"/>
                </a:rPr>
                <a:t>发布</a:t>
              </a:r>
              <a:r>
                <a:rPr lang="en-US" altLang="zh-CN" sz="1800" b="0">
                  <a:solidFill>
                    <a:schemeClr val="tx1"/>
                  </a:solidFill>
                  <a:ea typeface="宋体" charset="-122"/>
                </a:rPr>
                <a:t>/</a:t>
              </a:r>
              <a:r>
                <a:rPr lang="zh-CN" altLang="en-US" sz="1800" b="0">
                  <a:solidFill>
                    <a:schemeClr val="tx1"/>
                  </a:solidFill>
                  <a:ea typeface="宋体" charset="-122"/>
                </a:rPr>
                <a:t>运行</a:t>
              </a:r>
            </a:p>
            <a:p>
              <a:pPr algn="l" eaLnBrk="1" hangingPunct="1">
                <a:spcBef>
                  <a:spcPct val="0"/>
                </a:spcBef>
                <a:buClrTx/>
                <a:buFontTx/>
                <a:buNone/>
              </a:pPr>
              <a:r>
                <a:rPr lang="zh-CN" altLang="en-US" sz="1800" b="0">
                  <a:solidFill>
                    <a:schemeClr val="tx1"/>
                  </a:solidFill>
                  <a:ea typeface="宋体" charset="-122"/>
                </a:rPr>
                <a:t>维护</a:t>
              </a:r>
              <a:r>
                <a:rPr lang="en-US" altLang="zh-CN" sz="1800" b="0">
                  <a:solidFill>
                    <a:schemeClr val="tx1"/>
                  </a:solidFill>
                  <a:ea typeface="宋体" charset="-122"/>
                </a:rPr>
                <a:t>/</a:t>
              </a:r>
              <a:r>
                <a:rPr lang="zh-CN" altLang="en-US" sz="1800" b="0">
                  <a:solidFill>
                    <a:schemeClr val="tx1"/>
                  </a:solidFill>
                  <a:ea typeface="宋体" charset="-122"/>
                </a:rPr>
                <a:t>进化</a:t>
              </a:r>
            </a:p>
          </p:txBody>
        </p:sp>
        <p:sp>
          <p:nvSpPr>
            <p:cNvPr id="19476" name="Line 23"/>
            <p:cNvSpPr>
              <a:spLocks noChangeShapeType="1"/>
            </p:cNvSpPr>
            <p:nvPr/>
          </p:nvSpPr>
          <p:spPr bwMode="auto">
            <a:xfrm>
              <a:off x="5122" y="2399"/>
              <a:ext cx="0" cy="1044"/>
            </a:xfrm>
            <a:prstGeom prst="line">
              <a:avLst/>
            </a:prstGeom>
            <a:noFill/>
            <a:ln w="9525">
              <a:solidFill>
                <a:schemeClr val="tx1"/>
              </a:solidFill>
              <a:round/>
              <a:headEnd/>
              <a:tailEnd/>
            </a:ln>
          </p:spPr>
          <p:txBody>
            <a:bodyPr/>
            <a:lstStyle/>
            <a:p>
              <a:endParaRPr lang="zh-CN" altLang="en-US"/>
            </a:p>
          </p:txBody>
        </p:sp>
        <p:sp>
          <p:nvSpPr>
            <p:cNvPr id="19477" name="Line 24"/>
            <p:cNvSpPr>
              <a:spLocks noChangeShapeType="1"/>
            </p:cNvSpPr>
            <p:nvPr/>
          </p:nvSpPr>
          <p:spPr bwMode="auto">
            <a:xfrm>
              <a:off x="576" y="2783"/>
              <a:ext cx="4896" cy="0"/>
            </a:xfrm>
            <a:prstGeom prst="line">
              <a:avLst/>
            </a:prstGeom>
            <a:noFill/>
            <a:ln w="9525">
              <a:solidFill>
                <a:schemeClr val="tx1"/>
              </a:solidFill>
              <a:prstDash val="dash"/>
              <a:round/>
              <a:headEnd/>
              <a:tailEnd type="triangle" w="med" len="med"/>
            </a:ln>
          </p:spPr>
          <p:txBody>
            <a:bodyPr lIns="92075" tIns="46038" rIns="92075" bIns="46038"/>
            <a:lstStyle/>
            <a:p>
              <a:endParaRPr lang="zh-CN" altLang="en-US"/>
            </a:p>
          </p:txBody>
        </p:sp>
        <p:sp>
          <p:nvSpPr>
            <p:cNvPr id="19478" name="Line 25"/>
            <p:cNvSpPr>
              <a:spLocks noChangeShapeType="1"/>
            </p:cNvSpPr>
            <p:nvPr/>
          </p:nvSpPr>
          <p:spPr bwMode="auto">
            <a:xfrm>
              <a:off x="528" y="2879"/>
              <a:ext cx="4896" cy="0"/>
            </a:xfrm>
            <a:prstGeom prst="line">
              <a:avLst/>
            </a:prstGeom>
            <a:noFill/>
            <a:ln w="9525">
              <a:solidFill>
                <a:schemeClr val="tx1"/>
              </a:solidFill>
              <a:prstDash val="dash"/>
              <a:round/>
              <a:headEnd/>
              <a:tailEnd type="triangle" w="med" len="med"/>
            </a:ln>
          </p:spPr>
          <p:txBody>
            <a:bodyPr lIns="92075" tIns="46038" rIns="92075" bIns="46038"/>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653"/>
                                        </p:tgtEl>
                                        <p:attrNameLst>
                                          <p:attrName>style.visibility</p:attrName>
                                        </p:attrNameLst>
                                      </p:cBhvr>
                                      <p:to>
                                        <p:strVal val="visible"/>
                                      </p:to>
                                    </p:set>
                                    <p:anim calcmode="lin" valueType="num">
                                      <p:cBhvr additive="base">
                                        <p:cTn id="7" dur="500" fill="hold"/>
                                        <p:tgtEl>
                                          <p:spTgt spid="69653"/>
                                        </p:tgtEl>
                                        <p:attrNameLst>
                                          <p:attrName>ppt_x</p:attrName>
                                        </p:attrNameLst>
                                      </p:cBhvr>
                                      <p:tavLst>
                                        <p:tav tm="0">
                                          <p:val>
                                            <p:strVal val="#ppt_x"/>
                                          </p:val>
                                        </p:tav>
                                        <p:tav tm="100000">
                                          <p:val>
                                            <p:strVal val="#ppt_x"/>
                                          </p:val>
                                        </p:tav>
                                      </p:tavLst>
                                    </p:anim>
                                    <p:anim calcmode="lin" valueType="num">
                                      <p:cBhvr additive="base">
                                        <p:cTn id="8" dur="500" fill="hold"/>
                                        <p:tgtEl>
                                          <p:spTgt spid="696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4)">
                                      <p:cBhvr>
                                        <p:cTn id="19" dur="2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heel(4)">
                                      <p:cBhvr>
                                        <p:cTn id="2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
          <p:cNvSpPr>
            <a:spLocks noGrp="1" noChangeArrowheads="1"/>
          </p:cNvSpPr>
          <p:nvPr>
            <p:ph type="title" idx="4294967295"/>
          </p:nvPr>
        </p:nvSpPr>
        <p:spPr/>
        <p:txBody>
          <a:bodyPr/>
          <a:lstStyle/>
          <a:p>
            <a:pPr eaLnBrk="1" hangingPunct="1"/>
            <a:r>
              <a:rPr lang="zh-CN" altLang="en-US" sz="2800" smtClean="0"/>
              <a:t>软件工程人才的培养过程</a:t>
            </a:r>
          </a:p>
        </p:txBody>
      </p:sp>
      <p:sp>
        <p:nvSpPr>
          <p:cNvPr id="20483" name="Rectangle 35"/>
          <p:cNvSpPr>
            <a:spLocks noChangeArrowheads="1"/>
          </p:cNvSpPr>
          <p:nvPr/>
        </p:nvSpPr>
        <p:spPr bwMode="auto">
          <a:xfrm>
            <a:off x="685800" y="1219200"/>
            <a:ext cx="7772400" cy="1066800"/>
          </a:xfrm>
          <a:prstGeom prst="rect">
            <a:avLst/>
          </a:prstGeom>
          <a:noFill/>
          <a:ln w="9525">
            <a:noFill/>
            <a:miter lim="800000"/>
            <a:headEnd/>
            <a:tailEnd/>
          </a:ln>
        </p:spPr>
        <p:txBody>
          <a:bodyPr/>
          <a:lstStyle/>
          <a:p>
            <a:pPr algn="l" eaLnBrk="1" hangingPunct="1">
              <a:lnSpc>
                <a:spcPct val="80000"/>
              </a:lnSpc>
              <a:buClrTx/>
              <a:buFontTx/>
              <a:buNone/>
            </a:pPr>
            <a:endParaRPr lang="zh-CN" altLang="en-US" sz="1600">
              <a:solidFill>
                <a:schemeClr val="tx1"/>
              </a:solidFill>
              <a:latin typeface="隶书" pitchFamily="49" charset="-122"/>
              <a:ea typeface="隶书" pitchFamily="49" charset="-122"/>
            </a:endParaRPr>
          </a:p>
        </p:txBody>
      </p:sp>
      <p:sp>
        <p:nvSpPr>
          <p:cNvPr id="20484" name="Line 13"/>
          <p:cNvSpPr>
            <a:spLocks noChangeShapeType="1"/>
          </p:cNvSpPr>
          <p:nvPr/>
        </p:nvSpPr>
        <p:spPr bwMode="auto">
          <a:xfrm>
            <a:off x="762000" y="2133600"/>
            <a:ext cx="5943600" cy="0"/>
          </a:xfrm>
          <a:prstGeom prst="line">
            <a:avLst/>
          </a:prstGeom>
          <a:noFill/>
          <a:ln w="9525">
            <a:solidFill>
              <a:schemeClr val="tx1"/>
            </a:solidFill>
            <a:round/>
            <a:headEnd/>
            <a:tailEnd type="triangle" w="med" len="med"/>
          </a:ln>
        </p:spPr>
        <p:txBody>
          <a:bodyPr lIns="92075" tIns="46038" rIns="92075" bIns="46038"/>
          <a:lstStyle/>
          <a:p>
            <a:endParaRPr lang="zh-CN" altLang="en-US"/>
          </a:p>
        </p:txBody>
      </p:sp>
      <p:sp>
        <p:nvSpPr>
          <p:cNvPr id="20485" name="Text Box 14"/>
          <p:cNvSpPr txBox="1">
            <a:spLocks noChangeArrowheads="1"/>
          </p:cNvSpPr>
          <p:nvPr/>
        </p:nvSpPr>
        <p:spPr bwMode="auto">
          <a:xfrm>
            <a:off x="7021513" y="1843088"/>
            <a:ext cx="1795462" cy="366712"/>
          </a:xfrm>
          <a:prstGeom prst="rect">
            <a:avLst/>
          </a:prstGeom>
          <a:noFill/>
          <a:ln w="9525">
            <a:noFill/>
            <a:miter lim="800000"/>
            <a:headEnd/>
            <a:tailEnd/>
          </a:ln>
        </p:spPr>
        <p:txBody>
          <a:bodyPr wrap="none" lIns="92075" tIns="46038" rIns="92075" bIns="46038">
            <a:spAutoFit/>
          </a:bodyPr>
          <a:lstStyle/>
          <a:p>
            <a:pPr marL="342900" indent="-342900" algn="l">
              <a:buFont typeface="Symbol" pitchFamily="18" charset="2"/>
              <a:buNone/>
            </a:pPr>
            <a:r>
              <a:rPr lang="zh-CN" altLang="en-US" sz="1800"/>
              <a:t>人文知识与素质</a:t>
            </a:r>
          </a:p>
        </p:txBody>
      </p:sp>
      <p:sp>
        <p:nvSpPr>
          <p:cNvPr id="20486" name="Text Box 15"/>
          <p:cNvSpPr txBox="1">
            <a:spLocks noChangeArrowheads="1"/>
          </p:cNvSpPr>
          <p:nvPr/>
        </p:nvSpPr>
        <p:spPr bwMode="auto">
          <a:xfrm>
            <a:off x="2057400" y="1219200"/>
            <a:ext cx="4411663" cy="519113"/>
          </a:xfrm>
          <a:prstGeom prst="rect">
            <a:avLst/>
          </a:prstGeom>
          <a:noFill/>
          <a:ln w="9525">
            <a:noFill/>
            <a:miter lim="800000"/>
            <a:headEnd/>
            <a:tailEnd/>
          </a:ln>
        </p:spPr>
        <p:txBody>
          <a:bodyPr wrap="none" lIns="92075" tIns="46038" rIns="92075" bIns="46038">
            <a:spAutoFit/>
          </a:bodyPr>
          <a:lstStyle/>
          <a:p>
            <a:pPr marL="342900" indent="-342900">
              <a:buFont typeface="Symbol" pitchFamily="18" charset="2"/>
              <a:buNone/>
            </a:pPr>
            <a:r>
              <a:rPr lang="zh-CN" altLang="en-US" sz="2800"/>
              <a:t>人才培养：知识、素质、能力</a:t>
            </a:r>
          </a:p>
        </p:txBody>
      </p:sp>
      <p:sp>
        <p:nvSpPr>
          <p:cNvPr id="20487" name="Line 16"/>
          <p:cNvSpPr>
            <a:spLocks noChangeShapeType="1"/>
          </p:cNvSpPr>
          <p:nvPr/>
        </p:nvSpPr>
        <p:spPr bwMode="auto">
          <a:xfrm>
            <a:off x="762000" y="1981200"/>
            <a:ext cx="0" cy="3657600"/>
          </a:xfrm>
          <a:prstGeom prst="line">
            <a:avLst/>
          </a:prstGeom>
          <a:noFill/>
          <a:ln w="9525">
            <a:solidFill>
              <a:schemeClr val="tx1"/>
            </a:solidFill>
            <a:round/>
            <a:headEnd/>
            <a:tailEnd/>
          </a:ln>
        </p:spPr>
        <p:txBody>
          <a:bodyPr lIns="92075" tIns="46038" rIns="92075" bIns="46038"/>
          <a:lstStyle/>
          <a:p>
            <a:endParaRPr lang="zh-CN" altLang="en-US"/>
          </a:p>
        </p:txBody>
      </p:sp>
      <p:sp>
        <p:nvSpPr>
          <p:cNvPr id="20488" name="Line 17"/>
          <p:cNvSpPr>
            <a:spLocks noChangeShapeType="1"/>
          </p:cNvSpPr>
          <p:nvPr/>
        </p:nvSpPr>
        <p:spPr bwMode="auto">
          <a:xfrm>
            <a:off x="762000" y="2743200"/>
            <a:ext cx="5943600" cy="0"/>
          </a:xfrm>
          <a:prstGeom prst="line">
            <a:avLst/>
          </a:prstGeom>
          <a:noFill/>
          <a:ln w="9525">
            <a:solidFill>
              <a:schemeClr val="tx1"/>
            </a:solidFill>
            <a:round/>
            <a:headEnd/>
            <a:tailEnd type="triangle" w="med" len="med"/>
          </a:ln>
        </p:spPr>
        <p:txBody>
          <a:bodyPr lIns="92075" tIns="46038" rIns="92075" bIns="46038"/>
          <a:lstStyle/>
          <a:p>
            <a:endParaRPr lang="zh-CN" altLang="en-US"/>
          </a:p>
        </p:txBody>
      </p:sp>
      <p:sp>
        <p:nvSpPr>
          <p:cNvPr id="20489" name="Text Box 18"/>
          <p:cNvSpPr txBox="1">
            <a:spLocks noChangeArrowheads="1"/>
          </p:cNvSpPr>
          <p:nvPr/>
        </p:nvSpPr>
        <p:spPr bwMode="auto">
          <a:xfrm>
            <a:off x="6902450" y="2514600"/>
            <a:ext cx="2255838" cy="366713"/>
          </a:xfrm>
          <a:prstGeom prst="rect">
            <a:avLst/>
          </a:prstGeom>
          <a:noFill/>
          <a:ln w="9525">
            <a:noFill/>
            <a:miter lim="800000"/>
            <a:headEnd/>
            <a:tailEnd/>
          </a:ln>
        </p:spPr>
        <p:txBody>
          <a:bodyPr wrap="none" lIns="92075" tIns="46038" rIns="92075" bIns="46038">
            <a:spAutoFit/>
          </a:bodyPr>
          <a:lstStyle/>
          <a:p>
            <a:pPr marL="342900" indent="-342900" algn="l">
              <a:buFont typeface="Symbol" pitchFamily="18" charset="2"/>
              <a:buNone/>
            </a:pPr>
            <a:r>
              <a:rPr lang="zh-CN" altLang="en-US" sz="1800"/>
              <a:t>数学与工科基础知识</a:t>
            </a:r>
          </a:p>
        </p:txBody>
      </p:sp>
      <p:sp>
        <p:nvSpPr>
          <p:cNvPr id="20490" name="Line 19"/>
          <p:cNvSpPr>
            <a:spLocks noChangeShapeType="1"/>
          </p:cNvSpPr>
          <p:nvPr/>
        </p:nvSpPr>
        <p:spPr bwMode="auto">
          <a:xfrm>
            <a:off x="685800" y="3443288"/>
            <a:ext cx="5943600" cy="0"/>
          </a:xfrm>
          <a:prstGeom prst="line">
            <a:avLst/>
          </a:prstGeom>
          <a:noFill/>
          <a:ln w="9525">
            <a:solidFill>
              <a:schemeClr val="tx1"/>
            </a:solidFill>
            <a:round/>
            <a:headEnd/>
            <a:tailEnd type="triangle" w="med" len="med"/>
          </a:ln>
        </p:spPr>
        <p:txBody>
          <a:bodyPr lIns="92075" tIns="46038" rIns="92075" bIns="46038"/>
          <a:lstStyle/>
          <a:p>
            <a:endParaRPr lang="zh-CN" altLang="en-US"/>
          </a:p>
        </p:txBody>
      </p:sp>
      <p:sp>
        <p:nvSpPr>
          <p:cNvPr id="20491" name="Text Box 20"/>
          <p:cNvSpPr txBox="1">
            <a:spLocks noChangeArrowheads="1"/>
          </p:cNvSpPr>
          <p:nvPr/>
        </p:nvSpPr>
        <p:spPr bwMode="auto">
          <a:xfrm>
            <a:off x="6978650" y="3200400"/>
            <a:ext cx="1795463" cy="366713"/>
          </a:xfrm>
          <a:prstGeom prst="rect">
            <a:avLst/>
          </a:prstGeom>
          <a:noFill/>
          <a:ln w="9525">
            <a:noFill/>
            <a:miter lim="800000"/>
            <a:headEnd/>
            <a:tailEnd/>
          </a:ln>
        </p:spPr>
        <p:txBody>
          <a:bodyPr wrap="none" lIns="92075" tIns="46038" rIns="92075" bIns="46038">
            <a:spAutoFit/>
          </a:bodyPr>
          <a:lstStyle/>
          <a:p>
            <a:pPr marL="342900" indent="-342900" algn="l">
              <a:buFont typeface="Symbol" pitchFamily="18" charset="2"/>
              <a:buNone/>
            </a:pPr>
            <a:r>
              <a:rPr lang="zh-CN" altLang="en-US" sz="1800"/>
              <a:t>计算机系统知识</a:t>
            </a:r>
          </a:p>
        </p:txBody>
      </p:sp>
      <p:sp>
        <p:nvSpPr>
          <p:cNvPr id="20492" name="Line 21"/>
          <p:cNvSpPr>
            <a:spLocks noChangeShapeType="1"/>
          </p:cNvSpPr>
          <p:nvPr/>
        </p:nvSpPr>
        <p:spPr bwMode="auto">
          <a:xfrm>
            <a:off x="762000" y="4143375"/>
            <a:ext cx="5943600" cy="0"/>
          </a:xfrm>
          <a:prstGeom prst="line">
            <a:avLst/>
          </a:prstGeom>
          <a:noFill/>
          <a:ln w="9525">
            <a:solidFill>
              <a:schemeClr val="tx1"/>
            </a:solidFill>
            <a:round/>
            <a:headEnd/>
            <a:tailEnd type="triangle" w="med" len="med"/>
          </a:ln>
        </p:spPr>
        <p:txBody>
          <a:bodyPr lIns="92075" tIns="46038" rIns="92075" bIns="46038"/>
          <a:lstStyle/>
          <a:p>
            <a:endParaRPr lang="zh-CN" altLang="en-US"/>
          </a:p>
        </p:txBody>
      </p:sp>
      <p:sp>
        <p:nvSpPr>
          <p:cNvPr id="20493" name="Text Box 22"/>
          <p:cNvSpPr txBox="1">
            <a:spLocks noChangeArrowheads="1"/>
          </p:cNvSpPr>
          <p:nvPr/>
        </p:nvSpPr>
        <p:spPr bwMode="auto">
          <a:xfrm>
            <a:off x="6750050" y="3900488"/>
            <a:ext cx="2255838" cy="366712"/>
          </a:xfrm>
          <a:prstGeom prst="rect">
            <a:avLst/>
          </a:prstGeom>
          <a:noFill/>
          <a:ln w="9525">
            <a:noFill/>
            <a:miter lim="800000"/>
            <a:headEnd/>
            <a:tailEnd/>
          </a:ln>
        </p:spPr>
        <p:txBody>
          <a:bodyPr wrap="none" lIns="92075" tIns="46038" rIns="92075" bIns="46038">
            <a:spAutoFit/>
          </a:bodyPr>
          <a:lstStyle/>
          <a:p>
            <a:pPr marL="342900" indent="-342900" algn="l">
              <a:buFont typeface="Symbol" pitchFamily="18" charset="2"/>
              <a:buNone/>
            </a:pPr>
            <a:r>
              <a:rPr lang="zh-CN" altLang="en-US" sz="1800"/>
              <a:t>程序开发知识与能力</a:t>
            </a:r>
          </a:p>
        </p:txBody>
      </p:sp>
      <p:sp>
        <p:nvSpPr>
          <p:cNvPr id="20494" name="Line 23"/>
          <p:cNvSpPr>
            <a:spLocks noChangeShapeType="1"/>
          </p:cNvSpPr>
          <p:nvPr/>
        </p:nvSpPr>
        <p:spPr bwMode="auto">
          <a:xfrm flipV="1">
            <a:off x="685800" y="4648200"/>
            <a:ext cx="5943600" cy="28575"/>
          </a:xfrm>
          <a:prstGeom prst="line">
            <a:avLst/>
          </a:prstGeom>
          <a:noFill/>
          <a:ln w="9525">
            <a:solidFill>
              <a:schemeClr val="tx1"/>
            </a:solidFill>
            <a:round/>
            <a:headEnd/>
            <a:tailEnd type="triangle" w="med" len="med"/>
          </a:ln>
        </p:spPr>
        <p:txBody>
          <a:bodyPr lIns="92075" tIns="46038" rIns="92075" bIns="46038"/>
          <a:lstStyle/>
          <a:p>
            <a:endParaRPr lang="zh-CN" altLang="en-US"/>
          </a:p>
        </p:txBody>
      </p:sp>
      <p:sp>
        <p:nvSpPr>
          <p:cNvPr id="20495" name="Text Box 24"/>
          <p:cNvSpPr txBox="1">
            <a:spLocks noChangeArrowheads="1"/>
          </p:cNvSpPr>
          <p:nvPr/>
        </p:nvSpPr>
        <p:spPr bwMode="auto">
          <a:xfrm>
            <a:off x="6657975" y="4419600"/>
            <a:ext cx="2486025" cy="366713"/>
          </a:xfrm>
          <a:prstGeom prst="rect">
            <a:avLst/>
          </a:prstGeom>
          <a:noFill/>
          <a:ln w="9525">
            <a:noFill/>
            <a:miter lim="800000"/>
            <a:headEnd/>
            <a:tailEnd/>
          </a:ln>
        </p:spPr>
        <p:txBody>
          <a:bodyPr wrap="none" lIns="92075" tIns="46038" rIns="92075" bIns="46038">
            <a:spAutoFit/>
          </a:bodyPr>
          <a:lstStyle/>
          <a:p>
            <a:pPr marL="342900" indent="-342900">
              <a:buFont typeface="Symbol" pitchFamily="18" charset="2"/>
              <a:buNone/>
            </a:pPr>
            <a:r>
              <a:rPr lang="zh-CN" altLang="en-US" sz="1800"/>
              <a:t>软件工程化知识与能力</a:t>
            </a:r>
          </a:p>
        </p:txBody>
      </p:sp>
      <p:sp>
        <p:nvSpPr>
          <p:cNvPr id="20496" name="Line 25"/>
          <p:cNvSpPr>
            <a:spLocks noChangeShapeType="1"/>
          </p:cNvSpPr>
          <p:nvPr/>
        </p:nvSpPr>
        <p:spPr bwMode="auto">
          <a:xfrm flipV="1">
            <a:off x="685800" y="5257800"/>
            <a:ext cx="5943600" cy="28575"/>
          </a:xfrm>
          <a:prstGeom prst="line">
            <a:avLst/>
          </a:prstGeom>
          <a:noFill/>
          <a:ln w="9525">
            <a:solidFill>
              <a:schemeClr val="tx1"/>
            </a:solidFill>
            <a:round/>
            <a:headEnd/>
            <a:tailEnd type="triangle" w="med" len="med"/>
          </a:ln>
        </p:spPr>
        <p:txBody>
          <a:bodyPr lIns="92075" tIns="46038" rIns="92075" bIns="46038"/>
          <a:lstStyle/>
          <a:p>
            <a:endParaRPr lang="zh-CN" altLang="en-US"/>
          </a:p>
        </p:txBody>
      </p:sp>
      <p:sp>
        <p:nvSpPr>
          <p:cNvPr id="20497" name="Text Box 26"/>
          <p:cNvSpPr txBox="1">
            <a:spLocks noChangeArrowheads="1"/>
          </p:cNvSpPr>
          <p:nvPr/>
        </p:nvSpPr>
        <p:spPr bwMode="auto">
          <a:xfrm>
            <a:off x="6872288" y="5029200"/>
            <a:ext cx="2255837" cy="366713"/>
          </a:xfrm>
          <a:prstGeom prst="rect">
            <a:avLst/>
          </a:prstGeom>
          <a:noFill/>
          <a:ln w="9525">
            <a:noFill/>
            <a:miter lim="800000"/>
            <a:headEnd/>
            <a:tailEnd/>
          </a:ln>
        </p:spPr>
        <p:txBody>
          <a:bodyPr wrap="none" lIns="92075" tIns="46038" rIns="92075" bIns="46038">
            <a:spAutoFit/>
          </a:bodyPr>
          <a:lstStyle/>
          <a:p>
            <a:pPr marL="342900" indent="-342900" algn="l">
              <a:buFont typeface="Symbol" pitchFamily="18" charset="2"/>
              <a:buNone/>
            </a:pPr>
            <a:r>
              <a:rPr lang="zh-CN" altLang="en-US" sz="1800"/>
              <a:t>综合实验能力与素质</a:t>
            </a:r>
          </a:p>
        </p:txBody>
      </p:sp>
      <p:sp>
        <p:nvSpPr>
          <p:cNvPr id="20498" name="Line 30"/>
          <p:cNvSpPr>
            <a:spLocks noChangeShapeType="1"/>
          </p:cNvSpPr>
          <p:nvPr/>
        </p:nvSpPr>
        <p:spPr bwMode="auto">
          <a:xfrm>
            <a:off x="6705600" y="1981200"/>
            <a:ext cx="0" cy="3657600"/>
          </a:xfrm>
          <a:prstGeom prst="line">
            <a:avLst/>
          </a:prstGeom>
          <a:noFill/>
          <a:ln w="9525">
            <a:solidFill>
              <a:schemeClr val="tx1"/>
            </a:solidFill>
            <a:round/>
            <a:headEnd/>
            <a:tailEnd/>
          </a:ln>
        </p:spPr>
        <p:txBody>
          <a:bodyPr lIns="92075" tIns="46038" rIns="92075" bIns="46038"/>
          <a:lstStyle/>
          <a:p>
            <a:endParaRPr lang="zh-CN" altLang="en-US"/>
          </a:p>
        </p:txBody>
      </p:sp>
      <p:sp>
        <p:nvSpPr>
          <p:cNvPr id="20499" name="Rectangle 31"/>
          <p:cNvSpPr>
            <a:spLocks noChangeArrowheads="1"/>
          </p:cNvSpPr>
          <p:nvPr/>
        </p:nvSpPr>
        <p:spPr bwMode="auto">
          <a:xfrm>
            <a:off x="838200" y="2057400"/>
            <a:ext cx="5791200" cy="152400"/>
          </a:xfrm>
          <a:prstGeom prst="rect">
            <a:avLst/>
          </a:prstGeom>
          <a:solidFill>
            <a:schemeClr val="tx1"/>
          </a:solidFill>
          <a:ln w="9525">
            <a:noFill/>
            <a:miter lim="800000"/>
            <a:headEnd/>
            <a:tailEnd/>
          </a:ln>
        </p:spPr>
        <p:txBody>
          <a:bodyPr wrap="none" lIns="92075" tIns="46038" rIns="92075" bIns="46038" anchor="ctr"/>
          <a:lstStyle/>
          <a:p>
            <a:endParaRPr lang="zh-CN" altLang="en-US"/>
          </a:p>
        </p:txBody>
      </p:sp>
      <p:sp>
        <p:nvSpPr>
          <p:cNvPr id="20500" name="Rectangle 32"/>
          <p:cNvSpPr>
            <a:spLocks noChangeArrowheads="1"/>
          </p:cNvSpPr>
          <p:nvPr/>
        </p:nvSpPr>
        <p:spPr bwMode="auto">
          <a:xfrm>
            <a:off x="762000" y="2667000"/>
            <a:ext cx="2895600" cy="152400"/>
          </a:xfrm>
          <a:prstGeom prst="rect">
            <a:avLst/>
          </a:prstGeom>
          <a:solidFill>
            <a:schemeClr val="tx1"/>
          </a:solidFill>
          <a:ln w="9525">
            <a:noFill/>
            <a:miter lim="800000"/>
            <a:headEnd/>
            <a:tailEnd/>
          </a:ln>
        </p:spPr>
        <p:txBody>
          <a:bodyPr wrap="none" lIns="92075" tIns="46038" rIns="92075" bIns="46038" anchor="ctr"/>
          <a:lstStyle/>
          <a:p>
            <a:endParaRPr lang="zh-CN" altLang="en-US"/>
          </a:p>
        </p:txBody>
      </p:sp>
      <p:sp>
        <p:nvSpPr>
          <p:cNvPr id="20501" name="Rectangle 33"/>
          <p:cNvSpPr>
            <a:spLocks noChangeArrowheads="1"/>
          </p:cNvSpPr>
          <p:nvPr/>
        </p:nvSpPr>
        <p:spPr bwMode="auto">
          <a:xfrm>
            <a:off x="762000" y="3352800"/>
            <a:ext cx="3657600" cy="152400"/>
          </a:xfrm>
          <a:prstGeom prst="rect">
            <a:avLst/>
          </a:prstGeom>
          <a:solidFill>
            <a:schemeClr val="tx1"/>
          </a:solidFill>
          <a:ln w="9525">
            <a:noFill/>
            <a:miter lim="800000"/>
            <a:headEnd/>
            <a:tailEnd/>
          </a:ln>
        </p:spPr>
        <p:txBody>
          <a:bodyPr wrap="none" lIns="92075" tIns="46038" rIns="92075" bIns="46038" anchor="ctr"/>
          <a:lstStyle/>
          <a:p>
            <a:endParaRPr lang="zh-CN" altLang="en-US"/>
          </a:p>
        </p:txBody>
      </p:sp>
      <p:sp>
        <p:nvSpPr>
          <p:cNvPr id="20502" name="Rectangle 34"/>
          <p:cNvSpPr>
            <a:spLocks noChangeArrowheads="1"/>
          </p:cNvSpPr>
          <p:nvPr/>
        </p:nvSpPr>
        <p:spPr bwMode="auto">
          <a:xfrm>
            <a:off x="762000" y="4038600"/>
            <a:ext cx="2895600" cy="152400"/>
          </a:xfrm>
          <a:prstGeom prst="rect">
            <a:avLst/>
          </a:prstGeom>
          <a:solidFill>
            <a:schemeClr val="tx1"/>
          </a:solidFill>
          <a:ln w="9525">
            <a:noFill/>
            <a:miter lim="800000"/>
            <a:headEnd/>
            <a:tailEnd/>
          </a:ln>
        </p:spPr>
        <p:txBody>
          <a:bodyPr wrap="none" lIns="92075" tIns="46038" rIns="92075" bIns="46038" anchor="ctr"/>
          <a:lstStyle/>
          <a:p>
            <a:endParaRPr lang="zh-CN" altLang="en-US"/>
          </a:p>
        </p:txBody>
      </p:sp>
      <p:sp>
        <p:nvSpPr>
          <p:cNvPr id="20503" name="Rectangle 35"/>
          <p:cNvSpPr>
            <a:spLocks noChangeArrowheads="1"/>
          </p:cNvSpPr>
          <p:nvPr/>
        </p:nvSpPr>
        <p:spPr bwMode="auto">
          <a:xfrm>
            <a:off x="3505200" y="4572000"/>
            <a:ext cx="3276600" cy="152400"/>
          </a:xfrm>
          <a:prstGeom prst="rect">
            <a:avLst/>
          </a:prstGeom>
          <a:solidFill>
            <a:schemeClr val="tx1"/>
          </a:solidFill>
          <a:ln w="9525">
            <a:noFill/>
            <a:miter lim="800000"/>
            <a:headEnd/>
            <a:tailEnd/>
          </a:ln>
        </p:spPr>
        <p:txBody>
          <a:bodyPr wrap="none" lIns="92075" tIns="46038" rIns="92075" bIns="46038" anchor="ctr"/>
          <a:lstStyle/>
          <a:p>
            <a:endParaRPr lang="zh-CN" altLang="en-US"/>
          </a:p>
        </p:txBody>
      </p:sp>
      <p:sp>
        <p:nvSpPr>
          <p:cNvPr id="20504" name="Rectangle 36"/>
          <p:cNvSpPr>
            <a:spLocks noChangeArrowheads="1"/>
          </p:cNvSpPr>
          <p:nvPr/>
        </p:nvSpPr>
        <p:spPr bwMode="auto">
          <a:xfrm>
            <a:off x="762000" y="5167313"/>
            <a:ext cx="5867400" cy="152400"/>
          </a:xfrm>
          <a:prstGeom prst="rect">
            <a:avLst/>
          </a:prstGeom>
          <a:solidFill>
            <a:schemeClr val="hlink"/>
          </a:solidFill>
          <a:ln w="9525">
            <a:noFill/>
            <a:miter lim="800000"/>
            <a:headEnd/>
            <a:tailEnd/>
          </a:ln>
        </p:spPr>
        <p:txBody>
          <a:bodyPr wrap="none" lIns="92075" tIns="46038" rIns="92075" bIns="46038" anchor="ctr"/>
          <a:lstStyle/>
          <a:p>
            <a:endParaRPr lang="zh-CN" altLang="en-US"/>
          </a:p>
        </p:txBody>
      </p:sp>
      <p:sp>
        <p:nvSpPr>
          <p:cNvPr id="20505" name="Line 39"/>
          <p:cNvSpPr>
            <a:spLocks noChangeShapeType="1"/>
          </p:cNvSpPr>
          <p:nvPr/>
        </p:nvSpPr>
        <p:spPr bwMode="auto">
          <a:xfrm>
            <a:off x="1371600" y="1981200"/>
            <a:ext cx="0" cy="3657600"/>
          </a:xfrm>
          <a:prstGeom prst="line">
            <a:avLst/>
          </a:prstGeom>
          <a:noFill/>
          <a:ln w="9525">
            <a:solidFill>
              <a:schemeClr val="tx1"/>
            </a:solidFill>
            <a:round/>
            <a:headEnd/>
            <a:tailEnd/>
          </a:ln>
        </p:spPr>
        <p:txBody>
          <a:bodyPr lIns="92075" tIns="46038" rIns="92075" bIns="46038"/>
          <a:lstStyle/>
          <a:p>
            <a:endParaRPr lang="zh-CN" altLang="en-US"/>
          </a:p>
        </p:txBody>
      </p:sp>
      <p:sp>
        <p:nvSpPr>
          <p:cNvPr id="20506" name="Line 40"/>
          <p:cNvSpPr>
            <a:spLocks noChangeShapeType="1"/>
          </p:cNvSpPr>
          <p:nvPr/>
        </p:nvSpPr>
        <p:spPr bwMode="auto">
          <a:xfrm>
            <a:off x="2895600" y="1981200"/>
            <a:ext cx="0" cy="3733800"/>
          </a:xfrm>
          <a:prstGeom prst="line">
            <a:avLst/>
          </a:prstGeom>
          <a:noFill/>
          <a:ln w="9525">
            <a:solidFill>
              <a:schemeClr val="tx1"/>
            </a:solidFill>
            <a:round/>
            <a:headEnd/>
            <a:tailEnd/>
          </a:ln>
        </p:spPr>
        <p:txBody>
          <a:bodyPr lIns="92075" tIns="46038" rIns="92075" bIns="46038"/>
          <a:lstStyle/>
          <a:p>
            <a:endParaRPr lang="zh-CN" altLang="en-US"/>
          </a:p>
        </p:txBody>
      </p:sp>
      <p:sp>
        <p:nvSpPr>
          <p:cNvPr id="20507" name="Line 41"/>
          <p:cNvSpPr>
            <a:spLocks noChangeShapeType="1"/>
          </p:cNvSpPr>
          <p:nvPr/>
        </p:nvSpPr>
        <p:spPr bwMode="auto">
          <a:xfrm>
            <a:off x="4419600" y="1981200"/>
            <a:ext cx="0" cy="3733800"/>
          </a:xfrm>
          <a:prstGeom prst="line">
            <a:avLst/>
          </a:prstGeom>
          <a:noFill/>
          <a:ln w="9525">
            <a:solidFill>
              <a:schemeClr val="tx1"/>
            </a:solidFill>
            <a:round/>
            <a:headEnd/>
            <a:tailEnd/>
          </a:ln>
        </p:spPr>
        <p:txBody>
          <a:bodyPr lIns="92075" tIns="46038" rIns="92075" bIns="46038"/>
          <a:lstStyle/>
          <a:p>
            <a:endParaRPr lang="zh-CN" altLang="en-US"/>
          </a:p>
        </p:txBody>
      </p:sp>
      <p:sp>
        <p:nvSpPr>
          <p:cNvPr id="20508" name="Line 42"/>
          <p:cNvSpPr>
            <a:spLocks noChangeShapeType="1"/>
          </p:cNvSpPr>
          <p:nvPr/>
        </p:nvSpPr>
        <p:spPr bwMode="auto">
          <a:xfrm>
            <a:off x="6019800" y="1981200"/>
            <a:ext cx="0" cy="3733800"/>
          </a:xfrm>
          <a:prstGeom prst="line">
            <a:avLst/>
          </a:prstGeom>
          <a:noFill/>
          <a:ln w="9525">
            <a:solidFill>
              <a:schemeClr val="tx1"/>
            </a:solidFill>
            <a:round/>
            <a:headEnd/>
            <a:tailEnd/>
          </a:ln>
        </p:spPr>
        <p:txBody>
          <a:bodyPr lIns="92075" tIns="46038" rIns="92075" bIns="46038"/>
          <a:lstStyle/>
          <a:p>
            <a:endParaRPr lang="zh-CN" altLang="en-US"/>
          </a:p>
        </p:txBody>
      </p:sp>
      <p:sp>
        <p:nvSpPr>
          <p:cNvPr id="70701" name="Freeform 45"/>
          <p:cNvSpPr>
            <a:spLocks/>
          </p:cNvSpPr>
          <p:nvPr/>
        </p:nvSpPr>
        <p:spPr bwMode="auto">
          <a:xfrm>
            <a:off x="762000" y="1854200"/>
            <a:ext cx="5943600" cy="3403600"/>
          </a:xfrm>
          <a:custGeom>
            <a:avLst/>
            <a:gdLst>
              <a:gd name="T0" fmla="*/ 0 w 3744"/>
              <a:gd name="T1" fmla="*/ 2184400 h 2144"/>
              <a:gd name="T2" fmla="*/ 609600 w 3744"/>
              <a:gd name="T3" fmla="*/ 203200 h 2144"/>
              <a:gd name="T4" fmla="*/ 1371600 w 3744"/>
              <a:gd name="T5" fmla="*/ 3403600 h 2144"/>
              <a:gd name="T6" fmla="*/ 2133600 w 3744"/>
              <a:gd name="T7" fmla="*/ 203200 h 2144"/>
              <a:gd name="T8" fmla="*/ 2895600 w 3744"/>
              <a:gd name="T9" fmla="*/ 3327400 h 2144"/>
              <a:gd name="T10" fmla="*/ 3657601 w 3744"/>
              <a:gd name="T11" fmla="*/ 203200 h 2144"/>
              <a:gd name="T12" fmla="*/ 4495800 w 3744"/>
              <a:gd name="T13" fmla="*/ 3327400 h 2144"/>
              <a:gd name="T14" fmla="*/ 5181600 w 3744"/>
              <a:gd name="T15" fmla="*/ 355600 h 2144"/>
              <a:gd name="T16" fmla="*/ 5943600 w 3744"/>
              <a:gd name="T17" fmla="*/ 2717800 h 21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44"/>
              <a:gd name="T28" fmla="*/ 0 h 2144"/>
              <a:gd name="T29" fmla="*/ 3744 w 3744"/>
              <a:gd name="T30" fmla="*/ 2144 h 21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44" h="2144">
                <a:moveTo>
                  <a:pt x="0" y="1376"/>
                </a:moveTo>
                <a:cubicBezTo>
                  <a:pt x="120" y="688"/>
                  <a:pt x="240" y="0"/>
                  <a:pt x="384" y="128"/>
                </a:cubicBezTo>
                <a:cubicBezTo>
                  <a:pt x="528" y="256"/>
                  <a:pt x="704" y="2144"/>
                  <a:pt x="864" y="2144"/>
                </a:cubicBezTo>
                <a:cubicBezTo>
                  <a:pt x="1024" y="2144"/>
                  <a:pt x="1184" y="136"/>
                  <a:pt x="1344" y="128"/>
                </a:cubicBezTo>
                <a:cubicBezTo>
                  <a:pt x="1504" y="120"/>
                  <a:pt x="1664" y="2096"/>
                  <a:pt x="1824" y="2096"/>
                </a:cubicBezTo>
                <a:cubicBezTo>
                  <a:pt x="1984" y="2096"/>
                  <a:pt x="2136" y="128"/>
                  <a:pt x="2304" y="128"/>
                </a:cubicBezTo>
                <a:cubicBezTo>
                  <a:pt x="2472" y="128"/>
                  <a:pt x="2672" y="2080"/>
                  <a:pt x="2832" y="2096"/>
                </a:cubicBezTo>
                <a:cubicBezTo>
                  <a:pt x="2992" y="2112"/>
                  <a:pt x="3112" y="288"/>
                  <a:pt x="3264" y="224"/>
                </a:cubicBezTo>
                <a:cubicBezTo>
                  <a:pt x="3416" y="160"/>
                  <a:pt x="3664" y="1464"/>
                  <a:pt x="3744" y="1712"/>
                </a:cubicBezTo>
              </a:path>
            </a:pathLst>
          </a:custGeom>
          <a:noFill/>
          <a:ln w="38100">
            <a:solidFill>
              <a:srgbClr val="FF0000"/>
            </a:solidFill>
            <a:prstDash val="dash"/>
            <a:round/>
            <a:headEnd/>
            <a:tailEnd/>
          </a:ln>
        </p:spPr>
        <p:txBody>
          <a:bodyPr lIns="92075" tIns="46038" rIns="92075" bIns="46038"/>
          <a:lstStyle/>
          <a:p>
            <a:endParaRPr lang="zh-CN" altLang="en-US"/>
          </a:p>
        </p:txBody>
      </p:sp>
      <p:sp>
        <p:nvSpPr>
          <p:cNvPr id="70702" name="Freeform 46"/>
          <p:cNvSpPr>
            <a:spLocks/>
          </p:cNvSpPr>
          <p:nvPr/>
        </p:nvSpPr>
        <p:spPr bwMode="auto">
          <a:xfrm>
            <a:off x="762000" y="3162300"/>
            <a:ext cx="5943600" cy="1485900"/>
          </a:xfrm>
          <a:custGeom>
            <a:avLst/>
            <a:gdLst>
              <a:gd name="T0" fmla="*/ 0 w 3744"/>
              <a:gd name="T1" fmla="*/ 833554 h 984"/>
              <a:gd name="T2" fmla="*/ 609600 w 3744"/>
              <a:gd name="T3" fmla="*/ 108724 h 984"/>
              <a:gd name="T4" fmla="*/ 1371600 w 3744"/>
              <a:gd name="T5" fmla="*/ 1485900 h 984"/>
              <a:gd name="T6" fmla="*/ 2133600 w 3744"/>
              <a:gd name="T7" fmla="*/ 108724 h 984"/>
              <a:gd name="T8" fmla="*/ 2895600 w 3744"/>
              <a:gd name="T9" fmla="*/ 1340934 h 984"/>
              <a:gd name="T10" fmla="*/ 3581401 w 3744"/>
              <a:gd name="T11" fmla="*/ 326173 h 984"/>
              <a:gd name="T12" fmla="*/ 4419600 w 3744"/>
              <a:gd name="T13" fmla="*/ 1340934 h 984"/>
              <a:gd name="T14" fmla="*/ 5181600 w 3744"/>
              <a:gd name="T15" fmla="*/ 253690 h 984"/>
              <a:gd name="T16" fmla="*/ 5943600 w 3744"/>
              <a:gd name="T17" fmla="*/ 1340934 h 9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44"/>
              <a:gd name="T28" fmla="*/ 0 h 984"/>
              <a:gd name="T29" fmla="*/ 3744 w 3744"/>
              <a:gd name="T30" fmla="*/ 984 h 9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44" h="984">
                <a:moveTo>
                  <a:pt x="0" y="552"/>
                </a:moveTo>
                <a:cubicBezTo>
                  <a:pt x="120" y="276"/>
                  <a:pt x="240" y="0"/>
                  <a:pt x="384" y="72"/>
                </a:cubicBezTo>
                <a:cubicBezTo>
                  <a:pt x="528" y="144"/>
                  <a:pt x="704" y="984"/>
                  <a:pt x="864" y="984"/>
                </a:cubicBezTo>
                <a:cubicBezTo>
                  <a:pt x="1024" y="984"/>
                  <a:pt x="1184" y="88"/>
                  <a:pt x="1344" y="72"/>
                </a:cubicBezTo>
                <a:cubicBezTo>
                  <a:pt x="1504" y="56"/>
                  <a:pt x="1672" y="864"/>
                  <a:pt x="1824" y="888"/>
                </a:cubicBezTo>
                <a:cubicBezTo>
                  <a:pt x="1976" y="912"/>
                  <a:pt x="2096" y="216"/>
                  <a:pt x="2256" y="216"/>
                </a:cubicBezTo>
                <a:cubicBezTo>
                  <a:pt x="2416" y="216"/>
                  <a:pt x="2616" y="896"/>
                  <a:pt x="2784" y="888"/>
                </a:cubicBezTo>
                <a:cubicBezTo>
                  <a:pt x="2952" y="880"/>
                  <a:pt x="3104" y="168"/>
                  <a:pt x="3264" y="168"/>
                </a:cubicBezTo>
                <a:cubicBezTo>
                  <a:pt x="3424" y="168"/>
                  <a:pt x="3584" y="528"/>
                  <a:pt x="3744" y="888"/>
                </a:cubicBezTo>
              </a:path>
            </a:pathLst>
          </a:custGeom>
          <a:noFill/>
          <a:ln w="28575">
            <a:solidFill>
              <a:schemeClr val="accent1"/>
            </a:solidFill>
            <a:prstDash val="dashDot"/>
            <a:round/>
            <a:headEnd/>
            <a:tailEnd/>
          </a:ln>
        </p:spPr>
        <p:txBody>
          <a:bodyPr lIns="92075" tIns="46038" rIns="92075" bIns="46038"/>
          <a:lstStyle/>
          <a:p>
            <a:endParaRPr lang="zh-CN" altLang="en-US"/>
          </a:p>
        </p:txBody>
      </p:sp>
      <p:sp>
        <p:nvSpPr>
          <p:cNvPr id="20511" name="Text Box 47"/>
          <p:cNvSpPr txBox="1">
            <a:spLocks noChangeArrowheads="1"/>
          </p:cNvSpPr>
          <p:nvPr/>
        </p:nvSpPr>
        <p:spPr bwMode="auto">
          <a:xfrm>
            <a:off x="922338" y="5375275"/>
            <a:ext cx="354012" cy="457200"/>
          </a:xfrm>
          <a:prstGeom prst="rect">
            <a:avLst/>
          </a:prstGeom>
          <a:noFill/>
          <a:ln w="9525">
            <a:noFill/>
            <a:miter lim="800000"/>
            <a:headEnd/>
            <a:tailEnd/>
          </a:ln>
        </p:spPr>
        <p:txBody>
          <a:bodyPr wrap="none" lIns="92075" tIns="46038" rIns="92075" bIns="46038">
            <a:spAutoFit/>
          </a:bodyPr>
          <a:lstStyle/>
          <a:p>
            <a:pPr marL="342900" indent="-342900">
              <a:buFont typeface="Symbol" pitchFamily="18" charset="2"/>
              <a:buNone/>
            </a:pPr>
            <a:r>
              <a:rPr lang="en-US" altLang="zh-CN" sz="2400"/>
              <a:t>1</a:t>
            </a:r>
          </a:p>
        </p:txBody>
      </p:sp>
      <p:sp>
        <p:nvSpPr>
          <p:cNvPr id="20512" name="Text Box 48"/>
          <p:cNvSpPr txBox="1">
            <a:spLocks noChangeArrowheads="1"/>
          </p:cNvSpPr>
          <p:nvPr/>
        </p:nvSpPr>
        <p:spPr bwMode="auto">
          <a:xfrm>
            <a:off x="1550988" y="5407025"/>
            <a:ext cx="354012" cy="457200"/>
          </a:xfrm>
          <a:prstGeom prst="rect">
            <a:avLst/>
          </a:prstGeom>
          <a:noFill/>
          <a:ln w="9525">
            <a:noFill/>
            <a:miter lim="800000"/>
            <a:headEnd/>
            <a:tailEnd/>
          </a:ln>
        </p:spPr>
        <p:txBody>
          <a:bodyPr wrap="none" lIns="92075" tIns="46038" rIns="92075" bIns="46038">
            <a:spAutoFit/>
          </a:bodyPr>
          <a:lstStyle/>
          <a:p>
            <a:pPr marL="342900" indent="-342900">
              <a:buFont typeface="Symbol" pitchFamily="18" charset="2"/>
              <a:buNone/>
            </a:pPr>
            <a:r>
              <a:rPr lang="en-US" altLang="zh-CN" sz="2400"/>
              <a:t>2</a:t>
            </a:r>
          </a:p>
        </p:txBody>
      </p:sp>
      <p:sp>
        <p:nvSpPr>
          <p:cNvPr id="20513" name="Text Box 49"/>
          <p:cNvSpPr txBox="1">
            <a:spLocks noChangeArrowheads="1"/>
          </p:cNvSpPr>
          <p:nvPr/>
        </p:nvSpPr>
        <p:spPr bwMode="auto">
          <a:xfrm>
            <a:off x="2389188" y="5407025"/>
            <a:ext cx="354012" cy="457200"/>
          </a:xfrm>
          <a:prstGeom prst="rect">
            <a:avLst/>
          </a:prstGeom>
          <a:noFill/>
          <a:ln w="9525">
            <a:noFill/>
            <a:miter lim="800000"/>
            <a:headEnd/>
            <a:tailEnd/>
          </a:ln>
        </p:spPr>
        <p:txBody>
          <a:bodyPr wrap="none" lIns="92075" tIns="46038" rIns="92075" bIns="46038">
            <a:spAutoFit/>
          </a:bodyPr>
          <a:lstStyle/>
          <a:p>
            <a:pPr marL="342900" indent="-342900">
              <a:buFont typeface="Symbol" pitchFamily="18" charset="2"/>
              <a:buNone/>
            </a:pPr>
            <a:r>
              <a:rPr lang="en-US" altLang="zh-CN" sz="2400"/>
              <a:t>3</a:t>
            </a:r>
          </a:p>
        </p:txBody>
      </p:sp>
      <p:sp>
        <p:nvSpPr>
          <p:cNvPr id="20514" name="Text Box 50"/>
          <p:cNvSpPr txBox="1">
            <a:spLocks noChangeArrowheads="1"/>
          </p:cNvSpPr>
          <p:nvPr/>
        </p:nvSpPr>
        <p:spPr bwMode="auto">
          <a:xfrm>
            <a:off x="3124200" y="5375275"/>
            <a:ext cx="354013" cy="457200"/>
          </a:xfrm>
          <a:prstGeom prst="rect">
            <a:avLst/>
          </a:prstGeom>
          <a:noFill/>
          <a:ln w="9525">
            <a:noFill/>
            <a:miter lim="800000"/>
            <a:headEnd/>
            <a:tailEnd/>
          </a:ln>
        </p:spPr>
        <p:txBody>
          <a:bodyPr wrap="none" lIns="92075" tIns="46038" rIns="92075" bIns="46038">
            <a:spAutoFit/>
          </a:bodyPr>
          <a:lstStyle/>
          <a:p>
            <a:pPr marL="342900" indent="-342900">
              <a:buFont typeface="Symbol" pitchFamily="18" charset="2"/>
              <a:buNone/>
            </a:pPr>
            <a:r>
              <a:rPr lang="en-US" altLang="zh-CN" sz="2400"/>
              <a:t>4</a:t>
            </a:r>
          </a:p>
        </p:txBody>
      </p:sp>
      <p:sp>
        <p:nvSpPr>
          <p:cNvPr id="20515" name="Text Box 51"/>
          <p:cNvSpPr txBox="1">
            <a:spLocks noChangeArrowheads="1"/>
          </p:cNvSpPr>
          <p:nvPr/>
        </p:nvSpPr>
        <p:spPr bwMode="auto">
          <a:xfrm>
            <a:off x="3970338" y="5375275"/>
            <a:ext cx="354012" cy="457200"/>
          </a:xfrm>
          <a:prstGeom prst="rect">
            <a:avLst/>
          </a:prstGeom>
          <a:noFill/>
          <a:ln w="9525">
            <a:noFill/>
            <a:miter lim="800000"/>
            <a:headEnd/>
            <a:tailEnd/>
          </a:ln>
        </p:spPr>
        <p:txBody>
          <a:bodyPr wrap="none" lIns="92075" tIns="46038" rIns="92075" bIns="46038">
            <a:spAutoFit/>
          </a:bodyPr>
          <a:lstStyle/>
          <a:p>
            <a:pPr marL="342900" indent="-342900">
              <a:buFont typeface="Symbol" pitchFamily="18" charset="2"/>
              <a:buNone/>
            </a:pPr>
            <a:r>
              <a:rPr lang="en-US" altLang="zh-CN" sz="2400"/>
              <a:t>5</a:t>
            </a:r>
          </a:p>
        </p:txBody>
      </p:sp>
      <p:sp>
        <p:nvSpPr>
          <p:cNvPr id="20516" name="Text Box 52"/>
          <p:cNvSpPr txBox="1">
            <a:spLocks noChangeArrowheads="1"/>
          </p:cNvSpPr>
          <p:nvPr/>
        </p:nvSpPr>
        <p:spPr bwMode="auto">
          <a:xfrm>
            <a:off x="4724400" y="5330825"/>
            <a:ext cx="354013" cy="457200"/>
          </a:xfrm>
          <a:prstGeom prst="rect">
            <a:avLst/>
          </a:prstGeom>
          <a:noFill/>
          <a:ln w="9525">
            <a:noFill/>
            <a:miter lim="800000"/>
            <a:headEnd/>
            <a:tailEnd/>
          </a:ln>
        </p:spPr>
        <p:txBody>
          <a:bodyPr wrap="none" lIns="92075" tIns="46038" rIns="92075" bIns="46038">
            <a:spAutoFit/>
          </a:bodyPr>
          <a:lstStyle/>
          <a:p>
            <a:pPr marL="342900" indent="-342900">
              <a:buFont typeface="Symbol" pitchFamily="18" charset="2"/>
              <a:buNone/>
            </a:pPr>
            <a:r>
              <a:rPr lang="en-US" altLang="zh-CN" sz="2400"/>
              <a:t>6</a:t>
            </a:r>
          </a:p>
        </p:txBody>
      </p:sp>
      <p:sp>
        <p:nvSpPr>
          <p:cNvPr id="20517" name="Text Box 53"/>
          <p:cNvSpPr txBox="1">
            <a:spLocks noChangeArrowheads="1"/>
          </p:cNvSpPr>
          <p:nvPr/>
        </p:nvSpPr>
        <p:spPr bwMode="auto">
          <a:xfrm>
            <a:off x="5513388" y="5330825"/>
            <a:ext cx="354012" cy="457200"/>
          </a:xfrm>
          <a:prstGeom prst="rect">
            <a:avLst/>
          </a:prstGeom>
          <a:noFill/>
          <a:ln w="9525">
            <a:noFill/>
            <a:miter lim="800000"/>
            <a:headEnd/>
            <a:tailEnd/>
          </a:ln>
        </p:spPr>
        <p:txBody>
          <a:bodyPr wrap="none" lIns="92075" tIns="46038" rIns="92075" bIns="46038">
            <a:spAutoFit/>
          </a:bodyPr>
          <a:lstStyle/>
          <a:p>
            <a:pPr marL="342900" indent="-342900">
              <a:buFont typeface="Symbol" pitchFamily="18" charset="2"/>
              <a:buNone/>
            </a:pPr>
            <a:r>
              <a:rPr lang="en-US" altLang="zh-CN" sz="2400"/>
              <a:t>7</a:t>
            </a:r>
          </a:p>
        </p:txBody>
      </p:sp>
      <p:sp>
        <p:nvSpPr>
          <p:cNvPr id="20518" name="Text Box 54"/>
          <p:cNvSpPr txBox="1">
            <a:spLocks noChangeArrowheads="1"/>
          </p:cNvSpPr>
          <p:nvPr/>
        </p:nvSpPr>
        <p:spPr bwMode="auto">
          <a:xfrm>
            <a:off x="6199188" y="5334000"/>
            <a:ext cx="354012" cy="457200"/>
          </a:xfrm>
          <a:prstGeom prst="rect">
            <a:avLst/>
          </a:prstGeom>
          <a:noFill/>
          <a:ln w="9525">
            <a:noFill/>
            <a:miter lim="800000"/>
            <a:headEnd/>
            <a:tailEnd/>
          </a:ln>
        </p:spPr>
        <p:txBody>
          <a:bodyPr wrap="none" lIns="92075" tIns="46038" rIns="92075" bIns="46038">
            <a:spAutoFit/>
          </a:bodyPr>
          <a:lstStyle/>
          <a:p>
            <a:pPr marL="342900" indent="-342900">
              <a:buFont typeface="Symbol" pitchFamily="18" charset="2"/>
              <a:buNone/>
            </a:pPr>
            <a:r>
              <a:rPr lang="en-US" altLang="zh-CN" sz="2400"/>
              <a:t>8</a:t>
            </a:r>
          </a:p>
        </p:txBody>
      </p:sp>
      <p:sp>
        <p:nvSpPr>
          <p:cNvPr id="20519" name="Rectangle 55"/>
          <p:cNvSpPr>
            <a:spLocks noChangeArrowheads="1"/>
          </p:cNvSpPr>
          <p:nvPr/>
        </p:nvSpPr>
        <p:spPr bwMode="auto">
          <a:xfrm>
            <a:off x="1981200" y="1981200"/>
            <a:ext cx="228600" cy="3810000"/>
          </a:xfrm>
          <a:prstGeom prst="rect">
            <a:avLst/>
          </a:prstGeom>
          <a:noFill/>
          <a:ln w="9525">
            <a:solidFill>
              <a:schemeClr val="tx1"/>
            </a:solidFill>
            <a:miter lim="800000"/>
            <a:headEnd/>
            <a:tailEnd/>
          </a:ln>
        </p:spPr>
        <p:txBody>
          <a:bodyPr wrap="none" lIns="92075" tIns="46038" rIns="92075" bIns="46038" anchor="ctr"/>
          <a:lstStyle/>
          <a:p>
            <a:endParaRPr lang="zh-CN" altLang="en-US"/>
          </a:p>
        </p:txBody>
      </p:sp>
      <p:sp>
        <p:nvSpPr>
          <p:cNvPr id="20520" name="Rectangle 56"/>
          <p:cNvSpPr>
            <a:spLocks noChangeArrowheads="1"/>
          </p:cNvSpPr>
          <p:nvPr/>
        </p:nvSpPr>
        <p:spPr bwMode="auto">
          <a:xfrm>
            <a:off x="3581400" y="1981200"/>
            <a:ext cx="228600" cy="3810000"/>
          </a:xfrm>
          <a:prstGeom prst="rect">
            <a:avLst/>
          </a:prstGeom>
          <a:noFill/>
          <a:ln w="9525">
            <a:solidFill>
              <a:schemeClr val="tx1"/>
            </a:solidFill>
            <a:miter lim="800000"/>
            <a:headEnd/>
            <a:tailEnd/>
          </a:ln>
        </p:spPr>
        <p:txBody>
          <a:bodyPr wrap="none" lIns="92075" tIns="46038" rIns="92075" bIns="46038" anchor="ctr"/>
          <a:lstStyle/>
          <a:p>
            <a:endParaRPr lang="zh-CN" altLang="en-US"/>
          </a:p>
        </p:txBody>
      </p:sp>
      <p:sp>
        <p:nvSpPr>
          <p:cNvPr id="20521" name="Rectangle 57"/>
          <p:cNvSpPr>
            <a:spLocks noChangeArrowheads="1"/>
          </p:cNvSpPr>
          <p:nvPr/>
        </p:nvSpPr>
        <p:spPr bwMode="auto">
          <a:xfrm>
            <a:off x="5181600" y="1981200"/>
            <a:ext cx="228600" cy="3810000"/>
          </a:xfrm>
          <a:prstGeom prst="rect">
            <a:avLst/>
          </a:prstGeom>
          <a:noFill/>
          <a:ln w="9525">
            <a:solidFill>
              <a:schemeClr val="tx1"/>
            </a:solidFill>
            <a:miter lim="800000"/>
            <a:headEnd/>
            <a:tailEnd/>
          </a:ln>
        </p:spPr>
        <p:txBody>
          <a:bodyPr wrap="none" lIns="92075" tIns="46038" rIns="92075" bIns="46038" anchor="ctr"/>
          <a:lstStyle/>
          <a:p>
            <a:endParaRPr lang="zh-CN" altLang="en-US"/>
          </a:p>
        </p:txBody>
      </p:sp>
      <p:sp>
        <p:nvSpPr>
          <p:cNvPr id="20522" name="Rectangle 60"/>
          <p:cNvSpPr>
            <a:spLocks noChangeArrowheads="1"/>
          </p:cNvSpPr>
          <p:nvPr/>
        </p:nvSpPr>
        <p:spPr bwMode="auto">
          <a:xfrm>
            <a:off x="5410200" y="5105400"/>
            <a:ext cx="609600" cy="228600"/>
          </a:xfrm>
          <a:prstGeom prst="rect">
            <a:avLst/>
          </a:prstGeom>
          <a:solidFill>
            <a:srgbClr val="FFCC00"/>
          </a:solidFill>
          <a:ln w="9525">
            <a:noFill/>
            <a:miter lim="800000"/>
            <a:headEnd/>
            <a:tailEnd/>
          </a:ln>
        </p:spPr>
        <p:txBody>
          <a:bodyPr wrap="none" lIns="92075" tIns="46038" rIns="92075" bIns="46038" anchor="ctr"/>
          <a:lstStyle/>
          <a:p>
            <a:endParaRPr lang="zh-CN" altLang="en-US"/>
          </a:p>
        </p:txBody>
      </p:sp>
      <p:sp>
        <p:nvSpPr>
          <p:cNvPr id="20523" name="Rectangle 61"/>
          <p:cNvSpPr>
            <a:spLocks noChangeArrowheads="1"/>
          </p:cNvSpPr>
          <p:nvPr/>
        </p:nvSpPr>
        <p:spPr bwMode="auto">
          <a:xfrm>
            <a:off x="5943600" y="5105400"/>
            <a:ext cx="762000" cy="228600"/>
          </a:xfrm>
          <a:prstGeom prst="rect">
            <a:avLst/>
          </a:prstGeom>
          <a:solidFill>
            <a:srgbClr val="FF0000"/>
          </a:solidFill>
          <a:ln w="9525">
            <a:noFill/>
            <a:miter lim="800000"/>
            <a:headEnd/>
            <a:tailEnd/>
          </a:ln>
        </p:spPr>
        <p:txBody>
          <a:bodyPr wrap="none" lIns="92075" tIns="46038" rIns="92075" bIns="46038" anchor="ctr"/>
          <a:lstStyle/>
          <a:p>
            <a:endParaRPr lang="zh-CN" altLang="en-US"/>
          </a:p>
        </p:txBody>
      </p:sp>
      <p:sp>
        <p:nvSpPr>
          <p:cNvPr id="20524" name="Rectangle 62"/>
          <p:cNvSpPr>
            <a:spLocks noChangeArrowheads="1"/>
          </p:cNvSpPr>
          <p:nvPr/>
        </p:nvSpPr>
        <p:spPr bwMode="auto">
          <a:xfrm>
            <a:off x="1905000" y="5105400"/>
            <a:ext cx="381000" cy="228600"/>
          </a:xfrm>
          <a:prstGeom prst="rect">
            <a:avLst/>
          </a:prstGeom>
          <a:solidFill>
            <a:srgbClr val="3333FF"/>
          </a:solidFill>
          <a:ln w="9525">
            <a:noFill/>
            <a:miter lim="800000"/>
            <a:headEnd/>
            <a:tailEnd/>
          </a:ln>
        </p:spPr>
        <p:txBody>
          <a:bodyPr wrap="none" lIns="92075" tIns="46038" rIns="92075" bIns="46038" anchor="ctr"/>
          <a:lstStyle/>
          <a:p>
            <a:endParaRPr lang="zh-CN" altLang="en-US"/>
          </a:p>
        </p:txBody>
      </p:sp>
      <p:sp>
        <p:nvSpPr>
          <p:cNvPr id="20525" name="Rectangle 63"/>
          <p:cNvSpPr>
            <a:spLocks noChangeArrowheads="1"/>
          </p:cNvSpPr>
          <p:nvPr/>
        </p:nvSpPr>
        <p:spPr bwMode="auto">
          <a:xfrm>
            <a:off x="3505200" y="5105400"/>
            <a:ext cx="381000" cy="228600"/>
          </a:xfrm>
          <a:prstGeom prst="rect">
            <a:avLst/>
          </a:prstGeom>
          <a:solidFill>
            <a:srgbClr val="3333FF"/>
          </a:solidFill>
          <a:ln w="9525">
            <a:noFill/>
            <a:miter lim="800000"/>
            <a:headEnd/>
            <a:tailEnd/>
          </a:ln>
        </p:spPr>
        <p:txBody>
          <a:bodyPr wrap="none" lIns="92075" tIns="46038" rIns="92075" bIns="46038" anchor="ctr"/>
          <a:lstStyle/>
          <a:p>
            <a:endParaRPr lang="zh-CN" altLang="en-US"/>
          </a:p>
        </p:txBody>
      </p:sp>
      <p:sp>
        <p:nvSpPr>
          <p:cNvPr id="20526" name="Rectangle 64"/>
          <p:cNvSpPr>
            <a:spLocks noChangeArrowheads="1"/>
          </p:cNvSpPr>
          <p:nvPr/>
        </p:nvSpPr>
        <p:spPr bwMode="auto">
          <a:xfrm>
            <a:off x="5029200" y="5105400"/>
            <a:ext cx="381000" cy="228600"/>
          </a:xfrm>
          <a:prstGeom prst="rect">
            <a:avLst/>
          </a:prstGeom>
          <a:solidFill>
            <a:srgbClr val="3333FF"/>
          </a:solidFill>
          <a:ln w="9525">
            <a:noFill/>
            <a:miter lim="800000"/>
            <a:headEnd/>
            <a:tailEnd/>
          </a:ln>
        </p:spPr>
        <p:txBody>
          <a:bodyPr wrap="none" lIns="92075" tIns="46038" rIns="92075" bIns="46038" anchor="ctr"/>
          <a:lstStyle/>
          <a:p>
            <a:endParaRPr lang="zh-CN" altLang="en-US"/>
          </a:p>
        </p:txBody>
      </p:sp>
      <p:sp>
        <p:nvSpPr>
          <p:cNvPr id="20527" name="Text Box 65"/>
          <p:cNvSpPr txBox="1">
            <a:spLocks noChangeArrowheads="1"/>
          </p:cNvSpPr>
          <p:nvPr/>
        </p:nvSpPr>
        <p:spPr bwMode="auto">
          <a:xfrm>
            <a:off x="6781800" y="5410200"/>
            <a:ext cx="914400" cy="366713"/>
          </a:xfrm>
          <a:prstGeom prst="rect">
            <a:avLst/>
          </a:prstGeom>
          <a:noFill/>
          <a:ln w="9525">
            <a:noFill/>
            <a:miter lim="800000"/>
            <a:headEnd/>
            <a:tailEnd/>
          </a:ln>
        </p:spPr>
        <p:txBody>
          <a:bodyPr lIns="92075" tIns="46038" rIns="92075" bIns="46038">
            <a:spAutoFit/>
          </a:bodyPr>
          <a:lstStyle/>
          <a:p>
            <a:pPr marL="342900" indent="-342900" algn="l">
              <a:buFont typeface="Symbol" pitchFamily="18" charset="2"/>
              <a:buNone/>
            </a:pPr>
            <a:r>
              <a:rPr lang="zh-CN" altLang="en-US" sz="1800"/>
              <a:t>学期</a:t>
            </a:r>
          </a:p>
        </p:txBody>
      </p:sp>
      <p:sp>
        <p:nvSpPr>
          <p:cNvPr id="20528" name="Line 66"/>
          <p:cNvSpPr>
            <a:spLocks noChangeShapeType="1"/>
          </p:cNvSpPr>
          <p:nvPr/>
        </p:nvSpPr>
        <p:spPr bwMode="auto">
          <a:xfrm>
            <a:off x="685800" y="5715000"/>
            <a:ext cx="6705600" cy="0"/>
          </a:xfrm>
          <a:prstGeom prst="line">
            <a:avLst/>
          </a:prstGeom>
          <a:noFill/>
          <a:ln w="9525">
            <a:solidFill>
              <a:schemeClr val="tx1"/>
            </a:solidFill>
            <a:round/>
            <a:headEnd/>
            <a:tailEnd type="triangle" w="med" len="med"/>
          </a:ln>
        </p:spPr>
        <p:txBody>
          <a:bodyPr lIns="92075" tIns="46038" rIns="92075" bIns="46038"/>
          <a:lstStyle/>
          <a:p>
            <a:endParaRPr lang="zh-CN" altLang="en-US"/>
          </a:p>
        </p:txBody>
      </p:sp>
      <p:sp>
        <p:nvSpPr>
          <p:cNvPr id="20529" name="Rectangle 67"/>
          <p:cNvSpPr>
            <a:spLocks noChangeArrowheads="1"/>
          </p:cNvSpPr>
          <p:nvPr/>
        </p:nvSpPr>
        <p:spPr bwMode="auto">
          <a:xfrm>
            <a:off x="838200" y="5867400"/>
            <a:ext cx="381000" cy="228600"/>
          </a:xfrm>
          <a:prstGeom prst="rect">
            <a:avLst/>
          </a:prstGeom>
          <a:solidFill>
            <a:schemeClr val="tx1"/>
          </a:solidFill>
          <a:ln w="9525">
            <a:noFill/>
            <a:miter lim="800000"/>
            <a:headEnd/>
            <a:tailEnd/>
          </a:ln>
        </p:spPr>
        <p:txBody>
          <a:bodyPr wrap="none" lIns="92075" tIns="46038" rIns="92075" bIns="46038" anchor="ctr"/>
          <a:lstStyle/>
          <a:p>
            <a:endParaRPr lang="zh-CN" altLang="en-US"/>
          </a:p>
        </p:txBody>
      </p:sp>
      <p:sp>
        <p:nvSpPr>
          <p:cNvPr id="20530" name="Text Box 68"/>
          <p:cNvSpPr txBox="1">
            <a:spLocks noChangeArrowheads="1"/>
          </p:cNvSpPr>
          <p:nvPr/>
        </p:nvSpPr>
        <p:spPr bwMode="auto">
          <a:xfrm>
            <a:off x="1308100" y="5791200"/>
            <a:ext cx="1958975" cy="336550"/>
          </a:xfrm>
          <a:prstGeom prst="rect">
            <a:avLst/>
          </a:prstGeom>
          <a:noFill/>
          <a:ln w="9525">
            <a:noFill/>
            <a:miter lim="800000"/>
            <a:headEnd/>
            <a:tailEnd/>
          </a:ln>
        </p:spPr>
        <p:txBody>
          <a:bodyPr wrap="none" lIns="92075" tIns="46038" rIns="92075" bIns="46038">
            <a:spAutoFit/>
          </a:bodyPr>
          <a:lstStyle/>
          <a:p>
            <a:pPr marL="342900" indent="-342900" algn="l">
              <a:buFont typeface="Symbol" pitchFamily="18" charset="2"/>
              <a:buNone/>
            </a:pPr>
            <a:r>
              <a:rPr lang="zh-CN" altLang="en-US" sz="1600">
                <a:solidFill>
                  <a:schemeClr val="tx1"/>
                </a:solidFill>
              </a:rPr>
              <a:t>课堂教育</a:t>
            </a:r>
            <a:r>
              <a:rPr lang="en-US" altLang="zh-CN" sz="1600">
                <a:solidFill>
                  <a:schemeClr val="tx1"/>
                </a:solidFill>
              </a:rPr>
              <a:t>(</a:t>
            </a:r>
            <a:r>
              <a:rPr lang="zh-CN" altLang="en-US" sz="1600">
                <a:solidFill>
                  <a:schemeClr val="tx1"/>
                </a:solidFill>
              </a:rPr>
              <a:t>包括实验</a:t>
            </a:r>
            <a:r>
              <a:rPr lang="en-US" altLang="zh-CN" sz="1600">
                <a:solidFill>
                  <a:schemeClr val="tx1"/>
                </a:solidFill>
              </a:rPr>
              <a:t>)</a:t>
            </a:r>
          </a:p>
        </p:txBody>
      </p:sp>
      <p:sp>
        <p:nvSpPr>
          <p:cNvPr id="20531" name="Rectangle 69"/>
          <p:cNvSpPr>
            <a:spLocks noChangeArrowheads="1"/>
          </p:cNvSpPr>
          <p:nvPr/>
        </p:nvSpPr>
        <p:spPr bwMode="auto">
          <a:xfrm>
            <a:off x="838200" y="6172200"/>
            <a:ext cx="381000" cy="228600"/>
          </a:xfrm>
          <a:prstGeom prst="rect">
            <a:avLst/>
          </a:prstGeom>
          <a:solidFill>
            <a:schemeClr val="hlink"/>
          </a:solidFill>
          <a:ln w="9525">
            <a:noFill/>
            <a:miter lim="800000"/>
            <a:headEnd/>
            <a:tailEnd/>
          </a:ln>
        </p:spPr>
        <p:txBody>
          <a:bodyPr wrap="none" lIns="92075" tIns="46038" rIns="92075" bIns="46038" anchor="ctr"/>
          <a:lstStyle/>
          <a:p>
            <a:endParaRPr lang="zh-CN" altLang="en-US"/>
          </a:p>
        </p:txBody>
      </p:sp>
      <p:sp>
        <p:nvSpPr>
          <p:cNvPr id="20532" name="Text Box 70"/>
          <p:cNvSpPr txBox="1">
            <a:spLocks noChangeArrowheads="1"/>
          </p:cNvSpPr>
          <p:nvPr/>
        </p:nvSpPr>
        <p:spPr bwMode="auto">
          <a:xfrm>
            <a:off x="1371600" y="6140450"/>
            <a:ext cx="1524000" cy="336550"/>
          </a:xfrm>
          <a:prstGeom prst="rect">
            <a:avLst/>
          </a:prstGeom>
          <a:noFill/>
          <a:ln w="9525">
            <a:noFill/>
            <a:miter lim="800000"/>
            <a:headEnd/>
            <a:tailEnd/>
          </a:ln>
        </p:spPr>
        <p:txBody>
          <a:bodyPr lIns="92075" tIns="46038" rIns="92075" bIns="46038">
            <a:spAutoFit/>
          </a:bodyPr>
          <a:lstStyle/>
          <a:p>
            <a:pPr marL="342900" indent="-342900" algn="l">
              <a:buFont typeface="Symbol" pitchFamily="18" charset="2"/>
              <a:buNone/>
            </a:pPr>
            <a:r>
              <a:rPr lang="zh-CN" altLang="en-US" sz="1600">
                <a:solidFill>
                  <a:schemeClr val="tx1"/>
                </a:solidFill>
              </a:rPr>
              <a:t>学期中实验</a:t>
            </a:r>
          </a:p>
        </p:txBody>
      </p:sp>
      <p:sp>
        <p:nvSpPr>
          <p:cNvPr id="20533" name="Rectangle 71"/>
          <p:cNvSpPr>
            <a:spLocks noChangeArrowheads="1"/>
          </p:cNvSpPr>
          <p:nvPr/>
        </p:nvSpPr>
        <p:spPr bwMode="auto">
          <a:xfrm>
            <a:off x="3581400" y="5867400"/>
            <a:ext cx="381000" cy="228600"/>
          </a:xfrm>
          <a:prstGeom prst="rect">
            <a:avLst/>
          </a:prstGeom>
          <a:solidFill>
            <a:srgbClr val="3333FF"/>
          </a:solidFill>
          <a:ln w="9525">
            <a:noFill/>
            <a:miter lim="800000"/>
            <a:headEnd/>
            <a:tailEnd/>
          </a:ln>
        </p:spPr>
        <p:txBody>
          <a:bodyPr wrap="none" lIns="92075" tIns="46038" rIns="92075" bIns="46038" anchor="ctr"/>
          <a:lstStyle/>
          <a:p>
            <a:endParaRPr lang="zh-CN" altLang="en-US"/>
          </a:p>
        </p:txBody>
      </p:sp>
      <p:sp>
        <p:nvSpPr>
          <p:cNvPr id="20534" name="Text Box 72"/>
          <p:cNvSpPr txBox="1">
            <a:spLocks noChangeArrowheads="1"/>
          </p:cNvSpPr>
          <p:nvPr/>
        </p:nvSpPr>
        <p:spPr bwMode="auto">
          <a:xfrm>
            <a:off x="3956050" y="5791200"/>
            <a:ext cx="1617663" cy="336550"/>
          </a:xfrm>
          <a:prstGeom prst="rect">
            <a:avLst/>
          </a:prstGeom>
          <a:noFill/>
          <a:ln w="9525">
            <a:noFill/>
            <a:miter lim="800000"/>
            <a:headEnd/>
            <a:tailEnd/>
          </a:ln>
        </p:spPr>
        <p:txBody>
          <a:bodyPr wrap="none" lIns="92075" tIns="46038" rIns="92075" bIns="46038">
            <a:spAutoFit/>
          </a:bodyPr>
          <a:lstStyle/>
          <a:p>
            <a:pPr marL="342900" indent="-342900" algn="l">
              <a:buFont typeface="Symbol" pitchFamily="18" charset="2"/>
              <a:buNone/>
            </a:pPr>
            <a:r>
              <a:rPr lang="zh-CN" altLang="en-US" sz="1600">
                <a:solidFill>
                  <a:schemeClr val="tx1"/>
                </a:solidFill>
              </a:rPr>
              <a:t>小学期集中实验</a:t>
            </a:r>
          </a:p>
        </p:txBody>
      </p:sp>
      <p:sp>
        <p:nvSpPr>
          <p:cNvPr id="20535" name="Rectangle 73"/>
          <p:cNvSpPr>
            <a:spLocks noChangeArrowheads="1"/>
          </p:cNvSpPr>
          <p:nvPr/>
        </p:nvSpPr>
        <p:spPr bwMode="auto">
          <a:xfrm>
            <a:off x="3581400" y="6172200"/>
            <a:ext cx="381000" cy="228600"/>
          </a:xfrm>
          <a:prstGeom prst="rect">
            <a:avLst/>
          </a:prstGeom>
          <a:solidFill>
            <a:srgbClr val="FFCC00"/>
          </a:solidFill>
          <a:ln w="9525">
            <a:noFill/>
            <a:miter lim="800000"/>
            <a:headEnd/>
            <a:tailEnd/>
          </a:ln>
        </p:spPr>
        <p:txBody>
          <a:bodyPr wrap="none" lIns="92075" tIns="46038" rIns="92075" bIns="46038" anchor="ctr"/>
          <a:lstStyle/>
          <a:p>
            <a:endParaRPr lang="zh-CN" altLang="en-US"/>
          </a:p>
        </p:txBody>
      </p:sp>
      <p:sp>
        <p:nvSpPr>
          <p:cNvPr id="20536" name="Text Box 74"/>
          <p:cNvSpPr txBox="1">
            <a:spLocks noChangeArrowheads="1"/>
          </p:cNvSpPr>
          <p:nvPr/>
        </p:nvSpPr>
        <p:spPr bwMode="auto">
          <a:xfrm>
            <a:off x="4038600" y="6096000"/>
            <a:ext cx="1371600" cy="336550"/>
          </a:xfrm>
          <a:prstGeom prst="rect">
            <a:avLst/>
          </a:prstGeom>
          <a:noFill/>
          <a:ln w="9525">
            <a:noFill/>
            <a:miter lim="800000"/>
            <a:headEnd/>
            <a:tailEnd/>
          </a:ln>
        </p:spPr>
        <p:txBody>
          <a:bodyPr lIns="92075" tIns="46038" rIns="92075" bIns="46038">
            <a:spAutoFit/>
          </a:bodyPr>
          <a:lstStyle/>
          <a:p>
            <a:pPr marL="342900" indent="-342900" algn="l">
              <a:buFont typeface="Symbol" pitchFamily="18" charset="2"/>
              <a:buNone/>
            </a:pPr>
            <a:r>
              <a:rPr lang="zh-CN" altLang="en-US" sz="1600">
                <a:solidFill>
                  <a:schemeClr val="tx1"/>
                </a:solidFill>
              </a:rPr>
              <a:t>企业实习</a:t>
            </a:r>
          </a:p>
        </p:txBody>
      </p:sp>
      <p:sp>
        <p:nvSpPr>
          <p:cNvPr id="20537" name="Text Box 75"/>
          <p:cNvSpPr txBox="1">
            <a:spLocks noChangeArrowheads="1"/>
          </p:cNvSpPr>
          <p:nvPr/>
        </p:nvSpPr>
        <p:spPr bwMode="auto">
          <a:xfrm>
            <a:off x="6254750" y="5791200"/>
            <a:ext cx="1003300" cy="336550"/>
          </a:xfrm>
          <a:prstGeom prst="rect">
            <a:avLst/>
          </a:prstGeom>
          <a:noFill/>
          <a:ln w="9525">
            <a:noFill/>
            <a:miter lim="800000"/>
            <a:headEnd/>
            <a:tailEnd/>
          </a:ln>
        </p:spPr>
        <p:txBody>
          <a:bodyPr wrap="none" lIns="92075" tIns="46038" rIns="92075" bIns="46038">
            <a:spAutoFit/>
          </a:bodyPr>
          <a:lstStyle/>
          <a:p>
            <a:pPr marL="342900" indent="-342900" algn="l">
              <a:buFont typeface="Symbol" pitchFamily="18" charset="2"/>
              <a:buNone/>
            </a:pPr>
            <a:r>
              <a:rPr lang="zh-CN" altLang="en-US" sz="1600">
                <a:solidFill>
                  <a:schemeClr val="tx1"/>
                </a:solidFill>
              </a:rPr>
              <a:t>毕业设计</a:t>
            </a:r>
          </a:p>
        </p:txBody>
      </p:sp>
      <p:sp>
        <p:nvSpPr>
          <p:cNvPr id="20538" name="Rectangle 76"/>
          <p:cNvSpPr>
            <a:spLocks noChangeArrowheads="1"/>
          </p:cNvSpPr>
          <p:nvPr/>
        </p:nvSpPr>
        <p:spPr bwMode="auto">
          <a:xfrm>
            <a:off x="5867400" y="5867400"/>
            <a:ext cx="381000" cy="228600"/>
          </a:xfrm>
          <a:prstGeom prst="rect">
            <a:avLst/>
          </a:prstGeom>
          <a:solidFill>
            <a:srgbClr val="FF0000"/>
          </a:solidFill>
          <a:ln w="9525">
            <a:noFill/>
            <a:miter lim="800000"/>
            <a:headEnd/>
            <a:tailEnd/>
          </a:ln>
        </p:spPr>
        <p:txBody>
          <a:bodyPr wrap="none" lIns="92075" tIns="46038" rIns="92075" bIns="46038" anchor="ctr"/>
          <a:lstStyle/>
          <a:p>
            <a:endParaRPr lang="zh-CN" altLang="en-US"/>
          </a:p>
        </p:txBody>
      </p:sp>
      <p:sp>
        <p:nvSpPr>
          <p:cNvPr id="20539" name="AutoShape 78"/>
          <p:cNvSpPr>
            <a:spLocks noChangeArrowheads="1"/>
          </p:cNvSpPr>
          <p:nvPr/>
        </p:nvSpPr>
        <p:spPr bwMode="auto">
          <a:xfrm>
            <a:off x="1828800" y="762000"/>
            <a:ext cx="1981200" cy="381000"/>
          </a:xfrm>
          <a:prstGeom prst="wedgeRoundRectCallout">
            <a:avLst>
              <a:gd name="adj1" fmla="val 60097"/>
              <a:gd name="adj2" fmla="val 285417"/>
              <a:gd name="adj3" fmla="val 16667"/>
            </a:avLst>
          </a:prstGeom>
          <a:noFill/>
          <a:ln w="9525">
            <a:solidFill>
              <a:schemeClr val="accent1"/>
            </a:solidFill>
            <a:miter lim="800000"/>
            <a:headEnd/>
            <a:tailEnd/>
          </a:ln>
        </p:spPr>
        <p:txBody>
          <a:bodyPr lIns="92075" tIns="46038" rIns="92075" bIns="46038"/>
          <a:lstStyle/>
          <a:p>
            <a:pPr marL="342900" indent="-342900" algn="ctr">
              <a:buFont typeface="Symbol" pitchFamily="18" charset="2"/>
              <a:buNone/>
            </a:pPr>
            <a:r>
              <a:rPr lang="en-US" altLang="zh-CN" sz="1800"/>
              <a:t>Here you 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702"/>
                                        </p:tgtEl>
                                        <p:attrNameLst>
                                          <p:attrName>style.visibility</p:attrName>
                                        </p:attrNameLst>
                                      </p:cBhvr>
                                      <p:to>
                                        <p:strVal val="visible"/>
                                      </p:to>
                                    </p:set>
                                    <p:animEffect transition="in" filter="blinds(horizontal)">
                                      <p:cBhvr>
                                        <p:cTn id="7" dur="500"/>
                                        <p:tgtEl>
                                          <p:spTgt spid="707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701"/>
                                        </p:tgtEl>
                                        <p:attrNameLst>
                                          <p:attrName>style.visibility</p:attrName>
                                        </p:attrNameLst>
                                      </p:cBhvr>
                                      <p:to>
                                        <p:strVal val="visible"/>
                                      </p:to>
                                    </p:set>
                                    <p:animEffect transition="in" filter="blinds(horizontal)">
                                      <p:cBhvr>
                                        <p:cTn id="12" dur="500"/>
                                        <p:tgtEl>
                                          <p:spTgt spid="70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01" grpId="0" animBg="1"/>
      <p:bldP spid="7070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mtClean="0"/>
              <a:t>课堂学习与实践学习曲线</a:t>
            </a:r>
          </a:p>
        </p:txBody>
      </p:sp>
      <p:grpSp>
        <p:nvGrpSpPr>
          <p:cNvPr id="2" name="Group 47"/>
          <p:cNvGrpSpPr>
            <a:grpSpLocks/>
          </p:cNvGrpSpPr>
          <p:nvPr/>
        </p:nvGrpSpPr>
        <p:grpSpPr bwMode="auto">
          <a:xfrm>
            <a:off x="838200" y="1281113"/>
            <a:ext cx="8305800" cy="3443287"/>
            <a:chOff x="528" y="903"/>
            <a:chExt cx="5232" cy="2169"/>
          </a:xfrm>
        </p:grpSpPr>
        <p:sp>
          <p:nvSpPr>
            <p:cNvPr id="21527" name="Freeform 33"/>
            <p:cNvSpPr>
              <a:spLocks/>
            </p:cNvSpPr>
            <p:nvPr/>
          </p:nvSpPr>
          <p:spPr bwMode="auto">
            <a:xfrm>
              <a:off x="528" y="1776"/>
              <a:ext cx="4656" cy="1296"/>
            </a:xfrm>
            <a:custGeom>
              <a:avLst/>
              <a:gdLst>
                <a:gd name="T0" fmla="*/ 0 w 4032"/>
                <a:gd name="T1" fmla="*/ 1296 h 1296"/>
                <a:gd name="T2" fmla="*/ 277 w 4032"/>
                <a:gd name="T3" fmla="*/ 1296 h 1296"/>
                <a:gd name="T4" fmla="*/ 1109 w 4032"/>
                <a:gd name="T5" fmla="*/ 1056 h 1296"/>
                <a:gd name="T6" fmla="*/ 1386 w 4032"/>
                <a:gd name="T7" fmla="*/ 1056 h 1296"/>
                <a:gd name="T8" fmla="*/ 2162 w 4032"/>
                <a:gd name="T9" fmla="*/ 816 h 1296"/>
                <a:gd name="T10" fmla="*/ 2439 w 4032"/>
                <a:gd name="T11" fmla="*/ 816 h 1296"/>
                <a:gd name="T12" fmla="*/ 3270 w 4032"/>
                <a:gd name="T13" fmla="*/ 432 h 1296"/>
                <a:gd name="T14" fmla="*/ 3658 w 4032"/>
                <a:gd name="T15" fmla="*/ 432 h 1296"/>
                <a:gd name="T16" fmla="*/ 4323 w 4032"/>
                <a:gd name="T17" fmla="*/ 0 h 1296"/>
                <a:gd name="T18" fmla="*/ 4656 w 4032"/>
                <a:gd name="T19" fmla="*/ 0 h 1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32"/>
                <a:gd name="T31" fmla="*/ 0 h 1296"/>
                <a:gd name="T32" fmla="*/ 4032 w 4032"/>
                <a:gd name="T33" fmla="*/ 1296 h 12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32" h="1296">
                  <a:moveTo>
                    <a:pt x="0" y="1296"/>
                  </a:moveTo>
                  <a:lnTo>
                    <a:pt x="240" y="1296"/>
                  </a:lnTo>
                  <a:lnTo>
                    <a:pt x="960" y="1056"/>
                  </a:lnTo>
                  <a:lnTo>
                    <a:pt x="1200" y="1056"/>
                  </a:lnTo>
                  <a:lnTo>
                    <a:pt x="1872" y="816"/>
                  </a:lnTo>
                  <a:lnTo>
                    <a:pt x="2112" y="816"/>
                  </a:lnTo>
                  <a:lnTo>
                    <a:pt x="2832" y="432"/>
                  </a:lnTo>
                  <a:lnTo>
                    <a:pt x="3168" y="432"/>
                  </a:lnTo>
                  <a:lnTo>
                    <a:pt x="3744" y="0"/>
                  </a:lnTo>
                  <a:lnTo>
                    <a:pt x="4032" y="0"/>
                  </a:lnTo>
                </a:path>
              </a:pathLst>
            </a:custGeom>
            <a:noFill/>
            <a:ln w="9525">
              <a:solidFill>
                <a:schemeClr val="tx1"/>
              </a:solidFill>
              <a:round/>
              <a:headEnd/>
              <a:tailEnd type="triangle" w="med" len="med"/>
            </a:ln>
          </p:spPr>
          <p:txBody>
            <a:bodyPr lIns="92075" tIns="46038" rIns="92075" bIns="46038"/>
            <a:lstStyle/>
            <a:p>
              <a:endParaRPr lang="zh-CN" altLang="en-US"/>
            </a:p>
          </p:txBody>
        </p:sp>
        <p:grpSp>
          <p:nvGrpSpPr>
            <p:cNvPr id="3" name="Group 46"/>
            <p:cNvGrpSpPr>
              <a:grpSpLocks/>
            </p:cNvGrpSpPr>
            <p:nvPr/>
          </p:nvGrpSpPr>
          <p:grpSpPr bwMode="auto">
            <a:xfrm>
              <a:off x="528" y="903"/>
              <a:ext cx="4944" cy="1689"/>
              <a:chOff x="528" y="903"/>
              <a:chExt cx="4944" cy="1689"/>
            </a:xfrm>
          </p:grpSpPr>
          <p:sp>
            <p:nvSpPr>
              <p:cNvPr id="21530" name="Freeform 27"/>
              <p:cNvSpPr>
                <a:spLocks/>
              </p:cNvSpPr>
              <p:nvPr/>
            </p:nvSpPr>
            <p:spPr bwMode="auto">
              <a:xfrm>
                <a:off x="528" y="1296"/>
                <a:ext cx="4656" cy="1296"/>
              </a:xfrm>
              <a:custGeom>
                <a:avLst/>
                <a:gdLst>
                  <a:gd name="T0" fmla="*/ 0 w 4032"/>
                  <a:gd name="T1" fmla="*/ 1296 h 1296"/>
                  <a:gd name="T2" fmla="*/ 277 w 4032"/>
                  <a:gd name="T3" fmla="*/ 1296 h 1296"/>
                  <a:gd name="T4" fmla="*/ 1109 w 4032"/>
                  <a:gd name="T5" fmla="*/ 1056 h 1296"/>
                  <a:gd name="T6" fmla="*/ 1386 w 4032"/>
                  <a:gd name="T7" fmla="*/ 1056 h 1296"/>
                  <a:gd name="T8" fmla="*/ 2162 w 4032"/>
                  <a:gd name="T9" fmla="*/ 816 h 1296"/>
                  <a:gd name="T10" fmla="*/ 2439 w 4032"/>
                  <a:gd name="T11" fmla="*/ 816 h 1296"/>
                  <a:gd name="T12" fmla="*/ 3270 w 4032"/>
                  <a:gd name="T13" fmla="*/ 432 h 1296"/>
                  <a:gd name="T14" fmla="*/ 3658 w 4032"/>
                  <a:gd name="T15" fmla="*/ 432 h 1296"/>
                  <a:gd name="T16" fmla="*/ 4323 w 4032"/>
                  <a:gd name="T17" fmla="*/ 0 h 1296"/>
                  <a:gd name="T18" fmla="*/ 4656 w 4032"/>
                  <a:gd name="T19" fmla="*/ 0 h 1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32"/>
                  <a:gd name="T31" fmla="*/ 0 h 1296"/>
                  <a:gd name="T32" fmla="*/ 4032 w 4032"/>
                  <a:gd name="T33" fmla="*/ 1296 h 12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32" h="1296">
                    <a:moveTo>
                      <a:pt x="0" y="1296"/>
                    </a:moveTo>
                    <a:lnTo>
                      <a:pt x="240" y="1296"/>
                    </a:lnTo>
                    <a:lnTo>
                      <a:pt x="960" y="1056"/>
                    </a:lnTo>
                    <a:lnTo>
                      <a:pt x="1200" y="1056"/>
                    </a:lnTo>
                    <a:lnTo>
                      <a:pt x="1872" y="816"/>
                    </a:lnTo>
                    <a:lnTo>
                      <a:pt x="2112" y="816"/>
                    </a:lnTo>
                    <a:lnTo>
                      <a:pt x="2832" y="432"/>
                    </a:lnTo>
                    <a:lnTo>
                      <a:pt x="3168" y="432"/>
                    </a:lnTo>
                    <a:lnTo>
                      <a:pt x="3744" y="0"/>
                    </a:lnTo>
                    <a:lnTo>
                      <a:pt x="4032" y="0"/>
                    </a:lnTo>
                  </a:path>
                </a:pathLst>
              </a:custGeom>
              <a:noFill/>
              <a:ln w="9525">
                <a:solidFill>
                  <a:schemeClr val="tx1"/>
                </a:solidFill>
                <a:round/>
                <a:headEnd/>
                <a:tailEnd type="triangle" w="med" len="med"/>
              </a:ln>
            </p:spPr>
            <p:txBody>
              <a:bodyPr lIns="92075" tIns="46038" rIns="92075" bIns="46038"/>
              <a:lstStyle/>
              <a:p>
                <a:endParaRPr lang="zh-CN" altLang="en-US"/>
              </a:p>
            </p:txBody>
          </p:sp>
          <p:sp>
            <p:nvSpPr>
              <p:cNvPr id="21531" name="Text Box 38"/>
              <p:cNvSpPr txBox="1">
                <a:spLocks noChangeArrowheads="1"/>
              </p:cNvSpPr>
              <p:nvPr/>
            </p:nvSpPr>
            <p:spPr bwMode="auto">
              <a:xfrm>
                <a:off x="4684" y="903"/>
                <a:ext cx="788" cy="231"/>
              </a:xfrm>
              <a:prstGeom prst="rect">
                <a:avLst/>
              </a:prstGeom>
              <a:noFill/>
              <a:ln w="9525">
                <a:noFill/>
                <a:miter lim="800000"/>
                <a:headEnd/>
                <a:tailEnd/>
              </a:ln>
            </p:spPr>
            <p:txBody>
              <a:bodyPr lIns="92075" tIns="46038" rIns="92075" bIns="46038">
                <a:spAutoFit/>
              </a:bodyPr>
              <a:lstStyle/>
              <a:p>
                <a:pPr marL="342900" indent="-342900" algn="l">
                  <a:buFont typeface="Symbol" pitchFamily="18" charset="2"/>
                  <a:buNone/>
                </a:pPr>
                <a:r>
                  <a:rPr lang="zh-CN" altLang="en-US" sz="1800"/>
                  <a:t>课堂学习</a:t>
                </a:r>
              </a:p>
            </p:txBody>
          </p:sp>
        </p:grpSp>
        <p:sp>
          <p:nvSpPr>
            <p:cNvPr id="21529" name="Text Box 39"/>
            <p:cNvSpPr txBox="1">
              <a:spLocks noChangeArrowheads="1"/>
            </p:cNvSpPr>
            <p:nvPr/>
          </p:nvSpPr>
          <p:spPr bwMode="auto">
            <a:xfrm>
              <a:off x="4828" y="1920"/>
              <a:ext cx="932" cy="231"/>
            </a:xfrm>
            <a:prstGeom prst="rect">
              <a:avLst/>
            </a:prstGeom>
            <a:noFill/>
            <a:ln w="9525">
              <a:noFill/>
              <a:miter lim="800000"/>
              <a:headEnd/>
              <a:tailEnd/>
            </a:ln>
          </p:spPr>
          <p:txBody>
            <a:bodyPr lIns="92075" tIns="46038" rIns="92075" bIns="46038">
              <a:spAutoFit/>
            </a:bodyPr>
            <a:lstStyle/>
            <a:p>
              <a:pPr marL="342900" indent="-342900" algn="l">
                <a:buFont typeface="Symbol" pitchFamily="18" charset="2"/>
                <a:buNone/>
              </a:pPr>
              <a:r>
                <a:rPr lang="zh-CN" altLang="en-US" sz="1800"/>
                <a:t>实践学习</a:t>
              </a:r>
            </a:p>
          </p:txBody>
        </p:sp>
      </p:grpSp>
      <p:grpSp>
        <p:nvGrpSpPr>
          <p:cNvPr id="4" name="Group 51"/>
          <p:cNvGrpSpPr>
            <a:grpSpLocks/>
          </p:cNvGrpSpPr>
          <p:nvPr/>
        </p:nvGrpSpPr>
        <p:grpSpPr bwMode="auto">
          <a:xfrm>
            <a:off x="990600" y="1828800"/>
            <a:ext cx="7943850" cy="3114675"/>
            <a:chOff x="624" y="1152"/>
            <a:chExt cx="5004" cy="1962"/>
          </a:xfrm>
        </p:grpSpPr>
        <p:sp>
          <p:nvSpPr>
            <p:cNvPr id="21525" name="Freeform 42"/>
            <p:cNvSpPr>
              <a:spLocks/>
            </p:cNvSpPr>
            <p:nvPr/>
          </p:nvSpPr>
          <p:spPr bwMode="auto">
            <a:xfrm>
              <a:off x="624" y="1152"/>
              <a:ext cx="4552" cy="1962"/>
            </a:xfrm>
            <a:custGeom>
              <a:avLst/>
              <a:gdLst>
                <a:gd name="T0" fmla="*/ 0 w 4552"/>
                <a:gd name="T1" fmla="*/ 1873 h 1962"/>
                <a:gd name="T2" fmla="*/ 99 w 4552"/>
                <a:gd name="T3" fmla="*/ 1601 h 1962"/>
                <a:gd name="T4" fmla="*/ 224 w 4552"/>
                <a:gd name="T5" fmla="*/ 1217 h 1962"/>
                <a:gd name="T6" fmla="*/ 282 w 4552"/>
                <a:gd name="T7" fmla="*/ 1015 h 1962"/>
                <a:gd name="T8" fmla="*/ 445 w 4552"/>
                <a:gd name="T9" fmla="*/ 1533 h 1962"/>
                <a:gd name="T10" fmla="*/ 627 w 4552"/>
                <a:gd name="T11" fmla="*/ 1869 h 1962"/>
                <a:gd name="T12" fmla="*/ 829 w 4552"/>
                <a:gd name="T13" fmla="*/ 977 h 1962"/>
                <a:gd name="T14" fmla="*/ 1203 w 4552"/>
                <a:gd name="T15" fmla="*/ 1725 h 1962"/>
                <a:gd name="T16" fmla="*/ 1415 w 4552"/>
                <a:gd name="T17" fmla="*/ 938 h 1962"/>
                <a:gd name="T18" fmla="*/ 1568 w 4552"/>
                <a:gd name="T19" fmla="*/ 1265 h 1962"/>
                <a:gd name="T20" fmla="*/ 1751 w 4552"/>
                <a:gd name="T21" fmla="*/ 1610 h 1962"/>
                <a:gd name="T22" fmla="*/ 2010 w 4552"/>
                <a:gd name="T23" fmla="*/ 756 h 1962"/>
                <a:gd name="T24" fmla="*/ 2346 w 4552"/>
                <a:gd name="T25" fmla="*/ 1495 h 1962"/>
                <a:gd name="T26" fmla="*/ 2576 w 4552"/>
                <a:gd name="T27" fmla="*/ 650 h 1962"/>
                <a:gd name="T28" fmla="*/ 2893 w 4552"/>
                <a:gd name="T29" fmla="*/ 1255 h 1962"/>
                <a:gd name="T30" fmla="*/ 2951 w 4552"/>
                <a:gd name="T31" fmla="*/ 1322 h 1962"/>
                <a:gd name="T32" fmla="*/ 3006 w 4552"/>
                <a:gd name="T33" fmla="*/ 612 h 1962"/>
                <a:gd name="T34" fmla="*/ 3122 w 4552"/>
                <a:gd name="T35" fmla="*/ 381 h 1962"/>
                <a:gd name="T36" fmla="*/ 3438 w 4552"/>
                <a:gd name="T37" fmla="*/ 1274 h 1962"/>
                <a:gd name="T38" fmla="*/ 3544 w 4552"/>
                <a:gd name="T39" fmla="*/ 343 h 1962"/>
                <a:gd name="T40" fmla="*/ 3774 w 4552"/>
                <a:gd name="T41" fmla="*/ 823 h 1962"/>
                <a:gd name="T42" fmla="*/ 3870 w 4552"/>
                <a:gd name="T43" fmla="*/ 1025 h 1962"/>
                <a:gd name="T44" fmla="*/ 3940 w 4552"/>
                <a:gd name="T45" fmla="*/ 1021 h 1962"/>
                <a:gd name="T46" fmla="*/ 4000 w 4552"/>
                <a:gd name="T47" fmla="*/ 941 h 1962"/>
                <a:gd name="T48" fmla="*/ 4036 w 4552"/>
                <a:gd name="T49" fmla="*/ 873 h 1962"/>
                <a:gd name="T50" fmla="*/ 4032 w 4552"/>
                <a:gd name="T51" fmla="*/ 645 h 1962"/>
                <a:gd name="T52" fmla="*/ 4092 w 4552"/>
                <a:gd name="T53" fmla="*/ 49 h 1962"/>
                <a:gd name="T54" fmla="*/ 4235 w 4552"/>
                <a:gd name="T55" fmla="*/ 353 h 1962"/>
                <a:gd name="T56" fmla="*/ 4552 w 4552"/>
                <a:gd name="T57" fmla="*/ 314 h 19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552"/>
                <a:gd name="T88" fmla="*/ 0 h 1962"/>
                <a:gd name="T89" fmla="*/ 4552 w 4552"/>
                <a:gd name="T90" fmla="*/ 1962 h 19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552" h="1962">
                  <a:moveTo>
                    <a:pt x="0" y="1873"/>
                  </a:moveTo>
                  <a:cubicBezTo>
                    <a:pt x="15" y="1828"/>
                    <a:pt x="62" y="1710"/>
                    <a:pt x="99" y="1601"/>
                  </a:cubicBezTo>
                  <a:cubicBezTo>
                    <a:pt x="136" y="1492"/>
                    <a:pt x="194" y="1315"/>
                    <a:pt x="224" y="1217"/>
                  </a:cubicBezTo>
                  <a:cubicBezTo>
                    <a:pt x="254" y="1119"/>
                    <a:pt x="245" y="962"/>
                    <a:pt x="282" y="1015"/>
                  </a:cubicBezTo>
                  <a:cubicBezTo>
                    <a:pt x="319" y="1068"/>
                    <a:pt x="388" y="1391"/>
                    <a:pt x="445" y="1533"/>
                  </a:cubicBezTo>
                  <a:cubicBezTo>
                    <a:pt x="502" y="1675"/>
                    <a:pt x="563" y="1962"/>
                    <a:pt x="627" y="1869"/>
                  </a:cubicBezTo>
                  <a:cubicBezTo>
                    <a:pt x="691" y="1776"/>
                    <a:pt x="733" y="1001"/>
                    <a:pt x="829" y="977"/>
                  </a:cubicBezTo>
                  <a:cubicBezTo>
                    <a:pt x="925" y="953"/>
                    <a:pt x="1105" y="1731"/>
                    <a:pt x="1203" y="1725"/>
                  </a:cubicBezTo>
                  <a:cubicBezTo>
                    <a:pt x="1301" y="1719"/>
                    <a:pt x="1354" y="1015"/>
                    <a:pt x="1415" y="938"/>
                  </a:cubicBezTo>
                  <a:cubicBezTo>
                    <a:pt x="1476" y="861"/>
                    <a:pt x="1512" y="1153"/>
                    <a:pt x="1568" y="1265"/>
                  </a:cubicBezTo>
                  <a:cubicBezTo>
                    <a:pt x="1624" y="1377"/>
                    <a:pt x="1677" y="1695"/>
                    <a:pt x="1751" y="1610"/>
                  </a:cubicBezTo>
                  <a:cubicBezTo>
                    <a:pt x="1825" y="1525"/>
                    <a:pt x="1911" y="775"/>
                    <a:pt x="2010" y="756"/>
                  </a:cubicBezTo>
                  <a:cubicBezTo>
                    <a:pt x="2109" y="737"/>
                    <a:pt x="2252" y="1513"/>
                    <a:pt x="2346" y="1495"/>
                  </a:cubicBezTo>
                  <a:cubicBezTo>
                    <a:pt x="2440" y="1477"/>
                    <a:pt x="2485" y="690"/>
                    <a:pt x="2576" y="650"/>
                  </a:cubicBezTo>
                  <a:cubicBezTo>
                    <a:pt x="2667" y="610"/>
                    <a:pt x="2831" y="1143"/>
                    <a:pt x="2893" y="1255"/>
                  </a:cubicBezTo>
                  <a:cubicBezTo>
                    <a:pt x="2955" y="1367"/>
                    <a:pt x="2932" y="1429"/>
                    <a:pt x="2951" y="1322"/>
                  </a:cubicBezTo>
                  <a:cubicBezTo>
                    <a:pt x="2970" y="1215"/>
                    <a:pt x="2978" y="769"/>
                    <a:pt x="3006" y="612"/>
                  </a:cubicBezTo>
                  <a:cubicBezTo>
                    <a:pt x="3034" y="455"/>
                    <a:pt x="3050" y="271"/>
                    <a:pt x="3122" y="381"/>
                  </a:cubicBezTo>
                  <a:cubicBezTo>
                    <a:pt x="3194" y="491"/>
                    <a:pt x="3368" y="1280"/>
                    <a:pt x="3438" y="1274"/>
                  </a:cubicBezTo>
                  <a:cubicBezTo>
                    <a:pt x="3508" y="1268"/>
                    <a:pt x="3488" y="418"/>
                    <a:pt x="3544" y="343"/>
                  </a:cubicBezTo>
                  <a:cubicBezTo>
                    <a:pt x="3600" y="268"/>
                    <a:pt x="3720" y="709"/>
                    <a:pt x="3774" y="823"/>
                  </a:cubicBezTo>
                  <a:cubicBezTo>
                    <a:pt x="3828" y="937"/>
                    <a:pt x="3842" y="992"/>
                    <a:pt x="3870" y="1025"/>
                  </a:cubicBezTo>
                  <a:cubicBezTo>
                    <a:pt x="3898" y="1058"/>
                    <a:pt x="3918" y="1035"/>
                    <a:pt x="3940" y="1021"/>
                  </a:cubicBezTo>
                  <a:cubicBezTo>
                    <a:pt x="3962" y="1007"/>
                    <a:pt x="3984" y="966"/>
                    <a:pt x="4000" y="941"/>
                  </a:cubicBezTo>
                  <a:cubicBezTo>
                    <a:pt x="4016" y="916"/>
                    <a:pt x="4031" y="922"/>
                    <a:pt x="4036" y="873"/>
                  </a:cubicBezTo>
                  <a:cubicBezTo>
                    <a:pt x="4041" y="824"/>
                    <a:pt x="4023" y="782"/>
                    <a:pt x="4032" y="645"/>
                  </a:cubicBezTo>
                  <a:cubicBezTo>
                    <a:pt x="4041" y="508"/>
                    <a:pt x="4058" y="98"/>
                    <a:pt x="4092" y="49"/>
                  </a:cubicBezTo>
                  <a:cubicBezTo>
                    <a:pt x="4126" y="0"/>
                    <a:pt x="4158" y="309"/>
                    <a:pt x="4235" y="353"/>
                  </a:cubicBezTo>
                  <a:cubicBezTo>
                    <a:pt x="4312" y="397"/>
                    <a:pt x="4486" y="322"/>
                    <a:pt x="4552" y="314"/>
                  </a:cubicBezTo>
                </a:path>
              </a:pathLst>
            </a:custGeom>
            <a:noFill/>
            <a:ln w="28575">
              <a:solidFill>
                <a:srgbClr val="FF0000"/>
              </a:solidFill>
              <a:round/>
              <a:headEnd/>
              <a:tailEnd type="triangle" w="med" len="med"/>
            </a:ln>
          </p:spPr>
          <p:txBody>
            <a:bodyPr lIns="92075" tIns="46038" rIns="92075" bIns="46038"/>
            <a:lstStyle/>
            <a:p>
              <a:endParaRPr lang="zh-CN" altLang="en-US"/>
            </a:p>
          </p:txBody>
        </p:sp>
        <p:sp>
          <p:nvSpPr>
            <p:cNvPr id="21526" name="Text Box 43"/>
            <p:cNvSpPr txBox="1">
              <a:spLocks noChangeArrowheads="1"/>
            </p:cNvSpPr>
            <p:nvPr/>
          </p:nvSpPr>
          <p:spPr bwMode="auto">
            <a:xfrm>
              <a:off x="5080" y="1473"/>
              <a:ext cx="548" cy="231"/>
            </a:xfrm>
            <a:prstGeom prst="rect">
              <a:avLst/>
            </a:prstGeom>
            <a:noFill/>
            <a:ln w="9525">
              <a:noFill/>
              <a:miter lim="800000"/>
              <a:headEnd/>
              <a:tailEnd/>
            </a:ln>
          </p:spPr>
          <p:txBody>
            <a:bodyPr wrap="none" lIns="92075" tIns="46038" rIns="92075" bIns="46038">
              <a:spAutoFit/>
            </a:bodyPr>
            <a:lstStyle/>
            <a:p>
              <a:pPr marL="342900" indent="-342900">
                <a:buFont typeface="Symbol" pitchFamily="18" charset="2"/>
                <a:buNone/>
              </a:pPr>
              <a:r>
                <a:rPr lang="zh-CN" altLang="en-US" sz="1800">
                  <a:solidFill>
                    <a:srgbClr val="FF0000"/>
                  </a:solidFill>
                </a:rPr>
                <a:t>能力线</a:t>
              </a:r>
            </a:p>
          </p:txBody>
        </p:sp>
      </p:grpSp>
      <p:sp>
        <p:nvSpPr>
          <p:cNvPr id="21509" name="Text Box 44"/>
          <p:cNvSpPr txBox="1">
            <a:spLocks noChangeArrowheads="1"/>
          </p:cNvSpPr>
          <p:nvPr/>
        </p:nvSpPr>
        <p:spPr bwMode="auto">
          <a:xfrm>
            <a:off x="838200" y="1219200"/>
            <a:ext cx="5562600" cy="706438"/>
          </a:xfrm>
          <a:prstGeom prst="rect">
            <a:avLst/>
          </a:prstGeom>
          <a:noFill/>
          <a:ln w="9525">
            <a:solidFill>
              <a:schemeClr val="tx1"/>
            </a:solidFill>
            <a:miter lim="800000"/>
            <a:headEnd/>
            <a:tailEnd/>
          </a:ln>
        </p:spPr>
        <p:txBody>
          <a:bodyPr lIns="92075" tIns="46038" rIns="92075" bIns="46038">
            <a:spAutoFit/>
          </a:bodyPr>
          <a:lstStyle/>
          <a:p>
            <a:pPr marL="342900" indent="-342900" algn="ctr">
              <a:buFont typeface="Symbol" pitchFamily="18" charset="2"/>
              <a:buNone/>
            </a:pPr>
            <a:r>
              <a:rPr lang="zh-CN" altLang="en-US" sz="1800"/>
              <a:t>   课堂上的理论学习与实践学习相辅相成，交替上升，</a:t>
            </a:r>
          </a:p>
          <a:p>
            <a:pPr marL="342900" indent="-342900" algn="l">
              <a:buFont typeface="Symbol" pitchFamily="18" charset="2"/>
              <a:buNone/>
            </a:pPr>
            <a:r>
              <a:rPr lang="zh-CN" altLang="en-US" sz="1800"/>
              <a:t>最终，得到能力的提高</a:t>
            </a:r>
          </a:p>
        </p:txBody>
      </p:sp>
      <p:grpSp>
        <p:nvGrpSpPr>
          <p:cNvPr id="5" name="Group 52"/>
          <p:cNvGrpSpPr>
            <a:grpSpLocks/>
          </p:cNvGrpSpPr>
          <p:nvPr/>
        </p:nvGrpSpPr>
        <p:grpSpPr bwMode="auto">
          <a:xfrm>
            <a:off x="368300" y="1974850"/>
            <a:ext cx="8077200" cy="4387850"/>
            <a:chOff x="232" y="1244"/>
            <a:chExt cx="5088" cy="2764"/>
          </a:xfrm>
        </p:grpSpPr>
        <p:sp>
          <p:nvSpPr>
            <p:cNvPr id="21511" name="Line 21"/>
            <p:cNvSpPr>
              <a:spLocks noChangeShapeType="1"/>
            </p:cNvSpPr>
            <p:nvPr/>
          </p:nvSpPr>
          <p:spPr bwMode="auto">
            <a:xfrm>
              <a:off x="232" y="3744"/>
              <a:ext cx="5088" cy="0"/>
            </a:xfrm>
            <a:prstGeom prst="line">
              <a:avLst/>
            </a:prstGeom>
            <a:noFill/>
            <a:ln w="9525">
              <a:solidFill>
                <a:schemeClr val="tx1"/>
              </a:solidFill>
              <a:round/>
              <a:headEnd/>
              <a:tailEnd type="triangle" w="med" len="med"/>
            </a:ln>
          </p:spPr>
          <p:txBody>
            <a:bodyPr lIns="92075" tIns="46038" rIns="92075" bIns="46038"/>
            <a:lstStyle/>
            <a:p>
              <a:endParaRPr lang="zh-CN" altLang="en-US"/>
            </a:p>
          </p:txBody>
        </p:sp>
        <p:sp>
          <p:nvSpPr>
            <p:cNvPr id="21512" name="Line 22"/>
            <p:cNvSpPr>
              <a:spLocks noChangeShapeType="1"/>
            </p:cNvSpPr>
            <p:nvPr/>
          </p:nvSpPr>
          <p:spPr bwMode="auto">
            <a:xfrm>
              <a:off x="808" y="2049"/>
              <a:ext cx="0" cy="1776"/>
            </a:xfrm>
            <a:prstGeom prst="line">
              <a:avLst/>
            </a:prstGeom>
            <a:noFill/>
            <a:ln w="9525">
              <a:solidFill>
                <a:schemeClr val="tx1"/>
              </a:solidFill>
              <a:round/>
              <a:headEnd/>
              <a:tailEnd/>
            </a:ln>
          </p:spPr>
          <p:txBody>
            <a:bodyPr lIns="92075" tIns="46038" rIns="92075" bIns="46038"/>
            <a:lstStyle/>
            <a:p>
              <a:endParaRPr lang="zh-CN" altLang="en-US"/>
            </a:p>
          </p:txBody>
        </p:sp>
        <p:sp>
          <p:nvSpPr>
            <p:cNvPr id="21513" name="Line 24"/>
            <p:cNvSpPr>
              <a:spLocks noChangeShapeType="1"/>
            </p:cNvSpPr>
            <p:nvPr/>
          </p:nvSpPr>
          <p:spPr bwMode="auto">
            <a:xfrm>
              <a:off x="1624" y="2001"/>
              <a:ext cx="0" cy="1776"/>
            </a:xfrm>
            <a:prstGeom prst="line">
              <a:avLst/>
            </a:prstGeom>
            <a:noFill/>
            <a:ln w="9525">
              <a:solidFill>
                <a:schemeClr val="tx1"/>
              </a:solidFill>
              <a:round/>
              <a:headEnd/>
              <a:tailEnd/>
            </a:ln>
          </p:spPr>
          <p:txBody>
            <a:bodyPr lIns="92075" tIns="46038" rIns="92075" bIns="46038"/>
            <a:lstStyle/>
            <a:p>
              <a:endParaRPr lang="zh-CN" altLang="en-US"/>
            </a:p>
          </p:txBody>
        </p:sp>
        <p:sp>
          <p:nvSpPr>
            <p:cNvPr id="21514" name="Line 26"/>
            <p:cNvSpPr>
              <a:spLocks noChangeShapeType="1"/>
            </p:cNvSpPr>
            <p:nvPr/>
          </p:nvSpPr>
          <p:spPr bwMode="auto">
            <a:xfrm>
              <a:off x="2680" y="2001"/>
              <a:ext cx="0" cy="1776"/>
            </a:xfrm>
            <a:prstGeom prst="line">
              <a:avLst/>
            </a:prstGeom>
            <a:noFill/>
            <a:ln w="9525">
              <a:solidFill>
                <a:schemeClr val="tx1"/>
              </a:solidFill>
              <a:round/>
              <a:headEnd/>
              <a:tailEnd/>
            </a:ln>
          </p:spPr>
          <p:txBody>
            <a:bodyPr lIns="92075" tIns="46038" rIns="92075" bIns="46038"/>
            <a:lstStyle/>
            <a:p>
              <a:endParaRPr lang="zh-CN" altLang="en-US"/>
            </a:p>
          </p:txBody>
        </p:sp>
        <p:sp>
          <p:nvSpPr>
            <p:cNvPr id="21515" name="Line 28"/>
            <p:cNvSpPr>
              <a:spLocks noChangeShapeType="1"/>
            </p:cNvSpPr>
            <p:nvPr/>
          </p:nvSpPr>
          <p:spPr bwMode="auto">
            <a:xfrm>
              <a:off x="1912" y="2001"/>
              <a:ext cx="0" cy="1776"/>
            </a:xfrm>
            <a:prstGeom prst="line">
              <a:avLst/>
            </a:prstGeom>
            <a:noFill/>
            <a:ln w="9525">
              <a:solidFill>
                <a:schemeClr val="tx1"/>
              </a:solidFill>
              <a:round/>
              <a:headEnd/>
              <a:tailEnd/>
            </a:ln>
          </p:spPr>
          <p:txBody>
            <a:bodyPr lIns="92075" tIns="46038" rIns="92075" bIns="46038"/>
            <a:lstStyle/>
            <a:p>
              <a:endParaRPr lang="zh-CN" altLang="en-US"/>
            </a:p>
          </p:txBody>
        </p:sp>
        <p:sp>
          <p:nvSpPr>
            <p:cNvPr id="21516" name="Line 29"/>
            <p:cNvSpPr>
              <a:spLocks noChangeShapeType="1"/>
            </p:cNvSpPr>
            <p:nvPr/>
          </p:nvSpPr>
          <p:spPr bwMode="auto">
            <a:xfrm>
              <a:off x="2968" y="2001"/>
              <a:ext cx="0" cy="1776"/>
            </a:xfrm>
            <a:prstGeom prst="line">
              <a:avLst/>
            </a:prstGeom>
            <a:noFill/>
            <a:ln w="9525">
              <a:solidFill>
                <a:schemeClr val="tx1"/>
              </a:solidFill>
              <a:round/>
              <a:headEnd/>
              <a:tailEnd/>
            </a:ln>
          </p:spPr>
          <p:txBody>
            <a:bodyPr lIns="92075" tIns="46038" rIns="92075" bIns="46038"/>
            <a:lstStyle/>
            <a:p>
              <a:endParaRPr lang="zh-CN" altLang="en-US"/>
            </a:p>
          </p:txBody>
        </p:sp>
        <p:sp>
          <p:nvSpPr>
            <p:cNvPr id="21517" name="Line 30"/>
            <p:cNvSpPr>
              <a:spLocks noChangeShapeType="1"/>
            </p:cNvSpPr>
            <p:nvPr/>
          </p:nvSpPr>
          <p:spPr bwMode="auto">
            <a:xfrm>
              <a:off x="3784" y="1713"/>
              <a:ext cx="0" cy="2064"/>
            </a:xfrm>
            <a:prstGeom prst="line">
              <a:avLst/>
            </a:prstGeom>
            <a:noFill/>
            <a:ln w="9525">
              <a:solidFill>
                <a:schemeClr val="tx1"/>
              </a:solidFill>
              <a:round/>
              <a:headEnd/>
              <a:tailEnd/>
            </a:ln>
          </p:spPr>
          <p:txBody>
            <a:bodyPr lIns="92075" tIns="46038" rIns="92075" bIns="46038"/>
            <a:lstStyle/>
            <a:p>
              <a:endParaRPr lang="zh-CN" altLang="en-US"/>
            </a:p>
          </p:txBody>
        </p:sp>
        <p:sp>
          <p:nvSpPr>
            <p:cNvPr id="21518" name="Line 31"/>
            <p:cNvSpPr>
              <a:spLocks noChangeShapeType="1"/>
            </p:cNvSpPr>
            <p:nvPr/>
          </p:nvSpPr>
          <p:spPr bwMode="auto">
            <a:xfrm>
              <a:off x="4168" y="1713"/>
              <a:ext cx="0" cy="2064"/>
            </a:xfrm>
            <a:prstGeom prst="line">
              <a:avLst/>
            </a:prstGeom>
            <a:noFill/>
            <a:ln w="9525">
              <a:solidFill>
                <a:schemeClr val="tx1"/>
              </a:solidFill>
              <a:round/>
              <a:headEnd/>
              <a:tailEnd/>
            </a:ln>
          </p:spPr>
          <p:txBody>
            <a:bodyPr lIns="92075" tIns="46038" rIns="92075" bIns="46038"/>
            <a:lstStyle/>
            <a:p>
              <a:endParaRPr lang="zh-CN" altLang="en-US"/>
            </a:p>
          </p:txBody>
        </p:sp>
        <p:sp>
          <p:nvSpPr>
            <p:cNvPr id="21519" name="Line 32"/>
            <p:cNvSpPr>
              <a:spLocks noChangeShapeType="1"/>
            </p:cNvSpPr>
            <p:nvPr/>
          </p:nvSpPr>
          <p:spPr bwMode="auto">
            <a:xfrm>
              <a:off x="4840" y="1281"/>
              <a:ext cx="0" cy="2544"/>
            </a:xfrm>
            <a:prstGeom prst="line">
              <a:avLst/>
            </a:prstGeom>
            <a:noFill/>
            <a:ln w="9525">
              <a:solidFill>
                <a:schemeClr val="tx1"/>
              </a:solidFill>
              <a:round/>
              <a:headEnd/>
              <a:tailEnd/>
            </a:ln>
          </p:spPr>
          <p:txBody>
            <a:bodyPr lIns="92075" tIns="46038" rIns="92075" bIns="46038"/>
            <a:lstStyle/>
            <a:p>
              <a:endParaRPr lang="zh-CN" altLang="en-US"/>
            </a:p>
          </p:txBody>
        </p:sp>
        <p:sp>
          <p:nvSpPr>
            <p:cNvPr id="21520" name="Text Box 34"/>
            <p:cNvSpPr txBox="1">
              <a:spLocks noChangeArrowheads="1"/>
            </p:cNvSpPr>
            <p:nvPr/>
          </p:nvSpPr>
          <p:spPr bwMode="auto">
            <a:xfrm>
              <a:off x="760" y="3777"/>
              <a:ext cx="816" cy="231"/>
            </a:xfrm>
            <a:prstGeom prst="rect">
              <a:avLst/>
            </a:prstGeom>
            <a:noFill/>
            <a:ln w="9525">
              <a:noFill/>
              <a:miter lim="800000"/>
              <a:headEnd/>
              <a:tailEnd/>
            </a:ln>
          </p:spPr>
          <p:txBody>
            <a:bodyPr lIns="92075" tIns="46038" rIns="92075" bIns="46038">
              <a:spAutoFit/>
            </a:bodyPr>
            <a:lstStyle/>
            <a:p>
              <a:pPr marL="342900" indent="-342900">
                <a:buFont typeface="Symbol" pitchFamily="18" charset="2"/>
                <a:buNone/>
              </a:pPr>
              <a:r>
                <a:rPr lang="zh-CN" altLang="en-US" sz="1800"/>
                <a:t>学期</a:t>
              </a:r>
              <a:r>
                <a:rPr lang="en-US" altLang="zh-CN" sz="1800"/>
                <a:t>1-2</a:t>
              </a:r>
            </a:p>
          </p:txBody>
        </p:sp>
        <p:sp>
          <p:nvSpPr>
            <p:cNvPr id="21521" name="Text Box 35"/>
            <p:cNvSpPr txBox="1">
              <a:spLocks noChangeArrowheads="1"/>
            </p:cNvSpPr>
            <p:nvPr/>
          </p:nvSpPr>
          <p:spPr bwMode="auto">
            <a:xfrm>
              <a:off x="1924" y="3777"/>
              <a:ext cx="708" cy="231"/>
            </a:xfrm>
            <a:prstGeom prst="rect">
              <a:avLst/>
            </a:prstGeom>
            <a:noFill/>
            <a:ln w="9525">
              <a:noFill/>
              <a:miter lim="800000"/>
              <a:headEnd/>
              <a:tailEnd/>
            </a:ln>
          </p:spPr>
          <p:txBody>
            <a:bodyPr lIns="92075" tIns="46038" rIns="92075" bIns="46038">
              <a:spAutoFit/>
            </a:bodyPr>
            <a:lstStyle/>
            <a:p>
              <a:pPr marL="342900" indent="-342900">
                <a:buFont typeface="Symbol" pitchFamily="18" charset="2"/>
                <a:buNone/>
              </a:pPr>
              <a:r>
                <a:rPr lang="zh-CN" altLang="en-US" sz="1800"/>
                <a:t>学期</a:t>
              </a:r>
              <a:r>
                <a:rPr lang="en-US" altLang="zh-CN" sz="1800"/>
                <a:t>3-4</a:t>
              </a:r>
            </a:p>
          </p:txBody>
        </p:sp>
        <p:sp>
          <p:nvSpPr>
            <p:cNvPr id="21522" name="Text Box 36"/>
            <p:cNvSpPr txBox="1">
              <a:spLocks noChangeArrowheads="1"/>
            </p:cNvSpPr>
            <p:nvPr/>
          </p:nvSpPr>
          <p:spPr bwMode="auto">
            <a:xfrm>
              <a:off x="3028" y="3777"/>
              <a:ext cx="708" cy="231"/>
            </a:xfrm>
            <a:prstGeom prst="rect">
              <a:avLst/>
            </a:prstGeom>
            <a:noFill/>
            <a:ln w="9525">
              <a:noFill/>
              <a:miter lim="800000"/>
              <a:headEnd/>
              <a:tailEnd/>
            </a:ln>
          </p:spPr>
          <p:txBody>
            <a:bodyPr lIns="92075" tIns="46038" rIns="92075" bIns="46038">
              <a:spAutoFit/>
            </a:bodyPr>
            <a:lstStyle/>
            <a:p>
              <a:pPr marL="342900" indent="-342900">
                <a:buFont typeface="Symbol" pitchFamily="18" charset="2"/>
                <a:buNone/>
              </a:pPr>
              <a:r>
                <a:rPr lang="zh-CN" altLang="en-US" sz="1800"/>
                <a:t>学期</a:t>
              </a:r>
              <a:r>
                <a:rPr lang="en-US" altLang="zh-CN" sz="1800"/>
                <a:t>5-6</a:t>
              </a:r>
            </a:p>
          </p:txBody>
        </p:sp>
        <p:sp>
          <p:nvSpPr>
            <p:cNvPr id="21523" name="Text Box 37"/>
            <p:cNvSpPr txBox="1">
              <a:spLocks noChangeArrowheads="1"/>
            </p:cNvSpPr>
            <p:nvPr/>
          </p:nvSpPr>
          <p:spPr bwMode="auto">
            <a:xfrm>
              <a:off x="4228" y="3777"/>
              <a:ext cx="660" cy="231"/>
            </a:xfrm>
            <a:prstGeom prst="rect">
              <a:avLst/>
            </a:prstGeom>
            <a:noFill/>
            <a:ln w="9525">
              <a:noFill/>
              <a:miter lim="800000"/>
              <a:headEnd/>
              <a:tailEnd/>
            </a:ln>
          </p:spPr>
          <p:txBody>
            <a:bodyPr lIns="92075" tIns="46038" rIns="92075" bIns="46038">
              <a:spAutoFit/>
            </a:bodyPr>
            <a:lstStyle/>
            <a:p>
              <a:pPr marL="342900" indent="-342900">
                <a:buFont typeface="Symbol" pitchFamily="18" charset="2"/>
                <a:buNone/>
              </a:pPr>
              <a:r>
                <a:rPr lang="zh-CN" altLang="en-US" sz="1800"/>
                <a:t>学期</a:t>
              </a:r>
              <a:r>
                <a:rPr lang="en-US" altLang="zh-CN" sz="1800"/>
                <a:t>7-8</a:t>
              </a:r>
            </a:p>
          </p:txBody>
        </p:sp>
        <p:sp>
          <p:nvSpPr>
            <p:cNvPr id="21524" name="Text Box 45"/>
            <p:cNvSpPr txBox="1">
              <a:spLocks noChangeArrowheads="1"/>
            </p:cNvSpPr>
            <p:nvPr/>
          </p:nvSpPr>
          <p:spPr bwMode="auto">
            <a:xfrm>
              <a:off x="528" y="1244"/>
              <a:ext cx="3504" cy="445"/>
            </a:xfrm>
            <a:prstGeom prst="rect">
              <a:avLst/>
            </a:prstGeom>
            <a:noFill/>
            <a:ln w="9525">
              <a:solidFill>
                <a:schemeClr val="tx1"/>
              </a:solidFill>
              <a:miter lim="800000"/>
              <a:headEnd/>
              <a:tailEnd/>
            </a:ln>
          </p:spPr>
          <p:txBody>
            <a:bodyPr lIns="92075" tIns="46038" rIns="92075" bIns="46038">
              <a:spAutoFit/>
            </a:bodyPr>
            <a:lstStyle/>
            <a:p>
              <a:pPr marL="342900" indent="-342900" algn="l">
                <a:buFont typeface="Symbol" pitchFamily="18" charset="2"/>
                <a:buNone/>
              </a:pPr>
              <a:r>
                <a:rPr lang="zh-CN" altLang="en-US" sz="1800"/>
                <a:t>个体编程</a:t>
              </a:r>
              <a:r>
                <a:rPr lang="en-US" altLang="zh-CN" sz="1800"/>
                <a:t>-&gt;</a:t>
              </a:r>
              <a:r>
                <a:rPr lang="zh-CN" altLang="en-US" sz="1800"/>
                <a:t>到小组编程</a:t>
              </a:r>
              <a:r>
                <a:rPr lang="en-US" altLang="zh-CN" sz="1800"/>
                <a:t>-&gt;</a:t>
              </a:r>
              <a:r>
                <a:rPr lang="zh-CN" altLang="en-US" sz="1800"/>
                <a:t>到小组软件开发</a:t>
              </a:r>
              <a:r>
                <a:rPr lang="en-US" altLang="zh-CN" sz="1800"/>
                <a:t>-&gt;</a:t>
              </a:r>
            </a:p>
            <a:p>
              <a:pPr marL="342900" indent="-342900" algn="l">
                <a:buFont typeface="Symbol" pitchFamily="18" charset="2"/>
                <a:buNone/>
              </a:pPr>
              <a:r>
                <a:rPr lang="zh-CN" altLang="en-US" sz="1800"/>
                <a:t>到大规模软件开发和复用</a:t>
              </a:r>
              <a:r>
                <a:rPr lang="en-US" altLang="zh-CN" sz="1800"/>
                <a:t>-&gt;</a:t>
              </a:r>
              <a:r>
                <a:rPr lang="zh-CN" altLang="en-US" sz="1800"/>
                <a:t>软件工程企业工作和研究</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up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upRigh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smtClean="0"/>
              <a:t>目录</a:t>
            </a:r>
          </a:p>
        </p:txBody>
      </p:sp>
      <p:sp>
        <p:nvSpPr>
          <p:cNvPr id="5123" name="Rectangle 3"/>
          <p:cNvSpPr>
            <a:spLocks noGrp="1" noChangeArrowheads="1"/>
          </p:cNvSpPr>
          <p:nvPr>
            <p:ph type="body" idx="1"/>
          </p:nvPr>
        </p:nvSpPr>
        <p:spPr>
          <a:xfrm>
            <a:off x="990600" y="1295400"/>
            <a:ext cx="6858000" cy="4724400"/>
          </a:xfrm>
        </p:spPr>
        <p:txBody>
          <a:bodyPr/>
          <a:lstStyle/>
          <a:p>
            <a:pPr>
              <a:lnSpc>
                <a:spcPct val="80000"/>
              </a:lnSpc>
            </a:pPr>
            <a:r>
              <a:rPr lang="zh-CN" altLang="en-US" sz="2800" smtClean="0"/>
              <a:t>软件无处不在</a:t>
            </a:r>
          </a:p>
          <a:p>
            <a:pPr>
              <a:lnSpc>
                <a:spcPct val="80000"/>
              </a:lnSpc>
            </a:pPr>
            <a:r>
              <a:rPr lang="zh-CN" altLang="en-US" sz="2800" smtClean="0"/>
              <a:t>软件人才需求</a:t>
            </a:r>
          </a:p>
          <a:p>
            <a:pPr>
              <a:lnSpc>
                <a:spcPct val="80000"/>
              </a:lnSpc>
            </a:pPr>
            <a:r>
              <a:rPr lang="zh-CN" altLang="en-US" sz="2800" smtClean="0"/>
              <a:t>软件件生产率比较</a:t>
            </a:r>
          </a:p>
          <a:p>
            <a:pPr>
              <a:lnSpc>
                <a:spcPct val="80000"/>
              </a:lnSpc>
            </a:pPr>
            <a:r>
              <a:rPr lang="en-US" altLang="zh-CN" sz="2800" smtClean="0"/>
              <a:t>Who change the world ?</a:t>
            </a:r>
          </a:p>
          <a:p>
            <a:pPr>
              <a:lnSpc>
                <a:spcPct val="80000"/>
              </a:lnSpc>
            </a:pPr>
            <a:r>
              <a:rPr lang="zh-CN" altLang="en-US" sz="2800" smtClean="0"/>
              <a:t>软件工程专业分析</a:t>
            </a:r>
          </a:p>
          <a:p>
            <a:pPr>
              <a:lnSpc>
                <a:spcPct val="80000"/>
              </a:lnSpc>
            </a:pPr>
            <a:r>
              <a:rPr lang="zh-CN" altLang="en-US" sz="2800" smtClean="0"/>
              <a:t>程序设计与软件工程学习曲线</a:t>
            </a:r>
          </a:p>
          <a:p>
            <a:pPr>
              <a:lnSpc>
                <a:spcPct val="80000"/>
              </a:lnSpc>
            </a:pPr>
            <a:r>
              <a:rPr lang="zh-CN" altLang="en-US" sz="2800" smtClean="0"/>
              <a:t>培养大纲</a:t>
            </a:r>
          </a:p>
          <a:p>
            <a:pPr lvl="1">
              <a:lnSpc>
                <a:spcPct val="80000"/>
              </a:lnSpc>
            </a:pPr>
            <a:r>
              <a:rPr lang="zh-CN" altLang="en-US" sz="2400" smtClean="0"/>
              <a:t>课堂学习与实践学习曲线</a:t>
            </a:r>
          </a:p>
          <a:p>
            <a:pPr lvl="1">
              <a:lnSpc>
                <a:spcPct val="80000"/>
              </a:lnSpc>
            </a:pPr>
            <a:r>
              <a:rPr lang="zh-CN" altLang="en-US" sz="2400" smtClean="0"/>
              <a:t>从学生到工程师</a:t>
            </a:r>
          </a:p>
          <a:p>
            <a:pPr>
              <a:lnSpc>
                <a:spcPct val="80000"/>
              </a:lnSpc>
              <a:buClr>
                <a:schemeClr val="tx2"/>
              </a:buClr>
              <a:buFont typeface="Symbol" pitchFamily="18" charset="2"/>
              <a:buChar char="·"/>
            </a:pPr>
            <a:r>
              <a:rPr lang="zh-CN" altLang="en-US" sz="2800" smtClean="0"/>
              <a:t>实验、实训、实习的关系</a:t>
            </a:r>
          </a:p>
          <a:p>
            <a:pPr>
              <a:lnSpc>
                <a:spcPct val="80000"/>
              </a:lnSpc>
              <a:buClr>
                <a:schemeClr val="tx2"/>
              </a:buClr>
              <a:buFont typeface="Symbol" pitchFamily="18" charset="2"/>
              <a:buChar char="·"/>
            </a:pPr>
            <a:r>
              <a:rPr lang="zh-CN" altLang="en-US" sz="2800" smtClean="0"/>
              <a:t>本课程的目标</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1" name="Rectangle 2"/>
          <p:cNvSpPr>
            <a:spLocks noGrp="1" noChangeArrowheads="1"/>
          </p:cNvSpPr>
          <p:nvPr>
            <p:ph type="title"/>
          </p:nvPr>
        </p:nvSpPr>
        <p:spPr/>
        <p:txBody>
          <a:bodyPr/>
          <a:lstStyle/>
          <a:p>
            <a:r>
              <a:rPr lang="zh-CN" altLang="en-US" smtClean="0"/>
              <a:t>实验、实训、实习的关系</a:t>
            </a:r>
          </a:p>
        </p:txBody>
      </p:sp>
      <p:sp>
        <p:nvSpPr>
          <p:cNvPr id="2072" name="Rectangle 3"/>
          <p:cNvSpPr>
            <a:spLocks noGrp="1" noChangeArrowheads="1"/>
          </p:cNvSpPr>
          <p:nvPr>
            <p:ph type="body" idx="1"/>
          </p:nvPr>
        </p:nvSpPr>
        <p:spPr>
          <a:xfrm>
            <a:off x="838200" y="3581400"/>
            <a:ext cx="6781800" cy="1828800"/>
          </a:xfrm>
        </p:spPr>
        <p:txBody>
          <a:bodyPr/>
          <a:lstStyle/>
          <a:p>
            <a:pPr>
              <a:lnSpc>
                <a:spcPct val="90000"/>
              </a:lnSpc>
            </a:pPr>
            <a:r>
              <a:rPr lang="zh-CN" altLang="en-US" sz="2400" smtClean="0"/>
              <a:t>大学</a:t>
            </a:r>
            <a:r>
              <a:rPr lang="en-US" altLang="zh-CN" sz="2400" smtClean="0"/>
              <a:t>1-2</a:t>
            </a:r>
            <a:r>
              <a:rPr lang="zh-CN" altLang="en-US" sz="2400" smtClean="0"/>
              <a:t>年级，重点为一般的软件综合实验</a:t>
            </a:r>
            <a:endParaRPr lang="en-US" altLang="zh-CN" sz="2400" smtClean="0"/>
          </a:p>
          <a:p>
            <a:pPr>
              <a:lnSpc>
                <a:spcPct val="90000"/>
              </a:lnSpc>
            </a:pPr>
            <a:r>
              <a:rPr lang="zh-CN" altLang="en-US" sz="2400" smtClean="0"/>
              <a:t>三年级：面向领域知识项目实验和实际训练</a:t>
            </a:r>
          </a:p>
          <a:p>
            <a:pPr>
              <a:lnSpc>
                <a:spcPct val="90000"/>
              </a:lnSpc>
            </a:pPr>
            <a:endParaRPr lang="zh-CN" altLang="en-US" sz="2400" smtClean="0"/>
          </a:p>
          <a:p>
            <a:pPr>
              <a:lnSpc>
                <a:spcPct val="90000"/>
              </a:lnSpc>
            </a:pPr>
            <a:r>
              <a:rPr lang="zh-CN" altLang="en-US" sz="2400" smtClean="0"/>
              <a:t>四年级：进入企业实习和毕业设计</a:t>
            </a:r>
          </a:p>
        </p:txBody>
      </p:sp>
      <p:sp>
        <p:nvSpPr>
          <p:cNvPr id="2073" name="Text Box 4"/>
          <p:cNvSpPr txBox="1">
            <a:spLocks noChangeArrowheads="1"/>
          </p:cNvSpPr>
          <p:nvPr/>
        </p:nvSpPr>
        <p:spPr bwMode="auto">
          <a:xfrm>
            <a:off x="685800" y="5486400"/>
            <a:ext cx="8458200" cy="579438"/>
          </a:xfrm>
          <a:prstGeom prst="rect">
            <a:avLst/>
          </a:prstGeom>
          <a:noFill/>
          <a:ln w="9525">
            <a:noFill/>
            <a:miter lim="800000"/>
            <a:headEnd/>
            <a:tailEnd/>
          </a:ln>
        </p:spPr>
        <p:txBody>
          <a:bodyPr lIns="92075" tIns="46038" rIns="92075" bIns="46038">
            <a:spAutoFit/>
          </a:bodyPr>
          <a:lstStyle/>
          <a:p>
            <a:pPr marL="342900" indent="-342900">
              <a:buFont typeface="Symbol" pitchFamily="18" charset="2"/>
              <a:buNone/>
            </a:pPr>
            <a:r>
              <a:rPr lang="zh-CN" altLang="en-US" sz="3200"/>
              <a:t>软件工程化管理 </a:t>
            </a:r>
            <a:r>
              <a:rPr lang="en-US" altLang="zh-CN" sz="3200"/>
              <a:t>+ </a:t>
            </a:r>
            <a:r>
              <a:rPr lang="zh-CN" altLang="en-US" sz="3200"/>
              <a:t>领域知识</a:t>
            </a:r>
            <a:r>
              <a:rPr lang="en-US" altLang="zh-CN" sz="3200"/>
              <a:t>=</a:t>
            </a:r>
            <a:r>
              <a:rPr lang="zh-CN" altLang="en-US" sz="3200"/>
              <a:t>新软件产品</a:t>
            </a:r>
          </a:p>
        </p:txBody>
      </p:sp>
      <p:graphicFrame>
        <p:nvGraphicFramePr>
          <p:cNvPr id="2050" name="Organization Chart 6"/>
          <p:cNvGraphicFramePr>
            <a:graphicFrameLocks/>
          </p:cNvGraphicFramePr>
          <p:nvPr/>
        </p:nvGraphicFramePr>
        <p:xfrm>
          <a:off x="1066800" y="1219200"/>
          <a:ext cx="6858000" cy="1981200"/>
        </p:xfrm>
        <a:graphic>
          <a:graphicData uri="http://schemas.openxmlformats.org/drawingml/2006/compatibility">
            <com:legacyDrawing xmlns:com="http://schemas.openxmlformats.org/drawingml/2006/compatibility" spid="_x0000_s2050"/>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mtClean="0"/>
              <a:t>“软件工程课程”的目标</a:t>
            </a:r>
          </a:p>
        </p:txBody>
      </p:sp>
      <p:sp>
        <p:nvSpPr>
          <p:cNvPr id="22531" name="Rectangle 3"/>
          <p:cNvSpPr>
            <a:spLocks noGrp="1" noChangeArrowheads="1"/>
          </p:cNvSpPr>
          <p:nvPr>
            <p:ph type="body" idx="1"/>
          </p:nvPr>
        </p:nvSpPr>
        <p:spPr/>
        <p:txBody>
          <a:bodyPr/>
          <a:lstStyle/>
          <a:p>
            <a:pPr>
              <a:lnSpc>
                <a:spcPct val="90000"/>
              </a:lnSpc>
            </a:pPr>
            <a:r>
              <a:rPr lang="zh-CN" altLang="en-US" sz="2400" smtClean="0"/>
              <a:t>软件工程课程与教材是“对如何用工程化的过程、方法、技术、工具等，在时间、资源、成本等约束下，分析、设计、建造、交付高质量软件”的经验和理论总结。</a:t>
            </a:r>
          </a:p>
          <a:p>
            <a:pPr>
              <a:lnSpc>
                <a:spcPct val="90000"/>
              </a:lnSpc>
            </a:pPr>
            <a:r>
              <a:rPr lang="en-US" altLang="zh-CN" sz="2400" smtClean="0"/>
              <a:t>“No Silver Bullet” ---</a:t>
            </a:r>
            <a:r>
              <a:rPr lang="zh-CN" altLang="en-US" sz="2400" smtClean="0"/>
              <a:t>是软件工程领域的名言。不能像学习“微积分课程”那样，给出每个软件项目的精确解决方案。</a:t>
            </a:r>
          </a:p>
          <a:p>
            <a:pPr>
              <a:lnSpc>
                <a:spcPct val="90000"/>
              </a:lnSpc>
            </a:pPr>
            <a:r>
              <a:rPr lang="zh-CN" altLang="en-US" sz="2400" smtClean="0"/>
              <a:t>必须将“软件工程化理论方法”用于实践，并从实践中总结和提炼理论。</a:t>
            </a:r>
          </a:p>
          <a:p>
            <a:pPr>
              <a:lnSpc>
                <a:spcPct val="90000"/>
              </a:lnSpc>
            </a:pPr>
            <a:r>
              <a:rPr lang="zh-CN" altLang="en-US" sz="2400" smtClean="0"/>
              <a:t>你不能说读了某本教材或书，就懂得“软件工程”了。</a:t>
            </a:r>
          </a:p>
          <a:p>
            <a:pPr lvl="1">
              <a:lnSpc>
                <a:spcPct val="90000"/>
              </a:lnSpc>
            </a:pPr>
            <a:r>
              <a:rPr lang="zh-CN" altLang="en-US" sz="2000" smtClean="0"/>
              <a:t>根据对计算机和软件专业的本科毕业生的调查：</a:t>
            </a:r>
          </a:p>
          <a:p>
            <a:pPr lvl="2">
              <a:lnSpc>
                <a:spcPct val="90000"/>
              </a:lnSpc>
            </a:pPr>
            <a:r>
              <a:rPr lang="zh-CN" altLang="en-US" sz="1800" smtClean="0"/>
              <a:t>在校期间：“软件工程”是感觉最没用的课程之一</a:t>
            </a:r>
          </a:p>
          <a:p>
            <a:pPr lvl="2">
              <a:lnSpc>
                <a:spcPct val="90000"/>
              </a:lnSpc>
            </a:pPr>
            <a:r>
              <a:rPr lang="zh-CN" altLang="en-US" sz="1800" smtClean="0"/>
              <a:t>两年以后：请告诉师妹师弟们：“软件工程是最有用的课程之一”。</a:t>
            </a:r>
          </a:p>
          <a:p>
            <a:pPr>
              <a:lnSpc>
                <a:spcPct val="90000"/>
              </a:lnSpc>
            </a:pPr>
            <a:r>
              <a:rPr lang="zh-CN" altLang="en-US" sz="2400" smtClean="0"/>
              <a:t>本课程可以说是“软件工程导论”，将大家引如软件工程领域，走出“工程化”方法的第一步。</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smtClean="0"/>
              <a:t>美国软件及相关专业的收入与就业空间</a:t>
            </a:r>
          </a:p>
        </p:txBody>
      </p:sp>
      <p:graphicFrame>
        <p:nvGraphicFramePr>
          <p:cNvPr id="5" name="表格 4"/>
          <p:cNvGraphicFramePr>
            <a:graphicFrameLocks noGrp="1"/>
          </p:cNvGraphicFramePr>
          <p:nvPr/>
        </p:nvGraphicFramePr>
        <p:xfrm>
          <a:off x="1500188" y="1643063"/>
          <a:ext cx="5500726" cy="4389120"/>
        </p:xfrm>
        <a:graphic>
          <a:graphicData uri="http://schemas.openxmlformats.org/drawingml/2006/table">
            <a:tbl>
              <a:tblPr/>
              <a:tblGrid>
                <a:gridCol w="1305258"/>
                <a:gridCol w="1165408"/>
                <a:gridCol w="932326"/>
                <a:gridCol w="932326"/>
                <a:gridCol w="1165408"/>
              </a:tblGrid>
              <a:tr h="446488">
                <a:tc>
                  <a:txBody>
                    <a:bodyPr/>
                    <a:lstStyle/>
                    <a:p>
                      <a:pPr marL="490220" indent="-490220" algn="just" hangingPunct="0">
                        <a:spcAft>
                          <a:spcPts val="0"/>
                        </a:spcAft>
                      </a:pPr>
                      <a:endParaRPr lang="en-US"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marL="490220" indent="-490220" algn="just" hangingPunct="0">
                        <a:spcAft>
                          <a:spcPts val="0"/>
                        </a:spcAft>
                      </a:pPr>
                      <a:r>
                        <a:rPr lang="zh-CN" sz="1800" kern="100">
                          <a:latin typeface="Times New Roman"/>
                          <a:ea typeface="宋体"/>
                          <a:cs typeface="Times New Roman"/>
                        </a:rPr>
                        <a:t>年收入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zh-CN" sz="1800" kern="100">
                          <a:latin typeface="Times New Roman"/>
                          <a:ea typeface="宋体"/>
                          <a:cs typeface="Times New Roman"/>
                        </a:rPr>
                        <a:t>学历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zh-CN" sz="1800" kern="100">
                          <a:latin typeface="Times New Roman"/>
                          <a:ea typeface="宋体"/>
                          <a:cs typeface="Times New Roman"/>
                        </a:rPr>
                        <a:t>工作</a:t>
                      </a:r>
                    </a:p>
                    <a:p>
                      <a:pPr marL="490220" indent="-490220" algn="just" hangingPunct="0">
                        <a:spcAft>
                          <a:spcPts val="0"/>
                        </a:spcAft>
                      </a:pPr>
                      <a:r>
                        <a:rPr lang="zh-CN" sz="1800" kern="100">
                          <a:latin typeface="Times New Roman"/>
                          <a:ea typeface="宋体"/>
                          <a:cs typeface="Times New Roman"/>
                        </a:rPr>
                        <a:t>经验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zh-CN" sz="1800" kern="100">
                          <a:latin typeface="Times New Roman"/>
                          <a:ea typeface="宋体"/>
                          <a:cs typeface="Times New Roman"/>
                        </a:rPr>
                        <a:t>就业年</a:t>
                      </a:r>
                    </a:p>
                    <a:p>
                      <a:pPr marL="490220" indent="-490220" algn="just" hangingPunct="0">
                        <a:spcAft>
                          <a:spcPts val="0"/>
                        </a:spcAft>
                      </a:pPr>
                      <a:r>
                        <a:rPr lang="zh-CN" sz="1800" kern="100">
                          <a:latin typeface="Times New Roman"/>
                          <a:ea typeface="宋体"/>
                          <a:cs typeface="Times New Roman"/>
                        </a:rPr>
                        <a:t>均增长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88">
                <a:tc>
                  <a:txBody>
                    <a:bodyPr/>
                    <a:lstStyle/>
                    <a:p>
                      <a:pPr marL="490220" indent="-490220" algn="just" hangingPunct="0">
                        <a:spcAft>
                          <a:spcPts val="0"/>
                        </a:spcAft>
                      </a:pPr>
                      <a:r>
                        <a:rPr lang="zh-CN" sz="1800" kern="100">
                          <a:latin typeface="Times New Roman"/>
                          <a:ea typeface="宋体"/>
                          <a:cs typeface="Times New Roman"/>
                        </a:rPr>
                        <a:t>软件开</a:t>
                      </a:r>
                    </a:p>
                    <a:p>
                      <a:pPr marL="490220" indent="-490220" algn="just" hangingPunct="0">
                        <a:spcAft>
                          <a:spcPts val="0"/>
                        </a:spcAft>
                      </a:pPr>
                      <a:r>
                        <a:rPr lang="zh-CN" sz="1800" kern="100">
                          <a:latin typeface="Times New Roman"/>
                          <a:ea typeface="宋体"/>
                          <a:cs typeface="Times New Roman"/>
                        </a:rPr>
                        <a:t>发人员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en-US" sz="1800" kern="100">
                          <a:latin typeface="Times New Roman"/>
                          <a:ea typeface="宋体"/>
                          <a:cs typeface="Times New Roman"/>
                        </a:rPr>
                        <a:t>90,530</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zh-CN" sz="1800" kern="100">
                          <a:latin typeface="Times New Roman"/>
                          <a:ea typeface="宋体"/>
                          <a:cs typeface="Times New Roman"/>
                        </a:rPr>
                        <a:t>本科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zh-CN" sz="1800" kern="100">
                          <a:latin typeface="Times New Roman"/>
                          <a:ea typeface="宋体"/>
                          <a:cs typeface="Times New Roman"/>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en-US" sz="1800" kern="100">
                          <a:latin typeface="Times New Roman"/>
                          <a:ea typeface="宋体"/>
                          <a:cs typeface="Times New Roman"/>
                        </a:rPr>
                        <a:t>30%</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244">
                <a:tc>
                  <a:txBody>
                    <a:bodyPr/>
                    <a:lstStyle/>
                    <a:p>
                      <a:pPr marL="490220" indent="-490220" algn="just" hangingPunct="0">
                        <a:spcAft>
                          <a:spcPts val="0"/>
                        </a:spcAft>
                      </a:pPr>
                      <a:r>
                        <a:rPr lang="zh-CN" sz="1800" kern="100">
                          <a:latin typeface="Times New Roman"/>
                          <a:ea typeface="宋体"/>
                          <a:cs typeface="Times New Roman"/>
                        </a:rPr>
                        <a:t>程序员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en-US" sz="1800" kern="100">
                          <a:latin typeface="Times New Roman"/>
                          <a:ea typeface="宋体"/>
                          <a:cs typeface="Times New Roman"/>
                        </a:rPr>
                        <a:t>71,380</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zh-CN" sz="1800" kern="100">
                          <a:latin typeface="Times New Roman"/>
                          <a:ea typeface="宋体"/>
                          <a:cs typeface="Times New Roman"/>
                        </a:rPr>
                        <a:t>本科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zh-CN" sz="1800" kern="100">
                          <a:latin typeface="Times New Roman"/>
                          <a:ea typeface="宋体"/>
                          <a:cs typeface="Times New Roman"/>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en-US" sz="1800" kern="100">
                          <a:latin typeface="Times New Roman"/>
                          <a:ea typeface="宋体"/>
                          <a:cs typeface="Times New Roman"/>
                        </a:rPr>
                        <a:t>12%</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88">
                <a:tc>
                  <a:txBody>
                    <a:bodyPr/>
                    <a:lstStyle/>
                    <a:p>
                      <a:pPr marL="490220" indent="-490220" algn="just" hangingPunct="0">
                        <a:spcAft>
                          <a:spcPts val="0"/>
                        </a:spcAft>
                      </a:pPr>
                      <a:r>
                        <a:rPr lang="zh-CN" sz="1800" kern="100">
                          <a:latin typeface="Times New Roman"/>
                          <a:ea typeface="宋体"/>
                          <a:cs typeface="Times New Roman"/>
                        </a:rPr>
                        <a:t>数据库</a:t>
                      </a:r>
                    </a:p>
                    <a:p>
                      <a:pPr marL="490220" indent="-490220" algn="just" hangingPunct="0">
                        <a:spcAft>
                          <a:spcPts val="0"/>
                        </a:spcAft>
                      </a:pPr>
                      <a:r>
                        <a:rPr lang="zh-CN" sz="1800" kern="100">
                          <a:latin typeface="Times New Roman"/>
                          <a:ea typeface="宋体"/>
                          <a:cs typeface="Times New Roman"/>
                        </a:rPr>
                        <a:t>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en-US" sz="1800" kern="100">
                          <a:latin typeface="Times New Roman"/>
                          <a:ea typeface="宋体"/>
                          <a:cs typeface="Times New Roman"/>
                        </a:rPr>
                        <a:t>73,490</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zh-CN" sz="1800" kern="100">
                          <a:latin typeface="Times New Roman"/>
                          <a:ea typeface="宋体"/>
                          <a:cs typeface="Times New Roman"/>
                        </a:rPr>
                        <a:t>本科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en-US" sz="1800" kern="100">
                          <a:latin typeface="Times New Roman"/>
                          <a:ea typeface="宋体"/>
                          <a:cs typeface="Times New Roman"/>
                        </a:rPr>
                        <a:t>5</a:t>
                      </a:r>
                      <a:r>
                        <a:rPr lang="zh-CN" sz="1800" kern="100">
                          <a:latin typeface="Times New Roman"/>
                          <a:ea typeface="宋体"/>
                          <a:cs typeface="Times New Roman"/>
                        </a:rPr>
                        <a:t>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en-US" sz="1800" kern="100">
                          <a:latin typeface="Times New Roman"/>
                          <a:ea typeface="宋体"/>
                          <a:cs typeface="Times New Roman"/>
                        </a:rPr>
                        <a:t>31%</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88">
                <a:tc>
                  <a:txBody>
                    <a:bodyPr/>
                    <a:lstStyle/>
                    <a:p>
                      <a:pPr marL="490220" indent="-490220" algn="just" hangingPunct="0">
                        <a:spcAft>
                          <a:spcPts val="0"/>
                        </a:spcAft>
                      </a:pPr>
                      <a:r>
                        <a:rPr lang="zh-CN" sz="1800" kern="100">
                          <a:latin typeface="Times New Roman"/>
                          <a:ea typeface="宋体"/>
                          <a:cs typeface="Times New Roman"/>
                        </a:rPr>
                        <a:t>计算机系</a:t>
                      </a:r>
                    </a:p>
                    <a:p>
                      <a:pPr marL="490220" indent="-490220" algn="just" hangingPunct="0">
                        <a:spcAft>
                          <a:spcPts val="0"/>
                        </a:spcAft>
                      </a:pPr>
                      <a:r>
                        <a:rPr lang="zh-CN" sz="1800" kern="100">
                          <a:latin typeface="Times New Roman"/>
                          <a:ea typeface="宋体"/>
                          <a:cs typeface="Times New Roman"/>
                        </a:rPr>
                        <a:t>统分析员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en-US" sz="1800" kern="100">
                          <a:latin typeface="Times New Roman"/>
                          <a:ea typeface="宋体"/>
                          <a:cs typeface="Times New Roman"/>
                        </a:rPr>
                        <a:t>77,740</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zh-CN" sz="1800" kern="100">
                          <a:latin typeface="Times New Roman"/>
                          <a:ea typeface="宋体"/>
                          <a:cs typeface="Times New Roman"/>
                        </a:rPr>
                        <a:t>本科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zh-CN" sz="1800" kern="100">
                          <a:latin typeface="Times New Roman"/>
                          <a:ea typeface="宋体"/>
                          <a:cs typeface="Times New Roman"/>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en-US" sz="1800" kern="100">
                          <a:latin typeface="Times New Roman"/>
                          <a:ea typeface="宋体"/>
                          <a:cs typeface="Times New Roman"/>
                        </a:rPr>
                        <a:t>22%</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9732">
                <a:tc>
                  <a:txBody>
                    <a:bodyPr/>
                    <a:lstStyle/>
                    <a:p>
                      <a:pPr marL="490220" indent="-490220" algn="just" hangingPunct="0">
                        <a:spcAft>
                          <a:spcPts val="0"/>
                        </a:spcAft>
                      </a:pPr>
                      <a:r>
                        <a:rPr lang="zh-CN" sz="1800" kern="100">
                          <a:latin typeface="Times New Roman"/>
                          <a:ea typeface="宋体"/>
                          <a:cs typeface="Times New Roman"/>
                        </a:rPr>
                        <a:t>计算机和</a:t>
                      </a:r>
                    </a:p>
                    <a:p>
                      <a:pPr marL="490220" indent="-490220" algn="just" hangingPunct="0">
                        <a:spcAft>
                          <a:spcPts val="0"/>
                        </a:spcAft>
                      </a:pPr>
                      <a:r>
                        <a:rPr lang="zh-CN" sz="1800" kern="100">
                          <a:latin typeface="Times New Roman"/>
                          <a:ea typeface="宋体"/>
                          <a:cs typeface="Times New Roman"/>
                        </a:rPr>
                        <a:t>信息研究</a:t>
                      </a:r>
                    </a:p>
                    <a:p>
                      <a:pPr marL="490220" indent="-490220" algn="just" hangingPunct="0">
                        <a:spcAft>
                          <a:spcPts val="0"/>
                        </a:spcAft>
                      </a:pPr>
                      <a:r>
                        <a:rPr lang="zh-CN" sz="1800" kern="100">
                          <a:latin typeface="Times New Roman"/>
                          <a:ea typeface="宋体"/>
                          <a:cs typeface="Times New Roman"/>
                        </a:rPr>
                        <a:t>科学家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en-US" sz="1800" kern="100">
                          <a:latin typeface="Times New Roman"/>
                          <a:ea typeface="宋体"/>
                          <a:cs typeface="Times New Roman"/>
                        </a:rPr>
                        <a:t>100,660</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zh-CN" sz="1800" kern="100">
                          <a:latin typeface="Times New Roman"/>
                          <a:ea typeface="宋体"/>
                          <a:cs typeface="Times New Roman"/>
                        </a:rPr>
                        <a:t>博士</a:t>
                      </a:r>
                    </a:p>
                    <a:p>
                      <a:pPr marL="490220" indent="-490220" algn="just" hangingPunct="0">
                        <a:spcAft>
                          <a:spcPts val="0"/>
                        </a:spcAft>
                      </a:pPr>
                      <a:r>
                        <a:rPr lang="zh-CN" sz="1800" kern="100">
                          <a:latin typeface="Times New Roman"/>
                          <a:ea typeface="宋体"/>
                          <a:cs typeface="Times New Roman"/>
                        </a:rPr>
                        <a:t>硕士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zh-CN" sz="1800" kern="100">
                          <a:latin typeface="Times New Roman"/>
                          <a:ea typeface="宋体"/>
                          <a:cs typeface="Times New Roman"/>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en-US" sz="1800" kern="100">
                          <a:latin typeface="Times New Roman"/>
                          <a:ea typeface="宋体"/>
                          <a:cs typeface="Times New Roman"/>
                        </a:rPr>
                        <a:t>19%</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88">
                <a:tc>
                  <a:txBody>
                    <a:bodyPr/>
                    <a:lstStyle/>
                    <a:p>
                      <a:pPr marL="490220" indent="-490220" algn="just" hangingPunct="0">
                        <a:spcAft>
                          <a:spcPts val="0"/>
                        </a:spcAft>
                      </a:pPr>
                      <a:r>
                        <a:rPr lang="zh-CN" sz="1800" kern="100">
                          <a:latin typeface="Times New Roman"/>
                          <a:ea typeface="宋体"/>
                          <a:cs typeface="Times New Roman"/>
                        </a:rPr>
                        <a:t>计算机硬</a:t>
                      </a:r>
                    </a:p>
                    <a:p>
                      <a:pPr marL="490220" indent="-490220" algn="just" hangingPunct="0">
                        <a:spcAft>
                          <a:spcPts val="0"/>
                        </a:spcAft>
                      </a:pPr>
                      <a:r>
                        <a:rPr lang="zh-CN" sz="1800" kern="100">
                          <a:latin typeface="Times New Roman"/>
                          <a:ea typeface="宋体"/>
                          <a:cs typeface="Times New Roman"/>
                        </a:rPr>
                        <a:t>件工程师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en-US" sz="1800" kern="100">
                          <a:latin typeface="Times New Roman"/>
                          <a:ea typeface="宋体"/>
                          <a:cs typeface="Times New Roman"/>
                        </a:rPr>
                        <a:t>98,810</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zh-CN" sz="1800" kern="100">
                          <a:latin typeface="Times New Roman"/>
                          <a:ea typeface="宋体"/>
                          <a:cs typeface="Times New Roman"/>
                        </a:rPr>
                        <a:t>本科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zh-CN" sz="1800" kern="100">
                          <a:latin typeface="Times New Roman"/>
                          <a:ea typeface="宋体"/>
                          <a:cs typeface="Times New Roman"/>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en-US" sz="1800" kern="100">
                          <a:latin typeface="Times New Roman"/>
                          <a:ea typeface="宋体"/>
                          <a:cs typeface="Times New Roman"/>
                        </a:rPr>
                        <a:t>9%</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88">
                <a:tc>
                  <a:txBody>
                    <a:bodyPr/>
                    <a:lstStyle/>
                    <a:p>
                      <a:pPr marL="490220" indent="-490220" algn="just" hangingPunct="0">
                        <a:spcAft>
                          <a:spcPts val="0"/>
                        </a:spcAft>
                      </a:pPr>
                      <a:r>
                        <a:rPr lang="zh-CN" sz="1800" kern="100">
                          <a:latin typeface="Times New Roman"/>
                          <a:ea typeface="宋体"/>
                          <a:cs typeface="Times New Roman"/>
                        </a:rPr>
                        <a:t>计算机</a:t>
                      </a:r>
                    </a:p>
                    <a:p>
                      <a:pPr marL="490220" indent="-490220" algn="just" hangingPunct="0">
                        <a:spcAft>
                          <a:spcPts val="0"/>
                        </a:spcAft>
                      </a:pPr>
                      <a:r>
                        <a:rPr lang="zh-CN" sz="1800" kern="100">
                          <a:latin typeface="Times New Roman"/>
                          <a:ea typeface="宋体"/>
                          <a:cs typeface="Times New Roman"/>
                        </a:rPr>
                        <a:t>支持人员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en-US" sz="1800" kern="100">
                          <a:latin typeface="Times New Roman"/>
                          <a:ea typeface="宋体"/>
                          <a:cs typeface="Times New Roman"/>
                        </a:rPr>
                        <a:t>46,260</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zh-CN" sz="1800" kern="100" dirty="0">
                          <a:latin typeface="Times New Roman"/>
                          <a:ea typeface="宋体"/>
                          <a:cs typeface="Times New Roman"/>
                        </a:rPr>
                        <a:t>大专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zh-CN" sz="1800" kern="100">
                          <a:latin typeface="Times New Roman"/>
                          <a:ea typeface="宋体"/>
                          <a:cs typeface="Times New Roman"/>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0220" indent="-490220" algn="just" hangingPunct="0">
                        <a:spcAft>
                          <a:spcPts val="0"/>
                        </a:spcAft>
                      </a:pPr>
                      <a:r>
                        <a:rPr lang="en-US" sz="1800" kern="100" dirty="0">
                          <a:latin typeface="Times New Roman"/>
                          <a:ea typeface="宋体"/>
                          <a:cs typeface="Times New Roman"/>
                        </a:rPr>
                        <a:t>18%</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smtClean="0"/>
              <a:t>中国软件及相关专业的收入与就业排位</a:t>
            </a:r>
          </a:p>
        </p:txBody>
      </p:sp>
      <p:graphicFrame>
        <p:nvGraphicFramePr>
          <p:cNvPr id="4" name="表格 3"/>
          <p:cNvGraphicFramePr>
            <a:graphicFrameLocks noGrp="1"/>
          </p:cNvGraphicFramePr>
          <p:nvPr/>
        </p:nvGraphicFramePr>
        <p:xfrm>
          <a:off x="1357313" y="1714500"/>
          <a:ext cx="6500812" cy="4526280"/>
        </p:xfrm>
        <a:graphic>
          <a:graphicData uri="http://schemas.openxmlformats.org/drawingml/2006/table">
            <a:tbl>
              <a:tblPr/>
              <a:tblGrid>
                <a:gridCol w="900112"/>
                <a:gridCol w="1444625"/>
                <a:gridCol w="1200150"/>
                <a:gridCol w="701675"/>
                <a:gridCol w="1009650"/>
                <a:gridCol w="1244600"/>
              </a:tblGrid>
              <a:tr h="227013">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排名</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职位</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月收入</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488950" marR="0" lvl="0" indent="-488950" algn="ctr"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相近学科</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454025">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zh-CN"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互联网开</a:t>
                      </a:r>
                    </a:p>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发师</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4803</a:t>
                      </a:r>
                      <a:endParaRPr kumimoji="0" lang="zh-CN"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8">
                  <a:txBody>
                    <a:bodyPr/>
                    <a:lstStyle/>
                    <a:p>
                      <a:pPr marL="488950" marR="0" lvl="0" indent="-488950" algn="ctr"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计算机科学与技术</a:t>
                      </a:r>
                    </a:p>
                  </a:txBody>
                  <a:tcPr marL="68580" marR="68580" marT="0" marB="0"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5">
                  <a:txBody>
                    <a:bodyPr/>
                    <a:lstStyle/>
                    <a:p>
                      <a:pPr marL="488950" marR="0" lvl="0" indent="-488950" algn="ctr"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软件工程</a:t>
                      </a:r>
                    </a:p>
                  </a:txBody>
                  <a:tcPr marL="68580" marR="68580" marT="0" marB="0"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5">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信息管理与信息系统</a:t>
                      </a:r>
                    </a:p>
                  </a:txBody>
                  <a:tcPr marL="68580" marR="68580" marT="0" marB="0"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zh-CN"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软件应用</a:t>
                      </a:r>
                    </a:p>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工程师</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4502</a:t>
                      </a:r>
                      <a:endParaRPr kumimoji="0" lang="zh-CN"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454025">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zh-CN"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系统软件</a:t>
                      </a:r>
                    </a:p>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工程师</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4406</a:t>
                      </a:r>
                      <a:endParaRPr kumimoji="0" lang="zh-CN"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7013">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a:t>
                      </a:r>
                      <a:endParaRPr kumimoji="0" lang="zh-CN"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程序员</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4248</a:t>
                      </a:r>
                      <a:endParaRPr kumimoji="0" lang="zh-CN"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454025">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17</a:t>
                      </a:r>
                      <a:endParaRPr kumimoji="0" lang="zh-CN"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软件质量</a:t>
                      </a:r>
                    </a:p>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工程师</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4101</a:t>
                      </a:r>
                      <a:endParaRPr kumimoji="0" lang="zh-CN"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454025">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28</a:t>
                      </a:r>
                      <a:endParaRPr kumimoji="0" lang="zh-CN"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计算机支</a:t>
                      </a:r>
                    </a:p>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持专家</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3941</a:t>
                      </a:r>
                      <a:endParaRPr kumimoji="0" lang="zh-CN"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rowSpan="2">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信息管理</a:t>
                      </a:r>
                    </a:p>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与信息系统</a:t>
                      </a:r>
                    </a:p>
                  </a:txBody>
                  <a:tcPr marL="68580" marR="68580" marT="0" marB="0"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488950" marR="0" lvl="0" indent="-488950" algn="ctr"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软件工程</a:t>
                      </a:r>
                    </a:p>
                  </a:txBody>
                  <a:tcPr marL="68580" marR="68580" marT="0" marB="0"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5800">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35</a:t>
                      </a:r>
                      <a:endParaRPr kumimoji="0" lang="zh-CN"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其他计算</a:t>
                      </a:r>
                    </a:p>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机专家</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3836</a:t>
                      </a:r>
                      <a:endParaRPr kumimoji="0" lang="zh-CN"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517525">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36</a:t>
                      </a:r>
                      <a:endParaRPr kumimoji="0" lang="zh-CN"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数据库管</a:t>
                      </a:r>
                    </a:p>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理员</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3545</a:t>
                      </a:r>
                      <a:endParaRPr kumimoji="0" lang="zh-CN"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保密</a:t>
                      </a:r>
                    </a:p>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管理</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信息与</a:t>
                      </a:r>
                    </a:p>
                    <a:p>
                      <a:pPr marL="488950" marR="0" lvl="0" indent="-488950" algn="just" defTabSz="914400" rtl="0" eaLnBrk="1"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计算</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mtClean="0"/>
              <a:t>软件无处不在</a:t>
            </a:r>
            <a:r>
              <a:rPr lang="en-US" altLang="zh-CN" smtClean="0"/>
              <a:t>---</a:t>
            </a:r>
            <a:r>
              <a:rPr kumimoji="0" lang="zh-CN" altLang="en-US" b="1" smtClean="0">
                <a:solidFill>
                  <a:srgbClr val="00279F"/>
                </a:solidFill>
              </a:rPr>
              <a:t>国防</a:t>
            </a:r>
            <a:endParaRPr kumimoji="0" lang="en-US" altLang="zh-CN" b="1" smtClean="0">
              <a:solidFill>
                <a:srgbClr val="00279F"/>
              </a:solidFill>
            </a:endParaRPr>
          </a:p>
        </p:txBody>
      </p:sp>
      <p:pic>
        <p:nvPicPr>
          <p:cNvPr id="84996" name="Picture 4" descr="Pent4"/>
          <p:cNvPicPr>
            <a:picLocks noChangeAspect="1" noChangeArrowheads="1"/>
          </p:cNvPicPr>
          <p:nvPr/>
        </p:nvPicPr>
        <p:blipFill>
          <a:blip r:embed="rId2"/>
          <a:srcRect/>
          <a:stretch>
            <a:fillRect/>
          </a:stretch>
        </p:blipFill>
        <p:spPr bwMode="auto">
          <a:xfrm>
            <a:off x="990600" y="1066800"/>
            <a:ext cx="7559675" cy="2667000"/>
          </a:xfrm>
          <a:prstGeom prst="rect">
            <a:avLst/>
          </a:prstGeom>
          <a:noFill/>
          <a:ln w="9525">
            <a:noFill/>
            <a:miter lim="800000"/>
            <a:headEnd/>
            <a:tailEnd/>
          </a:ln>
        </p:spPr>
      </p:pic>
      <p:pic>
        <p:nvPicPr>
          <p:cNvPr id="84999" name="Picture 7" descr="u=2260038682,620549234&amp;fm=52&amp;gp=0"/>
          <p:cNvPicPr>
            <a:picLocks noChangeAspect="1" noChangeArrowheads="1"/>
          </p:cNvPicPr>
          <p:nvPr/>
        </p:nvPicPr>
        <p:blipFill>
          <a:blip r:embed="rId3"/>
          <a:srcRect/>
          <a:stretch>
            <a:fillRect/>
          </a:stretch>
        </p:blipFill>
        <p:spPr bwMode="auto">
          <a:xfrm>
            <a:off x="3200400" y="5105400"/>
            <a:ext cx="2095500" cy="1400175"/>
          </a:xfrm>
          <a:prstGeom prst="rect">
            <a:avLst/>
          </a:prstGeom>
          <a:noFill/>
          <a:ln w="9525">
            <a:noFill/>
            <a:miter lim="800000"/>
            <a:headEnd/>
            <a:tailEnd/>
          </a:ln>
        </p:spPr>
      </p:pic>
      <p:pic>
        <p:nvPicPr>
          <p:cNvPr id="85001" name="Picture 9" descr="2014099_195053029156_2"/>
          <p:cNvPicPr>
            <a:picLocks noChangeAspect="1" noChangeArrowheads="1"/>
          </p:cNvPicPr>
          <p:nvPr/>
        </p:nvPicPr>
        <p:blipFill>
          <a:blip r:embed="rId4" cstate="print"/>
          <a:srcRect/>
          <a:stretch>
            <a:fillRect/>
          </a:stretch>
        </p:blipFill>
        <p:spPr bwMode="auto">
          <a:xfrm>
            <a:off x="685800" y="4876800"/>
            <a:ext cx="2362200" cy="1600200"/>
          </a:xfrm>
          <a:prstGeom prst="rect">
            <a:avLst/>
          </a:prstGeom>
          <a:noFill/>
          <a:ln w="9525">
            <a:noFill/>
            <a:miter lim="800000"/>
            <a:headEnd/>
            <a:tailEnd/>
          </a:ln>
        </p:spPr>
      </p:pic>
      <p:pic>
        <p:nvPicPr>
          <p:cNvPr id="85003" name="Picture 11" descr="u=3762133571,2705730766&amp;fm=52&amp;gp=0"/>
          <p:cNvPicPr>
            <a:picLocks noChangeAspect="1" noChangeArrowheads="1"/>
          </p:cNvPicPr>
          <p:nvPr/>
        </p:nvPicPr>
        <p:blipFill>
          <a:blip r:embed="rId5"/>
          <a:srcRect/>
          <a:stretch>
            <a:fillRect/>
          </a:stretch>
        </p:blipFill>
        <p:spPr bwMode="auto">
          <a:xfrm>
            <a:off x="5334000" y="5105400"/>
            <a:ext cx="2438400" cy="1447800"/>
          </a:xfrm>
          <a:prstGeom prst="rect">
            <a:avLst/>
          </a:prstGeom>
          <a:noFill/>
          <a:ln w="9525">
            <a:noFill/>
            <a:miter lim="800000"/>
            <a:headEnd/>
            <a:tailEnd/>
          </a:ln>
        </p:spPr>
      </p:pic>
      <p:pic>
        <p:nvPicPr>
          <p:cNvPr id="85005" name="Picture 13" descr="13354562"/>
          <p:cNvPicPr>
            <a:picLocks noChangeAspect="1" noChangeArrowheads="1"/>
          </p:cNvPicPr>
          <p:nvPr/>
        </p:nvPicPr>
        <p:blipFill>
          <a:blip r:embed="rId6"/>
          <a:srcRect/>
          <a:stretch>
            <a:fillRect/>
          </a:stretch>
        </p:blipFill>
        <p:spPr bwMode="auto">
          <a:xfrm>
            <a:off x="6553200" y="3886200"/>
            <a:ext cx="2438400" cy="1371600"/>
          </a:xfrm>
          <a:prstGeom prst="rect">
            <a:avLst/>
          </a:prstGeom>
          <a:noFill/>
          <a:ln w="9525">
            <a:noFill/>
            <a:miter lim="800000"/>
            <a:headEnd/>
            <a:tailEnd/>
          </a:ln>
        </p:spPr>
      </p:pic>
      <p:pic>
        <p:nvPicPr>
          <p:cNvPr id="85007" name="Picture 15" descr="img1118245_2"/>
          <p:cNvPicPr>
            <a:picLocks noChangeAspect="1" noChangeArrowheads="1"/>
          </p:cNvPicPr>
          <p:nvPr/>
        </p:nvPicPr>
        <p:blipFill>
          <a:blip r:embed="rId7"/>
          <a:srcRect/>
          <a:stretch>
            <a:fillRect/>
          </a:stretch>
        </p:blipFill>
        <p:spPr bwMode="auto">
          <a:xfrm>
            <a:off x="914400" y="3429000"/>
            <a:ext cx="2209800" cy="1428750"/>
          </a:xfrm>
          <a:prstGeom prst="rect">
            <a:avLst/>
          </a:prstGeom>
          <a:noFill/>
          <a:ln w="9525">
            <a:noFill/>
            <a:miter lim="800000"/>
            <a:headEnd/>
            <a:tailEnd/>
          </a:ln>
        </p:spPr>
      </p:pic>
      <p:pic>
        <p:nvPicPr>
          <p:cNvPr id="85009" name="Picture 17" descr="u=480259700,2483681797&amp;fm=52&amp;gp=0"/>
          <p:cNvPicPr>
            <a:picLocks noChangeAspect="1" noChangeArrowheads="1"/>
          </p:cNvPicPr>
          <p:nvPr/>
        </p:nvPicPr>
        <p:blipFill>
          <a:blip r:embed="rId8"/>
          <a:srcRect/>
          <a:stretch>
            <a:fillRect/>
          </a:stretch>
        </p:blipFill>
        <p:spPr bwMode="auto">
          <a:xfrm>
            <a:off x="3581400" y="3429000"/>
            <a:ext cx="2095500" cy="1571625"/>
          </a:xfrm>
          <a:prstGeom prst="rect">
            <a:avLst/>
          </a:prstGeom>
          <a:noFill/>
          <a:ln w="9525">
            <a:noFill/>
            <a:miter lim="800000"/>
            <a:headEnd/>
            <a:tailEnd/>
          </a:ln>
        </p:spPr>
      </p:pic>
      <p:sp>
        <p:nvSpPr>
          <p:cNvPr id="6154" name="Text Box 18"/>
          <p:cNvSpPr txBox="1">
            <a:spLocks noChangeArrowheads="1"/>
          </p:cNvSpPr>
          <p:nvPr/>
        </p:nvSpPr>
        <p:spPr bwMode="auto">
          <a:xfrm>
            <a:off x="1295400" y="381000"/>
            <a:ext cx="2198688" cy="1217613"/>
          </a:xfrm>
          <a:prstGeom prst="rect">
            <a:avLst/>
          </a:prstGeom>
          <a:noFill/>
          <a:ln w="9525">
            <a:noFill/>
            <a:miter lim="800000"/>
            <a:headEnd/>
            <a:tailEnd/>
          </a:ln>
        </p:spPr>
        <p:txBody>
          <a:bodyPr wrap="none" lIns="92075" tIns="46038" rIns="92075" bIns="46038">
            <a:spAutoFit/>
          </a:bodyPr>
          <a:lstStyle/>
          <a:p>
            <a:pPr marL="342900" indent="-342900" algn="l"/>
            <a:r>
              <a:rPr lang="en-US" altLang="zh-CN" sz="1600"/>
              <a:t>Communication</a:t>
            </a:r>
            <a:r>
              <a:rPr lang="zh-CN" altLang="en-US" sz="1600"/>
              <a:t>，</a:t>
            </a:r>
          </a:p>
          <a:p>
            <a:pPr marL="342900" indent="-342900" algn="l"/>
            <a:r>
              <a:rPr lang="en-US" altLang="zh-CN" sz="1600"/>
              <a:t>Control</a:t>
            </a:r>
            <a:r>
              <a:rPr lang="zh-CN" altLang="en-US" sz="1600"/>
              <a:t>、</a:t>
            </a:r>
          </a:p>
          <a:p>
            <a:pPr marL="342900" indent="-342900" algn="l"/>
            <a:r>
              <a:rPr lang="en-US" altLang="zh-CN" sz="1600"/>
              <a:t>Command</a:t>
            </a:r>
            <a:r>
              <a:rPr lang="zh-CN" altLang="en-US" sz="1600"/>
              <a:t>、</a:t>
            </a:r>
          </a:p>
          <a:p>
            <a:pPr marL="342900" indent="-342900" algn="l"/>
            <a:r>
              <a:rPr lang="en-US" altLang="zh-CN" sz="1600"/>
              <a:t>Information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49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5007"/>
                                        </p:tgtEl>
                                        <p:attrNameLst>
                                          <p:attrName>style.visibility</p:attrName>
                                        </p:attrNameLst>
                                      </p:cBhvr>
                                      <p:to>
                                        <p:strVal val="visible"/>
                                      </p:to>
                                    </p:set>
                                    <p:anim calcmode="lin" valueType="num">
                                      <p:cBhvr additive="base">
                                        <p:cTn id="11" dur="500" fill="hold"/>
                                        <p:tgtEl>
                                          <p:spTgt spid="85007"/>
                                        </p:tgtEl>
                                        <p:attrNameLst>
                                          <p:attrName>ppt_x</p:attrName>
                                        </p:attrNameLst>
                                      </p:cBhvr>
                                      <p:tavLst>
                                        <p:tav tm="0">
                                          <p:val>
                                            <p:strVal val="#ppt_x"/>
                                          </p:val>
                                        </p:tav>
                                        <p:tav tm="100000">
                                          <p:val>
                                            <p:strVal val="#ppt_x"/>
                                          </p:val>
                                        </p:tav>
                                      </p:tavLst>
                                    </p:anim>
                                    <p:anim calcmode="lin" valueType="num">
                                      <p:cBhvr additive="base">
                                        <p:cTn id="12" dur="500" fill="hold"/>
                                        <p:tgtEl>
                                          <p:spTgt spid="8500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5009"/>
                                        </p:tgtEl>
                                        <p:attrNameLst>
                                          <p:attrName>style.visibility</p:attrName>
                                        </p:attrNameLst>
                                      </p:cBhvr>
                                      <p:to>
                                        <p:strVal val="visible"/>
                                      </p:to>
                                    </p:set>
                                    <p:anim calcmode="lin" valueType="num">
                                      <p:cBhvr additive="base">
                                        <p:cTn id="15" dur="500" fill="hold"/>
                                        <p:tgtEl>
                                          <p:spTgt spid="85009"/>
                                        </p:tgtEl>
                                        <p:attrNameLst>
                                          <p:attrName>ppt_x</p:attrName>
                                        </p:attrNameLst>
                                      </p:cBhvr>
                                      <p:tavLst>
                                        <p:tav tm="0">
                                          <p:val>
                                            <p:strVal val="#ppt_x"/>
                                          </p:val>
                                        </p:tav>
                                        <p:tav tm="100000">
                                          <p:val>
                                            <p:strVal val="#ppt_x"/>
                                          </p:val>
                                        </p:tav>
                                      </p:tavLst>
                                    </p:anim>
                                    <p:anim calcmode="lin" valueType="num">
                                      <p:cBhvr additive="base">
                                        <p:cTn id="16" dur="500" fill="hold"/>
                                        <p:tgtEl>
                                          <p:spTgt spid="8500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5005"/>
                                        </p:tgtEl>
                                        <p:attrNameLst>
                                          <p:attrName>style.visibility</p:attrName>
                                        </p:attrNameLst>
                                      </p:cBhvr>
                                      <p:to>
                                        <p:strVal val="visible"/>
                                      </p:to>
                                    </p:set>
                                    <p:anim calcmode="lin" valueType="num">
                                      <p:cBhvr additive="base">
                                        <p:cTn id="19" dur="500" fill="hold"/>
                                        <p:tgtEl>
                                          <p:spTgt spid="85005"/>
                                        </p:tgtEl>
                                        <p:attrNameLst>
                                          <p:attrName>ppt_x</p:attrName>
                                        </p:attrNameLst>
                                      </p:cBhvr>
                                      <p:tavLst>
                                        <p:tav tm="0">
                                          <p:val>
                                            <p:strVal val="#ppt_x"/>
                                          </p:val>
                                        </p:tav>
                                        <p:tav tm="100000">
                                          <p:val>
                                            <p:strVal val="#ppt_x"/>
                                          </p:val>
                                        </p:tav>
                                      </p:tavLst>
                                    </p:anim>
                                    <p:anim calcmode="lin" valueType="num">
                                      <p:cBhvr additive="base">
                                        <p:cTn id="20" dur="500" fill="hold"/>
                                        <p:tgtEl>
                                          <p:spTgt spid="8500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5001"/>
                                        </p:tgtEl>
                                        <p:attrNameLst>
                                          <p:attrName>style.visibility</p:attrName>
                                        </p:attrNameLst>
                                      </p:cBhvr>
                                      <p:to>
                                        <p:strVal val="visible"/>
                                      </p:to>
                                    </p:set>
                                    <p:anim calcmode="lin" valueType="num">
                                      <p:cBhvr additive="base">
                                        <p:cTn id="23" dur="500" fill="hold"/>
                                        <p:tgtEl>
                                          <p:spTgt spid="85001"/>
                                        </p:tgtEl>
                                        <p:attrNameLst>
                                          <p:attrName>ppt_x</p:attrName>
                                        </p:attrNameLst>
                                      </p:cBhvr>
                                      <p:tavLst>
                                        <p:tav tm="0">
                                          <p:val>
                                            <p:strVal val="#ppt_x"/>
                                          </p:val>
                                        </p:tav>
                                        <p:tav tm="100000">
                                          <p:val>
                                            <p:strVal val="#ppt_x"/>
                                          </p:val>
                                        </p:tav>
                                      </p:tavLst>
                                    </p:anim>
                                    <p:anim calcmode="lin" valueType="num">
                                      <p:cBhvr additive="base">
                                        <p:cTn id="24" dur="500" fill="hold"/>
                                        <p:tgtEl>
                                          <p:spTgt spid="8500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4999"/>
                                        </p:tgtEl>
                                        <p:attrNameLst>
                                          <p:attrName>style.visibility</p:attrName>
                                        </p:attrNameLst>
                                      </p:cBhvr>
                                      <p:to>
                                        <p:strVal val="visible"/>
                                      </p:to>
                                    </p:set>
                                    <p:anim calcmode="lin" valueType="num">
                                      <p:cBhvr additive="base">
                                        <p:cTn id="27" dur="500" fill="hold"/>
                                        <p:tgtEl>
                                          <p:spTgt spid="84999"/>
                                        </p:tgtEl>
                                        <p:attrNameLst>
                                          <p:attrName>ppt_x</p:attrName>
                                        </p:attrNameLst>
                                      </p:cBhvr>
                                      <p:tavLst>
                                        <p:tav tm="0">
                                          <p:val>
                                            <p:strVal val="#ppt_x"/>
                                          </p:val>
                                        </p:tav>
                                        <p:tav tm="100000">
                                          <p:val>
                                            <p:strVal val="#ppt_x"/>
                                          </p:val>
                                        </p:tav>
                                      </p:tavLst>
                                    </p:anim>
                                    <p:anim calcmode="lin" valueType="num">
                                      <p:cBhvr additive="base">
                                        <p:cTn id="28" dur="500" fill="hold"/>
                                        <p:tgtEl>
                                          <p:spTgt spid="8499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5003"/>
                                        </p:tgtEl>
                                        <p:attrNameLst>
                                          <p:attrName>style.visibility</p:attrName>
                                        </p:attrNameLst>
                                      </p:cBhvr>
                                      <p:to>
                                        <p:strVal val="visible"/>
                                      </p:to>
                                    </p:set>
                                    <p:anim calcmode="lin" valueType="num">
                                      <p:cBhvr additive="base">
                                        <p:cTn id="31" dur="500" fill="hold"/>
                                        <p:tgtEl>
                                          <p:spTgt spid="85003"/>
                                        </p:tgtEl>
                                        <p:attrNameLst>
                                          <p:attrName>ppt_x</p:attrName>
                                        </p:attrNameLst>
                                      </p:cBhvr>
                                      <p:tavLst>
                                        <p:tav tm="0">
                                          <p:val>
                                            <p:strVal val="#ppt_x"/>
                                          </p:val>
                                        </p:tav>
                                        <p:tav tm="100000">
                                          <p:val>
                                            <p:strVal val="#ppt_x"/>
                                          </p:val>
                                        </p:tav>
                                      </p:tavLst>
                                    </p:anim>
                                    <p:anim calcmode="lin" valueType="num">
                                      <p:cBhvr additive="base">
                                        <p:cTn id="32" dur="500" fill="hold"/>
                                        <p:tgtEl>
                                          <p:spTgt spid="850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8" name="Picture 12" descr="0131"/>
          <p:cNvPicPr>
            <a:picLocks noChangeAspect="1" noChangeArrowheads="1"/>
          </p:cNvPicPr>
          <p:nvPr/>
        </p:nvPicPr>
        <p:blipFill>
          <a:blip r:embed="rId2" cstate="print"/>
          <a:srcRect/>
          <a:stretch>
            <a:fillRect/>
          </a:stretch>
        </p:blipFill>
        <p:spPr bwMode="auto">
          <a:xfrm>
            <a:off x="3581400" y="3907974"/>
            <a:ext cx="2743200" cy="2362200"/>
          </a:xfrm>
          <a:prstGeom prst="rect">
            <a:avLst/>
          </a:prstGeom>
          <a:noFill/>
          <a:ln w="9525">
            <a:noFill/>
            <a:miter lim="800000"/>
            <a:headEnd/>
            <a:tailEnd/>
          </a:ln>
        </p:spPr>
      </p:pic>
      <p:sp>
        <p:nvSpPr>
          <p:cNvPr id="7171" name="Rectangle 4"/>
          <p:cNvSpPr>
            <a:spLocks noGrp="1" noChangeArrowheads="1"/>
          </p:cNvSpPr>
          <p:nvPr>
            <p:ph type="title"/>
          </p:nvPr>
        </p:nvSpPr>
        <p:spPr/>
        <p:txBody>
          <a:bodyPr/>
          <a:lstStyle/>
          <a:p>
            <a:r>
              <a:rPr lang="zh-CN" altLang="en-US" smtClean="0"/>
              <a:t>航空</a:t>
            </a:r>
            <a:r>
              <a:rPr lang="en-US" altLang="zh-CN" smtClean="0"/>
              <a:t>/</a:t>
            </a:r>
            <a:r>
              <a:rPr lang="zh-CN" altLang="en-US" smtClean="0"/>
              <a:t>航天</a:t>
            </a:r>
          </a:p>
        </p:txBody>
      </p:sp>
      <p:sp>
        <p:nvSpPr>
          <p:cNvPr id="7172" name="AutoShape 6" descr="2Q=="/>
          <p:cNvSpPr>
            <a:spLocks noChangeAspect="1" noChangeArrowheads="1"/>
          </p:cNvSpPr>
          <p:nvPr/>
        </p:nvSpPr>
        <p:spPr bwMode="auto">
          <a:xfrm>
            <a:off x="3209925" y="2590800"/>
            <a:ext cx="2724150" cy="1676400"/>
          </a:xfrm>
          <a:prstGeom prst="rect">
            <a:avLst/>
          </a:prstGeom>
          <a:noFill/>
          <a:ln w="9525">
            <a:noFill/>
            <a:miter lim="800000"/>
            <a:headEnd/>
            <a:tailEnd/>
          </a:ln>
        </p:spPr>
        <p:txBody>
          <a:bodyPr/>
          <a:lstStyle/>
          <a:p>
            <a:endParaRPr lang="zh-CN" altLang="en-US"/>
          </a:p>
        </p:txBody>
      </p:sp>
      <p:pic>
        <p:nvPicPr>
          <p:cNvPr id="91144" name="Picture 8" descr="2030314971615537372"/>
          <p:cNvPicPr>
            <a:picLocks noChangeAspect="1" noChangeArrowheads="1"/>
          </p:cNvPicPr>
          <p:nvPr/>
        </p:nvPicPr>
        <p:blipFill>
          <a:blip r:embed="rId3"/>
          <a:srcRect/>
          <a:stretch>
            <a:fillRect/>
          </a:stretch>
        </p:blipFill>
        <p:spPr bwMode="auto">
          <a:xfrm>
            <a:off x="838200" y="1219200"/>
            <a:ext cx="8077200" cy="2667000"/>
          </a:xfrm>
          <a:prstGeom prst="rect">
            <a:avLst/>
          </a:prstGeom>
          <a:noFill/>
          <a:ln w="9525">
            <a:noFill/>
            <a:miter lim="800000"/>
            <a:headEnd/>
            <a:tailEnd/>
          </a:ln>
        </p:spPr>
      </p:pic>
      <p:pic>
        <p:nvPicPr>
          <p:cNvPr id="91146" name="Picture 10" descr="1295091_210104439671_2"/>
          <p:cNvPicPr>
            <a:picLocks noChangeAspect="1" noChangeArrowheads="1"/>
          </p:cNvPicPr>
          <p:nvPr/>
        </p:nvPicPr>
        <p:blipFill>
          <a:blip r:embed="rId4" cstate="print"/>
          <a:srcRect/>
          <a:stretch>
            <a:fillRect/>
          </a:stretch>
        </p:blipFill>
        <p:spPr bwMode="auto">
          <a:xfrm>
            <a:off x="762000" y="3907974"/>
            <a:ext cx="2743200" cy="2362200"/>
          </a:xfrm>
          <a:prstGeom prst="rect">
            <a:avLst/>
          </a:prstGeom>
          <a:noFill/>
          <a:ln w="9525">
            <a:noFill/>
            <a:miter lim="800000"/>
            <a:headEnd/>
            <a:tailEnd/>
          </a:ln>
        </p:spPr>
      </p:pic>
      <p:pic>
        <p:nvPicPr>
          <p:cNvPr id="91150" name="Picture 14" descr="u=3719808288,4097299169&amp;fm=51&amp;gp=0"/>
          <p:cNvPicPr>
            <a:picLocks noChangeAspect="1" noChangeArrowheads="1"/>
          </p:cNvPicPr>
          <p:nvPr/>
        </p:nvPicPr>
        <p:blipFill>
          <a:blip r:embed="rId5"/>
          <a:srcRect/>
          <a:stretch>
            <a:fillRect/>
          </a:stretch>
        </p:blipFill>
        <p:spPr bwMode="auto">
          <a:xfrm>
            <a:off x="6324600" y="3907974"/>
            <a:ext cx="2590800" cy="2362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1144"/>
                                        </p:tgtEl>
                                        <p:attrNameLst>
                                          <p:attrName>style.visibility</p:attrName>
                                        </p:attrNameLst>
                                      </p:cBhvr>
                                      <p:to>
                                        <p:strVal val="visible"/>
                                      </p:to>
                                    </p:set>
                                    <p:animEffect transition="in" filter="box(in)">
                                      <p:cBhvr>
                                        <p:cTn id="7" dur="500"/>
                                        <p:tgtEl>
                                          <p:spTgt spid="9114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1148"/>
                                        </p:tgtEl>
                                        <p:attrNameLst>
                                          <p:attrName>style.visibility</p:attrName>
                                        </p:attrNameLst>
                                      </p:cBhvr>
                                      <p:to>
                                        <p:strVal val="visible"/>
                                      </p:to>
                                    </p:set>
                                    <p:animEffect transition="in" filter="box(in)">
                                      <p:cBhvr>
                                        <p:cTn id="12" dur="500"/>
                                        <p:tgtEl>
                                          <p:spTgt spid="91148"/>
                                        </p:tgtEl>
                                      </p:cBhvr>
                                    </p:animEffect>
                                  </p:childTnLst>
                                </p:cTn>
                              </p:par>
                              <p:par>
                                <p:cTn id="13" presetID="4" presetClass="entr" presetSubtype="16" fill="hold" nodeType="withEffect">
                                  <p:stCondLst>
                                    <p:cond delay="0"/>
                                  </p:stCondLst>
                                  <p:childTnLst>
                                    <p:set>
                                      <p:cBhvr>
                                        <p:cTn id="14" dur="1" fill="hold">
                                          <p:stCondLst>
                                            <p:cond delay="0"/>
                                          </p:stCondLst>
                                        </p:cTn>
                                        <p:tgtEl>
                                          <p:spTgt spid="91146"/>
                                        </p:tgtEl>
                                        <p:attrNameLst>
                                          <p:attrName>style.visibility</p:attrName>
                                        </p:attrNameLst>
                                      </p:cBhvr>
                                      <p:to>
                                        <p:strVal val="visible"/>
                                      </p:to>
                                    </p:set>
                                    <p:animEffect transition="in" filter="box(in)">
                                      <p:cBhvr>
                                        <p:cTn id="15" dur="500"/>
                                        <p:tgtEl>
                                          <p:spTgt spid="91146"/>
                                        </p:tgtEl>
                                      </p:cBhvr>
                                    </p:animEffect>
                                  </p:childTnLst>
                                </p:cTn>
                              </p:par>
                              <p:par>
                                <p:cTn id="16" presetID="4" presetClass="entr" presetSubtype="16" fill="hold" nodeType="withEffect">
                                  <p:stCondLst>
                                    <p:cond delay="0"/>
                                  </p:stCondLst>
                                  <p:childTnLst>
                                    <p:set>
                                      <p:cBhvr>
                                        <p:cTn id="17" dur="1" fill="hold">
                                          <p:stCondLst>
                                            <p:cond delay="0"/>
                                          </p:stCondLst>
                                        </p:cTn>
                                        <p:tgtEl>
                                          <p:spTgt spid="91150"/>
                                        </p:tgtEl>
                                        <p:attrNameLst>
                                          <p:attrName>style.visibility</p:attrName>
                                        </p:attrNameLst>
                                      </p:cBhvr>
                                      <p:to>
                                        <p:strVal val="visible"/>
                                      </p:to>
                                    </p:set>
                                    <p:animEffect transition="in" filter="box(in)">
                                      <p:cBhvr>
                                        <p:cTn id="18" dur="500"/>
                                        <p:tgtEl>
                                          <p:spTgt spid="91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mtClean="0"/>
              <a:t>日常生活</a:t>
            </a:r>
          </a:p>
        </p:txBody>
      </p:sp>
      <p:pic>
        <p:nvPicPr>
          <p:cNvPr id="8195" name="Picture 4"/>
          <p:cNvPicPr>
            <a:picLocks noChangeAspect="1" noChangeArrowheads="1"/>
          </p:cNvPicPr>
          <p:nvPr/>
        </p:nvPicPr>
        <p:blipFill>
          <a:blip r:embed="rId2"/>
          <a:srcRect/>
          <a:stretch>
            <a:fillRect/>
          </a:stretch>
        </p:blipFill>
        <p:spPr bwMode="auto">
          <a:xfrm>
            <a:off x="755650" y="1343025"/>
            <a:ext cx="8137525" cy="4822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r>
              <a:rPr lang="zh-CN" altLang="en-US" smtClean="0"/>
              <a:t>移动通信</a:t>
            </a:r>
          </a:p>
        </p:txBody>
      </p:sp>
      <p:pic>
        <p:nvPicPr>
          <p:cNvPr id="9219" name="Picture 5"/>
          <p:cNvPicPr>
            <a:picLocks noChangeAspect="1" noChangeArrowheads="1"/>
          </p:cNvPicPr>
          <p:nvPr/>
        </p:nvPicPr>
        <p:blipFill>
          <a:blip r:embed="rId2"/>
          <a:srcRect/>
          <a:stretch>
            <a:fillRect/>
          </a:stretch>
        </p:blipFill>
        <p:spPr bwMode="auto">
          <a:xfrm>
            <a:off x="684213" y="1409700"/>
            <a:ext cx="8280400" cy="4827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smtClean="0"/>
              <a:t>交通运输</a:t>
            </a:r>
          </a:p>
        </p:txBody>
      </p:sp>
      <p:pic>
        <p:nvPicPr>
          <p:cNvPr id="10243" name="Picture 4"/>
          <p:cNvPicPr>
            <a:picLocks noChangeAspect="1" noChangeArrowheads="1"/>
          </p:cNvPicPr>
          <p:nvPr/>
        </p:nvPicPr>
        <p:blipFill>
          <a:blip r:embed="rId2"/>
          <a:srcRect/>
          <a:stretch>
            <a:fillRect/>
          </a:stretch>
        </p:blipFill>
        <p:spPr bwMode="auto">
          <a:xfrm>
            <a:off x="685800" y="1371600"/>
            <a:ext cx="3810000" cy="2384425"/>
          </a:xfrm>
          <a:prstGeom prst="rect">
            <a:avLst/>
          </a:prstGeom>
          <a:noFill/>
          <a:ln w="9525">
            <a:noFill/>
            <a:miter lim="800000"/>
            <a:headEnd/>
            <a:tailEnd/>
          </a:ln>
        </p:spPr>
      </p:pic>
      <p:pic>
        <p:nvPicPr>
          <p:cNvPr id="10244" name="Picture 10" descr="20100805035432333"/>
          <p:cNvPicPr>
            <a:picLocks noChangeAspect="1" noChangeArrowheads="1"/>
          </p:cNvPicPr>
          <p:nvPr/>
        </p:nvPicPr>
        <p:blipFill>
          <a:blip r:embed="rId3"/>
          <a:srcRect/>
          <a:stretch>
            <a:fillRect/>
          </a:stretch>
        </p:blipFill>
        <p:spPr bwMode="auto">
          <a:xfrm>
            <a:off x="4572000" y="3886200"/>
            <a:ext cx="4572000" cy="2543175"/>
          </a:xfrm>
          <a:prstGeom prst="rect">
            <a:avLst/>
          </a:prstGeom>
          <a:noFill/>
          <a:ln w="9525">
            <a:noFill/>
            <a:miter lim="800000"/>
            <a:headEnd/>
            <a:tailEnd/>
          </a:ln>
        </p:spPr>
      </p:pic>
      <p:pic>
        <p:nvPicPr>
          <p:cNvPr id="10245" name="Picture 12" descr="00000401518000"/>
          <p:cNvPicPr>
            <a:picLocks noChangeAspect="1" noChangeArrowheads="1"/>
          </p:cNvPicPr>
          <p:nvPr/>
        </p:nvPicPr>
        <p:blipFill>
          <a:blip r:embed="rId4"/>
          <a:srcRect/>
          <a:stretch>
            <a:fillRect/>
          </a:stretch>
        </p:blipFill>
        <p:spPr bwMode="auto">
          <a:xfrm>
            <a:off x="685800" y="3886200"/>
            <a:ext cx="3924300" cy="2540000"/>
          </a:xfrm>
          <a:prstGeom prst="rect">
            <a:avLst/>
          </a:prstGeom>
          <a:noFill/>
          <a:ln w="9525">
            <a:noFill/>
            <a:miter lim="800000"/>
            <a:headEnd/>
            <a:tailEnd/>
          </a:ln>
        </p:spPr>
      </p:pic>
      <p:pic>
        <p:nvPicPr>
          <p:cNvPr id="10246" name="Picture 14" descr="5"/>
          <p:cNvPicPr>
            <a:picLocks noChangeAspect="1" noChangeArrowheads="1"/>
          </p:cNvPicPr>
          <p:nvPr/>
        </p:nvPicPr>
        <p:blipFill>
          <a:blip r:embed="rId5"/>
          <a:srcRect/>
          <a:stretch>
            <a:fillRect/>
          </a:stretch>
        </p:blipFill>
        <p:spPr bwMode="auto">
          <a:xfrm>
            <a:off x="4648200" y="1295400"/>
            <a:ext cx="4495800"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r>
              <a:rPr lang="zh-CN" altLang="en-US" smtClean="0"/>
              <a:t>工业自动化</a:t>
            </a:r>
          </a:p>
        </p:txBody>
      </p:sp>
      <p:sp>
        <p:nvSpPr>
          <p:cNvPr id="11267" name="AutoShape 7" descr="2Q=="/>
          <p:cNvSpPr>
            <a:spLocks noChangeAspect="1" noChangeArrowheads="1"/>
          </p:cNvSpPr>
          <p:nvPr/>
        </p:nvSpPr>
        <p:spPr bwMode="auto">
          <a:xfrm>
            <a:off x="3333750" y="2505075"/>
            <a:ext cx="2476500" cy="1847850"/>
          </a:xfrm>
          <a:prstGeom prst="rect">
            <a:avLst/>
          </a:prstGeom>
          <a:noFill/>
          <a:ln w="9525">
            <a:noFill/>
            <a:miter lim="800000"/>
            <a:headEnd/>
            <a:tailEnd/>
          </a:ln>
        </p:spPr>
        <p:txBody>
          <a:bodyPr/>
          <a:lstStyle/>
          <a:p>
            <a:endParaRPr lang="zh-CN" altLang="en-US"/>
          </a:p>
        </p:txBody>
      </p:sp>
      <p:pic>
        <p:nvPicPr>
          <p:cNvPr id="11268" name="Picture 9" descr="sewage-scada"/>
          <p:cNvPicPr>
            <a:picLocks noChangeAspect="1" noChangeArrowheads="1"/>
          </p:cNvPicPr>
          <p:nvPr/>
        </p:nvPicPr>
        <p:blipFill>
          <a:blip r:embed="rId2"/>
          <a:srcRect/>
          <a:stretch>
            <a:fillRect/>
          </a:stretch>
        </p:blipFill>
        <p:spPr bwMode="auto">
          <a:xfrm>
            <a:off x="2895600" y="1219200"/>
            <a:ext cx="6115050" cy="4543425"/>
          </a:xfrm>
          <a:prstGeom prst="rect">
            <a:avLst/>
          </a:prstGeom>
          <a:noFill/>
          <a:ln w="9525">
            <a:noFill/>
            <a:miter lim="800000"/>
            <a:headEnd/>
            <a:tailEnd/>
          </a:ln>
        </p:spPr>
      </p:pic>
      <p:pic>
        <p:nvPicPr>
          <p:cNvPr id="11269" name="Picture 5" descr="scada_01"/>
          <p:cNvPicPr>
            <a:picLocks noChangeAspect="1" noChangeArrowheads="1"/>
          </p:cNvPicPr>
          <p:nvPr/>
        </p:nvPicPr>
        <p:blipFill>
          <a:blip r:embed="rId3"/>
          <a:srcRect/>
          <a:stretch>
            <a:fillRect/>
          </a:stretch>
        </p:blipFill>
        <p:spPr bwMode="auto">
          <a:xfrm>
            <a:off x="152400" y="4191000"/>
            <a:ext cx="2809875" cy="2219325"/>
          </a:xfrm>
          <a:prstGeom prst="rect">
            <a:avLst/>
          </a:prstGeom>
          <a:noFill/>
          <a:ln w="9525">
            <a:noFill/>
            <a:miter lim="800000"/>
            <a:headEnd/>
            <a:tailEnd/>
          </a:ln>
        </p:spPr>
      </p:pic>
      <p:pic>
        <p:nvPicPr>
          <p:cNvPr id="11270" name="Picture 11" descr="u=2642354147,408939243&amp;fm=52&amp;gp=0"/>
          <p:cNvPicPr>
            <a:picLocks noChangeAspect="1" noChangeArrowheads="1"/>
          </p:cNvPicPr>
          <p:nvPr/>
        </p:nvPicPr>
        <p:blipFill>
          <a:blip r:embed="rId4"/>
          <a:srcRect/>
          <a:stretch>
            <a:fillRect/>
          </a:stretch>
        </p:blipFill>
        <p:spPr bwMode="auto">
          <a:xfrm>
            <a:off x="152400" y="1600200"/>
            <a:ext cx="2705100" cy="1819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zh-CN" altLang="en-US" smtClean="0"/>
              <a:t>软件工程人才需求</a:t>
            </a:r>
            <a:r>
              <a:rPr lang="en-US" altLang="zh-CN" smtClean="0"/>
              <a:t>---</a:t>
            </a:r>
            <a:r>
              <a:rPr lang="zh-CN" altLang="en-US" smtClean="0"/>
              <a:t>软硬件生产率对比</a:t>
            </a:r>
          </a:p>
        </p:txBody>
      </p:sp>
      <p:sp>
        <p:nvSpPr>
          <p:cNvPr id="1028" name="Rectangle 3"/>
          <p:cNvSpPr>
            <a:spLocks noGrp="1" noChangeArrowheads="1"/>
          </p:cNvSpPr>
          <p:nvPr>
            <p:ph type="body" idx="1"/>
          </p:nvPr>
        </p:nvSpPr>
        <p:spPr>
          <a:xfrm>
            <a:off x="838200" y="1219200"/>
            <a:ext cx="8153400" cy="1981200"/>
          </a:xfrm>
        </p:spPr>
        <p:txBody>
          <a:bodyPr/>
          <a:lstStyle/>
          <a:p>
            <a:pPr>
              <a:lnSpc>
                <a:spcPct val="90000"/>
              </a:lnSpc>
            </a:pPr>
            <a:r>
              <a:rPr lang="zh-CN" altLang="en-US" sz="2400" smtClean="0"/>
              <a:t>计算机硬件生产率</a:t>
            </a:r>
            <a:r>
              <a:rPr lang="en-US" altLang="zh-CN" sz="2400" smtClean="0"/>
              <a:t>---Moore</a:t>
            </a:r>
            <a:r>
              <a:rPr lang="zh-CN" altLang="en-US" sz="2400" smtClean="0"/>
              <a:t>定律：</a:t>
            </a:r>
          </a:p>
          <a:p>
            <a:pPr lvl="1">
              <a:lnSpc>
                <a:spcPct val="90000"/>
              </a:lnSpc>
            </a:pPr>
            <a:r>
              <a:rPr lang="en-US" altLang="zh-CN" sz="2000" smtClean="0"/>
              <a:t>1965</a:t>
            </a:r>
            <a:r>
              <a:rPr lang="zh-CN" altLang="en-US" sz="2000" smtClean="0"/>
              <a:t>年，</a:t>
            </a:r>
            <a:r>
              <a:rPr lang="en-US" altLang="zh-CN" sz="2000" smtClean="0"/>
              <a:t>Intel</a:t>
            </a:r>
            <a:r>
              <a:rPr lang="zh-CN" altLang="en-US" sz="2000" smtClean="0"/>
              <a:t>公司创始人之一</a:t>
            </a:r>
            <a:r>
              <a:rPr lang="en-US" altLang="zh-CN" sz="2000" smtClean="0"/>
              <a:t>Gordon Moore</a:t>
            </a:r>
            <a:r>
              <a:rPr lang="zh-CN" altLang="en-US" sz="2000" smtClean="0"/>
              <a:t>预测：“集成电路中的集成密集度每两年翻一番”</a:t>
            </a:r>
          </a:p>
          <a:p>
            <a:pPr lvl="2">
              <a:lnSpc>
                <a:spcPct val="90000"/>
              </a:lnSpc>
            </a:pPr>
            <a:r>
              <a:rPr lang="zh-CN" altLang="en-US" sz="1800" smtClean="0"/>
              <a:t>事实上，</a:t>
            </a:r>
            <a:r>
              <a:rPr lang="en-US" altLang="zh-CN" sz="1800" smtClean="0"/>
              <a:t>1971</a:t>
            </a:r>
            <a:r>
              <a:rPr lang="zh-CN" altLang="en-US" sz="1800" smtClean="0"/>
              <a:t>年，</a:t>
            </a:r>
            <a:r>
              <a:rPr lang="en-US" altLang="zh-CN" sz="1800" smtClean="0"/>
              <a:t>Intel</a:t>
            </a:r>
            <a:r>
              <a:rPr lang="zh-CN" altLang="en-US" sz="1800" smtClean="0"/>
              <a:t>的</a:t>
            </a:r>
            <a:r>
              <a:rPr lang="en-US" altLang="zh-CN" sz="1800" smtClean="0"/>
              <a:t>4004</a:t>
            </a:r>
            <a:r>
              <a:rPr lang="zh-CN" altLang="en-US" sz="1800" smtClean="0"/>
              <a:t>微处理器有</a:t>
            </a:r>
            <a:r>
              <a:rPr lang="en-US" altLang="zh-CN" sz="1800" smtClean="0"/>
              <a:t>2300</a:t>
            </a:r>
            <a:r>
              <a:rPr lang="zh-CN" altLang="en-US" sz="1800" smtClean="0"/>
              <a:t>个晶体管。</a:t>
            </a:r>
            <a:r>
              <a:rPr lang="en-US" altLang="zh-CN" sz="1800" smtClean="0"/>
              <a:t>2004</a:t>
            </a:r>
            <a:r>
              <a:rPr lang="zh-CN" altLang="en-US" sz="1800" smtClean="0"/>
              <a:t>年的</a:t>
            </a:r>
            <a:r>
              <a:rPr lang="en-US" altLang="zh-CN" sz="1800" smtClean="0"/>
              <a:t>Intel® Itanium® 2 processor (9MB cache)</a:t>
            </a:r>
            <a:r>
              <a:rPr lang="zh-CN" altLang="en-US" sz="1800" smtClean="0"/>
              <a:t>有</a:t>
            </a:r>
            <a:r>
              <a:rPr lang="en-US" altLang="zh-CN" sz="1800" smtClean="0"/>
              <a:t>592,000,000</a:t>
            </a:r>
            <a:r>
              <a:rPr lang="zh-CN" altLang="en-US" sz="1800" smtClean="0"/>
              <a:t>个晶体管。</a:t>
            </a:r>
          </a:p>
          <a:p>
            <a:pPr lvl="2">
              <a:lnSpc>
                <a:spcPct val="90000"/>
              </a:lnSpc>
            </a:pPr>
            <a:r>
              <a:rPr lang="zh-CN" altLang="en-US" sz="1800" smtClean="0"/>
              <a:t>集成电路工业界认为摩尔定律至少还能持续</a:t>
            </a:r>
            <a:r>
              <a:rPr lang="en-US" altLang="zh-CN" sz="1800" smtClean="0"/>
              <a:t>50</a:t>
            </a:r>
            <a:r>
              <a:rPr lang="zh-CN" altLang="en-US" sz="1800" smtClean="0"/>
              <a:t>年</a:t>
            </a:r>
          </a:p>
        </p:txBody>
      </p:sp>
      <p:sp>
        <p:nvSpPr>
          <p:cNvPr id="1029" name="Rectangle 4"/>
          <p:cNvSpPr>
            <a:spLocks noChangeArrowheads="1"/>
          </p:cNvSpPr>
          <p:nvPr/>
        </p:nvSpPr>
        <p:spPr bwMode="auto">
          <a:xfrm>
            <a:off x="762000" y="3124200"/>
            <a:ext cx="8153400" cy="609600"/>
          </a:xfrm>
          <a:prstGeom prst="rect">
            <a:avLst/>
          </a:prstGeom>
          <a:noFill/>
          <a:ln w="9525">
            <a:noFill/>
            <a:miter lim="800000"/>
            <a:headEnd/>
            <a:tailEnd/>
          </a:ln>
        </p:spPr>
        <p:txBody>
          <a:bodyPr/>
          <a:lstStyle/>
          <a:p>
            <a:pPr marL="342900" indent="-342900" algn="l">
              <a:lnSpc>
                <a:spcPct val="90000"/>
              </a:lnSpc>
              <a:buClrTx/>
              <a:buFontTx/>
              <a:buChar char="•"/>
            </a:pPr>
            <a:r>
              <a:rPr kumimoji="1" lang="zh-CN" altLang="en-US" sz="2400" b="0">
                <a:solidFill>
                  <a:schemeClr val="tx1"/>
                </a:solidFill>
                <a:latin typeface="Times New Roman" pitchFamily="18" charset="0"/>
                <a:ea typeface="宋体" charset="-122"/>
              </a:rPr>
              <a:t>软件生产率</a:t>
            </a:r>
          </a:p>
        </p:txBody>
      </p:sp>
      <p:graphicFrame>
        <p:nvGraphicFramePr>
          <p:cNvPr id="1026" name="Object 5"/>
          <p:cNvGraphicFramePr>
            <a:graphicFrameLocks noChangeAspect="1"/>
          </p:cNvGraphicFramePr>
          <p:nvPr/>
        </p:nvGraphicFramePr>
        <p:xfrm>
          <a:off x="1066800" y="3352800"/>
          <a:ext cx="7467600" cy="3505200"/>
        </p:xfrm>
        <a:graphic>
          <a:graphicData uri="http://schemas.openxmlformats.org/presentationml/2006/ole">
            <p:oleObj spid="_x0000_s1026" name="图表" r:id="rId3" imgW="6096075" imgH="4067089" progId="MSGraph.Chart.8">
              <p:embed followColorScheme="full"/>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3</TotalTime>
  <Words>1646</Words>
  <Application>Microsoft PowerPoint</Application>
  <PresentationFormat>全屏显示(4:3)</PresentationFormat>
  <Paragraphs>278</Paragraphs>
  <Slides>23</Slides>
  <Notes>3</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23</vt:i4>
      </vt:variant>
    </vt:vector>
  </HeadingPairs>
  <TitlesOfParts>
    <vt:vector size="26" baseType="lpstr">
      <vt:lpstr>新模板-7</vt:lpstr>
      <vt:lpstr>自定义设计方案</vt:lpstr>
      <vt:lpstr>图表</vt:lpstr>
      <vt:lpstr>“软件工程课程”的作用？</vt:lpstr>
      <vt:lpstr>目录</vt:lpstr>
      <vt:lpstr>软件无处不在---国防</vt:lpstr>
      <vt:lpstr>航空/航天</vt:lpstr>
      <vt:lpstr>日常生活</vt:lpstr>
      <vt:lpstr>移动通信</vt:lpstr>
      <vt:lpstr>交通运输</vt:lpstr>
      <vt:lpstr>工业自动化</vt:lpstr>
      <vt:lpstr>软件工程人才需求---软硬件生产率对比</vt:lpstr>
      <vt:lpstr>Who change the world?</vt:lpstr>
      <vt:lpstr>Who change the world?</vt:lpstr>
      <vt:lpstr>Who change the world?</vt:lpstr>
      <vt:lpstr>Who change the world?</vt:lpstr>
      <vt:lpstr>Scientist? Engineer?</vt:lpstr>
      <vt:lpstr>Who change China?</vt:lpstr>
      <vt:lpstr>软件工程专业---何为“软件工程”?</vt:lpstr>
      <vt:lpstr>程序设计与软件工程学习曲线</vt:lpstr>
      <vt:lpstr>软件工程人才的培养过程</vt:lpstr>
      <vt:lpstr>课堂学习与实践学习曲线</vt:lpstr>
      <vt:lpstr>实验、实训、实习的关系</vt:lpstr>
      <vt:lpstr>“软件工程课程”的目标</vt:lpstr>
      <vt:lpstr>美国软件及相关专业的收入与就业空间</vt:lpstr>
      <vt:lpstr>中国软件及相关专业的收入与就业排位</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“软件工程课程”的作用？</dc:title>
  <dc:creator>Think</dc:creator>
  <cp:lastModifiedBy>Think</cp:lastModifiedBy>
  <cp:revision>4</cp:revision>
  <dcterms:created xsi:type="dcterms:W3CDTF">2014-07-04T02:06:27Z</dcterms:created>
  <dcterms:modified xsi:type="dcterms:W3CDTF">2014-07-15T08:34:22Z</dcterms:modified>
</cp:coreProperties>
</file>