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8"/>
  </p:notesMasterIdLst>
  <p:handoutMasterIdLst>
    <p:handoutMasterId r:id="rId59"/>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n.wikipedia.org/wiki/Image:CharlesBabbage.jp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en.wikipedia.org/wiki/Image:BabbageDifferenceEngine.jpg" TargetMode="Externa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hyperlink" Target="http://en.wikipedia.org/wiki/Image:050114_2529_difference.jp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en.wikipedia.org/wiki/Image:Bertrand_Russell.jp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en.wikipedia.org/wiki/Image:Colossus.jpg"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en.wikipedia.org/wiki/Image:JohnvonNeumann-LosAlamos.jp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en.wikipedia.org/wiki/Image:JohnvonNeumann-LosAlamos.jpg"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en.wikipedia.org/wiki/Image:Ada_Lovelace.jpg"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Image:RomanAbacusRecon.jpg" TargetMode="External"/><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hyperlink" Target="http://en.wikipedia.org/wiki/Image:Soroban.JPG" TargetMode="Externa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00213"/>
            <a:ext cx="7772400" cy="1470025"/>
          </a:xfrm>
        </p:spPr>
        <p:txBody>
          <a:bodyPr/>
          <a:lstStyle/>
          <a:p>
            <a:pPr algn="ctr" eaLnBrk="1" hangingPunct="1"/>
            <a:r>
              <a:rPr lang="zh-CN" altLang="en-US" smtClean="0"/>
              <a:t>第</a:t>
            </a:r>
            <a:r>
              <a:rPr lang="en-US" altLang="zh-CN" smtClean="0"/>
              <a:t>1</a:t>
            </a:r>
            <a:r>
              <a:rPr lang="zh-CN" altLang="en-US" smtClean="0"/>
              <a:t>章</a:t>
            </a:r>
            <a:r>
              <a:rPr lang="en-US" altLang="zh-CN" smtClean="0"/>
              <a:t>  </a:t>
            </a:r>
            <a:r>
              <a:rPr lang="zh-CN" altLang="en-US" smtClean="0"/>
              <a:t>绪论</a:t>
            </a:r>
            <a:endParaRPr lang="en-US" altLang="zh-CN" smtClean="0"/>
          </a:p>
        </p:txBody>
      </p:sp>
      <p:sp>
        <p:nvSpPr>
          <p:cNvPr id="3075" name="Rectangle 6"/>
          <p:cNvSpPr>
            <a:spLocks noGrp="1" noChangeArrowheads="1"/>
          </p:cNvSpPr>
          <p:nvPr>
            <p:ph type="subTitle" idx="1"/>
          </p:nvPr>
        </p:nvSpPr>
        <p:spPr>
          <a:xfrm>
            <a:off x="1371600" y="3284538"/>
            <a:ext cx="6400800" cy="1752600"/>
          </a:xfrm>
        </p:spPr>
        <p:txBody>
          <a:bodyPr/>
          <a:lstStyle/>
          <a:p>
            <a:pPr eaLnBrk="1" hangingPunct="1"/>
            <a:r>
              <a:rPr lang="en-US" altLang="zh-CN" smtClean="0"/>
              <a:t>From Computing Science to </a:t>
            </a:r>
          </a:p>
          <a:p>
            <a:pPr eaLnBrk="1" hangingPunct="1"/>
            <a:r>
              <a:rPr lang="en-US" altLang="zh-CN" smtClean="0"/>
              <a:t>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04800"/>
            <a:ext cx="8153400" cy="914400"/>
          </a:xfrm>
        </p:spPr>
        <p:txBody>
          <a:bodyPr/>
          <a:lstStyle/>
          <a:p>
            <a:pPr eaLnBrk="1" hangingPunct="1"/>
            <a:r>
              <a:rPr lang="en-US" altLang="zh-CN" sz="2800" smtClean="0"/>
              <a:t>The work of Babbage</a:t>
            </a:r>
          </a:p>
        </p:txBody>
      </p:sp>
      <p:sp>
        <p:nvSpPr>
          <p:cNvPr id="12291" name="Rectangle 3"/>
          <p:cNvSpPr>
            <a:spLocks noGrp="1" noChangeArrowheads="1"/>
          </p:cNvSpPr>
          <p:nvPr>
            <p:ph type="body" idx="1"/>
          </p:nvPr>
        </p:nvSpPr>
        <p:spPr>
          <a:xfrm>
            <a:off x="684213" y="1341438"/>
            <a:ext cx="6337300" cy="4860925"/>
          </a:xfrm>
        </p:spPr>
        <p:txBody>
          <a:bodyPr/>
          <a:lstStyle/>
          <a:p>
            <a:pPr eaLnBrk="1" hangingPunct="1">
              <a:lnSpc>
                <a:spcPct val="90000"/>
              </a:lnSpc>
            </a:pPr>
            <a:r>
              <a:rPr lang="en-US" altLang="zh-CN" sz="2400" smtClean="0"/>
              <a:t>Charles Babbage (26 December 1791 – 18 October 1871)</a:t>
            </a:r>
          </a:p>
          <a:p>
            <a:pPr lvl="1" eaLnBrk="1" hangingPunct="1">
              <a:lnSpc>
                <a:spcPct val="90000"/>
              </a:lnSpc>
            </a:pPr>
            <a:r>
              <a:rPr lang="en-US" altLang="zh-CN" sz="2000" smtClean="0"/>
              <a:t>English mathematician, analytical philosopher, mechanical engineer and</a:t>
            </a:r>
          </a:p>
          <a:p>
            <a:pPr lvl="1" eaLnBrk="1" hangingPunct="1">
              <a:lnSpc>
                <a:spcPct val="90000"/>
              </a:lnSpc>
            </a:pPr>
            <a:r>
              <a:rPr lang="en-US" altLang="zh-CN" sz="2000" smtClean="0"/>
              <a:t> (proto-) computer scientist who originated the idea of </a:t>
            </a:r>
            <a:r>
              <a:rPr lang="en-US" altLang="zh-CN" sz="2000" smtClean="0">
                <a:solidFill>
                  <a:srgbClr val="FF0000"/>
                </a:solidFill>
              </a:rPr>
              <a:t>a programmable computer</a:t>
            </a:r>
            <a:r>
              <a:rPr lang="en-US" altLang="zh-CN" sz="2000" smtClean="0"/>
              <a:t>.</a:t>
            </a:r>
          </a:p>
          <a:p>
            <a:pPr lvl="1" eaLnBrk="1" hangingPunct="1">
              <a:lnSpc>
                <a:spcPct val="90000"/>
              </a:lnSpc>
            </a:pPr>
            <a:r>
              <a:rPr lang="en-US" altLang="zh-CN" sz="2000" smtClean="0"/>
              <a:t> Parts of his uncompleted mechanisms are on display in the London Science Museum. In 1991, working from Babbage's original plans, a difference engine was completed, and functioned perfectly. It was built to tolerances achievable in the 19th century, indicating that Babbage's machine would have worked. Nine years later, the Science Museum completed the printer Babbage had designed for the difference engine; it featured astonishing complexity for a 19th century device.</a:t>
            </a:r>
          </a:p>
        </p:txBody>
      </p:sp>
      <p:pic>
        <p:nvPicPr>
          <p:cNvPr id="12292" name="Picture 4" descr="Charles Babbage">
            <a:hlinkClick r:id="rId2" tooltip="Charles Babbage"/>
          </p:cNvPr>
          <p:cNvPicPr>
            <a:picLocks noChangeAspect="1" noChangeArrowheads="1"/>
          </p:cNvPicPr>
          <p:nvPr/>
        </p:nvPicPr>
        <p:blipFill>
          <a:blip r:embed="rId3"/>
          <a:srcRect/>
          <a:stretch>
            <a:fillRect/>
          </a:stretch>
        </p:blipFill>
        <p:spPr bwMode="auto">
          <a:xfrm>
            <a:off x="7164388" y="1341438"/>
            <a:ext cx="1714500"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D</a:t>
            </a:r>
            <a:r>
              <a:rPr lang="en-US" altLang="en-US" smtClean="0"/>
              <a:t>ifference engine</a:t>
            </a:r>
            <a:r>
              <a:rPr lang="en-US" altLang="zh-CN" smtClean="0"/>
              <a:t> of Babage</a:t>
            </a:r>
          </a:p>
        </p:txBody>
      </p:sp>
      <p:pic>
        <p:nvPicPr>
          <p:cNvPr id="13315" name="Picture 10" descr="Part of Babbage's Difference engine, assembled after his death by Babbage's son, using parts found in his laboratory.">
            <a:hlinkClick r:id="rId2" tooltip="Part of Babbage's Difference engine, assembled after his death by Babbage's son, using parts found in his laboratory."/>
          </p:cNvPr>
          <p:cNvPicPr>
            <a:picLocks noChangeAspect="1" noChangeArrowheads="1"/>
          </p:cNvPicPr>
          <p:nvPr/>
        </p:nvPicPr>
        <p:blipFill>
          <a:blip r:embed="rId3"/>
          <a:srcRect/>
          <a:stretch>
            <a:fillRect/>
          </a:stretch>
        </p:blipFill>
        <p:spPr bwMode="auto">
          <a:xfrm>
            <a:off x="1042988" y="1946275"/>
            <a:ext cx="3529012" cy="2419350"/>
          </a:xfrm>
          <a:prstGeom prst="rect">
            <a:avLst/>
          </a:prstGeom>
          <a:noFill/>
          <a:ln w="9525">
            <a:noFill/>
            <a:miter lim="800000"/>
            <a:headEnd/>
            <a:tailEnd/>
          </a:ln>
        </p:spPr>
      </p:pic>
      <p:sp>
        <p:nvSpPr>
          <p:cNvPr id="13316" name="Text Box 11"/>
          <p:cNvSpPr txBox="1">
            <a:spLocks noChangeArrowheads="1"/>
          </p:cNvSpPr>
          <p:nvPr/>
        </p:nvSpPr>
        <p:spPr bwMode="auto">
          <a:xfrm>
            <a:off x="1116013" y="4365625"/>
            <a:ext cx="3024187" cy="1069975"/>
          </a:xfrm>
          <a:prstGeom prst="rect">
            <a:avLst/>
          </a:prstGeom>
          <a:noFill/>
          <a:ln w="9525">
            <a:noFill/>
            <a:miter lim="800000"/>
            <a:headEnd/>
            <a:tailEnd/>
          </a:ln>
        </p:spPr>
        <p:txBody>
          <a:bodyPr>
            <a:spAutoFit/>
          </a:bodyPr>
          <a:lstStyle/>
          <a:p>
            <a:r>
              <a:rPr lang="en-US" altLang="zh-CN" sz="1600"/>
              <a:t>Part of Babbage's Difference engine, assembled after his death by Babbage's son, using parts found in his laboratory</a:t>
            </a:r>
          </a:p>
        </p:txBody>
      </p:sp>
      <p:pic>
        <p:nvPicPr>
          <p:cNvPr id="13317" name="Picture 13" descr="The London Science Museum's replica difference engine, built from Babbage's design.">
            <a:hlinkClick r:id="rId4" tooltip="The London Science Museum's replica difference engine, built from Babbage's design."/>
          </p:cNvPr>
          <p:cNvPicPr>
            <a:picLocks noChangeAspect="1" noChangeArrowheads="1"/>
          </p:cNvPicPr>
          <p:nvPr/>
        </p:nvPicPr>
        <p:blipFill>
          <a:blip r:embed="rId5"/>
          <a:srcRect/>
          <a:stretch>
            <a:fillRect/>
          </a:stretch>
        </p:blipFill>
        <p:spPr bwMode="auto">
          <a:xfrm>
            <a:off x="5219700" y="1773238"/>
            <a:ext cx="3529013" cy="2928937"/>
          </a:xfrm>
          <a:prstGeom prst="rect">
            <a:avLst/>
          </a:prstGeom>
          <a:noFill/>
          <a:ln w="9525">
            <a:noFill/>
            <a:miter lim="800000"/>
            <a:headEnd/>
            <a:tailEnd/>
          </a:ln>
        </p:spPr>
      </p:pic>
      <p:sp>
        <p:nvSpPr>
          <p:cNvPr id="13318" name="Text Box 14"/>
          <p:cNvSpPr txBox="1">
            <a:spLocks noChangeArrowheads="1"/>
          </p:cNvSpPr>
          <p:nvPr/>
        </p:nvSpPr>
        <p:spPr bwMode="auto">
          <a:xfrm>
            <a:off x="5724525" y="5084763"/>
            <a:ext cx="3024188" cy="825500"/>
          </a:xfrm>
          <a:prstGeom prst="rect">
            <a:avLst/>
          </a:prstGeom>
          <a:noFill/>
          <a:ln w="9525">
            <a:noFill/>
            <a:miter lim="800000"/>
            <a:headEnd/>
            <a:tailEnd/>
          </a:ln>
        </p:spPr>
        <p:txBody>
          <a:bodyPr>
            <a:spAutoFit/>
          </a:bodyPr>
          <a:lstStyle/>
          <a:p>
            <a:r>
              <a:rPr lang="en-US" altLang="en-US" sz="1600"/>
              <a:t>The London Science Museum's replica difference engine, built from Babbage's design.</a:t>
            </a:r>
            <a:endParaRPr lang="en-US" altLang="zh-CN" sz="1600"/>
          </a:p>
        </p:txBody>
      </p:sp>
      <p:sp>
        <p:nvSpPr>
          <p:cNvPr id="13319" name="Text Box 15"/>
          <p:cNvSpPr txBox="1">
            <a:spLocks noChangeArrowheads="1"/>
          </p:cNvSpPr>
          <p:nvPr/>
        </p:nvSpPr>
        <p:spPr bwMode="auto">
          <a:xfrm>
            <a:off x="1239838" y="5969000"/>
            <a:ext cx="5930900" cy="457200"/>
          </a:xfrm>
          <a:prstGeom prst="rect">
            <a:avLst/>
          </a:prstGeom>
          <a:noFill/>
          <a:ln w="9525">
            <a:noFill/>
            <a:miter lim="800000"/>
            <a:headEnd/>
            <a:tailEnd/>
          </a:ln>
        </p:spPr>
        <p:txBody>
          <a:bodyPr wrap="none">
            <a:spAutoFit/>
          </a:bodyPr>
          <a:lstStyle/>
          <a:p>
            <a:r>
              <a:rPr lang="en-US" altLang="zh-CN"/>
              <a:t>http://en.wikipedia.org/wiki/Difference_engine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Babage in British Science&amp;History Museum</a:t>
            </a:r>
          </a:p>
        </p:txBody>
      </p:sp>
      <p:pic>
        <p:nvPicPr>
          <p:cNvPr id="14339" name="Picture 4" descr="DSCN1130"/>
          <p:cNvPicPr>
            <a:picLocks noChangeAspect="1" noChangeArrowheads="1"/>
          </p:cNvPicPr>
          <p:nvPr/>
        </p:nvPicPr>
        <p:blipFill>
          <a:blip r:embed="rId2"/>
          <a:srcRect/>
          <a:stretch>
            <a:fillRect/>
          </a:stretch>
        </p:blipFill>
        <p:spPr bwMode="auto">
          <a:xfrm>
            <a:off x="836613" y="1341438"/>
            <a:ext cx="6904037" cy="504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1.2.4  </a:t>
            </a:r>
            <a:r>
              <a:rPr lang="zh-CN" altLang="en-US" smtClean="0"/>
              <a:t>图灵理论计算机</a:t>
            </a:r>
          </a:p>
        </p:txBody>
      </p:sp>
      <p:sp>
        <p:nvSpPr>
          <p:cNvPr id="15363"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 name="Rectangle 3"/>
          <p:cNvSpPr txBox="1">
            <a:spLocks noChangeArrowheads="1"/>
          </p:cNvSpPr>
          <p:nvPr/>
        </p:nvSpPr>
        <p:spPr>
          <a:xfrm>
            <a:off x="857250" y="1500188"/>
            <a:ext cx="7772400" cy="4114800"/>
          </a:xfrm>
          <a:prstGeom prst="rect">
            <a:avLst/>
          </a:prstGeom>
        </p:spPr>
        <p:txBody>
          <a:bodyPr/>
          <a:lstStyle/>
          <a:p>
            <a:pPr marL="342900" indent="-342900">
              <a:lnSpc>
                <a:spcPct val="90000"/>
              </a:lnSpc>
              <a:spcBef>
                <a:spcPct val="20000"/>
              </a:spcBef>
              <a:buFontTx/>
              <a:buChar char="•"/>
              <a:defRPr/>
            </a:pPr>
            <a:r>
              <a:rPr lang="zh-CN" altLang="en-US" kern="0">
                <a:latin typeface="+mn-lt"/>
                <a:ea typeface="+mn-ea"/>
              </a:rPr>
              <a:t>德国数学家康托尔（</a:t>
            </a:r>
            <a:r>
              <a:rPr lang="en-US" altLang="zh-CN" kern="0">
                <a:latin typeface="+mn-lt"/>
                <a:ea typeface="+mn-ea"/>
              </a:rPr>
              <a:t>G.Cantor,1845</a:t>
            </a:r>
            <a:r>
              <a:rPr lang="zh-CN" altLang="en-US" kern="0">
                <a:latin typeface="+mn-lt"/>
                <a:ea typeface="+mn-ea"/>
              </a:rPr>
              <a:t>～</a:t>
            </a:r>
            <a:r>
              <a:rPr lang="en-US" altLang="zh-CN" kern="0">
                <a:latin typeface="+mn-lt"/>
                <a:ea typeface="+mn-ea"/>
              </a:rPr>
              <a:t>1918</a:t>
            </a:r>
            <a:r>
              <a:rPr lang="zh-CN" altLang="en-US" kern="0">
                <a:latin typeface="+mn-lt"/>
                <a:ea typeface="+mn-ea"/>
              </a:rPr>
              <a:t>）从</a:t>
            </a:r>
            <a:r>
              <a:rPr lang="en-US" altLang="zh-CN" kern="0">
                <a:latin typeface="+mn-lt"/>
                <a:ea typeface="+mn-ea"/>
              </a:rPr>
              <a:t>1874</a:t>
            </a:r>
            <a:r>
              <a:rPr lang="zh-CN" altLang="en-US" kern="0">
                <a:latin typeface="+mn-lt"/>
                <a:ea typeface="+mn-ea"/>
              </a:rPr>
              <a:t>年开始，发表一些列的集合论的著作，创立了集合论。</a:t>
            </a:r>
          </a:p>
          <a:p>
            <a:pPr marL="342900" indent="-342900">
              <a:lnSpc>
                <a:spcPct val="90000"/>
              </a:lnSpc>
              <a:spcBef>
                <a:spcPct val="20000"/>
              </a:spcBef>
              <a:buFontTx/>
              <a:buChar char="•"/>
              <a:defRPr/>
            </a:pPr>
            <a:r>
              <a:rPr lang="en-US" altLang="zh-CN" kern="0">
                <a:latin typeface="+mn-lt"/>
                <a:ea typeface="+mn-ea"/>
              </a:rPr>
              <a:t>1901</a:t>
            </a:r>
            <a:r>
              <a:rPr lang="zh-CN" altLang="en-US" kern="0">
                <a:latin typeface="+mn-lt"/>
                <a:ea typeface="+mn-ea"/>
              </a:rPr>
              <a:t>年罗素（</a:t>
            </a:r>
            <a:r>
              <a:rPr lang="en-US" altLang="zh-CN" kern="0">
                <a:latin typeface="+mn-lt"/>
                <a:ea typeface="+mn-ea"/>
              </a:rPr>
              <a:t>B.Russell</a:t>
            </a:r>
            <a:r>
              <a:rPr lang="zh-CN" altLang="en-US" kern="0">
                <a:latin typeface="+mn-lt"/>
                <a:ea typeface="+mn-ea"/>
              </a:rPr>
              <a:t>）在集合论概括原则的基础上发现“罗素悖论”－－数学史上的第三次危机。</a:t>
            </a:r>
          </a:p>
          <a:p>
            <a:pPr marL="742950" lvl="1" indent="-285750">
              <a:lnSpc>
                <a:spcPct val="90000"/>
              </a:lnSpc>
              <a:spcBef>
                <a:spcPct val="20000"/>
              </a:spcBef>
              <a:buFontTx/>
              <a:buChar char="–"/>
              <a:defRPr/>
            </a:pPr>
            <a:r>
              <a:rPr lang="en-US" altLang="zh-CN" sz="2000" i="1" kern="0">
                <a:latin typeface="+mn-lt"/>
                <a:ea typeface="+mn-ea"/>
              </a:rPr>
              <a:t>S</a:t>
            </a:r>
            <a:r>
              <a:rPr lang="en-US" altLang="zh-CN" sz="2000" kern="0">
                <a:latin typeface="+mn-lt"/>
                <a:ea typeface="+mn-ea"/>
              </a:rPr>
              <a:t>={</a:t>
            </a:r>
            <a:r>
              <a:rPr lang="en-US" altLang="zh-CN" sz="2000" i="1" kern="0">
                <a:latin typeface="+mn-lt"/>
                <a:ea typeface="+mn-ea"/>
              </a:rPr>
              <a:t>x</a:t>
            </a:r>
            <a:r>
              <a:rPr lang="en-US" altLang="zh-CN" sz="2000" kern="0">
                <a:latin typeface="+mn-lt"/>
                <a:ea typeface="+mn-ea"/>
              </a:rPr>
              <a:t> | </a:t>
            </a:r>
            <a:r>
              <a:rPr lang="en-US" altLang="zh-CN" sz="2000" i="1" kern="0">
                <a:latin typeface="+mn-lt"/>
                <a:ea typeface="+mn-ea"/>
              </a:rPr>
              <a:t>x </a:t>
            </a:r>
            <a:r>
              <a:rPr lang="en-US" altLang="zh-CN" sz="2000" i="1" kern="0">
                <a:latin typeface="宋体" pitchFamily="2" charset="-122"/>
                <a:ea typeface="+mn-ea"/>
              </a:rPr>
              <a:t>∈</a:t>
            </a:r>
            <a:r>
              <a:rPr lang="en-US" altLang="zh-CN" sz="2000" i="1" kern="0">
                <a:latin typeface="+mn-lt"/>
                <a:ea typeface="+mn-ea"/>
              </a:rPr>
              <a:t>  S</a:t>
            </a:r>
            <a:r>
              <a:rPr lang="en-US" altLang="zh-CN" sz="2000" kern="0">
                <a:latin typeface="+mn-lt"/>
                <a:ea typeface="+mn-ea"/>
              </a:rPr>
              <a:t>}</a:t>
            </a:r>
          </a:p>
          <a:p>
            <a:pPr marL="742950" lvl="1" indent="-285750">
              <a:lnSpc>
                <a:spcPct val="90000"/>
              </a:lnSpc>
              <a:spcBef>
                <a:spcPct val="20000"/>
              </a:spcBef>
              <a:buFontTx/>
              <a:buChar char="–"/>
              <a:defRPr/>
            </a:pPr>
            <a:r>
              <a:rPr lang="zh-CN" altLang="en-US" sz="2000" kern="0">
                <a:latin typeface="+mn-lt"/>
                <a:ea typeface="+mn-ea"/>
              </a:rPr>
              <a:t>理发师宣布：给且只给村里那些不自己刮胡子的人刮胡子</a:t>
            </a:r>
          </a:p>
          <a:p>
            <a:pPr marL="742950" lvl="1" indent="-285750">
              <a:lnSpc>
                <a:spcPct val="90000"/>
              </a:lnSpc>
              <a:spcBef>
                <a:spcPct val="20000"/>
              </a:spcBef>
              <a:buFontTx/>
              <a:buChar char="–"/>
              <a:defRPr/>
            </a:pPr>
            <a:r>
              <a:rPr lang="en-US" altLang="zh-CN" sz="2000" kern="0">
                <a:latin typeface="+mn-lt"/>
                <a:ea typeface="+mn-ea"/>
              </a:rPr>
              <a:t>=&gt;   </a:t>
            </a:r>
            <a:r>
              <a:rPr lang="zh-CN" altLang="en-US" sz="2000" kern="0">
                <a:latin typeface="+mn-lt"/>
                <a:ea typeface="+mn-ea"/>
              </a:rPr>
              <a:t>理发师自己给自己刮胡子</a:t>
            </a:r>
            <a:r>
              <a:rPr lang="en-US" altLang="zh-CN" sz="2000" kern="0">
                <a:latin typeface="+mn-lt"/>
                <a:ea typeface="+mn-ea"/>
              </a:rPr>
              <a:t>&lt;=&gt;</a:t>
            </a:r>
            <a:r>
              <a:rPr lang="zh-CN" altLang="en-US" sz="2000" kern="0">
                <a:latin typeface="+mn-lt"/>
                <a:ea typeface="+mn-ea"/>
              </a:rPr>
              <a:t>理发师自己不给自己刮胡子</a:t>
            </a:r>
          </a:p>
          <a:p>
            <a:pPr marL="342900" indent="-342900">
              <a:lnSpc>
                <a:spcPct val="90000"/>
              </a:lnSpc>
              <a:spcBef>
                <a:spcPct val="20000"/>
              </a:spcBef>
              <a:buFontTx/>
              <a:buChar char="•"/>
              <a:defRPr/>
            </a:pPr>
            <a:r>
              <a:rPr lang="zh-CN" altLang="en-US" kern="0">
                <a:latin typeface="+mn-lt"/>
                <a:ea typeface="+mn-ea"/>
              </a:rPr>
              <a:t>希尔伯特纲领</a:t>
            </a:r>
          </a:p>
          <a:p>
            <a:pPr marL="742950" lvl="1" indent="-285750">
              <a:lnSpc>
                <a:spcPct val="90000"/>
              </a:lnSpc>
              <a:spcBef>
                <a:spcPct val="20000"/>
              </a:spcBef>
              <a:buFontTx/>
              <a:buChar char="–"/>
              <a:defRPr/>
            </a:pPr>
            <a:r>
              <a:rPr lang="zh-CN" altLang="en-US" sz="2000" kern="0">
                <a:latin typeface="+mn-lt"/>
                <a:ea typeface="+mn-ea"/>
              </a:rPr>
              <a:t>将每一门数学的分支形式化，构成形式系统和理论，并在此为对象的元理论即元数学中，证明每一个形式系统的相容性，从而导出数学的相容性。</a:t>
            </a:r>
          </a:p>
          <a:p>
            <a:pPr marL="742950" lvl="1" indent="-285750">
              <a:lnSpc>
                <a:spcPct val="90000"/>
              </a:lnSpc>
              <a:spcBef>
                <a:spcPct val="20000"/>
              </a:spcBef>
              <a:buFontTx/>
              <a:buChar char="–"/>
              <a:defRPr/>
            </a:pPr>
            <a:r>
              <a:rPr lang="zh-CN" altLang="en-US" sz="2000" kern="0">
                <a:latin typeface="+mn-lt"/>
                <a:ea typeface="+mn-ea"/>
              </a:rPr>
              <a:t>实质是寻找通用的形式逻辑系统，该系统应当是完备的，即，该系统中可以机械地判断任意给定命题的真伪。</a:t>
            </a:r>
          </a:p>
          <a:p>
            <a:pPr marL="742950" lvl="1" indent="-285750">
              <a:lnSpc>
                <a:spcPct val="90000"/>
              </a:lnSpc>
              <a:spcBef>
                <a:spcPct val="20000"/>
              </a:spcBef>
              <a:buFontTx/>
              <a:buChar char="–"/>
              <a:defRPr/>
            </a:pPr>
            <a:endParaRPr lang="zh-CN" altLang="en-US" sz="2000" kern="0">
              <a:latin typeface="+mn-lt"/>
              <a:ea typeface="+mn-ea"/>
            </a:endParaRPr>
          </a:p>
          <a:p>
            <a:pPr marL="742950" lvl="1" indent="-285750">
              <a:lnSpc>
                <a:spcPct val="90000"/>
              </a:lnSpc>
              <a:spcBef>
                <a:spcPct val="20000"/>
              </a:spcBef>
              <a:buFontTx/>
              <a:buChar char="–"/>
              <a:defRPr/>
            </a:pPr>
            <a:endParaRPr lang="zh-CN" altLang="en-US" sz="2000" kern="0">
              <a:latin typeface="+mn-lt"/>
              <a:ea typeface="+mn-ea"/>
            </a:endParaRPr>
          </a:p>
          <a:p>
            <a:pPr marL="742950" lvl="1" indent="-285750">
              <a:lnSpc>
                <a:spcPct val="90000"/>
              </a:lnSpc>
              <a:spcBef>
                <a:spcPct val="20000"/>
              </a:spcBef>
              <a:buFontTx/>
              <a:buChar char="–"/>
              <a:defRPr/>
            </a:pPr>
            <a:endParaRPr lang="en-US" altLang="zh-CN" sz="2000" kern="0" dirty="0">
              <a:latin typeface="+mn-lt"/>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Bertrand Arthur William Russell</a:t>
            </a:r>
          </a:p>
        </p:txBody>
      </p:sp>
      <p:sp>
        <p:nvSpPr>
          <p:cNvPr id="16387" name="Rectangle 3"/>
          <p:cNvSpPr>
            <a:spLocks noGrp="1" noChangeArrowheads="1"/>
          </p:cNvSpPr>
          <p:nvPr>
            <p:ph type="body" idx="1"/>
          </p:nvPr>
        </p:nvSpPr>
        <p:spPr>
          <a:xfrm>
            <a:off x="755650" y="1295400"/>
            <a:ext cx="5741988" cy="5013325"/>
          </a:xfrm>
        </p:spPr>
        <p:txBody>
          <a:bodyPr/>
          <a:lstStyle/>
          <a:p>
            <a:pPr eaLnBrk="1" hangingPunct="1">
              <a:lnSpc>
                <a:spcPct val="80000"/>
              </a:lnSpc>
            </a:pPr>
            <a:r>
              <a:rPr lang="en-US" altLang="zh-CN" sz="2000" smtClean="0"/>
              <a:t>Bertrand Arthur William Russell, 3rd Earl Russell, OM, FRS (18 May 1872 – 2 February 1970), was a British </a:t>
            </a:r>
            <a:r>
              <a:rPr lang="en-US" altLang="zh-CN" sz="2000" smtClean="0">
                <a:solidFill>
                  <a:srgbClr val="FF0000"/>
                </a:solidFill>
              </a:rPr>
              <a:t>philosopher, logician, and mathematician</a:t>
            </a:r>
            <a:r>
              <a:rPr lang="en-US" altLang="zh-CN" sz="2000" smtClean="0"/>
              <a:t>, working mostly in the 20th century. </a:t>
            </a:r>
          </a:p>
          <a:p>
            <a:pPr eaLnBrk="1" hangingPunct="1">
              <a:lnSpc>
                <a:spcPct val="80000"/>
              </a:lnSpc>
            </a:pPr>
            <a:r>
              <a:rPr lang="en-US" altLang="zh-CN" sz="2000" smtClean="0"/>
              <a:t>A prolific writer, Bertrand Russell was also a populariser of philosophy and a commentator on a large variety of topics, ranging from very serious issues to the mundane. Continuing a family tradition in political affairs, he was a prominent liberal as well as a socialist and anti-war activist for most of his long life. Millions looked up to Russell as a prophet of the creative and rational life; at the same time, his stances on many topics were extremely controversial.</a:t>
            </a:r>
          </a:p>
          <a:p>
            <a:pPr eaLnBrk="1" hangingPunct="1">
              <a:lnSpc>
                <a:spcPct val="80000"/>
              </a:lnSpc>
            </a:pPr>
            <a:r>
              <a:rPr lang="en-US" altLang="zh-CN" sz="2000" smtClean="0"/>
              <a:t>In 1950, Russell was made a Nobel Laureate in Literature "in recognition of his varied and significant writings in which he champions humanitarian ideals and freedom of thought".</a:t>
            </a:r>
          </a:p>
          <a:p>
            <a:pPr eaLnBrk="1" hangingPunct="1">
              <a:lnSpc>
                <a:spcPct val="80000"/>
              </a:lnSpc>
            </a:pPr>
            <a:r>
              <a:rPr lang="en-US" altLang="zh-CN" sz="2000" smtClean="0"/>
              <a:t>http://en.wikipedia.org/wiki/Bertrand_Russell</a:t>
            </a:r>
          </a:p>
        </p:txBody>
      </p:sp>
      <p:pic>
        <p:nvPicPr>
          <p:cNvPr id="16388" name="Picture 5" descr="Bertrand Russell">
            <a:hlinkClick r:id="rId2" tooltip="Bertrand Russell"/>
          </p:cNvPr>
          <p:cNvPicPr>
            <a:picLocks noChangeAspect="1" noChangeArrowheads="1"/>
          </p:cNvPicPr>
          <p:nvPr/>
        </p:nvPicPr>
        <p:blipFill>
          <a:blip r:embed="rId3"/>
          <a:srcRect/>
          <a:stretch>
            <a:fillRect/>
          </a:stretch>
        </p:blipFill>
        <p:spPr bwMode="auto">
          <a:xfrm>
            <a:off x="6877050" y="1773238"/>
            <a:ext cx="1905000" cy="2160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228600" y="304800"/>
            <a:ext cx="8153400" cy="914400"/>
          </a:xfrm>
        </p:spPr>
        <p:txBody>
          <a:bodyPr/>
          <a:lstStyle/>
          <a:p>
            <a:pPr eaLnBrk="1" hangingPunct="1"/>
            <a:r>
              <a:rPr lang="zh-CN" altLang="en-US" sz="2000" smtClean="0"/>
              <a:t>计算机器理论的发展历史</a:t>
            </a:r>
          </a:p>
        </p:txBody>
      </p:sp>
      <p:sp>
        <p:nvSpPr>
          <p:cNvPr id="17411" name="Rectangle 1027"/>
          <p:cNvSpPr>
            <a:spLocks noGrp="1" noChangeArrowheads="1"/>
          </p:cNvSpPr>
          <p:nvPr>
            <p:ph type="body" idx="1"/>
          </p:nvPr>
        </p:nvSpPr>
        <p:spPr>
          <a:xfrm>
            <a:off x="457200" y="1447800"/>
            <a:ext cx="7772400" cy="4114800"/>
          </a:xfrm>
        </p:spPr>
        <p:txBody>
          <a:bodyPr/>
          <a:lstStyle/>
          <a:p>
            <a:pPr eaLnBrk="1" hangingPunct="1">
              <a:lnSpc>
                <a:spcPct val="90000"/>
              </a:lnSpc>
            </a:pPr>
            <a:r>
              <a:rPr lang="zh-CN" altLang="en-US" sz="2400" smtClean="0"/>
              <a:t>希尔伯特纲领的研究基础是逻辑和代数－－</a:t>
            </a:r>
            <a:r>
              <a:rPr lang="en-US" altLang="zh-CN" sz="2400" smtClean="0"/>
              <a:t>19</a:t>
            </a:r>
            <a:r>
              <a:rPr lang="zh-CN" altLang="en-US" sz="2400" smtClean="0"/>
              <a:t>世纪英国数学家乔治</a:t>
            </a:r>
            <a:r>
              <a:rPr lang="en-US" altLang="zh-CN" sz="2400" smtClean="0"/>
              <a:t>.</a:t>
            </a:r>
            <a:r>
              <a:rPr lang="zh-CN" altLang="en-US" sz="2400" smtClean="0"/>
              <a:t>布尔（</a:t>
            </a:r>
            <a:r>
              <a:rPr lang="en-US" altLang="zh-CN" sz="2400" smtClean="0"/>
              <a:t>G.Boole</a:t>
            </a:r>
            <a:r>
              <a:rPr lang="zh-CN" altLang="en-US" sz="2400" smtClean="0"/>
              <a:t>）的逻辑代数体系</a:t>
            </a:r>
          </a:p>
          <a:p>
            <a:pPr lvl="1" eaLnBrk="1" hangingPunct="1">
              <a:lnSpc>
                <a:spcPct val="90000"/>
              </a:lnSpc>
            </a:pPr>
            <a:r>
              <a:rPr lang="zh-CN" altLang="en-US" sz="2000" smtClean="0"/>
              <a:t>“真”、“假”，和“与”、“或”、“非”</a:t>
            </a:r>
          </a:p>
          <a:p>
            <a:pPr eaLnBrk="1" hangingPunct="1">
              <a:lnSpc>
                <a:spcPct val="90000"/>
              </a:lnSpc>
            </a:pPr>
            <a:r>
              <a:rPr lang="en-US" altLang="zh-CN" sz="2400" smtClean="0"/>
              <a:t>1931</a:t>
            </a:r>
            <a:r>
              <a:rPr lang="zh-CN" altLang="en-US" sz="2400" smtClean="0"/>
              <a:t>年，奥地利</a:t>
            </a:r>
            <a:r>
              <a:rPr lang="en-US" altLang="zh-CN" sz="2400" smtClean="0"/>
              <a:t>25</a:t>
            </a:r>
            <a:r>
              <a:rPr lang="zh-CN" altLang="en-US" sz="2400" smtClean="0"/>
              <a:t>岁的歌德尔（</a:t>
            </a:r>
            <a:r>
              <a:rPr lang="en-US" altLang="zh-CN" sz="2400" smtClean="0"/>
              <a:t>K.Godel</a:t>
            </a:r>
            <a:r>
              <a:rPr lang="zh-CN" altLang="en-US" sz="2400" smtClean="0"/>
              <a:t>）提出的关于形式系统的“不完备性定理”中指出，这种形式系统是不存在的。宣告了著名的“希尔伯特纲领”失败。</a:t>
            </a:r>
          </a:p>
          <a:p>
            <a:pPr eaLnBrk="1" hangingPunct="1">
              <a:lnSpc>
                <a:spcPct val="90000"/>
              </a:lnSpc>
            </a:pPr>
            <a:r>
              <a:rPr lang="zh-CN" altLang="en-US" sz="2400" smtClean="0"/>
              <a:t>“希尔伯特纲领”</a:t>
            </a:r>
          </a:p>
          <a:p>
            <a:pPr lvl="1" eaLnBrk="1" hangingPunct="1">
              <a:lnSpc>
                <a:spcPct val="90000"/>
              </a:lnSpc>
            </a:pPr>
            <a:r>
              <a:rPr lang="zh-CN" altLang="en-US" sz="2000" smtClean="0"/>
              <a:t>保存全部古典数学的前提下去排除集合论的悖论，给数学基础问题带来了全新的转机。</a:t>
            </a:r>
          </a:p>
          <a:p>
            <a:pPr lvl="1" eaLnBrk="1" hangingPunct="1">
              <a:lnSpc>
                <a:spcPct val="90000"/>
              </a:lnSpc>
            </a:pPr>
            <a:r>
              <a:rPr lang="zh-CN" altLang="en-US" sz="2000" smtClean="0"/>
              <a:t>希尔伯特纲领的提出使元数学得到了发展</a:t>
            </a:r>
          </a:p>
          <a:p>
            <a:pPr lvl="1" eaLnBrk="1" hangingPunct="1">
              <a:lnSpc>
                <a:spcPct val="90000"/>
              </a:lnSpc>
            </a:pPr>
            <a:r>
              <a:rPr lang="zh-CN" altLang="en-US" sz="2000" smtClean="0"/>
              <a:t>对计算机科学而言，希尔伯特纲领的失败启发人们应避免花费大量的精力去证明那些不能判定的问题，而应把精力集中于解决具有能行性的问题。</a:t>
            </a:r>
          </a:p>
          <a:p>
            <a:pPr lvl="1" eaLnBrk="1" hangingPunct="1">
              <a:lnSpc>
                <a:spcPct val="90000"/>
              </a:lnSpc>
            </a:pPr>
            <a:endParaRPr lang="en-US" altLang="zh-CN"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 Kurt Gödel</a:t>
            </a:r>
          </a:p>
        </p:txBody>
      </p:sp>
      <p:sp>
        <p:nvSpPr>
          <p:cNvPr id="18435" name="Rectangle 3"/>
          <p:cNvSpPr>
            <a:spLocks noGrp="1" noChangeArrowheads="1"/>
          </p:cNvSpPr>
          <p:nvPr>
            <p:ph type="body" idx="1"/>
          </p:nvPr>
        </p:nvSpPr>
        <p:spPr>
          <a:xfrm>
            <a:off x="611188" y="1295400"/>
            <a:ext cx="5886450" cy="4870450"/>
          </a:xfrm>
        </p:spPr>
        <p:txBody>
          <a:bodyPr/>
          <a:lstStyle/>
          <a:p>
            <a:pPr eaLnBrk="1" hangingPunct="1">
              <a:lnSpc>
                <a:spcPct val="80000"/>
              </a:lnSpc>
            </a:pPr>
            <a:r>
              <a:rPr lang="en-US" altLang="zh-CN" sz="1400" smtClean="0"/>
              <a:t>Kurt Gödel (IPA: [kurt gøːdl]) (April 28, 1906 Brno, then Austria-Hungary, now Czech Republic – January 14, 1978 Princeton, New Jersey) was a </a:t>
            </a:r>
            <a:r>
              <a:rPr lang="en-US" altLang="zh-CN" sz="1400" smtClean="0">
                <a:solidFill>
                  <a:srgbClr val="FF0000"/>
                </a:solidFill>
              </a:rPr>
              <a:t>logician, mathematician, and philosopher of mathematics.</a:t>
            </a:r>
          </a:p>
          <a:p>
            <a:pPr eaLnBrk="1" hangingPunct="1">
              <a:lnSpc>
                <a:spcPct val="80000"/>
              </a:lnSpc>
            </a:pPr>
            <a:endParaRPr lang="en-US" altLang="zh-CN" sz="1400" smtClean="0">
              <a:solidFill>
                <a:srgbClr val="FF0000"/>
              </a:solidFill>
            </a:endParaRPr>
          </a:p>
          <a:p>
            <a:pPr eaLnBrk="1" hangingPunct="1">
              <a:lnSpc>
                <a:spcPct val="80000"/>
              </a:lnSpc>
            </a:pPr>
            <a:r>
              <a:rPr lang="en-US" altLang="zh-CN" sz="1400" smtClean="0"/>
              <a:t>One of the most significant logicians of all time, Gödel's work has had immense impact upon scientific and philosophical thinking in the 20th century, a time when many, such as Bertrand Russell, A. N. Whitehead, and David Hilbert, were attempting to use logic and set theory to understand the foundations of mathematics.</a:t>
            </a:r>
          </a:p>
          <a:p>
            <a:pPr eaLnBrk="1" hangingPunct="1">
              <a:lnSpc>
                <a:spcPct val="80000"/>
              </a:lnSpc>
            </a:pPr>
            <a:endParaRPr lang="en-US" altLang="zh-CN" sz="1400" smtClean="0"/>
          </a:p>
          <a:p>
            <a:pPr eaLnBrk="1" hangingPunct="1">
              <a:lnSpc>
                <a:spcPct val="80000"/>
              </a:lnSpc>
            </a:pPr>
            <a:r>
              <a:rPr lang="en-US" altLang="zh-CN" sz="1400" smtClean="0"/>
              <a:t>Gödel is best known for his </a:t>
            </a:r>
            <a:r>
              <a:rPr lang="en-US" altLang="zh-CN" sz="1400" smtClean="0">
                <a:solidFill>
                  <a:srgbClr val="FF0000"/>
                </a:solidFill>
              </a:rPr>
              <a:t>two incompleteness theorems, published in 1931 when he was 25 years of age</a:t>
            </a:r>
            <a:r>
              <a:rPr lang="en-US" altLang="zh-CN" sz="1400" smtClean="0"/>
              <a:t>, and only one year after finishing his doctorate at the University of Vienna. The more famous incompleteness theorem states that for any self-consistent recursive axiomatic system powerful enough to describe the arithmetic of the natural numbers (Peano arithmetic), there are true propositions about the naturals that cannot be proved from the axioms. To prove this theorem, Gödel developed a technique now known as Gödel numbering, which codes formal expressions as natural numbers.</a:t>
            </a:r>
          </a:p>
          <a:p>
            <a:pPr eaLnBrk="1" hangingPunct="1">
              <a:lnSpc>
                <a:spcPct val="80000"/>
              </a:lnSpc>
            </a:pPr>
            <a:endParaRPr lang="en-US" altLang="zh-CN" sz="1400" smtClean="0"/>
          </a:p>
          <a:p>
            <a:pPr eaLnBrk="1" hangingPunct="1">
              <a:lnSpc>
                <a:spcPct val="80000"/>
              </a:lnSpc>
            </a:pPr>
            <a:r>
              <a:rPr lang="en-US" altLang="zh-CN" sz="1400" smtClean="0"/>
              <a:t>He also showed that the continuum hypothesis cannot be disproved from the accepted axioms of set theory, if those axioms are consistent. He made important contributions to proof theory by clarifying the connections between classical logic, intuitionistic logic, and modal logic.</a:t>
            </a:r>
          </a:p>
        </p:txBody>
      </p:sp>
      <p:pic>
        <p:nvPicPr>
          <p:cNvPr id="18436" name="Picture 7" descr="Kurt_G%C3%B6del"/>
          <p:cNvPicPr>
            <a:picLocks noChangeAspect="1" noChangeArrowheads="1"/>
          </p:cNvPicPr>
          <p:nvPr/>
        </p:nvPicPr>
        <p:blipFill>
          <a:blip r:embed="rId2"/>
          <a:srcRect/>
          <a:stretch>
            <a:fillRect/>
          </a:stretch>
        </p:blipFill>
        <p:spPr bwMode="auto">
          <a:xfrm>
            <a:off x="6516688" y="2276475"/>
            <a:ext cx="2339975" cy="3306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1.2.4  </a:t>
            </a:r>
            <a:r>
              <a:rPr lang="zh-CN" altLang="en-US" smtClean="0"/>
              <a:t>图灵理论计算机</a:t>
            </a:r>
          </a:p>
        </p:txBody>
      </p:sp>
      <p:sp>
        <p:nvSpPr>
          <p:cNvPr id="19459" name="Rectangle 2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 name="Rectangle 1027"/>
          <p:cNvSpPr txBox="1">
            <a:spLocks noChangeArrowheads="1"/>
          </p:cNvSpPr>
          <p:nvPr/>
        </p:nvSpPr>
        <p:spPr>
          <a:xfrm>
            <a:off x="1071563" y="1500188"/>
            <a:ext cx="7772400" cy="1219200"/>
          </a:xfrm>
          <a:prstGeom prst="rect">
            <a:avLst/>
          </a:prstGeom>
        </p:spPr>
        <p:txBody>
          <a:bodyPr/>
          <a:lstStyle/>
          <a:p>
            <a:pPr marL="342900" indent="-342900">
              <a:lnSpc>
                <a:spcPct val="90000"/>
              </a:lnSpc>
              <a:spcBef>
                <a:spcPct val="20000"/>
              </a:spcBef>
              <a:buFontTx/>
              <a:buChar char="•"/>
              <a:defRPr/>
            </a:pPr>
            <a:r>
              <a:rPr lang="zh-CN" altLang="en-US" kern="0">
                <a:latin typeface="+mn-lt"/>
                <a:ea typeface="+mn-ea"/>
              </a:rPr>
              <a:t>图灵对计算本质的揭示</a:t>
            </a:r>
          </a:p>
          <a:p>
            <a:pPr marL="742950" lvl="1" indent="-285750">
              <a:lnSpc>
                <a:spcPct val="90000"/>
              </a:lnSpc>
              <a:spcBef>
                <a:spcPct val="20000"/>
              </a:spcBef>
              <a:buFontTx/>
              <a:buChar char="–"/>
              <a:defRPr/>
            </a:pPr>
            <a:r>
              <a:rPr lang="zh-CN" altLang="en-US" sz="2000" kern="0">
                <a:latin typeface="+mn-lt"/>
                <a:ea typeface="+mn-ea"/>
              </a:rPr>
              <a:t>在歌德尔研究成果德影响下，</a:t>
            </a:r>
            <a:r>
              <a:rPr lang="en-US" altLang="zh-CN" sz="2000" kern="0">
                <a:latin typeface="+mn-lt"/>
                <a:ea typeface="+mn-ea"/>
              </a:rPr>
              <a:t>20</a:t>
            </a:r>
            <a:r>
              <a:rPr lang="zh-CN" altLang="en-US" sz="2000" kern="0">
                <a:latin typeface="+mn-lt"/>
                <a:ea typeface="+mn-ea"/>
              </a:rPr>
              <a:t>世纪</a:t>
            </a:r>
            <a:r>
              <a:rPr lang="en-US" altLang="zh-CN" sz="2000" kern="0">
                <a:latin typeface="+mn-lt"/>
                <a:ea typeface="+mn-ea"/>
              </a:rPr>
              <a:t>30</a:t>
            </a:r>
            <a:r>
              <a:rPr lang="zh-CN" altLang="en-US" sz="2000" kern="0">
                <a:latin typeface="+mn-lt"/>
                <a:ea typeface="+mn-ea"/>
              </a:rPr>
              <a:t>年代后期，图灵</a:t>
            </a:r>
            <a:r>
              <a:rPr lang="en-US" altLang="zh-CN" sz="2000" kern="0">
                <a:latin typeface="+mn-lt"/>
                <a:ea typeface="+mn-ea"/>
              </a:rPr>
              <a:t>(A.M.Turing)</a:t>
            </a:r>
            <a:r>
              <a:rPr lang="zh-CN" altLang="en-US" sz="2000" kern="0">
                <a:latin typeface="+mn-lt"/>
                <a:ea typeface="+mn-ea"/>
              </a:rPr>
              <a:t>从对计算一个数的一般过程入手，对计算的本质进行了研究。</a:t>
            </a:r>
            <a:endParaRPr lang="zh-CN" altLang="en-US" sz="2000" kern="0" dirty="0">
              <a:latin typeface="+mn-lt"/>
              <a:ea typeface="+mn-ea"/>
            </a:endParaRPr>
          </a:p>
        </p:txBody>
      </p:sp>
      <p:sp>
        <p:nvSpPr>
          <p:cNvPr id="19461" name="Line 1029"/>
          <p:cNvSpPr>
            <a:spLocks noChangeShapeType="1"/>
          </p:cNvSpPr>
          <p:nvPr/>
        </p:nvSpPr>
        <p:spPr bwMode="auto">
          <a:xfrm>
            <a:off x="1757363" y="3252788"/>
            <a:ext cx="6934200" cy="0"/>
          </a:xfrm>
          <a:prstGeom prst="line">
            <a:avLst/>
          </a:prstGeom>
          <a:noFill/>
          <a:ln w="9525">
            <a:solidFill>
              <a:schemeClr val="tx1"/>
            </a:solidFill>
            <a:round/>
            <a:headEnd/>
            <a:tailEnd/>
          </a:ln>
        </p:spPr>
        <p:txBody>
          <a:bodyPr/>
          <a:lstStyle/>
          <a:p>
            <a:endParaRPr lang="zh-CN" altLang="en-US"/>
          </a:p>
        </p:txBody>
      </p:sp>
      <p:sp>
        <p:nvSpPr>
          <p:cNvPr id="19462" name="Line 1030"/>
          <p:cNvSpPr>
            <a:spLocks noChangeShapeType="1"/>
          </p:cNvSpPr>
          <p:nvPr/>
        </p:nvSpPr>
        <p:spPr bwMode="auto">
          <a:xfrm>
            <a:off x="1757363" y="3633788"/>
            <a:ext cx="7010400" cy="0"/>
          </a:xfrm>
          <a:prstGeom prst="line">
            <a:avLst/>
          </a:prstGeom>
          <a:noFill/>
          <a:ln w="9525">
            <a:solidFill>
              <a:schemeClr val="tx1"/>
            </a:solidFill>
            <a:round/>
            <a:headEnd/>
            <a:tailEnd/>
          </a:ln>
        </p:spPr>
        <p:txBody>
          <a:bodyPr/>
          <a:lstStyle/>
          <a:p>
            <a:endParaRPr lang="zh-CN" altLang="en-US"/>
          </a:p>
        </p:txBody>
      </p:sp>
      <p:sp>
        <p:nvSpPr>
          <p:cNvPr id="8" name="Rectangle 1037"/>
          <p:cNvSpPr>
            <a:spLocks noChangeArrowheads="1"/>
          </p:cNvSpPr>
          <p:nvPr/>
        </p:nvSpPr>
        <p:spPr bwMode="auto">
          <a:xfrm>
            <a:off x="22145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9" name="Rectangle 1038"/>
          <p:cNvSpPr>
            <a:spLocks noChangeArrowheads="1"/>
          </p:cNvSpPr>
          <p:nvPr/>
        </p:nvSpPr>
        <p:spPr bwMode="auto">
          <a:xfrm>
            <a:off x="29003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10" name="Rectangle 1039"/>
          <p:cNvSpPr>
            <a:spLocks noChangeArrowheads="1"/>
          </p:cNvSpPr>
          <p:nvPr/>
        </p:nvSpPr>
        <p:spPr bwMode="auto">
          <a:xfrm>
            <a:off x="35861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1</a:t>
            </a:r>
          </a:p>
        </p:txBody>
      </p:sp>
      <p:sp>
        <p:nvSpPr>
          <p:cNvPr id="11" name="Rectangle 1040"/>
          <p:cNvSpPr>
            <a:spLocks noChangeArrowheads="1"/>
          </p:cNvSpPr>
          <p:nvPr/>
        </p:nvSpPr>
        <p:spPr bwMode="auto">
          <a:xfrm>
            <a:off x="42719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2" name="Rectangle 1041"/>
          <p:cNvSpPr>
            <a:spLocks noChangeArrowheads="1"/>
          </p:cNvSpPr>
          <p:nvPr/>
        </p:nvSpPr>
        <p:spPr bwMode="auto">
          <a:xfrm>
            <a:off x="49577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3" name="Rectangle 1042"/>
          <p:cNvSpPr>
            <a:spLocks noChangeArrowheads="1"/>
          </p:cNvSpPr>
          <p:nvPr/>
        </p:nvSpPr>
        <p:spPr bwMode="auto">
          <a:xfrm>
            <a:off x="56435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4" name="Rectangle 1043"/>
          <p:cNvSpPr>
            <a:spLocks noChangeArrowheads="1"/>
          </p:cNvSpPr>
          <p:nvPr/>
        </p:nvSpPr>
        <p:spPr bwMode="auto">
          <a:xfrm>
            <a:off x="63293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1</a:t>
            </a:r>
          </a:p>
        </p:txBody>
      </p:sp>
      <p:sp>
        <p:nvSpPr>
          <p:cNvPr id="15" name="Rectangle 1044"/>
          <p:cNvSpPr>
            <a:spLocks noChangeArrowheads="1"/>
          </p:cNvSpPr>
          <p:nvPr/>
        </p:nvSpPr>
        <p:spPr bwMode="auto">
          <a:xfrm>
            <a:off x="70151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0</a:t>
            </a:r>
          </a:p>
        </p:txBody>
      </p:sp>
      <p:sp>
        <p:nvSpPr>
          <p:cNvPr id="16" name="Rectangle 1045"/>
          <p:cNvSpPr>
            <a:spLocks noChangeArrowheads="1"/>
          </p:cNvSpPr>
          <p:nvPr/>
        </p:nvSpPr>
        <p:spPr bwMode="auto">
          <a:xfrm>
            <a:off x="7700963" y="3252788"/>
            <a:ext cx="6858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b</a:t>
            </a:r>
          </a:p>
        </p:txBody>
      </p:sp>
      <p:sp>
        <p:nvSpPr>
          <p:cNvPr id="17" name="Rectangle 1046"/>
          <p:cNvSpPr>
            <a:spLocks noChangeArrowheads="1"/>
          </p:cNvSpPr>
          <p:nvPr/>
        </p:nvSpPr>
        <p:spPr bwMode="auto">
          <a:xfrm>
            <a:off x="3586163" y="4167188"/>
            <a:ext cx="8382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状态</a:t>
            </a:r>
          </a:p>
          <a:p>
            <a:pPr algn="ctr">
              <a:defRPr/>
            </a:pPr>
            <a:r>
              <a:rPr lang="en-US" altLang="zh-CN" sz="1800"/>
              <a:t>q1</a:t>
            </a:r>
          </a:p>
        </p:txBody>
      </p:sp>
      <p:sp>
        <p:nvSpPr>
          <p:cNvPr id="19473" name="Line 1047"/>
          <p:cNvSpPr>
            <a:spLocks noChangeShapeType="1"/>
          </p:cNvSpPr>
          <p:nvPr/>
        </p:nvSpPr>
        <p:spPr bwMode="auto">
          <a:xfrm flipV="1">
            <a:off x="3967163" y="3633788"/>
            <a:ext cx="0" cy="533400"/>
          </a:xfrm>
          <a:prstGeom prst="line">
            <a:avLst/>
          </a:prstGeom>
          <a:noFill/>
          <a:ln w="9525">
            <a:solidFill>
              <a:schemeClr val="tx1"/>
            </a:solidFill>
            <a:round/>
            <a:headEnd/>
            <a:tailEnd type="triangle" w="med" len="med"/>
          </a:ln>
        </p:spPr>
        <p:txBody>
          <a:bodyPr/>
          <a:lstStyle/>
          <a:p>
            <a:endParaRPr lang="zh-CN" altLang="en-US"/>
          </a:p>
        </p:txBody>
      </p:sp>
      <p:sp>
        <p:nvSpPr>
          <p:cNvPr id="19474" name="Text Box 1048"/>
          <p:cNvSpPr txBox="1">
            <a:spLocks noChangeArrowheads="1"/>
          </p:cNvSpPr>
          <p:nvPr/>
        </p:nvSpPr>
        <p:spPr bwMode="auto">
          <a:xfrm>
            <a:off x="4179888" y="3630613"/>
            <a:ext cx="1200150" cy="396875"/>
          </a:xfrm>
          <a:prstGeom prst="rect">
            <a:avLst/>
          </a:prstGeom>
          <a:noFill/>
          <a:ln w="9525">
            <a:noFill/>
            <a:miter lim="800000"/>
            <a:headEnd/>
            <a:tailEnd/>
          </a:ln>
        </p:spPr>
        <p:txBody>
          <a:bodyPr wrap="none">
            <a:spAutoFit/>
          </a:bodyPr>
          <a:lstStyle/>
          <a:p>
            <a:r>
              <a:rPr lang="zh-CN" altLang="en-US" sz="2000"/>
              <a:t>读－写头</a:t>
            </a:r>
          </a:p>
        </p:txBody>
      </p:sp>
      <p:sp>
        <p:nvSpPr>
          <p:cNvPr id="19475" name="Text Box 1049"/>
          <p:cNvSpPr txBox="1">
            <a:spLocks noChangeArrowheads="1"/>
          </p:cNvSpPr>
          <p:nvPr/>
        </p:nvSpPr>
        <p:spPr bwMode="auto">
          <a:xfrm>
            <a:off x="4560888" y="4316413"/>
            <a:ext cx="946150" cy="396875"/>
          </a:xfrm>
          <a:prstGeom prst="rect">
            <a:avLst/>
          </a:prstGeom>
          <a:noFill/>
          <a:ln w="9525">
            <a:noFill/>
            <a:miter lim="800000"/>
            <a:headEnd/>
            <a:tailEnd/>
          </a:ln>
        </p:spPr>
        <p:txBody>
          <a:bodyPr wrap="none">
            <a:spAutoFit/>
          </a:bodyPr>
          <a:lstStyle/>
          <a:p>
            <a:r>
              <a:rPr lang="zh-CN" altLang="en-US" sz="2000"/>
              <a:t>控制器</a:t>
            </a:r>
          </a:p>
        </p:txBody>
      </p:sp>
      <p:sp>
        <p:nvSpPr>
          <p:cNvPr id="21" name="Text Box 1050"/>
          <p:cNvSpPr txBox="1">
            <a:spLocks noChangeArrowheads="1"/>
          </p:cNvSpPr>
          <p:nvPr/>
        </p:nvSpPr>
        <p:spPr bwMode="auto">
          <a:xfrm>
            <a:off x="1665288" y="3100388"/>
            <a:ext cx="488950" cy="457200"/>
          </a:xfrm>
          <a:prstGeom prst="rect">
            <a:avLst/>
          </a:prstGeom>
          <a:noFill/>
          <a:ln w="9525">
            <a:noFill/>
            <a:miter lim="800000"/>
            <a:headEnd/>
            <a:tailEnd/>
          </a:ln>
          <a:effectLst>
            <a:outerShdw dist="107763" dir="2700000" algn="ctr" rotWithShape="0">
              <a:schemeClr val="bg2"/>
            </a:outerShdw>
          </a:effectLst>
        </p:spPr>
        <p:txBody>
          <a:bodyPr wrap="none">
            <a:spAutoFit/>
          </a:bodyPr>
          <a:lstStyle/>
          <a:p>
            <a:pPr>
              <a:defRPr/>
            </a:pPr>
            <a:r>
              <a:rPr lang="en-US" altLang="zh-CN"/>
              <a:t>…</a:t>
            </a:r>
          </a:p>
        </p:txBody>
      </p:sp>
      <p:sp>
        <p:nvSpPr>
          <p:cNvPr id="19477" name="Text Box 1051"/>
          <p:cNvSpPr txBox="1">
            <a:spLocks noChangeArrowheads="1"/>
          </p:cNvSpPr>
          <p:nvPr/>
        </p:nvSpPr>
        <p:spPr bwMode="auto">
          <a:xfrm>
            <a:off x="8355013" y="3100388"/>
            <a:ext cx="488950" cy="457200"/>
          </a:xfrm>
          <a:prstGeom prst="rect">
            <a:avLst/>
          </a:prstGeom>
          <a:noFill/>
          <a:ln w="9525">
            <a:noFill/>
            <a:miter lim="800000"/>
            <a:headEnd/>
            <a:tailEnd/>
          </a:ln>
        </p:spPr>
        <p:txBody>
          <a:bodyPr wrap="none">
            <a:spAutoFit/>
          </a:bodyPr>
          <a:lstStyle/>
          <a:p>
            <a:r>
              <a:rPr lang="en-US" altLang="zh-CN"/>
              <a:t>…</a:t>
            </a:r>
          </a:p>
        </p:txBody>
      </p:sp>
      <p:sp>
        <p:nvSpPr>
          <p:cNvPr id="19478" name="Text Box 1052"/>
          <p:cNvSpPr txBox="1">
            <a:spLocks noChangeArrowheads="1"/>
          </p:cNvSpPr>
          <p:nvPr/>
        </p:nvSpPr>
        <p:spPr bwMode="auto">
          <a:xfrm>
            <a:off x="3951288" y="2894013"/>
            <a:ext cx="2012950" cy="366712"/>
          </a:xfrm>
          <a:prstGeom prst="rect">
            <a:avLst/>
          </a:prstGeom>
          <a:noFill/>
          <a:ln w="9525">
            <a:noFill/>
            <a:miter lim="800000"/>
            <a:headEnd/>
            <a:tailEnd/>
          </a:ln>
        </p:spPr>
        <p:txBody>
          <a:bodyPr wrap="none">
            <a:spAutoFit/>
          </a:bodyPr>
          <a:lstStyle/>
          <a:p>
            <a:r>
              <a:rPr lang="zh-CN" altLang="en-US" sz="1800"/>
              <a:t>可无限延长的带子</a:t>
            </a:r>
          </a:p>
        </p:txBody>
      </p:sp>
      <p:sp>
        <p:nvSpPr>
          <p:cNvPr id="19479" name="Text Box 1054"/>
          <p:cNvSpPr txBox="1">
            <a:spLocks noChangeArrowheads="1"/>
          </p:cNvSpPr>
          <p:nvPr/>
        </p:nvSpPr>
        <p:spPr bwMode="auto">
          <a:xfrm>
            <a:off x="1970088" y="4970463"/>
            <a:ext cx="4740275" cy="822325"/>
          </a:xfrm>
          <a:prstGeom prst="rect">
            <a:avLst/>
          </a:prstGeom>
          <a:noFill/>
          <a:ln w="9525">
            <a:noFill/>
            <a:miter lim="800000"/>
            <a:headEnd/>
            <a:tailEnd/>
          </a:ln>
        </p:spPr>
        <p:txBody>
          <a:bodyPr>
            <a:spAutoFit/>
          </a:bodyPr>
          <a:lstStyle/>
          <a:p>
            <a:r>
              <a:rPr lang="zh-CN" altLang="en-US"/>
              <a:t>一个有穷字母表</a:t>
            </a:r>
            <a:r>
              <a:rPr lang="en-US" altLang="zh-CN"/>
              <a:t>:{</a:t>
            </a:r>
            <a:r>
              <a:rPr lang="en-US" altLang="zh-CN" i="1"/>
              <a:t>S</a:t>
            </a:r>
            <a:r>
              <a:rPr lang="en-US" altLang="zh-CN" i="1" baseline="-25000"/>
              <a:t>0</a:t>
            </a:r>
            <a:r>
              <a:rPr lang="en-US" altLang="zh-CN" i="1"/>
              <a:t>,S</a:t>
            </a:r>
            <a:r>
              <a:rPr lang="en-US" altLang="zh-CN" i="1" baseline="-25000"/>
              <a:t>1</a:t>
            </a:r>
            <a:r>
              <a:rPr lang="en-US" altLang="zh-CN" i="1"/>
              <a:t>,S</a:t>
            </a:r>
            <a:r>
              <a:rPr lang="en-US" altLang="zh-CN" i="1" baseline="-25000"/>
              <a:t>2</a:t>
            </a:r>
            <a:r>
              <a:rPr lang="en-US" altLang="zh-CN" i="1"/>
              <a:t>,…,S</a:t>
            </a:r>
            <a:r>
              <a:rPr lang="en-US" altLang="zh-CN" i="1" baseline="-25000"/>
              <a:t>p</a:t>
            </a:r>
            <a:r>
              <a:rPr lang="en-US" altLang="zh-CN"/>
              <a:t>}</a:t>
            </a:r>
          </a:p>
          <a:p>
            <a:r>
              <a:rPr lang="zh-CN" altLang="en-US"/>
              <a:t>机器的控制状态为</a:t>
            </a:r>
            <a:r>
              <a:rPr lang="en-US" altLang="zh-CN"/>
              <a:t>: {</a:t>
            </a:r>
            <a:r>
              <a:rPr lang="en-US" altLang="zh-CN" i="1"/>
              <a:t>q</a:t>
            </a:r>
            <a:r>
              <a:rPr lang="en-US" altLang="zh-CN" i="1" baseline="-25000"/>
              <a:t>0</a:t>
            </a:r>
            <a:r>
              <a:rPr lang="en-US" altLang="zh-CN" i="1"/>
              <a:t>,q</a:t>
            </a:r>
            <a:r>
              <a:rPr lang="en-US" altLang="zh-CN" i="1" baseline="-25000"/>
              <a:t>1</a:t>
            </a:r>
            <a:r>
              <a:rPr lang="en-US" altLang="zh-CN" i="1"/>
              <a:t>,q</a:t>
            </a:r>
            <a:r>
              <a:rPr lang="en-US" altLang="zh-CN" i="1" baseline="-25000"/>
              <a:t>2</a:t>
            </a:r>
            <a:r>
              <a:rPr lang="en-US" altLang="zh-CN" i="1"/>
              <a:t>,…,q</a:t>
            </a:r>
            <a:r>
              <a:rPr lang="en-US" altLang="zh-CN" i="1" baseline="-25000"/>
              <a:t>m</a:t>
            </a:r>
            <a:r>
              <a:rPr lang="en-US" altLang="zh-CN"/>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Alan Turing</a:t>
            </a:r>
          </a:p>
        </p:txBody>
      </p:sp>
      <p:sp>
        <p:nvSpPr>
          <p:cNvPr id="20483" name="Rectangle 3"/>
          <p:cNvSpPr>
            <a:spLocks noGrp="1" noChangeArrowheads="1"/>
          </p:cNvSpPr>
          <p:nvPr>
            <p:ph type="body" idx="1"/>
          </p:nvPr>
        </p:nvSpPr>
        <p:spPr>
          <a:xfrm>
            <a:off x="990600" y="1295400"/>
            <a:ext cx="5310188" cy="5013325"/>
          </a:xfrm>
        </p:spPr>
        <p:txBody>
          <a:bodyPr/>
          <a:lstStyle/>
          <a:p>
            <a:pPr eaLnBrk="1" hangingPunct="1">
              <a:lnSpc>
                <a:spcPct val="80000"/>
              </a:lnSpc>
            </a:pPr>
            <a:r>
              <a:rPr lang="en-US" altLang="zh-CN" sz="1200" smtClean="0"/>
              <a:t>Alan Mathison Turing (June 23, 1912 – June 7, 1954) was a British mathematician, logician, and cryptographer. Turing is often considered to be the father of modern computer science.</a:t>
            </a:r>
          </a:p>
          <a:p>
            <a:pPr eaLnBrk="1" hangingPunct="1">
              <a:lnSpc>
                <a:spcPct val="80000"/>
              </a:lnSpc>
            </a:pPr>
            <a:endParaRPr lang="en-US" altLang="zh-CN" sz="1200" smtClean="0"/>
          </a:p>
          <a:p>
            <a:pPr eaLnBrk="1" hangingPunct="1">
              <a:lnSpc>
                <a:spcPct val="80000"/>
              </a:lnSpc>
            </a:pPr>
            <a:r>
              <a:rPr lang="en-US" altLang="zh-CN" sz="1200" smtClean="0"/>
              <a:t>With the Turing Test, Turing made a significant and characteristically provocative contribution to the debate regarding artificial intelligence: whether it will ever be possible to say that a machine is conscious and can think. He provided an influential formalisation of the concept of algorithm and computation with the Turing machine, formulating the now widely accepted "Turing" version of the Church–Turing thesis, namely that any practical computing model has either the equivalent or a subset of the capabilities of a Turing machine. During World War II, Turing worked at Bletchley Park, Britain's codebreaking centre and was for a time head of Hut 8, the section responsible for German Naval cryptanalysis. He devised a number of techniques for breaking German ciphers, including the method of the bombe, an electromechanical machine which could find settings for the Enigma machine.</a:t>
            </a:r>
          </a:p>
          <a:p>
            <a:pPr eaLnBrk="1" hangingPunct="1">
              <a:lnSpc>
                <a:spcPct val="80000"/>
              </a:lnSpc>
            </a:pPr>
            <a:endParaRPr lang="en-US" altLang="zh-CN" sz="1200" smtClean="0"/>
          </a:p>
          <a:p>
            <a:pPr eaLnBrk="1" hangingPunct="1">
              <a:lnSpc>
                <a:spcPct val="80000"/>
              </a:lnSpc>
            </a:pPr>
            <a:r>
              <a:rPr lang="en-US" altLang="zh-CN" sz="1200" smtClean="0"/>
              <a:t>After the war, he worked at the National Physical Laboratory, creating one of the first designs for a stored-program computer, although it was never actually built. In 1947 he moved to the University of Manchester to work, largely on software, on the Manchester Mark I then emerging as one of the world's earliest true computers.</a:t>
            </a:r>
          </a:p>
          <a:p>
            <a:pPr eaLnBrk="1" hangingPunct="1">
              <a:lnSpc>
                <a:spcPct val="80000"/>
              </a:lnSpc>
            </a:pPr>
            <a:endParaRPr lang="en-US" altLang="zh-CN" sz="1200" smtClean="0"/>
          </a:p>
          <a:p>
            <a:pPr eaLnBrk="1" hangingPunct="1">
              <a:lnSpc>
                <a:spcPct val="80000"/>
              </a:lnSpc>
            </a:pPr>
            <a:r>
              <a:rPr lang="en-US" altLang="zh-CN" sz="1200" smtClean="0"/>
              <a:t>In 1952, Turing was convicted of acts of gross indecency after admitting to a sexual relationship with a man in Manchester. He was placed on probation and required to undergo hormone therapy. When Alan Turing died in 1954, an inquest found that he had committed suicide by eating an apple laced with cyanide.</a:t>
            </a:r>
          </a:p>
          <a:p>
            <a:pPr eaLnBrk="1" hangingPunct="1">
              <a:lnSpc>
                <a:spcPct val="80000"/>
              </a:lnSpc>
            </a:pPr>
            <a:endParaRPr lang="en-US" altLang="zh-CN" sz="1200" smtClean="0"/>
          </a:p>
          <a:p>
            <a:pPr eaLnBrk="1" hangingPunct="1">
              <a:lnSpc>
                <a:spcPct val="80000"/>
              </a:lnSpc>
              <a:buFontTx/>
              <a:buNone/>
            </a:pPr>
            <a:r>
              <a:rPr lang="en-US" altLang="zh-CN" sz="1200" smtClean="0"/>
              <a:t>http://en.wikipedia.org/wiki/Alan_Turing</a:t>
            </a:r>
          </a:p>
        </p:txBody>
      </p:sp>
      <p:sp>
        <p:nvSpPr>
          <p:cNvPr id="20484" name="Text Box 7"/>
          <p:cNvSpPr txBox="1">
            <a:spLocks noChangeArrowheads="1"/>
          </p:cNvSpPr>
          <p:nvPr/>
        </p:nvSpPr>
        <p:spPr bwMode="auto">
          <a:xfrm>
            <a:off x="6659563" y="5362575"/>
            <a:ext cx="2108200" cy="730250"/>
          </a:xfrm>
          <a:prstGeom prst="rect">
            <a:avLst/>
          </a:prstGeom>
          <a:noFill/>
          <a:ln w="9525">
            <a:noFill/>
            <a:miter lim="800000"/>
            <a:headEnd/>
            <a:tailEnd/>
          </a:ln>
        </p:spPr>
        <p:txBody>
          <a:bodyPr>
            <a:spAutoFit/>
          </a:bodyPr>
          <a:lstStyle/>
          <a:p>
            <a:r>
              <a:rPr lang="en-US" altLang="zh-CN" sz="1400"/>
              <a:t>Alan Turing is often considered the father of modern computer science.</a:t>
            </a:r>
          </a:p>
        </p:txBody>
      </p:sp>
      <p:pic>
        <p:nvPicPr>
          <p:cNvPr id="20485" name="Picture 11" descr="Turingrunning"/>
          <p:cNvPicPr>
            <a:picLocks noChangeAspect="1" noChangeArrowheads="1"/>
          </p:cNvPicPr>
          <p:nvPr/>
        </p:nvPicPr>
        <p:blipFill>
          <a:blip r:embed="rId2"/>
          <a:srcRect/>
          <a:stretch>
            <a:fillRect/>
          </a:stretch>
        </p:blipFill>
        <p:spPr bwMode="auto">
          <a:xfrm>
            <a:off x="6659563" y="1484313"/>
            <a:ext cx="1873250" cy="3960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计算机器理论的发展历史</a:t>
            </a:r>
          </a:p>
        </p:txBody>
      </p:sp>
      <p:sp>
        <p:nvSpPr>
          <p:cNvPr id="21507" name="Rectangle 3"/>
          <p:cNvSpPr>
            <a:spLocks noGrp="1" noChangeArrowheads="1"/>
          </p:cNvSpPr>
          <p:nvPr>
            <p:ph type="body" idx="1"/>
          </p:nvPr>
        </p:nvSpPr>
        <p:spPr>
          <a:xfrm>
            <a:off x="903288" y="1447800"/>
            <a:ext cx="7772400" cy="3810000"/>
          </a:xfrm>
        </p:spPr>
        <p:txBody>
          <a:bodyPr/>
          <a:lstStyle/>
          <a:p>
            <a:pPr eaLnBrk="1" hangingPunct="1">
              <a:lnSpc>
                <a:spcPct val="90000"/>
              </a:lnSpc>
            </a:pPr>
            <a:r>
              <a:rPr lang="zh-CN" altLang="en-US" sz="2400" smtClean="0"/>
              <a:t>图灵对的成果</a:t>
            </a:r>
          </a:p>
          <a:p>
            <a:pPr lvl="1" eaLnBrk="1" hangingPunct="1">
              <a:lnSpc>
                <a:spcPct val="90000"/>
              </a:lnSpc>
            </a:pPr>
            <a:r>
              <a:rPr lang="zh-CN" altLang="en-US" sz="2000" smtClean="0"/>
              <a:t>可计算性＝图灵可计算性</a:t>
            </a:r>
          </a:p>
          <a:p>
            <a:pPr lvl="1" eaLnBrk="1" hangingPunct="1">
              <a:lnSpc>
                <a:spcPct val="90000"/>
              </a:lnSpc>
            </a:pPr>
            <a:r>
              <a:rPr lang="zh-CN" altLang="en-US" sz="2000" smtClean="0"/>
              <a:t>算法（也称为能行方法或能行过程），是对解题（计算）过程的精确描述，由一组定义明确，且能机械执行的规则（语句、指令）组成。</a:t>
            </a:r>
          </a:p>
          <a:p>
            <a:pPr lvl="1" eaLnBrk="1" hangingPunct="1">
              <a:lnSpc>
                <a:spcPct val="90000"/>
              </a:lnSpc>
            </a:pPr>
            <a:r>
              <a:rPr lang="zh-CN" altLang="en-US" sz="2000" smtClean="0"/>
              <a:t>任一过程是能行的（能表现在一个算法中），当且仅当它能被图灵机实现。</a:t>
            </a:r>
          </a:p>
          <a:p>
            <a:pPr eaLnBrk="1" hangingPunct="1">
              <a:lnSpc>
                <a:spcPct val="90000"/>
              </a:lnSpc>
            </a:pPr>
            <a:r>
              <a:rPr lang="zh-CN" altLang="en-US" sz="2400" smtClean="0"/>
              <a:t>其它计算机器模型</a:t>
            </a:r>
          </a:p>
          <a:p>
            <a:pPr lvl="1" eaLnBrk="1" hangingPunct="1">
              <a:lnSpc>
                <a:spcPct val="90000"/>
              </a:lnSpc>
            </a:pPr>
            <a:r>
              <a:rPr lang="zh-CN" altLang="en-US" sz="2000" smtClean="0"/>
              <a:t>递归函数论，</a:t>
            </a:r>
          </a:p>
          <a:p>
            <a:pPr lvl="1" eaLnBrk="1" hangingPunct="1">
              <a:lnSpc>
                <a:spcPct val="90000"/>
              </a:lnSpc>
            </a:pPr>
            <a:r>
              <a:rPr lang="en-US" altLang="zh-CN" sz="2000" smtClean="0">
                <a:latin typeface="宋体" pitchFamily="2" charset="-122"/>
              </a:rPr>
              <a:t>λ</a:t>
            </a:r>
            <a:r>
              <a:rPr lang="en-US" altLang="zh-CN" sz="2000" smtClean="0"/>
              <a:t> </a:t>
            </a:r>
            <a:r>
              <a:rPr lang="zh-CN" altLang="en-US" sz="2000" smtClean="0"/>
              <a:t>演算，</a:t>
            </a:r>
          </a:p>
          <a:p>
            <a:pPr lvl="1" eaLnBrk="1" hangingPunct="1">
              <a:lnSpc>
                <a:spcPct val="90000"/>
              </a:lnSpc>
            </a:pPr>
            <a:r>
              <a:rPr lang="en-US" altLang="zh-CN" sz="2000" smtClean="0"/>
              <a:t>Post</a:t>
            </a:r>
            <a:r>
              <a:rPr lang="zh-CN" altLang="en-US" sz="2000" smtClean="0"/>
              <a:t>规范系统（</a:t>
            </a:r>
            <a:r>
              <a:rPr lang="en-US" altLang="zh-CN" sz="2000" smtClean="0"/>
              <a:t>E.L.Post</a:t>
            </a:r>
            <a:r>
              <a:rPr lang="zh-CN" altLang="en-US" sz="2000" smtClean="0"/>
              <a:t>）</a:t>
            </a:r>
          </a:p>
          <a:p>
            <a:pPr eaLnBrk="1" hangingPunct="1">
              <a:lnSpc>
                <a:spcPct val="90000"/>
              </a:lnSpc>
            </a:pPr>
            <a:r>
              <a:rPr lang="en-US" altLang="zh-CN" sz="2400" smtClean="0"/>
              <a:t>The Church-Turing Thesis. </a:t>
            </a:r>
            <a:r>
              <a:rPr lang="en-US" altLang="zh-CN" sz="2400" i="1" smtClean="0"/>
              <a:t>Every effectively computable number-theoretic function is recursive(computable) and vice versa.</a:t>
            </a:r>
          </a:p>
          <a:p>
            <a:pPr eaLnBrk="1" hangingPunct="1">
              <a:lnSpc>
                <a:spcPct val="90000"/>
              </a:lnSpc>
            </a:pPr>
            <a:r>
              <a:rPr lang="zh-CN" altLang="en-US" sz="2400" smtClean="0"/>
              <a:t>这些计算模型在计算能力上是等价的。</a:t>
            </a:r>
          </a:p>
          <a:p>
            <a:pPr lvl="1" eaLnBrk="1" hangingPunct="1">
              <a:lnSpc>
                <a:spcPct val="90000"/>
              </a:lnSpc>
            </a:pPr>
            <a:endParaRPr lang="en-US" altLang="zh-CN"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4099" name="Rectangle 6147"/>
          <p:cNvSpPr>
            <a:spLocks noGrp="1" noChangeArrowheads="1"/>
          </p:cNvSpPr>
          <p:nvPr>
            <p:ph type="body" idx="1"/>
          </p:nvPr>
        </p:nvSpPr>
        <p:spPr>
          <a:xfrm>
            <a:off x="990600" y="1295400"/>
            <a:ext cx="8001000" cy="4276725"/>
          </a:xfrm>
        </p:spPr>
        <p:txBody>
          <a:bodyPr/>
          <a:lstStyle/>
          <a:p>
            <a:pPr>
              <a:buFontTx/>
              <a:buNone/>
            </a:pPr>
            <a:r>
              <a:rPr lang="en-US" altLang="zh-CN" smtClean="0"/>
              <a:t>1.1  </a:t>
            </a:r>
            <a:r>
              <a:rPr lang="zh-CN" altLang="en-US" smtClean="0"/>
              <a:t>软件无处不在</a:t>
            </a:r>
          </a:p>
          <a:p>
            <a:pPr>
              <a:buFontTx/>
              <a:buNone/>
            </a:pPr>
            <a:r>
              <a:rPr lang="en-US" altLang="zh-CN" smtClean="0"/>
              <a:t>1.2  </a:t>
            </a:r>
            <a:r>
              <a:rPr lang="zh-CN" altLang="en-US" smtClean="0"/>
              <a:t>计算机器的发展</a:t>
            </a:r>
          </a:p>
          <a:p>
            <a:pPr>
              <a:buFontTx/>
              <a:buNone/>
            </a:pPr>
            <a:r>
              <a:rPr lang="en-US" altLang="zh-CN" smtClean="0"/>
              <a:t>1.3  </a:t>
            </a:r>
            <a:r>
              <a:rPr lang="zh-CN" altLang="en-US" smtClean="0"/>
              <a:t>软件艺术、工程与产业</a:t>
            </a:r>
          </a:p>
          <a:p>
            <a:pPr>
              <a:buFontTx/>
              <a:buNone/>
            </a:pPr>
            <a:r>
              <a:rPr lang="en-US" altLang="zh-CN" smtClean="0"/>
              <a:t>1.4 </a:t>
            </a:r>
            <a:r>
              <a:rPr lang="zh-CN" altLang="en-US" smtClean="0"/>
              <a:t>软件工程历程</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1.2.5  </a:t>
            </a:r>
            <a:r>
              <a:rPr lang="zh-CN" altLang="en-US" smtClean="0"/>
              <a:t>电子计算机的大规模生产和应用</a:t>
            </a:r>
          </a:p>
        </p:txBody>
      </p:sp>
      <p:sp>
        <p:nvSpPr>
          <p:cNvPr id="22531" name="内容占位符 2"/>
          <p:cNvSpPr>
            <a:spLocks noGrp="1"/>
          </p:cNvSpPr>
          <p:nvPr>
            <p:ph idx="1"/>
          </p:nvPr>
        </p:nvSpPr>
        <p:spPr/>
        <p:txBody>
          <a:bodyPr/>
          <a:lstStyle/>
          <a:p>
            <a:r>
              <a:rPr lang="zh-CN" altLang="en-US" sz="2400" smtClean="0"/>
              <a:t>与</a:t>
            </a:r>
            <a:r>
              <a:rPr lang="en-US" altLang="zh-CN" sz="2400" smtClean="0"/>
              <a:t>Babbage</a:t>
            </a:r>
            <a:r>
              <a:rPr lang="zh-CN" altLang="en-US" sz="2400" smtClean="0"/>
              <a:t>机械计算装置相比，第一台</a:t>
            </a:r>
            <a:r>
              <a:rPr lang="en-US" altLang="zh-CN" sz="2400" smtClean="0"/>
              <a:t>ENIAC</a:t>
            </a:r>
            <a:r>
              <a:rPr lang="zh-CN" altLang="en-US" sz="2400" smtClean="0"/>
              <a:t>计算机采用的是真空管实现了高低电平分别表示“</a:t>
            </a:r>
            <a:r>
              <a:rPr lang="en-US" altLang="zh-CN" sz="2400" smtClean="0"/>
              <a:t>0</a:t>
            </a:r>
            <a:r>
              <a:rPr lang="zh-CN" altLang="en-US" sz="2400" smtClean="0"/>
              <a:t>”和“</a:t>
            </a:r>
            <a:r>
              <a:rPr lang="en-US" altLang="zh-CN" sz="2400" smtClean="0"/>
              <a:t>1</a:t>
            </a:r>
            <a:r>
              <a:rPr lang="zh-CN" altLang="en-US" sz="2400" smtClean="0"/>
              <a:t>”，并能够运行起来了。</a:t>
            </a:r>
            <a:r>
              <a:rPr lang="en-US" altLang="zh-CN" sz="2400" smtClean="0"/>
              <a:t>ENIAC</a:t>
            </a:r>
            <a:r>
              <a:rPr lang="zh-CN" altLang="en-US" sz="2400" smtClean="0"/>
              <a:t>占用的空间很大，耗电也很多。无法形成大规模的工业化应用，直到晶体管线路出现以后，用电子线路构造的计算机才进入工业化使用阶段。</a:t>
            </a:r>
            <a:endParaRPr lang="en-US" altLang="zh-CN" sz="2400" smtClean="0"/>
          </a:p>
          <a:p>
            <a:endParaRPr lang="zh-CN" altLang="en-US" sz="2400" smtClean="0"/>
          </a:p>
          <a:p>
            <a:r>
              <a:rPr lang="zh-CN" altLang="en-US" sz="2400" smtClean="0"/>
              <a:t>推动电子计算机装置最有效的技术是“集成电路”</a:t>
            </a:r>
            <a:r>
              <a:rPr lang="en-US" altLang="zh-CN" sz="2400" smtClean="0"/>
              <a:t>----</a:t>
            </a:r>
            <a:r>
              <a:rPr lang="zh-CN" altLang="en-US" sz="2400" smtClean="0"/>
              <a:t>由于集成电路可以集成成千上万个电路器件，降低了能耗，提高了硬件的可靠性，从而使集成电路计算机为主体的计算机得到普遍。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b="1" smtClean="0"/>
              <a:t>The Turing-Welchman bombe</a:t>
            </a:r>
          </a:p>
        </p:txBody>
      </p:sp>
      <p:sp>
        <p:nvSpPr>
          <p:cNvPr id="23555" name="矩形 5"/>
          <p:cNvSpPr>
            <a:spLocks noChangeArrowheads="1"/>
          </p:cNvSpPr>
          <p:nvPr/>
        </p:nvSpPr>
        <p:spPr bwMode="auto">
          <a:xfrm>
            <a:off x="6357938" y="5072063"/>
            <a:ext cx="2428875" cy="1357312"/>
          </a:xfrm>
          <a:prstGeom prst="rect">
            <a:avLst/>
          </a:prstGeom>
          <a:noFill/>
          <a:ln w="9525" algn="ctr">
            <a:noFill/>
            <a:round/>
            <a:headEnd/>
            <a:tailEnd/>
          </a:ln>
        </p:spPr>
        <p:txBody>
          <a:bodyPr/>
          <a:lstStyle/>
          <a:p>
            <a:r>
              <a:rPr lang="zh-CN" altLang="en-US"/>
              <a:t>恩尼格玛密码机（德语：</a:t>
            </a:r>
            <a:r>
              <a:rPr lang="en-US" altLang="zh-CN"/>
              <a:t>Enigma</a:t>
            </a:r>
            <a:r>
              <a:rPr lang="zh-CN" altLang="en-US"/>
              <a:t>，又译哑谜机）</a:t>
            </a:r>
          </a:p>
        </p:txBody>
      </p:sp>
      <p:sp>
        <p:nvSpPr>
          <p:cNvPr id="23556" name="矩形 6"/>
          <p:cNvSpPr>
            <a:spLocks noChangeArrowheads="1"/>
          </p:cNvSpPr>
          <p:nvPr/>
        </p:nvSpPr>
        <p:spPr bwMode="auto">
          <a:xfrm>
            <a:off x="1568450" y="3985986"/>
            <a:ext cx="3551238" cy="461963"/>
          </a:xfrm>
          <a:prstGeom prst="rect">
            <a:avLst/>
          </a:prstGeom>
          <a:noFill/>
          <a:ln w="9525">
            <a:noFill/>
            <a:miter lim="800000"/>
            <a:headEnd/>
            <a:tailEnd/>
          </a:ln>
        </p:spPr>
        <p:txBody>
          <a:bodyPr wrap="none">
            <a:spAutoFit/>
          </a:bodyPr>
          <a:lstStyle/>
          <a:p>
            <a:r>
              <a:rPr lang="en-US" altLang="zh-CN" b="1" dirty="0"/>
              <a:t>Turing-</a:t>
            </a:r>
            <a:r>
              <a:rPr lang="en-US" altLang="zh-CN" b="1" dirty="0" err="1"/>
              <a:t>Welchman</a:t>
            </a:r>
            <a:r>
              <a:rPr lang="en-US" altLang="zh-CN" b="1" dirty="0"/>
              <a:t> bombe</a:t>
            </a:r>
            <a:endParaRPr lang="zh-CN" altLang="en-US" dirty="0"/>
          </a:p>
        </p:txBody>
      </p:sp>
      <p:pic>
        <p:nvPicPr>
          <p:cNvPr id="23557" name="Picture 4" descr="c:\users\think\appdata\roaming\360se6\USERDA~1\Temp\220PX-~1.JPG"/>
          <p:cNvPicPr>
            <a:picLocks noChangeAspect="1" noChangeArrowheads="1"/>
          </p:cNvPicPr>
          <p:nvPr/>
        </p:nvPicPr>
        <p:blipFill>
          <a:blip r:embed="rId2"/>
          <a:srcRect/>
          <a:stretch>
            <a:fillRect/>
          </a:stretch>
        </p:blipFill>
        <p:spPr bwMode="auto">
          <a:xfrm>
            <a:off x="6572250" y="2428875"/>
            <a:ext cx="2095500" cy="2571750"/>
          </a:xfrm>
          <a:prstGeom prst="rect">
            <a:avLst/>
          </a:prstGeom>
          <a:noFill/>
          <a:ln w="9525">
            <a:noFill/>
            <a:miter lim="800000"/>
            <a:headEnd/>
            <a:tailEnd/>
          </a:ln>
        </p:spPr>
      </p:pic>
      <p:pic>
        <p:nvPicPr>
          <p:cNvPr id="23558" name="Picture 6" descr="c:\users\think\appdata\roaming\360se6\USERDA~1\Temp\759PX-~1.PNG"/>
          <p:cNvPicPr>
            <a:picLocks noChangeAspect="1" noChangeArrowheads="1"/>
          </p:cNvPicPr>
          <p:nvPr/>
        </p:nvPicPr>
        <p:blipFill>
          <a:blip r:embed="rId3"/>
          <a:srcRect/>
          <a:stretch>
            <a:fillRect/>
          </a:stretch>
        </p:blipFill>
        <p:spPr bwMode="auto">
          <a:xfrm>
            <a:off x="6072188" y="1000125"/>
            <a:ext cx="2500312" cy="1571625"/>
          </a:xfrm>
          <a:prstGeom prst="rect">
            <a:avLst/>
          </a:prstGeom>
          <a:noFill/>
          <a:ln w="9525">
            <a:noFill/>
            <a:miter lim="800000"/>
            <a:headEnd/>
            <a:tailEnd/>
          </a:ln>
        </p:spPr>
      </p:pic>
      <p:pic>
        <p:nvPicPr>
          <p:cNvPr id="23559" name="Picture 8" descr="c:\users\think\appdata\roaming\360se6\USERDA~1\Temp\US_BOM~1.JPG"/>
          <p:cNvPicPr>
            <a:picLocks noChangeAspect="1" noChangeArrowheads="1"/>
          </p:cNvPicPr>
          <p:nvPr/>
        </p:nvPicPr>
        <p:blipFill>
          <a:blip r:embed="rId4"/>
          <a:srcRect/>
          <a:stretch>
            <a:fillRect/>
          </a:stretch>
        </p:blipFill>
        <p:spPr bwMode="auto">
          <a:xfrm>
            <a:off x="1077232" y="1228953"/>
            <a:ext cx="3938588" cy="2643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  </a:t>
            </a:r>
            <a:r>
              <a:rPr lang="zh-CN" altLang="en-US" smtClean="0"/>
              <a:t>现代意义的计算机</a:t>
            </a:r>
          </a:p>
        </p:txBody>
      </p:sp>
      <p:sp>
        <p:nvSpPr>
          <p:cNvPr id="24579" name="Rectangle 3"/>
          <p:cNvSpPr>
            <a:spLocks noGrp="1" noChangeArrowheads="1"/>
          </p:cNvSpPr>
          <p:nvPr>
            <p:ph type="body" idx="1"/>
          </p:nvPr>
        </p:nvSpPr>
        <p:spPr>
          <a:xfrm>
            <a:off x="990600" y="1295400"/>
            <a:ext cx="6245225" cy="2493963"/>
          </a:xfrm>
        </p:spPr>
        <p:txBody>
          <a:bodyPr/>
          <a:lstStyle/>
          <a:p>
            <a:pPr algn="just">
              <a:lnSpc>
                <a:spcPct val="80000"/>
              </a:lnSpc>
            </a:pPr>
            <a:endParaRPr lang="en-US" altLang="zh-CN" sz="2800" smtClean="0">
              <a:latin typeface="宋体" pitchFamily="2" charset="-122"/>
            </a:endParaRPr>
          </a:p>
          <a:p>
            <a:pPr algn="just">
              <a:lnSpc>
                <a:spcPct val="80000"/>
              </a:lnSpc>
            </a:pPr>
            <a:r>
              <a:rPr lang="en-US" altLang="zh-CN" sz="2800" smtClean="0">
                <a:latin typeface="宋体" pitchFamily="2" charset="-122"/>
              </a:rPr>
              <a:t>1943</a:t>
            </a:r>
            <a:r>
              <a:rPr lang="zh-CN" altLang="en-US" sz="2800" smtClean="0">
                <a:latin typeface="宋体" pitchFamily="2" charset="-122"/>
              </a:rPr>
              <a:t>年，英国的</a:t>
            </a:r>
            <a:r>
              <a:rPr lang="zh-CN" altLang="en-US" sz="2800" smtClean="0"/>
              <a:t>“</a:t>
            </a:r>
            <a:r>
              <a:rPr lang="zh-CN" altLang="en-US" sz="2800" smtClean="0">
                <a:latin typeface="宋体" pitchFamily="2" charset="-122"/>
              </a:rPr>
              <a:t>巨人</a:t>
            </a:r>
            <a:r>
              <a:rPr lang="zh-CN" altLang="en-US" sz="2800" smtClean="0"/>
              <a:t>”</a:t>
            </a:r>
            <a:r>
              <a:rPr lang="zh-CN" altLang="en-US" sz="2800" smtClean="0">
                <a:latin typeface="宋体" pitchFamily="2" charset="-122"/>
              </a:rPr>
              <a:t>（</a:t>
            </a:r>
            <a:r>
              <a:rPr lang="en-US" altLang="zh-CN" sz="2800" smtClean="0">
                <a:latin typeface="宋体" pitchFamily="2" charset="-122"/>
              </a:rPr>
              <a:t>Colossus</a:t>
            </a:r>
            <a:r>
              <a:rPr lang="zh-CN" altLang="en-US" sz="2800" smtClean="0">
                <a:latin typeface="宋体" pitchFamily="2" charset="-122"/>
              </a:rPr>
              <a:t>）的计算机投入运行，用于译解德国密码，英政府</a:t>
            </a:r>
            <a:r>
              <a:rPr lang="en-US" altLang="zh-CN" sz="2800" smtClean="0">
                <a:latin typeface="宋体" pitchFamily="2" charset="-122"/>
              </a:rPr>
              <a:t>1970</a:t>
            </a:r>
            <a:r>
              <a:rPr lang="zh-CN" altLang="en-US" sz="2800" smtClean="0">
                <a:latin typeface="宋体" pitchFamily="2" charset="-122"/>
              </a:rPr>
              <a:t>年前一直保密。</a:t>
            </a:r>
          </a:p>
          <a:p>
            <a:pPr algn="just">
              <a:lnSpc>
                <a:spcPct val="80000"/>
              </a:lnSpc>
            </a:pPr>
            <a:r>
              <a:rPr lang="en-US" altLang="zh-CN" sz="2800" smtClean="0">
                <a:latin typeface="宋体" pitchFamily="2" charset="-122"/>
              </a:rPr>
              <a:t>1945</a:t>
            </a:r>
            <a:r>
              <a:rPr lang="zh-CN" altLang="en-US" sz="2800" smtClean="0">
                <a:latin typeface="宋体" pitchFamily="2" charset="-122"/>
              </a:rPr>
              <a:t>年，</a:t>
            </a:r>
            <a:r>
              <a:rPr lang="en-US" altLang="zh-CN" sz="2800" smtClean="0">
                <a:latin typeface="宋体" pitchFamily="2" charset="-122"/>
              </a:rPr>
              <a:t>ENIAC</a:t>
            </a:r>
            <a:r>
              <a:rPr lang="zh-CN" altLang="en-US" sz="2800" smtClean="0">
                <a:latin typeface="宋体" pitchFamily="2" charset="-122"/>
              </a:rPr>
              <a:t>诞生</a:t>
            </a:r>
            <a:r>
              <a:rPr lang="en-US" altLang="zh-CN" sz="2800" smtClean="0"/>
              <a:t>—</a:t>
            </a:r>
            <a:r>
              <a:rPr lang="zh-CN" altLang="en-US" sz="2800" smtClean="0">
                <a:latin typeface="宋体" pitchFamily="2" charset="-122"/>
              </a:rPr>
              <a:t>现代意义上的计算机</a:t>
            </a:r>
            <a:endParaRPr lang="zh-CN" altLang="en-US" sz="2800" smtClean="0"/>
          </a:p>
        </p:txBody>
      </p:sp>
      <p:pic>
        <p:nvPicPr>
          <p:cNvPr id="24580" name="Picture 5" descr="A Colossus Mark II computer. The slanted control panel on the left was used to set the pin patterns on the Lorenz; the paper tape transport is on the right.">
            <a:hlinkClick r:id="rId2" tooltip="A Colossus Mark II computer. The slanted control panel on the left was used to set the pin patterns on the Lorenz; the paper tape transport is on the right."/>
          </p:cNvPr>
          <p:cNvPicPr>
            <a:picLocks noChangeAspect="1" noChangeArrowheads="1"/>
          </p:cNvPicPr>
          <p:nvPr/>
        </p:nvPicPr>
        <p:blipFill>
          <a:blip r:embed="rId3"/>
          <a:srcRect/>
          <a:stretch>
            <a:fillRect/>
          </a:stretch>
        </p:blipFill>
        <p:spPr bwMode="auto">
          <a:xfrm>
            <a:off x="1187450" y="3644900"/>
            <a:ext cx="4032250" cy="2663825"/>
          </a:xfrm>
          <a:prstGeom prst="rect">
            <a:avLst/>
          </a:prstGeom>
          <a:noFill/>
          <a:ln w="9525">
            <a:noFill/>
            <a:miter lim="800000"/>
            <a:headEnd/>
            <a:tailEnd/>
          </a:ln>
        </p:spPr>
      </p:pic>
      <p:sp>
        <p:nvSpPr>
          <p:cNvPr id="24581" name="Text Box 6"/>
          <p:cNvSpPr txBox="1">
            <a:spLocks noChangeArrowheads="1"/>
          </p:cNvSpPr>
          <p:nvPr/>
        </p:nvSpPr>
        <p:spPr bwMode="auto">
          <a:xfrm>
            <a:off x="5472113" y="4508500"/>
            <a:ext cx="3203575" cy="1155700"/>
          </a:xfrm>
          <a:prstGeom prst="rect">
            <a:avLst/>
          </a:prstGeom>
          <a:noFill/>
          <a:ln w="9525">
            <a:noFill/>
            <a:miter lim="800000"/>
            <a:headEnd/>
            <a:tailEnd/>
          </a:ln>
        </p:spPr>
        <p:txBody>
          <a:bodyPr>
            <a:spAutoFit/>
          </a:bodyPr>
          <a:lstStyle/>
          <a:p>
            <a:r>
              <a:rPr lang="en-US" altLang="zh-CN" sz="1400"/>
              <a:t>The Colossus machines were early computing devices used by British codebreakers to read encrypted German messages during World War II. Colossus was an early electronic digital computer.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zh-CN" altLang="en-US" smtClean="0"/>
              <a:t>冯</a:t>
            </a:r>
            <a:r>
              <a:rPr lang="en-US" altLang="zh-CN" smtClean="0"/>
              <a:t>.</a:t>
            </a:r>
            <a:r>
              <a:rPr lang="zh-CN" altLang="en-US" smtClean="0"/>
              <a:t>诺依曼型计算机</a:t>
            </a:r>
          </a:p>
        </p:txBody>
      </p:sp>
      <p:sp>
        <p:nvSpPr>
          <p:cNvPr id="25603" name="Rectangle 1027"/>
          <p:cNvSpPr>
            <a:spLocks noGrp="1" noChangeArrowheads="1"/>
          </p:cNvSpPr>
          <p:nvPr>
            <p:ph type="body" idx="1"/>
          </p:nvPr>
        </p:nvSpPr>
        <p:spPr>
          <a:xfrm>
            <a:off x="899892" y="1214438"/>
            <a:ext cx="7924800" cy="1643062"/>
          </a:xfrm>
        </p:spPr>
        <p:txBody>
          <a:bodyPr/>
          <a:lstStyle/>
          <a:p>
            <a:pPr eaLnBrk="1" hangingPunct="1">
              <a:lnSpc>
                <a:spcPct val="90000"/>
              </a:lnSpc>
            </a:pPr>
            <a:r>
              <a:rPr lang="en-US" altLang="zh-CN" sz="2400" dirty="0" smtClean="0"/>
              <a:t>1946</a:t>
            </a:r>
            <a:r>
              <a:rPr lang="zh-CN" altLang="en-US" sz="2400" dirty="0" smtClean="0"/>
              <a:t>年，美国数学家冯</a:t>
            </a:r>
            <a:r>
              <a:rPr lang="en-US" altLang="zh-CN" sz="2400" dirty="0" smtClean="0"/>
              <a:t>.</a:t>
            </a:r>
            <a:r>
              <a:rPr lang="zh-CN" altLang="en-US" sz="2400" dirty="0" smtClean="0"/>
              <a:t>诺依曼</a:t>
            </a:r>
            <a:r>
              <a:rPr lang="en-US" altLang="zh-CN" sz="2400" dirty="0" smtClean="0"/>
              <a:t>(Von Neumann)</a:t>
            </a:r>
            <a:r>
              <a:rPr lang="zh-CN" altLang="en-US" sz="2400" dirty="0" smtClean="0"/>
              <a:t>和同事完成</a:t>
            </a:r>
            <a:r>
              <a:rPr lang="en-US" altLang="zh-CN" sz="2400" dirty="0" smtClean="0"/>
              <a:t>《</a:t>
            </a:r>
            <a:r>
              <a:rPr lang="zh-CN" altLang="en-US" sz="2400" dirty="0" smtClean="0"/>
              <a:t>电子计算装置逻辑结构设计</a:t>
            </a:r>
            <a:r>
              <a:rPr lang="en-US" altLang="zh-CN" sz="2400" dirty="0" smtClean="0"/>
              <a:t>》</a:t>
            </a:r>
            <a:r>
              <a:rPr lang="zh-CN" altLang="en-US" sz="2400" dirty="0" smtClean="0"/>
              <a:t>的研究报告，给出了由控制器、运算器、存储器和</a:t>
            </a:r>
            <a:r>
              <a:rPr lang="en-US" altLang="zh-CN" sz="2400" dirty="0" smtClean="0"/>
              <a:t>I/O</a:t>
            </a:r>
            <a:r>
              <a:rPr lang="zh-CN" altLang="en-US" sz="2400" dirty="0" smtClean="0"/>
              <a:t>设备组成的存储程序式计算机的组织结构。奠定了现代计算机的基础。</a:t>
            </a:r>
          </a:p>
        </p:txBody>
      </p:sp>
      <p:sp>
        <p:nvSpPr>
          <p:cNvPr id="70660" name="Rectangle 1028"/>
          <p:cNvSpPr>
            <a:spLocks noChangeArrowheads="1"/>
          </p:cNvSpPr>
          <p:nvPr/>
        </p:nvSpPr>
        <p:spPr bwMode="auto">
          <a:xfrm>
            <a:off x="1090613" y="30718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存储器</a:t>
            </a:r>
          </a:p>
        </p:txBody>
      </p:sp>
      <p:sp>
        <p:nvSpPr>
          <p:cNvPr id="70661" name="Rectangle 1029"/>
          <p:cNvSpPr>
            <a:spLocks noChangeArrowheads="1"/>
          </p:cNvSpPr>
          <p:nvPr/>
        </p:nvSpPr>
        <p:spPr bwMode="auto">
          <a:xfrm>
            <a:off x="3910013" y="30718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运算器</a:t>
            </a:r>
          </a:p>
        </p:txBody>
      </p:sp>
      <p:sp>
        <p:nvSpPr>
          <p:cNvPr id="70662" name="Rectangle 1030"/>
          <p:cNvSpPr>
            <a:spLocks noChangeArrowheads="1"/>
          </p:cNvSpPr>
          <p:nvPr/>
        </p:nvSpPr>
        <p:spPr bwMode="auto">
          <a:xfrm>
            <a:off x="3910013" y="4291013"/>
            <a:ext cx="14478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zh-CN" sz="1800"/>
              <a:t>I/O</a:t>
            </a:r>
            <a:r>
              <a:rPr lang="zh-CN" altLang="en-US" sz="1800"/>
              <a:t>设备</a:t>
            </a:r>
          </a:p>
        </p:txBody>
      </p:sp>
      <p:sp>
        <p:nvSpPr>
          <p:cNvPr id="70663" name="Rectangle 1031"/>
          <p:cNvSpPr>
            <a:spLocks noChangeArrowheads="1"/>
          </p:cNvSpPr>
          <p:nvPr/>
        </p:nvSpPr>
        <p:spPr bwMode="auto">
          <a:xfrm>
            <a:off x="1166813" y="4443413"/>
            <a:ext cx="1447800" cy="12192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endParaRPr lang="en-US" altLang="zh-CN"/>
          </a:p>
          <a:p>
            <a:pPr algn="ctr">
              <a:defRPr/>
            </a:pPr>
            <a:endParaRPr lang="en-US" altLang="zh-CN"/>
          </a:p>
          <a:p>
            <a:pPr algn="ctr">
              <a:defRPr/>
            </a:pPr>
            <a:r>
              <a:rPr lang="zh-CN" altLang="en-US" sz="1800"/>
              <a:t>控制器</a:t>
            </a:r>
          </a:p>
        </p:txBody>
      </p:sp>
      <p:sp>
        <p:nvSpPr>
          <p:cNvPr id="70664" name="Rectangle 1032"/>
          <p:cNvSpPr>
            <a:spLocks noChangeArrowheads="1"/>
          </p:cNvSpPr>
          <p:nvPr/>
        </p:nvSpPr>
        <p:spPr bwMode="auto">
          <a:xfrm>
            <a:off x="1243013" y="4672013"/>
            <a:ext cx="1219200" cy="381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zh-CN" altLang="en-US" sz="1800"/>
              <a:t>指令寄存器</a:t>
            </a:r>
          </a:p>
        </p:txBody>
      </p:sp>
      <p:sp>
        <p:nvSpPr>
          <p:cNvPr id="25609" name="Line 1033"/>
          <p:cNvSpPr>
            <a:spLocks noChangeShapeType="1"/>
          </p:cNvSpPr>
          <p:nvPr/>
        </p:nvSpPr>
        <p:spPr bwMode="auto">
          <a:xfrm>
            <a:off x="2538413" y="3224213"/>
            <a:ext cx="1371600" cy="0"/>
          </a:xfrm>
          <a:prstGeom prst="line">
            <a:avLst/>
          </a:prstGeom>
          <a:noFill/>
          <a:ln w="9525">
            <a:solidFill>
              <a:schemeClr val="tx1"/>
            </a:solidFill>
            <a:round/>
            <a:headEnd/>
            <a:tailEnd type="triangle" w="med" len="med"/>
          </a:ln>
        </p:spPr>
        <p:txBody>
          <a:bodyPr/>
          <a:lstStyle/>
          <a:p>
            <a:endParaRPr lang="zh-CN" altLang="en-US"/>
          </a:p>
        </p:txBody>
      </p:sp>
      <p:sp>
        <p:nvSpPr>
          <p:cNvPr id="25610" name="Line 1034"/>
          <p:cNvSpPr>
            <a:spLocks noChangeShapeType="1"/>
          </p:cNvSpPr>
          <p:nvPr/>
        </p:nvSpPr>
        <p:spPr bwMode="auto">
          <a:xfrm flipH="1">
            <a:off x="2538413" y="3529013"/>
            <a:ext cx="1371600" cy="0"/>
          </a:xfrm>
          <a:prstGeom prst="line">
            <a:avLst/>
          </a:prstGeom>
          <a:noFill/>
          <a:ln w="9525">
            <a:solidFill>
              <a:schemeClr val="tx1"/>
            </a:solidFill>
            <a:round/>
            <a:headEnd/>
            <a:tailEnd type="triangle" w="med" len="med"/>
          </a:ln>
        </p:spPr>
        <p:txBody>
          <a:bodyPr/>
          <a:lstStyle/>
          <a:p>
            <a:endParaRPr lang="zh-CN" altLang="en-US"/>
          </a:p>
        </p:txBody>
      </p:sp>
      <p:sp>
        <p:nvSpPr>
          <p:cNvPr id="25611" name="Line 1035"/>
          <p:cNvSpPr>
            <a:spLocks noChangeShapeType="1"/>
          </p:cNvSpPr>
          <p:nvPr/>
        </p:nvSpPr>
        <p:spPr bwMode="auto">
          <a:xfrm flipV="1">
            <a:off x="1319213" y="3833813"/>
            <a:ext cx="0" cy="609600"/>
          </a:xfrm>
          <a:prstGeom prst="line">
            <a:avLst/>
          </a:prstGeom>
          <a:noFill/>
          <a:ln w="9525">
            <a:solidFill>
              <a:schemeClr val="tx1"/>
            </a:solidFill>
            <a:round/>
            <a:headEnd/>
            <a:tailEnd type="triangle" w="med" len="med"/>
          </a:ln>
        </p:spPr>
        <p:txBody>
          <a:bodyPr/>
          <a:lstStyle/>
          <a:p>
            <a:endParaRPr lang="zh-CN" altLang="en-US"/>
          </a:p>
        </p:txBody>
      </p:sp>
      <p:sp>
        <p:nvSpPr>
          <p:cNvPr id="25612" name="Freeform 1036"/>
          <p:cNvSpPr>
            <a:spLocks/>
          </p:cNvSpPr>
          <p:nvPr/>
        </p:nvSpPr>
        <p:spPr bwMode="auto">
          <a:xfrm>
            <a:off x="1624013" y="3833813"/>
            <a:ext cx="2514600" cy="609600"/>
          </a:xfrm>
          <a:custGeom>
            <a:avLst/>
            <a:gdLst>
              <a:gd name="T0" fmla="*/ 0 w 1584"/>
              <a:gd name="T1" fmla="*/ 2147483647 h 336"/>
              <a:gd name="T2" fmla="*/ 0 w 1584"/>
              <a:gd name="T3" fmla="*/ 2147483647 h 336"/>
              <a:gd name="T4" fmla="*/ 2147483647 w 1584"/>
              <a:gd name="T5" fmla="*/ 2147483647 h 336"/>
              <a:gd name="T6" fmla="*/ 2147483647 w 1584"/>
              <a:gd name="T7" fmla="*/ 0 h 336"/>
              <a:gd name="T8" fmla="*/ 0 60000 65536"/>
              <a:gd name="T9" fmla="*/ 0 60000 65536"/>
              <a:gd name="T10" fmla="*/ 0 60000 65536"/>
              <a:gd name="T11" fmla="*/ 0 60000 65536"/>
              <a:gd name="T12" fmla="*/ 0 w 1584"/>
              <a:gd name="T13" fmla="*/ 0 h 336"/>
              <a:gd name="T14" fmla="*/ 1584 w 1584"/>
              <a:gd name="T15" fmla="*/ 336 h 336"/>
            </a:gdLst>
            <a:ahLst/>
            <a:cxnLst>
              <a:cxn ang="T8">
                <a:pos x="T0" y="T1"/>
              </a:cxn>
              <a:cxn ang="T9">
                <a:pos x="T2" y="T3"/>
              </a:cxn>
              <a:cxn ang="T10">
                <a:pos x="T4" y="T5"/>
              </a:cxn>
              <a:cxn ang="T11">
                <a:pos x="T6" y="T7"/>
              </a:cxn>
            </a:cxnLst>
            <a:rect l="T12" t="T13" r="T14" b="T15"/>
            <a:pathLst>
              <a:path w="1584" h="336">
                <a:moveTo>
                  <a:pt x="0" y="336"/>
                </a:moveTo>
                <a:lnTo>
                  <a:pt x="0" y="96"/>
                </a:lnTo>
                <a:lnTo>
                  <a:pt x="1584" y="96"/>
                </a:lnTo>
                <a:lnTo>
                  <a:pt x="1584" y="0"/>
                </a:lnTo>
              </a:path>
            </a:pathLst>
          </a:custGeom>
          <a:noFill/>
          <a:ln w="9525">
            <a:solidFill>
              <a:schemeClr val="tx1"/>
            </a:solidFill>
            <a:round/>
            <a:headEnd/>
            <a:tailEnd type="triangle" w="med" len="med"/>
          </a:ln>
        </p:spPr>
        <p:txBody>
          <a:bodyPr/>
          <a:lstStyle/>
          <a:p>
            <a:endParaRPr lang="zh-CN" altLang="en-US"/>
          </a:p>
        </p:txBody>
      </p:sp>
      <p:sp>
        <p:nvSpPr>
          <p:cNvPr id="25613" name="Freeform 1037"/>
          <p:cNvSpPr>
            <a:spLocks/>
          </p:cNvSpPr>
          <p:nvPr/>
        </p:nvSpPr>
        <p:spPr bwMode="auto">
          <a:xfrm>
            <a:off x="2005013" y="4138613"/>
            <a:ext cx="2286000" cy="304800"/>
          </a:xfrm>
          <a:custGeom>
            <a:avLst/>
            <a:gdLst>
              <a:gd name="T0" fmla="*/ 0 w 1440"/>
              <a:gd name="T1" fmla="*/ 2147483647 h 144"/>
              <a:gd name="T2" fmla="*/ 0 w 1440"/>
              <a:gd name="T3" fmla="*/ 0 h 144"/>
              <a:gd name="T4" fmla="*/ 2147483647 w 1440"/>
              <a:gd name="T5" fmla="*/ 0 h 144"/>
              <a:gd name="T6" fmla="*/ 2147483647 w 1440"/>
              <a:gd name="T7" fmla="*/ 2147483647 h 144"/>
              <a:gd name="T8" fmla="*/ 0 60000 65536"/>
              <a:gd name="T9" fmla="*/ 0 60000 65536"/>
              <a:gd name="T10" fmla="*/ 0 60000 65536"/>
              <a:gd name="T11" fmla="*/ 0 60000 65536"/>
              <a:gd name="T12" fmla="*/ 0 w 1440"/>
              <a:gd name="T13" fmla="*/ 0 h 144"/>
              <a:gd name="T14" fmla="*/ 1440 w 1440"/>
              <a:gd name="T15" fmla="*/ 144 h 144"/>
            </a:gdLst>
            <a:ahLst/>
            <a:cxnLst>
              <a:cxn ang="T8">
                <a:pos x="T0" y="T1"/>
              </a:cxn>
              <a:cxn ang="T9">
                <a:pos x="T2" y="T3"/>
              </a:cxn>
              <a:cxn ang="T10">
                <a:pos x="T4" y="T5"/>
              </a:cxn>
              <a:cxn ang="T11">
                <a:pos x="T6" y="T7"/>
              </a:cxn>
            </a:cxnLst>
            <a:rect l="T12" t="T13" r="T14" b="T15"/>
            <a:pathLst>
              <a:path w="1440" h="144">
                <a:moveTo>
                  <a:pt x="0" y="144"/>
                </a:moveTo>
                <a:lnTo>
                  <a:pt x="0" y="0"/>
                </a:lnTo>
                <a:lnTo>
                  <a:pt x="1440" y="0"/>
                </a:lnTo>
                <a:lnTo>
                  <a:pt x="1440" y="48"/>
                </a:lnTo>
              </a:path>
            </a:pathLst>
          </a:custGeom>
          <a:noFill/>
          <a:ln w="9525">
            <a:solidFill>
              <a:schemeClr val="tx1"/>
            </a:solidFill>
            <a:round/>
            <a:headEnd/>
            <a:tailEnd type="triangle" w="med" len="med"/>
          </a:ln>
        </p:spPr>
        <p:txBody>
          <a:bodyPr/>
          <a:lstStyle/>
          <a:p>
            <a:endParaRPr lang="zh-CN" altLang="en-US"/>
          </a:p>
        </p:txBody>
      </p:sp>
      <p:sp>
        <p:nvSpPr>
          <p:cNvPr id="25614" name="Line 1038"/>
          <p:cNvSpPr>
            <a:spLocks noChangeShapeType="1"/>
          </p:cNvSpPr>
          <p:nvPr/>
        </p:nvSpPr>
        <p:spPr bwMode="auto">
          <a:xfrm>
            <a:off x="4595813" y="3833813"/>
            <a:ext cx="0" cy="457200"/>
          </a:xfrm>
          <a:prstGeom prst="line">
            <a:avLst/>
          </a:prstGeom>
          <a:noFill/>
          <a:ln w="9525">
            <a:solidFill>
              <a:schemeClr val="tx1"/>
            </a:solidFill>
            <a:round/>
            <a:headEnd/>
            <a:tailEnd type="triangle" w="med" len="med"/>
          </a:ln>
        </p:spPr>
        <p:txBody>
          <a:bodyPr/>
          <a:lstStyle/>
          <a:p>
            <a:endParaRPr lang="zh-CN" altLang="en-US"/>
          </a:p>
        </p:txBody>
      </p:sp>
      <p:sp>
        <p:nvSpPr>
          <p:cNvPr id="25615" name="Line 1039"/>
          <p:cNvSpPr>
            <a:spLocks noChangeShapeType="1"/>
          </p:cNvSpPr>
          <p:nvPr/>
        </p:nvSpPr>
        <p:spPr bwMode="auto">
          <a:xfrm flipV="1">
            <a:off x="4976813" y="3833813"/>
            <a:ext cx="0" cy="457200"/>
          </a:xfrm>
          <a:prstGeom prst="line">
            <a:avLst/>
          </a:prstGeom>
          <a:noFill/>
          <a:ln w="9525">
            <a:solidFill>
              <a:schemeClr val="tx1"/>
            </a:solidFill>
            <a:round/>
            <a:headEnd/>
            <a:tailEnd type="triangle" w="med" len="med"/>
          </a:ln>
        </p:spPr>
        <p:txBody>
          <a:bodyPr/>
          <a:lstStyle/>
          <a:p>
            <a:endParaRPr lang="zh-CN" altLang="en-US"/>
          </a:p>
        </p:txBody>
      </p:sp>
      <p:sp>
        <p:nvSpPr>
          <p:cNvPr id="25616" name="Freeform 1040"/>
          <p:cNvSpPr>
            <a:spLocks/>
          </p:cNvSpPr>
          <p:nvPr/>
        </p:nvSpPr>
        <p:spPr bwMode="auto">
          <a:xfrm>
            <a:off x="2462213" y="3224213"/>
            <a:ext cx="609600" cy="1676400"/>
          </a:xfrm>
          <a:custGeom>
            <a:avLst/>
            <a:gdLst>
              <a:gd name="T0" fmla="*/ 2147483647 w 384"/>
              <a:gd name="T1" fmla="*/ 0 h 1056"/>
              <a:gd name="T2" fmla="*/ 2147483647 w 384"/>
              <a:gd name="T3" fmla="*/ 2147483647 h 1056"/>
              <a:gd name="T4" fmla="*/ 0 w 384"/>
              <a:gd name="T5" fmla="*/ 2147483647 h 1056"/>
              <a:gd name="T6" fmla="*/ 0 60000 65536"/>
              <a:gd name="T7" fmla="*/ 0 60000 65536"/>
              <a:gd name="T8" fmla="*/ 0 60000 65536"/>
              <a:gd name="T9" fmla="*/ 0 w 384"/>
              <a:gd name="T10" fmla="*/ 0 h 1056"/>
              <a:gd name="T11" fmla="*/ 384 w 384"/>
              <a:gd name="T12" fmla="*/ 1056 h 1056"/>
            </a:gdLst>
            <a:ahLst/>
            <a:cxnLst>
              <a:cxn ang="T6">
                <a:pos x="T0" y="T1"/>
              </a:cxn>
              <a:cxn ang="T7">
                <a:pos x="T2" y="T3"/>
              </a:cxn>
              <a:cxn ang="T8">
                <a:pos x="T4" y="T5"/>
              </a:cxn>
            </a:cxnLst>
            <a:rect l="T9" t="T10" r="T11" b="T12"/>
            <a:pathLst>
              <a:path w="384" h="1056">
                <a:moveTo>
                  <a:pt x="384" y="0"/>
                </a:moveTo>
                <a:lnTo>
                  <a:pt x="384" y="1056"/>
                </a:lnTo>
                <a:lnTo>
                  <a:pt x="0" y="1056"/>
                </a:lnTo>
              </a:path>
            </a:pathLst>
          </a:custGeom>
          <a:noFill/>
          <a:ln w="9525">
            <a:solidFill>
              <a:schemeClr val="tx1"/>
            </a:solidFill>
            <a:round/>
            <a:headEnd type="triangle" w="med" len="med"/>
            <a:tailEnd type="triangle" w="med" len="med"/>
          </a:ln>
        </p:spPr>
        <p:txBody>
          <a:bodyPr/>
          <a:lstStyle/>
          <a:p>
            <a:endParaRPr lang="zh-CN" altLang="en-US"/>
          </a:p>
        </p:txBody>
      </p:sp>
      <p:pic>
        <p:nvPicPr>
          <p:cNvPr id="25617" name="Picture 5" descr="John von Neumann in the 1940s.">
            <a:hlinkClick r:id="rId2" tooltip="John von Neumann in the 1940s."/>
          </p:cNvPr>
          <p:cNvPicPr>
            <a:picLocks noChangeAspect="1" noChangeArrowheads="1"/>
          </p:cNvPicPr>
          <p:nvPr/>
        </p:nvPicPr>
        <p:blipFill>
          <a:blip r:embed="rId3"/>
          <a:srcRect/>
          <a:stretch>
            <a:fillRect/>
          </a:stretch>
        </p:blipFill>
        <p:spPr bwMode="auto">
          <a:xfrm>
            <a:off x="6215063" y="2786063"/>
            <a:ext cx="2232025" cy="2447925"/>
          </a:xfrm>
          <a:prstGeom prst="rect">
            <a:avLst/>
          </a:prstGeom>
          <a:noFill/>
          <a:ln w="9525">
            <a:noFill/>
            <a:miter lim="800000"/>
            <a:headEnd/>
            <a:tailEnd/>
          </a:ln>
        </p:spPr>
      </p:pic>
      <p:sp>
        <p:nvSpPr>
          <p:cNvPr id="25618" name="Text Box 6"/>
          <p:cNvSpPr txBox="1">
            <a:spLocks noChangeArrowheads="1"/>
          </p:cNvSpPr>
          <p:nvPr/>
        </p:nvSpPr>
        <p:spPr bwMode="auto">
          <a:xfrm>
            <a:off x="6359525" y="5816600"/>
            <a:ext cx="1965325" cy="641350"/>
          </a:xfrm>
          <a:prstGeom prst="rect">
            <a:avLst/>
          </a:prstGeom>
          <a:noFill/>
          <a:ln w="9525">
            <a:noFill/>
            <a:miter lim="800000"/>
            <a:headEnd/>
            <a:tailEnd/>
          </a:ln>
        </p:spPr>
        <p:txBody>
          <a:bodyPr>
            <a:spAutoFit/>
          </a:bodyPr>
          <a:lstStyle/>
          <a:p>
            <a:r>
              <a:rPr lang="en-US" altLang="zh-CN" sz="1800"/>
              <a:t>John von Neumann in the 1940s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John von Neumann</a:t>
            </a:r>
          </a:p>
        </p:txBody>
      </p:sp>
      <p:sp>
        <p:nvSpPr>
          <p:cNvPr id="26627" name="Rectangle 3"/>
          <p:cNvSpPr>
            <a:spLocks noGrp="1" noChangeArrowheads="1"/>
          </p:cNvSpPr>
          <p:nvPr>
            <p:ph type="body" idx="1"/>
          </p:nvPr>
        </p:nvSpPr>
        <p:spPr>
          <a:xfrm>
            <a:off x="714375" y="1285875"/>
            <a:ext cx="5740400" cy="4654550"/>
          </a:xfrm>
        </p:spPr>
        <p:txBody>
          <a:bodyPr/>
          <a:lstStyle/>
          <a:p>
            <a:pPr eaLnBrk="1" hangingPunct="1">
              <a:lnSpc>
                <a:spcPct val="80000"/>
              </a:lnSpc>
            </a:pPr>
            <a:r>
              <a:rPr lang="en-US" altLang="zh-CN" sz="1800" smtClean="0"/>
              <a:t>John von Neumann (Neumann János) (December 28, 1903 – February 8, 1957) was a Hungarian mathematician and polymath of Jewish ancestry who made important contributions in quantum physics, functional analysis, set theory, economics, computer science, numerical analysis, hydrodynamics (of explosions), statistics and many other mathematical fields.</a:t>
            </a:r>
          </a:p>
          <a:p>
            <a:pPr eaLnBrk="1" hangingPunct="1">
              <a:lnSpc>
                <a:spcPct val="80000"/>
              </a:lnSpc>
            </a:pPr>
            <a:endParaRPr lang="en-US" altLang="zh-CN" sz="1800" smtClean="0"/>
          </a:p>
          <a:p>
            <a:pPr eaLnBrk="1" hangingPunct="1">
              <a:lnSpc>
                <a:spcPct val="80000"/>
              </a:lnSpc>
            </a:pPr>
            <a:r>
              <a:rPr lang="en-US" altLang="zh-CN" sz="1800" smtClean="0"/>
              <a:t>Most notably, von Neumann was </a:t>
            </a:r>
            <a:r>
              <a:rPr lang="en-US" altLang="zh-CN" sz="1800" i="1" smtClean="0">
                <a:solidFill>
                  <a:srgbClr val="FF0000"/>
                </a:solidFill>
              </a:rPr>
              <a:t>a pioneer of the modern digital computer</a:t>
            </a:r>
            <a:r>
              <a:rPr lang="en-US" altLang="zh-CN" sz="1800" smtClean="0"/>
              <a:t> and the application of operator theory to quantum mechanics (see Von Neumann algebra), a member of the Manhattan Project Team, and creator of game theory and the concept of cellular automata. Along with Edward Teller and Stanislaw Ulam, von Neumann worked out key steps in the nuclear physics involved in thermonuclear reactions and the hydrogen bomb.</a:t>
            </a:r>
          </a:p>
        </p:txBody>
      </p:sp>
      <p:pic>
        <p:nvPicPr>
          <p:cNvPr id="26628" name="Picture 5" descr="John von Neumann in the 1940s.">
            <a:hlinkClick r:id="rId2" tooltip="John von Neumann in the 1940s."/>
          </p:cNvPr>
          <p:cNvPicPr>
            <a:picLocks noChangeAspect="1" noChangeArrowheads="1"/>
          </p:cNvPicPr>
          <p:nvPr/>
        </p:nvPicPr>
        <p:blipFill>
          <a:blip r:embed="rId3"/>
          <a:srcRect/>
          <a:stretch>
            <a:fillRect/>
          </a:stretch>
        </p:blipFill>
        <p:spPr bwMode="auto">
          <a:xfrm>
            <a:off x="6588125" y="1989138"/>
            <a:ext cx="2232025" cy="2447925"/>
          </a:xfrm>
          <a:prstGeom prst="rect">
            <a:avLst/>
          </a:prstGeom>
          <a:noFill/>
          <a:ln w="9525">
            <a:noFill/>
            <a:miter lim="800000"/>
            <a:headEnd/>
            <a:tailEnd/>
          </a:ln>
        </p:spPr>
      </p:pic>
      <p:sp>
        <p:nvSpPr>
          <p:cNvPr id="26629" name="Text Box 6"/>
          <p:cNvSpPr txBox="1">
            <a:spLocks noChangeArrowheads="1"/>
          </p:cNvSpPr>
          <p:nvPr/>
        </p:nvSpPr>
        <p:spPr bwMode="auto">
          <a:xfrm>
            <a:off x="6732588" y="5019675"/>
            <a:ext cx="1965325" cy="641350"/>
          </a:xfrm>
          <a:prstGeom prst="rect">
            <a:avLst/>
          </a:prstGeom>
          <a:noFill/>
          <a:ln w="9525">
            <a:noFill/>
            <a:miter lim="800000"/>
            <a:headEnd/>
            <a:tailEnd/>
          </a:ln>
        </p:spPr>
        <p:txBody>
          <a:bodyPr>
            <a:spAutoFit/>
          </a:bodyPr>
          <a:lstStyle/>
          <a:p>
            <a:r>
              <a:rPr lang="en-US" altLang="zh-CN" sz="1800"/>
              <a:t>John von Neumann in the 1940s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ltLang="zh-CN" smtClean="0"/>
              <a:t>ENIAC</a:t>
            </a:r>
            <a:r>
              <a:rPr lang="zh-CN" altLang="en-US" smtClean="0"/>
              <a:t>计算机</a:t>
            </a:r>
          </a:p>
        </p:txBody>
      </p:sp>
      <p:pic>
        <p:nvPicPr>
          <p:cNvPr id="27651" name="Picture 2" descr="c:\users\think\appdata\roaming\360se6\USERDA~1\Temp\250PX-~1.JPG"/>
          <p:cNvPicPr>
            <a:picLocks noChangeAspect="1" noChangeArrowheads="1"/>
          </p:cNvPicPr>
          <p:nvPr/>
        </p:nvPicPr>
        <p:blipFill>
          <a:blip r:embed="rId2"/>
          <a:srcRect/>
          <a:stretch>
            <a:fillRect/>
          </a:stretch>
        </p:blipFill>
        <p:spPr bwMode="auto">
          <a:xfrm>
            <a:off x="785813" y="2786063"/>
            <a:ext cx="5000625" cy="3821112"/>
          </a:xfrm>
          <a:prstGeom prst="rect">
            <a:avLst/>
          </a:prstGeom>
          <a:noFill/>
          <a:ln w="9525">
            <a:noFill/>
            <a:miter lim="800000"/>
            <a:headEnd/>
            <a:tailEnd/>
          </a:ln>
        </p:spPr>
      </p:pic>
      <p:pic>
        <p:nvPicPr>
          <p:cNvPr id="27652" name="Picture 2" descr="c:\users\think\appdata\roaming\360se6\USERDA~1\Temp\TWO_WO~1.GIF"/>
          <p:cNvPicPr>
            <a:picLocks noChangeAspect="1" noChangeArrowheads="1"/>
          </p:cNvPicPr>
          <p:nvPr/>
        </p:nvPicPr>
        <p:blipFill>
          <a:blip r:embed="rId3"/>
          <a:srcRect/>
          <a:stretch>
            <a:fillRect/>
          </a:stretch>
        </p:blipFill>
        <p:spPr bwMode="auto">
          <a:xfrm>
            <a:off x="4286250" y="857250"/>
            <a:ext cx="4692650" cy="2928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摩尔定律</a:t>
            </a:r>
          </a:p>
        </p:txBody>
      </p:sp>
      <p:sp>
        <p:nvSpPr>
          <p:cNvPr id="28675" name="内容占位符 2"/>
          <p:cNvSpPr>
            <a:spLocks noGrp="1"/>
          </p:cNvSpPr>
          <p:nvPr>
            <p:ph idx="1"/>
          </p:nvPr>
        </p:nvSpPr>
        <p:spPr>
          <a:xfrm>
            <a:off x="1117600" y="1285875"/>
            <a:ext cx="7431314" cy="5029200"/>
          </a:xfrm>
        </p:spPr>
        <p:txBody>
          <a:bodyPr/>
          <a:lstStyle/>
          <a:p>
            <a:r>
              <a:rPr lang="en-US" altLang="zh-CN" sz="2800" dirty="0" smtClean="0"/>
              <a:t>1965</a:t>
            </a:r>
            <a:r>
              <a:rPr lang="zh-CN" altLang="en-US" sz="2800" dirty="0" smtClean="0"/>
              <a:t>年</a:t>
            </a:r>
            <a:r>
              <a:rPr lang="en-US" altLang="zh-CN" sz="2800" dirty="0" smtClean="0"/>
              <a:t>Intel</a:t>
            </a:r>
            <a:r>
              <a:rPr lang="zh-CN" altLang="en-US" sz="2800" dirty="0" smtClean="0"/>
              <a:t>公司创始人之一</a:t>
            </a:r>
            <a:r>
              <a:rPr lang="en-US" altLang="zh-CN" sz="2800" dirty="0" smtClean="0"/>
              <a:t>Gordon Moore</a:t>
            </a:r>
            <a:r>
              <a:rPr lang="zh-CN" altLang="en-US" sz="2800" dirty="0" smtClean="0"/>
              <a:t>预测：</a:t>
            </a:r>
            <a:endParaRPr lang="en-US" altLang="zh-CN" sz="2800" dirty="0" smtClean="0"/>
          </a:p>
          <a:p>
            <a:pPr>
              <a:buFontTx/>
              <a:buNone/>
            </a:pPr>
            <a:r>
              <a:rPr lang="en-US" sz="2800" dirty="0" smtClean="0">
                <a:latin typeface="华文行楷" pitchFamily="2" charset="-122"/>
                <a:ea typeface="华文行楷" pitchFamily="2" charset="-122"/>
              </a:rPr>
              <a:t>“</a:t>
            </a:r>
            <a:r>
              <a:rPr lang="zh-CN" altLang="en-US" sz="2800" dirty="0" smtClean="0">
                <a:latin typeface="华文行楷" pitchFamily="2" charset="-122"/>
                <a:ea typeface="华文行楷" pitchFamily="2" charset="-122"/>
              </a:rPr>
              <a:t>集成电路中的集成密集度每两年翻一番</a:t>
            </a:r>
            <a:r>
              <a:rPr lang="en-US" sz="2800" dirty="0" smtClean="0">
                <a:latin typeface="华文行楷" pitchFamily="2" charset="-122"/>
                <a:ea typeface="华文行楷" pitchFamily="2" charset="-122"/>
              </a:rPr>
              <a:t>”</a:t>
            </a:r>
            <a:r>
              <a:rPr lang="zh-CN" altLang="en-US" sz="2800" dirty="0" smtClean="0">
                <a:latin typeface="华文行楷" pitchFamily="2" charset="-122"/>
                <a:ea typeface="华文行楷" pitchFamily="2" charset="-122"/>
              </a:rPr>
              <a:t>。</a:t>
            </a:r>
            <a:endParaRPr lang="en-US" altLang="zh-CN" sz="2800" dirty="0" smtClean="0">
              <a:latin typeface="华文行楷" pitchFamily="2" charset="-122"/>
              <a:ea typeface="华文行楷" pitchFamily="2" charset="-122"/>
            </a:endParaRPr>
          </a:p>
          <a:p>
            <a:r>
              <a:rPr lang="zh-CN" altLang="en-US" sz="2800" dirty="0" smtClean="0"/>
              <a:t>事实上，</a:t>
            </a:r>
            <a:r>
              <a:rPr lang="en-US" altLang="zh-CN" sz="2800" dirty="0" smtClean="0"/>
              <a:t>1971</a:t>
            </a:r>
            <a:r>
              <a:rPr lang="zh-CN" altLang="en-US" sz="2800" dirty="0" smtClean="0"/>
              <a:t>年，</a:t>
            </a:r>
            <a:r>
              <a:rPr lang="en-US" altLang="zh-CN" sz="2800" dirty="0" smtClean="0"/>
              <a:t>Intel</a:t>
            </a:r>
            <a:r>
              <a:rPr lang="zh-CN" altLang="en-US" sz="2800" dirty="0" smtClean="0"/>
              <a:t>的</a:t>
            </a:r>
            <a:r>
              <a:rPr lang="en-US" altLang="zh-CN" sz="2800" dirty="0" smtClean="0"/>
              <a:t>4004</a:t>
            </a:r>
            <a:r>
              <a:rPr lang="zh-CN" altLang="en-US" sz="2800" dirty="0" smtClean="0"/>
              <a:t>微处理器有</a:t>
            </a:r>
            <a:r>
              <a:rPr lang="en-US" altLang="zh-CN" sz="2800" dirty="0" smtClean="0"/>
              <a:t>2300</a:t>
            </a:r>
            <a:r>
              <a:rPr lang="zh-CN" altLang="en-US" sz="2800" dirty="0" smtClean="0"/>
              <a:t>个晶体管。</a:t>
            </a:r>
            <a:r>
              <a:rPr lang="en-US" altLang="zh-CN" sz="2800" dirty="0" smtClean="0"/>
              <a:t>2004</a:t>
            </a:r>
            <a:r>
              <a:rPr lang="zh-CN" altLang="en-US" sz="2800" dirty="0" smtClean="0"/>
              <a:t>年的</a:t>
            </a:r>
            <a:r>
              <a:rPr lang="en-US" altLang="zh-CN" sz="2800" dirty="0" smtClean="0"/>
              <a:t>Intel® Itanium® 2 processor (9MB cache)</a:t>
            </a:r>
            <a:r>
              <a:rPr lang="zh-CN" altLang="en-US" sz="2800" dirty="0" smtClean="0"/>
              <a:t>有</a:t>
            </a:r>
            <a:r>
              <a:rPr lang="en-US" altLang="zh-CN" sz="2800" dirty="0" smtClean="0"/>
              <a:t>592,000,000</a:t>
            </a:r>
            <a:r>
              <a:rPr lang="zh-CN" altLang="en-US" sz="2800" dirty="0" smtClean="0"/>
              <a:t>个晶体管。</a:t>
            </a:r>
            <a:endParaRPr lang="en-US" altLang="zh-CN" sz="2800" dirty="0" smtClean="0"/>
          </a:p>
          <a:p>
            <a:endParaRPr lang="en-US" altLang="zh-CN" sz="2800" dirty="0" smtClean="0"/>
          </a:p>
          <a:p>
            <a:r>
              <a:rPr lang="zh-CN" altLang="en-US" sz="2800" dirty="0" smtClean="0"/>
              <a:t>集成电路</a:t>
            </a:r>
            <a:r>
              <a:rPr lang="zh-CN" altLang="en-US" sz="2800" dirty="0" smtClean="0"/>
              <a:t>工业界认为摩尔定律至少还能持续</a:t>
            </a:r>
            <a:r>
              <a:rPr lang="en-US" altLang="zh-CN" sz="2800" dirty="0" smtClean="0"/>
              <a:t>50</a:t>
            </a:r>
            <a:r>
              <a:rPr lang="zh-CN" altLang="en-US" sz="2800" dirty="0" smtClean="0"/>
              <a:t>年。</a:t>
            </a:r>
          </a:p>
          <a:p>
            <a:pPr lvl="1"/>
            <a:r>
              <a:rPr lang="en-US" altLang="zh-CN" dirty="0" smtClean="0"/>
              <a:t>2007</a:t>
            </a:r>
            <a:r>
              <a:rPr lang="zh-CN" altLang="en-US" dirty="0" smtClean="0"/>
              <a:t>年，</a:t>
            </a:r>
            <a:r>
              <a:rPr lang="zh-CN" altLang="en-US" dirty="0" smtClean="0"/>
              <a:t>摩尔预测还可以坚持</a:t>
            </a:r>
            <a:r>
              <a:rPr lang="en-US" altLang="zh-CN" dirty="0" smtClean="0"/>
              <a:t>10</a:t>
            </a:r>
            <a:r>
              <a:rPr lang="zh-CN" altLang="en-US" dirty="0" smtClean="0"/>
              <a:t>年！</a:t>
            </a:r>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软件工程人才需求</a:t>
            </a:r>
            <a:r>
              <a:rPr lang="en-US" altLang="zh-CN" smtClean="0"/>
              <a:t>---</a:t>
            </a:r>
            <a:r>
              <a:rPr lang="zh-CN" altLang="en-US" smtClean="0"/>
              <a:t>软硬件生产率对比</a:t>
            </a:r>
          </a:p>
        </p:txBody>
      </p:sp>
      <p:sp>
        <p:nvSpPr>
          <p:cNvPr id="1028" name="Rectangle 3"/>
          <p:cNvSpPr>
            <a:spLocks noGrp="1" noChangeArrowheads="1"/>
          </p:cNvSpPr>
          <p:nvPr>
            <p:ph type="body" idx="1"/>
          </p:nvPr>
        </p:nvSpPr>
        <p:spPr>
          <a:xfrm>
            <a:off x="838200" y="1219200"/>
            <a:ext cx="8153400" cy="1981200"/>
          </a:xfrm>
        </p:spPr>
        <p:txBody>
          <a:bodyPr/>
          <a:lstStyle/>
          <a:p>
            <a:pPr>
              <a:lnSpc>
                <a:spcPct val="90000"/>
              </a:lnSpc>
            </a:pPr>
            <a:r>
              <a:rPr lang="zh-CN" altLang="en-US" sz="2400" smtClean="0"/>
              <a:t>计算机硬件生产率</a:t>
            </a:r>
            <a:r>
              <a:rPr lang="en-US" altLang="zh-CN" sz="2400" smtClean="0"/>
              <a:t>---Moore</a:t>
            </a:r>
            <a:r>
              <a:rPr lang="zh-CN" altLang="en-US" sz="2400" smtClean="0"/>
              <a:t>定律：</a:t>
            </a:r>
          </a:p>
          <a:p>
            <a:pPr lvl="1">
              <a:lnSpc>
                <a:spcPct val="90000"/>
              </a:lnSpc>
            </a:pPr>
            <a:r>
              <a:rPr lang="en-US" altLang="zh-CN" sz="2000" smtClean="0"/>
              <a:t>1965</a:t>
            </a:r>
            <a:r>
              <a:rPr lang="zh-CN" altLang="en-US" sz="2000" smtClean="0"/>
              <a:t>年，</a:t>
            </a:r>
            <a:r>
              <a:rPr lang="en-US" altLang="zh-CN" sz="2000" smtClean="0"/>
              <a:t>Intel</a:t>
            </a:r>
            <a:r>
              <a:rPr lang="zh-CN" altLang="en-US" sz="2000" smtClean="0"/>
              <a:t>公司创始人之一</a:t>
            </a:r>
            <a:r>
              <a:rPr lang="en-US" altLang="zh-CN" sz="2000" smtClean="0"/>
              <a:t>Gordon Moore</a:t>
            </a:r>
            <a:r>
              <a:rPr lang="zh-CN" altLang="en-US" sz="2000" smtClean="0"/>
              <a:t>预测：“集成电路中的集成密集度每两年翻一番”</a:t>
            </a:r>
          </a:p>
          <a:p>
            <a:pPr lvl="2">
              <a:lnSpc>
                <a:spcPct val="90000"/>
              </a:lnSpc>
            </a:pPr>
            <a:r>
              <a:rPr lang="zh-CN" altLang="en-US" sz="1800" smtClean="0"/>
              <a:t>事实上，</a:t>
            </a:r>
            <a:r>
              <a:rPr lang="en-US" altLang="zh-CN" sz="1800" smtClean="0"/>
              <a:t>1971</a:t>
            </a:r>
            <a:r>
              <a:rPr lang="zh-CN" altLang="en-US" sz="1800" smtClean="0"/>
              <a:t>年，</a:t>
            </a:r>
            <a:r>
              <a:rPr lang="en-US" altLang="zh-CN" sz="1800" smtClean="0"/>
              <a:t>Intel</a:t>
            </a:r>
            <a:r>
              <a:rPr lang="zh-CN" altLang="en-US" sz="1800" smtClean="0"/>
              <a:t>的</a:t>
            </a:r>
            <a:r>
              <a:rPr lang="en-US" altLang="zh-CN" sz="1800" smtClean="0"/>
              <a:t>4004</a:t>
            </a:r>
            <a:r>
              <a:rPr lang="zh-CN" altLang="en-US" sz="1800" smtClean="0"/>
              <a:t>微处理器有</a:t>
            </a:r>
            <a:r>
              <a:rPr lang="en-US" altLang="zh-CN" sz="1800" smtClean="0"/>
              <a:t>2300</a:t>
            </a:r>
            <a:r>
              <a:rPr lang="zh-CN" altLang="en-US" sz="1800" smtClean="0"/>
              <a:t>个晶体管。</a:t>
            </a:r>
            <a:r>
              <a:rPr lang="en-US" altLang="zh-CN" sz="1800" smtClean="0"/>
              <a:t>2004</a:t>
            </a:r>
            <a:r>
              <a:rPr lang="zh-CN" altLang="en-US" sz="1800" smtClean="0"/>
              <a:t>年的</a:t>
            </a:r>
            <a:r>
              <a:rPr lang="en-US" altLang="zh-CN" sz="1800" smtClean="0"/>
              <a:t>Intel® Itanium® 2 processor (9MB cache)</a:t>
            </a:r>
            <a:r>
              <a:rPr lang="zh-CN" altLang="en-US" sz="1800" smtClean="0"/>
              <a:t>有</a:t>
            </a:r>
            <a:r>
              <a:rPr lang="en-US" altLang="zh-CN" sz="1800" smtClean="0"/>
              <a:t>592,000,000</a:t>
            </a:r>
            <a:r>
              <a:rPr lang="zh-CN" altLang="en-US" sz="1800" smtClean="0"/>
              <a:t>个晶体管。</a:t>
            </a:r>
          </a:p>
          <a:p>
            <a:pPr lvl="2">
              <a:lnSpc>
                <a:spcPct val="90000"/>
              </a:lnSpc>
            </a:pPr>
            <a:r>
              <a:rPr lang="zh-CN" altLang="en-US" sz="1800" smtClean="0"/>
              <a:t>集成电路工业界认为摩尔定律至少还能持续</a:t>
            </a:r>
            <a:r>
              <a:rPr lang="en-US" altLang="zh-CN" sz="1800" smtClean="0"/>
              <a:t>50</a:t>
            </a:r>
            <a:r>
              <a:rPr lang="zh-CN" altLang="en-US" sz="1800" smtClean="0"/>
              <a:t>年</a:t>
            </a:r>
          </a:p>
        </p:txBody>
      </p:sp>
      <p:sp>
        <p:nvSpPr>
          <p:cNvPr id="1029" name="Rectangle 4"/>
          <p:cNvSpPr>
            <a:spLocks noChangeArrowheads="1"/>
          </p:cNvSpPr>
          <p:nvPr/>
        </p:nvSpPr>
        <p:spPr bwMode="auto">
          <a:xfrm>
            <a:off x="762000" y="3124200"/>
            <a:ext cx="8153400" cy="609600"/>
          </a:xfrm>
          <a:prstGeom prst="rect">
            <a:avLst/>
          </a:prstGeom>
          <a:noFill/>
          <a:ln w="9525">
            <a:noFill/>
            <a:miter lim="800000"/>
            <a:headEnd/>
            <a:tailEnd/>
          </a:ln>
        </p:spPr>
        <p:txBody>
          <a:bodyPr/>
          <a:lstStyle/>
          <a:p>
            <a:pPr marL="342900" indent="-342900">
              <a:lnSpc>
                <a:spcPct val="90000"/>
              </a:lnSpc>
              <a:buFontTx/>
              <a:buChar char="•"/>
            </a:pPr>
            <a:r>
              <a:rPr lang="zh-CN" altLang="en-US"/>
              <a:t>软件生产率</a:t>
            </a:r>
          </a:p>
        </p:txBody>
      </p:sp>
      <p:graphicFrame>
        <p:nvGraphicFramePr>
          <p:cNvPr id="1026" name="Object 5"/>
          <p:cNvGraphicFramePr>
            <a:graphicFrameLocks noChangeAspect="1"/>
          </p:cNvGraphicFramePr>
          <p:nvPr/>
        </p:nvGraphicFramePr>
        <p:xfrm>
          <a:off x="785813" y="3071813"/>
          <a:ext cx="8143875" cy="3505200"/>
        </p:xfrm>
        <a:graphic>
          <a:graphicData uri="http://schemas.openxmlformats.org/presentationml/2006/ole">
            <p:oleObj spid="_x0000_s1026" name="图表" r:id="rId3" imgW="6096075" imgH="4067089" progId="MSGraph.Chart.8">
              <p:embed followColorScheme="full"/>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146"/>
          <p:cNvSpPr>
            <a:spLocks noGrp="1" noChangeArrowheads="1"/>
          </p:cNvSpPr>
          <p:nvPr>
            <p:ph type="title"/>
          </p:nvPr>
        </p:nvSpPr>
        <p:spPr/>
        <p:txBody>
          <a:bodyPr/>
          <a:lstStyle/>
          <a:p>
            <a:r>
              <a:rPr lang="en-US" altLang="zh-CN" b="1" smtClean="0"/>
              <a:t>1.3  </a:t>
            </a:r>
            <a:r>
              <a:rPr lang="zh-CN" altLang="en-US" b="1" smtClean="0"/>
              <a:t>软件艺术、工程与产业</a:t>
            </a:r>
          </a:p>
        </p:txBody>
      </p:sp>
      <p:sp>
        <p:nvSpPr>
          <p:cNvPr id="29699" name="Rectangle 6147"/>
          <p:cNvSpPr>
            <a:spLocks noGrp="1" noChangeArrowheads="1"/>
          </p:cNvSpPr>
          <p:nvPr>
            <p:ph type="body" idx="1"/>
          </p:nvPr>
        </p:nvSpPr>
        <p:spPr/>
        <p:txBody>
          <a:bodyPr/>
          <a:lstStyle/>
          <a:p>
            <a:r>
              <a:rPr lang="en-US" altLang="zh-CN" smtClean="0"/>
              <a:t>1.3.1 </a:t>
            </a:r>
            <a:r>
              <a:rPr lang="zh-CN" altLang="en-US" smtClean="0"/>
              <a:t>从程序到软件</a:t>
            </a:r>
          </a:p>
          <a:p>
            <a:r>
              <a:rPr lang="en-US" altLang="zh-CN" smtClean="0"/>
              <a:t>1.3.2 </a:t>
            </a:r>
            <a:r>
              <a:rPr lang="zh-CN" altLang="en-US" smtClean="0"/>
              <a:t>程序设计艺术</a:t>
            </a:r>
          </a:p>
          <a:p>
            <a:r>
              <a:rPr lang="en-US" altLang="zh-CN" smtClean="0"/>
              <a:t>1.3.3 </a:t>
            </a:r>
            <a:r>
              <a:rPr lang="zh-CN" altLang="en-US" smtClean="0"/>
              <a:t>软件工程侧面</a:t>
            </a:r>
          </a:p>
          <a:p>
            <a:r>
              <a:rPr lang="en-US" altLang="zh-CN" smtClean="0"/>
              <a:t>1.3.4 </a:t>
            </a:r>
            <a:r>
              <a:rPr lang="zh-CN" altLang="en-US" smtClean="0"/>
              <a:t>软件产业化</a:t>
            </a:r>
          </a:p>
          <a:p>
            <a:pPr eaLnBrk="1" hangingPunct="1"/>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通过穿孔实现织布花纹的纺织机</a:t>
            </a:r>
            <a:r>
              <a:rPr lang="en-US" altLang="zh-CN" smtClean="0"/>
              <a:t>----</a:t>
            </a:r>
            <a:r>
              <a:rPr lang="zh-CN" altLang="en-US" smtClean="0"/>
              <a:t>程序</a:t>
            </a:r>
          </a:p>
        </p:txBody>
      </p:sp>
      <p:sp>
        <p:nvSpPr>
          <p:cNvPr id="307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0724" name="Picture 4" descr="DSCN1140"/>
          <p:cNvPicPr>
            <a:picLocks noChangeAspect="1" noChangeArrowheads="1"/>
          </p:cNvPicPr>
          <p:nvPr/>
        </p:nvPicPr>
        <p:blipFill>
          <a:blip r:embed="rId2"/>
          <a:srcRect/>
          <a:stretch>
            <a:fillRect/>
          </a:stretch>
        </p:blipFill>
        <p:spPr bwMode="auto">
          <a:xfrm>
            <a:off x="1285875" y="1571625"/>
            <a:ext cx="6072188" cy="3963988"/>
          </a:xfrm>
          <a:prstGeom prst="rect">
            <a:avLst/>
          </a:prstGeom>
          <a:noFill/>
          <a:ln w="9525">
            <a:noFill/>
            <a:miter lim="800000"/>
            <a:headEnd/>
            <a:tailEnd/>
          </a:ln>
        </p:spPr>
      </p:pic>
      <p:sp>
        <p:nvSpPr>
          <p:cNvPr id="30725" name="矩形 4"/>
          <p:cNvSpPr>
            <a:spLocks noChangeArrowheads="1"/>
          </p:cNvSpPr>
          <p:nvPr/>
        </p:nvSpPr>
        <p:spPr bwMode="auto">
          <a:xfrm>
            <a:off x="1000125" y="5500688"/>
            <a:ext cx="8143875" cy="461962"/>
          </a:xfrm>
          <a:prstGeom prst="rect">
            <a:avLst/>
          </a:prstGeom>
          <a:noFill/>
          <a:ln w="9525">
            <a:noFill/>
            <a:miter lim="800000"/>
            <a:headEnd/>
            <a:tailEnd/>
          </a:ln>
        </p:spPr>
        <p:txBody>
          <a:bodyPr>
            <a:spAutoFit/>
          </a:bodyPr>
          <a:lstStyle/>
          <a:p>
            <a:r>
              <a:rPr lang="zh-CN" altLang="en-US"/>
              <a:t>能够通过“读”穿孔卡上的信息完成预定的任务的织布机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mtClean="0"/>
              <a:t>软件无处不在</a:t>
            </a:r>
            <a:r>
              <a:rPr lang="en-US" altLang="zh-CN" smtClean="0"/>
              <a:t>---</a:t>
            </a:r>
            <a:r>
              <a:rPr kumimoji="0" lang="zh-CN" altLang="en-US" b="1" smtClean="0">
                <a:solidFill>
                  <a:srgbClr val="00279F"/>
                </a:solidFill>
              </a:rPr>
              <a:t>国防</a:t>
            </a:r>
            <a:endParaRPr kumimoji="0" lang="en-US" altLang="zh-CN" b="1" smtClean="0">
              <a:solidFill>
                <a:srgbClr val="00279F"/>
              </a:solidFill>
            </a:endParaRPr>
          </a:p>
        </p:txBody>
      </p:sp>
      <p:pic>
        <p:nvPicPr>
          <p:cNvPr id="84996" name="Picture 4" descr="Pent4"/>
          <p:cNvPicPr>
            <a:picLocks noChangeAspect="1" noChangeArrowheads="1"/>
          </p:cNvPicPr>
          <p:nvPr/>
        </p:nvPicPr>
        <p:blipFill>
          <a:blip r:embed="rId2"/>
          <a:srcRect/>
          <a:stretch>
            <a:fillRect/>
          </a:stretch>
        </p:blipFill>
        <p:spPr bwMode="auto">
          <a:xfrm>
            <a:off x="990600" y="1066800"/>
            <a:ext cx="7559675" cy="2667000"/>
          </a:xfrm>
          <a:prstGeom prst="rect">
            <a:avLst/>
          </a:prstGeom>
          <a:noFill/>
          <a:ln w="9525">
            <a:noFill/>
            <a:miter lim="800000"/>
            <a:headEnd/>
            <a:tailEnd/>
          </a:ln>
        </p:spPr>
      </p:pic>
      <p:pic>
        <p:nvPicPr>
          <p:cNvPr id="84999" name="Picture 7" descr="u=2260038682,620549234&amp;fm=52&amp;gp=0"/>
          <p:cNvPicPr>
            <a:picLocks noChangeAspect="1" noChangeArrowheads="1"/>
          </p:cNvPicPr>
          <p:nvPr/>
        </p:nvPicPr>
        <p:blipFill>
          <a:blip r:embed="rId3"/>
          <a:srcRect/>
          <a:stretch>
            <a:fillRect/>
          </a:stretch>
        </p:blipFill>
        <p:spPr bwMode="auto">
          <a:xfrm>
            <a:off x="3200400" y="5105400"/>
            <a:ext cx="2095500" cy="1400175"/>
          </a:xfrm>
          <a:prstGeom prst="rect">
            <a:avLst/>
          </a:prstGeom>
          <a:noFill/>
          <a:ln w="9525">
            <a:noFill/>
            <a:miter lim="800000"/>
            <a:headEnd/>
            <a:tailEnd/>
          </a:ln>
        </p:spPr>
      </p:pic>
      <p:pic>
        <p:nvPicPr>
          <p:cNvPr id="85001" name="Picture 9" descr="2014099_195053029156_2"/>
          <p:cNvPicPr>
            <a:picLocks noChangeAspect="1" noChangeArrowheads="1"/>
          </p:cNvPicPr>
          <p:nvPr/>
        </p:nvPicPr>
        <p:blipFill>
          <a:blip r:embed="rId4"/>
          <a:srcRect/>
          <a:stretch>
            <a:fillRect/>
          </a:stretch>
        </p:blipFill>
        <p:spPr bwMode="auto">
          <a:xfrm>
            <a:off x="685800" y="4876800"/>
            <a:ext cx="2362200" cy="1600200"/>
          </a:xfrm>
          <a:prstGeom prst="rect">
            <a:avLst/>
          </a:prstGeom>
          <a:noFill/>
          <a:ln w="9525">
            <a:noFill/>
            <a:miter lim="800000"/>
            <a:headEnd/>
            <a:tailEnd/>
          </a:ln>
        </p:spPr>
      </p:pic>
      <p:pic>
        <p:nvPicPr>
          <p:cNvPr id="85003" name="Picture 11" descr="u=3762133571,2705730766&amp;fm=52&amp;gp=0"/>
          <p:cNvPicPr>
            <a:picLocks noChangeAspect="1" noChangeArrowheads="1"/>
          </p:cNvPicPr>
          <p:nvPr/>
        </p:nvPicPr>
        <p:blipFill>
          <a:blip r:embed="rId5"/>
          <a:srcRect/>
          <a:stretch>
            <a:fillRect/>
          </a:stretch>
        </p:blipFill>
        <p:spPr bwMode="auto">
          <a:xfrm>
            <a:off x="5334000" y="5105400"/>
            <a:ext cx="2438400" cy="1447800"/>
          </a:xfrm>
          <a:prstGeom prst="rect">
            <a:avLst/>
          </a:prstGeom>
          <a:noFill/>
          <a:ln w="9525">
            <a:noFill/>
            <a:miter lim="800000"/>
            <a:headEnd/>
            <a:tailEnd/>
          </a:ln>
        </p:spPr>
      </p:pic>
      <p:pic>
        <p:nvPicPr>
          <p:cNvPr id="85005" name="Picture 13" descr="13354562"/>
          <p:cNvPicPr>
            <a:picLocks noChangeAspect="1" noChangeArrowheads="1"/>
          </p:cNvPicPr>
          <p:nvPr/>
        </p:nvPicPr>
        <p:blipFill>
          <a:blip r:embed="rId6"/>
          <a:srcRect/>
          <a:stretch>
            <a:fillRect/>
          </a:stretch>
        </p:blipFill>
        <p:spPr bwMode="auto">
          <a:xfrm>
            <a:off x="6553200" y="3886200"/>
            <a:ext cx="2438400" cy="1371600"/>
          </a:xfrm>
          <a:prstGeom prst="rect">
            <a:avLst/>
          </a:prstGeom>
          <a:noFill/>
          <a:ln w="9525">
            <a:noFill/>
            <a:miter lim="800000"/>
            <a:headEnd/>
            <a:tailEnd/>
          </a:ln>
        </p:spPr>
      </p:pic>
      <p:pic>
        <p:nvPicPr>
          <p:cNvPr id="85007" name="Picture 15" descr="img1118245_2"/>
          <p:cNvPicPr>
            <a:picLocks noChangeAspect="1" noChangeArrowheads="1"/>
          </p:cNvPicPr>
          <p:nvPr/>
        </p:nvPicPr>
        <p:blipFill>
          <a:blip r:embed="rId7"/>
          <a:srcRect/>
          <a:stretch>
            <a:fillRect/>
          </a:stretch>
        </p:blipFill>
        <p:spPr bwMode="auto">
          <a:xfrm>
            <a:off x="914400" y="3429000"/>
            <a:ext cx="2209800" cy="1428750"/>
          </a:xfrm>
          <a:prstGeom prst="rect">
            <a:avLst/>
          </a:prstGeom>
          <a:noFill/>
          <a:ln w="9525">
            <a:noFill/>
            <a:miter lim="800000"/>
            <a:headEnd/>
            <a:tailEnd/>
          </a:ln>
        </p:spPr>
      </p:pic>
      <p:pic>
        <p:nvPicPr>
          <p:cNvPr id="85009" name="Picture 17" descr="u=480259700,2483681797&amp;fm=52&amp;gp=0"/>
          <p:cNvPicPr>
            <a:picLocks noChangeAspect="1" noChangeArrowheads="1"/>
          </p:cNvPicPr>
          <p:nvPr/>
        </p:nvPicPr>
        <p:blipFill>
          <a:blip r:embed="rId8"/>
          <a:srcRect/>
          <a:stretch>
            <a:fillRect/>
          </a:stretch>
        </p:blipFill>
        <p:spPr bwMode="auto">
          <a:xfrm>
            <a:off x="3581400" y="3429000"/>
            <a:ext cx="2095500" cy="1571625"/>
          </a:xfrm>
          <a:prstGeom prst="rect">
            <a:avLst/>
          </a:prstGeom>
          <a:noFill/>
          <a:ln w="9525">
            <a:noFill/>
            <a:miter lim="800000"/>
            <a:headEnd/>
            <a:tailEnd/>
          </a:ln>
        </p:spPr>
      </p:pic>
      <p:sp>
        <p:nvSpPr>
          <p:cNvPr id="5130" name="Text Box 18"/>
          <p:cNvSpPr txBox="1">
            <a:spLocks noChangeArrowheads="1"/>
          </p:cNvSpPr>
          <p:nvPr/>
        </p:nvSpPr>
        <p:spPr bwMode="auto">
          <a:xfrm>
            <a:off x="1295400" y="381000"/>
            <a:ext cx="2198688" cy="1217613"/>
          </a:xfrm>
          <a:prstGeom prst="rect">
            <a:avLst/>
          </a:prstGeom>
          <a:noFill/>
          <a:ln w="9525">
            <a:noFill/>
            <a:miter lim="800000"/>
            <a:headEnd/>
            <a:tailEnd/>
          </a:ln>
        </p:spPr>
        <p:txBody>
          <a:bodyPr wrap="none" lIns="92075" tIns="46038" rIns="92075" bIns="46038">
            <a:spAutoFit/>
          </a:bodyPr>
          <a:lstStyle/>
          <a:p>
            <a:pPr marL="342900" indent="-342900"/>
            <a:r>
              <a:rPr lang="en-US" altLang="zh-CN" sz="1600"/>
              <a:t>Communication</a:t>
            </a:r>
            <a:r>
              <a:rPr lang="zh-CN" altLang="en-US" sz="1600"/>
              <a:t>，</a:t>
            </a:r>
          </a:p>
          <a:p>
            <a:pPr marL="342900" indent="-342900"/>
            <a:r>
              <a:rPr lang="en-US" altLang="zh-CN" sz="1600"/>
              <a:t>Control</a:t>
            </a:r>
            <a:r>
              <a:rPr lang="zh-CN" altLang="en-US" sz="1600"/>
              <a:t>、</a:t>
            </a:r>
          </a:p>
          <a:p>
            <a:pPr marL="342900" indent="-342900"/>
            <a:r>
              <a:rPr lang="en-US" altLang="zh-CN" sz="1600"/>
              <a:t>Command</a:t>
            </a:r>
            <a:r>
              <a:rPr lang="zh-CN" altLang="en-US" sz="1600"/>
              <a:t>、</a:t>
            </a:r>
          </a:p>
          <a:p>
            <a:pPr marL="342900" indent="-342900"/>
            <a:r>
              <a:rPr lang="en-US" altLang="zh-CN" sz="1600"/>
              <a:t>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9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5007"/>
                                        </p:tgtEl>
                                        <p:attrNameLst>
                                          <p:attrName>style.visibility</p:attrName>
                                        </p:attrNameLst>
                                      </p:cBhvr>
                                      <p:to>
                                        <p:strVal val="visible"/>
                                      </p:to>
                                    </p:set>
                                    <p:anim calcmode="lin" valueType="num">
                                      <p:cBhvr additive="base">
                                        <p:cTn id="11" dur="500" fill="hold"/>
                                        <p:tgtEl>
                                          <p:spTgt spid="85007"/>
                                        </p:tgtEl>
                                        <p:attrNameLst>
                                          <p:attrName>ppt_x</p:attrName>
                                        </p:attrNameLst>
                                      </p:cBhvr>
                                      <p:tavLst>
                                        <p:tav tm="0">
                                          <p:val>
                                            <p:strVal val="#ppt_x"/>
                                          </p:val>
                                        </p:tav>
                                        <p:tav tm="100000">
                                          <p:val>
                                            <p:strVal val="#ppt_x"/>
                                          </p:val>
                                        </p:tav>
                                      </p:tavLst>
                                    </p:anim>
                                    <p:anim calcmode="lin" valueType="num">
                                      <p:cBhvr additive="base">
                                        <p:cTn id="12" dur="500" fill="hold"/>
                                        <p:tgtEl>
                                          <p:spTgt spid="850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5009"/>
                                        </p:tgtEl>
                                        <p:attrNameLst>
                                          <p:attrName>style.visibility</p:attrName>
                                        </p:attrNameLst>
                                      </p:cBhvr>
                                      <p:to>
                                        <p:strVal val="visible"/>
                                      </p:to>
                                    </p:set>
                                    <p:anim calcmode="lin" valueType="num">
                                      <p:cBhvr additive="base">
                                        <p:cTn id="15" dur="500" fill="hold"/>
                                        <p:tgtEl>
                                          <p:spTgt spid="85009"/>
                                        </p:tgtEl>
                                        <p:attrNameLst>
                                          <p:attrName>ppt_x</p:attrName>
                                        </p:attrNameLst>
                                      </p:cBhvr>
                                      <p:tavLst>
                                        <p:tav tm="0">
                                          <p:val>
                                            <p:strVal val="#ppt_x"/>
                                          </p:val>
                                        </p:tav>
                                        <p:tav tm="100000">
                                          <p:val>
                                            <p:strVal val="#ppt_x"/>
                                          </p:val>
                                        </p:tav>
                                      </p:tavLst>
                                    </p:anim>
                                    <p:anim calcmode="lin" valueType="num">
                                      <p:cBhvr additive="base">
                                        <p:cTn id="16" dur="500" fill="hold"/>
                                        <p:tgtEl>
                                          <p:spTgt spid="8500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5005"/>
                                        </p:tgtEl>
                                        <p:attrNameLst>
                                          <p:attrName>style.visibility</p:attrName>
                                        </p:attrNameLst>
                                      </p:cBhvr>
                                      <p:to>
                                        <p:strVal val="visible"/>
                                      </p:to>
                                    </p:set>
                                    <p:anim calcmode="lin" valueType="num">
                                      <p:cBhvr additive="base">
                                        <p:cTn id="19" dur="500" fill="hold"/>
                                        <p:tgtEl>
                                          <p:spTgt spid="85005"/>
                                        </p:tgtEl>
                                        <p:attrNameLst>
                                          <p:attrName>ppt_x</p:attrName>
                                        </p:attrNameLst>
                                      </p:cBhvr>
                                      <p:tavLst>
                                        <p:tav tm="0">
                                          <p:val>
                                            <p:strVal val="#ppt_x"/>
                                          </p:val>
                                        </p:tav>
                                        <p:tav tm="100000">
                                          <p:val>
                                            <p:strVal val="#ppt_x"/>
                                          </p:val>
                                        </p:tav>
                                      </p:tavLst>
                                    </p:anim>
                                    <p:anim calcmode="lin" valueType="num">
                                      <p:cBhvr additive="base">
                                        <p:cTn id="20" dur="500" fill="hold"/>
                                        <p:tgtEl>
                                          <p:spTgt spid="8500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5001"/>
                                        </p:tgtEl>
                                        <p:attrNameLst>
                                          <p:attrName>style.visibility</p:attrName>
                                        </p:attrNameLst>
                                      </p:cBhvr>
                                      <p:to>
                                        <p:strVal val="visible"/>
                                      </p:to>
                                    </p:set>
                                    <p:anim calcmode="lin" valueType="num">
                                      <p:cBhvr additive="base">
                                        <p:cTn id="23" dur="500" fill="hold"/>
                                        <p:tgtEl>
                                          <p:spTgt spid="85001"/>
                                        </p:tgtEl>
                                        <p:attrNameLst>
                                          <p:attrName>ppt_x</p:attrName>
                                        </p:attrNameLst>
                                      </p:cBhvr>
                                      <p:tavLst>
                                        <p:tav tm="0">
                                          <p:val>
                                            <p:strVal val="#ppt_x"/>
                                          </p:val>
                                        </p:tav>
                                        <p:tav tm="100000">
                                          <p:val>
                                            <p:strVal val="#ppt_x"/>
                                          </p:val>
                                        </p:tav>
                                      </p:tavLst>
                                    </p:anim>
                                    <p:anim calcmode="lin" valueType="num">
                                      <p:cBhvr additive="base">
                                        <p:cTn id="24" dur="500" fill="hold"/>
                                        <p:tgtEl>
                                          <p:spTgt spid="8500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9"/>
                                        </p:tgtEl>
                                        <p:attrNameLst>
                                          <p:attrName>style.visibility</p:attrName>
                                        </p:attrNameLst>
                                      </p:cBhvr>
                                      <p:to>
                                        <p:strVal val="visible"/>
                                      </p:to>
                                    </p:set>
                                    <p:anim calcmode="lin" valueType="num">
                                      <p:cBhvr additive="base">
                                        <p:cTn id="27" dur="500" fill="hold"/>
                                        <p:tgtEl>
                                          <p:spTgt spid="84999"/>
                                        </p:tgtEl>
                                        <p:attrNameLst>
                                          <p:attrName>ppt_x</p:attrName>
                                        </p:attrNameLst>
                                      </p:cBhvr>
                                      <p:tavLst>
                                        <p:tav tm="0">
                                          <p:val>
                                            <p:strVal val="#ppt_x"/>
                                          </p:val>
                                        </p:tav>
                                        <p:tav tm="100000">
                                          <p:val>
                                            <p:strVal val="#ppt_x"/>
                                          </p:val>
                                        </p:tav>
                                      </p:tavLst>
                                    </p:anim>
                                    <p:anim calcmode="lin" valueType="num">
                                      <p:cBhvr additive="base">
                                        <p:cTn id="28" dur="500" fill="hold"/>
                                        <p:tgtEl>
                                          <p:spTgt spid="849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5003"/>
                                        </p:tgtEl>
                                        <p:attrNameLst>
                                          <p:attrName>style.visibility</p:attrName>
                                        </p:attrNameLst>
                                      </p:cBhvr>
                                      <p:to>
                                        <p:strVal val="visible"/>
                                      </p:to>
                                    </p:set>
                                    <p:anim calcmode="lin" valueType="num">
                                      <p:cBhvr additive="base">
                                        <p:cTn id="31" dur="500" fill="hold"/>
                                        <p:tgtEl>
                                          <p:spTgt spid="85003"/>
                                        </p:tgtEl>
                                        <p:attrNameLst>
                                          <p:attrName>ppt_x</p:attrName>
                                        </p:attrNameLst>
                                      </p:cBhvr>
                                      <p:tavLst>
                                        <p:tav tm="0">
                                          <p:val>
                                            <p:strVal val="#ppt_x"/>
                                          </p:val>
                                        </p:tav>
                                        <p:tav tm="100000">
                                          <p:val>
                                            <p:strVal val="#ppt_x"/>
                                          </p:val>
                                        </p:tav>
                                      </p:tavLst>
                                    </p:anim>
                                    <p:anim calcmode="lin" valueType="num">
                                      <p:cBhvr additive="base">
                                        <p:cTn id="32"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Ada in British Science&amp;History Museum</a:t>
            </a:r>
          </a:p>
        </p:txBody>
      </p:sp>
      <p:pic>
        <p:nvPicPr>
          <p:cNvPr id="31747" name="Picture 5" descr="DSCN1129"/>
          <p:cNvPicPr>
            <a:picLocks noChangeAspect="1" noChangeArrowheads="1"/>
          </p:cNvPicPr>
          <p:nvPr/>
        </p:nvPicPr>
        <p:blipFill>
          <a:blip r:embed="rId2"/>
          <a:srcRect/>
          <a:stretch>
            <a:fillRect/>
          </a:stretch>
        </p:blipFill>
        <p:spPr bwMode="auto">
          <a:xfrm>
            <a:off x="620713" y="1125538"/>
            <a:ext cx="6831012" cy="5265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zh-CN" altLang="en-US" smtClean="0"/>
              <a:t>计算机软件的历史</a:t>
            </a:r>
          </a:p>
        </p:txBody>
      </p:sp>
      <p:sp>
        <p:nvSpPr>
          <p:cNvPr id="32771" name="Rectangle 1027"/>
          <p:cNvSpPr>
            <a:spLocks noGrp="1" noChangeArrowheads="1"/>
          </p:cNvSpPr>
          <p:nvPr>
            <p:ph type="body" idx="1"/>
          </p:nvPr>
        </p:nvSpPr>
        <p:spPr>
          <a:xfrm>
            <a:off x="900113" y="1447800"/>
            <a:ext cx="7481887" cy="4724400"/>
          </a:xfrm>
        </p:spPr>
        <p:txBody>
          <a:bodyPr/>
          <a:lstStyle/>
          <a:p>
            <a:pPr eaLnBrk="1" hangingPunct="1"/>
            <a:r>
              <a:rPr lang="zh-CN" altLang="en-US" sz="2400" smtClean="0"/>
              <a:t>软件是由计算机程序和程序设计的概念发展演化过来的。是程序和程序设计发展到一定规模后并且逐步商品化的过程中形成的。</a:t>
            </a:r>
          </a:p>
          <a:p>
            <a:pPr eaLnBrk="1" hangingPunct="1"/>
            <a:r>
              <a:rPr lang="en-US" altLang="zh-CN" sz="2400" smtClean="0"/>
              <a:t>19</a:t>
            </a:r>
            <a:r>
              <a:rPr lang="zh-CN" altLang="en-US" sz="2400" smtClean="0"/>
              <a:t>世纪初，法国人约瑟夫</a:t>
            </a:r>
            <a:r>
              <a:rPr lang="en-US" altLang="zh-CN" sz="2400" smtClean="0"/>
              <a:t>.</a:t>
            </a:r>
            <a:r>
              <a:rPr lang="zh-CN" altLang="en-US" sz="2400" smtClean="0"/>
              <a:t>雅各</a:t>
            </a:r>
            <a:r>
              <a:rPr lang="en-US" altLang="zh-CN" sz="2400" smtClean="0"/>
              <a:t>(Josephe Marie Jaquard)</a:t>
            </a:r>
            <a:r>
              <a:rPr lang="zh-CN" altLang="en-US" sz="2400" smtClean="0"/>
              <a:t>设计的织布机，就能够通过“读”穿孔卡上的信息完成预定的任务。</a:t>
            </a:r>
          </a:p>
          <a:p>
            <a:pPr eaLnBrk="1" hangingPunct="1"/>
            <a:r>
              <a:rPr lang="zh-CN" altLang="en-US" sz="2400" smtClean="0"/>
              <a:t>英国诗人拜伦</a:t>
            </a:r>
            <a:r>
              <a:rPr lang="en-US" altLang="zh-CN" sz="2400" smtClean="0"/>
              <a:t>(Byron)</a:t>
            </a:r>
            <a:r>
              <a:rPr lang="zh-CN" altLang="en-US" sz="2400" smtClean="0"/>
              <a:t>的女儿，数学家爱达</a:t>
            </a:r>
            <a:r>
              <a:rPr lang="en-US" altLang="zh-CN" sz="2400" smtClean="0"/>
              <a:t>.</a:t>
            </a:r>
            <a:r>
              <a:rPr lang="zh-CN" altLang="en-US" sz="2400" smtClean="0"/>
              <a:t>奥古斯塔</a:t>
            </a:r>
            <a:r>
              <a:rPr lang="en-US" altLang="zh-CN" sz="2400" smtClean="0"/>
              <a:t>.</a:t>
            </a:r>
            <a:r>
              <a:rPr lang="zh-CN" altLang="en-US" sz="2400" smtClean="0"/>
              <a:t>拉夫拉斯伯爵夫人</a:t>
            </a:r>
            <a:r>
              <a:rPr lang="en-US" altLang="zh-CN" sz="2400" smtClean="0"/>
              <a:t>(Ada Augusta Lovelace) </a:t>
            </a:r>
            <a:r>
              <a:rPr lang="zh-CN" altLang="en-US" sz="2400" smtClean="0"/>
              <a:t>在帮助巴贝奇研究分析机时，指出分析可以向织布机一样进行编程，并发现进行程序设计和编程的基本要素，被认为是有史以来的第一位程序员，而著名的计算机语言</a:t>
            </a:r>
            <a:r>
              <a:rPr lang="en-US" altLang="zh-CN" sz="2400" smtClean="0"/>
              <a:t>Ada</a:t>
            </a:r>
            <a:r>
              <a:rPr lang="zh-CN" altLang="en-US" sz="2400" smtClean="0"/>
              <a:t>就是以此命名的。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Ada Lovelace</a:t>
            </a:r>
          </a:p>
        </p:txBody>
      </p:sp>
      <p:sp>
        <p:nvSpPr>
          <p:cNvPr id="33795" name="Rectangle 3"/>
          <p:cNvSpPr>
            <a:spLocks noGrp="1" noChangeArrowheads="1"/>
          </p:cNvSpPr>
          <p:nvPr>
            <p:ph type="body" idx="1"/>
          </p:nvPr>
        </p:nvSpPr>
        <p:spPr>
          <a:xfrm>
            <a:off x="971550" y="1125538"/>
            <a:ext cx="4445000" cy="4032250"/>
          </a:xfrm>
        </p:spPr>
        <p:txBody>
          <a:bodyPr/>
          <a:lstStyle/>
          <a:p>
            <a:pPr eaLnBrk="1" hangingPunct="1">
              <a:lnSpc>
                <a:spcPct val="80000"/>
              </a:lnSpc>
            </a:pPr>
            <a:r>
              <a:rPr lang="en-US" altLang="zh-CN" sz="2000" smtClean="0"/>
              <a:t>Augusta Ada King, Countess of Lovelace (December 10, 1815 – November 27, 1852) is mainly known for having written a description of Charles Babbage's early mechanical general-purpose computer, the analytical engine.</a:t>
            </a:r>
          </a:p>
          <a:p>
            <a:pPr lvl="1" eaLnBrk="1" hangingPunct="1">
              <a:lnSpc>
                <a:spcPct val="80000"/>
              </a:lnSpc>
            </a:pPr>
            <a:r>
              <a:rPr lang="en-US" altLang="zh-CN" sz="1800" smtClean="0"/>
              <a:t>Ada was the only legitimate child of the poet Lord Byron and his wife, Annabella Milbanke. She was named after Byron's half-sister, Augusta Leigh, by whom he was rumoured to have fathered a child.</a:t>
            </a:r>
          </a:p>
        </p:txBody>
      </p:sp>
      <p:pic>
        <p:nvPicPr>
          <p:cNvPr id="33796" name="Picture 8" descr="Ada Lovelace">
            <a:hlinkClick r:id="rId2" tooltip="Ada Lovelace"/>
          </p:cNvPr>
          <p:cNvPicPr>
            <a:picLocks noChangeAspect="1" noChangeArrowheads="1"/>
          </p:cNvPicPr>
          <p:nvPr/>
        </p:nvPicPr>
        <p:blipFill>
          <a:blip r:embed="rId3"/>
          <a:srcRect/>
          <a:stretch>
            <a:fillRect/>
          </a:stretch>
        </p:blipFill>
        <p:spPr bwMode="auto">
          <a:xfrm>
            <a:off x="5724525" y="1557338"/>
            <a:ext cx="2624138" cy="4319587"/>
          </a:xfrm>
          <a:prstGeom prst="rect">
            <a:avLst/>
          </a:prstGeom>
          <a:noFill/>
          <a:ln w="9525">
            <a:noFill/>
            <a:miter lim="800000"/>
            <a:headEnd/>
            <a:tailEnd/>
          </a:ln>
        </p:spPr>
      </p:pic>
      <p:sp>
        <p:nvSpPr>
          <p:cNvPr id="33797" name="Text Box 9"/>
          <p:cNvSpPr txBox="1">
            <a:spLocks noChangeArrowheads="1"/>
          </p:cNvSpPr>
          <p:nvPr/>
        </p:nvSpPr>
        <p:spPr bwMode="auto">
          <a:xfrm>
            <a:off x="6011863" y="5949950"/>
            <a:ext cx="1958975" cy="457200"/>
          </a:xfrm>
          <a:prstGeom prst="rect">
            <a:avLst/>
          </a:prstGeom>
          <a:noFill/>
          <a:ln w="9525">
            <a:noFill/>
            <a:miter lim="800000"/>
            <a:headEnd/>
            <a:tailEnd/>
          </a:ln>
        </p:spPr>
        <p:txBody>
          <a:bodyPr wrap="none">
            <a:spAutoFit/>
          </a:bodyPr>
          <a:lstStyle/>
          <a:p>
            <a:r>
              <a:rPr lang="en-US" altLang="zh-CN">
                <a:hlinkClick r:id="rId2" tooltip="Enlarge"/>
              </a:rPr>
              <a:t> </a:t>
            </a:r>
            <a:r>
              <a:rPr lang="en-US" altLang="zh-CN"/>
              <a:t>Ada Lovelace</a:t>
            </a:r>
          </a:p>
        </p:txBody>
      </p:sp>
      <p:sp>
        <p:nvSpPr>
          <p:cNvPr id="33798" name="Text Box 10"/>
          <p:cNvSpPr txBox="1">
            <a:spLocks noChangeArrowheads="1"/>
          </p:cNvSpPr>
          <p:nvPr/>
        </p:nvSpPr>
        <p:spPr bwMode="auto">
          <a:xfrm>
            <a:off x="827088" y="4294188"/>
            <a:ext cx="4752975" cy="2014537"/>
          </a:xfrm>
          <a:prstGeom prst="rect">
            <a:avLst/>
          </a:prstGeom>
          <a:noFill/>
          <a:ln w="9525">
            <a:noFill/>
            <a:miter lim="800000"/>
            <a:headEnd/>
            <a:tailEnd/>
          </a:ln>
        </p:spPr>
        <p:txBody>
          <a:bodyPr>
            <a:spAutoFit/>
          </a:bodyPr>
          <a:lstStyle/>
          <a:p>
            <a:pPr>
              <a:buFontTx/>
              <a:buChar char="•"/>
            </a:pPr>
            <a:r>
              <a:rPr lang="en-US" altLang="zh-CN" sz="1800"/>
              <a:t> On </a:t>
            </a:r>
            <a:r>
              <a:rPr lang="en-US" altLang="zh-CN" sz="1800" i="1">
                <a:solidFill>
                  <a:srgbClr val="FF0000"/>
                </a:solidFill>
              </a:rPr>
              <a:t>December 10, 1980, (Ada's birthday),</a:t>
            </a:r>
            <a:r>
              <a:rPr lang="en-US" altLang="zh-CN" sz="1800"/>
              <a:t> the U.S. Defense Department approved the reference manual for its new computer programming language, called "Ada". </a:t>
            </a:r>
          </a:p>
          <a:p>
            <a:pPr>
              <a:buFontTx/>
              <a:buChar char="•"/>
            </a:pPr>
            <a:r>
              <a:rPr lang="en-US" altLang="zh-CN" sz="1800"/>
              <a:t> The U.S. Department of Defense Military Standard for </a:t>
            </a:r>
            <a:r>
              <a:rPr lang="en-US" altLang="zh-CN" sz="1800" i="1">
                <a:solidFill>
                  <a:srgbClr val="FF0000"/>
                </a:solidFill>
              </a:rPr>
              <a:t>Ada</a:t>
            </a:r>
            <a:r>
              <a:rPr lang="en-US" altLang="zh-CN" sz="1800"/>
              <a:t> </a:t>
            </a:r>
            <a:r>
              <a:rPr lang="en-US" altLang="zh-CN" sz="1800" i="1">
                <a:solidFill>
                  <a:srgbClr val="FF0000"/>
                </a:solidFill>
              </a:rPr>
              <a:t>(MIL-STD-1815)</a:t>
            </a:r>
            <a:r>
              <a:rPr lang="en-US" altLang="zh-CN" sz="1800"/>
              <a:t> was assigned a number to commemorate the year of her birth.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程序</a:t>
            </a:r>
            <a:r>
              <a:rPr lang="en-US" altLang="zh-CN" smtClean="0">
                <a:sym typeface="Wingdings" pitchFamily="2" charset="2"/>
              </a:rPr>
              <a:t></a:t>
            </a:r>
            <a:r>
              <a:rPr lang="zh-CN" altLang="en-US" smtClean="0">
                <a:sym typeface="Wingdings" pitchFamily="2" charset="2"/>
              </a:rPr>
              <a:t>软件</a:t>
            </a:r>
            <a:endParaRPr lang="zh-CN" altLang="en-US" smtClean="0"/>
          </a:p>
        </p:txBody>
      </p:sp>
      <p:sp>
        <p:nvSpPr>
          <p:cNvPr id="34819" name="内容占位符 2"/>
          <p:cNvSpPr>
            <a:spLocks noGrp="1"/>
          </p:cNvSpPr>
          <p:nvPr>
            <p:ph idx="1"/>
          </p:nvPr>
        </p:nvSpPr>
        <p:spPr>
          <a:xfrm>
            <a:off x="642938" y="1055914"/>
            <a:ext cx="8501062" cy="5029200"/>
          </a:xfrm>
        </p:spPr>
        <p:txBody>
          <a:bodyPr/>
          <a:lstStyle/>
          <a:p>
            <a:r>
              <a:rPr lang="en-US" altLang="zh-CN" sz="2800" dirty="0" smtClean="0"/>
              <a:t>1960</a:t>
            </a:r>
            <a:r>
              <a:rPr lang="zh-CN" altLang="en-US" sz="2800" dirty="0" smtClean="0"/>
              <a:t>年代，随着计算机硬件的批量生产，工业界和学术界认识到了计算机程序的工程和使用价值。</a:t>
            </a:r>
            <a:endParaRPr lang="en-US" altLang="zh-CN" sz="2800" dirty="0" smtClean="0"/>
          </a:p>
          <a:p>
            <a:pPr lvl="1"/>
            <a:r>
              <a:rPr lang="zh-CN" altLang="en-US" sz="2000" dirty="0" smtClean="0"/>
              <a:t>一方面计算机机程序必须随着硬件一起销售，仅仅向客户提供硬件不足于支持计算机的使用，即，计算机程序具有复制价值；</a:t>
            </a:r>
            <a:endParaRPr lang="en-US" altLang="zh-CN" sz="2000" dirty="0" smtClean="0"/>
          </a:p>
          <a:p>
            <a:pPr lvl="1"/>
            <a:r>
              <a:rPr lang="zh-CN" altLang="en-US" sz="2000" dirty="0" smtClean="0"/>
              <a:t>另一方面，计算机程序的开发过程不仅仅是上来就写程序，往往需要花费大量的时间搞清需求，花力气进行算法设计，在编程后还要对程序进行测试，以及向用户提供使用手册和文档，也就是说，计算机程序的是一种由多人合作、经历不同阶段的开发，且具有可复制和重复使用的器或件</a:t>
            </a:r>
            <a:r>
              <a:rPr lang="en-US" altLang="zh-CN" sz="2000" dirty="0" smtClean="0"/>
              <a:t>(ware)</a:t>
            </a:r>
            <a:r>
              <a:rPr lang="zh-CN" altLang="en-US" sz="2000" dirty="0" smtClean="0"/>
              <a:t>。</a:t>
            </a:r>
          </a:p>
          <a:p>
            <a:r>
              <a:rPr lang="zh-CN" altLang="en-US" sz="2800" dirty="0" smtClean="0"/>
              <a:t>借助于器和件的概念，例如，瓷器</a:t>
            </a:r>
            <a:r>
              <a:rPr lang="en-US" altLang="en-US" sz="2800" dirty="0" smtClean="0"/>
              <a:t>(Chinaware)</a:t>
            </a:r>
            <a:r>
              <a:rPr lang="zh-CN" altLang="en-US" sz="2800" dirty="0" smtClean="0"/>
              <a:t>、铁器等概念，人们把计算的电子线路等人眼可见、占据物理空间的器或件称为硬件</a:t>
            </a:r>
            <a:r>
              <a:rPr lang="en-US" altLang="en-US" sz="2800" dirty="0" smtClean="0"/>
              <a:t>(hardware)</a:t>
            </a:r>
            <a:r>
              <a:rPr lang="zh-CN" altLang="en-US" sz="2800" dirty="0" smtClean="0"/>
              <a:t>，把计算机的程序和相关数据的集合，这些肉眼不可见的、逻辑器或件称为软件</a:t>
            </a:r>
            <a:r>
              <a:rPr lang="en-US" altLang="en-US" sz="2800" dirty="0" smtClean="0"/>
              <a:t>(Software)</a:t>
            </a:r>
            <a:r>
              <a:rPr lang="zh-CN" altLang="en-US" sz="2800" dirty="0" smtClean="0"/>
              <a:t>。</a:t>
            </a:r>
            <a:endParaRPr lang="zh-CN" alt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程序</a:t>
            </a:r>
            <a:r>
              <a:rPr lang="en-US" altLang="zh-CN" smtClean="0">
                <a:sym typeface="Wingdings" pitchFamily="2" charset="2"/>
              </a:rPr>
              <a:t></a:t>
            </a:r>
            <a:r>
              <a:rPr lang="zh-CN" altLang="en-US" smtClean="0">
                <a:sym typeface="Wingdings" pitchFamily="2" charset="2"/>
              </a:rPr>
              <a:t>软件</a:t>
            </a:r>
            <a:endParaRPr lang="zh-CN" altLang="en-US" smtClean="0"/>
          </a:p>
        </p:txBody>
      </p:sp>
      <p:sp>
        <p:nvSpPr>
          <p:cNvPr id="35843" name="内容占位符 2"/>
          <p:cNvSpPr>
            <a:spLocks noGrp="1"/>
          </p:cNvSpPr>
          <p:nvPr>
            <p:ph idx="1"/>
          </p:nvPr>
        </p:nvSpPr>
        <p:spPr>
          <a:xfrm>
            <a:off x="642938" y="1295400"/>
            <a:ext cx="8501062" cy="5029200"/>
          </a:xfrm>
        </p:spPr>
        <p:txBody>
          <a:bodyPr/>
          <a:lstStyle/>
          <a:p>
            <a:r>
              <a:rPr lang="zh-CN" altLang="en-US" sz="2800" smtClean="0"/>
              <a:t>软件是一个概念或逻辑实体，由计算机程序、过程和相关的操作文档组成。软件直接依靠硬件或依靠其他软件执行它所实现的程序功能。</a:t>
            </a:r>
            <a:endParaRPr lang="en-US" altLang="zh-CN" sz="2800" smtClean="0"/>
          </a:p>
          <a:p>
            <a:r>
              <a:rPr lang="zh-CN" altLang="en-US" sz="2800" smtClean="0"/>
              <a:t>软件</a:t>
            </a:r>
            <a:r>
              <a:rPr lang="en-US" altLang="en-US" sz="2800" smtClean="0"/>
              <a:t>(software)</a:t>
            </a:r>
            <a:r>
              <a:rPr lang="zh-CN" altLang="en-US" sz="2800" smtClean="0"/>
              <a:t>与硬件</a:t>
            </a:r>
            <a:r>
              <a:rPr lang="en-US" altLang="en-US" sz="2800" smtClean="0"/>
              <a:t>(hardware)</a:t>
            </a:r>
            <a:r>
              <a:rPr lang="zh-CN" altLang="en-US" sz="2800" smtClean="0"/>
              <a:t>直接对应。与硬件的物理实体相对比，软件是无形的</a:t>
            </a:r>
            <a:r>
              <a:rPr lang="en-US" altLang="en-US" sz="2800" smtClean="0"/>
              <a:t>(intangible)</a:t>
            </a:r>
            <a:r>
              <a:rPr lang="zh-CN" altLang="en-US" sz="2800" smtClean="0"/>
              <a:t>，即，“不可触摸到的”。</a:t>
            </a:r>
            <a:endParaRPr lang="en-US" altLang="zh-CN" sz="2800" smtClean="0"/>
          </a:p>
          <a:p>
            <a:r>
              <a:rPr lang="zh-CN" altLang="en-US" sz="2800" smtClean="0"/>
              <a:t>通常可以把软件分为两类：系统软件和应用软件。</a:t>
            </a:r>
            <a:endParaRPr lang="en-US" altLang="zh-CN" sz="2800" smtClean="0"/>
          </a:p>
          <a:p>
            <a:pPr lvl="1"/>
            <a:r>
              <a:rPr lang="zh-CN" altLang="en-US" sz="2400" smtClean="0"/>
              <a:t>系统软件告诉计算机如何工作，</a:t>
            </a:r>
            <a:endParaRPr lang="en-US" altLang="zh-CN" sz="2400" smtClean="0"/>
          </a:p>
          <a:p>
            <a:pPr lvl="1"/>
            <a:r>
              <a:rPr lang="zh-CN" altLang="en-US" sz="2400" smtClean="0"/>
              <a:t>应用软件告诉计算机如何完成用户特定的工作。</a:t>
            </a:r>
            <a:endParaRPr lang="en-US" altLang="zh-CN" sz="2400" smtClean="0"/>
          </a:p>
          <a:p>
            <a:pPr lvl="1"/>
            <a:endParaRPr lang="en-US" altLang="zh-CN" sz="2400" smtClean="0"/>
          </a:p>
          <a:p>
            <a:r>
              <a:rPr lang="zh-CN" altLang="en-US" smtClean="0"/>
              <a:t>软件具有其商业价值</a:t>
            </a:r>
            <a:endParaRPr lang="en-US" altLang="zh-CN" smtClean="0"/>
          </a:p>
          <a:p>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程序设计艺术</a:t>
            </a:r>
          </a:p>
        </p:txBody>
      </p:sp>
      <p:sp>
        <p:nvSpPr>
          <p:cNvPr id="36867" name="内容占位符 2"/>
          <p:cNvSpPr>
            <a:spLocks noGrp="1"/>
          </p:cNvSpPr>
          <p:nvPr>
            <p:ph idx="1"/>
          </p:nvPr>
        </p:nvSpPr>
        <p:spPr>
          <a:xfrm>
            <a:off x="785813" y="1143000"/>
            <a:ext cx="8001000" cy="5029200"/>
          </a:xfrm>
        </p:spPr>
        <p:txBody>
          <a:bodyPr/>
          <a:lstStyle/>
          <a:p>
            <a:r>
              <a:rPr lang="zh-CN" altLang="en-US" sz="2400" smtClean="0"/>
              <a:t>在电子计算机中运行的</a:t>
            </a:r>
            <a:r>
              <a:rPr lang="zh-CN" altLang="en-US" sz="2400" b="1" smtClean="0"/>
              <a:t>程序</a:t>
            </a:r>
            <a:r>
              <a:rPr lang="zh-CN" altLang="en-US" sz="2400" smtClean="0"/>
              <a:t>是计算机指令序列集合，告诉计算机执行特定的任务。</a:t>
            </a:r>
            <a:endParaRPr lang="en-US" altLang="zh-CN" sz="2400" smtClean="0"/>
          </a:p>
          <a:p>
            <a:pPr lvl="1"/>
            <a:r>
              <a:rPr lang="zh-CN" altLang="en-US" sz="2000" smtClean="0"/>
              <a:t>第一种形式是可执行程序</a:t>
            </a:r>
            <a:r>
              <a:rPr lang="en-US" altLang="zh-CN" sz="2000" smtClean="0"/>
              <a:t>(executable)</a:t>
            </a:r>
            <a:r>
              <a:rPr lang="zh-CN" altLang="en-US" sz="2000" smtClean="0"/>
              <a:t>，是在计算机直接执行的指令集合；</a:t>
            </a:r>
            <a:endParaRPr lang="en-US" altLang="zh-CN" sz="2000" smtClean="0"/>
          </a:p>
          <a:p>
            <a:pPr lvl="1"/>
            <a:r>
              <a:rPr lang="zh-CN" altLang="en-US" sz="2000" smtClean="0"/>
              <a:t>第二种是人可读的源代码，源代码可以转换出</a:t>
            </a:r>
            <a:r>
              <a:rPr lang="en-US" altLang="zh-CN" sz="2000" smtClean="0"/>
              <a:t>(</a:t>
            </a:r>
            <a:r>
              <a:rPr lang="zh-CN" altLang="en-US" sz="2000" smtClean="0"/>
              <a:t>例如，经过编译器</a:t>
            </a:r>
            <a:r>
              <a:rPr lang="en-US" altLang="zh-CN" sz="2000" smtClean="0"/>
              <a:t>)</a:t>
            </a:r>
            <a:r>
              <a:rPr lang="zh-CN" altLang="en-US" sz="2000" smtClean="0"/>
              <a:t>可执行的程序。</a:t>
            </a:r>
          </a:p>
          <a:p>
            <a:r>
              <a:rPr lang="zh-CN" altLang="en-US" smtClean="0"/>
              <a:t>程序设计是一种艺术。</a:t>
            </a:r>
            <a:endParaRPr lang="en-US" altLang="zh-CN" smtClean="0"/>
          </a:p>
          <a:p>
            <a:pPr lvl="1"/>
            <a:r>
              <a:rPr lang="zh-CN" altLang="en-US" sz="2400" smtClean="0"/>
              <a:t>精美的算法和代码是计算科学工作者所追求的主要目标之一。</a:t>
            </a:r>
            <a:endParaRPr lang="en-US" altLang="zh-CN" sz="2400" smtClean="0"/>
          </a:p>
          <a:p>
            <a:pPr lvl="1"/>
            <a:r>
              <a:rPr lang="zh-CN" altLang="en-US" sz="2400" smtClean="0"/>
              <a:t>在</a:t>
            </a:r>
            <a:r>
              <a:rPr lang="en-US" altLang="zh-CN" sz="2400" smtClean="0"/>
              <a:t>1968</a:t>
            </a:r>
            <a:r>
              <a:rPr lang="zh-CN" altLang="en-US" sz="2400" smtClean="0"/>
              <a:t>年之前，科学界认为计算机程序仅仅是一门“科学或艺术”。</a:t>
            </a:r>
            <a:endParaRPr lang="en-US" altLang="zh-CN" sz="2400" smtClean="0"/>
          </a:p>
          <a:p>
            <a:pPr lvl="1"/>
            <a:r>
              <a:rPr lang="zh-CN" altLang="en-US" sz="2400" smtClean="0"/>
              <a:t>计算机程序的“科学和艺术”特征表现在其独创性，以及不需要重复劳动，而一个数学定理的第一次证明具有科学价值，随后的证明只具有学习价值了。</a:t>
            </a:r>
          </a:p>
          <a:p>
            <a:endParaRPr lang="zh-CN"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程序的艺术价值</a:t>
            </a:r>
          </a:p>
        </p:txBody>
      </p:sp>
      <p:sp>
        <p:nvSpPr>
          <p:cNvPr id="37891" name="内容占位符 2"/>
          <p:cNvSpPr>
            <a:spLocks noGrp="1"/>
          </p:cNvSpPr>
          <p:nvPr>
            <p:ph idx="1"/>
          </p:nvPr>
        </p:nvSpPr>
        <p:spPr/>
        <p:txBody>
          <a:bodyPr/>
          <a:lstStyle/>
          <a:p>
            <a:endParaRPr lang="en-US" altLang="zh-CN" smtClean="0"/>
          </a:p>
          <a:p>
            <a:r>
              <a:rPr lang="zh-CN" altLang="en-US" smtClean="0"/>
              <a:t>计算机程序具备艺术创造性的特征，只有第一次的创造具有价值和成本，其后的复制几乎是无成本的。</a:t>
            </a:r>
            <a:endParaRPr lang="en-US" altLang="zh-CN" smtClean="0"/>
          </a:p>
          <a:p>
            <a:r>
              <a:rPr lang="zh-CN" altLang="en-US" smtClean="0"/>
              <a:t>然而与艺术品不同的是，复制的代码同样具有使用价值。实际上，人们创作计算机程序艺术品的目的是其使用价值，而非欣赏价值。</a:t>
            </a:r>
          </a:p>
          <a:p>
            <a:pPr>
              <a:buFontTx/>
              <a:buNone/>
            </a:pPr>
            <a:endParaRPr lang="zh-CN"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altLang="zh-CN" smtClean="0"/>
              <a:t>  </a:t>
            </a:r>
          </a:p>
        </p:txBody>
      </p:sp>
      <p:sp>
        <p:nvSpPr>
          <p:cNvPr id="38915" name="Rectangle 1027"/>
          <p:cNvSpPr>
            <a:spLocks noGrp="1" noChangeArrowheads="1"/>
          </p:cNvSpPr>
          <p:nvPr>
            <p:ph type="body" idx="1"/>
          </p:nvPr>
        </p:nvSpPr>
        <p:spPr>
          <a:xfrm>
            <a:off x="1103086" y="1600200"/>
            <a:ext cx="7547428" cy="4114800"/>
          </a:xfrm>
        </p:spPr>
        <p:txBody>
          <a:bodyPr/>
          <a:lstStyle/>
          <a:p>
            <a:pPr eaLnBrk="1" hangingPunct="1"/>
            <a:r>
              <a:rPr lang="en-US" altLang="zh-CN" dirty="0" smtClean="0">
                <a:latin typeface="Arial Rounded MT Bold" pitchFamily="34" charset="0"/>
              </a:rPr>
              <a:t>60</a:t>
            </a:r>
            <a:r>
              <a:rPr lang="zh-CN" altLang="en-US" dirty="0" smtClean="0">
                <a:latin typeface="Arial Rounded MT Bold" pitchFamily="34" charset="0"/>
              </a:rPr>
              <a:t>年代末多项大型软件以失败告终</a:t>
            </a:r>
            <a:r>
              <a:rPr lang="en-US" altLang="zh-CN" dirty="0" smtClean="0">
                <a:latin typeface="Arial Rounded MT Bold" pitchFamily="34" charset="0"/>
              </a:rPr>
              <a:t>,</a:t>
            </a:r>
            <a:r>
              <a:rPr lang="zh-CN" altLang="en-US" dirty="0" smtClean="0">
                <a:latin typeface="Arial Rounded MT Bold" pitchFamily="34" charset="0"/>
              </a:rPr>
              <a:t>例如</a:t>
            </a:r>
            <a:r>
              <a:rPr lang="en-US" altLang="zh-CN" dirty="0" smtClean="0">
                <a:latin typeface="Arial Rounded MT Bold" pitchFamily="34" charset="0"/>
              </a:rPr>
              <a:t>:</a:t>
            </a:r>
          </a:p>
          <a:p>
            <a:pPr lvl="1" eaLnBrk="1" hangingPunct="1"/>
            <a:r>
              <a:rPr lang="en-US" altLang="zh-CN" dirty="0" smtClean="0">
                <a:latin typeface="Arial Rounded MT Bold" pitchFamily="34" charset="0"/>
              </a:rPr>
              <a:t>IBM</a:t>
            </a:r>
            <a:r>
              <a:rPr lang="zh-CN" altLang="en-US" dirty="0" smtClean="0">
                <a:latin typeface="Arial Rounded MT Bold" pitchFamily="34" charset="0"/>
              </a:rPr>
              <a:t>公司的</a:t>
            </a:r>
            <a:r>
              <a:rPr lang="en-US" altLang="zh-CN" dirty="0" smtClean="0">
                <a:latin typeface="Arial Rounded MT Bold" pitchFamily="34" charset="0"/>
              </a:rPr>
              <a:t>OS/360, </a:t>
            </a:r>
          </a:p>
          <a:p>
            <a:pPr lvl="1" eaLnBrk="1" hangingPunct="1"/>
            <a:r>
              <a:rPr lang="zh-CN" altLang="en-US" dirty="0" smtClean="0">
                <a:latin typeface="Arial Rounded MT Bold" pitchFamily="34" charset="0"/>
              </a:rPr>
              <a:t>美国空军的后勤系统</a:t>
            </a:r>
            <a:r>
              <a:rPr lang="en-US" altLang="zh-CN" dirty="0" smtClean="0">
                <a:latin typeface="Arial Rounded MT Bold" pitchFamily="34" charset="0"/>
              </a:rPr>
              <a:t>(2.17</a:t>
            </a:r>
            <a:r>
              <a:rPr lang="zh-CN" altLang="en-US" dirty="0" smtClean="0">
                <a:latin typeface="Arial Rounded MT Bold" pitchFamily="34" charset="0"/>
              </a:rPr>
              <a:t>亿美金</a:t>
            </a:r>
            <a:r>
              <a:rPr lang="en-US" altLang="zh-CN" dirty="0" smtClean="0">
                <a:latin typeface="Arial Rounded MT Bold" pitchFamily="34" charset="0"/>
              </a:rPr>
              <a:t>),  </a:t>
            </a:r>
          </a:p>
          <a:p>
            <a:pPr lvl="1" eaLnBrk="1" hangingPunct="1"/>
            <a:r>
              <a:rPr lang="en-US" altLang="zh-CN" dirty="0" smtClean="0">
                <a:latin typeface="Arial Rounded MT Bold" pitchFamily="34" charset="0"/>
              </a:rPr>
              <a:t>Univac</a:t>
            </a:r>
            <a:r>
              <a:rPr lang="zh-CN" altLang="en-US" dirty="0" smtClean="0">
                <a:latin typeface="Arial Rounded MT Bold" pitchFamily="34" charset="0"/>
              </a:rPr>
              <a:t>联合航空订票系统 </a:t>
            </a:r>
            <a:r>
              <a:rPr lang="en-US" altLang="zh-CN" dirty="0" smtClean="0">
                <a:latin typeface="Arial Rounded MT Bold" pitchFamily="34" charset="0"/>
              </a:rPr>
              <a:t>(5600</a:t>
            </a:r>
            <a:r>
              <a:rPr lang="zh-CN" altLang="en-US" dirty="0" smtClean="0">
                <a:latin typeface="Arial Rounded MT Bold" pitchFamily="34" charset="0"/>
              </a:rPr>
              <a:t>万美金</a:t>
            </a:r>
            <a:r>
              <a:rPr lang="en-US" altLang="zh-CN" dirty="0" smtClean="0">
                <a:latin typeface="Arial Rounded MT Bold" pitchFamily="34" charset="0"/>
              </a:rPr>
              <a:t>)</a:t>
            </a:r>
          </a:p>
          <a:p>
            <a:pPr eaLnBrk="1" hangingPunct="1"/>
            <a:r>
              <a:rPr lang="zh-CN" altLang="en-US" dirty="0" smtClean="0">
                <a:latin typeface="Arial Rounded MT Bold" pitchFamily="34" charset="0"/>
              </a:rPr>
              <a:t>软件出现</a:t>
            </a:r>
            <a:r>
              <a:rPr lang="zh-CN" altLang="en-US" dirty="0" smtClean="0">
                <a:solidFill>
                  <a:srgbClr val="FF0000"/>
                </a:solidFill>
                <a:latin typeface="Arial Rounded MT Bold" pitchFamily="34" charset="0"/>
              </a:rPr>
              <a:t>危机</a:t>
            </a:r>
            <a:r>
              <a:rPr lang="en-US" altLang="zh-CN" dirty="0" smtClean="0">
                <a:latin typeface="Arial Rounded MT Bold" pitchFamily="34" charset="0"/>
              </a:rPr>
              <a:t>:OS/360</a:t>
            </a:r>
            <a:r>
              <a:rPr lang="zh-CN" altLang="en-US" dirty="0" smtClean="0">
                <a:latin typeface="Arial Rounded MT Bold" pitchFamily="34" charset="0"/>
              </a:rPr>
              <a:t>负责人</a:t>
            </a:r>
            <a:r>
              <a:rPr lang="en-US" altLang="zh-CN" dirty="0" smtClean="0">
                <a:latin typeface="Arial Rounded MT Bold" pitchFamily="34" charset="0"/>
              </a:rPr>
              <a:t>Brooks ......</a:t>
            </a:r>
            <a:r>
              <a:rPr lang="zh-CN" altLang="en-US" dirty="0" smtClean="0">
                <a:latin typeface="Arial Rounded MT Bold" pitchFamily="34" charset="0"/>
              </a:rPr>
              <a:t>像巨兽在泥潭中垂死挣扎</a:t>
            </a:r>
            <a:r>
              <a:rPr lang="en-US" altLang="zh-CN" dirty="0" smtClean="0">
                <a:latin typeface="Arial Rounded MT Bold" pitchFamily="34" charset="0"/>
              </a:rPr>
              <a:t>,</a:t>
            </a:r>
            <a:r>
              <a:rPr lang="zh-CN" altLang="en-US" dirty="0" smtClean="0">
                <a:latin typeface="Arial Rounded MT Bold" pitchFamily="34" charset="0"/>
              </a:rPr>
              <a:t>挣扎得越 猛</a:t>
            </a:r>
            <a:r>
              <a:rPr lang="en-US" altLang="zh-CN" dirty="0" smtClean="0">
                <a:latin typeface="Arial Rounded MT Bold" pitchFamily="34" charset="0"/>
              </a:rPr>
              <a:t>,</a:t>
            </a:r>
            <a:r>
              <a:rPr lang="zh-CN" altLang="en-US" dirty="0" smtClean="0">
                <a:latin typeface="Arial Rounded MT Bold" pitchFamily="34" charset="0"/>
              </a:rPr>
              <a:t>泥浆就沾得越多</a:t>
            </a:r>
            <a:r>
              <a:rPr lang="en-US" altLang="zh-CN" dirty="0" smtClean="0">
                <a:latin typeface="Arial Rounded MT Bold" pitchFamily="34" charset="0"/>
              </a:rPr>
              <a:t>, </a:t>
            </a:r>
            <a:r>
              <a:rPr lang="zh-CN" altLang="en-US" dirty="0" smtClean="0">
                <a:latin typeface="Arial Rounded MT Bold" pitchFamily="34" charset="0"/>
              </a:rPr>
              <a:t>最后</a:t>
            </a:r>
            <a:r>
              <a:rPr lang="en-US" altLang="zh-CN" dirty="0" smtClean="0">
                <a:latin typeface="Arial Rounded MT Bold" pitchFamily="34" charset="0"/>
              </a:rPr>
              <a:t>......</a:t>
            </a:r>
          </a:p>
          <a:p>
            <a:pPr eaLnBrk="1" hangingPunct="1"/>
            <a:endParaRPr lang="en-US" altLang="zh-CN" dirty="0" smtClean="0"/>
          </a:p>
        </p:txBody>
      </p:sp>
      <p:sp>
        <p:nvSpPr>
          <p:cNvPr id="36868" name="Rectangle 1028"/>
          <p:cNvSpPr>
            <a:spLocks noChangeArrowheads="1"/>
          </p:cNvSpPr>
          <p:nvPr/>
        </p:nvSpPr>
        <p:spPr bwMode="auto">
          <a:xfrm>
            <a:off x="738188" y="285750"/>
            <a:ext cx="8405812" cy="914400"/>
          </a:xfrm>
          <a:prstGeom prst="rect">
            <a:avLst/>
          </a:prstGeom>
          <a:noFill/>
          <a:ln w="9525">
            <a:noFill/>
            <a:miter lim="800000"/>
            <a:headEnd/>
            <a:tailEnd/>
          </a:ln>
        </p:spPr>
        <p:txBody>
          <a:bodyPr anchor="ctr"/>
          <a:lstStyle/>
          <a:p>
            <a:pPr algn="r">
              <a:defRPr/>
            </a:pPr>
            <a:r>
              <a:rPr lang="zh-CN" altLang="en-US" sz="3200" dirty="0">
                <a:latin typeface="+mj-lt"/>
                <a:ea typeface="+mj-ea"/>
                <a:cs typeface="+mj-cs"/>
              </a:rPr>
              <a:t>软件工程侧面</a:t>
            </a:r>
            <a:r>
              <a:rPr lang="en-US" altLang="zh-CN" sz="3200" dirty="0">
                <a:latin typeface="+mj-lt"/>
                <a:ea typeface="+mj-ea"/>
                <a:cs typeface="+mj-cs"/>
              </a:rPr>
              <a:t>----</a:t>
            </a:r>
            <a:r>
              <a:rPr lang="zh-CN" altLang="en-US" sz="3200" dirty="0">
                <a:latin typeface="+mj-lt"/>
                <a:ea typeface="+mj-ea"/>
                <a:cs typeface="+mj-cs"/>
              </a:rPr>
              <a:t>软件危机</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首次软件工程会议</a:t>
            </a:r>
          </a:p>
        </p:txBody>
      </p:sp>
      <p:sp>
        <p:nvSpPr>
          <p:cNvPr id="39939" name="内容占位符 2"/>
          <p:cNvSpPr>
            <a:spLocks noGrp="1"/>
          </p:cNvSpPr>
          <p:nvPr>
            <p:ph idx="1"/>
          </p:nvPr>
        </p:nvSpPr>
        <p:spPr/>
        <p:txBody>
          <a:bodyPr/>
          <a:lstStyle/>
          <a:p>
            <a:r>
              <a:rPr lang="en-US" altLang="zh-CN" sz="2800" smtClean="0"/>
              <a:t>1968</a:t>
            </a:r>
            <a:r>
              <a:rPr lang="zh-CN" altLang="en-US" sz="2800" smtClean="0"/>
              <a:t>年</a:t>
            </a:r>
            <a:r>
              <a:rPr lang="en-US" altLang="zh-CN" sz="2800" smtClean="0"/>
              <a:t>NATO</a:t>
            </a:r>
            <a:r>
              <a:rPr lang="zh-CN" altLang="en-US" sz="2800" smtClean="0"/>
              <a:t>赞助的软件工程会在德国召开，与会学者和工业界的代表形成了一个会议总结报告，分别出从：</a:t>
            </a:r>
            <a:endParaRPr lang="en-US" altLang="zh-CN" sz="2800" smtClean="0"/>
          </a:p>
          <a:p>
            <a:pPr lvl="1"/>
            <a:r>
              <a:rPr lang="en-US" altLang="zh-CN" sz="2000" smtClean="0"/>
              <a:t>1</a:t>
            </a:r>
            <a:r>
              <a:rPr lang="zh-CN" altLang="en-US" sz="2000" smtClean="0"/>
              <a:t>）软件工程与社会</a:t>
            </a:r>
            <a:endParaRPr lang="en-US" altLang="zh-CN" sz="2000" smtClean="0"/>
          </a:p>
          <a:p>
            <a:pPr lvl="1"/>
            <a:r>
              <a:rPr lang="en-US" altLang="zh-CN" sz="2000" smtClean="0"/>
              <a:t>2</a:t>
            </a:r>
            <a:r>
              <a:rPr lang="zh-CN" altLang="en-US" sz="2000" smtClean="0"/>
              <a:t>）软件设计</a:t>
            </a:r>
            <a:endParaRPr lang="en-US" altLang="zh-CN" sz="2000" smtClean="0"/>
          </a:p>
          <a:p>
            <a:pPr lvl="1"/>
            <a:r>
              <a:rPr lang="en-US" altLang="zh-CN" sz="2000" smtClean="0"/>
              <a:t>3</a:t>
            </a:r>
            <a:r>
              <a:rPr lang="zh-CN" altLang="en-US" sz="2000" smtClean="0"/>
              <a:t>）软件生产</a:t>
            </a:r>
            <a:endParaRPr lang="en-US" altLang="zh-CN" sz="2000" smtClean="0"/>
          </a:p>
          <a:p>
            <a:pPr lvl="1"/>
            <a:r>
              <a:rPr lang="en-US" altLang="zh-CN" sz="2000" smtClean="0"/>
              <a:t>4</a:t>
            </a:r>
            <a:r>
              <a:rPr lang="zh-CN" altLang="en-US" sz="2000" smtClean="0"/>
              <a:t>）软件服务，以及</a:t>
            </a:r>
            <a:endParaRPr lang="en-US" altLang="zh-CN" sz="2000" smtClean="0"/>
          </a:p>
          <a:p>
            <a:pPr lvl="1"/>
            <a:r>
              <a:rPr lang="en-US" altLang="zh-CN" sz="2000" smtClean="0"/>
              <a:t>5</a:t>
            </a:r>
            <a:r>
              <a:rPr lang="zh-CN" altLang="en-US" sz="2000" smtClean="0"/>
              <a:t>）特别专题等方面讨论了软件工程。</a:t>
            </a:r>
            <a:endParaRPr lang="en-US" altLang="zh-CN" sz="2000" smtClean="0"/>
          </a:p>
          <a:p>
            <a:r>
              <a:rPr lang="zh-CN" altLang="en-US" sz="2800" smtClean="0"/>
              <a:t>在特别专题中提出了：</a:t>
            </a:r>
            <a:r>
              <a:rPr lang="en-US" altLang="zh-CN" sz="2800" smtClean="0"/>
              <a:t>a)</a:t>
            </a:r>
            <a:r>
              <a:rPr lang="zh-CN" altLang="en-US" sz="2800" smtClean="0"/>
              <a:t>软件面临的问题和可能解决方法，</a:t>
            </a:r>
            <a:r>
              <a:rPr lang="en-US" altLang="zh-CN" sz="2800" smtClean="0"/>
              <a:t>b</a:t>
            </a:r>
            <a:r>
              <a:rPr lang="zh-CN" altLang="en-US" sz="2800" smtClean="0"/>
              <a:t>）教育问题，</a:t>
            </a:r>
            <a:r>
              <a:rPr lang="en-US" altLang="zh-CN" sz="2800" smtClean="0"/>
              <a:t>c)</a:t>
            </a:r>
            <a:r>
              <a:rPr lang="zh-CN" altLang="en-US" sz="2800" smtClean="0"/>
              <a:t>软件价格问题。</a:t>
            </a:r>
            <a:endParaRPr lang="en-US" altLang="zh-CN" sz="2800" smtClean="0"/>
          </a:p>
          <a:p>
            <a:r>
              <a:rPr lang="zh-CN" altLang="en-US" sz="2800" smtClean="0"/>
              <a:t>这次会议标志着从“计算机程序艺术”到“软件工程”观念上转变。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Born of Software Engineering</a:t>
            </a:r>
          </a:p>
        </p:txBody>
      </p:sp>
      <p:sp>
        <p:nvSpPr>
          <p:cNvPr id="40963" name="Rectangle 3"/>
          <p:cNvSpPr>
            <a:spLocks noGrp="1" noChangeArrowheads="1"/>
          </p:cNvSpPr>
          <p:nvPr>
            <p:ph type="body" idx="1"/>
          </p:nvPr>
        </p:nvSpPr>
        <p:spPr>
          <a:xfrm>
            <a:off x="990600" y="1295400"/>
            <a:ext cx="8001000" cy="5013325"/>
          </a:xfrm>
        </p:spPr>
        <p:txBody>
          <a:bodyPr/>
          <a:lstStyle/>
          <a:p>
            <a:pPr eaLnBrk="1" hangingPunct="1">
              <a:lnSpc>
                <a:spcPct val="90000"/>
              </a:lnSpc>
            </a:pPr>
            <a:r>
              <a:rPr lang="en-US" altLang="zh-CN" smtClean="0"/>
              <a:t>In the belief that software design, implementation, and maintenance could be put on same footing as traditional engineering disciplines, a NATO study group in 1967 coined the term </a:t>
            </a:r>
            <a:r>
              <a:rPr lang="en-US" altLang="zh-CN" i="1" smtClean="0">
                <a:solidFill>
                  <a:srgbClr val="FF0000"/>
                </a:solidFill>
              </a:rPr>
              <a:t>software engineering</a:t>
            </a:r>
            <a:r>
              <a:rPr lang="en-US" altLang="zh-CN" i="1" smtClean="0"/>
              <a:t>.</a:t>
            </a:r>
            <a:r>
              <a:rPr lang="en-US" altLang="zh-CN" smtClean="0"/>
              <a:t>  </a:t>
            </a:r>
          </a:p>
          <a:p>
            <a:pPr eaLnBrk="1" hangingPunct="1">
              <a:lnSpc>
                <a:spcPct val="90000"/>
              </a:lnSpc>
            </a:pPr>
            <a:r>
              <a:rPr lang="en-US" altLang="zh-CN" smtClean="0"/>
              <a:t>The claim that building software is similar to other engineering tasks was endorsed by the 1968 NATO Software Engineering Conference held in Garmisch, Germany.</a:t>
            </a:r>
          </a:p>
          <a:p>
            <a:pPr algn="r" eaLnBrk="1" hangingPunct="1">
              <a:lnSpc>
                <a:spcPct val="90000"/>
              </a:lnSpc>
              <a:buFontTx/>
              <a:buNone/>
            </a:pPr>
            <a:r>
              <a:rPr lang="en-US" altLang="zh-CN" smtClean="0"/>
              <a:t>[Naur,Randell, and Buxton 1976]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8" name="Picture 12" descr="0131"/>
          <p:cNvPicPr>
            <a:picLocks noChangeAspect="1" noChangeArrowheads="1"/>
          </p:cNvPicPr>
          <p:nvPr/>
        </p:nvPicPr>
        <p:blipFill>
          <a:blip r:embed="rId2"/>
          <a:srcRect/>
          <a:stretch>
            <a:fillRect/>
          </a:stretch>
        </p:blipFill>
        <p:spPr bwMode="auto">
          <a:xfrm>
            <a:off x="3581400" y="4038600"/>
            <a:ext cx="2743200" cy="2362200"/>
          </a:xfrm>
          <a:prstGeom prst="rect">
            <a:avLst/>
          </a:prstGeom>
          <a:noFill/>
          <a:ln w="9525">
            <a:noFill/>
            <a:miter lim="800000"/>
            <a:headEnd/>
            <a:tailEnd/>
          </a:ln>
        </p:spPr>
      </p:pic>
      <p:sp>
        <p:nvSpPr>
          <p:cNvPr id="6147" name="Rectangle 4"/>
          <p:cNvSpPr>
            <a:spLocks noGrp="1" noChangeArrowheads="1"/>
          </p:cNvSpPr>
          <p:nvPr>
            <p:ph type="title"/>
          </p:nvPr>
        </p:nvSpPr>
        <p:spPr/>
        <p:txBody>
          <a:bodyPr/>
          <a:lstStyle/>
          <a:p>
            <a:r>
              <a:rPr lang="zh-CN" altLang="en-US" smtClean="0"/>
              <a:t>软件无处不在</a:t>
            </a:r>
            <a:r>
              <a:rPr lang="en-US" altLang="zh-CN" smtClean="0"/>
              <a:t>---</a:t>
            </a:r>
            <a:r>
              <a:rPr lang="zh-CN" altLang="en-US" smtClean="0"/>
              <a:t>航空</a:t>
            </a:r>
            <a:r>
              <a:rPr lang="en-US" altLang="zh-CN" smtClean="0"/>
              <a:t>/</a:t>
            </a:r>
            <a:r>
              <a:rPr lang="zh-CN" altLang="en-US" smtClean="0"/>
              <a:t>航天</a:t>
            </a:r>
          </a:p>
        </p:txBody>
      </p:sp>
      <p:sp>
        <p:nvSpPr>
          <p:cNvPr id="6148" name="AutoShape 6" descr="2Q=="/>
          <p:cNvSpPr>
            <a:spLocks noChangeAspect="1" noChangeArrowheads="1"/>
          </p:cNvSpPr>
          <p:nvPr/>
        </p:nvSpPr>
        <p:spPr bwMode="auto">
          <a:xfrm>
            <a:off x="3209925" y="2590800"/>
            <a:ext cx="2724150" cy="1676400"/>
          </a:xfrm>
          <a:prstGeom prst="rect">
            <a:avLst/>
          </a:prstGeom>
          <a:noFill/>
          <a:ln w="9525">
            <a:noFill/>
            <a:miter lim="800000"/>
            <a:headEnd/>
            <a:tailEnd/>
          </a:ln>
        </p:spPr>
        <p:txBody>
          <a:bodyPr/>
          <a:lstStyle/>
          <a:p>
            <a:endParaRPr lang="zh-CN" altLang="en-US"/>
          </a:p>
        </p:txBody>
      </p:sp>
      <p:pic>
        <p:nvPicPr>
          <p:cNvPr id="91144" name="Picture 8" descr="2030314971615537372"/>
          <p:cNvPicPr>
            <a:picLocks noChangeAspect="1" noChangeArrowheads="1"/>
          </p:cNvPicPr>
          <p:nvPr/>
        </p:nvPicPr>
        <p:blipFill>
          <a:blip r:embed="rId3"/>
          <a:srcRect/>
          <a:stretch>
            <a:fillRect/>
          </a:stretch>
        </p:blipFill>
        <p:spPr bwMode="auto">
          <a:xfrm>
            <a:off x="838200" y="1219200"/>
            <a:ext cx="8077200" cy="2667000"/>
          </a:xfrm>
          <a:prstGeom prst="rect">
            <a:avLst/>
          </a:prstGeom>
          <a:noFill/>
          <a:ln w="9525">
            <a:noFill/>
            <a:miter lim="800000"/>
            <a:headEnd/>
            <a:tailEnd/>
          </a:ln>
        </p:spPr>
      </p:pic>
      <p:pic>
        <p:nvPicPr>
          <p:cNvPr id="91146" name="Picture 10" descr="1295091_210104439671_2"/>
          <p:cNvPicPr>
            <a:picLocks noChangeAspect="1" noChangeArrowheads="1"/>
          </p:cNvPicPr>
          <p:nvPr/>
        </p:nvPicPr>
        <p:blipFill>
          <a:blip r:embed="rId4"/>
          <a:srcRect/>
          <a:stretch>
            <a:fillRect/>
          </a:stretch>
        </p:blipFill>
        <p:spPr bwMode="auto">
          <a:xfrm>
            <a:off x="762000" y="4038600"/>
            <a:ext cx="2743200" cy="2362200"/>
          </a:xfrm>
          <a:prstGeom prst="rect">
            <a:avLst/>
          </a:prstGeom>
          <a:noFill/>
          <a:ln w="9525">
            <a:noFill/>
            <a:miter lim="800000"/>
            <a:headEnd/>
            <a:tailEnd/>
          </a:ln>
        </p:spPr>
      </p:pic>
      <p:pic>
        <p:nvPicPr>
          <p:cNvPr id="91150" name="Picture 14" descr="u=3719808288,4097299169&amp;fm=51&amp;gp=0"/>
          <p:cNvPicPr>
            <a:picLocks noChangeAspect="1" noChangeArrowheads="1"/>
          </p:cNvPicPr>
          <p:nvPr/>
        </p:nvPicPr>
        <p:blipFill>
          <a:blip r:embed="rId5"/>
          <a:srcRect/>
          <a:stretch>
            <a:fillRect/>
          </a:stretch>
        </p:blipFill>
        <p:spPr bwMode="auto">
          <a:xfrm>
            <a:off x="6324600" y="4038600"/>
            <a:ext cx="259080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box(in)">
                                      <p:cBhvr>
                                        <p:cTn id="7" dur="500"/>
                                        <p:tgtEl>
                                          <p:spTgt spid="911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48"/>
                                        </p:tgtEl>
                                        <p:attrNameLst>
                                          <p:attrName>style.visibility</p:attrName>
                                        </p:attrNameLst>
                                      </p:cBhvr>
                                      <p:to>
                                        <p:strVal val="visible"/>
                                      </p:to>
                                    </p:set>
                                    <p:animEffect transition="in" filter="box(in)">
                                      <p:cBhvr>
                                        <p:cTn id="12" dur="500"/>
                                        <p:tgtEl>
                                          <p:spTgt spid="91148"/>
                                        </p:tgtEl>
                                      </p:cBhvr>
                                    </p:animEffect>
                                  </p:childTnLst>
                                </p:cTn>
                              </p:par>
                              <p:par>
                                <p:cTn id="13" presetID="4" presetClass="entr" presetSubtype="16" fill="hold" nodeType="withEffect">
                                  <p:stCondLst>
                                    <p:cond delay="0"/>
                                  </p:stCondLst>
                                  <p:childTnLst>
                                    <p:set>
                                      <p:cBhvr>
                                        <p:cTn id="14" dur="1" fill="hold">
                                          <p:stCondLst>
                                            <p:cond delay="0"/>
                                          </p:stCondLst>
                                        </p:cTn>
                                        <p:tgtEl>
                                          <p:spTgt spid="91146"/>
                                        </p:tgtEl>
                                        <p:attrNameLst>
                                          <p:attrName>style.visibility</p:attrName>
                                        </p:attrNameLst>
                                      </p:cBhvr>
                                      <p:to>
                                        <p:strVal val="visible"/>
                                      </p:to>
                                    </p:set>
                                    <p:animEffect transition="in" filter="box(in)">
                                      <p:cBhvr>
                                        <p:cTn id="15" dur="500"/>
                                        <p:tgtEl>
                                          <p:spTgt spid="91146"/>
                                        </p:tgtEl>
                                      </p:cBhvr>
                                    </p:animEffect>
                                  </p:childTnLst>
                                </p:cTn>
                              </p:par>
                              <p:par>
                                <p:cTn id="16" presetID="4" presetClass="entr" presetSubtype="16" fill="hold" nodeType="withEffect">
                                  <p:stCondLst>
                                    <p:cond delay="0"/>
                                  </p:stCondLst>
                                  <p:childTnLst>
                                    <p:set>
                                      <p:cBhvr>
                                        <p:cTn id="17" dur="1" fill="hold">
                                          <p:stCondLst>
                                            <p:cond delay="0"/>
                                          </p:stCondLst>
                                        </p:cTn>
                                        <p:tgtEl>
                                          <p:spTgt spid="91150"/>
                                        </p:tgtEl>
                                        <p:attrNameLst>
                                          <p:attrName>style.visibility</p:attrName>
                                        </p:attrNameLst>
                                      </p:cBhvr>
                                      <p:to>
                                        <p:strVal val="visible"/>
                                      </p:to>
                                    </p:set>
                                    <p:animEffect transition="in" filter="box(in)">
                                      <p:cBhvr>
                                        <p:cTn id="18"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全面的程序开发</a:t>
            </a:r>
            <a:r>
              <a:rPr lang="en-US" altLang="zh-CN" smtClean="0"/>
              <a:t>(</a:t>
            </a:r>
            <a:r>
              <a:rPr lang="zh-CN" altLang="en-US" smtClean="0"/>
              <a:t>软件系统建造</a:t>
            </a:r>
            <a:r>
              <a:rPr lang="en-US" altLang="zh-CN" smtClean="0"/>
              <a:t>)</a:t>
            </a:r>
            <a:r>
              <a:rPr lang="zh-CN" altLang="en-US" smtClean="0"/>
              <a:t>过程</a:t>
            </a:r>
          </a:p>
        </p:txBody>
      </p:sp>
      <p:pic>
        <p:nvPicPr>
          <p:cNvPr id="41987" name="Picture 63"/>
          <p:cNvPicPr>
            <a:picLocks noChangeAspect="1" noChangeArrowheads="1"/>
          </p:cNvPicPr>
          <p:nvPr/>
        </p:nvPicPr>
        <p:blipFill>
          <a:blip r:embed="rId2"/>
          <a:srcRect/>
          <a:stretch>
            <a:fillRect/>
          </a:stretch>
        </p:blipFill>
        <p:spPr bwMode="auto">
          <a:xfrm>
            <a:off x="428625" y="1000125"/>
            <a:ext cx="8355013" cy="5000625"/>
          </a:xfrm>
          <a:prstGeom prst="rect">
            <a:avLst/>
          </a:prstGeom>
          <a:noFill/>
          <a:ln w="9525">
            <a:noFill/>
            <a:miter lim="800000"/>
            <a:headEnd/>
            <a:tailEnd/>
          </a:ln>
        </p:spPr>
      </p:pic>
      <p:sp>
        <p:nvSpPr>
          <p:cNvPr id="41988" name="Text Box 4"/>
          <p:cNvSpPr txBox="1">
            <a:spLocks noChangeArrowheads="1"/>
          </p:cNvSpPr>
          <p:nvPr/>
        </p:nvSpPr>
        <p:spPr bwMode="auto">
          <a:xfrm>
            <a:off x="2143125" y="5972175"/>
            <a:ext cx="5118100" cy="457200"/>
          </a:xfrm>
          <a:prstGeom prst="rect">
            <a:avLst/>
          </a:prstGeom>
          <a:noFill/>
          <a:ln w="9525">
            <a:noFill/>
            <a:miter lim="800000"/>
            <a:headEnd/>
            <a:tailEnd/>
          </a:ln>
        </p:spPr>
        <p:txBody>
          <a:bodyPr wrap="none">
            <a:spAutoFit/>
          </a:bodyPr>
          <a:lstStyle/>
          <a:p>
            <a:r>
              <a:rPr lang="en-US" altLang="zh-CN"/>
              <a:t>1968</a:t>
            </a:r>
            <a:r>
              <a:rPr lang="zh-CN" altLang="en-US"/>
              <a:t>年</a:t>
            </a:r>
            <a:r>
              <a:rPr lang="en-US" altLang="zh-CN"/>
              <a:t>---Slige “</a:t>
            </a:r>
            <a:r>
              <a:rPr lang="zh-CN" altLang="en-US"/>
              <a:t>程序开发与软件开发”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一个软件项目的实际过程</a:t>
            </a:r>
          </a:p>
        </p:txBody>
      </p:sp>
      <p:pic>
        <p:nvPicPr>
          <p:cNvPr id="43011" name="Picture 57"/>
          <p:cNvPicPr>
            <a:picLocks noChangeAspect="1" noChangeArrowheads="1"/>
          </p:cNvPicPr>
          <p:nvPr/>
        </p:nvPicPr>
        <p:blipFill>
          <a:blip r:embed="rId2"/>
          <a:srcRect/>
          <a:stretch>
            <a:fillRect/>
          </a:stretch>
        </p:blipFill>
        <p:spPr bwMode="auto">
          <a:xfrm>
            <a:off x="357188" y="1143000"/>
            <a:ext cx="8572500" cy="5143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可能的软件项目统计曲线</a:t>
            </a:r>
          </a:p>
        </p:txBody>
      </p:sp>
      <p:pic>
        <p:nvPicPr>
          <p:cNvPr id="44035" name="Picture 2"/>
          <p:cNvPicPr>
            <a:picLocks noChangeAspect="1" noChangeArrowheads="1"/>
          </p:cNvPicPr>
          <p:nvPr/>
        </p:nvPicPr>
        <p:blipFill>
          <a:blip r:embed="rId2"/>
          <a:srcRect/>
          <a:stretch>
            <a:fillRect/>
          </a:stretch>
        </p:blipFill>
        <p:spPr bwMode="auto">
          <a:xfrm>
            <a:off x="142875" y="1000125"/>
            <a:ext cx="8890000" cy="550068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t>1.3.4 </a:t>
            </a:r>
            <a:r>
              <a:rPr lang="zh-CN" altLang="en-US" smtClean="0"/>
              <a:t>软件产业化</a:t>
            </a:r>
          </a:p>
        </p:txBody>
      </p:sp>
      <p:sp>
        <p:nvSpPr>
          <p:cNvPr id="45059" name="Rectangle 3"/>
          <p:cNvSpPr>
            <a:spLocks noGrp="1" noChangeArrowheads="1"/>
          </p:cNvSpPr>
          <p:nvPr>
            <p:ph type="body" idx="1"/>
          </p:nvPr>
        </p:nvSpPr>
        <p:spPr>
          <a:xfrm>
            <a:off x="785813" y="1357313"/>
            <a:ext cx="8205787" cy="4491037"/>
          </a:xfrm>
        </p:spPr>
        <p:txBody>
          <a:bodyPr/>
          <a:lstStyle/>
          <a:p>
            <a:r>
              <a:rPr lang="en-US" altLang="zh-CN" sz="2400" smtClean="0"/>
              <a:t>1960</a:t>
            </a:r>
            <a:r>
              <a:rPr lang="zh-CN" altLang="en-US" sz="2400" smtClean="0"/>
              <a:t>年中期</a:t>
            </a:r>
            <a:r>
              <a:rPr lang="en-US" altLang="zh-CN" sz="2400" smtClean="0"/>
              <a:t>IBM</a:t>
            </a:r>
            <a:r>
              <a:rPr lang="zh-CN" altLang="en-US" sz="2400" smtClean="0"/>
              <a:t>主导了计算机产业的几乎全部份额。</a:t>
            </a:r>
            <a:r>
              <a:rPr lang="en-US" altLang="zh-CN" sz="2400" smtClean="0"/>
              <a:t>1969</a:t>
            </a:r>
            <a:r>
              <a:rPr lang="zh-CN" altLang="en-US" sz="2400" smtClean="0"/>
              <a:t>年美国司法部启动了对</a:t>
            </a:r>
            <a:r>
              <a:rPr lang="en-US" altLang="zh-CN" sz="2400" smtClean="0"/>
              <a:t>IBM</a:t>
            </a:r>
            <a:r>
              <a:rPr lang="zh-CN" altLang="en-US" sz="2400" smtClean="0"/>
              <a:t>的垄断诉讼。</a:t>
            </a:r>
            <a:endParaRPr lang="en-US" altLang="zh-CN" sz="2400" smtClean="0"/>
          </a:p>
          <a:p>
            <a:r>
              <a:rPr lang="zh-CN" altLang="en-US" sz="2400" smtClean="0"/>
              <a:t>该诉讼声称</a:t>
            </a:r>
            <a:r>
              <a:rPr lang="en-US" altLang="zh-CN" sz="2400" smtClean="0"/>
              <a:t>IBM</a:t>
            </a:r>
            <a:r>
              <a:rPr lang="zh-CN" altLang="en-US" sz="2400" smtClean="0"/>
              <a:t>违反“谢尔曼法”</a:t>
            </a:r>
            <a:r>
              <a:rPr lang="en-US" altLang="zh-CN" sz="2400" smtClean="0"/>
              <a:t>---</a:t>
            </a:r>
            <a:r>
              <a:rPr lang="zh-CN" altLang="en-US" sz="2400" smtClean="0"/>
              <a:t>垄断或企图垄断通用电子数字计算机系统市场，特别是主要为企业设计的计算机。案件拖到</a:t>
            </a:r>
            <a:r>
              <a:rPr lang="en-US" altLang="zh-CN" sz="2400" smtClean="0"/>
              <a:t>1982</a:t>
            </a:r>
            <a:r>
              <a:rPr lang="zh-CN" altLang="en-US" sz="2400" smtClean="0"/>
              <a:t>年美国司法部终于结束诉讼。</a:t>
            </a:r>
            <a:endParaRPr lang="en-US" altLang="zh-CN" sz="2400" smtClean="0"/>
          </a:p>
          <a:p>
            <a:r>
              <a:rPr lang="zh-CN" altLang="en-US" sz="2400" smtClean="0"/>
              <a:t>虽然是无果而终，但是这场诉讼却影响了整个软件产业。反垄断导致</a:t>
            </a:r>
            <a:r>
              <a:rPr lang="en-US" altLang="zh-CN" sz="2400" smtClean="0"/>
              <a:t>IBM</a:t>
            </a:r>
            <a:r>
              <a:rPr lang="zh-CN" altLang="en-US" sz="2400" smtClean="0"/>
              <a:t>公司决定把软件和硬件分离出来单独定价，结束了</a:t>
            </a:r>
            <a:r>
              <a:rPr lang="en-US" altLang="zh-CN" sz="2400" smtClean="0"/>
              <a:t>IBM</a:t>
            </a:r>
            <a:r>
              <a:rPr lang="zh-CN" altLang="en-US" sz="2400" smtClean="0"/>
              <a:t>在</a:t>
            </a:r>
            <a:r>
              <a:rPr lang="en-US" altLang="zh-CN" sz="2400" smtClean="0"/>
              <a:t>1969</a:t>
            </a:r>
            <a:r>
              <a:rPr lang="zh-CN" altLang="en-US" sz="2400" smtClean="0"/>
              <a:t>年前的“捆绑式”的软件、硬件销售和服务。那时，客户不需要支付软件或服务价格，但却需要支付非常高的硬件价格，而软件按源代码的形式提供。</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软件商品交换</a:t>
            </a:r>
            <a:r>
              <a:rPr lang="en-US" altLang="zh-CN" smtClean="0"/>
              <a:t>----</a:t>
            </a:r>
            <a:r>
              <a:rPr lang="zh-CN" altLang="en-US" smtClean="0"/>
              <a:t>许可证制度</a:t>
            </a:r>
          </a:p>
        </p:txBody>
      </p:sp>
      <p:sp>
        <p:nvSpPr>
          <p:cNvPr id="46083" name="内容占位符 2"/>
          <p:cNvSpPr>
            <a:spLocks noGrp="1"/>
          </p:cNvSpPr>
          <p:nvPr>
            <p:ph idx="1"/>
          </p:nvPr>
        </p:nvSpPr>
        <p:spPr/>
        <p:txBody>
          <a:bodyPr/>
          <a:lstStyle/>
          <a:p>
            <a:r>
              <a:rPr lang="zh-CN" altLang="en-US" smtClean="0"/>
              <a:t>软件许可证是一个法律协议，规定了专有的或无偿使用许可形式，也是软件生产者和软件用户之间的合同备忘录。用户可能是任何法律实体或“最终用户”，在这种情况下，软件许可证，常称为最终用户许可协议（</a:t>
            </a:r>
            <a:r>
              <a:rPr lang="en-US" altLang="zh-CN" smtClean="0"/>
              <a:t>EULA--End User License Agreement</a:t>
            </a:r>
            <a:r>
              <a:rPr lang="zh-CN" altLang="en-US" smtClean="0"/>
              <a:t>）指定生产者授予给用户的软件时间和权限。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eaLnBrk="1" hangingPunct="1"/>
            <a:r>
              <a:rPr lang="zh-CN" altLang="en-US" smtClean="0"/>
              <a:t>计算机软件产业的历史</a:t>
            </a:r>
          </a:p>
        </p:txBody>
      </p:sp>
      <p:sp>
        <p:nvSpPr>
          <p:cNvPr id="47107" name="Rectangle 1027"/>
          <p:cNvSpPr>
            <a:spLocks noGrp="1" noChangeArrowheads="1"/>
          </p:cNvSpPr>
          <p:nvPr>
            <p:ph type="body" idx="1"/>
          </p:nvPr>
        </p:nvSpPr>
        <p:spPr>
          <a:xfrm>
            <a:off x="1030515" y="1065213"/>
            <a:ext cx="7848146" cy="4824412"/>
          </a:xfrm>
        </p:spPr>
        <p:txBody>
          <a:bodyPr/>
          <a:lstStyle/>
          <a:p>
            <a:pPr eaLnBrk="1" hangingPunct="1">
              <a:lnSpc>
                <a:spcPct val="90000"/>
              </a:lnSpc>
            </a:pPr>
            <a:r>
              <a:rPr lang="zh-CN" altLang="en-US" sz="2400" dirty="0" smtClean="0"/>
              <a:t>计算机软件产业开始于</a:t>
            </a:r>
            <a:r>
              <a:rPr lang="en-US" altLang="zh-CN" sz="2400" dirty="0" smtClean="0"/>
              <a:t>20</a:t>
            </a:r>
            <a:r>
              <a:rPr lang="zh-CN" altLang="en-US" sz="2400" dirty="0" smtClean="0"/>
              <a:t>世纪</a:t>
            </a:r>
            <a:r>
              <a:rPr lang="en-US" altLang="zh-CN" sz="2400" dirty="0" smtClean="0"/>
              <a:t>50</a:t>
            </a:r>
            <a:r>
              <a:rPr lang="zh-CN" altLang="en-US" sz="2400" dirty="0" smtClean="0"/>
              <a:t>年代，随着计算机在商业、国防、教育等领域的使用的迅速增加，导致对程序设计人员需求的增长。出现一部分具有计算机程序设计经验的人分离出来专门从事程序设计工作，并创立自己的程序设计服务公司，根据用户的订单提供相应的程序设计服务。</a:t>
            </a:r>
          </a:p>
          <a:p>
            <a:pPr eaLnBrk="1" hangingPunct="1">
              <a:lnSpc>
                <a:spcPct val="90000"/>
              </a:lnSpc>
            </a:pPr>
            <a:r>
              <a:rPr lang="zh-CN" altLang="en-US" sz="2400" dirty="0" smtClean="0"/>
              <a:t>如</a:t>
            </a:r>
            <a:r>
              <a:rPr lang="en-US" altLang="zh-CN" sz="2400" dirty="0" smtClean="0"/>
              <a:t>1955</a:t>
            </a:r>
            <a:r>
              <a:rPr lang="zh-CN" altLang="en-US" sz="2400" dirty="0" smtClean="0"/>
              <a:t>年，</a:t>
            </a:r>
            <a:r>
              <a:rPr lang="en-US" altLang="zh-CN" sz="2400" dirty="0" smtClean="0"/>
              <a:t>Elmer </a:t>
            </a:r>
            <a:r>
              <a:rPr lang="en-US" altLang="zh-CN" sz="2400" dirty="0" err="1" smtClean="0"/>
              <a:t>Kubie</a:t>
            </a:r>
            <a:r>
              <a:rPr lang="zh-CN" altLang="en-US" sz="2400" dirty="0" smtClean="0"/>
              <a:t>和</a:t>
            </a:r>
            <a:r>
              <a:rPr lang="en-US" altLang="zh-CN" sz="2400" dirty="0" smtClean="0"/>
              <a:t>John </a:t>
            </a:r>
            <a:r>
              <a:rPr lang="en-US" altLang="zh-CN" sz="2400" dirty="0" err="1" smtClean="0"/>
              <a:t>W.sheldon</a:t>
            </a:r>
            <a:r>
              <a:rPr lang="zh-CN" altLang="en-US" sz="2400" dirty="0" smtClean="0"/>
              <a:t>创建的计算机使用公司（</a:t>
            </a:r>
            <a:r>
              <a:rPr lang="en-US" altLang="zh-CN" sz="2400" dirty="0" smtClean="0"/>
              <a:t>CUC</a:t>
            </a:r>
            <a:r>
              <a:rPr lang="zh-CN" altLang="en-US" sz="2400" dirty="0" smtClean="0"/>
              <a:t>）。</a:t>
            </a:r>
          </a:p>
          <a:p>
            <a:pPr eaLnBrk="1" hangingPunct="1">
              <a:lnSpc>
                <a:spcPct val="90000"/>
              </a:lnSpc>
            </a:pPr>
            <a:r>
              <a:rPr lang="en-US" altLang="zh-CN" sz="2400" dirty="0" smtClean="0"/>
              <a:t>1959</a:t>
            </a:r>
            <a:r>
              <a:rPr lang="zh-CN" altLang="en-US" sz="2400" dirty="0" smtClean="0"/>
              <a:t>年创立的应用数据研究（</a:t>
            </a:r>
            <a:r>
              <a:rPr lang="en-US" altLang="zh-CN" sz="2400" dirty="0" smtClean="0"/>
              <a:t>ADR</a:t>
            </a:r>
            <a:r>
              <a:rPr lang="zh-CN" altLang="en-US" sz="2400" dirty="0" smtClean="0"/>
              <a:t>）公司。</a:t>
            </a:r>
          </a:p>
          <a:p>
            <a:pPr eaLnBrk="1" hangingPunct="1">
              <a:lnSpc>
                <a:spcPct val="90000"/>
              </a:lnSpc>
            </a:pPr>
            <a:r>
              <a:rPr lang="en-US" altLang="zh-CN" sz="2400" dirty="0" smtClean="0"/>
              <a:t>1968</a:t>
            </a:r>
            <a:r>
              <a:rPr lang="zh-CN" altLang="en-US" sz="2400" dirty="0" smtClean="0"/>
              <a:t>年</a:t>
            </a:r>
            <a:r>
              <a:rPr lang="en-US" altLang="zh-CN" sz="2400" dirty="0" smtClean="0"/>
              <a:t>Martin Goetz</a:t>
            </a:r>
            <a:r>
              <a:rPr lang="zh-CN" altLang="en-US" sz="2400" dirty="0" smtClean="0"/>
              <a:t>获得世界上第一个软件专利；</a:t>
            </a:r>
          </a:p>
          <a:p>
            <a:pPr eaLnBrk="1" hangingPunct="1">
              <a:lnSpc>
                <a:spcPct val="90000"/>
              </a:lnSpc>
            </a:pPr>
            <a:r>
              <a:rPr lang="en-US" altLang="zh-CN" sz="2400" dirty="0" smtClean="0"/>
              <a:t>1969</a:t>
            </a:r>
            <a:r>
              <a:rPr lang="zh-CN" altLang="en-US" sz="2400" dirty="0" smtClean="0"/>
              <a:t>年春，就</a:t>
            </a:r>
            <a:r>
              <a:rPr lang="en-US" altLang="zh-CN" sz="2400" dirty="0" smtClean="0"/>
              <a:t>IBM</a:t>
            </a:r>
            <a:r>
              <a:rPr lang="zh-CN" altLang="en-US" sz="2400" dirty="0" smtClean="0"/>
              <a:t>垄断软件产业提出诉讼，促使</a:t>
            </a:r>
            <a:r>
              <a:rPr lang="en-US" altLang="zh-CN" sz="2400" dirty="0" smtClean="0"/>
              <a:t>IBM</a:t>
            </a:r>
            <a:r>
              <a:rPr lang="zh-CN" altLang="en-US" sz="2400" dirty="0" smtClean="0"/>
              <a:t>在</a:t>
            </a:r>
            <a:r>
              <a:rPr lang="en-US" altLang="zh-CN" sz="2400" dirty="0" smtClean="0"/>
              <a:t>1969</a:t>
            </a:r>
            <a:r>
              <a:rPr lang="zh-CN" altLang="en-US" sz="2400" dirty="0" smtClean="0"/>
              <a:t>年</a:t>
            </a:r>
            <a:r>
              <a:rPr lang="en-US" altLang="zh-CN" sz="2400" dirty="0" smtClean="0"/>
              <a:t>6</a:t>
            </a:r>
            <a:r>
              <a:rPr lang="zh-CN" altLang="en-US" sz="2400" dirty="0" smtClean="0"/>
              <a:t>月</a:t>
            </a:r>
            <a:r>
              <a:rPr lang="en-US" altLang="zh-CN" sz="2400" dirty="0" smtClean="0"/>
              <a:t>30</a:t>
            </a:r>
            <a:r>
              <a:rPr lang="zh-CN" altLang="en-US" sz="2400" dirty="0" smtClean="0"/>
              <a:t>日宣布结束一些软件和硬件的捆绑销售，为软件产品单独定价。</a:t>
            </a:r>
          </a:p>
          <a:p>
            <a:pPr lvl="1">
              <a:lnSpc>
                <a:spcPct val="90000"/>
              </a:lnSpc>
            </a:pPr>
            <a:r>
              <a:rPr lang="zh-CN" altLang="en-US" sz="2000" dirty="0" smtClean="0"/>
              <a:t>在这一时期成立的软件公司有美国计算机公司（</a:t>
            </a:r>
            <a:r>
              <a:rPr lang="en-US" altLang="zh-CN" sz="2000" dirty="0" smtClean="0"/>
              <a:t>CCA</a:t>
            </a:r>
            <a:r>
              <a:rPr lang="zh-CN" altLang="en-US" sz="2000" dirty="0" smtClean="0"/>
              <a:t>）、</a:t>
            </a:r>
            <a:r>
              <a:rPr lang="en-US" altLang="zh-CN" sz="2000" dirty="0" smtClean="0"/>
              <a:t>Information Builder</a:t>
            </a:r>
            <a:r>
              <a:rPr lang="zh-CN" altLang="en-US" sz="2000" dirty="0" smtClean="0"/>
              <a:t>、</a:t>
            </a:r>
            <a:r>
              <a:rPr lang="en-US" altLang="zh-CN" sz="2000" dirty="0" smtClean="0"/>
              <a:t>Oracle</a:t>
            </a:r>
            <a:r>
              <a:rPr lang="zh-CN" altLang="en-US" sz="2000" dirty="0" smtClean="0"/>
              <a:t>公司等。</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Software Engineering v.s Computer science</a:t>
            </a:r>
          </a:p>
        </p:txBody>
      </p:sp>
      <p:sp>
        <p:nvSpPr>
          <p:cNvPr id="48131" name="Rectangle 3"/>
          <p:cNvSpPr>
            <a:spLocks noGrp="1" noChangeArrowheads="1"/>
          </p:cNvSpPr>
          <p:nvPr>
            <p:ph type="body" idx="1"/>
          </p:nvPr>
        </p:nvSpPr>
        <p:spPr/>
        <p:txBody>
          <a:bodyPr/>
          <a:lstStyle/>
          <a:p>
            <a:pPr eaLnBrk="1" hangingPunct="1"/>
            <a:r>
              <a:rPr lang="en-US" altLang="zh-CN" smtClean="0"/>
              <a:t>An sight into the relationship between SE and CS can be obtained by comparing and contrasting the relationship between chemical engineering and chemistry.</a:t>
            </a:r>
          </a:p>
          <a:p>
            <a:pPr lvl="1" eaLnBrk="1" hangingPunct="1"/>
            <a:r>
              <a:rPr lang="en-US" altLang="zh-CN" smtClean="0"/>
              <a:t>CS and chemistry are both sciences, and both have a theoretical component and proctical component.</a:t>
            </a:r>
          </a:p>
          <a:p>
            <a:pPr lvl="1" eaLnBrk="1" hangingPunct="1"/>
            <a:r>
              <a:rPr lang="en-US" altLang="zh-CN" smtClean="0"/>
              <a:t>In the case of chemistry, the practical components is laboratory work; in the case of CS, the practical component is programming.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14375" y="152400"/>
            <a:ext cx="8201025" cy="877888"/>
          </a:xfrm>
        </p:spPr>
        <p:txBody>
          <a:bodyPr/>
          <a:lstStyle/>
          <a:p>
            <a:pPr eaLnBrk="1" hangingPunct="1"/>
            <a:r>
              <a:rPr lang="en-US" altLang="zh-CN" smtClean="0"/>
              <a:t>Chemical engineering(</a:t>
            </a:r>
            <a:r>
              <a:rPr lang="zh-CN" altLang="en-US" smtClean="0"/>
              <a:t>化工</a:t>
            </a:r>
            <a:r>
              <a:rPr lang="en-US" altLang="zh-CN" smtClean="0"/>
              <a:t>) v.s Chemistry(</a:t>
            </a:r>
            <a:r>
              <a:rPr lang="zh-CN" altLang="en-US" smtClean="0"/>
              <a:t>化学</a:t>
            </a:r>
            <a:r>
              <a:rPr lang="en-US" altLang="zh-CN" smtClean="0"/>
              <a:t>)</a:t>
            </a:r>
          </a:p>
        </p:txBody>
      </p:sp>
      <p:sp>
        <p:nvSpPr>
          <p:cNvPr id="49155" name="Rectangle 3"/>
          <p:cNvSpPr>
            <a:spLocks noGrp="1" noChangeArrowheads="1"/>
          </p:cNvSpPr>
          <p:nvPr>
            <p:ph type="body" idx="1"/>
          </p:nvPr>
        </p:nvSpPr>
        <p:spPr>
          <a:xfrm>
            <a:off x="1132113" y="1353910"/>
            <a:ext cx="7768545" cy="4857750"/>
          </a:xfrm>
        </p:spPr>
        <p:txBody>
          <a:bodyPr/>
          <a:lstStyle/>
          <a:p>
            <a:pPr eaLnBrk="1" hangingPunct="1">
              <a:lnSpc>
                <a:spcPct val="90000"/>
              </a:lnSpc>
            </a:pPr>
            <a:r>
              <a:rPr lang="zh-CN" altLang="en-US" dirty="0" smtClean="0"/>
              <a:t>案例</a:t>
            </a:r>
            <a:r>
              <a:rPr lang="en-US" altLang="zh-CN" dirty="0" smtClean="0"/>
              <a:t>1</a:t>
            </a:r>
            <a:r>
              <a:rPr lang="zh-CN" altLang="en-US" dirty="0" smtClean="0"/>
              <a:t>：将煤炭转变汽油。</a:t>
            </a:r>
            <a:endParaRPr lang="en-US" altLang="zh-CN" dirty="0" smtClean="0"/>
          </a:p>
          <a:p>
            <a:pPr lvl="1" eaLnBrk="1" hangingPunct="1">
              <a:lnSpc>
                <a:spcPct val="90000"/>
              </a:lnSpc>
            </a:pPr>
            <a:r>
              <a:rPr lang="zh-CN" altLang="en-US" dirty="0" smtClean="0"/>
              <a:t>二战期间，德国人就已经完成了实验，从化学家的观点看，他们已经成功了。</a:t>
            </a:r>
            <a:endParaRPr lang="en-US" altLang="zh-CN" dirty="0" smtClean="0"/>
          </a:p>
          <a:p>
            <a:pPr lvl="1" eaLnBrk="1" hangingPunct="1">
              <a:lnSpc>
                <a:spcPct val="90000"/>
              </a:lnSpc>
            </a:pPr>
            <a:r>
              <a:rPr lang="zh-CN" altLang="en-US" dirty="0" smtClean="0"/>
              <a:t>从化学工业的角度看，这些实验都是不成功的，因为没有经济和批量生产的价值。</a:t>
            </a:r>
            <a:endParaRPr lang="en-US" altLang="zh-CN" dirty="0" smtClean="0"/>
          </a:p>
          <a:p>
            <a:pPr lvl="1" eaLnBrk="1" hangingPunct="1">
              <a:lnSpc>
                <a:spcPct val="90000"/>
              </a:lnSpc>
            </a:pPr>
            <a:r>
              <a:rPr lang="zh-CN" altLang="en-US" dirty="0" smtClean="0"/>
              <a:t>工程师必须探讨批量转变的实验和生产途径，从而将成本降低到具有实际的经济意义。</a:t>
            </a:r>
            <a:endParaRPr lang="en-US" altLang="zh-CN" dirty="0" smtClean="0"/>
          </a:p>
          <a:p>
            <a:pPr lvl="1" eaLnBrk="1" hangingPunct="1">
              <a:lnSpc>
                <a:spcPct val="90000"/>
              </a:lnSpc>
            </a:pPr>
            <a:endParaRPr lang="en-US" altLang="zh-CN" dirty="0" smtClean="0"/>
          </a:p>
          <a:p>
            <a:pPr lvl="1" eaLnBrk="1" hangingPunct="1">
              <a:lnSpc>
                <a:spcPct val="90000"/>
              </a:lnSpc>
              <a:buFontTx/>
              <a:buNone/>
            </a:pPr>
            <a:r>
              <a:rPr lang="zh-CN" altLang="en-US" dirty="0" smtClean="0">
                <a:solidFill>
                  <a:srgbClr val="FF0000"/>
                </a:solidFill>
              </a:rPr>
              <a:t>实验室可行 ≠ 工业化生产可行</a:t>
            </a:r>
            <a:endParaRPr lang="en-US" altLang="zh-CN" dirty="0" smtClean="0">
              <a:solidFill>
                <a:srgbClr val="FF0000"/>
              </a:solidFill>
            </a:endParaRPr>
          </a:p>
          <a:p>
            <a:pPr lvl="1" eaLnBrk="1" hangingPunct="1">
              <a:lnSpc>
                <a:spcPct val="90000"/>
              </a:lnSpc>
              <a:buFontTx/>
              <a:buNone/>
            </a:pPr>
            <a:r>
              <a:rPr lang="zh-CN" altLang="en-US" dirty="0" smtClean="0">
                <a:solidFill>
                  <a:srgbClr val="FF0000"/>
                </a:solidFill>
              </a:rPr>
              <a:t>理论上可行 ≠ 工程上可行</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14375" y="152400"/>
            <a:ext cx="8201025" cy="877888"/>
          </a:xfrm>
        </p:spPr>
        <p:txBody>
          <a:bodyPr/>
          <a:lstStyle/>
          <a:p>
            <a:pPr eaLnBrk="1" hangingPunct="1"/>
            <a:r>
              <a:rPr lang="en-US" altLang="zh-CN" smtClean="0"/>
              <a:t>Chemical engineering(</a:t>
            </a:r>
            <a:r>
              <a:rPr lang="zh-CN" altLang="en-US" smtClean="0"/>
              <a:t>化工</a:t>
            </a:r>
            <a:r>
              <a:rPr lang="en-US" altLang="zh-CN" smtClean="0"/>
              <a:t>) v.s Chemistry(</a:t>
            </a:r>
            <a:r>
              <a:rPr lang="zh-CN" altLang="en-US" smtClean="0"/>
              <a:t>化学</a:t>
            </a:r>
            <a:r>
              <a:rPr lang="en-US" altLang="zh-CN" smtClean="0"/>
              <a:t>)</a:t>
            </a:r>
          </a:p>
        </p:txBody>
      </p:sp>
      <p:sp>
        <p:nvSpPr>
          <p:cNvPr id="50179" name="Rectangle 3"/>
          <p:cNvSpPr>
            <a:spLocks noGrp="1" noChangeArrowheads="1"/>
          </p:cNvSpPr>
          <p:nvPr>
            <p:ph type="body" idx="1"/>
          </p:nvPr>
        </p:nvSpPr>
        <p:spPr>
          <a:xfrm>
            <a:off x="571500" y="1295400"/>
            <a:ext cx="8420100" cy="5133975"/>
          </a:xfrm>
        </p:spPr>
        <p:txBody>
          <a:bodyPr/>
          <a:lstStyle/>
          <a:p>
            <a:pPr eaLnBrk="1" hangingPunct="1">
              <a:lnSpc>
                <a:spcPct val="90000"/>
              </a:lnSpc>
            </a:pPr>
            <a:r>
              <a:rPr lang="zh-CN" altLang="en-US" smtClean="0"/>
              <a:t>案例</a:t>
            </a:r>
            <a:r>
              <a:rPr lang="en-US" altLang="zh-CN" smtClean="0"/>
              <a:t>2</a:t>
            </a:r>
            <a:r>
              <a:rPr lang="zh-CN" altLang="en-US" smtClean="0"/>
              <a:t>：侯德榜制碱</a:t>
            </a:r>
          </a:p>
          <a:p>
            <a:pPr lvl="1" eaLnBrk="1" hangingPunct="1">
              <a:lnSpc>
                <a:spcPct val="90000"/>
              </a:lnSpc>
            </a:pPr>
            <a:r>
              <a:rPr lang="en-US" altLang="zh-CN" sz="2000" smtClean="0"/>
              <a:t>1862</a:t>
            </a:r>
            <a:r>
              <a:rPr lang="zh-CN" altLang="en-US" sz="2000" smtClean="0"/>
              <a:t>年，比利时人索尔维（</a:t>
            </a:r>
            <a:r>
              <a:rPr lang="en-US" altLang="zh-CN" sz="2000" smtClean="0"/>
              <a:t>Ernest Solvay 1838—1922</a:t>
            </a:r>
            <a:r>
              <a:rPr lang="zh-CN" altLang="en-US" sz="2000" smtClean="0"/>
              <a:t>）发明了以食盐、氨、二氧化碳为原料制取碳酸钠的“索尔维制碱法”（又称氨碱法）。此后，英、法、德、美等国相继建立了大规模生产纯碱的工厂，并组织了索尔维公会，对会员以外的国家实行技术封锁。</a:t>
            </a:r>
            <a:endParaRPr lang="en-US" altLang="zh-CN" sz="2000" smtClean="0"/>
          </a:p>
          <a:p>
            <a:pPr lvl="1" eaLnBrk="1" hangingPunct="1">
              <a:lnSpc>
                <a:spcPct val="90000"/>
              </a:lnSpc>
            </a:pPr>
            <a:r>
              <a:rPr lang="zh-CN" altLang="en-US" sz="2000" smtClean="0"/>
              <a:t>制碱的主要原料是食盐，也就是氯化钠，而四川的盐都是井盐，要用竹筒从很深很深的井底一桶桶吊出来。由于浓度稀，还要经过浓缩才能成为原料，这样食盐成本就高了。</a:t>
            </a:r>
            <a:endParaRPr lang="en-US" altLang="zh-CN" sz="2000" smtClean="0"/>
          </a:p>
          <a:p>
            <a:pPr lvl="1" eaLnBrk="1" hangingPunct="1">
              <a:lnSpc>
                <a:spcPct val="90000"/>
              </a:lnSpc>
            </a:pPr>
            <a:r>
              <a:rPr lang="zh-CN" altLang="en-US" sz="2000" smtClean="0"/>
              <a:t>另外，索尔维制碱法的致命缺点是食盐利用率不高，也就是说有</a:t>
            </a:r>
            <a:r>
              <a:rPr lang="en-US" altLang="zh-CN" sz="2000" smtClean="0"/>
              <a:t>30%</a:t>
            </a:r>
            <a:r>
              <a:rPr lang="zh-CN" altLang="en-US" sz="2000" smtClean="0"/>
              <a:t>的食盐要白白地浪费掉，这样成本就更高了，所以侯德榜决定不用索尔维制碱法，而另辟新路。</a:t>
            </a:r>
            <a:endParaRPr lang="en-US" altLang="zh-CN" sz="2000" smtClean="0"/>
          </a:p>
          <a:p>
            <a:pPr lvl="1" eaLnBrk="1" hangingPunct="1">
              <a:lnSpc>
                <a:spcPct val="90000"/>
              </a:lnSpc>
            </a:pPr>
            <a:r>
              <a:rPr lang="en-US" altLang="zh-CN" sz="2000" smtClean="0"/>
              <a:t>1920</a:t>
            </a:r>
            <a:r>
              <a:rPr lang="zh-CN" altLang="en-US" sz="2000" smtClean="0"/>
              <a:t>年，侯德榜先生毅然回国任职。他全身心地投入制碱工艺和设备的改进上，</a:t>
            </a:r>
            <a:r>
              <a:rPr lang="en-US" altLang="zh-CN" sz="2000" smtClean="0"/>
              <a:t>1924</a:t>
            </a:r>
            <a:r>
              <a:rPr lang="zh-CN" altLang="en-US" sz="2000" smtClean="0"/>
              <a:t>年</a:t>
            </a:r>
            <a:r>
              <a:rPr lang="en-US" altLang="zh-CN" sz="2000" smtClean="0"/>
              <a:t>8</a:t>
            </a:r>
            <a:r>
              <a:rPr lang="zh-CN" altLang="en-US" sz="2000" smtClean="0"/>
              <a:t>月</a:t>
            </a:r>
            <a:r>
              <a:rPr lang="en-US" altLang="zh-CN" sz="2000" smtClean="0"/>
              <a:t>,</a:t>
            </a:r>
            <a:r>
              <a:rPr lang="zh-CN" altLang="en-US" sz="2000" smtClean="0"/>
              <a:t>塘沽碱厂正式投产。</a:t>
            </a:r>
            <a:r>
              <a:rPr lang="en-US" altLang="zh-CN" sz="2000" smtClean="0"/>
              <a:t>1926</a:t>
            </a:r>
            <a:r>
              <a:rPr lang="zh-CN" altLang="en-US" sz="2000" smtClean="0"/>
              <a:t>年，中国生产的“红三角”牌纯碱在美国费城的万国博览会上获得金质奖章。产品不但畅销国内，而且远销日本和东南亚。</a:t>
            </a:r>
            <a:endParaRPr lang="en-US" altLang="zh-CN" sz="2000" smtClean="0"/>
          </a:p>
          <a:p>
            <a:pPr eaLnBrk="1" hangingPunct="1">
              <a:lnSpc>
                <a:spcPct val="90000"/>
              </a:lnSpc>
            </a:pPr>
            <a:endParaRPr lang="en-US" altLang="zh-CN" sz="2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en-US" altLang="zh-CN" smtClean="0"/>
              <a:t>Software engineering</a:t>
            </a:r>
          </a:p>
        </p:txBody>
      </p:sp>
      <p:sp>
        <p:nvSpPr>
          <p:cNvPr id="51203" name="Rectangle 1027"/>
          <p:cNvSpPr>
            <a:spLocks noGrp="1" noChangeArrowheads="1"/>
          </p:cNvSpPr>
          <p:nvPr>
            <p:ph type="body" idx="1"/>
          </p:nvPr>
        </p:nvSpPr>
        <p:spPr>
          <a:xfrm>
            <a:off x="1001485" y="1524000"/>
            <a:ext cx="7891689" cy="4572000"/>
          </a:xfrm>
        </p:spPr>
        <p:txBody>
          <a:bodyPr/>
          <a:lstStyle/>
          <a:p>
            <a:pPr eaLnBrk="1" hangingPunct="1"/>
            <a:r>
              <a:rPr lang="en-US" altLang="zh-CN" sz="2800" dirty="0" smtClean="0"/>
              <a:t>IEEE standard 610.12-1990</a:t>
            </a:r>
          </a:p>
          <a:p>
            <a:pPr lvl="1" eaLnBrk="1" hangingPunct="1"/>
            <a:r>
              <a:rPr lang="en-US" altLang="zh-CN" sz="2400" dirty="0" smtClean="0"/>
              <a:t>SE:</a:t>
            </a:r>
          </a:p>
          <a:p>
            <a:pPr lvl="2" eaLnBrk="1" hangingPunct="1"/>
            <a:r>
              <a:rPr lang="en-US" altLang="zh-CN" sz="2000" dirty="0" smtClean="0"/>
              <a:t>(1) The application of a </a:t>
            </a:r>
            <a:r>
              <a:rPr lang="en-US" altLang="zh-CN" sz="2000" dirty="0" err="1" smtClean="0"/>
              <a:t>systematic,disciplined,quantifiable</a:t>
            </a:r>
            <a:r>
              <a:rPr lang="en-US" altLang="zh-CN" sz="2000" dirty="0" smtClean="0"/>
              <a:t> approach to the </a:t>
            </a:r>
            <a:r>
              <a:rPr lang="en-US" altLang="zh-CN" sz="2000" dirty="0" err="1" smtClean="0"/>
              <a:t>development,operation,and</a:t>
            </a:r>
            <a:r>
              <a:rPr lang="en-US" altLang="zh-CN" sz="2000" dirty="0" smtClean="0"/>
              <a:t> maintenance of software; that is, the, the application of engineering to software.</a:t>
            </a:r>
          </a:p>
          <a:p>
            <a:pPr lvl="2" eaLnBrk="1" hangingPunct="1"/>
            <a:r>
              <a:rPr lang="en-US" altLang="zh-CN" sz="2000" dirty="0" smtClean="0"/>
              <a:t>(2)The  study of approaches as in (1)</a:t>
            </a:r>
          </a:p>
          <a:p>
            <a:pPr eaLnBrk="1" hangingPunct="1"/>
            <a:r>
              <a:rPr lang="en-US" altLang="zh-CN" sz="2800" dirty="0" smtClean="0"/>
              <a:t>Fritz </a:t>
            </a:r>
            <a:r>
              <a:rPr lang="en-US" altLang="zh-CN" sz="2800" dirty="0" err="1" smtClean="0"/>
              <a:t>Banuer</a:t>
            </a:r>
            <a:endParaRPr lang="en-US" altLang="zh-CN" sz="2800" dirty="0" smtClean="0"/>
          </a:p>
          <a:p>
            <a:pPr lvl="1" eaLnBrk="1" hangingPunct="1"/>
            <a:r>
              <a:rPr lang="en-US" altLang="zh-CN" sz="2400" dirty="0" smtClean="0"/>
              <a:t>SE is the establishment and use of sound engineering principles in order to obtain economically software that is reliable and works efficiently on real machines.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软件无处不在</a:t>
            </a:r>
            <a:r>
              <a:rPr lang="en-US" altLang="zh-CN" smtClean="0"/>
              <a:t>---</a:t>
            </a:r>
            <a:r>
              <a:rPr lang="zh-CN" altLang="en-US" smtClean="0"/>
              <a:t>日常生活</a:t>
            </a:r>
          </a:p>
        </p:txBody>
      </p:sp>
      <p:pic>
        <p:nvPicPr>
          <p:cNvPr id="7171" name="Picture 4"/>
          <p:cNvPicPr>
            <a:picLocks noChangeAspect="1" noChangeArrowheads="1"/>
          </p:cNvPicPr>
          <p:nvPr/>
        </p:nvPicPr>
        <p:blipFill>
          <a:blip r:embed="rId2"/>
          <a:srcRect/>
          <a:stretch>
            <a:fillRect/>
          </a:stretch>
        </p:blipFill>
        <p:spPr bwMode="auto">
          <a:xfrm>
            <a:off x="755650" y="1343025"/>
            <a:ext cx="8137525" cy="482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t>Software Engineering </a:t>
            </a:r>
          </a:p>
        </p:txBody>
      </p:sp>
      <p:sp>
        <p:nvSpPr>
          <p:cNvPr id="52227" name="Rectangle 3"/>
          <p:cNvSpPr>
            <a:spLocks noGrp="1" noChangeArrowheads="1"/>
          </p:cNvSpPr>
          <p:nvPr>
            <p:ph type="body" idx="1"/>
          </p:nvPr>
        </p:nvSpPr>
        <p:spPr>
          <a:xfrm>
            <a:off x="1146628" y="1181553"/>
            <a:ext cx="7785327" cy="4754789"/>
          </a:xfrm>
        </p:spPr>
        <p:txBody>
          <a:bodyPr/>
          <a:lstStyle/>
          <a:p>
            <a:pPr eaLnBrk="1" hangingPunct="1">
              <a:lnSpc>
                <a:spcPct val="80000"/>
              </a:lnSpc>
            </a:pPr>
            <a:r>
              <a:rPr lang="en-US" altLang="zh-CN" sz="2000" dirty="0" smtClean="0"/>
              <a:t>Software engineering (SE) is the profession of people who create and maintain software applications by </a:t>
            </a:r>
            <a:r>
              <a:rPr lang="en-US" altLang="zh-CN" sz="2000" i="1" dirty="0" smtClean="0">
                <a:solidFill>
                  <a:srgbClr val="FF0000"/>
                </a:solidFill>
              </a:rPr>
              <a:t>applying technologies and practices from computer science, project management, engineering, application domains and other fields</a:t>
            </a:r>
            <a:r>
              <a:rPr lang="en-US" altLang="zh-CN" sz="2000" dirty="0" smtClean="0"/>
              <a:t>.</a:t>
            </a:r>
          </a:p>
          <a:p>
            <a:pPr eaLnBrk="1" hangingPunct="1">
              <a:lnSpc>
                <a:spcPct val="80000"/>
              </a:lnSpc>
            </a:pPr>
            <a:endParaRPr lang="en-US" altLang="zh-CN" sz="2000" dirty="0" smtClean="0"/>
          </a:p>
          <a:p>
            <a:pPr eaLnBrk="1" hangingPunct="1">
              <a:lnSpc>
                <a:spcPct val="80000"/>
              </a:lnSpc>
            </a:pPr>
            <a:r>
              <a:rPr lang="en-US" altLang="zh-CN" sz="2000" dirty="0" smtClean="0"/>
              <a:t>Software engineering deals with matters of cost and reliability, like traditional engineering disciplines. Some software applications contain millions of lines of code that are expected to perform properly in the face of changing conditions, making them comparable in complexity to the most complex modern machines. For example, </a:t>
            </a:r>
          </a:p>
          <a:p>
            <a:pPr lvl="1" eaLnBrk="1" hangingPunct="1">
              <a:lnSpc>
                <a:spcPct val="80000"/>
              </a:lnSpc>
            </a:pPr>
            <a:r>
              <a:rPr lang="en-US" altLang="zh-CN" sz="2000" dirty="0" smtClean="0"/>
              <a:t>a modern airliner has several million physical parts (and the space shuttle about ten million parts), while the software for such an airliner can run to 4 million lines of code.</a:t>
            </a:r>
          </a:p>
          <a:p>
            <a:pPr eaLnBrk="1" hangingPunct="1">
              <a:lnSpc>
                <a:spcPct val="80000"/>
              </a:lnSpc>
            </a:pPr>
            <a:endParaRPr lang="en-US" altLang="zh-CN" sz="2000" dirty="0" smtClean="0"/>
          </a:p>
          <a:p>
            <a:pPr eaLnBrk="1" hangingPunct="1">
              <a:lnSpc>
                <a:spcPct val="80000"/>
              </a:lnSpc>
              <a:buFontTx/>
              <a:buNone/>
            </a:pPr>
            <a:endParaRPr lang="en-US" altLang="zh-CN" sz="1800" dirty="0" smtClean="0"/>
          </a:p>
          <a:p>
            <a:pPr eaLnBrk="1" hangingPunct="1">
              <a:lnSpc>
                <a:spcPct val="80000"/>
              </a:lnSpc>
              <a:buFontTx/>
              <a:buNone/>
            </a:pPr>
            <a:r>
              <a:rPr lang="en-US" altLang="zh-CN" sz="1800" dirty="0" smtClean="0"/>
              <a:t>http://en.wikipedia.org/wiki/Software_engineering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smtClean="0"/>
              <a:t>1.4 </a:t>
            </a:r>
            <a:r>
              <a:rPr lang="zh-CN" altLang="en-US" smtClean="0"/>
              <a:t>软件工程历程</a:t>
            </a:r>
          </a:p>
        </p:txBody>
      </p:sp>
      <p:sp>
        <p:nvSpPr>
          <p:cNvPr id="53251" name="内容占位符 2"/>
          <p:cNvSpPr>
            <a:spLocks noGrp="1"/>
          </p:cNvSpPr>
          <p:nvPr>
            <p:ph idx="1"/>
          </p:nvPr>
        </p:nvSpPr>
        <p:spPr/>
        <p:txBody>
          <a:bodyPr/>
          <a:lstStyle/>
          <a:p>
            <a:r>
              <a:rPr lang="en-US" altLang="zh-CN" sz="2000" smtClean="0"/>
              <a:t>1950</a:t>
            </a:r>
            <a:r>
              <a:rPr lang="zh-CN" altLang="en-US" sz="2000" smtClean="0"/>
              <a:t>年代是产生软件工程理论的年代，软件开发人员向硬件工程师学习，产生了一些很好的实践方法，例如，桌面检查、好友互查、手工代码执行等。人们提出了如何通过向硬件工程师的学习，开展软件开发工作。</a:t>
            </a:r>
          </a:p>
          <a:p>
            <a:r>
              <a:rPr lang="zh-CN" altLang="en-US" sz="2000" smtClean="0"/>
              <a:t>到了</a:t>
            </a:r>
            <a:r>
              <a:rPr lang="en-US" altLang="zh-CN" sz="2000" smtClean="0"/>
              <a:t>1960</a:t>
            </a:r>
            <a:r>
              <a:rPr lang="zh-CN" altLang="en-US" sz="2000" smtClean="0"/>
              <a:t>年代，软件是一个技能</a:t>
            </a:r>
            <a:r>
              <a:rPr lang="en-US" altLang="zh-CN" sz="2000" smtClean="0"/>
              <a:t>(crafting)</a:t>
            </a:r>
            <a:r>
              <a:rPr lang="zh-CN" altLang="en-US" sz="2000" smtClean="0"/>
              <a:t>的时代。由于软件代码及其容易修改，导致了“</a:t>
            </a:r>
            <a:r>
              <a:rPr lang="en-US" altLang="zh-CN" sz="2000" smtClean="0"/>
              <a:t>build and fix</a:t>
            </a:r>
            <a:r>
              <a:rPr lang="zh-CN" altLang="en-US" sz="2000" smtClean="0"/>
              <a:t>”的方法。软件开始成为人员密集型的劳动。</a:t>
            </a:r>
            <a:endParaRPr lang="en-US" altLang="zh-CN" sz="2000" smtClean="0"/>
          </a:p>
          <a:p>
            <a:r>
              <a:rPr lang="zh-CN" altLang="en-US" sz="2000" smtClean="0"/>
              <a:t>“黑客文化”在美国的主要大学里迅速发展，产生了“牛仔式”的夜以继日的程序员，帮助满足项目的进度要求。</a:t>
            </a:r>
          </a:p>
          <a:p>
            <a:endParaRPr lang="en-US" sz="2000" smtClean="0"/>
          </a:p>
          <a:p>
            <a:r>
              <a:rPr lang="en-US" altLang="zh-CN" sz="2000" smtClean="0"/>
              <a:t>1970</a:t>
            </a:r>
            <a:r>
              <a:rPr lang="zh-CN" altLang="en-US" sz="2000" smtClean="0"/>
              <a:t>年代是形式化和瀑布过程，</a:t>
            </a:r>
            <a:r>
              <a:rPr lang="en-US" altLang="zh-CN" sz="2000" smtClean="0"/>
              <a:t>Dijistra</a:t>
            </a:r>
            <a:r>
              <a:rPr lang="zh-CN" altLang="en-US" sz="2000" smtClean="0"/>
              <a:t>的文章“考虑</a:t>
            </a:r>
            <a:r>
              <a:rPr lang="en-US" altLang="zh-CN" sz="2000" smtClean="0"/>
              <a:t>goto</a:t>
            </a:r>
            <a:r>
              <a:rPr lang="zh-CN" altLang="en-US" sz="2000" smtClean="0"/>
              <a:t>语句的有害性”引发了人们构造结构化的程序运动。从而导致“形式化方法”</a:t>
            </a:r>
            <a:r>
              <a:rPr lang="en-US" altLang="zh-CN" sz="2000" smtClean="0"/>
              <a:t>----</a:t>
            </a:r>
            <a:r>
              <a:rPr lang="zh-CN" altLang="en-US" sz="2000" smtClean="0"/>
              <a:t>通过数学证明或程序演算，集中关注程序的正确性，以及“首席程序员领导下的自顶向下的结构化编程”。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mtClean="0"/>
              <a:t>1.4 </a:t>
            </a:r>
            <a:r>
              <a:rPr lang="zh-CN" altLang="en-US" smtClean="0"/>
              <a:t>软件工程历程</a:t>
            </a:r>
          </a:p>
        </p:txBody>
      </p:sp>
      <p:sp>
        <p:nvSpPr>
          <p:cNvPr id="54275" name="内容占位符 2"/>
          <p:cNvSpPr>
            <a:spLocks noGrp="1"/>
          </p:cNvSpPr>
          <p:nvPr>
            <p:ph idx="1"/>
          </p:nvPr>
        </p:nvSpPr>
        <p:spPr>
          <a:xfrm>
            <a:off x="785813" y="1295400"/>
            <a:ext cx="8205787" cy="5029200"/>
          </a:xfrm>
        </p:spPr>
        <p:txBody>
          <a:bodyPr/>
          <a:lstStyle/>
          <a:p>
            <a:r>
              <a:rPr lang="en-US" altLang="zh-CN" sz="2000" smtClean="0"/>
              <a:t>1980</a:t>
            </a:r>
            <a:r>
              <a:rPr lang="zh-CN" altLang="en-US" sz="2000" smtClean="0"/>
              <a:t>年代强调的是软件生产效率和过程可测量性。从美国国防部门制定的软件开发标准</a:t>
            </a:r>
            <a:r>
              <a:rPr lang="en-US" altLang="zh-CN" sz="2000" smtClean="0"/>
              <a:t>(</a:t>
            </a:r>
            <a:r>
              <a:rPr lang="zh-CN" altLang="en-US" sz="2000" smtClean="0"/>
              <a:t>如</a:t>
            </a:r>
            <a:r>
              <a:rPr lang="en-US" altLang="zh-CN" sz="2000" smtClean="0"/>
              <a:t>DoD-STD-2167</a:t>
            </a:r>
            <a:r>
              <a:rPr lang="zh-CN" altLang="en-US" sz="2000" smtClean="0"/>
              <a:t>和</a:t>
            </a:r>
            <a:r>
              <a:rPr lang="en-US" altLang="zh-CN" sz="2000" smtClean="0"/>
              <a:t>MIL-STD-1521B)</a:t>
            </a:r>
            <a:r>
              <a:rPr lang="zh-CN" altLang="en-US" sz="2000" smtClean="0"/>
              <a:t>等开发过程的建立，到卡内基梅隆大学的软件工程研究所建立的提高承包商能力的能力成熟度模型</a:t>
            </a:r>
            <a:r>
              <a:rPr lang="en-US" altLang="zh-CN" sz="2000" smtClean="0"/>
              <a:t>(CMM)</a:t>
            </a:r>
            <a:r>
              <a:rPr lang="zh-CN" altLang="en-US" sz="2000" smtClean="0"/>
              <a:t>模型，以及</a:t>
            </a:r>
            <a:r>
              <a:rPr lang="en-US" altLang="zh-CN" sz="2000" smtClean="0"/>
              <a:t>ISO9000</a:t>
            </a:r>
            <a:r>
              <a:rPr lang="zh-CN" altLang="en-US" sz="2000" smtClean="0"/>
              <a:t>系列的质量体系建立，形成了以过程为中心的软件工程的运动。</a:t>
            </a:r>
          </a:p>
          <a:p>
            <a:r>
              <a:rPr lang="en-US" altLang="zh-CN" sz="2000" smtClean="0"/>
              <a:t>1990</a:t>
            </a:r>
            <a:r>
              <a:rPr lang="zh-CN" altLang="en-US" sz="2000" smtClean="0"/>
              <a:t>年代是并发和顺序过程。面向对象的方法，</a:t>
            </a:r>
            <a:r>
              <a:rPr lang="en-US" altLang="zh-CN" sz="2000" smtClean="0"/>
              <a:t>UML</a:t>
            </a:r>
            <a:r>
              <a:rPr lang="zh-CN" altLang="en-US" sz="2000" smtClean="0"/>
              <a:t>、</a:t>
            </a:r>
            <a:r>
              <a:rPr lang="en-US" altLang="zh-CN" sz="2000" smtClean="0"/>
              <a:t>Web</a:t>
            </a:r>
            <a:r>
              <a:rPr lang="zh-CN" altLang="en-US" sz="2000" smtClean="0"/>
              <a:t>和</a:t>
            </a:r>
            <a:r>
              <a:rPr lang="en-US" altLang="zh-CN" sz="2000" smtClean="0"/>
              <a:t>Internet</a:t>
            </a:r>
            <a:r>
              <a:rPr lang="zh-CN" altLang="en-US" sz="2000" smtClean="0"/>
              <a:t>，基于开源码的开发、可用性和人机交互等技术推动了人们减少进入市场的时间，提出了从需求、设计、编码等的并行工程。</a:t>
            </a:r>
          </a:p>
          <a:p>
            <a:r>
              <a:rPr lang="en-US" altLang="zh-CN" sz="2000" smtClean="0"/>
              <a:t>2000</a:t>
            </a:r>
            <a:r>
              <a:rPr lang="zh-CN" altLang="en-US" sz="2000" smtClean="0"/>
              <a:t>年代强调的是敏捷和增值方法。基于网络的信息共享与合作，以及</a:t>
            </a:r>
            <a:r>
              <a:rPr lang="en-US" altLang="zh-CN" sz="2000" smtClean="0"/>
              <a:t>IT</a:t>
            </a:r>
            <a:r>
              <a:rPr lang="zh-CN" altLang="en-US" sz="2000" smtClean="0"/>
              <a:t>公司的并购等，导致了敏捷方法的发展和“基于挣值的软件工程”。同时，将软件的关键性和可信性提到了重要的日程。另一方面，对货架上的商用软件、开源码和遗留系统的改造成为又一个软件开发的主题，导致了围绕商务服务的大量项目的发展。基于货架上的软件的开发，和面向各个行业的软件要求又进一步推动了模型驱动</a:t>
            </a:r>
            <a:r>
              <a:rPr lang="en-US" altLang="zh-CN" sz="2000" smtClean="0"/>
              <a:t>(Model-Driven)</a:t>
            </a:r>
            <a:r>
              <a:rPr lang="zh-CN" altLang="en-US" sz="2000" smtClean="0"/>
              <a:t>的开发。</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smtClean="0"/>
              <a:t>1.4 </a:t>
            </a:r>
            <a:r>
              <a:rPr lang="zh-CN" altLang="en-US" smtClean="0"/>
              <a:t>软件工程历程</a:t>
            </a:r>
          </a:p>
        </p:txBody>
      </p:sp>
      <p:sp>
        <p:nvSpPr>
          <p:cNvPr id="55299" name="内容占位符 2"/>
          <p:cNvSpPr>
            <a:spLocks noGrp="1"/>
          </p:cNvSpPr>
          <p:nvPr>
            <p:ph idx="1"/>
          </p:nvPr>
        </p:nvSpPr>
        <p:spPr>
          <a:xfrm>
            <a:off x="885371" y="1295400"/>
            <a:ext cx="8106229" cy="5029200"/>
          </a:xfrm>
        </p:spPr>
        <p:txBody>
          <a:bodyPr/>
          <a:lstStyle/>
          <a:p>
            <a:r>
              <a:rPr lang="en-US" altLang="zh-CN" sz="2000" dirty="0" smtClean="0"/>
              <a:t>Barry Boehm</a:t>
            </a:r>
            <a:r>
              <a:rPr lang="zh-CN" altLang="en-US" sz="2000" dirty="0" smtClean="0"/>
              <a:t>进一步认为</a:t>
            </a:r>
            <a:r>
              <a:rPr lang="en-US" altLang="zh-CN" sz="2000" dirty="0" smtClean="0"/>
              <a:t>2010</a:t>
            </a:r>
            <a:r>
              <a:rPr lang="zh-CN" altLang="en-US" sz="2000" dirty="0" smtClean="0"/>
              <a:t>年到</a:t>
            </a:r>
            <a:r>
              <a:rPr lang="en-US" altLang="zh-CN" sz="2000" dirty="0" smtClean="0"/>
              <a:t>2020</a:t>
            </a:r>
            <a:r>
              <a:rPr lang="zh-CN" altLang="en-US" sz="2000" dirty="0" smtClean="0"/>
              <a:t>年，软件工程的重点是全球化和多系统的系统</a:t>
            </a:r>
            <a:r>
              <a:rPr lang="en-US" altLang="zh-CN" sz="2000" dirty="0" smtClean="0"/>
              <a:t>(System on Systems)</a:t>
            </a:r>
            <a:r>
              <a:rPr lang="zh-CN" altLang="en-US" sz="2000" dirty="0" smtClean="0"/>
              <a:t>。互联网和低费用、高带宽的通信为企业提供了网络经济的机遇。差异的薪酬为全球的劳务输出提供了交流的机会。这就需要建立多时区的、快速开发的方法，并对软件工程管理的可见性和控制力、通信交流、价值共享和信任等提出了挑战。</a:t>
            </a:r>
          </a:p>
          <a:p>
            <a:r>
              <a:rPr lang="zh-CN" altLang="en-US" sz="2000" dirty="0" smtClean="0"/>
              <a:t>实际上，欧美于</a:t>
            </a:r>
            <a:r>
              <a:rPr lang="en-US" altLang="zh-CN" sz="2000" dirty="0" smtClean="0"/>
              <a:t>2004</a:t>
            </a:r>
            <a:r>
              <a:rPr lang="zh-CN" altLang="en-US" sz="2000" dirty="0" smtClean="0"/>
              <a:t>年提出了软件密级系统的概念，</a:t>
            </a:r>
            <a:r>
              <a:rPr lang="en-US" altLang="zh-CN" sz="2000" dirty="0" smtClean="0"/>
              <a:t>2006</a:t>
            </a:r>
            <a:r>
              <a:rPr lang="zh-CN" altLang="en-US" sz="2000" dirty="0" smtClean="0"/>
              <a:t>年提出软件“超大规模系统</a:t>
            </a:r>
            <a:r>
              <a:rPr lang="en-US" altLang="zh-CN" sz="2000" dirty="0" smtClean="0"/>
              <a:t>(Ultra-Large-Scale Systems)</a:t>
            </a:r>
            <a:r>
              <a:rPr lang="zh-CN" altLang="en-US" sz="2000" dirty="0" smtClean="0"/>
              <a:t>”</a:t>
            </a:r>
            <a:r>
              <a:rPr lang="en-US" altLang="zh-CN" sz="2000" baseline="30000" dirty="0" smtClean="0"/>
              <a:t> </a:t>
            </a:r>
            <a:r>
              <a:rPr lang="zh-CN" altLang="en-US" sz="2000" dirty="0" smtClean="0"/>
              <a:t>。</a:t>
            </a:r>
            <a:endParaRPr lang="en-US" altLang="zh-CN" sz="2000" dirty="0" smtClean="0"/>
          </a:p>
          <a:p>
            <a:r>
              <a:rPr lang="zh-CN" altLang="en-US" sz="2000" dirty="0" smtClean="0"/>
              <a:t>软件巨复杂系统是计算富裕的一种体现。富裕的计算与传感器网络、自适应材料等密切结合，给软件工程在如何说明这些的配置和行为，产生应用，验证和确认系统的能力、性能和可信性，并把他们集成到一个“超大规模系统”上的系统。</a:t>
            </a:r>
            <a:endParaRPr lang="en-US" altLang="zh-CN" sz="2000" dirty="0" smtClean="0"/>
          </a:p>
          <a:p>
            <a:r>
              <a:rPr lang="zh-CN" altLang="en-US" sz="2000" dirty="0" smtClean="0"/>
              <a:t>超大规模系统软件工程比</a:t>
            </a:r>
            <a:r>
              <a:rPr lang="en-US" altLang="en-US" sz="2000" dirty="0" smtClean="0"/>
              <a:t>Barry Boehm</a:t>
            </a:r>
            <a:r>
              <a:rPr lang="zh-CN" altLang="en-US" sz="2000" dirty="0" smtClean="0"/>
              <a:t>的预测提前到来。这种挑战又进一步加剧了对“大规模的、国际化的”软件工程化生产的人才、组织、管理、技术等的要求。</a:t>
            </a:r>
          </a:p>
          <a:p>
            <a:endParaRPr lang="zh-CN" altLang="en-US" sz="2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From computing to program, to software</a:t>
            </a:r>
            <a:endParaRPr lang="zh-CN" altLang="en-US" smtClean="0"/>
          </a:p>
        </p:txBody>
      </p:sp>
      <p:sp>
        <p:nvSpPr>
          <p:cNvPr id="56323" name="AutoShape 3"/>
          <p:cNvSpPr>
            <a:spLocks noChangeArrowheads="1"/>
          </p:cNvSpPr>
          <p:nvPr/>
        </p:nvSpPr>
        <p:spPr bwMode="auto">
          <a:xfrm>
            <a:off x="2198688" y="2565400"/>
            <a:ext cx="936625" cy="792163"/>
          </a:xfrm>
          <a:prstGeom prst="flowChartMultidocument">
            <a:avLst/>
          </a:prstGeom>
          <a:noFill/>
          <a:ln w="9525">
            <a:solidFill>
              <a:schemeClr val="tx1"/>
            </a:solidFill>
            <a:miter lim="800000"/>
            <a:headEnd/>
            <a:tailEnd/>
          </a:ln>
        </p:spPr>
        <p:txBody>
          <a:bodyPr wrap="none" anchor="ctr"/>
          <a:lstStyle/>
          <a:p>
            <a:pPr algn="ctr"/>
            <a:r>
              <a:rPr lang="zh-CN" altLang="en-US" sz="1600"/>
              <a:t>汇编器</a:t>
            </a:r>
            <a:endParaRPr lang="en-US" altLang="zh-CN" sz="1600"/>
          </a:p>
        </p:txBody>
      </p:sp>
      <p:sp>
        <p:nvSpPr>
          <p:cNvPr id="56324" name="Rectangle 4"/>
          <p:cNvSpPr>
            <a:spLocks noChangeArrowheads="1"/>
          </p:cNvSpPr>
          <p:nvPr/>
        </p:nvSpPr>
        <p:spPr bwMode="auto">
          <a:xfrm>
            <a:off x="974725" y="1052513"/>
            <a:ext cx="865188" cy="720725"/>
          </a:xfrm>
          <a:prstGeom prst="rect">
            <a:avLst/>
          </a:prstGeom>
          <a:noFill/>
          <a:ln w="9525">
            <a:solidFill>
              <a:schemeClr val="tx1"/>
            </a:solidFill>
            <a:miter lim="800000"/>
            <a:headEnd/>
            <a:tailEnd/>
          </a:ln>
        </p:spPr>
        <p:txBody>
          <a:bodyPr wrap="none" anchor="ctr"/>
          <a:lstStyle/>
          <a:p>
            <a:pPr algn="ctr"/>
            <a:r>
              <a:rPr lang="zh-CN" altLang="en-US" sz="1400"/>
              <a:t>机器代码</a:t>
            </a:r>
          </a:p>
        </p:txBody>
      </p:sp>
      <p:sp>
        <p:nvSpPr>
          <p:cNvPr id="56325" name="Rectangle 5"/>
          <p:cNvSpPr>
            <a:spLocks noChangeArrowheads="1"/>
          </p:cNvSpPr>
          <p:nvPr/>
        </p:nvSpPr>
        <p:spPr bwMode="auto">
          <a:xfrm>
            <a:off x="974725" y="1916113"/>
            <a:ext cx="792163" cy="577850"/>
          </a:xfrm>
          <a:prstGeom prst="rect">
            <a:avLst/>
          </a:prstGeom>
          <a:noFill/>
          <a:ln w="9525">
            <a:solidFill>
              <a:schemeClr val="tx1"/>
            </a:solidFill>
            <a:miter lim="800000"/>
            <a:headEnd/>
            <a:tailEnd/>
          </a:ln>
        </p:spPr>
        <p:txBody>
          <a:bodyPr wrap="none" anchor="ctr"/>
          <a:lstStyle/>
          <a:p>
            <a:pPr algn="ctr"/>
            <a:r>
              <a:rPr lang="zh-CN" altLang="en-US" sz="1400"/>
              <a:t>汇编代码</a:t>
            </a:r>
          </a:p>
          <a:p>
            <a:pPr algn="ctr"/>
            <a:r>
              <a:rPr lang="zh-CN" altLang="en-US" sz="1400"/>
              <a:t>模块</a:t>
            </a:r>
            <a:r>
              <a:rPr lang="en-US" altLang="zh-CN" sz="1400"/>
              <a:t>1</a:t>
            </a:r>
          </a:p>
        </p:txBody>
      </p:sp>
      <p:sp>
        <p:nvSpPr>
          <p:cNvPr id="56326" name="Rectangle 6"/>
          <p:cNvSpPr>
            <a:spLocks noChangeArrowheads="1"/>
          </p:cNvSpPr>
          <p:nvPr/>
        </p:nvSpPr>
        <p:spPr bwMode="auto">
          <a:xfrm>
            <a:off x="974725" y="2636838"/>
            <a:ext cx="792163" cy="577850"/>
          </a:xfrm>
          <a:prstGeom prst="rect">
            <a:avLst/>
          </a:prstGeom>
          <a:noFill/>
          <a:ln w="9525">
            <a:solidFill>
              <a:schemeClr val="tx1"/>
            </a:solidFill>
            <a:miter lim="800000"/>
            <a:headEnd/>
            <a:tailEnd/>
          </a:ln>
        </p:spPr>
        <p:txBody>
          <a:bodyPr wrap="none" anchor="ctr"/>
          <a:lstStyle/>
          <a:p>
            <a:pPr algn="ctr"/>
            <a:r>
              <a:rPr lang="zh-CN" altLang="en-US" sz="1400"/>
              <a:t>汇编代码</a:t>
            </a:r>
          </a:p>
          <a:p>
            <a:pPr algn="ctr"/>
            <a:r>
              <a:rPr lang="zh-CN" altLang="en-US" sz="1400"/>
              <a:t>模块</a:t>
            </a:r>
            <a:r>
              <a:rPr lang="en-US" altLang="zh-CN" sz="1400"/>
              <a:t>2</a:t>
            </a:r>
          </a:p>
        </p:txBody>
      </p:sp>
      <p:sp>
        <p:nvSpPr>
          <p:cNvPr id="56327" name="Rectangle 7"/>
          <p:cNvSpPr>
            <a:spLocks noChangeArrowheads="1"/>
          </p:cNvSpPr>
          <p:nvPr/>
        </p:nvSpPr>
        <p:spPr bwMode="auto">
          <a:xfrm>
            <a:off x="1042988" y="3357563"/>
            <a:ext cx="792162" cy="577850"/>
          </a:xfrm>
          <a:prstGeom prst="rect">
            <a:avLst/>
          </a:prstGeom>
          <a:noFill/>
          <a:ln w="9525">
            <a:solidFill>
              <a:schemeClr val="tx1"/>
            </a:solidFill>
            <a:miter lim="800000"/>
            <a:headEnd/>
            <a:tailEnd/>
          </a:ln>
        </p:spPr>
        <p:txBody>
          <a:bodyPr wrap="none" anchor="ctr"/>
          <a:lstStyle/>
          <a:p>
            <a:pPr algn="ctr"/>
            <a:r>
              <a:rPr lang="zh-CN" altLang="en-US" sz="1400"/>
              <a:t>汇编代码</a:t>
            </a:r>
          </a:p>
          <a:p>
            <a:pPr algn="ctr"/>
            <a:r>
              <a:rPr lang="zh-CN" altLang="en-US" sz="1400"/>
              <a:t>模块</a:t>
            </a:r>
            <a:r>
              <a:rPr lang="en-US" altLang="zh-CN" sz="1400"/>
              <a:t>n</a:t>
            </a:r>
          </a:p>
        </p:txBody>
      </p:sp>
      <p:sp>
        <p:nvSpPr>
          <p:cNvPr id="56328" name="Line 8"/>
          <p:cNvSpPr>
            <a:spLocks noChangeShapeType="1"/>
          </p:cNvSpPr>
          <p:nvPr/>
        </p:nvSpPr>
        <p:spPr bwMode="auto">
          <a:xfrm flipV="1">
            <a:off x="1835150" y="3213100"/>
            <a:ext cx="363538" cy="503238"/>
          </a:xfrm>
          <a:prstGeom prst="line">
            <a:avLst/>
          </a:prstGeom>
          <a:noFill/>
          <a:ln w="9525">
            <a:solidFill>
              <a:schemeClr val="tx1"/>
            </a:solidFill>
            <a:round/>
            <a:headEnd/>
            <a:tailEnd type="triangle" w="med" len="med"/>
          </a:ln>
        </p:spPr>
        <p:txBody>
          <a:bodyPr/>
          <a:lstStyle/>
          <a:p>
            <a:endParaRPr lang="zh-CN" altLang="en-US"/>
          </a:p>
        </p:txBody>
      </p:sp>
      <p:sp>
        <p:nvSpPr>
          <p:cNvPr id="56329" name="Line 9"/>
          <p:cNvSpPr>
            <a:spLocks noChangeShapeType="1"/>
          </p:cNvSpPr>
          <p:nvPr/>
        </p:nvSpPr>
        <p:spPr bwMode="auto">
          <a:xfrm>
            <a:off x="1766888" y="2925763"/>
            <a:ext cx="431800" cy="71437"/>
          </a:xfrm>
          <a:prstGeom prst="line">
            <a:avLst/>
          </a:prstGeom>
          <a:noFill/>
          <a:ln w="9525">
            <a:solidFill>
              <a:schemeClr val="tx1"/>
            </a:solidFill>
            <a:round/>
            <a:headEnd/>
            <a:tailEnd type="triangle" w="med" len="med"/>
          </a:ln>
        </p:spPr>
        <p:txBody>
          <a:bodyPr/>
          <a:lstStyle/>
          <a:p>
            <a:endParaRPr lang="zh-CN" altLang="en-US"/>
          </a:p>
        </p:txBody>
      </p:sp>
      <p:sp>
        <p:nvSpPr>
          <p:cNvPr id="56330" name="Line 10"/>
          <p:cNvSpPr>
            <a:spLocks noChangeShapeType="1"/>
          </p:cNvSpPr>
          <p:nvPr/>
        </p:nvSpPr>
        <p:spPr bwMode="auto">
          <a:xfrm>
            <a:off x="1766888" y="2133600"/>
            <a:ext cx="431800" cy="576263"/>
          </a:xfrm>
          <a:prstGeom prst="line">
            <a:avLst/>
          </a:prstGeom>
          <a:noFill/>
          <a:ln w="9525">
            <a:solidFill>
              <a:schemeClr val="tx1"/>
            </a:solidFill>
            <a:round/>
            <a:headEnd/>
            <a:tailEnd type="triangle" w="med" len="med"/>
          </a:ln>
        </p:spPr>
        <p:txBody>
          <a:bodyPr/>
          <a:lstStyle/>
          <a:p>
            <a:endParaRPr lang="zh-CN" altLang="en-US"/>
          </a:p>
        </p:txBody>
      </p:sp>
      <p:sp>
        <p:nvSpPr>
          <p:cNvPr id="56331" name="Line 11"/>
          <p:cNvSpPr>
            <a:spLocks noChangeShapeType="1"/>
          </p:cNvSpPr>
          <p:nvPr/>
        </p:nvSpPr>
        <p:spPr bwMode="auto">
          <a:xfrm>
            <a:off x="3135313" y="2852738"/>
            <a:ext cx="719137" cy="1587"/>
          </a:xfrm>
          <a:prstGeom prst="line">
            <a:avLst/>
          </a:prstGeom>
          <a:noFill/>
          <a:ln w="9525">
            <a:solidFill>
              <a:schemeClr val="tx1"/>
            </a:solidFill>
            <a:round/>
            <a:headEnd/>
            <a:tailEnd type="triangle" w="med" len="med"/>
          </a:ln>
        </p:spPr>
        <p:txBody>
          <a:bodyPr/>
          <a:lstStyle/>
          <a:p>
            <a:endParaRPr lang="zh-CN" altLang="en-US"/>
          </a:p>
        </p:txBody>
      </p:sp>
      <p:sp>
        <p:nvSpPr>
          <p:cNvPr id="56332" name="Rectangle 12"/>
          <p:cNvSpPr>
            <a:spLocks noChangeArrowheads="1"/>
          </p:cNvSpPr>
          <p:nvPr/>
        </p:nvSpPr>
        <p:spPr bwMode="auto">
          <a:xfrm>
            <a:off x="3854450" y="2420938"/>
            <a:ext cx="1223963" cy="792162"/>
          </a:xfrm>
          <a:prstGeom prst="rect">
            <a:avLst/>
          </a:prstGeom>
          <a:noFill/>
          <a:ln w="9525">
            <a:solidFill>
              <a:schemeClr val="tx1"/>
            </a:solidFill>
            <a:miter lim="800000"/>
            <a:headEnd/>
            <a:tailEnd/>
          </a:ln>
        </p:spPr>
        <p:txBody>
          <a:bodyPr wrap="none" anchor="ctr"/>
          <a:lstStyle/>
          <a:p>
            <a:pPr algn="ctr"/>
            <a:r>
              <a:rPr lang="zh-CN" altLang="en-US"/>
              <a:t>计算机</a:t>
            </a:r>
          </a:p>
        </p:txBody>
      </p:sp>
      <p:sp>
        <p:nvSpPr>
          <p:cNvPr id="56333" name="Line 13"/>
          <p:cNvSpPr>
            <a:spLocks noChangeShapeType="1"/>
          </p:cNvSpPr>
          <p:nvPr/>
        </p:nvSpPr>
        <p:spPr bwMode="auto">
          <a:xfrm>
            <a:off x="5080000" y="2852738"/>
            <a:ext cx="719138" cy="1587"/>
          </a:xfrm>
          <a:prstGeom prst="line">
            <a:avLst/>
          </a:prstGeom>
          <a:noFill/>
          <a:ln w="9525">
            <a:solidFill>
              <a:schemeClr val="tx1"/>
            </a:solidFill>
            <a:round/>
            <a:headEnd/>
            <a:tailEnd type="triangle" w="med" len="med"/>
          </a:ln>
        </p:spPr>
        <p:txBody>
          <a:bodyPr/>
          <a:lstStyle/>
          <a:p>
            <a:endParaRPr lang="zh-CN" altLang="en-US"/>
          </a:p>
        </p:txBody>
      </p:sp>
      <p:sp>
        <p:nvSpPr>
          <p:cNvPr id="56334" name="Oval 14"/>
          <p:cNvSpPr>
            <a:spLocks noChangeArrowheads="1"/>
          </p:cNvSpPr>
          <p:nvPr/>
        </p:nvSpPr>
        <p:spPr bwMode="auto">
          <a:xfrm>
            <a:off x="5799138" y="2349500"/>
            <a:ext cx="1081087" cy="863600"/>
          </a:xfrm>
          <a:prstGeom prst="ellipse">
            <a:avLst/>
          </a:prstGeom>
          <a:noFill/>
          <a:ln w="9525">
            <a:solidFill>
              <a:schemeClr val="tx1"/>
            </a:solidFill>
            <a:round/>
            <a:headEnd/>
            <a:tailEnd/>
          </a:ln>
        </p:spPr>
        <p:txBody>
          <a:bodyPr wrap="none" anchor="ctr"/>
          <a:lstStyle/>
          <a:p>
            <a:pPr algn="ctr"/>
            <a:r>
              <a:rPr lang="zh-CN" altLang="en-US" sz="1600"/>
              <a:t>计算结果</a:t>
            </a:r>
          </a:p>
        </p:txBody>
      </p:sp>
      <p:sp>
        <p:nvSpPr>
          <p:cNvPr id="56335" name="Rectangle 15"/>
          <p:cNvSpPr>
            <a:spLocks noChangeArrowheads="1"/>
          </p:cNvSpPr>
          <p:nvPr/>
        </p:nvSpPr>
        <p:spPr bwMode="auto">
          <a:xfrm>
            <a:off x="2700338" y="981075"/>
            <a:ext cx="1223962" cy="792163"/>
          </a:xfrm>
          <a:prstGeom prst="rect">
            <a:avLst/>
          </a:prstGeom>
          <a:noFill/>
          <a:ln w="9525">
            <a:solidFill>
              <a:schemeClr val="tx1"/>
            </a:solidFill>
            <a:miter lim="800000"/>
            <a:headEnd/>
            <a:tailEnd/>
          </a:ln>
        </p:spPr>
        <p:txBody>
          <a:bodyPr wrap="none" anchor="ctr"/>
          <a:lstStyle/>
          <a:p>
            <a:pPr algn="ctr"/>
            <a:r>
              <a:rPr lang="zh-CN" altLang="en-US"/>
              <a:t>计算机</a:t>
            </a:r>
          </a:p>
        </p:txBody>
      </p:sp>
      <p:sp>
        <p:nvSpPr>
          <p:cNvPr id="56336" name="Line 16"/>
          <p:cNvSpPr>
            <a:spLocks noChangeShapeType="1"/>
          </p:cNvSpPr>
          <p:nvPr/>
        </p:nvSpPr>
        <p:spPr bwMode="auto">
          <a:xfrm>
            <a:off x="3925888" y="1412875"/>
            <a:ext cx="719137" cy="1588"/>
          </a:xfrm>
          <a:prstGeom prst="line">
            <a:avLst/>
          </a:prstGeom>
          <a:noFill/>
          <a:ln w="9525">
            <a:solidFill>
              <a:schemeClr val="tx1"/>
            </a:solidFill>
            <a:round/>
            <a:headEnd/>
            <a:tailEnd type="triangle" w="med" len="med"/>
          </a:ln>
        </p:spPr>
        <p:txBody>
          <a:bodyPr/>
          <a:lstStyle/>
          <a:p>
            <a:endParaRPr lang="zh-CN" altLang="en-US"/>
          </a:p>
        </p:txBody>
      </p:sp>
      <p:sp>
        <p:nvSpPr>
          <p:cNvPr id="56337" name="Oval 17"/>
          <p:cNvSpPr>
            <a:spLocks noChangeArrowheads="1"/>
          </p:cNvSpPr>
          <p:nvPr/>
        </p:nvSpPr>
        <p:spPr bwMode="auto">
          <a:xfrm>
            <a:off x="4645025" y="1054100"/>
            <a:ext cx="1081088" cy="790575"/>
          </a:xfrm>
          <a:prstGeom prst="ellipse">
            <a:avLst/>
          </a:prstGeom>
          <a:noFill/>
          <a:ln w="9525">
            <a:solidFill>
              <a:schemeClr val="tx1"/>
            </a:solidFill>
            <a:round/>
            <a:headEnd/>
            <a:tailEnd/>
          </a:ln>
        </p:spPr>
        <p:txBody>
          <a:bodyPr wrap="none" anchor="ctr"/>
          <a:lstStyle/>
          <a:p>
            <a:pPr algn="ctr"/>
            <a:r>
              <a:rPr lang="zh-CN" altLang="en-US" sz="1600"/>
              <a:t>计算结果</a:t>
            </a:r>
          </a:p>
        </p:txBody>
      </p:sp>
      <p:sp>
        <p:nvSpPr>
          <p:cNvPr id="56338" name="Line 18"/>
          <p:cNvSpPr>
            <a:spLocks noChangeShapeType="1"/>
          </p:cNvSpPr>
          <p:nvPr/>
        </p:nvSpPr>
        <p:spPr bwMode="auto">
          <a:xfrm>
            <a:off x="1911350" y="1412875"/>
            <a:ext cx="719138" cy="1588"/>
          </a:xfrm>
          <a:prstGeom prst="line">
            <a:avLst/>
          </a:prstGeom>
          <a:noFill/>
          <a:ln w="9525">
            <a:solidFill>
              <a:schemeClr val="tx1"/>
            </a:solidFill>
            <a:round/>
            <a:headEnd/>
            <a:tailEnd type="triangle" w="med" len="med"/>
          </a:ln>
        </p:spPr>
        <p:txBody>
          <a:bodyPr/>
          <a:lstStyle/>
          <a:p>
            <a:endParaRPr lang="zh-CN" altLang="en-US"/>
          </a:p>
        </p:txBody>
      </p:sp>
      <p:sp>
        <p:nvSpPr>
          <p:cNvPr id="56339" name="Text Box 19"/>
          <p:cNvSpPr txBox="1">
            <a:spLocks noChangeArrowheads="1"/>
          </p:cNvSpPr>
          <p:nvPr/>
        </p:nvSpPr>
        <p:spPr bwMode="auto">
          <a:xfrm>
            <a:off x="7308850" y="2565400"/>
            <a:ext cx="660400" cy="457200"/>
          </a:xfrm>
          <a:prstGeom prst="rect">
            <a:avLst/>
          </a:prstGeom>
          <a:noFill/>
          <a:ln w="9525">
            <a:noFill/>
            <a:miter lim="800000"/>
            <a:headEnd/>
            <a:tailEnd/>
          </a:ln>
        </p:spPr>
        <p:txBody>
          <a:bodyPr wrap="none">
            <a:spAutoFit/>
          </a:bodyPr>
          <a:lstStyle/>
          <a:p>
            <a:r>
              <a:rPr lang="en-US" altLang="zh-CN"/>
              <a:t>&lt;10</a:t>
            </a:r>
            <a:endParaRPr lang="zh-CN" altLang="en-US"/>
          </a:p>
        </p:txBody>
      </p:sp>
      <p:sp>
        <p:nvSpPr>
          <p:cNvPr id="56340" name="Text Box 20"/>
          <p:cNvSpPr txBox="1">
            <a:spLocks noChangeArrowheads="1"/>
          </p:cNvSpPr>
          <p:nvPr/>
        </p:nvSpPr>
        <p:spPr bwMode="auto">
          <a:xfrm>
            <a:off x="6443663" y="1268413"/>
            <a:ext cx="2927350" cy="822325"/>
          </a:xfrm>
          <a:prstGeom prst="rect">
            <a:avLst/>
          </a:prstGeom>
          <a:noFill/>
          <a:ln w="9525">
            <a:noFill/>
            <a:miter lim="800000"/>
            <a:headEnd/>
            <a:tailEnd/>
          </a:ln>
        </p:spPr>
        <p:txBody>
          <a:bodyPr wrap="none">
            <a:spAutoFit/>
          </a:bodyPr>
          <a:lstStyle/>
          <a:p>
            <a:r>
              <a:rPr lang="zh-CN" altLang="en-US"/>
              <a:t>参与劳动的程序员：</a:t>
            </a:r>
          </a:p>
          <a:p>
            <a:r>
              <a:rPr lang="en-US" altLang="zh-CN"/>
              <a:t>1-3</a:t>
            </a:r>
            <a:r>
              <a:rPr lang="zh-CN" altLang="en-US"/>
              <a:t>个</a:t>
            </a:r>
          </a:p>
        </p:txBody>
      </p:sp>
      <p:sp>
        <p:nvSpPr>
          <p:cNvPr id="56341" name="Rectangle 21"/>
          <p:cNvSpPr>
            <a:spLocks noChangeArrowheads="1"/>
          </p:cNvSpPr>
          <p:nvPr/>
        </p:nvSpPr>
        <p:spPr bwMode="auto">
          <a:xfrm>
            <a:off x="1979613" y="3716338"/>
            <a:ext cx="5400675" cy="360362"/>
          </a:xfrm>
          <a:prstGeom prst="rect">
            <a:avLst/>
          </a:prstGeom>
          <a:noFill/>
          <a:ln w="9525">
            <a:solidFill>
              <a:schemeClr val="tx1"/>
            </a:solidFill>
            <a:miter lim="800000"/>
            <a:headEnd/>
            <a:tailEnd/>
          </a:ln>
        </p:spPr>
        <p:txBody>
          <a:bodyPr wrap="none" anchor="ctr"/>
          <a:lstStyle/>
          <a:p>
            <a:pPr algn="ctr"/>
            <a:r>
              <a:rPr lang="zh-CN" altLang="en-US"/>
              <a:t>文档（自然语言描述）</a:t>
            </a:r>
          </a:p>
        </p:txBody>
      </p:sp>
      <p:sp>
        <p:nvSpPr>
          <p:cNvPr id="56342" name="AutoShape 22"/>
          <p:cNvSpPr>
            <a:spLocks noChangeArrowheads="1"/>
          </p:cNvSpPr>
          <p:nvPr/>
        </p:nvSpPr>
        <p:spPr bwMode="auto">
          <a:xfrm>
            <a:off x="2339975" y="4725988"/>
            <a:ext cx="936625" cy="792162"/>
          </a:xfrm>
          <a:prstGeom prst="flowChartMultidocument">
            <a:avLst/>
          </a:prstGeom>
          <a:noFill/>
          <a:ln w="9525">
            <a:solidFill>
              <a:schemeClr val="tx1"/>
            </a:solidFill>
            <a:miter lim="800000"/>
            <a:headEnd/>
            <a:tailEnd/>
          </a:ln>
        </p:spPr>
        <p:txBody>
          <a:bodyPr wrap="none" anchor="ctr"/>
          <a:lstStyle/>
          <a:p>
            <a:pPr algn="ctr"/>
            <a:r>
              <a:rPr lang="zh-CN" altLang="en-US" sz="1600"/>
              <a:t>编译器</a:t>
            </a:r>
          </a:p>
          <a:p>
            <a:pPr algn="ctr"/>
            <a:r>
              <a:rPr lang="en-US" altLang="zh-CN" sz="1600"/>
              <a:t>/</a:t>
            </a:r>
            <a:r>
              <a:rPr lang="zh-CN" altLang="en-US" sz="1600"/>
              <a:t>链接器</a:t>
            </a:r>
            <a:endParaRPr lang="en-US" altLang="zh-CN" sz="1600"/>
          </a:p>
        </p:txBody>
      </p:sp>
      <p:sp>
        <p:nvSpPr>
          <p:cNvPr id="56343" name="Rectangle 23"/>
          <p:cNvSpPr>
            <a:spLocks noChangeArrowheads="1"/>
          </p:cNvSpPr>
          <p:nvPr/>
        </p:nvSpPr>
        <p:spPr bwMode="auto">
          <a:xfrm>
            <a:off x="1116013" y="4076700"/>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1</a:t>
            </a:r>
          </a:p>
        </p:txBody>
      </p:sp>
      <p:sp>
        <p:nvSpPr>
          <p:cNvPr id="56344" name="Rectangle 24"/>
          <p:cNvSpPr>
            <a:spLocks noChangeArrowheads="1"/>
          </p:cNvSpPr>
          <p:nvPr/>
        </p:nvSpPr>
        <p:spPr bwMode="auto">
          <a:xfrm>
            <a:off x="1116013" y="4868863"/>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2</a:t>
            </a:r>
          </a:p>
        </p:txBody>
      </p:sp>
      <p:sp>
        <p:nvSpPr>
          <p:cNvPr id="56345" name="Rectangle 25"/>
          <p:cNvSpPr>
            <a:spLocks noChangeArrowheads="1"/>
          </p:cNvSpPr>
          <p:nvPr/>
        </p:nvSpPr>
        <p:spPr bwMode="auto">
          <a:xfrm>
            <a:off x="1116013" y="5661025"/>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n</a:t>
            </a:r>
          </a:p>
        </p:txBody>
      </p:sp>
      <p:sp>
        <p:nvSpPr>
          <p:cNvPr id="56346" name="Line 26"/>
          <p:cNvSpPr>
            <a:spLocks noChangeShapeType="1"/>
          </p:cNvSpPr>
          <p:nvPr/>
        </p:nvSpPr>
        <p:spPr bwMode="auto">
          <a:xfrm flipV="1">
            <a:off x="1908175" y="5373688"/>
            <a:ext cx="431800" cy="647700"/>
          </a:xfrm>
          <a:prstGeom prst="line">
            <a:avLst/>
          </a:prstGeom>
          <a:noFill/>
          <a:ln w="9525">
            <a:solidFill>
              <a:schemeClr val="tx1"/>
            </a:solidFill>
            <a:round/>
            <a:headEnd/>
            <a:tailEnd type="triangle" w="med" len="med"/>
          </a:ln>
        </p:spPr>
        <p:txBody>
          <a:bodyPr/>
          <a:lstStyle/>
          <a:p>
            <a:endParaRPr lang="zh-CN" altLang="en-US"/>
          </a:p>
        </p:txBody>
      </p:sp>
      <p:sp>
        <p:nvSpPr>
          <p:cNvPr id="56347" name="Line 27"/>
          <p:cNvSpPr>
            <a:spLocks noChangeShapeType="1"/>
          </p:cNvSpPr>
          <p:nvPr/>
        </p:nvSpPr>
        <p:spPr bwMode="auto">
          <a:xfrm>
            <a:off x="1908175" y="5086350"/>
            <a:ext cx="431800" cy="71438"/>
          </a:xfrm>
          <a:prstGeom prst="line">
            <a:avLst/>
          </a:prstGeom>
          <a:noFill/>
          <a:ln w="9525">
            <a:solidFill>
              <a:schemeClr val="tx1"/>
            </a:solidFill>
            <a:round/>
            <a:headEnd/>
            <a:tailEnd type="triangle" w="med" len="med"/>
          </a:ln>
        </p:spPr>
        <p:txBody>
          <a:bodyPr/>
          <a:lstStyle/>
          <a:p>
            <a:endParaRPr lang="zh-CN" altLang="en-US"/>
          </a:p>
        </p:txBody>
      </p:sp>
      <p:sp>
        <p:nvSpPr>
          <p:cNvPr id="56348" name="Line 28"/>
          <p:cNvSpPr>
            <a:spLocks noChangeShapeType="1"/>
          </p:cNvSpPr>
          <p:nvPr/>
        </p:nvSpPr>
        <p:spPr bwMode="auto">
          <a:xfrm>
            <a:off x="1908175" y="4294188"/>
            <a:ext cx="431800" cy="576262"/>
          </a:xfrm>
          <a:prstGeom prst="line">
            <a:avLst/>
          </a:prstGeom>
          <a:noFill/>
          <a:ln w="9525">
            <a:solidFill>
              <a:schemeClr val="tx1"/>
            </a:solidFill>
            <a:round/>
            <a:headEnd/>
            <a:tailEnd type="triangle" w="med" len="med"/>
          </a:ln>
        </p:spPr>
        <p:txBody>
          <a:bodyPr/>
          <a:lstStyle/>
          <a:p>
            <a:endParaRPr lang="zh-CN" altLang="en-US"/>
          </a:p>
        </p:txBody>
      </p:sp>
      <p:sp>
        <p:nvSpPr>
          <p:cNvPr id="56349" name="Line 29"/>
          <p:cNvSpPr>
            <a:spLocks noChangeShapeType="1"/>
          </p:cNvSpPr>
          <p:nvPr/>
        </p:nvSpPr>
        <p:spPr bwMode="auto">
          <a:xfrm>
            <a:off x="3276600" y="4868863"/>
            <a:ext cx="719138" cy="1587"/>
          </a:xfrm>
          <a:prstGeom prst="line">
            <a:avLst/>
          </a:prstGeom>
          <a:noFill/>
          <a:ln w="9525">
            <a:solidFill>
              <a:schemeClr val="tx1"/>
            </a:solidFill>
            <a:round/>
            <a:headEnd/>
            <a:tailEnd type="triangle" w="med" len="med"/>
          </a:ln>
        </p:spPr>
        <p:txBody>
          <a:bodyPr/>
          <a:lstStyle/>
          <a:p>
            <a:endParaRPr lang="zh-CN" altLang="en-US"/>
          </a:p>
        </p:txBody>
      </p:sp>
      <p:sp>
        <p:nvSpPr>
          <p:cNvPr id="56350" name="Rectangle 30"/>
          <p:cNvSpPr>
            <a:spLocks noChangeArrowheads="1"/>
          </p:cNvSpPr>
          <p:nvPr/>
        </p:nvSpPr>
        <p:spPr bwMode="auto">
          <a:xfrm>
            <a:off x="3995738" y="5013325"/>
            <a:ext cx="1439862" cy="576263"/>
          </a:xfrm>
          <a:prstGeom prst="rect">
            <a:avLst/>
          </a:prstGeom>
          <a:noFill/>
          <a:ln w="9525">
            <a:solidFill>
              <a:schemeClr val="tx1"/>
            </a:solidFill>
            <a:miter lim="800000"/>
            <a:headEnd/>
            <a:tailEnd/>
          </a:ln>
        </p:spPr>
        <p:txBody>
          <a:bodyPr wrap="none" anchor="ctr"/>
          <a:lstStyle/>
          <a:p>
            <a:pPr algn="ctr"/>
            <a:r>
              <a:rPr lang="zh-CN" altLang="en-US"/>
              <a:t>计算机</a:t>
            </a:r>
          </a:p>
        </p:txBody>
      </p:sp>
      <p:sp>
        <p:nvSpPr>
          <p:cNvPr id="56351" name="Line 31"/>
          <p:cNvSpPr>
            <a:spLocks noChangeShapeType="1"/>
          </p:cNvSpPr>
          <p:nvPr/>
        </p:nvSpPr>
        <p:spPr bwMode="auto">
          <a:xfrm>
            <a:off x="5437188" y="4797425"/>
            <a:ext cx="719137" cy="1588"/>
          </a:xfrm>
          <a:prstGeom prst="line">
            <a:avLst/>
          </a:prstGeom>
          <a:noFill/>
          <a:ln w="9525">
            <a:solidFill>
              <a:schemeClr val="tx1"/>
            </a:solidFill>
            <a:round/>
            <a:headEnd/>
            <a:tailEnd type="triangle" w="med" len="med"/>
          </a:ln>
        </p:spPr>
        <p:txBody>
          <a:bodyPr/>
          <a:lstStyle/>
          <a:p>
            <a:endParaRPr lang="zh-CN" altLang="en-US"/>
          </a:p>
        </p:txBody>
      </p:sp>
      <p:sp>
        <p:nvSpPr>
          <p:cNvPr id="56352" name="Oval 32"/>
          <p:cNvSpPr>
            <a:spLocks noChangeArrowheads="1"/>
          </p:cNvSpPr>
          <p:nvPr/>
        </p:nvSpPr>
        <p:spPr bwMode="auto">
          <a:xfrm>
            <a:off x="6227763" y="4365625"/>
            <a:ext cx="1081087" cy="1008063"/>
          </a:xfrm>
          <a:prstGeom prst="ellipse">
            <a:avLst/>
          </a:prstGeom>
          <a:noFill/>
          <a:ln w="9525">
            <a:solidFill>
              <a:schemeClr val="tx1"/>
            </a:solidFill>
            <a:round/>
            <a:headEnd/>
            <a:tailEnd/>
          </a:ln>
        </p:spPr>
        <p:txBody>
          <a:bodyPr wrap="none" anchor="ctr"/>
          <a:lstStyle/>
          <a:p>
            <a:pPr algn="ctr"/>
            <a:r>
              <a:rPr lang="zh-CN" altLang="en-US" sz="1600"/>
              <a:t>软件</a:t>
            </a:r>
          </a:p>
          <a:p>
            <a:pPr algn="ctr"/>
            <a:r>
              <a:rPr lang="zh-CN" altLang="en-US" sz="1600"/>
              <a:t>与服务</a:t>
            </a:r>
          </a:p>
        </p:txBody>
      </p:sp>
      <p:sp>
        <p:nvSpPr>
          <p:cNvPr id="56353" name="Text Box 33"/>
          <p:cNvSpPr txBox="1">
            <a:spLocks noChangeArrowheads="1"/>
          </p:cNvSpPr>
          <p:nvPr/>
        </p:nvSpPr>
        <p:spPr bwMode="auto">
          <a:xfrm>
            <a:off x="3851275" y="5734050"/>
            <a:ext cx="660400" cy="457200"/>
          </a:xfrm>
          <a:prstGeom prst="rect">
            <a:avLst/>
          </a:prstGeom>
          <a:noFill/>
          <a:ln w="9525">
            <a:noFill/>
            <a:miter lim="800000"/>
            <a:headEnd/>
            <a:tailEnd/>
          </a:ln>
        </p:spPr>
        <p:txBody>
          <a:bodyPr wrap="none">
            <a:spAutoFit/>
          </a:bodyPr>
          <a:lstStyle/>
          <a:p>
            <a:r>
              <a:rPr lang="en-US" altLang="zh-CN"/>
              <a:t>&gt;10</a:t>
            </a:r>
            <a:endParaRPr lang="zh-CN" altLang="en-US"/>
          </a:p>
        </p:txBody>
      </p:sp>
      <p:sp>
        <p:nvSpPr>
          <p:cNvPr id="56354" name="Rectangle 34"/>
          <p:cNvSpPr>
            <a:spLocks noChangeArrowheads="1"/>
          </p:cNvSpPr>
          <p:nvPr/>
        </p:nvSpPr>
        <p:spPr bwMode="auto">
          <a:xfrm>
            <a:off x="3995738" y="4221163"/>
            <a:ext cx="1439862" cy="792162"/>
          </a:xfrm>
          <a:prstGeom prst="rect">
            <a:avLst/>
          </a:prstGeom>
          <a:noFill/>
          <a:ln w="9525">
            <a:solidFill>
              <a:schemeClr val="tx1"/>
            </a:solidFill>
            <a:miter lim="800000"/>
            <a:headEnd/>
            <a:tailEnd/>
          </a:ln>
        </p:spPr>
        <p:txBody>
          <a:bodyPr wrap="none" anchor="ctr"/>
          <a:lstStyle/>
          <a:p>
            <a:pPr algn="ctr"/>
            <a:r>
              <a:rPr lang="zh-CN" altLang="en-US"/>
              <a:t>软件</a:t>
            </a:r>
          </a:p>
          <a:p>
            <a:pPr algn="ctr"/>
            <a:r>
              <a:rPr lang="zh-CN" altLang="en-US"/>
              <a:t>产品和系统</a:t>
            </a:r>
          </a:p>
        </p:txBody>
      </p:sp>
      <p:sp>
        <p:nvSpPr>
          <p:cNvPr id="56355" name="Text Box 35"/>
          <p:cNvSpPr txBox="1">
            <a:spLocks noChangeArrowheads="1"/>
          </p:cNvSpPr>
          <p:nvPr/>
        </p:nvSpPr>
        <p:spPr bwMode="auto">
          <a:xfrm>
            <a:off x="4859338" y="5805488"/>
            <a:ext cx="831850" cy="457200"/>
          </a:xfrm>
          <a:prstGeom prst="rect">
            <a:avLst/>
          </a:prstGeom>
          <a:noFill/>
          <a:ln w="9525">
            <a:noFill/>
            <a:miter lim="800000"/>
            <a:headEnd/>
            <a:tailEnd/>
          </a:ln>
        </p:spPr>
        <p:txBody>
          <a:bodyPr wrap="none">
            <a:spAutoFit/>
          </a:bodyPr>
          <a:lstStyle/>
          <a:p>
            <a:r>
              <a:rPr lang="en-US" altLang="zh-CN"/>
              <a:t>&gt;&gt;10</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软件生产方式转变</a:t>
            </a:r>
            <a:r>
              <a:rPr lang="en-US" altLang="zh-CN" smtClean="0"/>
              <a:t>---</a:t>
            </a:r>
            <a:r>
              <a:rPr lang="zh-CN" altLang="en-US" smtClean="0"/>
              <a:t>从团队到群体合作</a:t>
            </a:r>
          </a:p>
        </p:txBody>
      </p:sp>
      <p:sp>
        <p:nvSpPr>
          <p:cNvPr id="57347" name="Rectangle 3"/>
          <p:cNvSpPr>
            <a:spLocks noChangeArrowheads="1"/>
          </p:cNvSpPr>
          <p:nvPr/>
        </p:nvSpPr>
        <p:spPr bwMode="auto">
          <a:xfrm>
            <a:off x="2093918" y="973138"/>
            <a:ext cx="5400675" cy="360362"/>
          </a:xfrm>
          <a:prstGeom prst="rect">
            <a:avLst/>
          </a:prstGeom>
          <a:noFill/>
          <a:ln w="9525">
            <a:solidFill>
              <a:schemeClr val="tx1"/>
            </a:solidFill>
            <a:miter lim="800000"/>
            <a:headEnd/>
            <a:tailEnd/>
          </a:ln>
        </p:spPr>
        <p:txBody>
          <a:bodyPr wrap="none" anchor="ctr"/>
          <a:lstStyle/>
          <a:p>
            <a:pPr algn="ctr"/>
            <a:r>
              <a:rPr lang="zh-CN" altLang="en-US"/>
              <a:t>组织内部的稳定、可控的生产过程</a:t>
            </a:r>
          </a:p>
        </p:txBody>
      </p:sp>
      <p:sp>
        <p:nvSpPr>
          <p:cNvPr id="57348" name="AutoShape 4"/>
          <p:cNvSpPr>
            <a:spLocks noChangeArrowheads="1"/>
          </p:cNvSpPr>
          <p:nvPr/>
        </p:nvSpPr>
        <p:spPr bwMode="auto">
          <a:xfrm>
            <a:off x="2466980" y="1906588"/>
            <a:ext cx="936625" cy="792162"/>
          </a:xfrm>
          <a:prstGeom prst="flowChartMultidocument">
            <a:avLst/>
          </a:prstGeom>
          <a:noFill/>
          <a:ln w="9525">
            <a:solidFill>
              <a:schemeClr val="tx1"/>
            </a:solidFill>
            <a:miter lim="800000"/>
            <a:headEnd/>
            <a:tailEnd/>
          </a:ln>
        </p:spPr>
        <p:txBody>
          <a:bodyPr wrap="none" anchor="ctr"/>
          <a:lstStyle/>
          <a:p>
            <a:pPr algn="ctr"/>
            <a:r>
              <a:rPr lang="zh-CN" altLang="en-US" sz="1600"/>
              <a:t>编译器</a:t>
            </a:r>
          </a:p>
          <a:p>
            <a:pPr algn="ctr"/>
            <a:r>
              <a:rPr lang="en-US" altLang="zh-CN" sz="1600"/>
              <a:t>/</a:t>
            </a:r>
            <a:r>
              <a:rPr lang="zh-CN" altLang="en-US" sz="1600"/>
              <a:t>链接器</a:t>
            </a:r>
            <a:endParaRPr lang="en-US" altLang="zh-CN" sz="1600"/>
          </a:p>
        </p:txBody>
      </p:sp>
      <p:sp>
        <p:nvSpPr>
          <p:cNvPr id="57349" name="Rectangle 5"/>
          <p:cNvSpPr>
            <a:spLocks noChangeArrowheads="1"/>
          </p:cNvSpPr>
          <p:nvPr/>
        </p:nvSpPr>
        <p:spPr bwMode="auto">
          <a:xfrm>
            <a:off x="1243018" y="1257300"/>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1</a:t>
            </a:r>
          </a:p>
        </p:txBody>
      </p:sp>
      <p:sp>
        <p:nvSpPr>
          <p:cNvPr id="57350" name="Rectangle 6"/>
          <p:cNvSpPr>
            <a:spLocks noChangeArrowheads="1"/>
          </p:cNvSpPr>
          <p:nvPr/>
        </p:nvSpPr>
        <p:spPr bwMode="auto">
          <a:xfrm>
            <a:off x="1243018" y="2049463"/>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2</a:t>
            </a:r>
          </a:p>
        </p:txBody>
      </p:sp>
      <p:sp>
        <p:nvSpPr>
          <p:cNvPr id="57351" name="Rectangle 7"/>
          <p:cNvSpPr>
            <a:spLocks noChangeArrowheads="1"/>
          </p:cNvSpPr>
          <p:nvPr/>
        </p:nvSpPr>
        <p:spPr bwMode="auto">
          <a:xfrm>
            <a:off x="1243018" y="2841625"/>
            <a:ext cx="792162"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p>
          <a:p>
            <a:pPr algn="ctr"/>
            <a:r>
              <a:rPr lang="zh-CN" altLang="en-US" sz="1400"/>
              <a:t>模块</a:t>
            </a:r>
            <a:r>
              <a:rPr lang="en-US" altLang="zh-CN" sz="1400"/>
              <a:t>n</a:t>
            </a:r>
          </a:p>
        </p:txBody>
      </p:sp>
      <p:sp>
        <p:nvSpPr>
          <p:cNvPr id="57352" name="Line 8"/>
          <p:cNvSpPr>
            <a:spLocks noChangeShapeType="1"/>
          </p:cNvSpPr>
          <p:nvPr/>
        </p:nvSpPr>
        <p:spPr bwMode="auto">
          <a:xfrm flipV="1">
            <a:off x="2035180" y="2554288"/>
            <a:ext cx="431800" cy="647700"/>
          </a:xfrm>
          <a:prstGeom prst="line">
            <a:avLst/>
          </a:prstGeom>
          <a:noFill/>
          <a:ln w="9525">
            <a:solidFill>
              <a:schemeClr val="tx1"/>
            </a:solidFill>
            <a:round/>
            <a:headEnd/>
            <a:tailEnd type="triangle" w="med" len="med"/>
          </a:ln>
        </p:spPr>
        <p:txBody>
          <a:bodyPr/>
          <a:lstStyle/>
          <a:p>
            <a:endParaRPr lang="zh-CN" altLang="en-US"/>
          </a:p>
        </p:txBody>
      </p:sp>
      <p:sp>
        <p:nvSpPr>
          <p:cNvPr id="57353" name="Line 9"/>
          <p:cNvSpPr>
            <a:spLocks noChangeShapeType="1"/>
          </p:cNvSpPr>
          <p:nvPr/>
        </p:nvSpPr>
        <p:spPr bwMode="auto">
          <a:xfrm>
            <a:off x="2035180" y="2266950"/>
            <a:ext cx="431800" cy="71438"/>
          </a:xfrm>
          <a:prstGeom prst="line">
            <a:avLst/>
          </a:prstGeom>
          <a:noFill/>
          <a:ln w="9525">
            <a:solidFill>
              <a:schemeClr val="tx1"/>
            </a:solidFill>
            <a:round/>
            <a:headEnd/>
            <a:tailEnd type="triangle" w="med" len="med"/>
          </a:ln>
        </p:spPr>
        <p:txBody>
          <a:bodyPr/>
          <a:lstStyle/>
          <a:p>
            <a:endParaRPr lang="zh-CN" altLang="en-US"/>
          </a:p>
        </p:txBody>
      </p:sp>
      <p:sp>
        <p:nvSpPr>
          <p:cNvPr id="57354" name="Line 10"/>
          <p:cNvSpPr>
            <a:spLocks noChangeShapeType="1"/>
          </p:cNvSpPr>
          <p:nvPr/>
        </p:nvSpPr>
        <p:spPr bwMode="auto">
          <a:xfrm>
            <a:off x="2035180" y="1474788"/>
            <a:ext cx="431800" cy="576262"/>
          </a:xfrm>
          <a:prstGeom prst="line">
            <a:avLst/>
          </a:prstGeom>
          <a:noFill/>
          <a:ln w="9525">
            <a:solidFill>
              <a:schemeClr val="tx1"/>
            </a:solidFill>
            <a:round/>
            <a:headEnd/>
            <a:tailEnd type="triangle" w="med" len="med"/>
          </a:ln>
        </p:spPr>
        <p:txBody>
          <a:bodyPr/>
          <a:lstStyle/>
          <a:p>
            <a:endParaRPr lang="zh-CN" altLang="en-US"/>
          </a:p>
        </p:txBody>
      </p:sp>
      <p:sp>
        <p:nvSpPr>
          <p:cNvPr id="57355" name="Line 11"/>
          <p:cNvSpPr>
            <a:spLocks noChangeShapeType="1"/>
          </p:cNvSpPr>
          <p:nvPr/>
        </p:nvSpPr>
        <p:spPr bwMode="auto">
          <a:xfrm>
            <a:off x="3403605" y="2049463"/>
            <a:ext cx="719138" cy="1587"/>
          </a:xfrm>
          <a:prstGeom prst="line">
            <a:avLst/>
          </a:prstGeom>
          <a:noFill/>
          <a:ln w="9525">
            <a:solidFill>
              <a:schemeClr val="tx1"/>
            </a:solidFill>
            <a:round/>
            <a:headEnd/>
            <a:tailEnd type="triangle" w="med" len="med"/>
          </a:ln>
        </p:spPr>
        <p:txBody>
          <a:bodyPr/>
          <a:lstStyle/>
          <a:p>
            <a:endParaRPr lang="zh-CN" altLang="en-US"/>
          </a:p>
        </p:txBody>
      </p:sp>
      <p:sp>
        <p:nvSpPr>
          <p:cNvPr id="57356" name="Rectangle 12"/>
          <p:cNvSpPr>
            <a:spLocks noChangeArrowheads="1"/>
          </p:cNvSpPr>
          <p:nvPr/>
        </p:nvSpPr>
        <p:spPr bwMode="auto">
          <a:xfrm>
            <a:off x="4122743" y="2193925"/>
            <a:ext cx="1439862" cy="576263"/>
          </a:xfrm>
          <a:prstGeom prst="rect">
            <a:avLst/>
          </a:prstGeom>
          <a:noFill/>
          <a:ln w="9525">
            <a:solidFill>
              <a:schemeClr val="tx1"/>
            </a:solidFill>
            <a:miter lim="800000"/>
            <a:headEnd/>
            <a:tailEnd/>
          </a:ln>
        </p:spPr>
        <p:txBody>
          <a:bodyPr wrap="none" anchor="ctr"/>
          <a:lstStyle/>
          <a:p>
            <a:pPr algn="ctr"/>
            <a:r>
              <a:rPr lang="zh-CN" altLang="en-US"/>
              <a:t>计算机</a:t>
            </a:r>
          </a:p>
        </p:txBody>
      </p:sp>
      <p:sp>
        <p:nvSpPr>
          <p:cNvPr id="57357" name="Line 13"/>
          <p:cNvSpPr>
            <a:spLocks noChangeShapeType="1"/>
          </p:cNvSpPr>
          <p:nvPr/>
        </p:nvSpPr>
        <p:spPr bwMode="auto">
          <a:xfrm>
            <a:off x="5564193" y="1978025"/>
            <a:ext cx="719137" cy="1588"/>
          </a:xfrm>
          <a:prstGeom prst="line">
            <a:avLst/>
          </a:prstGeom>
          <a:noFill/>
          <a:ln w="9525">
            <a:solidFill>
              <a:schemeClr val="tx1"/>
            </a:solidFill>
            <a:round/>
            <a:headEnd/>
            <a:tailEnd type="triangle" w="med" len="med"/>
          </a:ln>
        </p:spPr>
        <p:txBody>
          <a:bodyPr/>
          <a:lstStyle/>
          <a:p>
            <a:endParaRPr lang="zh-CN" altLang="en-US"/>
          </a:p>
        </p:txBody>
      </p:sp>
      <p:sp>
        <p:nvSpPr>
          <p:cNvPr id="57358" name="Oval 14"/>
          <p:cNvSpPr>
            <a:spLocks noChangeArrowheads="1"/>
          </p:cNvSpPr>
          <p:nvPr/>
        </p:nvSpPr>
        <p:spPr bwMode="auto">
          <a:xfrm>
            <a:off x="6354768" y="1546225"/>
            <a:ext cx="1081087" cy="1008063"/>
          </a:xfrm>
          <a:prstGeom prst="ellipse">
            <a:avLst/>
          </a:prstGeom>
          <a:noFill/>
          <a:ln w="9525">
            <a:solidFill>
              <a:schemeClr val="tx1"/>
            </a:solidFill>
            <a:round/>
            <a:headEnd/>
            <a:tailEnd/>
          </a:ln>
        </p:spPr>
        <p:txBody>
          <a:bodyPr wrap="none" anchor="ctr"/>
          <a:lstStyle/>
          <a:p>
            <a:pPr algn="ctr"/>
            <a:r>
              <a:rPr lang="zh-CN" altLang="en-US" sz="1600"/>
              <a:t>软件</a:t>
            </a:r>
          </a:p>
          <a:p>
            <a:pPr algn="ctr"/>
            <a:r>
              <a:rPr lang="zh-CN" altLang="en-US" sz="1600"/>
              <a:t>与服务</a:t>
            </a:r>
          </a:p>
        </p:txBody>
      </p:sp>
      <p:sp>
        <p:nvSpPr>
          <p:cNvPr id="57359" name="Text Box 15"/>
          <p:cNvSpPr txBox="1">
            <a:spLocks noChangeArrowheads="1"/>
          </p:cNvSpPr>
          <p:nvPr/>
        </p:nvSpPr>
        <p:spPr bwMode="auto">
          <a:xfrm>
            <a:off x="3978280" y="2914650"/>
            <a:ext cx="965200" cy="457200"/>
          </a:xfrm>
          <a:prstGeom prst="rect">
            <a:avLst/>
          </a:prstGeom>
          <a:noFill/>
          <a:ln w="9525">
            <a:noFill/>
            <a:miter lim="800000"/>
            <a:headEnd/>
            <a:tailEnd/>
          </a:ln>
        </p:spPr>
        <p:txBody>
          <a:bodyPr wrap="none">
            <a:spAutoFit/>
          </a:bodyPr>
          <a:lstStyle/>
          <a:p>
            <a:r>
              <a:rPr lang="en-US" altLang="zh-CN"/>
              <a:t>&gt;10</a:t>
            </a:r>
            <a:r>
              <a:rPr lang="zh-CN" altLang="en-US"/>
              <a:t>人</a:t>
            </a:r>
          </a:p>
        </p:txBody>
      </p:sp>
      <p:sp>
        <p:nvSpPr>
          <p:cNvPr id="57360" name="Rectangle 16"/>
          <p:cNvSpPr>
            <a:spLocks noChangeArrowheads="1"/>
          </p:cNvSpPr>
          <p:nvPr/>
        </p:nvSpPr>
        <p:spPr bwMode="auto">
          <a:xfrm>
            <a:off x="4122743" y="1401763"/>
            <a:ext cx="1439862" cy="792162"/>
          </a:xfrm>
          <a:prstGeom prst="rect">
            <a:avLst/>
          </a:prstGeom>
          <a:noFill/>
          <a:ln w="9525">
            <a:solidFill>
              <a:schemeClr val="tx1"/>
            </a:solidFill>
            <a:miter lim="800000"/>
            <a:headEnd/>
            <a:tailEnd/>
          </a:ln>
        </p:spPr>
        <p:txBody>
          <a:bodyPr wrap="none" anchor="ctr"/>
          <a:lstStyle/>
          <a:p>
            <a:pPr algn="ctr"/>
            <a:r>
              <a:rPr lang="zh-CN" altLang="en-US"/>
              <a:t>软件</a:t>
            </a:r>
          </a:p>
          <a:p>
            <a:pPr algn="ctr"/>
            <a:r>
              <a:rPr lang="zh-CN" altLang="en-US"/>
              <a:t>产品和系统</a:t>
            </a:r>
          </a:p>
        </p:txBody>
      </p:sp>
      <p:sp>
        <p:nvSpPr>
          <p:cNvPr id="57361" name="Text Box 17"/>
          <p:cNvSpPr txBox="1">
            <a:spLocks noChangeArrowheads="1"/>
          </p:cNvSpPr>
          <p:nvPr/>
        </p:nvSpPr>
        <p:spPr bwMode="auto">
          <a:xfrm>
            <a:off x="5075243" y="2897188"/>
            <a:ext cx="1136650" cy="457200"/>
          </a:xfrm>
          <a:prstGeom prst="rect">
            <a:avLst/>
          </a:prstGeom>
          <a:noFill/>
          <a:ln w="9525">
            <a:noFill/>
            <a:miter lim="800000"/>
            <a:headEnd/>
            <a:tailEnd/>
          </a:ln>
        </p:spPr>
        <p:txBody>
          <a:bodyPr wrap="none">
            <a:spAutoFit/>
          </a:bodyPr>
          <a:lstStyle/>
          <a:p>
            <a:r>
              <a:rPr lang="en-US" altLang="zh-CN"/>
              <a:t>&gt;&gt;10</a:t>
            </a:r>
            <a:r>
              <a:rPr lang="zh-CN" altLang="en-US"/>
              <a:t>人</a:t>
            </a:r>
          </a:p>
        </p:txBody>
      </p:sp>
      <p:sp>
        <p:nvSpPr>
          <p:cNvPr id="57362" name="Text Box 18"/>
          <p:cNvSpPr txBox="1">
            <a:spLocks noChangeArrowheads="1"/>
          </p:cNvSpPr>
          <p:nvPr/>
        </p:nvSpPr>
        <p:spPr bwMode="auto">
          <a:xfrm>
            <a:off x="6918330" y="2720975"/>
            <a:ext cx="2251075" cy="457200"/>
          </a:xfrm>
          <a:prstGeom prst="rect">
            <a:avLst/>
          </a:prstGeom>
          <a:noFill/>
          <a:ln w="9525">
            <a:noFill/>
            <a:miter lim="800000"/>
            <a:headEnd/>
            <a:tailEnd/>
          </a:ln>
        </p:spPr>
        <p:txBody>
          <a:bodyPr wrap="none">
            <a:spAutoFit/>
          </a:bodyPr>
          <a:lstStyle/>
          <a:p>
            <a:r>
              <a:rPr lang="en-US" altLang="zh-CN"/>
              <a:t>CMMI</a:t>
            </a:r>
            <a:r>
              <a:rPr lang="zh-CN" altLang="en-US"/>
              <a:t>能力提高</a:t>
            </a:r>
          </a:p>
        </p:txBody>
      </p:sp>
      <p:sp>
        <p:nvSpPr>
          <p:cNvPr id="57363" name="Rectangle 19"/>
          <p:cNvSpPr>
            <a:spLocks noChangeArrowheads="1"/>
          </p:cNvSpPr>
          <p:nvPr/>
        </p:nvSpPr>
        <p:spPr bwMode="auto">
          <a:xfrm>
            <a:off x="2070105" y="3844925"/>
            <a:ext cx="5400675" cy="360363"/>
          </a:xfrm>
          <a:prstGeom prst="rect">
            <a:avLst/>
          </a:prstGeom>
          <a:noFill/>
          <a:ln w="9525">
            <a:solidFill>
              <a:schemeClr val="tx1"/>
            </a:solidFill>
            <a:miter lim="800000"/>
            <a:headEnd/>
            <a:tailEnd/>
          </a:ln>
        </p:spPr>
        <p:txBody>
          <a:bodyPr wrap="none" anchor="ctr"/>
          <a:lstStyle/>
          <a:p>
            <a:pPr algn="ctr"/>
            <a:r>
              <a:rPr lang="zh-CN" altLang="en-US"/>
              <a:t>组织之间的稳定、可控的生产过程</a:t>
            </a:r>
          </a:p>
        </p:txBody>
      </p:sp>
      <p:sp>
        <p:nvSpPr>
          <p:cNvPr id="57364" name="AutoShape 20"/>
          <p:cNvSpPr>
            <a:spLocks noChangeArrowheads="1"/>
          </p:cNvSpPr>
          <p:nvPr/>
        </p:nvSpPr>
        <p:spPr bwMode="auto">
          <a:xfrm>
            <a:off x="2443168" y="4778375"/>
            <a:ext cx="936625" cy="792163"/>
          </a:xfrm>
          <a:prstGeom prst="flowChartMultidocument">
            <a:avLst/>
          </a:prstGeom>
          <a:noFill/>
          <a:ln w="9525">
            <a:solidFill>
              <a:schemeClr val="tx1"/>
            </a:solidFill>
            <a:miter lim="800000"/>
            <a:headEnd/>
            <a:tailEnd/>
          </a:ln>
        </p:spPr>
        <p:txBody>
          <a:bodyPr wrap="none" anchor="ctr"/>
          <a:lstStyle/>
          <a:p>
            <a:pPr algn="ctr"/>
            <a:r>
              <a:rPr lang="zh-CN" altLang="en-US" sz="1600"/>
              <a:t>全球的</a:t>
            </a:r>
          </a:p>
          <a:p>
            <a:pPr algn="ctr"/>
            <a:r>
              <a:rPr lang="zh-CN" altLang="en-US" sz="1600"/>
              <a:t>并行工程</a:t>
            </a:r>
            <a:endParaRPr lang="en-US" altLang="zh-CN" sz="1600"/>
          </a:p>
        </p:txBody>
      </p:sp>
      <p:sp>
        <p:nvSpPr>
          <p:cNvPr id="57365" name="Rectangle 21"/>
          <p:cNvSpPr>
            <a:spLocks noChangeArrowheads="1"/>
          </p:cNvSpPr>
          <p:nvPr/>
        </p:nvSpPr>
        <p:spPr bwMode="auto">
          <a:xfrm>
            <a:off x="1219205" y="4129088"/>
            <a:ext cx="792163" cy="577850"/>
          </a:xfrm>
          <a:prstGeom prst="rect">
            <a:avLst/>
          </a:prstGeom>
          <a:noFill/>
          <a:ln w="9525">
            <a:solidFill>
              <a:schemeClr val="tx1"/>
            </a:solidFill>
            <a:miter lim="800000"/>
            <a:headEnd/>
            <a:tailEnd/>
          </a:ln>
        </p:spPr>
        <p:txBody>
          <a:bodyPr wrap="none" anchor="ctr"/>
          <a:lstStyle/>
          <a:p>
            <a:pPr algn="ctr"/>
            <a:r>
              <a:rPr lang="zh-CN" altLang="en-US" sz="1400"/>
              <a:t>高级语言</a:t>
            </a:r>
          </a:p>
          <a:p>
            <a:pPr algn="ctr"/>
            <a:r>
              <a:rPr lang="zh-CN" altLang="en-US" sz="1400"/>
              <a:t>代码</a:t>
            </a:r>
            <a:endParaRPr lang="en-US" altLang="zh-CN" sz="1400"/>
          </a:p>
        </p:txBody>
      </p:sp>
      <p:sp>
        <p:nvSpPr>
          <p:cNvPr id="57366" name="Rectangle 22"/>
          <p:cNvSpPr>
            <a:spLocks noChangeArrowheads="1"/>
          </p:cNvSpPr>
          <p:nvPr/>
        </p:nvSpPr>
        <p:spPr bwMode="auto">
          <a:xfrm>
            <a:off x="1219205" y="4921250"/>
            <a:ext cx="792163" cy="577850"/>
          </a:xfrm>
          <a:prstGeom prst="rect">
            <a:avLst/>
          </a:prstGeom>
          <a:noFill/>
          <a:ln w="9525">
            <a:solidFill>
              <a:schemeClr val="tx1"/>
            </a:solidFill>
            <a:miter lim="800000"/>
            <a:headEnd/>
            <a:tailEnd/>
          </a:ln>
        </p:spPr>
        <p:txBody>
          <a:bodyPr wrap="none" anchor="ctr"/>
          <a:lstStyle/>
          <a:p>
            <a:pPr algn="ctr"/>
            <a:r>
              <a:rPr lang="en-US" altLang="zh-CN" sz="1400"/>
              <a:t>COTS</a:t>
            </a:r>
            <a:r>
              <a:rPr lang="zh-CN" altLang="en-US" sz="1400"/>
              <a:t>部件</a:t>
            </a:r>
          </a:p>
        </p:txBody>
      </p:sp>
      <p:sp>
        <p:nvSpPr>
          <p:cNvPr id="57367" name="Rectangle 23"/>
          <p:cNvSpPr>
            <a:spLocks noChangeArrowheads="1"/>
          </p:cNvSpPr>
          <p:nvPr/>
        </p:nvSpPr>
        <p:spPr bwMode="auto">
          <a:xfrm>
            <a:off x="1219205" y="5713413"/>
            <a:ext cx="792163" cy="577850"/>
          </a:xfrm>
          <a:prstGeom prst="rect">
            <a:avLst/>
          </a:prstGeom>
          <a:noFill/>
          <a:ln w="9525">
            <a:solidFill>
              <a:schemeClr val="tx1"/>
            </a:solidFill>
            <a:miter lim="800000"/>
            <a:headEnd/>
            <a:tailEnd/>
          </a:ln>
        </p:spPr>
        <p:txBody>
          <a:bodyPr wrap="none" anchor="ctr"/>
          <a:lstStyle/>
          <a:p>
            <a:pPr algn="ctr"/>
            <a:r>
              <a:rPr lang="zh-CN" altLang="en-US" sz="1400"/>
              <a:t>开源</a:t>
            </a:r>
          </a:p>
          <a:p>
            <a:pPr algn="ctr"/>
            <a:r>
              <a:rPr lang="zh-CN" altLang="en-US" sz="1400"/>
              <a:t>代码</a:t>
            </a:r>
            <a:endParaRPr lang="en-US" altLang="zh-CN" sz="1400"/>
          </a:p>
        </p:txBody>
      </p:sp>
      <p:sp>
        <p:nvSpPr>
          <p:cNvPr id="57368" name="Line 24"/>
          <p:cNvSpPr>
            <a:spLocks noChangeShapeType="1"/>
          </p:cNvSpPr>
          <p:nvPr/>
        </p:nvSpPr>
        <p:spPr bwMode="auto">
          <a:xfrm flipV="1">
            <a:off x="2011368" y="5426075"/>
            <a:ext cx="431800" cy="647700"/>
          </a:xfrm>
          <a:prstGeom prst="line">
            <a:avLst/>
          </a:prstGeom>
          <a:noFill/>
          <a:ln w="9525">
            <a:solidFill>
              <a:schemeClr val="tx1"/>
            </a:solidFill>
            <a:round/>
            <a:headEnd/>
            <a:tailEnd type="triangle" w="med" len="med"/>
          </a:ln>
        </p:spPr>
        <p:txBody>
          <a:bodyPr/>
          <a:lstStyle/>
          <a:p>
            <a:endParaRPr lang="zh-CN" altLang="en-US"/>
          </a:p>
        </p:txBody>
      </p:sp>
      <p:sp>
        <p:nvSpPr>
          <p:cNvPr id="57369" name="Line 25"/>
          <p:cNvSpPr>
            <a:spLocks noChangeShapeType="1"/>
          </p:cNvSpPr>
          <p:nvPr/>
        </p:nvSpPr>
        <p:spPr bwMode="auto">
          <a:xfrm>
            <a:off x="2011368" y="5138738"/>
            <a:ext cx="431800" cy="71437"/>
          </a:xfrm>
          <a:prstGeom prst="line">
            <a:avLst/>
          </a:prstGeom>
          <a:noFill/>
          <a:ln w="9525">
            <a:solidFill>
              <a:schemeClr val="tx1"/>
            </a:solidFill>
            <a:round/>
            <a:headEnd/>
            <a:tailEnd type="triangle" w="med" len="med"/>
          </a:ln>
        </p:spPr>
        <p:txBody>
          <a:bodyPr/>
          <a:lstStyle/>
          <a:p>
            <a:endParaRPr lang="zh-CN" altLang="en-US"/>
          </a:p>
        </p:txBody>
      </p:sp>
      <p:sp>
        <p:nvSpPr>
          <p:cNvPr id="57370" name="Line 26"/>
          <p:cNvSpPr>
            <a:spLocks noChangeShapeType="1"/>
          </p:cNvSpPr>
          <p:nvPr/>
        </p:nvSpPr>
        <p:spPr bwMode="auto">
          <a:xfrm>
            <a:off x="2011368" y="4346575"/>
            <a:ext cx="431800" cy="576263"/>
          </a:xfrm>
          <a:prstGeom prst="line">
            <a:avLst/>
          </a:prstGeom>
          <a:noFill/>
          <a:ln w="9525">
            <a:solidFill>
              <a:schemeClr val="tx1"/>
            </a:solidFill>
            <a:round/>
            <a:headEnd/>
            <a:tailEnd type="triangle" w="med" len="med"/>
          </a:ln>
        </p:spPr>
        <p:txBody>
          <a:bodyPr/>
          <a:lstStyle/>
          <a:p>
            <a:endParaRPr lang="zh-CN" altLang="en-US"/>
          </a:p>
        </p:txBody>
      </p:sp>
      <p:sp>
        <p:nvSpPr>
          <p:cNvPr id="57371" name="Line 27"/>
          <p:cNvSpPr>
            <a:spLocks noChangeShapeType="1"/>
          </p:cNvSpPr>
          <p:nvPr/>
        </p:nvSpPr>
        <p:spPr bwMode="auto">
          <a:xfrm>
            <a:off x="3379793" y="4921250"/>
            <a:ext cx="719137" cy="1588"/>
          </a:xfrm>
          <a:prstGeom prst="line">
            <a:avLst/>
          </a:prstGeom>
          <a:noFill/>
          <a:ln w="9525">
            <a:solidFill>
              <a:schemeClr val="tx1"/>
            </a:solidFill>
            <a:round/>
            <a:headEnd/>
            <a:tailEnd type="triangle" w="med" len="med"/>
          </a:ln>
        </p:spPr>
        <p:txBody>
          <a:bodyPr/>
          <a:lstStyle/>
          <a:p>
            <a:endParaRPr lang="zh-CN" altLang="en-US"/>
          </a:p>
        </p:txBody>
      </p:sp>
      <p:sp>
        <p:nvSpPr>
          <p:cNvPr id="57372" name="Rectangle 28"/>
          <p:cNvSpPr>
            <a:spLocks noChangeArrowheads="1"/>
          </p:cNvSpPr>
          <p:nvPr/>
        </p:nvSpPr>
        <p:spPr bwMode="auto">
          <a:xfrm>
            <a:off x="4098930" y="5065713"/>
            <a:ext cx="1439863" cy="576262"/>
          </a:xfrm>
          <a:prstGeom prst="rect">
            <a:avLst/>
          </a:prstGeom>
          <a:noFill/>
          <a:ln w="9525">
            <a:solidFill>
              <a:schemeClr val="tx1"/>
            </a:solidFill>
            <a:miter lim="800000"/>
            <a:headEnd/>
            <a:tailEnd/>
          </a:ln>
        </p:spPr>
        <p:txBody>
          <a:bodyPr wrap="none" anchor="ctr"/>
          <a:lstStyle/>
          <a:p>
            <a:pPr algn="ctr"/>
            <a:r>
              <a:rPr lang="zh-CN" altLang="en-US"/>
              <a:t>服务</a:t>
            </a:r>
          </a:p>
        </p:txBody>
      </p:sp>
      <p:sp>
        <p:nvSpPr>
          <p:cNvPr id="57373" name="Line 29"/>
          <p:cNvSpPr>
            <a:spLocks noChangeShapeType="1"/>
          </p:cNvSpPr>
          <p:nvPr/>
        </p:nvSpPr>
        <p:spPr bwMode="auto">
          <a:xfrm>
            <a:off x="5540380" y="4849813"/>
            <a:ext cx="719138" cy="1587"/>
          </a:xfrm>
          <a:prstGeom prst="line">
            <a:avLst/>
          </a:prstGeom>
          <a:noFill/>
          <a:ln w="9525">
            <a:solidFill>
              <a:schemeClr val="tx1"/>
            </a:solidFill>
            <a:round/>
            <a:headEnd/>
            <a:tailEnd type="triangle" w="med" len="med"/>
          </a:ln>
        </p:spPr>
        <p:txBody>
          <a:bodyPr/>
          <a:lstStyle/>
          <a:p>
            <a:endParaRPr lang="zh-CN" altLang="en-US"/>
          </a:p>
        </p:txBody>
      </p:sp>
      <p:sp>
        <p:nvSpPr>
          <p:cNvPr id="57374" name="Oval 30"/>
          <p:cNvSpPr>
            <a:spLocks noChangeArrowheads="1"/>
          </p:cNvSpPr>
          <p:nvPr/>
        </p:nvSpPr>
        <p:spPr bwMode="auto">
          <a:xfrm>
            <a:off x="6330955" y="4418013"/>
            <a:ext cx="1081088" cy="1008062"/>
          </a:xfrm>
          <a:prstGeom prst="ellipse">
            <a:avLst/>
          </a:prstGeom>
          <a:noFill/>
          <a:ln w="9525">
            <a:solidFill>
              <a:schemeClr val="tx1"/>
            </a:solidFill>
            <a:round/>
            <a:headEnd/>
            <a:tailEnd/>
          </a:ln>
        </p:spPr>
        <p:txBody>
          <a:bodyPr wrap="none" anchor="ctr"/>
          <a:lstStyle/>
          <a:p>
            <a:pPr algn="ctr"/>
            <a:r>
              <a:rPr lang="zh-CN" altLang="en-US" sz="1600"/>
              <a:t>全球</a:t>
            </a:r>
            <a:r>
              <a:rPr lang="en-US" altLang="zh-CN" sz="1600"/>
              <a:t>(</a:t>
            </a:r>
            <a:r>
              <a:rPr lang="zh-CN" altLang="en-US" sz="1600"/>
              <a:t>行业</a:t>
            </a:r>
            <a:r>
              <a:rPr lang="en-US" altLang="zh-CN" sz="1600"/>
              <a:t>)</a:t>
            </a:r>
          </a:p>
          <a:p>
            <a:pPr algn="ctr"/>
            <a:r>
              <a:rPr lang="zh-CN" altLang="en-US" sz="1600"/>
              <a:t>软件与服务</a:t>
            </a:r>
          </a:p>
        </p:txBody>
      </p:sp>
      <p:sp>
        <p:nvSpPr>
          <p:cNvPr id="57375" name="Rectangle 31"/>
          <p:cNvSpPr>
            <a:spLocks noChangeArrowheads="1"/>
          </p:cNvSpPr>
          <p:nvPr/>
        </p:nvSpPr>
        <p:spPr bwMode="auto">
          <a:xfrm>
            <a:off x="4098930" y="4273550"/>
            <a:ext cx="1439863" cy="792163"/>
          </a:xfrm>
          <a:prstGeom prst="rect">
            <a:avLst/>
          </a:prstGeom>
          <a:noFill/>
          <a:ln w="9525">
            <a:solidFill>
              <a:schemeClr val="tx1"/>
            </a:solidFill>
            <a:miter lim="800000"/>
            <a:headEnd/>
            <a:tailEnd/>
          </a:ln>
        </p:spPr>
        <p:txBody>
          <a:bodyPr wrap="none" anchor="ctr"/>
          <a:lstStyle/>
          <a:p>
            <a:pPr algn="ctr"/>
            <a:r>
              <a:rPr lang="zh-CN" altLang="en-US"/>
              <a:t>软件</a:t>
            </a:r>
          </a:p>
          <a:p>
            <a:pPr algn="ctr"/>
            <a:r>
              <a:rPr lang="zh-CN" altLang="en-US"/>
              <a:t>产品</a:t>
            </a:r>
          </a:p>
        </p:txBody>
      </p:sp>
      <p:sp>
        <p:nvSpPr>
          <p:cNvPr id="57376" name="Text Box 32"/>
          <p:cNvSpPr txBox="1">
            <a:spLocks noChangeArrowheads="1"/>
          </p:cNvSpPr>
          <p:nvPr/>
        </p:nvSpPr>
        <p:spPr bwMode="auto">
          <a:xfrm>
            <a:off x="3413130" y="5895975"/>
            <a:ext cx="3575050" cy="457200"/>
          </a:xfrm>
          <a:prstGeom prst="rect">
            <a:avLst/>
          </a:prstGeom>
          <a:noFill/>
          <a:ln w="9525">
            <a:noFill/>
            <a:miter lim="800000"/>
            <a:headEnd/>
            <a:tailEnd/>
          </a:ln>
        </p:spPr>
        <p:txBody>
          <a:bodyPr wrap="none">
            <a:spAutoFit/>
          </a:bodyPr>
          <a:lstStyle/>
          <a:p>
            <a:r>
              <a:rPr lang="en-US" altLang="zh-CN"/>
              <a:t>&gt;&gt;</a:t>
            </a:r>
            <a:r>
              <a:rPr lang="zh-CN" altLang="en-US"/>
              <a:t>不确定、不可控的资源</a:t>
            </a:r>
          </a:p>
        </p:txBody>
      </p:sp>
      <p:sp>
        <p:nvSpPr>
          <p:cNvPr id="57377" name="Freeform 33"/>
          <p:cNvSpPr>
            <a:spLocks/>
          </p:cNvSpPr>
          <p:nvPr/>
        </p:nvSpPr>
        <p:spPr bwMode="auto">
          <a:xfrm>
            <a:off x="5054605" y="5410200"/>
            <a:ext cx="1630363" cy="468313"/>
          </a:xfrm>
          <a:custGeom>
            <a:avLst/>
            <a:gdLst>
              <a:gd name="T0" fmla="*/ 2147483647 w 1027"/>
              <a:gd name="T1" fmla="*/ 0 h 295"/>
              <a:gd name="T2" fmla="*/ 2147483647 w 1027"/>
              <a:gd name="T3" fmla="*/ 2147483647 h 295"/>
              <a:gd name="T4" fmla="*/ 2147483647 w 1027"/>
              <a:gd name="T5" fmla="*/ 2147483647 h 295"/>
              <a:gd name="T6" fmla="*/ 0 w 1027"/>
              <a:gd name="T7" fmla="*/ 2147483647 h 295"/>
              <a:gd name="T8" fmla="*/ 0 60000 65536"/>
              <a:gd name="T9" fmla="*/ 0 60000 65536"/>
              <a:gd name="T10" fmla="*/ 0 60000 65536"/>
              <a:gd name="T11" fmla="*/ 0 60000 65536"/>
              <a:gd name="T12" fmla="*/ 0 w 1027"/>
              <a:gd name="T13" fmla="*/ 0 h 295"/>
              <a:gd name="T14" fmla="*/ 1027 w 1027"/>
              <a:gd name="T15" fmla="*/ 295 h 295"/>
            </a:gdLst>
            <a:ahLst/>
            <a:cxnLst>
              <a:cxn ang="T8">
                <a:pos x="T0" y="T1"/>
              </a:cxn>
              <a:cxn ang="T9">
                <a:pos x="T2" y="T3"/>
              </a:cxn>
              <a:cxn ang="T10">
                <a:pos x="T4" y="T5"/>
              </a:cxn>
              <a:cxn ang="T11">
                <a:pos x="T6" y="T7"/>
              </a:cxn>
            </a:cxnLst>
            <a:rect l="T12" t="T13" r="T14" b="T15"/>
            <a:pathLst>
              <a:path w="1027" h="295">
                <a:moveTo>
                  <a:pt x="1024" y="0"/>
                </a:moveTo>
                <a:cubicBezTo>
                  <a:pt x="1025" y="88"/>
                  <a:pt x="1027" y="177"/>
                  <a:pt x="920" y="224"/>
                </a:cubicBezTo>
                <a:cubicBezTo>
                  <a:pt x="813" y="271"/>
                  <a:pt x="537" y="295"/>
                  <a:pt x="384" y="280"/>
                </a:cubicBezTo>
                <a:cubicBezTo>
                  <a:pt x="231" y="265"/>
                  <a:pt x="115" y="200"/>
                  <a:pt x="0" y="136"/>
                </a:cubicBezTo>
              </a:path>
            </a:pathLst>
          </a:cu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zh-CN" altLang="en-US" smtClean="0"/>
              <a:t>软件无处不在</a:t>
            </a:r>
            <a:r>
              <a:rPr lang="en-US" altLang="zh-CN" smtClean="0"/>
              <a:t>---</a:t>
            </a:r>
            <a:r>
              <a:rPr lang="zh-CN" altLang="en-US" smtClean="0"/>
              <a:t>移动通信</a:t>
            </a:r>
          </a:p>
        </p:txBody>
      </p:sp>
      <p:pic>
        <p:nvPicPr>
          <p:cNvPr id="8195" name="Picture 5"/>
          <p:cNvPicPr>
            <a:picLocks noChangeAspect="1" noChangeArrowheads="1"/>
          </p:cNvPicPr>
          <p:nvPr/>
        </p:nvPicPr>
        <p:blipFill>
          <a:blip r:embed="rId2"/>
          <a:srcRect/>
          <a:stretch>
            <a:fillRect/>
          </a:stretch>
        </p:blipFill>
        <p:spPr bwMode="auto">
          <a:xfrm>
            <a:off x="684213" y="1409700"/>
            <a:ext cx="8280400" cy="482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146"/>
          <p:cNvSpPr>
            <a:spLocks noGrp="1" noChangeArrowheads="1"/>
          </p:cNvSpPr>
          <p:nvPr>
            <p:ph type="title"/>
          </p:nvPr>
        </p:nvSpPr>
        <p:spPr/>
        <p:txBody>
          <a:bodyPr/>
          <a:lstStyle/>
          <a:p>
            <a:pPr eaLnBrk="1" hangingPunct="1"/>
            <a:r>
              <a:rPr lang="en-US" altLang="zh-CN" smtClean="0"/>
              <a:t>1.2  </a:t>
            </a:r>
            <a:r>
              <a:rPr lang="zh-CN" altLang="en-US" smtClean="0"/>
              <a:t>计算机器的发展</a:t>
            </a:r>
            <a:endParaRPr lang="en-GB" altLang="zh-CN" smtClean="0"/>
          </a:p>
        </p:txBody>
      </p:sp>
      <p:sp>
        <p:nvSpPr>
          <p:cNvPr id="9219" name="Rectangle 6147"/>
          <p:cNvSpPr>
            <a:spLocks noGrp="1" noChangeArrowheads="1"/>
          </p:cNvSpPr>
          <p:nvPr>
            <p:ph type="body" idx="1"/>
          </p:nvPr>
        </p:nvSpPr>
        <p:spPr>
          <a:xfrm>
            <a:off x="990600" y="1295400"/>
            <a:ext cx="7510463" cy="2847975"/>
          </a:xfrm>
        </p:spPr>
        <p:txBody>
          <a:bodyPr/>
          <a:lstStyle/>
          <a:p>
            <a:pPr>
              <a:buFontTx/>
              <a:buNone/>
            </a:pPr>
            <a:r>
              <a:rPr lang="en-US" altLang="zh-CN" smtClean="0"/>
              <a:t>1.2.1  </a:t>
            </a:r>
            <a:r>
              <a:rPr lang="zh-CN" altLang="en-US" smtClean="0"/>
              <a:t>手动计算装置</a:t>
            </a:r>
          </a:p>
          <a:p>
            <a:pPr>
              <a:buFontTx/>
              <a:buNone/>
            </a:pPr>
            <a:r>
              <a:rPr lang="en-US" altLang="zh-CN" smtClean="0"/>
              <a:t>1.2.2  </a:t>
            </a:r>
            <a:r>
              <a:rPr lang="zh-CN" altLang="en-US" smtClean="0"/>
              <a:t>自动计算装置</a:t>
            </a:r>
          </a:p>
          <a:p>
            <a:pPr>
              <a:buFontTx/>
              <a:buNone/>
            </a:pPr>
            <a:r>
              <a:rPr lang="en-US" altLang="zh-CN" smtClean="0"/>
              <a:t>1.2.4  </a:t>
            </a:r>
            <a:r>
              <a:rPr lang="zh-CN" altLang="en-US" smtClean="0"/>
              <a:t>图灵理论计算机</a:t>
            </a:r>
          </a:p>
          <a:p>
            <a:pPr>
              <a:buFontTx/>
              <a:buNone/>
            </a:pPr>
            <a:r>
              <a:rPr lang="en-US" altLang="zh-CN" smtClean="0"/>
              <a:t>1.2.5  </a:t>
            </a:r>
            <a:r>
              <a:rPr lang="zh-CN" altLang="en-US" smtClean="0"/>
              <a:t>电子计算机的大规模生产和应用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a:t>
            </a:r>
            <a:r>
              <a:rPr lang="en-US" altLang="zh-CN" sz="2000" smtClean="0"/>
              <a:t>(computing machinery)</a:t>
            </a:r>
            <a:r>
              <a:rPr lang="zh-CN" altLang="en-US" sz="2000" smtClean="0"/>
              <a:t>的发展历史</a:t>
            </a:r>
          </a:p>
        </p:txBody>
      </p:sp>
      <p:sp>
        <p:nvSpPr>
          <p:cNvPr id="10243" name="Rectangle 3"/>
          <p:cNvSpPr>
            <a:spLocks noGrp="1" noChangeArrowheads="1"/>
          </p:cNvSpPr>
          <p:nvPr>
            <p:ph type="body" idx="1"/>
          </p:nvPr>
        </p:nvSpPr>
        <p:spPr>
          <a:xfrm>
            <a:off x="827088" y="1447800"/>
            <a:ext cx="7402512" cy="828675"/>
          </a:xfrm>
        </p:spPr>
        <p:txBody>
          <a:bodyPr/>
          <a:lstStyle/>
          <a:p>
            <a:pPr eaLnBrk="1" hangingPunct="1">
              <a:lnSpc>
                <a:spcPct val="90000"/>
              </a:lnSpc>
            </a:pPr>
            <a:r>
              <a:rPr lang="zh-CN" altLang="en-US" sz="2400" smtClean="0"/>
              <a:t>算盘－－对一个数学问题，只有确定其可用算盘解算时，此问题才是可解的。－－古代中国学者</a:t>
            </a:r>
          </a:p>
        </p:txBody>
      </p:sp>
      <p:pic>
        <p:nvPicPr>
          <p:cNvPr id="10244" name="Picture 32" descr="abacus image"/>
          <p:cNvPicPr>
            <a:picLocks noChangeAspect="1" noChangeArrowheads="1"/>
          </p:cNvPicPr>
          <p:nvPr/>
        </p:nvPicPr>
        <p:blipFill>
          <a:blip r:embed="rId2"/>
          <a:srcRect/>
          <a:stretch>
            <a:fillRect/>
          </a:stretch>
        </p:blipFill>
        <p:spPr bwMode="auto">
          <a:xfrm>
            <a:off x="5292725" y="2349500"/>
            <a:ext cx="3386138" cy="1512888"/>
          </a:xfrm>
          <a:prstGeom prst="rect">
            <a:avLst/>
          </a:prstGeom>
          <a:noFill/>
          <a:ln w="9525">
            <a:noFill/>
            <a:miter lim="800000"/>
            <a:headEnd/>
            <a:tailEnd/>
          </a:ln>
        </p:spPr>
      </p:pic>
      <p:sp>
        <p:nvSpPr>
          <p:cNvPr id="10245" name="Text Box 35"/>
          <p:cNvSpPr txBox="1">
            <a:spLocks noChangeArrowheads="1"/>
          </p:cNvSpPr>
          <p:nvPr/>
        </p:nvSpPr>
        <p:spPr bwMode="auto">
          <a:xfrm>
            <a:off x="5364163" y="3933825"/>
            <a:ext cx="3024187" cy="304800"/>
          </a:xfrm>
          <a:prstGeom prst="rect">
            <a:avLst/>
          </a:prstGeom>
          <a:noFill/>
          <a:ln w="9525">
            <a:noFill/>
            <a:miter lim="800000"/>
            <a:headEnd/>
            <a:tailEnd/>
          </a:ln>
        </p:spPr>
        <p:txBody>
          <a:bodyPr>
            <a:spAutoFit/>
          </a:bodyPr>
          <a:lstStyle/>
          <a:p>
            <a:r>
              <a:rPr lang="en-US" altLang="zh-CN" sz="1400"/>
              <a:t>The Chinese</a:t>
            </a:r>
            <a:r>
              <a:rPr lang="en-US" altLang="zh-CN" sz="1400" b="1"/>
              <a:t> Standards Abacus</a:t>
            </a:r>
            <a:endParaRPr lang="en-US" altLang="zh-CN" sz="1400"/>
          </a:p>
        </p:txBody>
      </p:sp>
      <p:pic>
        <p:nvPicPr>
          <p:cNvPr id="10246" name="Picture 37" descr="Reconstruction of Roman Abacus">
            <a:hlinkClick r:id="rId3" tooltip="Reconstruction of Roman Abacus"/>
          </p:cNvPr>
          <p:cNvPicPr>
            <a:picLocks noChangeAspect="1" noChangeArrowheads="1"/>
          </p:cNvPicPr>
          <p:nvPr/>
        </p:nvPicPr>
        <p:blipFill>
          <a:blip r:embed="rId4"/>
          <a:srcRect/>
          <a:stretch>
            <a:fillRect/>
          </a:stretch>
        </p:blipFill>
        <p:spPr bwMode="auto">
          <a:xfrm>
            <a:off x="1116013" y="2420938"/>
            <a:ext cx="2857500" cy="2276475"/>
          </a:xfrm>
          <a:prstGeom prst="rect">
            <a:avLst/>
          </a:prstGeom>
          <a:noFill/>
          <a:ln w="9525">
            <a:noFill/>
            <a:miter lim="800000"/>
            <a:headEnd/>
            <a:tailEnd/>
          </a:ln>
        </p:spPr>
      </p:pic>
      <p:sp>
        <p:nvSpPr>
          <p:cNvPr id="10247" name="Text Box 38"/>
          <p:cNvSpPr txBox="1">
            <a:spLocks noChangeArrowheads="1"/>
          </p:cNvSpPr>
          <p:nvPr/>
        </p:nvSpPr>
        <p:spPr bwMode="auto">
          <a:xfrm>
            <a:off x="1042988" y="4724400"/>
            <a:ext cx="3024187" cy="730250"/>
          </a:xfrm>
          <a:prstGeom prst="rect">
            <a:avLst/>
          </a:prstGeom>
          <a:noFill/>
          <a:ln w="9525">
            <a:noFill/>
            <a:miter lim="800000"/>
            <a:headEnd/>
            <a:tailEnd/>
          </a:ln>
        </p:spPr>
        <p:txBody>
          <a:bodyPr>
            <a:spAutoFit/>
          </a:bodyPr>
          <a:lstStyle/>
          <a:p>
            <a:r>
              <a:rPr lang="fr-FR" altLang="en-US" sz="1400"/>
              <a:t>A reconstruction of a Roman abacus in the Cabinet des Médailles, Bibliothèque nationale, Paris.</a:t>
            </a:r>
            <a:endParaRPr lang="en-US" altLang="zh-CN" sz="1400"/>
          </a:p>
        </p:txBody>
      </p:sp>
      <p:pic>
        <p:nvPicPr>
          <p:cNvPr id="10248" name="Picture 40" descr="Japanese soroban">
            <a:hlinkClick r:id="rId5" tooltip="Japanese soroban"/>
          </p:cNvPr>
          <p:cNvPicPr>
            <a:picLocks noChangeAspect="1" noChangeArrowheads="1"/>
          </p:cNvPicPr>
          <p:nvPr/>
        </p:nvPicPr>
        <p:blipFill>
          <a:blip r:embed="rId6"/>
          <a:srcRect/>
          <a:stretch>
            <a:fillRect/>
          </a:stretch>
        </p:blipFill>
        <p:spPr bwMode="auto">
          <a:xfrm>
            <a:off x="4643438" y="4508500"/>
            <a:ext cx="3810000" cy="1114425"/>
          </a:xfrm>
          <a:prstGeom prst="rect">
            <a:avLst/>
          </a:prstGeom>
          <a:noFill/>
          <a:ln w="9525">
            <a:noFill/>
            <a:miter lim="800000"/>
            <a:headEnd/>
            <a:tailEnd/>
          </a:ln>
        </p:spPr>
      </p:pic>
      <p:sp>
        <p:nvSpPr>
          <p:cNvPr id="10249" name="Text Box 41"/>
          <p:cNvSpPr txBox="1">
            <a:spLocks noChangeArrowheads="1"/>
          </p:cNvSpPr>
          <p:nvPr/>
        </p:nvSpPr>
        <p:spPr bwMode="auto">
          <a:xfrm>
            <a:off x="5148263" y="5734050"/>
            <a:ext cx="3024187" cy="304800"/>
          </a:xfrm>
          <a:prstGeom prst="rect">
            <a:avLst/>
          </a:prstGeom>
          <a:noFill/>
          <a:ln w="9525">
            <a:noFill/>
            <a:miter lim="800000"/>
            <a:headEnd/>
            <a:tailEnd/>
          </a:ln>
        </p:spPr>
        <p:txBody>
          <a:bodyPr>
            <a:spAutoFit/>
          </a:bodyPr>
          <a:lstStyle/>
          <a:p>
            <a:r>
              <a:rPr lang="en-US" altLang="en-US" sz="1400"/>
              <a:t>Japanese soroban</a:t>
            </a:r>
            <a:endParaRPr lang="en-US" altLang="zh-CN"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8153400" cy="914400"/>
          </a:xfrm>
        </p:spPr>
        <p:txBody>
          <a:bodyPr/>
          <a:lstStyle/>
          <a:p>
            <a:pPr eaLnBrk="1" hangingPunct="1"/>
            <a:r>
              <a:rPr lang="zh-CN" altLang="en-US" sz="2000" smtClean="0"/>
              <a:t>计算机器</a:t>
            </a:r>
            <a:r>
              <a:rPr lang="en-US" altLang="zh-CN" sz="2000" smtClean="0"/>
              <a:t>(computing machinery)</a:t>
            </a:r>
            <a:r>
              <a:rPr lang="zh-CN" altLang="en-US" sz="2000" smtClean="0"/>
              <a:t>的发展历史</a:t>
            </a:r>
          </a:p>
        </p:txBody>
      </p:sp>
      <p:sp>
        <p:nvSpPr>
          <p:cNvPr id="11267" name="Rectangle 3"/>
          <p:cNvSpPr>
            <a:spLocks noGrp="1" noChangeArrowheads="1"/>
          </p:cNvSpPr>
          <p:nvPr>
            <p:ph type="body" idx="1"/>
          </p:nvPr>
        </p:nvSpPr>
        <p:spPr>
          <a:xfrm>
            <a:off x="903288" y="1447800"/>
            <a:ext cx="7772400" cy="4114800"/>
          </a:xfrm>
        </p:spPr>
        <p:txBody>
          <a:bodyPr/>
          <a:lstStyle/>
          <a:p>
            <a:pPr eaLnBrk="1" hangingPunct="1">
              <a:lnSpc>
                <a:spcPct val="90000"/>
              </a:lnSpc>
            </a:pPr>
            <a:r>
              <a:rPr lang="en-US" altLang="zh-CN" sz="2400" smtClean="0"/>
              <a:t>1275</a:t>
            </a:r>
            <a:r>
              <a:rPr lang="zh-CN" altLang="en-US" sz="2400" smtClean="0"/>
              <a:t>年，西班牙神学家雷蒙德</a:t>
            </a:r>
            <a:r>
              <a:rPr lang="en-US" altLang="zh-CN" sz="2400" smtClean="0"/>
              <a:t>.</a:t>
            </a:r>
            <a:r>
              <a:rPr lang="zh-CN" altLang="en-US" sz="2400" smtClean="0"/>
              <a:t>露利</a:t>
            </a:r>
            <a:r>
              <a:rPr lang="en-US" altLang="zh-CN" sz="2400" smtClean="0"/>
              <a:t>(R.Lullus)</a:t>
            </a:r>
            <a:r>
              <a:rPr lang="zh-CN" altLang="en-US" sz="2400" smtClean="0"/>
              <a:t>发明一种思维机器（“旋转玩具”）</a:t>
            </a:r>
          </a:p>
          <a:p>
            <a:pPr eaLnBrk="1" hangingPunct="1">
              <a:lnSpc>
                <a:spcPct val="90000"/>
              </a:lnSpc>
            </a:pPr>
            <a:r>
              <a:rPr lang="en-US" altLang="zh-CN" sz="2400" smtClean="0"/>
              <a:t>1641</a:t>
            </a:r>
            <a:r>
              <a:rPr lang="zh-CN" altLang="en-US" sz="2400" smtClean="0"/>
              <a:t>年法国人帕斯卡</a:t>
            </a:r>
            <a:r>
              <a:rPr lang="en-US" altLang="zh-CN" sz="2400" smtClean="0"/>
              <a:t>(B.Pascal)</a:t>
            </a:r>
            <a:r>
              <a:rPr lang="zh-CN" altLang="en-US" sz="2400" smtClean="0"/>
              <a:t>利用齿轮技术做成加法器</a:t>
            </a:r>
          </a:p>
          <a:p>
            <a:pPr eaLnBrk="1" hangingPunct="1">
              <a:lnSpc>
                <a:spcPct val="90000"/>
              </a:lnSpc>
            </a:pPr>
            <a:r>
              <a:rPr lang="en-US" altLang="zh-CN" sz="2400" smtClean="0"/>
              <a:t>1673</a:t>
            </a:r>
            <a:r>
              <a:rPr lang="zh-CN" altLang="en-US" sz="2400" smtClean="0"/>
              <a:t>年，德国人莱布尼茨（</a:t>
            </a:r>
            <a:r>
              <a:rPr lang="en-US" altLang="zh-CN" sz="2400" smtClean="0"/>
              <a:t>G.W.V.Leibniz</a:t>
            </a:r>
            <a:r>
              <a:rPr lang="zh-CN" altLang="en-US" sz="2400" smtClean="0"/>
              <a:t>）在此基础上制造了能加、减、乘、除的计算机器。</a:t>
            </a:r>
          </a:p>
          <a:p>
            <a:pPr eaLnBrk="1" hangingPunct="1">
              <a:lnSpc>
                <a:spcPct val="90000"/>
              </a:lnSpc>
            </a:pPr>
            <a:r>
              <a:rPr lang="en-US" altLang="zh-CN" sz="2400" smtClean="0"/>
              <a:t>19</a:t>
            </a:r>
            <a:r>
              <a:rPr lang="zh-CN" altLang="en-US" sz="2400" smtClean="0"/>
              <a:t>世纪</a:t>
            </a:r>
            <a:r>
              <a:rPr lang="en-US" altLang="zh-CN" sz="2400" smtClean="0"/>
              <a:t>30</a:t>
            </a:r>
            <a:r>
              <a:rPr lang="zh-CN" altLang="en-US" sz="2400" smtClean="0"/>
              <a:t>年代，英国人巴贝奇（</a:t>
            </a:r>
            <a:r>
              <a:rPr lang="en-US" altLang="zh-CN" sz="2400" smtClean="0"/>
              <a:t>C.Babbage</a:t>
            </a:r>
            <a:r>
              <a:rPr lang="zh-CN" altLang="en-US" sz="2400" smtClean="0"/>
              <a:t>）设计了用于计算对数、三角函数和其它算术函数的“分析机”；</a:t>
            </a:r>
          </a:p>
          <a:p>
            <a:pPr eaLnBrk="1" hangingPunct="1">
              <a:lnSpc>
                <a:spcPct val="90000"/>
              </a:lnSpc>
            </a:pPr>
            <a:r>
              <a:rPr lang="en-US" altLang="zh-CN" sz="2400" smtClean="0"/>
              <a:t>20</a:t>
            </a:r>
            <a:r>
              <a:rPr lang="zh-CN" altLang="en-US" sz="2400" smtClean="0"/>
              <a:t>世纪</a:t>
            </a:r>
            <a:r>
              <a:rPr lang="en-US" altLang="zh-CN" sz="2400" smtClean="0"/>
              <a:t>20</a:t>
            </a:r>
            <a:r>
              <a:rPr lang="zh-CN" altLang="en-US" sz="2400" smtClean="0"/>
              <a:t>年代，美国人布什（</a:t>
            </a:r>
            <a:r>
              <a:rPr lang="en-US" altLang="zh-CN" sz="2400" smtClean="0"/>
              <a:t>V.Bush</a:t>
            </a:r>
            <a:r>
              <a:rPr lang="zh-CN" altLang="en-US" sz="2400" smtClean="0"/>
              <a:t>）研制了能解一般微分方程组的电子模拟计算机。</a:t>
            </a:r>
          </a:p>
          <a:p>
            <a:pPr eaLnBrk="1" hangingPunct="1">
              <a:lnSpc>
                <a:spcPct val="90000"/>
              </a:lnSpc>
            </a:pP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TotalTime>
  <Words>5192</Words>
  <Application>Microsoft PowerPoint</Application>
  <PresentationFormat>全屏显示(4:3)</PresentationFormat>
  <Paragraphs>355</Paragraphs>
  <Slides>55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58" baseType="lpstr">
      <vt:lpstr>新模板-7</vt:lpstr>
      <vt:lpstr>自定义设计方案</vt:lpstr>
      <vt:lpstr>图表</vt:lpstr>
      <vt:lpstr>第1章  绪论</vt:lpstr>
      <vt:lpstr>目录</vt:lpstr>
      <vt:lpstr>软件无处不在---国防</vt:lpstr>
      <vt:lpstr>软件无处不在---航空/航天</vt:lpstr>
      <vt:lpstr>软件无处不在---日常生活</vt:lpstr>
      <vt:lpstr>软件无处不在---移动通信</vt:lpstr>
      <vt:lpstr>1.2  计算机器的发展</vt:lpstr>
      <vt:lpstr>计算机器(computing machinery)的发展历史</vt:lpstr>
      <vt:lpstr>计算机器(computing machinery)的发展历史</vt:lpstr>
      <vt:lpstr>The work of Babbage</vt:lpstr>
      <vt:lpstr>Difference engine of Babage</vt:lpstr>
      <vt:lpstr>Babage in British Science&amp;History Museum</vt:lpstr>
      <vt:lpstr>1.2.4  图灵理论计算机</vt:lpstr>
      <vt:lpstr>Bertrand Arthur William Russell</vt:lpstr>
      <vt:lpstr>计算机器理论的发展历史</vt:lpstr>
      <vt:lpstr> Kurt Gödel</vt:lpstr>
      <vt:lpstr>1.2.4  图灵理论计算机</vt:lpstr>
      <vt:lpstr>Alan Turing</vt:lpstr>
      <vt:lpstr>计算机器理论的发展历史</vt:lpstr>
      <vt:lpstr>1.2.5  电子计算机的大规模生产和应用</vt:lpstr>
      <vt:lpstr>The Turing-Welchman bombe</vt:lpstr>
      <vt:lpstr>  现代意义的计算机</vt:lpstr>
      <vt:lpstr>冯.诺依曼型计算机</vt:lpstr>
      <vt:lpstr>John von Neumann</vt:lpstr>
      <vt:lpstr>ENIAC计算机</vt:lpstr>
      <vt:lpstr>摩尔定律</vt:lpstr>
      <vt:lpstr>软件工程人才需求---软硬件生产率对比</vt:lpstr>
      <vt:lpstr>1.3  软件艺术、工程与产业</vt:lpstr>
      <vt:lpstr>通过穿孔实现织布花纹的纺织机----程序</vt:lpstr>
      <vt:lpstr>Ada in British Science&amp;History Museum</vt:lpstr>
      <vt:lpstr>计算机软件的历史</vt:lpstr>
      <vt:lpstr>Ada Lovelace</vt:lpstr>
      <vt:lpstr>程序软件</vt:lpstr>
      <vt:lpstr>程序软件</vt:lpstr>
      <vt:lpstr>程序设计艺术</vt:lpstr>
      <vt:lpstr>程序的艺术价值</vt:lpstr>
      <vt:lpstr>  </vt:lpstr>
      <vt:lpstr>首次软件工程会议</vt:lpstr>
      <vt:lpstr>Born of Software Engineering</vt:lpstr>
      <vt:lpstr>全面的程序开发(软件系统建造)过程</vt:lpstr>
      <vt:lpstr>一个软件项目的实际过程</vt:lpstr>
      <vt:lpstr>可能的软件项目统计曲线</vt:lpstr>
      <vt:lpstr>1.3.4 软件产业化</vt:lpstr>
      <vt:lpstr>软件商品交换----许可证制度</vt:lpstr>
      <vt:lpstr>计算机软件产业的历史</vt:lpstr>
      <vt:lpstr>Software Engineering v.s Computer science</vt:lpstr>
      <vt:lpstr>Chemical engineering(化工) v.s Chemistry(化学)</vt:lpstr>
      <vt:lpstr>Chemical engineering(化工) v.s Chemistry(化学)</vt:lpstr>
      <vt:lpstr>Software engineering</vt:lpstr>
      <vt:lpstr>Software Engineering </vt:lpstr>
      <vt:lpstr>1.4 软件工程历程</vt:lpstr>
      <vt:lpstr>1.4 软件工程历程</vt:lpstr>
      <vt:lpstr>1.4 软件工程历程</vt:lpstr>
      <vt:lpstr>From computing to program, to software</vt:lpstr>
      <vt:lpstr>软件生产方式转变---从团队到群体合作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Think</dc:creator>
  <cp:lastModifiedBy>Think</cp:lastModifiedBy>
  <cp:revision>2</cp:revision>
  <dcterms:created xsi:type="dcterms:W3CDTF">2014-07-04T02:12:12Z</dcterms:created>
  <dcterms:modified xsi:type="dcterms:W3CDTF">2014-07-15T08:35:03Z</dcterms:modified>
</cp:coreProperties>
</file>