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Default Extension="docx" ContentType="application/vnd.openxmlformats-officedocument.wordprocessingml.document"/>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3" r:id="rId2"/>
  </p:sldMasterIdLst>
  <p:notesMasterIdLst>
    <p:notesMasterId r:id="rId43"/>
  </p:notesMasterIdLst>
  <p:handoutMasterIdLst>
    <p:handoutMasterId r:id="rId44"/>
  </p:handout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7" r:id="rId40"/>
    <p:sldId id="298" r:id="rId41"/>
    <p:sldId id="299" r:id="rId42"/>
  </p:sldIdLst>
  <p:sldSz cx="9144000" cy="6858000" type="screen4x3"/>
  <p:notesSz cx="7315200" cy="9601200"/>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006600"/>
    <a:srgbClr val="339933"/>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88" autoAdjust="0"/>
    <p:restoredTop sz="94620" autoAdjust="0"/>
  </p:normalViewPr>
  <p:slideViewPr>
    <p:cSldViewPr snapToGrid="0">
      <p:cViewPr varScale="1">
        <p:scale>
          <a:sx n="66" d="100"/>
          <a:sy n="66" d="100"/>
        </p:scale>
        <p:origin x="-1506" y="-114"/>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Lst>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48" Type="http://schemas.openxmlformats.org/officeDocument/2006/relationships/tableStyles" Target="tableStyles.xml"/></Relationships>
</file>

<file path=ppt/_rels/viewProps.xml.rels><?xml version="1.0" encoding="UTF-8" standalone="yes"?>
<Relationships xmlns="http://schemas.openxmlformats.org/package/2006/relationships"><Relationship Id="rId3" Type="http://schemas.openxmlformats.org/officeDocument/2006/relationships/slide" Target="slides/slide33.xml"/><Relationship Id="rId7" Type="http://schemas.openxmlformats.org/officeDocument/2006/relationships/slide" Target="slides/slide37.xml"/><Relationship Id="rId2" Type="http://schemas.openxmlformats.org/officeDocument/2006/relationships/slide" Target="slides/slide31.xml"/><Relationship Id="rId1" Type="http://schemas.openxmlformats.org/officeDocument/2006/relationships/slide" Target="slides/slide29.xml"/><Relationship Id="rId6" Type="http://schemas.openxmlformats.org/officeDocument/2006/relationships/slide" Target="slides/slide36.xml"/><Relationship Id="rId5" Type="http://schemas.openxmlformats.org/officeDocument/2006/relationships/slide" Target="slides/slide35.xml"/><Relationship Id="rId4"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878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en-US" altLang="zh-CN"/>
          </a:p>
        </p:txBody>
      </p:sp>
      <p:sp>
        <p:nvSpPr>
          <p:cNvPr id="118787"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n-US" altLang="zh-CN"/>
          </a:p>
        </p:txBody>
      </p:sp>
      <p:sp>
        <p:nvSpPr>
          <p:cNvPr id="118788"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en-US" altLang="zh-CN"/>
          </a:p>
        </p:txBody>
      </p:sp>
      <p:sp>
        <p:nvSpPr>
          <p:cNvPr id="118789"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A0D74570-10D7-43F0-9408-09E0B2F2F09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en-US" altLang="zh-CN"/>
          </a:p>
        </p:txBody>
      </p:sp>
      <p:sp>
        <p:nvSpPr>
          <p:cNvPr id="4099"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n-US" altLang="zh-CN"/>
          </a:p>
        </p:txBody>
      </p:sp>
      <p:sp>
        <p:nvSpPr>
          <p:cNvPr id="60420" name="Rectangle 4"/>
          <p:cNvSpPr>
            <a:spLocks noGrp="1" noRot="1" noChangeAspect="1" noChangeArrowheads="1" noTextEdit="1"/>
          </p:cNvSpPr>
          <p:nvPr>
            <p:ph type="sldImg" idx="2"/>
          </p:nvPr>
        </p:nvSpPr>
        <p:spPr bwMode="auto">
          <a:xfrm>
            <a:off x="1257300" y="720725"/>
            <a:ext cx="4800600" cy="3598863"/>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74725" y="4559300"/>
            <a:ext cx="5365750" cy="432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102"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en-US" altLang="zh-CN"/>
          </a:p>
        </p:txBody>
      </p:sp>
      <p:sp>
        <p:nvSpPr>
          <p:cNvPr id="4103"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9A49E0C1-E4C5-406B-863F-1E0840065CD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264022" y="2116978"/>
            <a:ext cx="7328647"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748118" y="3859306"/>
            <a:ext cx="6172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
        <p:nvSpPr>
          <p:cNvPr id="5" name="矩形 4"/>
          <p:cNvSpPr/>
          <p:nvPr userDrawn="1"/>
        </p:nvSpPr>
        <p:spPr bwMode="auto">
          <a:xfrm>
            <a:off x="0" y="0"/>
            <a:ext cx="876300" cy="6481482"/>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r="100000" b="100000"/>
            </a:path>
            <a:tileRect l="-100000" t="-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6" name="矩形 5"/>
          <p:cNvSpPr/>
          <p:nvPr userDrawn="1"/>
        </p:nvSpPr>
        <p:spPr bwMode="auto">
          <a:xfrm>
            <a:off x="0" y="6311900"/>
            <a:ext cx="9144000" cy="546101"/>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l="100000" t="100000"/>
            </a:path>
            <a:tileRect r="-100000" b="-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7" name="Text Box 9"/>
          <p:cNvSpPr txBox="1">
            <a:spLocks noChangeArrowheads="1"/>
          </p:cNvSpPr>
          <p:nvPr userDrawn="1"/>
        </p:nvSpPr>
        <p:spPr bwMode="auto">
          <a:xfrm>
            <a:off x="1084354" y="6374368"/>
            <a:ext cx="1800494" cy="369332"/>
          </a:xfrm>
          <a:prstGeom prst="rect">
            <a:avLst/>
          </a:prstGeom>
          <a:noFill/>
          <a:ln w="12700">
            <a:noFill/>
            <a:miter lim="800000"/>
            <a:headEnd type="none" w="sm" len="sm"/>
            <a:tailEnd type="none" w="lg" len="lg"/>
          </a:ln>
          <a:effectLst/>
        </p:spPr>
        <p:txBody>
          <a:bodyPr wrap="none">
            <a:spAutoFit/>
          </a:bodyPr>
          <a:lstStyle/>
          <a:p>
            <a:pPr algn="ctr" defTabSz="762000">
              <a:defRPr/>
            </a:pPr>
            <a:r>
              <a:rPr lang="zh-CN" altLang="en-US" sz="1800" dirty="0" smtClean="0">
                <a:solidFill>
                  <a:schemeClr val="bg1"/>
                </a:solidFill>
                <a:latin typeface="Monotype Corsiva" pitchFamily="66" charset="0"/>
              </a:rPr>
              <a:t>清华大学出版社</a:t>
            </a:r>
            <a:endParaRPr lang="en-US" altLang="zh-CN" sz="1800" dirty="0">
              <a:solidFill>
                <a:schemeClr val="bg1"/>
              </a:solidFill>
              <a:latin typeface="Monotype Corsiva" pitchFamily="66" charset="0"/>
            </a:endParaRPr>
          </a:p>
        </p:txBody>
      </p:sp>
      <p:sp>
        <p:nvSpPr>
          <p:cNvPr id="8" name="AutoShape 10"/>
          <p:cNvSpPr>
            <a:spLocks noChangeArrowheads="1"/>
          </p:cNvSpPr>
          <p:nvPr userDrawn="1"/>
        </p:nvSpPr>
        <p:spPr bwMode="auto">
          <a:xfrm>
            <a:off x="88900" y="1536700"/>
            <a:ext cx="609600" cy="333375"/>
          </a:xfrm>
          <a:prstGeom prst="flowChartPredefinedProcess">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9" name="AutoShape 11"/>
          <p:cNvSpPr>
            <a:spLocks noChangeArrowheads="1"/>
          </p:cNvSpPr>
          <p:nvPr userDrawn="1"/>
        </p:nvSpPr>
        <p:spPr bwMode="auto">
          <a:xfrm>
            <a:off x="76200" y="3073400"/>
            <a:ext cx="609600" cy="381000"/>
          </a:xfrm>
          <a:prstGeom prst="flowChartOnlineStorage">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0" name="AutoShape 12"/>
          <p:cNvSpPr>
            <a:spLocks noChangeArrowheads="1"/>
          </p:cNvSpPr>
          <p:nvPr userDrawn="1"/>
        </p:nvSpPr>
        <p:spPr bwMode="auto">
          <a:xfrm>
            <a:off x="76200" y="5435600"/>
            <a:ext cx="609600" cy="533400"/>
          </a:xfrm>
          <a:prstGeom prst="flowChartMagneticDisk">
            <a:avLst/>
          </a:prstGeom>
          <a:noFill/>
          <a:ln w="9525">
            <a:solidFill>
              <a:schemeClr val="bg1"/>
            </a:solidFill>
            <a:round/>
            <a:headEnd/>
            <a:tailEnd/>
          </a:ln>
          <a:effectLst/>
        </p:spPr>
        <p:txBody>
          <a:bodyPr wrap="none" anchor="ctr"/>
          <a:lstStyle/>
          <a:p>
            <a:pPr>
              <a:defRPr/>
            </a:pPr>
            <a:endParaRPr lang="zh-CN" altLang="en-US">
              <a:solidFill>
                <a:srgbClr val="0066FF"/>
              </a:solidFill>
            </a:endParaRPr>
          </a:p>
        </p:txBody>
      </p:sp>
      <p:sp>
        <p:nvSpPr>
          <p:cNvPr id="11" name="AutoShape 13"/>
          <p:cNvSpPr>
            <a:spLocks noChangeArrowheads="1"/>
          </p:cNvSpPr>
          <p:nvPr userDrawn="1"/>
        </p:nvSpPr>
        <p:spPr bwMode="auto">
          <a:xfrm>
            <a:off x="0" y="4610100"/>
            <a:ext cx="762000" cy="381000"/>
          </a:xfrm>
          <a:prstGeom prst="flowChartPreparation">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2" name="AutoShape 14"/>
          <p:cNvSpPr>
            <a:spLocks noChangeArrowheads="1"/>
          </p:cNvSpPr>
          <p:nvPr userDrawn="1"/>
        </p:nvSpPr>
        <p:spPr bwMode="auto">
          <a:xfrm>
            <a:off x="49306" y="3797300"/>
            <a:ext cx="685800" cy="428625"/>
          </a:xfrm>
          <a:prstGeom prst="flowChartMultidocument">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3" name="AutoShape 15"/>
          <p:cNvSpPr>
            <a:spLocks noChangeArrowheads="1"/>
          </p:cNvSpPr>
          <p:nvPr userDrawn="1"/>
        </p:nvSpPr>
        <p:spPr bwMode="auto">
          <a:xfrm>
            <a:off x="127000" y="2298700"/>
            <a:ext cx="685800" cy="381000"/>
          </a:xfrm>
          <a:prstGeom prst="homePlate">
            <a:avLst>
              <a:gd name="adj" fmla="val 45000"/>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4" name="AutoShape 16"/>
          <p:cNvSpPr>
            <a:spLocks noChangeArrowheads="1"/>
          </p:cNvSpPr>
          <p:nvPr userDrawn="1"/>
        </p:nvSpPr>
        <p:spPr bwMode="auto">
          <a:xfrm>
            <a:off x="1" y="279401"/>
            <a:ext cx="787400" cy="469900"/>
          </a:xfrm>
          <a:prstGeom prst="smileyFace">
            <a:avLst>
              <a:gd name="adj" fmla="val 4653"/>
            </a:avLst>
          </a:prstGeom>
          <a:gradFill flip="none" rotWithShape="1">
            <a:gsLst>
              <a:gs pos="0">
                <a:srgbClr val="FF3399"/>
              </a:gs>
              <a:gs pos="25000">
                <a:srgbClr val="FF6633"/>
              </a:gs>
              <a:gs pos="50000">
                <a:srgbClr val="FFFF00"/>
              </a:gs>
              <a:gs pos="75000">
                <a:srgbClr val="01A78F"/>
              </a:gs>
              <a:gs pos="100000">
                <a:srgbClr val="3366FF"/>
              </a:gs>
            </a:gsLst>
            <a:path path="shape">
              <a:fillToRect l="50000" t="50000" r="50000" b="50000"/>
            </a:path>
            <a:tileRect/>
          </a:gradFill>
          <a:ln w="9525">
            <a:solidFill>
              <a:schemeClr val="bg1"/>
            </a:solidFill>
            <a:round/>
            <a:headEnd/>
            <a:tailEnd/>
          </a:ln>
          <a:effectLst/>
          <a:scene3d>
            <a:camera prst="isometricRightUp"/>
            <a:lightRig rig="threePt" dir="t"/>
          </a:scene3d>
        </p:spPr>
        <p:txBody>
          <a:bodyPr wrap="none" anchor="ctr"/>
          <a:lstStyle/>
          <a:p>
            <a:pPr>
              <a:defRPr/>
            </a:pPr>
            <a:endParaRPr lang="zh-CN" altLang="en-US">
              <a:solidFill>
                <a:srgbClr val="0066FF"/>
              </a:solidFill>
            </a:endParaRPr>
          </a:p>
        </p:txBody>
      </p:sp>
      <p:sp>
        <p:nvSpPr>
          <p:cNvPr id="15" name="Line 19"/>
          <p:cNvSpPr>
            <a:spLocks noChangeShapeType="1"/>
          </p:cNvSpPr>
          <p:nvPr userDrawn="1"/>
        </p:nvSpPr>
        <p:spPr bwMode="auto">
          <a:xfrm>
            <a:off x="381000" y="26797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6" name="Line 20"/>
          <p:cNvSpPr>
            <a:spLocks noChangeShapeType="1"/>
          </p:cNvSpPr>
          <p:nvPr userDrawn="1"/>
        </p:nvSpPr>
        <p:spPr bwMode="auto">
          <a:xfrm>
            <a:off x="381000" y="3467100"/>
            <a:ext cx="0" cy="3048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7" name="Line 21"/>
          <p:cNvSpPr>
            <a:spLocks noChangeShapeType="1"/>
          </p:cNvSpPr>
          <p:nvPr userDrawn="1"/>
        </p:nvSpPr>
        <p:spPr bwMode="auto">
          <a:xfrm>
            <a:off x="381000" y="42164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8" name="Line 22"/>
          <p:cNvSpPr>
            <a:spLocks noChangeShapeType="1"/>
          </p:cNvSpPr>
          <p:nvPr userDrawn="1"/>
        </p:nvSpPr>
        <p:spPr bwMode="auto">
          <a:xfrm>
            <a:off x="381000" y="50165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9" name="Text Box 25"/>
          <p:cNvSpPr txBox="1">
            <a:spLocks noChangeArrowheads="1"/>
          </p:cNvSpPr>
          <p:nvPr userDrawn="1"/>
        </p:nvSpPr>
        <p:spPr bwMode="auto">
          <a:xfrm>
            <a:off x="4167188" y="6379746"/>
            <a:ext cx="1338828" cy="369332"/>
          </a:xfrm>
          <a:prstGeom prst="rect">
            <a:avLst/>
          </a:prstGeom>
          <a:noFill/>
          <a:ln w="9525">
            <a:noFill/>
            <a:miter lim="800000"/>
            <a:headEnd/>
            <a:tailEnd/>
          </a:ln>
          <a:effectLst/>
        </p:spPr>
        <p:txBody>
          <a:bodyPr wrap="none">
            <a:spAutoFit/>
          </a:bodyPr>
          <a:lstStyle/>
          <a:p>
            <a:pPr>
              <a:defRPr/>
            </a:pPr>
            <a:r>
              <a:rPr lang="zh-CN" altLang="en-US" sz="1800" b="1" dirty="0" smtClean="0">
                <a:solidFill>
                  <a:schemeClr val="bg1"/>
                </a:solidFill>
              </a:rPr>
              <a:t>软件工程化</a:t>
            </a:r>
            <a:endParaRPr lang="zh-CN" altLang="en-GB" sz="1800" b="1" dirty="0">
              <a:solidFill>
                <a:schemeClr val="bg1"/>
              </a:solidFill>
            </a:endParaRPr>
          </a:p>
        </p:txBody>
      </p:sp>
      <p:sp>
        <p:nvSpPr>
          <p:cNvPr id="20" name="Text Box 26"/>
          <p:cNvSpPr txBox="1">
            <a:spLocks noChangeArrowheads="1"/>
          </p:cNvSpPr>
          <p:nvPr userDrawn="1"/>
        </p:nvSpPr>
        <p:spPr bwMode="auto">
          <a:xfrm>
            <a:off x="7497763" y="6367046"/>
            <a:ext cx="877163" cy="369332"/>
          </a:xfrm>
          <a:prstGeom prst="rect">
            <a:avLst/>
          </a:prstGeom>
          <a:noFill/>
          <a:ln w="9525">
            <a:noFill/>
            <a:miter lim="800000"/>
            <a:headEnd/>
            <a:tailEnd/>
          </a:ln>
          <a:effectLst/>
        </p:spPr>
        <p:txBody>
          <a:bodyPr wrap="none">
            <a:spAutoFit/>
          </a:bodyPr>
          <a:lstStyle/>
          <a:p>
            <a:pPr>
              <a:defRPr/>
            </a:pPr>
            <a:r>
              <a:rPr lang="zh-CN" altLang="en-US" sz="1800" dirty="0" smtClean="0">
                <a:solidFill>
                  <a:schemeClr val="bg1"/>
                </a:solidFill>
                <a:latin typeface="华文行楷" pitchFamily="2" charset="-122"/>
                <a:ea typeface="华文行楷" pitchFamily="2" charset="-122"/>
              </a:rPr>
              <a:t>王安生</a:t>
            </a:r>
            <a:endParaRPr lang="en-GB" altLang="zh-CN" sz="1800" dirty="0">
              <a:solidFill>
                <a:schemeClr val="bg1"/>
              </a:solidFill>
              <a:latin typeface="华文行楷" pitchFamily="2" charset="-122"/>
              <a:ea typeface="华文行楷" pitchFamily="2" charset="-122"/>
            </a:endParaRPr>
          </a:p>
        </p:txBody>
      </p:sp>
      <p:sp>
        <p:nvSpPr>
          <p:cNvPr id="21" name="椭圆 20"/>
          <p:cNvSpPr/>
          <p:nvPr userDrawn="1"/>
        </p:nvSpPr>
        <p:spPr bwMode="auto">
          <a:xfrm>
            <a:off x="50800" y="9652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2" name="直接连接符 21"/>
          <p:cNvCxnSpPr>
            <a:stCxn id="8" idx="2"/>
            <a:endCxn id="13" idx="0"/>
          </p:cNvCxnSpPr>
          <p:nvPr userDrawn="1"/>
        </p:nvCxnSpPr>
        <p:spPr bwMode="auto">
          <a:xfrm rot="5400000">
            <a:off x="174626" y="2079625"/>
            <a:ext cx="428625" cy="9525"/>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23" name="直接连接符 22"/>
          <p:cNvCxnSpPr>
            <a:stCxn id="21" idx="4"/>
            <a:endCxn id="8" idx="0"/>
          </p:cNvCxnSpPr>
          <p:nvPr userDrawn="1"/>
        </p:nvCxnSpPr>
        <p:spPr bwMode="auto">
          <a:xfrm rot="5400000">
            <a:off x="266700" y="1409700"/>
            <a:ext cx="2540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4" name="椭圆 23"/>
          <p:cNvSpPr/>
          <p:nvPr userDrawn="1"/>
        </p:nvSpPr>
        <p:spPr bwMode="auto">
          <a:xfrm>
            <a:off x="38100" y="63881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5" name="直接连接符 24"/>
          <p:cNvCxnSpPr>
            <a:stCxn id="10" idx="3"/>
            <a:endCxn id="24" idx="0"/>
          </p:cNvCxnSpPr>
          <p:nvPr userDrawn="1"/>
        </p:nvCxnSpPr>
        <p:spPr bwMode="auto">
          <a:xfrm rot="5400000">
            <a:off x="171450" y="6178550"/>
            <a:ext cx="4191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6" name="椭圆 25"/>
          <p:cNvSpPr/>
          <p:nvPr userDrawn="1"/>
        </p:nvSpPr>
        <p:spPr bwMode="auto">
          <a:xfrm>
            <a:off x="32131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7" name="椭圆 26"/>
          <p:cNvSpPr/>
          <p:nvPr userDrawn="1"/>
        </p:nvSpPr>
        <p:spPr bwMode="auto">
          <a:xfrm>
            <a:off x="5867400" y="63627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8" name="椭圆 27"/>
          <p:cNvSpPr/>
          <p:nvPr userDrawn="1"/>
        </p:nvSpPr>
        <p:spPr bwMode="auto">
          <a:xfrm>
            <a:off x="29591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9" name="椭圆 28"/>
          <p:cNvSpPr/>
          <p:nvPr userDrawn="1"/>
        </p:nvSpPr>
        <p:spPr bwMode="auto">
          <a:xfrm>
            <a:off x="61595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0" name="椭圆 29"/>
          <p:cNvSpPr/>
          <p:nvPr userDrawn="1"/>
        </p:nvSpPr>
        <p:spPr bwMode="auto">
          <a:xfrm>
            <a:off x="63881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1" name="椭圆 30"/>
          <p:cNvSpPr/>
          <p:nvPr userDrawn="1"/>
        </p:nvSpPr>
        <p:spPr bwMode="auto">
          <a:xfrm>
            <a:off x="3436620" y="665734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2" name="椭圆 31"/>
          <p:cNvSpPr/>
          <p:nvPr userDrawn="1"/>
        </p:nvSpPr>
        <p:spPr bwMode="auto">
          <a:xfrm>
            <a:off x="69596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3" name="椭圆 32"/>
          <p:cNvSpPr/>
          <p:nvPr userDrawn="1"/>
        </p:nvSpPr>
        <p:spPr bwMode="auto">
          <a:xfrm>
            <a:off x="72390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4" name="椭圆 33"/>
          <p:cNvSpPr/>
          <p:nvPr userDrawn="1"/>
        </p:nvSpPr>
        <p:spPr bwMode="auto">
          <a:xfrm>
            <a:off x="6680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5" name="椭圆 34"/>
          <p:cNvSpPr/>
          <p:nvPr userDrawn="1"/>
        </p:nvSpPr>
        <p:spPr bwMode="auto">
          <a:xfrm>
            <a:off x="37084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36" name="直接连接符 35"/>
          <p:cNvCxnSpPr>
            <a:stCxn id="28" idx="7"/>
            <a:endCxn id="26" idx="3"/>
          </p:cNvCxnSpPr>
          <p:nvPr userDrawn="1"/>
        </p:nvCxnSpPr>
        <p:spPr bwMode="auto">
          <a:xfrm rot="5400000" flipH="1" flipV="1">
            <a:off x="3156082" y="6579503"/>
            <a:ext cx="114036" cy="743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7" name="直接连接符 36"/>
          <p:cNvCxnSpPr>
            <a:stCxn id="31" idx="7"/>
          </p:cNvCxnSpPr>
          <p:nvPr userDrawn="1"/>
        </p:nvCxnSpPr>
        <p:spPr bwMode="auto">
          <a:xfrm rot="5400000" flipH="1" flipV="1">
            <a:off x="3671702" y="6556643"/>
            <a:ext cx="114036" cy="1505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8" name="直接连接符 37"/>
          <p:cNvCxnSpPr>
            <a:stCxn id="35" idx="2"/>
            <a:endCxn id="26" idx="6"/>
          </p:cNvCxnSpPr>
          <p:nvPr userDrawn="1"/>
        </p:nvCxnSpPr>
        <p:spPr bwMode="auto">
          <a:xfrm rot="10800000">
            <a:off x="3467100" y="6483350"/>
            <a:ext cx="2413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9" name="直接连接符 38"/>
          <p:cNvCxnSpPr>
            <a:stCxn id="29" idx="1"/>
            <a:endCxn id="27" idx="5"/>
          </p:cNvCxnSpPr>
          <p:nvPr userDrawn="1"/>
        </p:nvCxnSpPr>
        <p:spPr bwMode="auto">
          <a:xfrm rot="16200000" flipV="1">
            <a:off x="6077082" y="6554103"/>
            <a:ext cx="126736" cy="1124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0" name="直接连接符 39"/>
          <p:cNvCxnSpPr>
            <a:stCxn id="34" idx="1"/>
          </p:cNvCxnSpPr>
          <p:nvPr userDrawn="1"/>
        </p:nvCxnSpPr>
        <p:spPr bwMode="auto">
          <a:xfrm rot="16200000" flipV="1">
            <a:off x="6540632" y="6496953"/>
            <a:ext cx="177536" cy="175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1" name="直接连接符 40"/>
          <p:cNvCxnSpPr>
            <a:stCxn id="33" idx="1"/>
            <a:endCxn id="32" idx="5"/>
          </p:cNvCxnSpPr>
          <p:nvPr userDrawn="1"/>
        </p:nvCxnSpPr>
        <p:spPr bwMode="auto">
          <a:xfrm rot="16200000" flipV="1">
            <a:off x="7143882" y="6541403"/>
            <a:ext cx="164836" cy="997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2" name="直接连接符 41"/>
          <p:cNvCxnSpPr>
            <a:endCxn id="30" idx="3"/>
          </p:cNvCxnSpPr>
          <p:nvPr userDrawn="1"/>
        </p:nvCxnSpPr>
        <p:spPr bwMode="auto">
          <a:xfrm rot="5400000" flipH="1" flipV="1">
            <a:off x="6312032" y="6573153"/>
            <a:ext cx="177536" cy="48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3" name="直接连接符 42"/>
          <p:cNvCxnSpPr>
            <a:stCxn id="30" idx="6"/>
            <a:endCxn id="32" idx="2"/>
          </p:cNvCxnSpPr>
          <p:nvPr userDrawn="1"/>
        </p:nvCxnSpPr>
        <p:spPr bwMode="auto">
          <a:xfrm>
            <a:off x="66421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44" name="椭圆 43"/>
          <p:cNvSpPr/>
          <p:nvPr userDrawn="1"/>
        </p:nvSpPr>
        <p:spPr bwMode="auto">
          <a:xfrm>
            <a:off x="5549900" y="66040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5" name="直接连接符 44"/>
          <p:cNvCxnSpPr>
            <a:stCxn id="44" idx="7"/>
            <a:endCxn id="27" idx="2"/>
          </p:cNvCxnSpPr>
          <p:nvPr userDrawn="1"/>
        </p:nvCxnSpPr>
        <p:spPr bwMode="auto">
          <a:xfrm rot="5400000" flipH="1" flipV="1">
            <a:off x="5734567" y="6502786"/>
            <a:ext cx="164968" cy="100697"/>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6" name="直接连接符 45"/>
          <p:cNvCxnSpPr/>
          <p:nvPr userDrawn="1"/>
        </p:nvCxnSpPr>
        <p:spPr bwMode="auto">
          <a:xfrm>
            <a:off x="61087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47" name="椭圆 46"/>
          <p:cNvSpPr/>
          <p:nvPr userDrawn="1"/>
        </p:nvSpPr>
        <p:spPr bwMode="auto">
          <a:xfrm>
            <a:off x="3886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8" name="直接连接符 47"/>
          <p:cNvCxnSpPr/>
          <p:nvPr userDrawn="1"/>
        </p:nvCxnSpPr>
        <p:spPr bwMode="auto">
          <a:xfrm rot="16200000" flipV="1">
            <a:off x="3883910" y="6580890"/>
            <a:ext cx="82418" cy="87997"/>
          </a:xfrm>
          <a:prstGeom prst="line">
            <a:avLst/>
          </a:prstGeom>
          <a:solidFill>
            <a:schemeClr val="accent1"/>
          </a:solidFill>
          <a:ln w="9525" cap="flat" cmpd="sng" algn="ctr">
            <a:solidFill>
              <a:schemeClr val="bg1"/>
            </a:solidFill>
            <a:prstDash val="solid"/>
            <a:round/>
            <a:headEnd type="none" w="med" len="med"/>
            <a:tailEnd type="none" w="med" len="med"/>
          </a:ln>
          <a:effectLst/>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91350" y="152400"/>
            <a:ext cx="2000250" cy="6172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90600" y="152400"/>
            <a:ext cx="5848350" cy="6172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p>
            <a:pPr>
              <a:defRPr/>
            </a:pPr>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90600" y="1295400"/>
            <a:ext cx="39243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67300" y="1295400"/>
            <a:ext cx="39243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矩形 25"/>
          <p:cNvSpPr/>
          <p:nvPr/>
        </p:nvSpPr>
        <p:spPr bwMode="auto">
          <a:xfrm>
            <a:off x="0" y="0"/>
            <a:ext cx="876300" cy="6481482"/>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r="100000" b="100000"/>
            </a:path>
            <a:tileRect l="-100000" t="-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5" name="矩形 24"/>
          <p:cNvSpPr/>
          <p:nvPr/>
        </p:nvSpPr>
        <p:spPr bwMode="auto">
          <a:xfrm>
            <a:off x="0" y="6311900"/>
            <a:ext cx="9144000" cy="546101"/>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l="100000" t="100000"/>
            </a:path>
            <a:tileRect r="-100000" b="-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026" name="Rectangle 2"/>
          <p:cNvSpPr>
            <a:spLocks noGrp="1" noChangeArrowheads="1"/>
          </p:cNvSpPr>
          <p:nvPr>
            <p:ph type="title"/>
          </p:nvPr>
        </p:nvSpPr>
        <p:spPr bwMode="auto">
          <a:xfrm>
            <a:off x="1143000" y="152400"/>
            <a:ext cx="7772400" cy="736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990600" y="1295400"/>
            <a:ext cx="8001000" cy="4902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16740" name="Rectangle 4"/>
          <p:cNvSpPr>
            <a:spLocks noGrp="1" noChangeArrowheads="1"/>
          </p:cNvSpPr>
          <p:nvPr>
            <p:ph type="ftr" sz="quarter" idx="3"/>
          </p:nvPr>
        </p:nvSpPr>
        <p:spPr bwMode="auto">
          <a:xfrm>
            <a:off x="8552329" y="6400800"/>
            <a:ext cx="591671"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dirty="0"/>
          </a:p>
        </p:txBody>
      </p:sp>
      <p:sp>
        <p:nvSpPr>
          <p:cNvPr id="116741" name="Line 5"/>
          <p:cNvSpPr>
            <a:spLocks noChangeShapeType="1"/>
          </p:cNvSpPr>
          <p:nvPr/>
        </p:nvSpPr>
        <p:spPr bwMode="auto">
          <a:xfrm>
            <a:off x="850900" y="1109981"/>
            <a:ext cx="8293100" cy="45719"/>
          </a:xfrm>
          <a:prstGeom prst="line">
            <a:avLst/>
          </a:prstGeom>
          <a:noFill/>
          <a:ln w="101600" cmpd="thickThin">
            <a:solidFill>
              <a:schemeClr val="accent2">
                <a:lumMod val="75000"/>
                <a:alpha val="39000"/>
              </a:schemeClr>
            </a:solidFill>
            <a:round/>
            <a:headEnd type="none" w="sm" len="sm"/>
            <a:tailEnd type="none" w="lg" len="lg"/>
          </a:ln>
          <a:effectLst/>
          <a:scene3d>
            <a:camera prst="orthographicFront"/>
            <a:lightRig rig="threePt" dir="t"/>
          </a:scene3d>
          <a:sp3d>
            <a:bevelB/>
          </a:sp3d>
        </p:spPr>
        <p:txBody>
          <a:bodyPr wrap="none"/>
          <a:lstStyle/>
          <a:p>
            <a:pPr>
              <a:defRPr/>
            </a:pPr>
            <a:endParaRPr lang="zh-CN" altLang="en-US"/>
          </a:p>
        </p:txBody>
      </p:sp>
      <p:sp>
        <p:nvSpPr>
          <p:cNvPr id="116745" name="Text Box 9"/>
          <p:cNvSpPr txBox="1">
            <a:spLocks noChangeArrowheads="1"/>
          </p:cNvSpPr>
          <p:nvPr/>
        </p:nvSpPr>
        <p:spPr bwMode="auto">
          <a:xfrm>
            <a:off x="1084354" y="6374368"/>
            <a:ext cx="1800494" cy="369332"/>
          </a:xfrm>
          <a:prstGeom prst="rect">
            <a:avLst/>
          </a:prstGeom>
          <a:noFill/>
          <a:ln w="12700">
            <a:noFill/>
            <a:miter lim="800000"/>
            <a:headEnd type="none" w="sm" len="sm"/>
            <a:tailEnd type="none" w="lg" len="lg"/>
          </a:ln>
          <a:effectLst/>
        </p:spPr>
        <p:txBody>
          <a:bodyPr wrap="none">
            <a:spAutoFit/>
          </a:bodyPr>
          <a:lstStyle/>
          <a:p>
            <a:pPr algn="ctr" defTabSz="762000">
              <a:defRPr/>
            </a:pPr>
            <a:r>
              <a:rPr lang="zh-CN" altLang="en-US" sz="1800" dirty="0" smtClean="0">
                <a:solidFill>
                  <a:schemeClr val="bg1"/>
                </a:solidFill>
                <a:latin typeface="Monotype Corsiva" pitchFamily="66" charset="0"/>
              </a:rPr>
              <a:t>清华大学出版社</a:t>
            </a:r>
            <a:endParaRPr lang="en-US" altLang="zh-CN" sz="1800" dirty="0">
              <a:solidFill>
                <a:schemeClr val="bg1"/>
              </a:solidFill>
              <a:latin typeface="Monotype Corsiva" pitchFamily="66" charset="0"/>
            </a:endParaRPr>
          </a:p>
        </p:txBody>
      </p:sp>
      <p:sp>
        <p:nvSpPr>
          <p:cNvPr id="116746" name="AutoShape 10"/>
          <p:cNvSpPr>
            <a:spLocks noChangeArrowheads="1"/>
          </p:cNvSpPr>
          <p:nvPr/>
        </p:nvSpPr>
        <p:spPr bwMode="auto">
          <a:xfrm>
            <a:off x="88900" y="1536700"/>
            <a:ext cx="609600" cy="333375"/>
          </a:xfrm>
          <a:prstGeom prst="flowChartPredefinedProcess">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47" name="AutoShape 11"/>
          <p:cNvSpPr>
            <a:spLocks noChangeArrowheads="1"/>
          </p:cNvSpPr>
          <p:nvPr/>
        </p:nvSpPr>
        <p:spPr bwMode="auto">
          <a:xfrm>
            <a:off x="76200" y="3073400"/>
            <a:ext cx="609600" cy="381000"/>
          </a:xfrm>
          <a:prstGeom prst="flowChartOnlineStorage">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48" name="AutoShape 12"/>
          <p:cNvSpPr>
            <a:spLocks noChangeArrowheads="1"/>
          </p:cNvSpPr>
          <p:nvPr/>
        </p:nvSpPr>
        <p:spPr bwMode="auto">
          <a:xfrm>
            <a:off x="76200" y="5435600"/>
            <a:ext cx="609600" cy="533400"/>
          </a:xfrm>
          <a:prstGeom prst="flowChartMagneticDisk">
            <a:avLst/>
          </a:prstGeom>
          <a:noFill/>
          <a:ln w="9525">
            <a:solidFill>
              <a:schemeClr val="bg1"/>
            </a:solidFill>
            <a:round/>
            <a:headEnd/>
            <a:tailEnd/>
          </a:ln>
          <a:effectLst/>
        </p:spPr>
        <p:txBody>
          <a:bodyPr wrap="none" anchor="ctr"/>
          <a:lstStyle/>
          <a:p>
            <a:pPr>
              <a:defRPr/>
            </a:pPr>
            <a:endParaRPr lang="zh-CN" altLang="en-US">
              <a:solidFill>
                <a:srgbClr val="0066FF"/>
              </a:solidFill>
            </a:endParaRPr>
          </a:p>
        </p:txBody>
      </p:sp>
      <p:sp>
        <p:nvSpPr>
          <p:cNvPr id="116749" name="AutoShape 13"/>
          <p:cNvSpPr>
            <a:spLocks noChangeArrowheads="1"/>
          </p:cNvSpPr>
          <p:nvPr/>
        </p:nvSpPr>
        <p:spPr bwMode="auto">
          <a:xfrm>
            <a:off x="0" y="4610100"/>
            <a:ext cx="762000" cy="381000"/>
          </a:xfrm>
          <a:prstGeom prst="flowChartPreparation">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0" name="AutoShape 14"/>
          <p:cNvSpPr>
            <a:spLocks noChangeArrowheads="1"/>
          </p:cNvSpPr>
          <p:nvPr/>
        </p:nvSpPr>
        <p:spPr bwMode="auto">
          <a:xfrm>
            <a:off x="49306" y="3797300"/>
            <a:ext cx="685800" cy="428625"/>
          </a:xfrm>
          <a:prstGeom prst="flowChartMultidocument">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1" name="AutoShape 15"/>
          <p:cNvSpPr>
            <a:spLocks noChangeArrowheads="1"/>
          </p:cNvSpPr>
          <p:nvPr/>
        </p:nvSpPr>
        <p:spPr bwMode="auto">
          <a:xfrm>
            <a:off x="127000" y="2298700"/>
            <a:ext cx="685800" cy="381000"/>
          </a:xfrm>
          <a:prstGeom prst="homePlate">
            <a:avLst>
              <a:gd name="adj" fmla="val 45000"/>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2" name="AutoShape 16"/>
          <p:cNvSpPr>
            <a:spLocks noChangeArrowheads="1"/>
          </p:cNvSpPr>
          <p:nvPr/>
        </p:nvSpPr>
        <p:spPr bwMode="auto">
          <a:xfrm>
            <a:off x="1" y="279401"/>
            <a:ext cx="787400" cy="469900"/>
          </a:xfrm>
          <a:prstGeom prst="smileyFace">
            <a:avLst>
              <a:gd name="adj" fmla="val 4653"/>
            </a:avLst>
          </a:prstGeom>
          <a:gradFill flip="none" rotWithShape="1">
            <a:gsLst>
              <a:gs pos="0">
                <a:srgbClr val="FF3399"/>
              </a:gs>
              <a:gs pos="25000">
                <a:srgbClr val="FF6633"/>
              </a:gs>
              <a:gs pos="50000">
                <a:srgbClr val="FFFF00"/>
              </a:gs>
              <a:gs pos="75000">
                <a:srgbClr val="01A78F"/>
              </a:gs>
              <a:gs pos="100000">
                <a:srgbClr val="3366FF"/>
              </a:gs>
            </a:gsLst>
            <a:path path="shape">
              <a:fillToRect l="50000" t="50000" r="50000" b="50000"/>
            </a:path>
            <a:tileRect/>
          </a:gradFill>
          <a:ln w="9525">
            <a:solidFill>
              <a:schemeClr val="bg1"/>
            </a:solidFill>
            <a:round/>
            <a:headEnd/>
            <a:tailEnd/>
          </a:ln>
          <a:effectLst/>
          <a:scene3d>
            <a:camera prst="isometricRightUp"/>
            <a:lightRig rig="threePt" dir="t"/>
          </a:scene3d>
        </p:spPr>
        <p:txBody>
          <a:bodyPr wrap="none" anchor="ctr"/>
          <a:lstStyle/>
          <a:p>
            <a:pPr>
              <a:defRPr/>
            </a:pPr>
            <a:endParaRPr lang="zh-CN" altLang="en-US">
              <a:solidFill>
                <a:srgbClr val="0066FF"/>
              </a:solidFill>
            </a:endParaRPr>
          </a:p>
        </p:txBody>
      </p:sp>
      <p:sp>
        <p:nvSpPr>
          <p:cNvPr id="116755" name="Line 19"/>
          <p:cNvSpPr>
            <a:spLocks noChangeShapeType="1"/>
          </p:cNvSpPr>
          <p:nvPr/>
        </p:nvSpPr>
        <p:spPr bwMode="auto">
          <a:xfrm>
            <a:off x="381000" y="26797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6" name="Line 20"/>
          <p:cNvSpPr>
            <a:spLocks noChangeShapeType="1"/>
          </p:cNvSpPr>
          <p:nvPr/>
        </p:nvSpPr>
        <p:spPr bwMode="auto">
          <a:xfrm>
            <a:off x="381000" y="3467100"/>
            <a:ext cx="0" cy="3048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7" name="Line 21"/>
          <p:cNvSpPr>
            <a:spLocks noChangeShapeType="1"/>
          </p:cNvSpPr>
          <p:nvPr/>
        </p:nvSpPr>
        <p:spPr bwMode="auto">
          <a:xfrm>
            <a:off x="381000" y="42164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8" name="Line 22"/>
          <p:cNvSpPr>
            <a:spLocks noChangeShapeType="1"/>
          </p:cNvSpPr>
          <p:nvPr/>
        </p:nvSpPr>
        <p:spPr bwMode="auto">
          <a:xfrm>
            <a:off x="381000" y="50165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61" name="Text Box 25"/>
          <p:cNvSpPr txBox="1">
            <a:spLocks noChangeArrowheads="1"/>
          </p:cNvSpPr>
          <p:nvPr/>
        </p:nvSpPr>
        <p:spPr bwMode="auto">
          <a:xfrm>
            <a:off x="4167188" y="6379746"/>
            <a:ext cx="1338828" cy="369332"/>
          </a:xfrm>
          <a:prstGeom prst="rect">
            <a:avLst/>
          </a:prstGeom>
          <a:noFill/>
          <a:ln w="9525">
            <a:noFill/>
            <a:miter lim="800000"/>
            <a:headEnd/>
            <a:tailEnd/>
          </a:ln>
          <a:effectLst/>
        </p:spPr>
        <p:txBody>
          <a:bodyPr wrap="none">
            <a:spAutoFit/>
          </a:bodyPr>
          <a:lstStyle/>
          <a:p>
            <a:pPr>
              <a:defRPr/>
            </a:pPr>
            <a:r>
              <a:rPr lang="zh-CN" altLang="en-US" sz="1800" b="1" dirty="0" smtClean="0">
                <a:solidFill>
                  <a:schemeClr val="bg1"/>
                </a:solidFill>
              </a:rPr>
              <a:t>软件工程化</a:t>
            </a:r>
            <a:endParaRPr lang="zh-CN" altLang="en-GB" sz="1800" b="1" dirty="0">
              <a:solidFill>
                <a:schemeClr val="bg1"/>
              </a:solidFill>
            </a:endParaRPr>
          </a:p>
        </p:txBody>
      </p:sp>
      <p:sp>
        <p:nvSpPr>
          <p:cNvPr id="116762" name="Text Box 26"/>
          <p:cNvSpPr txBox="1">
            <a:spLocks noChangeArrowheads="1"/>
          </p:cNvSpPr>
          <p:nvPr/>
        </p:nvSpPr>
        <p:spPr bwMode="auto">
          <a:xfrm>
            <a:off x="7497763" y="6367046"/>
            <a:ext cx="877163" cy="369332"/>
          </a:xfrm>
          <a:prstGeom prst="rect">
            <a:avLst/>
          </a:prstGeom>
          <a:noFill/>
          <a:ln w="9525">
            <a:noFill/>
            <a:miter lim="800000"/>
            <a:headEnd/>
            <a:tailEnd/>
          </a:ln>
          <a:effectLst/>
        </p:spPr>
        <p:txBody>
          <a:bodyPr wrap="none">
            <a:spAutoFit/>
          </a:bodyPr>
          <a:lstStyle/>
          <a:p>
            <a:pPr>
              <a:defRPr/>
            </a:pPr>
            <a:r>
              <a:rPr lang="zh-CN" altLang="en-US" sz="1800" dirty="0" smtClean="0">
                <a:solidFill>
                  <a:schemeClr val="bg1"/>
                </a:solidFill>
                <a:latin typeface="华文行楷" pitchFamily="2" charset="-122"/>
                <a:ea typeface="华文行楷" pitchFamily="2" charset="-122"/>
              </a:rPr>
              <a:t>王安生</a:t>
            </a:r>
            <a:endParaRPr lang="en-GB" altLang="zh-CN" sz="1800" dirty="0">
              <a:solidFill>
                <a:schemeClr val="bg1"/>
              </a:solidFill>
              <a:latin typeface="华文行楷" pitchFamily="2" charset="-122"/>
              <a:ea typeface="华文行楷" pitchFamily="2" charset="-122"/>
            </a:endParaRPr>
          </a:p>
        </p:txBody>
      </p:sp>
      <p:sp>
        <p:nvSpPr>
          <p:cNvPr id="27" name="椭圆 26"/>
          <p:cNvSpPr/>
          <p:nvPr/>
        </p:nvSpPr>
        <p:spPr bwMode="auto">
          <a:xfrm>
            <a:off x="50800" y="9652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9" name="直接连接符 28"/>
          <p:cNvCxnSpPr>
            <a:stCxn id="116746" idx="2"/>
            <a:endCxn id="116751" idx="0"/>
          </p:cNvCxnSpPr>
          <p:nvPr/>
        </p:nvCxnSpPr>
        <p:spPr bwMode="auto">
          <a:xfrm rot="5400000">
            <a:off x="174626" y="2079625"/>
            <a:ext cx="428625" cy="9525"/>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1" name="直接连接符 30"/>
          <p:cNvCxnSpPr>
            <a:stCxn id="27" idx="4"/>
            <a:endCxn id="116746" idx="0"/>
          </p:cNvCxnSpPr>
          <p:nvPr/>
        </p:nvCxnSpPr>
        <p:spPr bwMode="auto">
          <a:xfrm rot="5400000">
            <a:off x="266700" y="1409700"/>
            <a:ext cx="2540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8" name="椭圆 27"/>
          <p:cNvSpPr/>
          <p:nvPr/>
        </p:nvSpPr>
        <p:spPr bwMode="auto">
          <a:xfrm>
            <a:off x="38100" y="63881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36" name="直接连接符 35"/>
          <p:cNvCxnSpPr>
            <a:stCxn id="116748" idx="3"/>
            <a:endCxn id="28" idx="0"/>
          </p:cNvCxnSpPr>
          <p:nvPr/>
        </p:nvCxnSpPr>
        <p:spPr bwMode="auto">
          <a:xfrm rot="5400000">
            <a:off x="171450" y="6178550"/>
            <a:ext cx="4191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30" name="椭圆 29"/>
          <p:cNvSpPr/>
          <p:nvPr/>
        </p:nvSpPr>
        <p:spPr bwMode="auto">
          <a:xfrm>
            <a:off x="32131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2" name="椭圆 31"/>
          <p:cNvSpPr/>
          <p:nvPr/>
        </p:nvSpPr>
        <p:spPr bwMode="auto">
          <a:xfrm>
            <a:off x="5867400" y="63627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3" name="椭圆 32"/>
          <p:cNvSpPr/>
          <p:nvPr/>
        </p:nvSpPr>
        <p:spPr bwMode="auto">
          <a:xfrm>
            <a:off x="29591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4" name="椭圆 33"/>
          <p:cNvSpPr/>
          <p:nvPr/>
        </p:nvSpPr>
        <p:spPr bwMode="auto">
          <a:xfrm>
            <a:off x="61595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5" name="椭圆 34"/>
          <p:cNvSpPr/>
          <p:nvPr/>
        </p:nvSpPr>
        <p:spPr bwMode="auto">
          <a:xfrm>
            <a:off x="63881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7" name="椭圆 36"/>
          <p:cNvSpPr/>
          <p:nvPr/>
        </p:nvSpPr>
        <p:spPr bwMode="auto">
          <a:xfrm>
            <a:off x="3436620" y="665734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8" name="椭圆 37"/>
          <p:cNvSpPr/>
          <p:nvPr/>
        </p:nvSpPr>
        <p:spPr bwMode="auto">
          <a:xfrm>
            <a:off x="69596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9" name="椭圆 38"/>
          <p:cNvSpPr/>
          <p:nvPr/>
        </p:nvSpPr>
        <p:spPr bwMode="auto">
          <a:xfrm>
            <a:off x="72390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0" name="椭圆 39"/>
          <p:cNvSpPr/>
          <p:nvPr/>
        </p:nvSpPr>
        <p:spPr bwMode="auto">
          <a:xfrm>
            <a:off x="6680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1" name="椭圆 40"/>
          <p:cNvSpPr/>
          <p:nvPr/>
        </p:nvSpPr>
        <p:spPr bwMode="auto">
          <a:xfrm>
            <a:off x="37084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3" name="直接连接符 42"/>
          <p:cNvCxnSpPr>
            <a:stCxn id="33" idx="7"/>
            <a:endCxn id="30" idx="3"/>
          </p:cNvCxnSpPr>
          <p:nvPr/>
        </p:nvCxnSpPr>
        <p:spPr bwMode="auto">
          <a:xfrm rot="5400000" flipH="1" flipV="1">
            <a:off x="3156082" y="6579503"/>
            <a:ext cx="114036" cy="743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6" name="直接连接符 45"/>
          <p:cNvCxnSpPr>
            <a:stCxn id="37" idx="7"/>
          </p:cNvCxnSpPr>
          <p:nvPr/>
        </p:nvCxnSpPr>
        <p:spPr bwMode="auto">
          <a:xfrm rot="5400000" flipH="1" flipV="1">
            <a:off x="3671702" y="6556643"/>
            <a:ext cx="114036" cy="1505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7" name="直接连接符 46"/>
          <p:cNvCxnSpPr>
            <a:stCxn id="41" idx="2"/>
            <a:endCxn id="30" idx="6"/>
          </p:cNvCxnSpPr>
          <p:nvPr/>
        </p:nvCxnSpPr>
        <p:spPr bwMode="auto">
          <a:xfrm rot="10800000">
            <a:off x="3467100" y="6483350"/>
            <a:ext cx="2413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9" name="直接连接符 48"/>
          <p:cNvCxnSpPr>
            <a:stCxn id="34" idx="1"/>
            <a:endCxn id="32" idx="5"/>
          </p:cNvCxnSpPr>
          <p:nvPr/>
        </p:nvCxnSpPr>
        <p:spPr bwMode="auto">
          <a:xfrm rot="16200000" flipV="1">
            <a:off x="6077082" y="6554103"/>
            <a:ext cx="126736" cy="1124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51" name="直接连接符 50"/>
          <p:cNvCxnSpPr>
            <a:stCxn id="40" idx="1"/>
          </p:cNvCxnSpPr>
          <p:nvPr/>
        </p:nvCxnSpPr>
        <p:spPr bwMode="auto">
          <a:xfrm rot="16200000" flipV="1">
            <a:off x="6540632" y="6496953"/>
            <a:ext cx="177536" cy="175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53" name="直接连接符 52"/>
          <p:cNvCxnSpPr>
            <a:stCxn id="39" idx="1"/>
            <a:endCxn id="38" idx="5"/>
          </p:cNvCxnSpPr>
          <p:nvPr/>
        </p:nvCxnSpPr>
        <p:spPr bwMode="auto">
          <a:xfrm rot="16200000" flipV="1">
            <a:off x="7143882" y="6541403"/>
            <a:ext cx="164836" cy="997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61" name="直接连接符 60"/>
          <p:cNvCxnSpPr>
            <a:endCxn id="35" idx="3"/>
          </p:cNvCxnSpPr>
          <p:nvPr/>
        </p:nvCxnSpPr>
        <p:spPr bwMode="auto">
          <a:xfrm rot="5400000" flipH="1" flipV="1">
            <a:off x="6312032" y="6573153"/>
            <a:ext cx="177536" cy="48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63" name="直接连接符 62"/>
          <p:cNvCxnSpPr>
            <a:stCxn id="35" idx="6"/>
            <a:endCxn id="38" idx="2"/>
          </p:cNvCxnSpPr>
          <p:nvPr/>
        </p:nvCxnSpPr>
        <p:spPr bwMode="auto">
          <a:xfrm>
            <a:off x="66421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74" name="椭圆 73"/>
          <p:cNvSpPr/>
          <p:nvPr/>
        </p:nvSpPr>
        <p:spPr bwMode="auto">
          <a:xfrm>
            <a:off x="5549900" y="66040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75" name="直接连接符 74"/>
          <p:cNvCxnSpPr>
            <a:stCxn id="74" idx="7"/>
            <a:endCxn id="32" idx="2"/>
          </p:cNvCxnSpPr>
          <p:nvPr/>
        </p:nvCxnSpPr>
        <p:spPr bwMode="auto">
          <a:xfrm rot="5400000" flipH="1" flipV="1">
            <a:off x="5734567" y="6502786"/>
            <a:ext cx="164968" cy="100697"/>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94" name="直接连接符 93"/>
          <p:cNvCxnSpPr/>
          <p:nvPr/>
        </p:nvCxnSpPr>
        <p:spPr bwMode="auto">
          <a:xfrm>
            <a:off x="61087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95" name="椭圆 94"/>
          <p:cNvSpPr/>
          <p:nvPr/>
        </p:nvSpPr>
        <p:spPr bwMode="auto">
          <a:xfrm>
            <a:off x="3886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98" name="直接连接符 97"/>
          <p:cNvCxnSpPr/>
          <p:nvPr/>
        </p:nvCxnSpPr>
        <p:spPr bwMode="auto">
          <a:xfrm rot="16200000" flipV="1">
            <a:off x="3883910" y="6580890"/>
            <a:ext cx="82418" cy="87997"/>
          </a:xfrm>
          <a:prstGeom prst="line">
            <a:avLst/>
          </a:prstGeom>
          <a:solidFill>
            <a:schemeClr val="accent1"/>
          </a:solidFill>
          <a:ln w="9525" cap="flat" cmpd="sng" algn="ctr">
            <a:solidFill>
              <a:schemeClr val="bg1"/>
            </a:solidFill>
            <a:prstDash val="solid"/>
            <a:round/>
            <a:headEnd type="none" w="med" len="med"/>
            <a:tailEnd type="none" w="med" len="med"/>
          </a:ln>
          <a:effectLst/>
        </p:spPr>
      </p:cxnSp>
    </p:spTree>
  </p:cSld>
  <p:clrMap bg1="lt1" tx1="dk1" bg2="lt2" tx2="dk2" accent1="accent1" accent2="accent2" accent3="accent3" accent4="accent4" accent5="accent5" accent6="accent6" hlink="hlink" folHlink="folHlink"/>
  <p:sldLayoutIdLst>
    <p:sldLayoutId id="2147483651" r:id="rId1"/>
    <p:sldLayoutId id="2147483662"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r" rtl="0" eaLnBrk="1" fontAlgn="base" hangingPunct="1">
        <a:spcBef>
          <a:spcPct val="0"/>
        </a:spcBef>
        <a:spcAft>
          <a:spcPct val="0"/>
        </a:spcAft>
        <a:defRPr kumimoji="1" sz="3200">
          <a:solidFill>
            <a:schemeClr val="tx1"/>
          </a:solidFill>
          <a:latin typeface="+mj-lt"/>
          <a:ea typeface="+mj-ea"/>
          <a:cs typeface="+mj-cs"/>
        </a:defRPr>
      </a:lvl1pPr>
      <a:lvl2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2pPr>
      <a:lvl3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3pPr>
      <a:lvl4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4pPr>
      <a:lvl5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5pPr>
      <a:lvl6pPr marL="4572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6pPr>
      <a:lvl7pPr marL="9144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7pPr>
      <a:lvl8pPr marL="13716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8pPr>
      <a:lvl9pPr marL="18288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9pPr>
    </p:titleStyle>
    <p:bodyStyle>
      <a:lvl1pPr marL="342900" indent="-342900" algn="l" rtl="0" eaLnBrk="1" fontAlgn="base" hangingPunct="1">
        <a:spcBef>
          <a:spcPct val="20000"/>
        </a:spcBef>
        <a:spcAft>
          <a:spcPct val="0"/>
        </a:spcAft>
        <a:buChar char="•"/>
        <a:defRPr kumimoji="1"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400">
          <a:solidFill>
            <a:schemeClr val="tx1"/>
          </a:solidFill>
          <a:latin typeface="+mn-lt"/>
          <a:ea typeface="+mn-ea"/>
        </a:defRPr>
      </a:lvl2pPr>
      <a:lvl3pPr marL="1143000" indent="-228600" algn="l" rtl="0" eaLnBrk="1" fontAlgn="base" hangingPunct="1">
        <a:spcBef>
          <a:spcPct val="20000"/>
        </a:spcBef>
        <a:spcAft>
          <a:spcPct val="0"/>
        </a:spcAft>
        <a:buChar char="•"/>
        <a:defRPr kumimoji="1" sz="2000">
          <a:solidFill>
            <a:schemeClr val="tx1"/>
          </a:solidFill>
          <a:latin typeface="+mn-lt"/>
          <a:ea typeface="+mn-ea"/>
        </a:defRPr>
      </a:lvl3pPr>
      <a:lvl4pPr marL="1600200" indent="-228600" algn="l" rtl="0" eaLnBrk="1" fontAlgn="base" hangingPunct="1">
        <a:spcBef>
          <a:spcPct val="20000"/>
        </a:spcBef>
        <a:spcAft>
          <a:spcPct val="0"/>
        </a:spcAft>
        <a:buChar char="–"/>
        <a:defRPr kumimoji="1" sz="1800">
          <a:solidFill>
            <a:schemeClr val="tx1"/>
          </a:solidFill>
          <a:latin typeface="+mn-lt"/>
          <a:ea typeface="+mn-ea"/>
        </a:defRPr>
      </a:lvl4pPr>
      <a:lvl5pPr marL="2057400" indent="-228600" algn="l" rtl="0" eaLnBrk="1" fontAlgn="base" hangingPunct="1">
        <a:spcBef>
          <a:spcPct val="20000"/>
        </a:spcBef>
        <a:spcAft>
          <a:spcPct val="0"/>
        </a:spcAft>
        <a:buChar char="»"/>
        <a:defRPr kumimoji="1" sz="16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DAB9D3-CC9A-4E77-AECB-224281520FB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package" Target="../embeddings/Microsoft_Office_Word___1.docx"/><Relationship Id="rId2" Type="http://schemas.openxmlformats.org/officeDocument/2006/relationships/slideLayout" Target="../slideLayouts/slideLayout3.xml"/><Relationship Id="rId1" Type="http://schemas.openxmlformats.org/officeDocument/2006/relationships/vmlDrawing" Target="../drawings/vmlDrawing1.v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143000" y="2514600"/>
            <a:ext cx="6934200" cy="877888"/>
          </a:xfrm>
        </p:spPr>
        <p:txBody>
          <a:bodyPr/>
          <a:lstStyle/>
          <a:p>
            <a:pPr eaLnBrk="1" hangingPunct="1"/>
            <a:r>
              <a:rPr lang="zh-CN" altLang="en-US" smtClean="0">
                <a:latin typeface="宋体" pitchFamily="2" charset="-122"/>
              </a:rPr>
              <a:t>第二章 基于计算机的系统特征</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zh-CN" altLang="en-US" smtClean="0"/>
              <a:t>人的特征与管理</a:t>
            </a:r>
          </a:p>
        </p:txBody>
      </p:sp>
      <p:sp>
        <p:nvSpPr>
          <p:cNvPr id="12291" name="内容占位符 2"/>
          <p:cNvSpPr>
            <a:spLocks noGrp="1"/>
          </p:cNvSpPr>
          <p:nvPr>
            <p:ph idx="1"/>
          </p:nvPr>
        </p:nvSpPr>
        <p:spPr/>
        <p:txBody>
          <a:bodyPr/>
          <a:lstStyle/>
          <a:p>
            <a:r>
              <a:rPr lang="zh-CN" altLang="en-US" smtClean="0"/>
              <a:t>系统的使用者</a:t>
            </a:r>
            <a:r>
              <a:rPr lang="en-US" altLang="zh-CN" smtClean="0"/>
              <a:t>----</a:t>
            </a:r>
            <a:r>
              <a:rPr lang="zh-CN" altLang="en-US" smtClean="0"/>
              <a:t>人也是导致系统故障的重要因素之一。</a:t>
            </a:r>
            <a:endParaRPr lang="en-US" altLang="zh-CN" smtClean="0"/>
          </a:p>
          <a:p>
            <a:pPr lvl="1"/>
            <a:r>
              <a:rPr lang="zh-CN" altLang="en-US" smtClean="0"/>
              <a:t>要避免系统运行时的错误，也必须研究操作者的错误特征，建立人的故障和错误模型。</a:t>
            </a:r>
            <a:endParaRPr lang="en-US" altLang="zh-CN" smtClean="0"/>
          </a:p>
          <a:p>
            <a:r>
              <a:rPr lang="zh-CN" altLang="en-US" smtClean="0"/>
              <a:t>系统的建设者也是人。</a:t>
            </a:r>
            <a:endParaRPr lang="en-US" altLang="zh-CN" smtClean="0"/>
          </a:p>
          <a:p>
            <a:pPr lvl="1"/>
            <a:r>
              <a:rPr lang="zh-CN" altLang="en-US" smtClean="0"/>
              <a:t>人在软件的开发和硬件的制造过程中扮演者着重要的角色，往往会给系统带来诸多的系统设计和软件开发错误。</a:t>
            </a:r>
            <a:endParaRPr lang="en-US" altLang="zh-CN" smtClean="0"/>
          </a:p>
          <a:p>
            <a:pPr lvl="1"/>
            <a:r>
              <a:rPr lang="zh-CN" altLang="en-US" smtClean="0"/>
              <a:t>对于软件开发来讲，程序员或软件开发者是最了解软件内部构成和脆弱点的人。</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zh-CN" altLang="en-US" smtClean="0"/>
              <a:t>固件与嵌入式系统</a:t>
            </a:r>
          </a:p>
        </p:txBody>
      </p:sp>
      <p:sp>
        <p:nvSpPr>
          <p:cNvPr id="13315" name="内容占位符 2"/>
          <p:cNvSpPr>
            <a:spLocks noGrp="1"/>
          </p:cNvSpPr>
          <p:nvPr>
            <p:ph idx="1"/>
          </p:nvPr>
        </p:nvSpPr>
        <p:spPr>
          <a:xfrm>
            <a:off x="927784" y="1274763"/>
            <a:ext cx="8013020" cy="4937351"/>
          </a:xfrm>
        </p:spPr>
        <p:txBody>
          <a:bodyPr/>
          <a:lstStyle/>
          <a:p>
            <a:r>
              <a:rPr lang="zh-CN" altLang="en-US" dirty="0" smtClean="0"/>
              <a:t>固件</a:t>
            </a:r>
            <a:r>
              <a:rPr lang="en-US" altLang="zh-CN" dirty="0" smtClean="0"/>
              <a:t>(Firmware)</a:t>
            </a:r>
            <a:r>
              <a:rPr lang="zh-CN" altLang="en-US" dirty="0" smtClean="0"/>
              <a:t>是指写入</a:t>
            </a:r>
            <a:r>
              <a:rPr lang="en-US" altLang="zh-CN" dirty="0" smtClean="0"/>
              <a:t>EROM</a:t>
            </a:r>
            <a:r>
              <a:rPr lang="zh-CN" altLang="en-US" dirty="0" smtClean="0"/>
              <a:t>或</a:t>
            </a:r>
            <a:r>
              <a:rPr lang="en-US" altLang="zh-CN" dirty="0" smtClean="0"/>
              <a:t>EPROM(</a:t>
            </a:r>
            <a:r>
              <a:rPr lang="zh-CN" altLang="en-US" dirty="0" smtClean="0"/>
              <a:t>可编程只读存储器</a:t>
            </a:r>
            <a:r>
              <a:rPr lang="en-US" altLang="zh-CN" dirty="0" smtClean="0"/>
              <a:t>)</a:t>
            </a:r>
            <a:r>
              <a:rPr lang="zh-CN" altLang="en-US" dirty="0" smtClean="0"/>
              <a:t>中的程序及其数据，通俗的理解就是“固化的软件”。</a:t>
            </a:r>
            <a:endParaRPr lang="en-US" altLang="zh-CN" dirty="0" smtClean="0"/>
          </a:p>
          <a:p>
            <a:pPr lvl="1"/>
            <a:r>
              <a:rPr lang="zh-CN" altLang="en-US" sz="2400" b="1" dirty="0" smtClean="0"/>
              <a:t>微处理器硬件质量：</a:t>
            </a:r>
            <a:r>
              <a:rPr lang="zh-CN" altLang="en-US" sz="2400" dirty="0" smtClean="0"/>
              <a:t>带有微处理器和外围设备的硬件的质量直接影响计算机系统的可靠性。</a:t>
            </a:r>
            <a:endParaRPr lang="en-US" altLang="zh-CN" sz="2400" dirty="0" smtClean="0"/>
          </a:p>
          <a:p>
            <a:pPr lvl="1"/>
            <a:r>
              <a:rPr lang="zh-CN" altLang="en-US" sz="2400" b="1" dirty="0" smtClean="0"/>
              <a:t>内嵌软件的质量：</a:t>
            </a:r>
            <a:r>
              <a:rPr lang="zh-CN" altLang="en-US" sz="2400" dirty="0" smtClean="0"/>
              <a:t>嵌入</a:t>
            </a:r>
            <a:r>
              <a:rPr lang="en-US" altLang="zh-CN" sz="2400" dirty="0" smtClean="0"/>
              <a:t>(</a:t>
            </a:r>
            <a:r>
              <a:rPr lang="zh-CN" altLang="en-US" sz="2400" dirty="0" smtClean="0"/>
              <a:t>内置</a:t>
            </a:r>
            <a:r>
              <a:rPr lang="en-US" altLang="zh-CN" sz="2400" dirty="0" smtClean="0"/>
              <a:t>)</a:t>
            </a:r>
            <a:r>
              <a:rPr lang="zh-CN" altLang="en-US" sz="2400" dirty="0" smtClean="0"/>
              <a:t>的软件是整个嵌入式产品计算或控制功能的一个重要元素。</a:t>
            </a:r>
            <a:endParaRPr lang="en-US" altLang="zh-CN" sz="2400" dirty="0" smtClean="0"/>
          </a:p>
          <a:p>
            <a:r>
              <a:rPr lang="zh-CN" altLang="en-US" dirty="0" smtClean="0"/>
              <a:t>网络能够让固件接入互联网，让供货商可以直接对固件升级。</a:t>
            </a:r>
            <a:endParaRPr lang="en-US" altLang="zh-CN" dirty="0" smtClean="0"/>
          </a:p>
          <a:p>
            <a:pPr lvl="1"/>
            <a:r>
              <a:rPr lang="zh-CN" altLang="en-US" sz="2400" dirty="0" smtClean="0"/>
              <a:t>“黑客”可以对用户的固件升级“危害性的”软件，破坏嵌入式系统的，或偷取信息等。</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en-US" altLang="zh-CN" smtClean="0"/>
              <a:t>2.2 </a:t>
            </a:r>
            <a:r>
              <a:rPr lang="zh-CN" altLang="en-US" smtClean="0"/>
              <a:t>硬件特征和系统建造理念</a:t>
            </a:r>
          </a:p>
        </p:txBody>
      </p:sp>
      <p:sp>
        <p:nvSpPr>
          <p:cNvPr id="14339" name="内容占位符 2"/>
          <p:cNvSpPr>
            <a:spLocks noGrp="1"/>
          </p:cNvSpPr>
          <p:nvPr>
            <p:ph idx="1"/>
          </p:nvPr>
        </p:nvSpPr>
        <p:spPr/>
        <p:txBody>
          <a:bodyPr/>
          <a:lstStyle/>
          <a:p>
            <a:pPr eaLnBrk="1" hangingPunct="1"/>
            <a:r>
              <a:rPr lang="en-US" altLang="zh-CN" smtClean="0"/>
              <a:t>2.2.1 </a:t>
            </a:r>
            <a:r>
              <a:rPr lang="zh-CN" altLang="en-US" smtClean="0"/>
              <a:t>硬件的故障特征</a:t>
            </a:r>
            <a:endParaRPr lang="en-US" altLang="zh-CN" smtClean="0"/>
          </a:p>
          <a:p>
            <a:pPr eaLnBrk="1" hangingPunct="1"/>
            <a:r>
              <a:rPr lang="en-US" altLang="zh-CN" smtClean="0"/>
              <a:t>2.2.2 </a:t>
            </a:r>
            <a:r>
              <a:rPr lang="zh-CN" altLang="en-US" smtClean="0"/>
              <a:t>硬件系统的全生命周期设计</a:t>
            </a:r>
            <a:endParaRPr lang="en-US" altLang="zh-CN" smtClean="0"/>
          </a:p>
          <a:p>
            <a:pPr eaLnBrk="1" hangingPunct="1"/>
            <a:r>
              <a:rPr lang="en-US" altLang="zh-CN" smtClean="0"/>
              <a:t>2.2.3 </a:t>
            </a:r>
            <a:r>
              <a:rPr lang="zh-CN" altLang="en-US" smtClean="0"/>
              <a:t>硬件生产质量的统计学控制</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zh-CN" altLang="en-US" smtClean="0"/>
              <a:t>硬件的故障特征</a:t>
            </a:r>
          </a:p>
        </p:txBody>
      </p:sp>
      <p:pic>
        <p:nvPicPr>
          <p:cNvPr id="15363" name="Picture 13"/>
          <p:cNvPicPr>
            <a:picLocks noChangeAspect="1" noChangeArrowheads="1"/>
          </p:cNvPicPr>
          <p:nvPr/>
        </p:nvPicPr>
        <p:blipFill>
          <a:blip r:embed="rId2"/>
          <a:srcRect/>
          <a:stretch>
            <a:fillRect/>
          </a:stretch>
        </p:blipFill>
        <p:spPr bwMode="auto">
          <a:xfrm>
            <a:off x="5000625" y="1357313"/>
            <a:ext cx="3571875" cy="3387725"/>
          </a:xfrm>
          <a:prstGeom prst="rect">
            <a:avLst/>
          </a:prstGeom>
          <a:noFill/>
          <a:ln w="9525">
            <a:noFill/>
            <a:miter lim="800000"/>
            <a:headEnd/>
            <a:tailEnd/>
          </a:ln>
        </p:spPr>
      </p:pic>
      <p:sp>
        <p:nvSpPr>
          <p:cNvPr id="15364" name="TextBox 14"/>
          <p:cNvSpPr txBox="1">
            <a:spLocks noChangeArrowheads="1"/>
          </p:cNvSpPr>
          <p:nvPr/>
        </p:nvSpPr>
        <p:spPr bwMode="auto">
          <a:xfrm>
            <a:off x="785813" y="1143000"/>
            <a:ext cx="4071937" cy="3416300"/>
          </a:xfrm>
          <a:prstGeom prst="rect">
            <a:avLst/>
          </a:prstGeom>
          <a:noFill/>
          <a:ln w="9525">
            <a:noFill/>
            <a:miter lim="800000"/>
            <a:headEnd/>
            <a:tailEnd/>
          </a:ln>
        </p:spPr>
        <p:txBody>
          <a:bodyPr>
            <a:spAutoFit/>
          </a:bodyPr>
          <a:lstStyle/>
          <a:p>
            <a:r>
              <a:rPr lang="zh-CN" altLang="en-US"/>
              <a:t>     计算机的硬件，例如电路板、机械设备等是以物理形似存在的。这些物理体是占据空间的。自然界的物理体一定会受到风吹、日晒、湿气、空气清洁度等外来因素的影响，从而会出现老化或磨损。物理体的这种老化和损坏是一个连续渐变的过程。</a:t>
            </a:r>
          </a:p>
        </p:txBody>
      </p:sp>
      <p:sp>
        <p:nvSpPr>
          <p:cNvPr id="15365" name="TextBox 15"/>
          <p:cNvSpPr txBox="1">
            <a:spLocks noChangeArrowheads="1"/>
          </p:cNvSpPr>
          <p:nvPr/>
        </p:nvSpPr>
        <p:spPr bwMode="auto">
          <a:xfrm>
            <a:off x="857250" y="4705350"/>
            <a:ext cx="8143875" cy="1938338"/>
          </a:xfrm>
          <a:prstGeom prst="rect">
            <a:avLst/>
          </a:prstGeom>
          <a:noFill/>
          <a:ln w="9525">
            <a:noFill/>
            <a:miter lim="800000"/>
            <a:headEnd/>
            <a:tailEnd/>
          </a:ln>
        </p:spPr>
        <p:txBody>
          <a:bodyPr>
            <a:spAutoFit/>
          </a:bodyPr>
          <a:lstStyle/>
          <a:p>
            <a:r>
              <a:rPr lang="zh-CN" altLang="en-US"/>
              <a:t>     硬件是人们制造出来的，所制造出的机械和电子器件装置具有一段的磨合期或老化期。经过磨合或老化物理硬件可以进入比较稳定的工作期，其故障率相对很低。硬件在其生命期内发生故障的规律基本符合如上图的规律。</a:t>
            </a:r>
          </a:p>
          <a:p>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zh-CN" altLang="en-US" smtClean="0"/>
              <a:t>硬件系统装配成系统的故障特征</a:t>
            </a:r>
          </a:p>
        </p:txBody>
      </p:sp>
      <p:sp>
        <p:nvSpPr>
          <p:cNvPr id="16387" name="TextBox 15"/>
          <p:cNvSpPr txBox="1">
            <a:spLocks noChangeArrowheads="1"/>
          </p:cNvSpPr>
          <p:nvPr/>
        </p:nvSpPr>
        <p:spPr bwMode="auto">
          <a:xfrm>
            <a:off x="915307" y="1225689"/>
            <a:ext cx="4222750" cy="5632311"/>
          </a:xfrm>
          <a:prstGeom prst="rect">
            <a:avLst/>
          </a:prstGeom>
          <a:noFill/>
          <a:ln w="9525">
            <a:noFill/>
            <a:miter lim="800000"/>
            <a:headEnd/>
            <a:tailEnd/>
          </a:ln>
        </p:spPr>
        <p:txBody>
          <a:bodyPr wrap="square">
            <a:spAutoFit/>
          </a:bodyPr>
          <a:lstStyle/>
          <a:p>
            <a:r>
              <a:rPr lang="zh-CN" altLang="en-US" dirty="0"/>
              <a:t>    由</a:t>
            </a:r>
            <a:r>
              <a:rPr lang="en-US" altLang="zh-CN" dirty="0"/>
              <a:t>N</a:t>
            </a:r>
            <a:r>
              <a:rPr lang="zh-CN" altLang="en-US" dirty="0"/>
              <a:t>个关键部件组成的系统和</a:t>
            </a:r>
            <a:r>
              <a:rPr lang="en-US" altLang="zh-CN" dirty="0"/>
              <a:t>K</a:t>
            </a:r>
            <a:r>
              <a:rPr lang="zh-CN" altLang="en-US" dirty="0"/>
              <a:t>个易损部件组成的系统。设计师期望关键部件在系统的使用寿命内不要更换，例如汽车的发动机和车架，因此要求关键部件的使用寿命尽可能一样长。其它的易损坏的部件，例如汽车城的轮胎和电瓶等，可能在系统的生命周期内需要更换多次。整个系统的使用寿命取决于寿命最短的关键部件，而不是可更换的一般部件的寿命。</a:t>
            </a:r>
          </a:p>
          <a:p>
            <a:endParaRPr lang="zh-CN" altLang="en-US" dirty="0"/>
          </a:p>
          <a:p>
            <a:endParaRPr lang="zh-CN" altLang="en-US" dirty="0"/>
          </a:p>
        </p:txBody>
      </p:sp>
      <p:pic>
        <p:nvPicPr>
          <p:cNvPr id="16388" name="Picture 14"/>
          <p:cNvPicPr>
            <a:picLocks noChangeAspect="1" noChangeArrowheads="1"/>
          </p:cNvPicPr>
          <p:nvPr/>
        </p:nvPicPr>
        <p:blipFill>
          <a:blip r:embed="rId2"/>
          <a:srcRect/>
          <a:stretch>
            <a:fillRect/>
          </a:stretch>
        </p:blipFill>
        <p:spPr bwMode="auto">
          <a:xfrm>
            <a:off x="5143500" y="1285875"/>
            <a:ext cx="4000500" cy="3890963"/>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zh-CN" altLang="en-US" smtClean="0"/>
              <a:t>全生命周期设计</a:t>
            </a:r>
          </a:p>
        </p:txBody>
      </p:sp>
      <p:sp>
        <p:nvSpPr>
          <p:cNvPr id="17411" name="内容占位符 2"/>
          <p:cNvSpPr>
            <a:spLocks noGrp="1"/>
          </p:cNvSpPr>
          <p:nvPr>
            <p:ph idx="1"/>
          </p:nvPr>
        </p:nvSpPr>
        <p:spPr>
          <a:xfrm>
            <a:off x="785813" y="1071563"/>
            <a:ext cx="8286750" cy="5357812"/>
          </a:xfrm>
        </p:spPr>
        <p:txBody>
          <a:bodyPr/>
          <a:lstStyle/>
          <a:p>
            <a:r>
              <a:rPr lang="zh-CN" altLang="en-US" sz="2400" smtClean="0"/>
              <a:t>如果不能保证每个硬件部件具有相同稳定工作期。那么，系统设计者和工程师们就需要统计每个部件的稳定工作时间长度，将那些寿命短而需要经常更换的部件暴露出来，便于维修工程师的修理。并规划出系统中各部件的修理规律和时间，从而在降低维修的成本，为客户提供可预测的高质量服务。</a:t>
            </a:r>
            <a:endParaRPr lang="en-US" altLang="zh-CN" sz="2400" smtClean="0"/>
          </a:p>
          <a:p>
            <a:r>
              <a:rPr lang="zh-CN" altLang="en-US" sz="2400" smtClean="0"/>
              <a:t>当系统的设计者、生产者、维修人员和用户预先知道合适需要维修、更换系统的相关部件，并对系统及时保养时，系统使用中的质量是可以信任的。</a:t>
            </a:r>
            <a:endParaRPr lang="en-US" altLang="zh-CN" sz="2400" smtClean="0"/>
          </a:p>
          <a:p>
            <a:r>
              <a:rPr lang="zh-CN" altLang="en-US" sz="2400" smtClean="0"/>
              <a:t>从系统使用的质量看，所谓的系统使用质量取决每个关键部件质量、易损部件的及时更换和安装质量等。</a:t>
            </a:r>
            <a:endParaRPr lang="en-US" altLang="zh-CN" sz="2400" smtClean="0"/>
          </a:p>
          <a:p>
            <a:r>
              <a:rPr lang="zh-CN" altLang="en-US" sz="2400" smtClean="0"/>
              <a:t>设计者不仅要考虑系统的功能性、性能、易用性、可靠性等因素，还要在设计中考虑系统的可维护性、部件易更换性等。</a:t>
            </a:r>
          </a:p>
          <a:p>
            <a:endParaRPr lang="zh-CN" altLang="en-US" sz="240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zh-CN" altLang="en-US" smtClean="0"/>
              <a:t>硬件生产质量的统计学控制</a:t>
            </a:r>
          </a:p>
        </p:txBody>
      </p:sp>
      <p:sp>
        <p:nvSpPr>
          <p:cNvPr id="18435" name="TextBox 14"/>
          <p:cNvSpPr txBox="1">
            <a:spLocks noChangeArrowheads="1"/>
          </p:cNvSpPr>
          <p:nvPr/>
        </p:nvSpPr>
        <p:spPr bwMode="auto">
          <a:xfrm>
            <a:off x="785813" y="1143000"/>
            <a:ext cx="7858125" cy="2308225"/>
          </a:xfrm>
          <a:prstGeom prst="rect">
            <a:avLst/>
          </a:prstGeom>
          <a:noFill/>
          <a:ln w="9525">
            <a:noFill/>
            <a:miter lim="800000"/>
            <a:headEnd/>
            <a:tailEnd/>
          </a:ln>
        </p:spPr>
        <p:txBody>
          <a:bodyPr>
            <a:spAutoFit/>
          </a:bodyPr>
          <a:lstStyle/>
          <a:p>
            <a:r>
              <a:rPr lang="en-US" altLang="zh-CN"/>
              <a:t>Shewhart</a:t>
            </a:r>
            <a:r>
              <a:rPr lang="zh-CN" altLang="en-US"/>
              <a:t>的控制图的例子如图所示，横坐标表示时间，纵坐标表示</a:t>
            </a:r>
            <a:r>
              <a:rPr lang="en-US" altLang="zh-CN"/>
              <a:t>(</a:t>
            </a:r>
            <a:r>
              <a:rPr lang="zh-CN" altLang="en-US"/>
              <a:t>中间</a:t>
            </a:r>
            <a:r>
              <a:rPr lang="en-US" altLang="zh-CN"/>
              <a:t>)</a:t>
            </a:r>
            <a:r>
              <a:rPr lang="zh-CN" altLang="en-US"/>
              <a:t>产品的质量性能，例如墙体的厚度。我们假设一个建筑队的多名工人修建一段砌墙体，每个工人堆砌的砖块都会偏离理想线</a:t>
            </a:r>
            <a:r>
              <a:rPr lang="en-US" altLang="zh-CN"/>
              <a:t>---</a:t>
            </a:r>
            <a:r>
              <a:rPr lang="zh-CN" altLang="en-US"/>
              <a:t>中间线。</a:t>
            </a:r>
            <a:endParaRPr lang="en-US" altLang="zh-CN"/>
          </a:p>
          <a:p>
            <a:r>
              <a:rPr lang="zh-CN" altLang="en-US"/>
              <a:t>    中间线是理想质量线或所期望质量，其它两条虚线分别表示偏差的上线和下线。</a:t>
            </a:r>
          </a:p>
        </p:txBody>
      </p:sp>
      <p:pic>
        <p:nvPicPr>
          <p:cNvPr id="18436" name="Picture 4"/>
          <p:cNvPicPr>
            <a:picLocks noChangeAspect="1" noChangeArrowheads="1"/>
          </p:cNvPicPr>
          <p:nvPr/>
        </p:nvPicPr>
        <p:blipFill>
          <a:blip r:embed="rId2"/>
          <a:srcRect/>
          <a:stretch>
            <a:fillRect/>
          </a:stretch>
        </p:blipFill>
        <p:spPr bwMode="auto">
          <a:xfrm>
            <a:off x="1214438" y="3357563"/>
            <a:ext cx="6572250" cy="3201987"/>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endParaRPr lang="zh-CN" altLang="en-US" smtClean="0"/>
          </a:p>
        </p:txBody>
      </p:sp>
      <p:sp>
        <p:nvSpPr>
          <p:cNvPr id="19459" name="内容占位符 2"/>
          <p:cNvSpPr>
            <a:spLocks noGrp="1"/>
          </p:cNvSpPr>
          <p:nvPr>
            <p:ph idx="1"/>
          </p:nvPr>
        </p:nvSpPr>
        <p:spPr>
          <a:xfrm>
            <a:off x="857250" y="1295400"/>
            <a:ext cx="8134350" cy="5029200"/>
          </a:xfrm>
        </p:spPr>
        <p:txBody>
          <a:bodyPr/>
          <a:lstStyle/>
          <a:p>
            <a:r>
              <a:rPr lang="zh-CN" altLang="en-US" sz="2800" b="1" smtClean="0"/>
              <a:t>控制线内的点，</a:t>
            </a:r>
            <a:r>
              <a:rPr lang="zh-CN" altLang="en-US" sz="2800" smtClean="0"/>
              <a:t>例如，点</a:t>
            </a:r>
            <a:r>
              <a:rPr lang="en-US" altLang="zh-CN" sz="2800" smtClean="0"/>
              <a:t>A</a:t>
            </a:r>
            <a:r>
              <a:rPr lang="zh-CN" altLang="en-US" sz="2800" smtClean="0"/>
              <a:t>虽然与中间线有差异，但是在限制线内，属于正常的质量偏差范围，质量工程师能够保证这段墙不会倒，只要每个点都在控制线范围内。属于正常的生产范围，除非要求更高的质量精度，即压缩上下线偏差范围。</a:t>
            </a:r>
          </a:p>
          <a:p>
            <a:r>
              <a:rPr lang="zh-CN" altLang="en-US" sz="2800" b="1" smtClean="0"/>
              <a:t>控制线外的点，</a:t>
            </a:r>
            <a:r>
              <a:rPr lang="zh-CN" altLang="en-US" sz="2800" smtClean="0"/>
              <a:t>例如，点</a:t>
            </a:r>
            <a:r>
              <a:rPr lang="en-US" altLang="zh-CN" sz="2800" smtClean="0"/>
              <a:t>B</a:t>
            </a:r>
            <a:r>
              <a:rPr lang="zh-CN" altLang="en-US" sz="2800" smtClean="0"/>
              <a:t>偏离了超出了限制范围，就需要寻找其原因。点</a:t>
            </a:r>
            <a:r>
              <a:rPr lang="en-US" altLang="zh-CN" sz="2800" smtClean="0"/>
              <a:t>B</a:t>
            </a:r>
            <a:r>
              <a:rPr lang="zh-CN" altLang="en-US" sz="2800" smtClean="0"/>
              <a:t>的出现可能是由于工人的不认真工作造成的。属于不合格的缺陷，随着</a:t>
            </a:r>
            <a:r>
              <a:rPr lang="en-US" altLang="zh-CN" sz="2800" smtClean="0"/>
              <a:t>B</a:t>
            </a:r>
            <a:r>
              <a:rPr lang="zh-CN" altLang="en-US" sz="2800" smtClean="0"/>
              <a:t>点的增加，墙体倒掉的可能性增加。生产者需要控制</a:t>
            </a:r>
            <a:r>
              <a:rPr lang="en-US" altLang="zh-CN" sz="2800" smtClean="0"/>
              <a:t>B</a:t>
            </a:r>
            <a:r>
              <a:rPr lang="zh-CN" altLang="en-US" sz="2800" smtClean="0"/>
              <a:t>点的出现，而允许</a:t>
            </a:r>
            <a:r>
              <a:rPr lang="en-US" altLang="zh-CN" sz="2800" smtClean="0"/>
              <a:t>A</a:t>
            </a:r>
            <a:r>
              <a:rPr lang="zh-CN" altLang="en-US" sz="2800" smtClean="0"/>
              <a:t>点存在。</a:t>
            </a:r>
          </a:p>
          <a:p>
            <a:endParaRPr lang="zh-CN" altLang="en-US"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en-US" altLang="zh-CN" smtClean="0"/>
              <a:t>2.3</a:t>
            </a:r>
            <a:r>
              <a:rPr lang="zh-CN" altLang="en-US" smtClean="0"/>
              <a:t>软件故障和建造理念</a:t>
            </a:r>
          </a:p>
        </p:txBody>
      </p:sp>
      <p:sp>
        <p:nvSpPr>
          <p:cNvPr id="20483" name="内容占位符 2"/>
          <p:cNvSpPr>
            <a:spLocks noGrp="1"/>
          </p:cNvSpPr>
          <p:nvPr>
            <p:ph idx="1"/>
          </p:nvPr>
        </p:nvSpPr>
        <p:spPr/>
        <p:txBody>
          <a:bodyPr/>
          <a:lstStyle/>
          <a:p>
            <a:pPr eaLnBrk="1" hangingPunct="1"/>
            <a:r>
              <a:rPr lang="en-US" altLang="zh-CN" smtClean="0"/>
              <a:t>2.3.1</a:t>
            </a:r>
            <a:r>
              <a:rPr lang="zh-CN" altLang="en-US" smtClean="0"/>
              <a:t>软件故障表现和分类</a:t>
            </a:r>
            <a:endParaRPr lang="en-US" altLang="zh-CN" smtClean="0"/>
          </a:p>
          <a:p>
            <a:pPr eaLnBrk="1" hangingPunct="1"/>
            <a:r>
              <a:rPr lang="en-US" altLang="zh-CN" smtClean="0"/>
              <a:t>2.3.2</a:t>
            </a:r>
            <a:r>
              <a:rPr lang="zh-CN" altLang="en-US" smtClean="0"/>
              <a:t>程序正确性证明</a:t>
            </a:r>
            <a:endParaRPr lang="en-US" altLang="zh-CN" smtClean="0"/>
          </a:p>
          <a:p>
            <a:pPr eaLnBrk="1" hangingPunct="1"/>
            <a:r>
              <a:rPr lang="en-US" altLang="zh-CN" smtClean="0"/>
              <a:t>2.3.3</a:t>
            </a:r>
            <a:r>
              <a:rPr lang="zh-CN" altLang="en-US" smtClean="0"/>
              <a:t>测试的充分性问题</a:t>
            </a:r>
            <a:endParaRPr lang="en-US" altLang="zh-CN" smtClean="0"/>
          </a:p>
          <a:p>
            <a:endParaRPr lang="zh-CN" altLang="en-US"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zh-CN" altLang="en-US" smtClean="0"/>
              <a:t>软件故障表现和分类</a:t>
            </a:r>
          </a:p>
        </p:txBody>
      </p:sp>
      <p:sp>
        <p:nvSpPr>
          <p:cNvPr id="21507" name="内容占位符 2"/>
          <p:cNvSpPr>
            <a:spLocks noGrp="1"/>
          </p:cNvSpPr>
          <p:nvPr>
            <p:ph idx="1"/>
          </p:nvPr>
        </p:nvSpPr>
        <p:spPr>
          <a:xfrm>
            <a:off x="990600" y="1295400"/>
            <a:ext cx="8001000" cy="2490788"/>
          </a:xfrm>
        </p:spPr>
        <p:txBody>
          <a:bodyPr/>
          <a:lstStyle/>
          <a:p>
            <a:r>
              <a:rPr lang="zh-CN" altLang="en-US" sz="2400" smtClean="0"/>
              <a:t>软件引起计算机停机的主要原因通常有：</a:t>
            </a:r>
            <a:r>
              <a:rPr lang="en-US" altLang="zh-CN" sz="2400" smtClean="0"/>
              <a:t>1</a:t>
            </a:r>
            <a:r>
              <a:rPr lang="zh-CN" altLang="en-US" sz="2400" smtClean="0"/>
              <a:t>）计算机除零错误，</a:t>
            </a:r>
            <a:r>
              <a:rPr lang="en-US" altLang="zh-CN" sz="2400" smtClean="0"/>
              <a:t>2</a:t>
            </a:r>
            <a:r>
              <a:rPr lang="zh-CN" altLang="en-US" sz="2400" smtClean="0"/>
              <a:t>）指向内存地址的指针超出规定的内存范围，</a:t>
            </a:r>
            <a:r>
              <a:rPr lang="en-US" altLang="zh-CN" sz="2400" smtClean="0"/>
              <a:t>3</a:t>
            </a:r>
            <a:r>
              <a:rPr lang="zh-CN" altLang="en-US" sz="2400" smtClean="0"/>
              <a:t>）整型数上溢出或下溢出，</a:t>
            </a:r>
            <a:r>
              <a:rPr lang="en-US" altLang="zh-CN" sz="2400" smtClean="0"/>
              <a:t>4</a:t>
            </a:r>
            <a:r>
              <a:rPr lang="zh-CN" altLang="en-US" sz="2400" smtClean="0"/>
              <a:t>）浮点数上溢出或下溢出。必须避免这类严重的错误。其他类型的错误包括：</a:t>
            </a:r>
            <a:r>
              <a:rPr lang="en-US" altLang="zh-CN" sz="2400" smtClean="0"/>
              <a:t>a</a:t>
            </a:r>
            <a:r>
              <a:rPr lang="zh-CN" altLang="en-US" sz="2400" smtClean="0"/>
              <a:t>）数据计算精度不够，例如，银行利率计算误差太太，</a:t>
            </a:r>
            <a:r>
              <a:rPr lang="en-US" altLang="zh-CN" sz="2400" smtClean="0"/>
              <a:t>b</a:t>
            </a:r>
            <a:r>
              <a:rPr lang="zh-CN" altLang="en-US" sz="2400" smtClean="0"/>
              <a:t>）输出或显示的数据位数不够等。</a:t>
            </a:r>
            <a:endParaRPr lang="en-US" altLang="zh-CN" sz="2400" smtClean="0"/>
          </a:p>
          <a:p>
            <a:endParaRPr lang="zh-CN" altLang="en-US" smtClean="0"/>
          </a:p>
        </p:txBody>
      </p:sp>
      <p:graphicFrame>
        <p:nvGraphicFramePr>
          <p:cNvPr id="5" name="表格 4"/>
          <p:cNvGraphicFramePr>
            <a:graphicFrameLocks noGrp="1"/>
          </p:cNvGraphicFramePr>
          <p:nvPr/>
        </p:nvGraphicFramePr>
        <p:xfrm>
          <a:off x="914399" y="3786188"/>
          <a:ext cx="8158189" cy="2357453"/>
        </p:xfrm>
        <a:graphic>
          <a:graphicData uri="http://schemas.openxmlformats.org/drawingml/2006/table">
            <a:tbl>
              <a:tblPr/>
              <a:tblGrid>
                <a:gridCol w="4098934"/>
                <a:gridCol w="4059255"/>
              </a:tblGrid>
              <a:tr h="417041">
                <a:tc>
                  <a:txBody>
                    <a:bodyPr/>
                    <a:lstStyle/>
                    <a:p>
                      <a:pPr algn="just">
                        <a:spcAft>
                          <a:spcPts val="0"/>
                        </a:spcAft>
                      </a:pPr>
                      <a:r>
                        <a:rPr lang="en-US" sz="1800" kern="100" dirty="0">
                          <a:latin typeface="Times New Roman"/>
                          <a:ea typeface="宋体"/>
                          <a:cs typeface="Times New Roman"/>
                        </a:rPr>
                        <a:t>CO= Computational Error(</a:t>
                      </a:r>
                      <a:r>
                        <a:rPr lang="zh-CN" sz="1800" kern="100" dirty="0">
                          <a:latin typeface="Times New Roman"/>
                          <a:ea typeface="宋体"/>
                          <a:cs typeface="Times New Roman"/>
                        </a:rPr>
                        <a:t>计算类错误</a:t>
                      </a:r>
                      <a:r>
                        <a:rPr lang="en-US" sz="1800" kern="100" dirty="0">
                          <a:latin typeface="Times New Roman"/>
                          <a:ea typeface="宋体"/>
                          <a:cs typeface="Times New Roman"/>
                        </a:rPr>
                        <a:t>)</a:t>
                      </a:r>
                      <a:endParaRPr lang="zh-CN" sz="1800" kern="100" dirty="0">
                        <a:latin typeface="宋体"/>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a:ea typeface="宋体"/>
                          <a:cs typeface="Times New Roman"/>
                        </a:rPr>
                        <a:t>OP = Operational Error(</a:t>
                      </a:r>
                      <a:r>
                        <a:rPr lang="zh-CN" sz="1800" kern="100">
                          <a:latin typeface="Times New Roman"/>
                          <a:ea typeface="宋体"/>
                          <a:cs typeface="Times New Roman"/>
                        </a:rPr>
                        <a:t>操作错误</a:t>
                      </a:r>
                      <a:r>
                        <a:rPr lang="en-US" sz="1800" kern="100">
                          <a:latin typeface="Times New Roman"/>
                          <a:ea typeface="宋体"/>
                          <a:cs typeface="Times New Roman"/>
                        </a:rPr>
                        <a:t>)</a:t>
                      </a:r>
                      <a:endParaRPr lang="zh-CN" sz="1800" kern="100">
                        <a:latin typeface="宋体"/>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3165">
                <a:tc>
                  <a:txBody>
                    <a:bodyPr/>
                    <a:lstStyle/>
                    <a:p>
                      <a:pPr algn="just">
                        <a:spcAft>
                          <a:spcPts val="0"/>
                        </a:spcAft>
                      </a:pPr>
                      <a:r>
                        <a:rPr lang="en-US" sz="1800" kern="100" dirty="0">
                          <a:latin typeface="Times New Roman"/>
                          <a:ea typeface="宋体"/>
                          <a:cs typeface="Times New Roman"/>
                        </a:rPr>
                        <a:t>LO = Logic Error(</a:t>
                      </a:r>
                      <a:r>
                        <a:rPr lang="zh-CN" sz="1800" kern="100" dirty="0">
                          <a:latin typeface="Times New Roman"/>
                          <a:ea typeface="宋体"/>
                          <a:cs typeface="Times New Roman"/>
                        </a:rPr>
                        <a:t>逻辑错误</a:t>
                      </a:r>
                      <a:r>
                        <a:rPr lang="en-US" sz="1800" kern="100" dirty="0">
                          <a:latin typeface="Times New Roman"/>
                          <a:ea typeface="宋体"/>
                          <a:cs typeface="Times New Roman"/>
                        </a:rPr>
                        <a:t>)</a:t>
                      </a:r>
                      <a:endParaRPr lang="zh-CN" sz="1800" kern="100" dirty="0">
                        <a:latin typeface="宋体"/>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a:ea typeface="宋体"/>
                          <a:cs typeface="Times New Roman"/>
                        </a:rPr>
                        <a:t>RI = Requirements Incorrect(</a:t>
                      </a:r>
                      <a:r>
                        <a:rPr lang="zh-CN" sz="1800" kern="100">
                          <a:latin typeface="Times New Roman"/>
                          <a:ea typeface="宋体"/>
                          <a:cs typeface="Times New Roman"/>
                        </a:rPr>
                        <a:t>需求不准确</a:t>
                      </a:r>
                      <a:r>
                        <a:rPr lang="en-US" sz="1800" kern="100">
                          <a:latin typeface="Times New Roman"/>
                          <a:ea typeface="宋体"/>
                          <a:cs typeface="Times New Roman"/>
                        </a:rPr>
                        <a:t>)</a:t>
                      </a:r>
                      <a:endParaRPr lang="zh-CN" sz="1800" kern="100">
                        <a:latin typeface="宋体"/>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3165">
                <a:tc>
                  <a:txBody>
                    <a:bodyPr/>
                    <a:lstStyle/>
                    <a:p>
                      <a:pPr algn="just">
                        <a:spcAft>
                          <a:spcPts val="0"/>
                        </a:spcAft>
                      </a:pPr>
                      <a:r>
                        <a:rPr lang="en-US" sz="1800" kern="100" dirty="0">
                          <a:latin typeface="Times New Roman"/>
                          <a:ea typeface="宋体"/>
                          <a:cs typeface="Times New Roman"/>
                        </a:rPr>
                        <a:t>DH = Data Handling Error(</a:t>
                      </a:r>
                      <a:r>
                        <a:rPr lang="zh-CN" sz="1800" kern="100" dirty="0">
                          <a:latin typeface="Times New Roman"/>
                          <a:ea typeface="宋体"/>
                          <a:cs typeface="Times New Roman"/>
                        </a:rPr>
                        <a:t>数据处理错误</a:t>
                      </a:r>
                      <a:r>
                        <a:rPr lang="en-US" sz="1800" kern="100" dirty="0">
                          <a:latin typeface="Times New Roman"/>
                          <a:ea typeface="宋体"/>
                          <a:cs typeface="Times New Roman"/>
                        </a:rPr>
                        <a:t>)</a:t>
                      </a:r>
                      <a:endParaRPr lang="zh-CN" sz="1800" kern="100" dirty="0">
                        <a:latin typeface="宋体"/>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dirty="0">
                          <a:latin typeface="Times New Roman"/>
                          <a:ea typeface="宋体"/>
                          <a:cs typeface="Times New Roman"/>
                        </a:rPr>
                        <a:t>DE = Design Error(</a:t>
                      </a:r>
                      <a:r>
                        <a:rPr lang="zh-CN" sz="1800" kern="100" dirty="0">
                          <a:latin typeface="Times New Roman"/>
                          <a:ea typeface="宋体"/>
                          <a:cs typeface="Times New Roman"/>
                        </a:rPr>
                        <a:t>设计错误</a:t>
                      </a:r>
                      <a:r>
                        <a:rPr lang="en-US" sz="1800" kern="100" dirty="0">
                          <a:latin typeface="Times New Roman"/>
                          <a:ea typeface="宋体"/>
                          <a:cs typeface="Times New Roman"/>
                        </a:rPr>
                        <a:t>)</a:t>
                      </a:r>
                      <a:endParaRPr lang="zh-CN" sz="1800" kern="100" dirty="0">
                        <a:latin typeface="宋体"/>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7041">
                <a:tc>
                  <a:txBody>
                    <a:bodyPr/>
                    <a:lstStyle/>
                    <a:p>
                      <a:pPr algn="just">
                        <a:spcAft>
                          <a:spcPts val="0"/>
                        </a:spcAft>
                      </a:pPr>
                      <a:r>
                        <a:rPr lang="en-US" sz="1800" kern="100">
                          <a:latin typeface="Times New Roman"/>
                          <a:ea typeface="宋体"/>
                          <a:cs typeface="Times New Roman"/>
                        </a:rPr>
                        <a:t>IN = Interface Error(</a:t>
                      </a:r>
                      <a:r>
                        <a:rPr lang="zh-CN" sz="1800" kern="100">
                          <a:latin typeface="Times New Roman"/>
                          <a:ea typeface="宋体"/>
                          <a:cs typeface="Times New Roman"/>
                        </a:rPr>
                        <a:t>接口错误</a:t>
                      </a:r>
                      <a:r>
                        <a:rPr lang="en-US" sz="1800" kern="100">
                          <a:latin typeface="Times New Roman"/>
                          <a:ea typeface="宋体"/>
                          <a:cs typeface="Times New Roman"/>
                        </a:rPr>
                        <a:t>)</a:t>
                      </a:r>
                      <a:endParaRPr lang="zh-CN" sz="1800" kern="100">
                        <a:latin typeface="宋体"/>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dirty="0">
                          <a:latin typeface="Times New Roman"/>
                          <a:ea typeface="宋体"/>
                          <a:cs typeface="Times New Roman"/>
                        </a:rPr>
                        <a:t>CL = Clerical Error(</a:t>
                      </a:r>
                      <a:r>
                        <a:rPr lang="zh-CN" sz="1800" kern="100" dirty="0">
                          <a:latin typeface="Times New Roman"/>
                          <a:ea typeface="宋体"/>
                          <a:cs typeface="Times New Roman"/>
                        </a:rPr>
                        <a:t>书写错误</a:t>
                      </a:r>
                      <a:r>
                        <a:rPr lang="en-US" sz="1800" kern="100" dirty="0">
                          <a:latin typeface="Times New Roman"/>
                          <a:ea typeface="宋体"/>
                          <a:cs typeface="Times New Roman"/>
                        </a:rPr>
                        <a:t>)</a:t>
                      </a:r>
                      <a:endParaRPr lang="zh-CN" sz="1800" kern="100" dirty="0">
                        <a:latin typeface="宋体"/>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7041">
                <a:tc>
                  <a:txBody>
                    <a:bodyPr/>
                    <a:lstStyle/>
                    <a:p>
                      <a:pPr algn="just">
                        <a:spcAft>
                          <a:spcPts val="0"/>
                        </a:spcAft>
                      </a:pPr>
                      <a:r>
                        <a:rPr lang="en-US" sz="1800" kern="100">
                          <a:latin typeface="Times New Roman"/>
                          <a:ea typeface="宋体"/>
                          <a:cs typeface="Times New Roman"/>
                        </a:rPr>
                        <a:t>DB = Data Base error(</a:t>
                      </a:r>
                      <a:r>
                        <a:rPr lang="zh-CN" sz="1800" kern="100">
                          <a:latin typeface="Times New Roman"/>
                          <a:ea typeface="宋体"/>
                          <a:cs typeface="Times New Roman"/>
                        </a:rPr>
                        <a:t>数据库错误</a:t>
                      </a:r>
                      <a:r>
                        <a:rPr lang="en-US" sz="1800" kern="100">
                          <a:latin typeface="Times New Roman"/>
                          <a:ea typeface="宋体"/>
                          <a:cs typeface="Times New Roman"/>
                        </a:rPr>
                        <a:t>)</a:t>
                      </a:r>
                      <a:endParaRPr lang="zh-CN" sz="1800" kern="100">
                        <a:latin typeface="宋体"/>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dirty="0">
                          <a:latin typeface="Times New Roman"/>
                          <a:ea typeface="宋体"/>
                          <a:cs typeface="Times New Roman"/>
                        </a:rPr>
                        <a:t>OT = Other</a:t>
                      </a:r>
                      <a:endParaRPr lang="zh-CN" sz="1800" kern="100" dirty="0">
                        <a:latin typeface="宋体"/>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zh-CN" altLang="en-US" smtClean="0"/>
              <a:t>目录</a:t>
            </a:r>
            <a:endParaRPr lang="en-US" altLang="zh-CN" smtClean="0"/>
          </a:p>
        </p:txBody>
      </p:sp>
      <p:sp>
        <p:nvSpPr>
          <p:cNvPr id="4099" name="Rectangle 3"/>
          <p:cNvSpPr>
            <a:spLocks noGrp="1" noChangeArrowheads="1"/>
          </p:cNvSpPr>
          <p:nvPr>
            <p:ph type="body" idx="1"/>
          </p:nvPr>
        </p:nvSpPr>
        <p:spPr/>
        <p:txBody>
          <a:bodyPr/>
          <a:lstStyle/>
          <a:p>
            <a:r>
              <a:rPr lang="en-US" altLang="zh-CN" dirty="0" smtClean="0"/>
              <a:t>2.1 </a:t>
            </a:r>
            <a:r>
              <a:rPr lang="zh-CN" altLang="en-US" dirty="0" smtClean="0"/>
              <a:t>基于计算机的系统组成和特征</a:t>
            </a:r>
            <a:endParaRPr lang="en-US" altLang="zh-CN" dirty="0" smtClean="0"/>
          </a:p>
          <a:p>
            <a:r>
              <a:rPr lang="en-US" altLang="zh-CN" dirty="0" smtClean="0"/>
              <a:t>2.2 </a:t>
            </a:r>
            <a:r>
              <a:rPr lang="zh-CN" altLang="en-US" dirty="0" smtClean="0"/>
              <a:t>硬件特征和系统建造理念</a:t>
            </a:r>
            <a:endParaRPr lang="en-US" altLang="zh-CN" dirty="0" smtClean="0"/>
          </a:p>
          <a:p>
            <a:r>
              <a:rPr lang="en-US" altLang="zh-CN" dirty="0" smtClean="0"/>
              <a:t>2.3</a:t>
            </a:r>
            <a:r>
              <a:rPr lang="zh-CN" altLang="en-US" dirty="0" smtClean="0"/>
              <a:t>软件故障和建造理念</a:t>
            </a:r>
            <a:endParaRPr lang="en-US" altLang="zh-CN" dirty="0" smtClean="0"/>
          </a:p>
          <a:p>
            <a:r>
              <a:rPr lang="en-US" altLang="zh-CN" dirty="0" smtClean="0"/>
              <a:t>2.4</a:t>
            </a:r>
            <a:r>
              <a:rPr lang="zh-CN" altLang="en-US" dirty="0" smtClean="0"/>
              <a:t>使用者的错误与避免</a:t>
            </a:r>
            <a:endParaRPr lang="en-US" altLang="zh-CN" dirty="0" smtClean="0"/>
          </a:p>
          <a:p>
            <a:r>
              <a:rPr lang="en-US" altLang="zh-CN" dirty="0" smtClean="0"/>
              <a:t>2.5</a:t>
            </a:r>
            <a:r>
              <a:rPr lang="zh-CN" altLang="en-US" dirty="0" smtClean="0"/>
              <a:t>总结</a:t>
            </a:r>
            <a:endParaRPr lang="en-US" altLang="zh-CN"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en-US" altLang="zh-CN" smtClean="0"/>
              <a:t>Web</a:t>
            </a:r>
            <a:r>
              <a:rPr lang="zh-CN" altLang="en-US" smtClean="0"/>
              <a:t>服务器的典型故障</a:t>
            </a:r>
          </a:p>
        </p:txBody>
      </p:sp>
      <p:sp>
        <p:nvSpPr>
          <p:cNvPr id="22531" name="内容占位符 2"/>
          <p:cNvSpPr>
            <a:spLocks noGrp="1"/>
          </p:cNvSpPr>
          <p:nvPr>
            <p:ph idx="1"/>
          </p:nvPr>
        </p:nvSpPr>
        <p:spPr>
          <a:xfrm>
            <a:off x="1139371" y="1164771"/>
            <a:ext cx="8004629" cy="5029200"/>
          </a:xfrm>
        </p:spPr>
        <p:txBody>
          <a:bodyPr/>
          <a:lstStyle/>
          <a:p>
            <a:r>
              <a:rPr lang="zh-CN" altLang="en-US" sz="2400" dirty="0" smtClean="0"/>
              <a:t>资源耗尽，例如，内存泄露，线程池耗尽导致的速度降低，资源密集处理导致服务请求超时，快速增长的日志文件消耗掉磁盘</a:t>
            </a:r>
          </a:p>
          <a:p>
            <a:r>
              <a:rPr lang="zh-CN" altLang="en-US" sz="2400" dirty="0" smtClean="0"/>
              <a:t>计算</a:t>
            </a:r>
            <a:r>
              <a:rPr lang="en-US" altLang="zh-CN" sz="2400" dirty="0" smtClean="0"/>
              <a:t>/</a:t>
            </a:r>
            <a:r>
              <a:rPr lang="zh-CN" altLang="en-US" sz="2400" dirty="0" smtClean="0"/>
              <a:t>逻辑错误，例如，引用数据库中不存在的表，使用未释放的内存，指针崩溃，程序死锁等造成的同步错误等。</a:t>
            </a:r>
          </a:p>
          <a:p>
            <a:r>
              <a:rPr lang="zh-CN" altLang="en-US" sz="2400" dirty="0" smtClean="0"/>
              <a:t>系统过载，系统过载导致的资源竞争，以及与其他软件进程之间的频繁交互。</a:t>
            </a:r>
          </a:p>
          <a:p>
            <a:r>
              <a:rPr lang="zh-CN" altLang="en-US" sz="2400" dirty="0" smtClean="0"/>
              <a:t>可恢复代码错误，系统的容错设计过于复杂，并且没得到充分的测试。</a:t>
            </a:r>
          </a:p>
          <a:p>
            <a:r>
              <a:rPr lang="zh-CN" altLang="en-US" sz="2400" dirty="0" smtClean="0"/>
              <a:t>系统的升级错误。例如，升级前的备份工作出现问题。升级时，未检查升级前后的软件兼容问题。软件升级后自动进入到缺省状态。集成错误或第三方软件有错。</a:t>
            </a:r>
          </a:p>
          <a:p>
            <a:endParaRPr lang="zh-CN" altLang="en-US" sz="2400" dirty="0"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zh-CN" altLang="en-US" smtClean="0"/>
              <a:t>程序正确性证明</a:t>
            </a:r>
          </a:p>
        </p:txBody>
      </p:sp>
      <p:sp>
        <p:nvSpPr>
          <p:cNvPr id="23555" name="内容占位符 2"/>
          <p:cNvSpPr>
            <a:spLocks noGrp="1"/>
          </p:cNvSpPr>
          <p:nvPr>
            <p:ph idx="1"/>
          </p:nvPr>
        </p:nvSpPr>
        <p:spPr>
          <a:xfrm>
            <a:off x="928914" y="1295400"/>
            <a:ext cx="8062686" cy="5029200"/>
          </a:xfrm>
        </p:spPr>
        <p:txBody>
          <a:bodyPr/>
          <a:lstStyle/>
          <a:p>
            <a:r>
              <a:rPr lang="zh-CN" altLang="en-US" sz="2800" dirty="0" smtClean="0"/>
              <a:t>如果能够证明一个程序系统是正确的，或者存在一些方法能够自动生成正确的程序，软件的开发就成为很容易的事情了。</a:t>
            </a:r>
            <a:endParaRPr lang="en-US" altLang="zh-CN" sz="2800" dirty="0" smtClean="0"/>
          </a:p>
          <a:p>
            <a:endParaRPr lang="en-US" altLang="zh-CN" sz="2800" dirty="0" smtClean="0"/>
          </a:p>
          <a:p>
            <a:r>
              <a:rPr lang="zh-CN" altLang="en-US" sz="2800" dirty="0" smtClean="0"/>
              <a:t>理论界许多学者一直致力于对程序正确性的证明，形式化软件开发方法则企图实现代码的自动生成，保证代码的正确性。</a:t>
            </a:r>
          </a:p>
          <a:p>
            <a:r>
              <a:rPr lang="zh-CN" altLang="en-US" sz="2800" dirty="0" smtClean="0"/>
              <a:t>但是，还没办法证明任意的一个程序是否正确。</a:t>
            </a:r>
            <a:endParaRPr lang="en-US" altLang="zh-CN" sz="2800" dirty="0" smtClean="0"/>
          </a:p>
          <a:p>
            <a:endParaRPr lang="en-US" altLang="zh-CN" sz="2800" dirty="0" smtClean="0"/>
          </a:p>
          <a:p>
            <a:r>
              <a:rPr lang="zh-CN" altLang="en-US" sz="2800" dirty="0" smtClean="0"/>
              <a:t>程序的正确性证明是软件理论界研究的方向之一。</a:t>
            </a:r>
          </a:p>
          <a:p>
            <a:endParaRPr lang="zh-CN" altLang="en-US" dirty="0"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zh-CN" altLang="en-US" smtClean="0"/>
              <a:t>测试的充分性问题</a:t>
            </a:r>
          </a:p>
        </p:txBody>
      </p:sp>
      <p:sp>
        <p:nvSpPr>
          <p:cNvPr id="24579" name="内容占位符 2"/>
          <p:cNvSpPr>
            <a:spLocks noGrp="1"/>
          </p:cNvSpPr>
          <p:nvPr>
            <p:ph idx="1"/>
          </p:nvPr>
        </p:nvSpPr>
        <p:spPr>
          <a:xfrm>
            <a:off x="714375" y="1295400"/>
            <a:ext cx="8277225" cy="5029200"/>
          </a:xfrm>
        </p:spPr>
        <p:txBody>
          <a:bodyPr/>
          <a:lstStyle/>
          <a:p>
            <a:r>
              <a:rPr lang="zh-CN" altLang="en-US" smtClean="0"/>
              <a:t>由于测试时间与计算机程序的状态、输入事件和程序中的逻辑判断的个数组合是一个指数级的关系，彻底遍历一个复杂的程序所花费的时间往往会大于软件开发者所期望的时间，甚至会大于软件使用的生命周期。</a:t>
            </a:r>
            <a:endParaRPr lang="en-US" altLang="zh-CN" smtClean="0"/>
          </a:p>
          <a:p>
            <a:r>
              <a:rPr lang="zh-CN" altLang="en-US" smtClean="0"/>
              <a:t>企图通过用测试证明软件的正确是徒劳的。</a:t>
            </a:r>
          </a:p>
          <a:p>
            <a:r>
              <a:rPr lang="en-US" altLang="zh-CN" smtClean="0"/>
              <a:t>Dijstra</a:t>
            </a:r>
            <a:r>
              <a:rPr lang="zh-CN" altLang="en-US" smtClean="0"/>
              <a:t>劝告系统的测试者：“测试可以表明缺陷的存在，而不是不存在”。</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zh-CN" altLang="en-US" smtClean="0"/>
              <a:t>代码复用</a:t>
            </a:r>
          </a:p>
        </p:txBody>
      </p:sp>
      <p:sp>
        <p:nvSpPr>
          <p:cNvPr id="25603" name="内容占位符 2"/>
          <p:cNvSpPr>
            <a:spLocks noGrp="1"/>
          </p:cNvSpPr>
          <p:nvPr>
            <p:ph idx="1"/>
          </p:nvPr>
        </p:nvSpPr>
        <p:spPr>
          <a:xfrm>
            <a:off x="857250" y="1295400"/>
            <a:ext cx="8134350" cy="5029200"/>
          </a:xfrm>
        </p:spPr>
        <p:txBody>
          <a:bodyPr/>
          <a:lstStyle/>
          <a:p>
            <a:r>
              <a:rPr lang="zh-CN" altLang="en-US" sz="2400" smtClean="0"/>
              <a:t>使用的次数越多、时间越长、用户使用越多的软件要比首次使用的软件更可信一些。长时间、大批量用户的使用促进了对软件更进一步的测试。因此，最好能重复使用</a:t>
            </a:r>
            <a:r>
              <a:rPr lang="en-US" altLang="zh-CN" sz="2400" smtClean="0"/>
              <a:t>(</a:t>
            </a:r>
            <a:r>
              <a:rPr lang="zh-CN" altLang="en-US" sz="2400" smtClean="0"/>
              <a:t>复用</a:t>
            </a:r>
            <a:r>
              <a:rPr lang="en-US" altLang="zh-CN" sz="2400" smtClean="0"/>
              <a:t>)</a:t>
            </a:r>
            <a:r>
              <a:rPr lang="zh-CN" altLang="en-US" sz="2400" smtClean="0"/>
              <a:t>经过运行考验的软件部件。</a:t>
            </a:r>
            <a:endParaRPr lang="en-US" altLang="zh-CN" sz="2400" smtClean="0"/>
          </a:p>
          <a:p>
            <a:r>
              <a:rPr lang="zh-CN" altLang="en-US" sz="2400" smtClean="0"/>
              <a:t>建立软件库可以提高代码的复用率，且省时省力。基于软件部件复用的设计理念可以提高软件系统建设效率，并最大限度地降低编写新代码所带来的缺陷问题。</a:t>
            </a:r>
            <a:endParaRPr lang="en-US" altLang="zh-CN" sz="2400" smtClean="0"/>
          </a:p>
          <a:p>
            <a:r>
              <a:rPr lang="zh-CN" altLang="en-US" sz="2400" smtClean="0"/>
              <a:t>但是，一些软件故障的出现是短暂的，很难再发生或将其复现出来。</a:t>
            </a:r>
            <a:endParaRPr lang="en-US" altLang="zh-CN" sz="2400" smtClean="0"/>
          </a:p>
          <a:p>
            <a:r>
              <a:rPr lang="zh-CN" altLang="en-US" sz="2400" smtClean="0"/>
              <a:t>软件的这种不稳定的表现很难复现和测试出来。因此，对于复用的代码也需要尽可能的充分测试。</a:t>
            </a:r>
          </a:p>
          <a:p>
            <a:endParaRPr lang="zh-CN" altLang="en-US"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zh-CN" altLang="en-US" smtClean="0"/>
              <a:t>部件组装</a:t>
            </a:r>
          </a:p>
        </p:txBody>
      </p:sp>
      <p:pic>
        <p:nvPicPr>
          <p:cNvPr id="26627" name="Picture 4"/>
          <p:cNvPicPr>
            <a:picLocks noChangeAspect="1" noChangeArrowheads="1"/>
          </p:cNvPicPr>
          <p:nvPr/>
        </p:nvPicPr>
        <p:blipFill>
          <a:blip r:embed="rId2"/>
          <a:srcRect/>
          <a:stretch>
            <a:fillRect/>
          </a:stretch>
        </p:blipFill>
        <p:spPr bwMode="auto">
          <a:xfrm>
            <a:off x="386216" y="1143000"/>
            <a:ext cx="8997950" cy="4000500"/>
          </a:xfrm>
          <a:prstGeom prst="rect">
            <a:avLst/>
          </a:prstGeom>
          <a:noFill/>
          <a:ln w="9525">
            <a:noFill/>
            <a:miter lim="800000"/>
            <a:headEnd/>
            <a:tailEnd/>
          </a:ln>
        </p:spPr>
      </p:pic>
      <p:sp>
        <p:nvSpPr>
          <p:cNvPr id="26628" name="TextBox 6"/>
          <p:cNvSpPr txBox="1">
            <a:spLocks noChangeArrowheads="1"/>
          </p:cNvSpPr>
          <p:nvPr/>
        </p:nvSpPr>
        <p:spPr bwMode="auto">
          <a:xfrm>
            <a:off x="1857375" y="5500688"/>
            <a:ext cx="6032500" cy="461962"/>
          </a:xfrm>
          <a:prstGeom prst="rect">
            <a:avLst/>
          </a:prstGeom>
          <a:noFill/>
          <a:ln w="9525">
            <a:noFill/>
            <a:miter lim="800000"/>
            <a:headEnd/>
            <a:tailEnd/>
          </a:ln>
        </p:spPr>
        <p:txBody>
          <a:bodyPr wrap="none">
            <a:spAutoFit/>
          </a:bodyPr>
          <a:lstStyle/>
          <a:p>
            <a:r>
              <a:rPr lang="zh-CN" altLang="en-US"/>
              <a:t>单个部件与多部件组装、修改所的故障规律</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zh-CN" altLang="en-US" smtClean="0"/>
              <a:t>软件开发理念</a:t>
            </a:r>
          </a:p>
        </p:txBody>
      </p:sp>
      <p:sp>
        <p:nvSpPr>
          <p:cNvPr id="27651" name="内容占位符 2"/>
          <p:cNvSpPr>
            <a:spLocks noGrp="1"/>
          </p:cNvSpPr>
          <p:nvPr>
            <p:ph idx="1"/>
          </p:nvPr>
        </p:nvSpPr>
        <p:spPr/>
        <p:txBody>
          <a:bodyPr/>
          <a:lstStyle/>
          <a:p>
            <a:r>
              <a:rPr lang="zh-CN" altLang="en-US" sz="2400" b="1" smtClean="0"/>
              <a:t>理念</a:t>
            </a:r>
            <a:r>
              <a:rPr lang="en-US" altLang="zh-CN" sz="2400" b="1" smtClean="0"/>
              <a:t>1</a:t>
            </a:r>
            <a:r>
              <a:rPr lang="zh-CN" altLang="en-US" sz="2400" b="1" smtClean="0"/>
              <a:t>：降低修改频度，控制变更。</a:t>
            </a:r>
            <a:r>
              <a:rPr lang="zh-CN" altLang="en-US" sz="2400" smtClean="0"/>
              <a:t>如果能降低一个部件更改产生的对其它部件故障率的影响，就能极大的整个降低系统故障率。第</a:t>
            </a:r>
            <a:r>
              <a:rPr lang="en-US" altLang="zh-CN" sz="2400" smtClean="0"/>
              <a:t>19</a:t>
            </a:r>
            <a:r>
              <a:rPr lang="zh-CN" altLang="en-US" sz="2400" smtClean="0"/>
              <a:t>章的配置管理讨论变更管理。换一个角度看，也可以从修改的情况来预测软件中的缺陷个数，参见第</a:t>
            </a:r>
            <a:r>
              <a:rPr lang="en-US" altLang="zh-CN" sz="2400" smtClean="0"/>
              <a:t>15.4</a:t>
            </a:r>
            <a:r>
              <a:rPr lang="zh-CN" altLang="en-US" sz="2400" smtClean="0"/>
              <a:t>节的讨论。</a:t>
            </a:r>
          </a:p>
          <a:p>
            <a:r>
              <a:rPr lang="zh-CN" altLang="en-US" sz="2400" b="1" smtClean="0"/>
              <a:t>理念</a:t>
            </a:r>
            <a:r>
              <a:rPr lang="en-US" altLang="zh-CN" sz="2400" b="1" smtClean="0"/>
              <a:t>2</a:t>
            </a:r>
            <a:r>
              <a:rPr lang="zh-CN" altLang="en-US" sz="2400" b="1" smtClean="0"/>
              <a:t>：降低部件之间的松耦合度。</a:t>
            </a:r>
            <a:r>
              <a:rPr lang="zh-CN" altLang="en-US" sz="2400" smtClean="0"/>
              <a:t>尽可能保持部件与部件之间的松耦合，从而降低部件相互之间的影响。要尽可能让系统中的部件的结合时“松散的”，而不能过于紧密。例如，部件之间的通过数据传递信息，就比部件之间的直接调用的耦合程度低。修改一个部件时，对另一个部件的影响就小。第</a:t>
            </a:r>
            <a:r>
              <a:rPr lang="en-US" altLang="zh-CN" sz="2400" smtClean="0"/>
              <a:t>10</a:t>
            </a:r>
            <a:r>
              <a:rPr lang="zh-CN" altLang="en-US" sz="2400" smtClean="0"/>
              <a:t>和</a:t>
            </a:r>
            <a:r>
              <a:rPr lang="en-US" altLang="zh-CN" sz="2400" smtClean="0"/>
              <a:t>11</a:t>
            </a:r>
            <a:r>
              <a:rPr lang="zh-CN" altLang="en-US" sz="2400" smtClean="0"/>
              <a:t>章讨论软件体系结构设计。</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zh-CN" altLang="en-US" smtClean="0"/>
              <a:t>软件开发理念</a:t>
            </a:r>
          </a:p>
        </p:txBody>
      </p:sp>
      <p:sp>
        <p:nvSpPr>
          <p:cNvPr id="28675" name="内容占位符 2"/>
          <p:cNvSpPr>
            <a:spLocks noGrp="1"/>
          </p:cNvSpPr>
          <p:nvPr>
            <p:ph idx="1"/>
          </p:nvPr>
        </p:nvSpPr>
        <p:spPr/>
        <p:txBody>
          <a:bodyPr/>
          <a:lstStyle/>
          <a:p>
            <a:r>
              <a:rPr lang="zh-CN" altLang="en-US" sz="2400" b="1" smtClean="0"/>
              <a:t>理念</a:t>
            </a:r>
            <a:r>
              <a:rPr lang="en-US" altLang="zh-CN" sz="2400" b="1" smtClean="0"/>
              <a:t>3</a:t>
            </a:r>
            <a:r>
              <a:rPr lang="zh-CN" altLang="en-US" sz="2400" b="1" smtClean="0"/>
              <a:t>：区分需求稳定性。</a:t>
            </a:r>
            <a:r>
              <a:rPr lang="zh-CN" altLang="en-US" sz="2400" smtClean="0"/>
              <a:t>需求变更是引起系统变更的主要因素之一。因此，将长期稳定的需求设计为系统中不变的核心部件，保持核心部件的稳定性；将需求不稳定的部件与核心部件区分开来，适应频繁的修改，就可以降低由于变更引起的故障率的上升。第</a:t>
            </a:r>
            <a:r>
              <a:rPr lang="en-US" altLang="zh-CN" sz="2400" smtClean="0"/>
              <a:t>8</a:t>
            </a:r>
            <a:r>
              <a:rPr lang="zh-CN" altLang="en-US" sz="2400" smtClean="0"/>
              <a:t>章讨论需求工程与管理。</a:t>
            </a:r>
          </a:p>
          <a:p>
            <a:r>
              <a:rPr lang="zh-CN" altLang="en-US" sz="2400" b="1" smtClean="0"/>
              <a:t>理念</a:t>
            </a:r>
            <a:r>
              <a:rPr lang="en-US" altLang="zh-CN" sz="2400" b="1" smtClean="0"/>
              <a:t>4</a:t>
            </a:r>
            <a:r>
              <a:rPr lang="zh-CN" altLang="en-US" sz="2400" b="1" smtClean="0"/>
              <a:t>：复用。</a:t>
            </a:r>
            <a:r>
              <a:rPr lang="zh-CN" altLang="en-US" sz="2400" smtClean="0"/>
              <a:t>采用稳定的、成熟的、质量可信的部件是降低故障的一个保证。针对应用领域建立可信赖的软件部件库，提高部件和代码的复用率。</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zh-CN" altLang="en-US" smtClean="0"/>
              <a:t>软件开发理念</a:t>
            </a:r>
          </a:p>
        </p:txBody>
      </p:sp>
      <p:sp>
        <p:nvSpPr>
          <p:cNvPr id="29699" name="内容占位符 2"/>
          <p:cNvSpPr>
            <a:spLocks noGrp="1"/>
          </p:cNvSpPr>
          <p:nvPr>
            <p:ph idx="1"/>
          </p:nvPr>
        </p:nvSpPr>
        <p:spPr/>
        <p:txBody>
          <a:bodyPr/>
          <a:lstStyle/>
          <a:p>
            <a:r>
              <a:rPr lang="zh-CN" altLang="en-US" sz="2400" b="1" smtClean="0"/>
              <a:t>理念</a:t>
            </a:r>
            <a:r>
              <a:rPr lang="en-US" altLang="zh-CN" sz="2400" b="1" smtClean="0"/>
              <a:t>5</a:t>
            </a:r>
            <a:r>
              <a:rPr lang="zh-CN" altLang="en-US" sz="2400" b="1" smtClean="0"/>
              <a:t>：充分</a:t>
            </a:r>
            <a:r>
              <a:rPr lang="en-US" altLang="zh-CN" sz="2400" b="1" smtClean="0"/>
              <a:t>(</a:t>
            </a:r>
            <a:r>
              <a:rPr lang="zh-CN" altLang="en-US" sz="2400" b="1" smtClean="0"/>
              <a:t>回归</a:t>
            </a:r>
            <a:r>
              <a:rPr lang="en-US" altLang="zh-CN" sz="2400" b="1" smtClean="0"/>
              <a:t>)</a:t>
            </a:r>
            <a:r>
              <a:rPr lang="zh-CN" altLang="en-US" sz="2400" b="1" smtClean="0"/>
              <a:t>测试。</a:t>
            </a:r>
            <a:r>
              <a:rPr lang="zh-CN" altLang="en-US" sz="2400" smtClean="0"/>
              <a:t>一旦对某个部件进行修改，就必须对整个系统进行充分测试。但是，由于面临着财政和进度等的压力，不允许不计成本地进行测试。那没，就需要针对修改部件，评估系统影响范围，测试所有受影响的部件、数据、逻辑路径等，常常，这种测试称为“回归测试”。第</a:t>
            </a:r>
            <a:r>
              <a:rPr lang="en-US" altLang="zh-CN" sz="2400" smtClean="0"/>
              <a:t>13</a:t>
            </a:r>
            <a:r>
              <a:rPr lang="zh-CN" altLang="en-US" sz="2400" smtClean="0"/>
              <a:t>和</a:t>
            </a:r>
            <a:r>
              <a:rPr lang="en-US" altLang="zh-CN" sz="2400" smtClean="0"/>
              <a:t>14</a:t>
            </a:r>
            <a:r>
              <a:rPr lang="zh-CN" altLang="en-US" sz="2400" smtClean="0"/>
              <a:t>章专题讨论测试的充分性。</a:t>
            </a:r>
          </a:p>
          <a:p>
            <a:r>
              <a:rPr lang="zh-CN" altLang="en-US" sz="2400" b="1" smtClean="0"/>
              <a:t>理念</a:t>
            </a:r>
            <a:r>
              <a:rPr lang="en-US" altLang="zh-CN" sz="2400" b="1" smtClean="0"/>
              <a:t>6</a:t>
            </a:r>
            <a:r>
              <a:rPr lang="zh-CN" altLang="en-US" sz="2400" b="1" smtClean="0"/>
              <a:t>：过程质量控制。</a:t>
            </a:r>
            <a:r>
              <a:rPr lang="zh-CN" altLang="en-US" sz="2400" smtClean="0"/>
              <a:t>把软件开发过程比作为硬件生产过程。采用统计学的质量控制技术，力求代码生产达到</a:t>
            </a:r>
            <a:r>
              <a:rPr lang="en-US" altLang="zh-CN" sz="2400" smtClean="0"/>
              <a:t>6σ</a:t>
            </a:r>
            <a:r>
              <a:rPr lang="zh-CN" altLang="en-US" sz="2400" smtClean="0"/>
              <a:t>的要求。这样的理念导致了软件质量统计学方法，见第</a:t>
            </a:r>
            <a:r>
              <a:rPr lang="en-US" altLang="zh-CN" sz="2400" smtClean="0"/>
              <a:t>16</a:t>
            </a:r>
            <a:r>
              <a:rPr lang="zh-CN" altLang="en-US" sz="2400" smtClean="0"/>
              <a:t>章和</a:t>
            </a:r>
            <a:r>
              <a:rPr lang="en-US" altLang="zh-CN" sz="2400" smtClean="0"/>
              <a:t>20</a:t>
            </a:r>
            <a:r>
              <a:rPr lang="zh-CN" altLang="en-US" sz="2400" smtClean="0"/>
              <a:t>章将讨论质量控制和过程改进。</a:t>
            </a:r>
          </a:p>
          <a:p>
            <a:endParaRPr lang="zh-CN" altLang="en-US"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zh-CN" smtClean="0"/>
              <a:t>2.4</a:t>
            </a:r>
            <a:r>
              <a:rPr lang="zh-CN" altLang="en-US" smtClean="0"/>
              <a:t>使用者的错误与避免</a:t>
            </a:r>
            <a:endParaRPr lang="en-US" altLang="zh-CN" smtClean="0"/>
          </a:p>
        </p:txBody>
      </p:sp>
      <p:sp>
        <p:nvSpPr>
          <p:cNvPr id="30723" name="Rectangle 3"/>
          <p:cNvSpPr>
            <a:spLocks noGrp="1" noChangeArrowheads="1"/>
          </p:cNvSpPr>
          <p:nvPr>
            <p:ph type="body" idx="1"/>
          </p:nvPr>
        </p:nvSpPr>
        <p:spPr/>
        <p:txBody>
          <a:bodyPr/>
          <a:lstStyle/>
          <a:p>
            <a:pPr eaLnBrk="1" hangingPunct="1"/>
            <a:r>
              <a:rPr lang="en-US" altLang="zh-CN" smtClean="0"/>
              <a:t>2.4.1</a:t>
            </a:r>
            <a:r>
              <a:rPr lang="zh-CN" altLang="en-US" smtClean="0"/>
              <a:t>操作员的错误	</a:t>
            </a:r>
            <a:endParaRPr lang="en-US" altLang="zh-CN" smtClean="0"/>
          </a:p>
          <a:p>
            <a:pPr eaLnBrk="1" hangingPunct="1"/>
            <a:r>
              <a:rPr lang="en-US" altLang="zh-CN" smtClean="0"/>
              <a:t>2.4.2 </a:t>
            </a:r>
            <a:r>
              <a:rPr lang="zh-CN" altLang="en-US" smtClean="0"/>
              <a:t>人的信息处理模型	</a:t>
            </a:r>
            <a:endParaRPr lang="en-US" altLang="zh-CN" smtClean="0"/>
          </a:p>
          <a:p>
            <a:pPr eaLnBrk="1" hangingPunct="1"/>
            <a:r>
              <a:rPr lang="en-US" altLang="zh-CN" smtClean="0"/>
              <a:t>2.4.3 </a:t>
            </a:r>
            <a:r>
              <a:rPr lang="zh-CN" altLang="en-US" smtClean="0"/>
              <a:t>操作错误的避免</a:t>
            </a:r>
            <a:endParaRPr lang="en-US" altLang="zh-CN"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zh-CN" altLang="en-US" smtClean="0"/>
              <a:t>操作员的错误</a:t>
            </a:r>
            <a:endParaRPr lang="en-GB" altLang="zh-CN" smtClean="0"/>
          </a:p>
        </p:txBody>
      </p:sp>
      <p:graphicFrame>
        <p:nvGraphicFramePr>
          <p:cNvPr id="1026" name="Object 3"/>
          <p:cNvGraphicFramePr>
            <a:graphicFrameLocks noChangeAspect="1"/>
          </p:cNvGraphicFramePr>
          <p:nvPr/>
        </p:nvGraphicFramePr>
        <p:xfrm>
          <a:off x="464457" y="1957842"/>
          <a:ext cx="8407173" cy="3775075"/>
        </p:xfrm>
        <a:graphic>
          <a:graphicData uri="http://schemas.openxmlformats.org/presentationml/2006/ole">
            <p:oleObj spid="_x0000_s1026" name="文档" r:id="rId3" imgW="5255740" imgH="2317731" progId="Word.Document.12">
              <p:embed/>
            </p:oleObj>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zh-CN" smtClean="0"/>
              <a:t>2.1</a:t>
            </a:r>
            <a:r>
              <a:rPr lang="zh-CN" altLang="en-US" smtClean="0"/>
              <a:t>基于计算机的系统组成和特征</a:t>
            </a:r>
            <a:endParaRPr lang="en-US" altLang="zh-CN" smtClean="0"/>
          </a:p>
        </p:txBody>
      </p:sp>
      <p:sp>
        <p:nvSpPr>
          <p:cNvPr id="5123" name="Rectangle 3"/>
          <p:cNvSpPr>
            <a:spLocks noGrp="1" noChangeArrowheads="1"/>
          </p:cNvSpPr>
          <p:nvPr>
            <p:ph type="body" idx="1"/>
          </p:nvPr>
        </p:nvSpPr>
        <p:spPr>
          <a:xfrm>
            <a:off x="928688" y="1285875"/>
            <a:ext cx="8001000" cy="5029200"/>
          </a:xfrm>
        </p:spPr>
        <p:txBody>
          <a:bodyPr/>
          <a:lstStyle/>
          <a:p>
            <a:r>
              <a:rPr lang="en-US" altLang="zh-CN" dirty="0" smtClean="0"/>
              <a:t>2.1.1 </a:t>
            </a:r>
            <a:r>
              <a:rPr lang="zh-CN" altLang="en-US" dirty="0" smtClean="0"/>
              <a:t>系统的组成</a:t>
            </a:r>
            <a:endParaRPr lang="en-US" altLang="zh-CN" dirty="0" smtClean="0"/>
          </a:p>
          <a:p>
            <a:r>
              <a:rPr lang="en-US" altLang="zh-CN" dirty="0" smtClean="0"/>
              <a:t>2.1.2 </a:t>
            </a:r>
            <a:r>
              <a:rPr lang="zh-CN" altLang="en-US" dirty="0" smtClean="0"/>
              <a:t>系统故障</a:t>
            </a:r>
            <a:endParaRPr lang="en-US" altLang="zh-CN" dirty="0" smtClean="0"/>
          </a:p>
          <a:p>
            <a:r>
              <a:rPr lang="en-US" altLang="zh-CN" dirty="0" smtClean="0"/>
              <a:t>2.1.3 </a:t>
            </a:r>
            <a:r>
              <a:rPr lang="zh-CN" altLang="en-US" dirty="0" smtClean="0"/>
              <a:t>硬件的连续性</a:t>
            </a:r>
            <a:endParaRPr lang="en-US" altLang="zh-CN" dirty="0" smtClean="0"/>
          </a:p>
          <a:p>
            <a:r>
              <a:rPr lang="en-US" altLang="zh-CN" dirty="0" smtClean="0"/>
              <a:t>2.1.4 </a:t>
            </a:r>
            <a:r>
              <a:rPr lang="zh-CN" altLang="en-US" dirty="0" smtClean="0"/>
              <a:t>软件的离散性</a:t>
            </a:r>
            <a:endParaRPr lang="en-US" altLang="zh-CN" dirty="0" smtClean="0"/>
          </a:p>
          <a:p>
            <a:r>
              <a:rPr lang="en-US" altLang="zh-CN" dirty="0" smtClean="0"/>
              <a:t>2.1.5 </a:t>
            </a:r>
            <a:r>
              <a:rPr lang="zh-CN" altLang="en-US" dirty="0" smtClean="0"/>
              <a:t>人的特征与管理</a:t>
            </a:r>
            <a:endParaRPr lang="en-US" altLang="zh-CN" dirty="0" smtClean="0"/>
          </a:p>
          <a:p>
            <a:r>
              <a:rPr lang="en-US" altLang="zh-CN" dirty="0" smtClean="0"/>
              <a:t>2.1.6 </a:t>
            </a:r>
            <a:r>
              <a:rPr lang="zh-CN" altLang="en-US" dirty="0" smtClean="0"/>
              <a:t>固件与嵌入式系统	</a:t>
            </a:r>
            <a:endParaRPr lang="en-US" altLang="zh-CN"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zh-CN" altLang="en-US" smtClean="0"/>
              <a:t>人的信息处理模型</a:t>
            </a:r>
          </a:p>
        </p:txBody>
      </p:sp>
      <p:sp>
        <p:nvSpPr>
          <p:cNvPr id="31747" name="内容占位符 2"/>
          <p:cNvSpPr>
            <a:spLocks noGrp="1"/>
          </p:cNvSpPr>
          <p:nvPr>
            <p:ph idx="1"/>
          </p:nvPr>
        </p:nvSpPr>
        <p:spPr/>
        <p:txBody>
          <a:bodyPr/>
          <a:lstStyle/>
          <a:p>
            <a:r>
              <a:rPr lang="en-US" altLang="zh-CN" sz="2400" smtClean="0"/>
              <a:t> 1</a:t>
            </a:r>
            <a:r>
              <a:rPr lang="zh-CN" altLang="en-US" sz="2400" smtClean="0"/>
              <a:t>）</a:t>
            </a:r>
            <a:r>
              <a:rPr lang="zh-CN" altLang="en-US" sz="2400" b="1" smtClean="0"/>
              <a:t>传感信息存储：</a:t>
            </a:r>
            <a:r>
              <a:rPr lang="zh-CN" altLang="en-US" sz="2400" smtClean="0"/>
              <a:t>将物理现象</a:t>
            </a:r>
            <a:r>
              <a:rPr lang="en-US" altLang="zh-CN" sz="2400" smtClean="0"/>
              <a:t>(</a:t>
            </a:r>
            <a:r>
              <a:rPr lang="zh-CN" altLang="en-US" sz="2400" smtClean="0"/>
              <a:t>例如，光、声</a:t>
            </a:r>
            <a:r>
              <a:rPr lang="en-US" altLang="zh-CN" sz="2400" smtClean="0"/>
              <a:t>)</a:t>
            </a:r>
            <a:r>
              <a:rPr lang="zh-CN" altLang="en-US" sz="2400" smtClean="0"/>
              <a:t>转换为神经感知运动，并存储起来。</a:t>
            </a:r>
          </a:p>
          <a:p>
            <a:r>
              <a:rPr lang="en-US" altLang="zh-CN" sz="2400" smtClean="0"/>
              <a:t>2</a:t>
            </a:r>
            <a:r>
              <a:rPr lang="zh-CN" altLang="en-US" sz="2400" smtClean="0"/>
              <a:t>）</a:t>
            </a:r>
            <a:r>
              <a:rPr lang="zh-CN" altLang="en-US" sz="2400" b="1" smtClean="0"/>
              <a:t>模式识别：</a:t>
            </a:r>
            <a:r>
              <a:rPr lang="zh-CN" altLang="en-US" sz="2400" smtClean="0"/>
              <a:t>将传感信息存储的物理代码转换为有意义的元素</a:t>
            </a:r>
            <a:r>
              <a:rPr lang="en-US" altLang="zh-CN" sz="2400" smtClean="0"/>
              <a:t>(</a:t>
            </a:r>
            <a:r>
              <a:rPr lang="zh-CN" altLang="en-US" sz="2400" smtClean="0"/>
              <a:t>符号转换为字母、再组成词</a:t>
            </a:r>
            <a:r>
              <a:rPr lang="en-US" altLang="zh-CN" sz="2400" smtClean="0"/>
              <a:t>)</a:t>
            </a:r>
            <a:r>
              <a:rPr lang="zh-CN" altLang="en-US" sz="2400" smtClean="0"/>
              <a:t>。一个物理代码可能映射为一个记忆代码，也可能映射成几个贮存的编码。</a:t>
            </a:r>
          </a:p>
          <a:p>
            <a:r>
              <a:rPr lang="en-US" altLang="zh-CN" sz="2400" smtClean="0"/>
              <a:t>3</a:t>
            </a:r>
            <a:r>
              <a:rPr lang="zh-CN" altLang="en-US" sz="2400" smtClean="0"/>
              <a:t>）</a:t>
            </a:r>
            <a:r>
              <a:rPr lang="zh-CN" altLang="en-US" sz="2400" b="1" smtClean="0"/>
              <a:t>判断</a:t>
            </a:r>
            <a:r>
              <a:rPr lang="en-US" altLang="zh-CN" sz="2400" b="1" smtClean="0"/>
              <a:t>/</a:t>
            </a:r>
            <a:r>
              <a:rPr lang="zh-CN" altLang="en-US" sz="2400" b="1" smtClean="0"/>
              <a:t>响应选择：</a:t>
            </a:r>
            <a:r>
              <a:rPr lang="en-US" sz="2400" smtClean="0"/>
              <a:t></a:t>
            </a:r>
            <a:r>
              <a:rPr lang="zh-CN" altLang="en-US" sz="2400" smtClean="0"/>
              <a:t>存储在工作存储区的信息供未来使用，或者直接与其他信息结合，或者启动决策过程，做出响应。由于信息具有偶然性，因此能否依据此信息做出合理的响应是不确定的。</a:t>
            </a:r>
          </a:p>
          <a:p>
            <a:r>
              <a:rPr lang="en-US" altLang="zh-CN" sz="2400" smtClean="0"/>
              <a:t>4</a:t>
            </a:r>
            <a:r>
              <a:rPr lang="zh-CN" altLang="en-US" sz="2400" smtClean="0"/>
              <a:t>）</a:t>
            </a:r>
            <a:r>
              <a:rPr lang="zh-CN" altLang="en-US" sz="2400" b="1" smtClean="0"/>
              <a:t>执行：</a:t>
            </a:r>
            <a:r>
              <a:rPr lang="zh-CN" altLang="en-US" sz="2400" smtClean="0"/>
              <a:t>这个阶段依据响应选择，把高层的响应分解为要求的听觉、运动和认知步骤。的执行情况再次反馈到传感器存储。</a:t>
            </a:r>
          </a:p>
          <a:p>
            <a:endParaRPr lang="zh-CN" altLang="en-US" sz="2400" smtClean="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zh-CN" altLang="en-US" smtClean="0"/>
              <a:t>“瑞士奶酪”原理</a:t>
            </a:r>
            <a:endParaRPr lang="en-GB" altLang="zh-CN" smtClean="0"/>
          </a:p>
        </p:txBody>
      </p:sp>
      <p:sp>
        <p:nvSpPr>
          <p:cNvPr id="32771" name="Rectangle 3"/>
          <p:cNvSpPr>
            <a:spLocks noGrp="1" noChangeArrowheads="1"/>
          </p:cNvSpPr>
          <p:nvPr>
            <p:ph type="body" idx="1"/>
          </p:nvPr>
        </p:nvSpPr>
        <p:spPr/>
        <p:txBody>
          <a:bodyPr/>
          <a:lstStyle/>
          <a:p>
            <a:pPr eaLnBrk="1" hangingPunct="1"/>
            <a:r>
              <a:rPr lang="zh-CN" altLang="en-US" sz="2400" smtClean="0"/>
              <a:t>瑞士奶酪是一种奶酪和面包片相互夹层的食品。只有当奶酪通过各面包层上的小孔时，上层的奶酪才会掉到地面。</a:t>
            </a:r>
            <a:endParaRPr lang="en-US" altLang="zh-CN" sz="2400" smtClean="0"/>
          </a:p>
          <a:p>
            <a:pPr eaLnBrk="1" hangingPunct="1"/>
            <a:r>
              <a:rPr lang="en-US" altLang="zh-CN" sz="2400" smtClean="0"/>
              <a:t>James Reason</a:t>
            </a:r>
            <a:r>
              <a:rPr lang="zh-CN" altLang="en-US" sz="2400" smtClean="0"/>
              <a:t>建议“瑞士奶酪”用于系统安全</a:t>
            </a:r>
            <a:r>
              <a:rPr lang="en-US" altLang="zh-CN" sz="2400" smtClean="0"/>
              <a:t>(safety)</a:t>
            </a:r>
            <a:r>
              <a:rPr lang="zh-CN" altLang="en-US" sz="2400" smtClean="0"/>
              <a:t>设计。</a:t>
            </a:r>
            <a:r>
              <a:rPr lang="en-US" altLang="zh-CN" sz="2400" smtClean="0"/>
              <a:t>Reason</a:t>
            </a:r>
            <a:r>
              <a:rPr lang="zh-CN" altLang="en-US" sz="2400" smtClean="0"/>
              <a:t>建立了描述人的错误的“瑞士奶酪”模型。在其模型中，认为应当从</a:t>
            </a:r>
            <a:r>
              <a:rPr lang="en-US" altLang="zh-CN" sz="2400" smtClean="0"/>
              <a:t>4</a:t>
            </a:r>
            <a:r>
              <a:rPr lang="zh-CN" altLang="en-US" sz="2400" smtClean="0"/>
              <a:t>个</a:t>
            </a:r>
            <a:r>
              <a:rPr lang="en-US" altLang="zh-CN" sz="2400" smtClean="0"/>
              <a:t>(</a:t>
            </a:r>
            <a:r>
              <a:rPr lang="zh-CN" altLang="en-US" sz="2400" smtClean="0"/>
              <a:t>面包</a:t>
            </a:r>
            <a:r>
              <a:rPr lang="en-US" altLang="zh-CN" sz="2400" smtClean="0"/>
              <a:t>)</a:t>
            </a:r>
            <a:r>
              <a:rPr lang="zh-CN" altLang="en-US" sz="2400" smtClean="0"/>
              <a:t>层面上分析事故的发生原因，并且这四个层面的因素从上到下产生影响：</a:t>
            </a:r>
            <a:r>
              <a:rPr lang="en-US" altLang="zh-CN" sz="2400" smtClean="0"/>
              <a:t>1</a:t>
            </a:r>
            <a:r>
              <a:rPr lang="zh-CN" altLang="en-US" sz="2400" smtClean="0"/>
              <a:t>）组织影响、</a:t>
            </a:r>
            <a:r>
              <a:rPr lang="en-US" altLang="zh-CN" sz="2400" smtClean="0"/>
              <a:t>2</a:t>
            </a:r>
            <a:r>
              <a:rPr lang="zh-CN" altLang="en-US" sz="2400" smtClean="0"/>
              <a:t>）不安全的监督、</a:t>
            </a:r>
            <a:r>
              <a:rPr lang="en-US" altLang="zh-CN" sz="2400" smtClean="0"/>
              <a:t>3</a:t>
            </a:r>
            <a:r>
              <a:rPr lang="zh-CN" altLang="en-US" sz="2400" smtClean="0"/>
              <a:t>）不安全动作的前置条件、以及</a:t>
            </a:r>
            <a:r>
              <a:rPr lang="en-US" altLang="zh-CN" sz="2400" smtClean="0"/>
              <a:t>4</a:t>
            </a:r>
            <a:r>
              <a:rPr lang="zh-CN" altLang="en-US" sz="2400" smtClean="0"/>
              <a:t>）不安全动作本身</a:t>
            </a:r>
            <a:r>
              <a:rPr lang="en-US" altLang="zh-CN" sz="2400" baseline="30000" smtClean="0"/>
              <a:t>[</a:t>
            </a:r>
            <a:r>
              <a:rPr lang="zh-CN" altLang="en-US" sz="2400" smtClean="0"/>
              <a:t>。</a:t>
            </a:r>
          </a:p>
          <a:p>
            <a:pPr lvl="1" eaLnBrk="1" hangingPunct="1">
              <a:buFontTx/>
              <a:buNone/>
            </a:pPr>
            <a:endParaRPr lang="zh-CN" altLang="en-US" sz="200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zh-CN" altLang="en-US" smtClean="0"/>
              <a:t>操作错误的避免</a:t>
            </a:r>
            <a:r>
              <a:rPr lang="en-US" altLang="zh-CN" smtClean="0"/>
              <a:t>---Reason’s Swiss cheese model of system failure </a:t>
            </a:r>
          </a:p>
        </p:txBody>
      </p:sp>
      <p:pic>
        <p:nvPicPr>
          <p:cNvPr id="33795" name="Content Placeholder 3" descr="10.9 SwissCheese.eps"/>
          <p:cNvPicPr>
            <a:picLocks noGrp="1" noChangeAspect="1"/>
          </p:cNvPicPr>
          <p:nvPr>
            <p:ph idx="1"/>
          </p:nvPr>
        </p:nvPicPr>
        <p:blipFill>
          <a:blip r:embed="rId2"/>
          <a:srcRect t="-18991" b="-18991"/>
          <a:stretch>
            <a:fillRect/>
          </a:stretch>
        </p:blipFill>
        <p:spPr>
          <a:xfrm>
            <a:off x="1155700" y="2195513"/>
            <a:ext cx="6600825" cy="3630612"/>
          </a:xfr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zh-CN" altLang="en-US" smtClean="0"/>
              <a:t>瑞士奶酪</a:t>
            </a:r>
            <a:endParaRPr lang="en-GB" altLang="zh-CN" smtClean="0"/>
          </a:p>
        </p:txBody>
      </p:sp>
      <p:sp>
        <p:nvSpPr>
          <p:cNvPr id="34819" name="Rectangle 6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pic>
        <p:nvPicPr>
          <p:cNvPr id="34820" name="Picture 91"/>
          <p:cNvPicPr>
            <a:picLocks noChangeAspect="1" noChangeArrowheads="1"/>
          </p:cNvPicPr>
          <p:nvPr/>
        </p:nvPicPr>
        <p:blipFill>
          <a:blip r:embed="rId2"/>
          <a:srcRect/>
          <a:stretch>
            <a:fillRect/>
          </a:stretch>
        </p:blipFill>
        <p:spPr bwMode="auto">
          <a:xfrm>
            <a:off x="785813" y="714375"/>
            <a:ext cx="7727950" cy="5768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zh-CN" altLang="en-US" smtClean="0"/>
              <a:t>案例</a:t>
            </a:r>
            <a:r>
              <a:rPr lang="en-US" altLang="zh-CN" smtClean="0"/>
              <a:t>1</a:t>
            </a:r>
          </a:p>
        </p:txBody>
      </p:sp>
      <p:sp>
        <p:nvSpPr>
          <p:cNvPr id="35843" name="Rectangle 3"/>
          <p:cNvSpPr>
            <a:spLocks noGrp="1" noChangeArrowheads="1"/>
          </p:cNvSpPr>
          <p:nvPr>
            <p:ph type="body" idx="1"/>
          </p:nvPr>
        </p:nvSpPr>
        <p:spPr>
          <a:xfrm>
            <a:off x="500063" y="1295400"/>
            <a:ext cx="8491537" cy="5029200"/>
          </a:xfrm>
        </p:spPr>
        <p:txBody>
          <a:bodyPr/>
          <a:lstStyle/>
          <a:p>
            <a:pPr eaLnBrk="1" hangingPunct="1"/>
            <a:r>
              <a:rPr lang="zh-CN" altLang="en-US" sz="2400" smtClean="0"/>
              <a:t>德银行职员打盹压住键盘 误转出</a:t>
            </a:r>
            <a:r>
              <a:rPr lang="en-US" altLang="zh-CN" sz="2400" smtClean="0"/>
              <a:t>2</a:t>
            </a:r>
            <a:r>
              <a:rPr lang="zh-CN" altLang="en-US" sz="2400" smtClean="0"/>
              <a:t>亿欧元</a:t>
            </a:r>
          </a:p>
          <a:p>
            <a:pPr lvl="1" eaLnBrk="1" hangingPunct="1"/>
            <a:r>
              <a:rPr lang="zh-CN" altLang="en-US" sz="2000" smtClean="0"/>
              <a:t>中国网</a:t>
            </a:r>
            <a:r>
              <a:rPr lang="en-US" altLang="zh-CN" sz="2000" smtClean="0"/>
              <a:t>6</a:t>
            </a:r>
            <a:r>
              <a:rPr lang="zh-CN" altLang="en-US" sz="2000" smtClean="0"/>
              <a:t>月</a:t>
            </a:r>
            <a:r>
              <a:rPr lang="en-US" altLang="zh-CN" sz="2000" smtClean="0"/>
              <a:t>12</a:t>
            </a:r>
            <a:r>
              <a:rPr lang="zh-CN" altLang="en-US" sz="2000" smtClean="0"/>
              <a:t>日讯 据法国</a:t>
            </a:r>
            <a:r>
              <a:rPr lang="en-US" altLang="zh-CN" sz="2000" smtClean="0"/>
              <a:t>《</a:t>
            </a:r>
            <a:r>
              <a:rPr lang="zh-CN" altLang="en-US" sz="2000" smtClean="0"/>
              <a:t>费加罗报</a:t>
            </a:r>
            <a:r>
              <a:rPr lang="en-US" altLang="zh-CN" sz="2000" smtClean="0"/>
              <a:t>》6</a:t>
            </a:r>
            <a:r>
              <a:rPr lang="zh-CN" altLang="en-US" sz="2000" smtClean="0"/>
              <a:t>月</a:t>
            </a:r>
            <a:r>
              <a:rPr lang="en-US" altLang="zh-CN" sz="2000" smtClean="0"/>
              <a:t>10</a:t>
            </a:r>
            <a:r>
              <a:rPr lang="zh-CN" altLang="en-US" sz="2000" smtClean="0"/>
              <a:t>日报道，德国一银行职员在工作时不慎打了个盹儿，压住了键盘上的</a:t>
            </a:r>
            <a:r>
              <a:rPr lang="en-US" sz="2000" smtClean="0"/>
              <a:t>“</a:t>
            </a:r>
            <a:r>
              <a:rPr lang="en-US" altLang="zh-CN" sz="2000" smtClean="0"/>
              <a:t>2”</a:t>
            </a:r>
            <a:r>
              <a:rPr lang="zh-CN" altLang="en-US" sz="2000" smtClean="0"/>
              <a:t>键，将一笔</a:t>
            </a:r>
            <a:r>
              <a:rPr lang="en-US" altLang="zh-CN" sz="2000" smtClean="0"/>
              <a:t>62</a:t>
            </a:r>
            <a:r>
              <a:rPr lang="zh-CN" altLang="en-US" sz="2000" smtClean="0"/>
              <a:t>欧元的转账付费变成了一笔高达</a:t>
            </a:r>
            <a:r>
              <a:rPr lang="en-US" altLang="zh-CN" sz="2000" smtClean="0"/>
              <a:t>2.22</a:t>
            </a:r>
            <a:r>
              <a:rPr lang="zh-CN" altLang="en-US" sz="2000" smtClean="0"/>
              <a:t>亿欧元的交易，还造成了该雇员的一名女同事被</a:t>
            </a:r>
            <a:r>
              <a:rPr lang="en-US" sz="2000" smtClean="0"/>
              <a:t>“</a:t>
            </a:r>
            <a:r>
              <a:rPr lang="zh-CN" altLang="en-US" sz="2000" smtClean="0"/>
              <a:t>躺枪</a:t>
            </a:r>
            <a:r>
              <a:rPr lang="en-US" sz="2000" smtClean="0"/>
              <a:t>”</a:t>
            </a:r>
          </a:p>
          <a:p>
            <a:pPr lvl="1" eaLnBrk="1" hangingPunct="1"/>
            <a:r>
              <a:rPr lang="zh-CN" altLang="en-US" sz="2000" smtClean="0"/>
              <a:t>经过审理，黑森州地区的劳工法院责令银行撤回对原告的开除处罚。劳资调解委员认为，</a:t>
            </a:r>
            <a:r>
              <a:rPr lang="en-US" sz="2000" smtClean="0"/>
              <a:t>“</a:t>
            </a:r>
            <a:r>
              <a:rPr lang="zh-CN" altLang="en-US" sz="2000" smtClean="0"/>
              <a:t>肇事雇员在信息录入时睡着，压住了键盘的</a:t>
            </a:r>
            <a:r>
              <a:rPr lang="en-US" sz="2000" smtClean="0"/>
              <a:t>‘</a:t>
            </a:r>
            <a:r>
              <a:rPr lang="en-US" altLang="zh-CN" sz="2000" smtClean="0"/>
              <a:t>2’</a:t>
            </a:r>
            <a:r>
              <a:rPr lang="zh-CN" altLang="en-US" sz="2000" smtClean="0"/>
              <a:t>键，未能尽到确认转款信息的责任，因此酿成此大错，并非原告过失。</a:t>
            </a:r>
            <a:r>
              <a:rPr lang="en-US" sz="2000" smtClean="0"/>
              <a:t>”</a:t>
            </a:r>
            <a:endParaRPr lang="zh-CN" altLang="en-US" sz="2000" smtClean="0"/>
          </a:p>
          <a:p>
            <a:pPr lvl="1" eaLnBrk="1" hangingPunct="1"/>
            <a:r>
              <a:rPr lang="zh-CN" altLang="en-US" sz="2000" smtClean="0"/>
              <a:t>　　值得庆幸的是，由于银行发现及时，这笔高达</a:t>
            </a:r>
            <a:r>
              <a:rPr lang="en-US" altLang="zh-CN" sz="2000" smtClean="0"/>
              <a:t>2</a:t>
            </a:r>
            <a:r>
              <a:rPr lang="zh-CN" altLang="en-US" sz="2000" smtClean="0"/>
              <a:t>亿元的巨款并未打入对方账户，未造成更多损失。</a:t>
            </a:r>
            <a:endParaRPr lang="en-US" altLang="zh-CN" sz="2000" smtClean="0"/>
          </a:p>
          <a:p>
            <a:pPr lvl="1" eaLnBrk="1" hangingPunct="1"/>
            <a:r>
              <a:rPr lang="en-US" altLang="zh-CN" sz="2000" smtClean="0"/>
              <a:t>http://finance.sina.com.cn/money/bank/bank_hydt/20130612/101015767985.shtml</a:t>
            </a:r>
            <a:endParaRPr lang="zh-CN" altLang="en-US" sz="2000" smtClean="0"/>
          </a:p>
          <a:p>
            <a:pPr lvl="1" eaLnBrk="1" hangingPunct="1"/>
            <a:endParaRPr lang="zh-CN" altLang="en-US" sz="200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zh-CN" altLang="en-US" smtClean="0"/>
              <a:t>案例</a:t>
            </a:r>
            <a:r>
              <a:rPr lang="en-US" altLang="zh-CN" smtClean="0"/>
              <a:t>2--</a:t>
            </a:r>
            <a:r>
              <a:rPr lang="zh-CN" altLang="en-US" smtClean="0"/>
              <a:t>光大证劵“乌龙指”事件</a:t>
            </a:r>
            <a:endParaRPr lang="en-US" altLang="zh-CN" smtClean="0"/>
          </a:p>
        </p:txBody>
      </p:sp>
      <p:sp>
        <p:nvSpPr>
          <p:cNvPr id="36867" name="Rectangle 3"/>
          <p:cNvSpPr>
            <a:spLocks noGrp="1" noChangeArrowheads="1"/>
          </p:cNvSpPr>
          <p:nvPr>
            <p:ph type="body" idx="1"/>
          </p:nvPr>
        </p:nvSpPr>
        <p:spPr>
          <a:xfrm>
            <a:off x="857250" y="1295400"/>
            <a:ext cx="8134350" cy="5029200"/>
          </a:xfrm>
        </p:spPr>
        <p:txBody>
          <a:bodyPr/>
          <a:lstStyle/>
          <a:p>
            <a:pPr eaLnBrk="1" hangingPunct="1"/>
            <a:r>
              <a:rPr lang="zh-CN" altLang="en-US" sz="2400" dirty="0" smtClean="0"/>
              <a:t>光大证券乌龙 超低价卖出</a:t>
            </a:r>
            <a:r>
              <a:rPr lang="en-US" altLang="zh-CN" sz="2400" dirty="0" smtClean="0"/>
              <a:t>10</a:t>
            </a:r>
            <a:r>
              <a:rPr lang="zh-CN" altLang="en-US" sz="2400" dirty="0" smtClean="0"/>
              <a:t>年期国债 </a:t>
            </a:r>
            <a:endParaRPr lang="en-US" altLang="zh-CN" sz="2400" dirty="0" smtClean="0"/>
          </a:p>
          <a:p>
            <a:pPr lvl="1" eaLnBrk="1" hangingPunct="1"/>
            <a:r>
              <a:rPr lang="en-US" altLang="zh-CN" sz="2000" dirty="0" smtClean="0"/>
              <a:t>2013-08-16</a:t>
            </a:r>
            <a:r>
              <a:rPr lang="zh-CN" altLang="en-US" sz="2000" dirty="0" smtClean="0"/>
              <a:t>收盘：沪指跌</a:t>
            </a:r>
            <a:r>
              <a:rPr lang="en-US" altLang="zh-CN" sz="2000" dirty="0" smtClean="0"/>
              <a:t>0.65%</a:t>
            </a:r>
            <a:r>
              <a:rPr lang="zh-CN" altLang="en-US" sz="2000" dirty="0" smtClean="0"/>
              <a:t>演过山车 诡异暴涨系光大证券操作问题 </a:t>
            </a:r>
            <a:endParaRPr lang="en-US" altLang="zh-CN" sz="2000" dirty="0" smtClean="0"/>
          </a:p>
          <a:p>
            <a:pPr lvl="1" eaLnBrk="1" hangingPunct="1"/>
            <a:r>
              <a:rPr lang="en-US" altLang="zh-CN" sz="2000" dirty="0" smtClean="0"/>
              <a:t>2013-08-16</a:t>
            </a:r>
            <a:r>
              <a:rPr lang="zh-CN" altLang="en-US" sz="2000" dirty="0" smtClean="0"/>
              <a:t>早盘股市诡异暴涨 光大证券公告承认系统出错 </a:t>
            </a:r>
            <a:endParaRPr lang="en-US" altLang="zh-CN" sz="2000" dirty="0" smtClean="0"/>
          </a:p>
          <a:p>
            <a:pPr lvl="1" eaLnBrk="1" hangingPunct="1"/>
            <a:r>
              <a:rPr lang="en-US" altLang="zh-CN" sz="2000" dirty="0" smtClean="0"/>
              <a:t>2013-08-16</a:t>
            </a:r>
            <a:r>
              <a:rPr lang="zh-CN" altLang="en-US" sz="2000" dirty="0" smtClean="0"/>
              <a:t>光大证券临时停牌 已申请交易作废 </a:t>
            </a:r>
            <a:endParaRPr lang="en-US" altLang="zh-CN" sz="2000" dirty="0" smtClean="0"/>
          </a:p>
          <a:p>
            <a:pPr lvl="1" eaLnBrk="1" hangingPunct="1"/>
            <a:r>
              <a:rPr lang="en-US" altLang="zh-CN" sz="2000" dirty="0" smtClean="0"/>
              <a:t>2013-08-16</a:t>
            </a:r>
            <a:r>
              <a:rPr lang="zh-CN" altLang="en-US" sz="2000" dirty="0" smtClean="0"/>
              <a:t>光大证券：策略投资部门自营业务在使用其独立套利系统时出现问题</a:t>
            </a:r>
            <a:endParaRPr lang="en-US" altLang="zh-CN" sz="2000" dirty="0" smtClean="0"/>
          </a:p>
          <a:p>
            <a:pPr eaLnBrk="1" hangingPunct="1"/>
            <a:r>
              <a:rPr lang="zh-CN" altLang="en-US" sz="2400" dirty="0" smtClean="0"/>
              <a:t>感谢</a:t>
            </a:r>
            <a:r>
              <a:rPr lang="zh-CN" altLang="en-US" sz="2400" dirty="0" smtClean="0"/>
              <a:t>光大证劵乌龙指让我从中兴重工赢利出来</a:t>
            </a:r>
            <a:endParaRPr lang="en-US" altLang="zh-CN" sz="2400" dirty="0" smtClean="0"/>
          </a:p>
          <a:p>
            <a:pPr lvl="1" eaLnBrk="1" hangingPunct="1"/>
            <a:r>
              <a:rPr lang="en-US" altLang="zh-CN" sz="2000" dirty="0" smtClean="0"/>
              <a:t>http://guba.eastmoney.com/news,601608,85141974.html</a:t>
            </a:r>
          </a:p>
          <a:p>
            <a:pPr eaLnBrk="1" hangingPunct="1"/>
            <a:r>
              <a:rPr lang="en-US" altLang="zh-CN" sz="2400" b="1" dirty="0" smtClean="0"/>
              <a:t>“</a:t>
            </a:r>
            <a:r>
              <a:rPr lang="zh-CN" altLang="en-US" sz="2400" b="1" dirty="0" smtClean="0"/>
              <a:t>光大证劵乌龙指事件带来了什么</a:t>
            </a:r>
            <a:r>
              <a:rPr lang="en-US" altLang="zh-CN" sz="2400" b="1" dirty="0" smtClean="0"/>
              <a:t>”</a:t>
            </a:r>
            <a:endParaRPr lang="zh-CN" altLang="en-US" sz="2400" b="1" dirty="0" smtClean="0"/>
          </a:p>
          <a:p>
            <a:pPr lvl="1" eaLnBrk="1" hangingPunct="1"/>
            <a:r>
              <a:rPr lang="zh-CN" altLang="en-US" sz="2000" dirty="0" smtClean="0"/>
              <a:t>初中作文，</a:t>
            </a:r>
            <a:r>
              <a:rPr lang="en-US" sz="2000" i="1" dirty="0" smtClean="0"/>
              <a:t> </a:t>
            </a:r>
            <a:r>
              <a:rPr lang="en-US" altLang="zh-CN" sz="2000" i="1" dirty="0" smtClean="0"/>
              <a:t>www.zww.cn/...html/261/743348.htm </a:t>
            </a:r>
          </a:p>
          <a:p>
            <a:pPr eaLnBrk="1" hangingPunct="1"/>
            <a:r>
              <a:rPr lang="zh-CN" altLang="en-US" sz="2400" b="1" dirty="0" smtClean="0"/>
              <a:t>光大证劵乌龙指 股民上午拿到</a:t>
            </a:r>
            <a:r>
              <a:rPr lang="en-US" altLang="zh-CN" sz="2400" b="1" dirty="0" smtClean="0"/>
              <a:t>40</a:t>
            </a:r>
            <a:r>
              <a:rPr lang="zh-CN" altLang="en-US" sz="2400" b="1" dirty="0" smtClean="0"/>
              <a:t>万红包下午只剩</a:t>
            </a:r>
            <a:r>
              <a:rPr lang="en-US" altLang="zh-CN" sz="2400" b="1" dirty="0" smtClean="0"/>
              <a:t>2</a:t>
            </a:r>
            <a:r>
              <a:rPr lang="zh-CN" altLang="en-US" sz="2400" b="1" dirty="0" smtClean="0"/>
              <a:t>万</a:t>
            </a:r>
            <a:endParaRPr lang="en-US" altLang="zh-CN" sz="2400" b="1" dirty="0" smtClean="0"/>
          </a:p>
          <a:p>
            <a:pPr lvl="1" eaLnBrk="1" hangingPunct="1"/>
            <a:r>
              <a:rPr lang="en-US" altLang="zh-CN" sz="2000" dirty="0" smtClean="0"/>
              <a:t>http://news.ifeng.com/mainland/detail_2013_08/17/28719353_0.shtml</a:t>
            </a:r>
          </a:p>
          <a:p>
            <a:pPr eaLnBrk="1" hangingPunct="1"/>
            <a:endParaRPr lang="en-US" altLang="zh-CN" sz="2400" dirty="0" smtClean="0"/>
          </a:p>
          <a:p>
            <a:pPr lvl="1" eaLnBrk="1" hangingPunct="1"/>
            <a:endParaRPr lang="zh-CN" altLang="en-US" sz="2000"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zh-CN" altLang="en-US" smtClean="0"/>
              <a:t>案例</a:t>
            </a:r>
            <a:r>
              <a:rPr lang="en-US" altLang="zh-CN" smtClean="0"/>
              <a:t>2--</a:t>
            </a:r>
            <a:r>
              <a:rPr lang="zh-CN" altLang="en-US" smtClean="0"/>
              <a:t>光大证劵“乌龙指”事件</a:t>
            </a:r>
            <a:endParaRPr lang="en-US" altLang="zh-CN" smtClean="0"/>
          </a:p>
        </p:txBody>
      </p:sp>
      <p:sp>
        <p:nvSpPr>
          <p:cNvPr id="37891" name="Rectangle 3"/>
          <p:cNvSpPr>
            <a:spLocks noGrp="1" noChangeArrowheads="1"/>
          </p:cNvSpPr>
          <p:nvPr>
            <p:ph type="body" idx="1"/>
          </p:nvPr>
        </p:nvSpPr>
        <p:spPr>
          <a:xfrm>
            <a:off x="857250" y="1295400"/>
            <a:ext cx="8134350" cy="5029200"/>
          </a:xfrm>
        </p:spPr>
        <p:txBody>
          <a:bodyPr/>
          <a:lstStyle/>
          <a:p>
            <a:pPr eaLnBrk="1" hangingPunct="1"/>
            <a:r>
              <a:rPr lang="zh-CN" altLang="en-US" sz="2400" smtClean="0"/>
              <a:t>光大证券乌龙 超低价卖出</a:t>
            </a:r>
            <a:r>
              <a:rPr lang="en-US" altLang="zh-CN" sz="2400" smtClean="0"/>
              <a:t>10</a:t>
            </a:r>
            <a:r>
              <a:rPr lang="zh-CN" altLang="en-US" sz="2400" smtClean="0"/>
              <a:t>年期国债 </a:t>
            </a:r>
            <a:endParaRPr lang="en-US" altLang="zh-CN" sz="2400" smtClean="0"/>
          </a:p>
          <a:p>
            <a:pPr lvl="1" eaLnBrk="1" hangingPunct="1"/>
            <a:r>
              <a:rPr lang="en-US" altLang="zh-CN" sz="2000" smtClean="0"/>
              <a:t>2013-08-19</a:t>
            </a:r>
            <a:r>
              <a:rPr lang="zh-CN" altLang="en-US" sz="2000" smtClean="0"/>
              <a:t>证监会对光大证券立案调查 定性为极端个别事件 </a:t>
            </a:r>
            <a:r>
              <a:rPr lang="en-US" altLang="zh-CN" sz="2000" smtClean="0"/>
              <a:t>2013-08-18</a:t>
            </a:r>
            <a:r>
              <a:rPr lang="zh-CN" altLang="en-US" sz="2000" smtClean="0"/>
              <a:t>证监会：光大证券自营交易异常未发现人为差错 </a:t>
            </a:r>
            <a:endParaRPr lang="en-US" altLang="zh-CN" sz="2000" smtClean="0"/>
          </a:p>
          <a:p>
            <a:pPr lvl="1" eaLnBrk="1" hangingPunct="1"/>
            <a:r>
              <a:rPr lang="en-US" altLang="zh-CN" sz="2000" smtClean="0"/>
              <a:t>2013-08-18</a:t>
            </a:r>
            <a:r>
              <a:rPr lang="zh-CN" altLang="en-US" sz="2000" smtClean="0"/>
              <a:t>上海证监局已决定先行对光大证券采取行政监管措施 </a:t>
            </a:r>
            <a:endParaRPr lang="en-US" altLang="zh-CN" sz="2000" smtClean="0"/>
          </a:p>
          <a:p>
            <a:pPr lvl="1" eaLnBrk="1" hangingPunct="1"/>
            <a:r>
              <a:rPr lang="en-US" altLang="zh-CN" sz="2000" smtClean="0"/>
              <a:t>2013-08-18</a:t>
            </a:r>
            <a:r>
              <a:rPr lang="zh-CN" altLang="en-US" sz="2000" smtClean="0"/>
              <a:t>证监会：</a:t>
            </a:r>
            <a:r>
              <a:rPr lang="en-US" altLang="zh-CN" sz="2000" smtClean="0"/>
              <a:t>16</a:t>
            </a:r>
            <a:r>
              <a:rPr lang="zh-CN" altLang="en-US" sz="2000" smtClean="0"/>
              <a:t>日股市交易有效 对光大证券正式立案调查</a:t>
            </a:r>
            <a:endParaRPr lang="en-US" altLang="zh-CN" sz="2000" smtClean="0"/>
          </a:p>
          <a:p>
            <a:pPr lvl="1" eaLnBrk="1" hangingPunct="1"/>
            <a:r>
              <a:rPr lang="zh-CN" altLang="en-US" sz="2000" smtClean="0"/>
              <a:t> </a:t>
            </a:r>
            <a:r>
              <a:rPr lang="en-US" altLang="zh-CN" sz="2000" smtClean="0"/>
              <a:t>2013-08-188.16</a:t>
            </a:r>
            <a:r>
              <a:rPr lang="zh-CN" altLang="en-US" sz="2000" smtClean="0"/>
              <a:t>光大证劵事件完整解析和影响评估</a:t>
            </a:r>
            <a:endParaRPr lang="en-US" altLang="zh-CN" sz="2000" smtClean="0"/>
          </a:p>
          <a:p>
            <a:pPr lvl="1" eaLnBrk="1" hangingPunct="1"/>
            <a:r>
              <a:rPr lang="zh-CN" altLang="en-US" sz="2000" smtClean="0"/>
              <a:t> </a:t>
            </a:r>
            <a:r>
              <a:rPr lang="en-US" altLang="zh-CN" sz="2000" smtClean="0"/>
              <a:t>2013-08-17</a:t>
            </a:r>
            <a:r>
              <a:rPr lang="zh-CN" altLang="en-US" sz="2000" smtClean="0"/>
              <a:t>光大证券面临三重质疑 涉赔偿和是否内幕交易问题 </a:t>
            </a:r>
            <a:r>
              <a:rPr lang="en-US" altLang="zh-CN" sz="2000" smtClean="0"/>
              <a:t>2013-08-17</a:t>
            </a:r>
            <a:r>
              <a:rPr lang="zh-CN" altLang="en-US" sz="2000" smtClean="0"/>
              <a:t>牵动</a:t>
            </a:r>
            <a:r>
              <a:rPr lang="en-US" altLang="zh-CN" sz="2000" smtClean="0"/>
              <a:t>7807</a:t>
            </a:r>
            <a:r>
              <a:rPr lang="zh-CN" altLang="en-US" sz="2000" smtClean="0"/>
              <a:t>亿市值 光大证券敲出</a:t>
            </a:r>
            <a:r>
              <a:rPr lang="en-US" altLang="zh-CN" sz="2000" smtClean="0"/>
              <a:t>A</a:t>
            </a:r>
            <a:r>
              <a:rPr lang="zh-CN" altLang="en-US" sz="2000" smtClean="0"/>
              <a:t>股史上最大乌龙指 </a:t>
            </a:r>
            <a:endParaRPr lang="en-US" altLang="zh-CN" sz="2000" smtClean="0"/>
          </a:p>
          <a:p>
            <a:pPr lvl="1" eaLnBrk="1" hangingPunct="1"/>
            <a:r>
              <a:rPr lang="en-US" altLang="zh-CN" sz="2000" smtClean="0"/>
              <a:t>2013-08-17 71</a:t>
            </a:r>
            <a:r>
              <a:rPr lang="zh-CN" altLang="en-US" sz="2000" smtClean="0"/>
              <a:t>只权重股瞬间封涨停 别太高兴，是光大证券摆大乌龙</a:t>
            </a:r>
            <a:endParaRPr lang="en-US" altLang="zh-CN" sz="2000" smtClean="0"/>
          </a:p>
          <a:p>
            <a:pPr lvl="1" eaLnBrk="1" hangingPunct="1"/>
            <a:r>
              <a:rPr lang="zh-CN" altLang="en-US" sz="2000" smtClean="0"/>
              <a:t> </a:t>
            </a:r>
            <a:r>
              <a:rPr lang="en-US" altLang="zh-CN" sz="2000" smtClean="0"/>
              <a:t>2013-08-17</a:t>
            </a:r>
            <a:r>
              <a:rPr lang="zh-CN" altLang="en-US" sz="2000" smtClean="0"/>
              <a:t>证监会回应股市瞬间暴涨事件：系光大证券自营账户大额买入</a:t>
            </a:r>
            <a:endParaRPr lang="en-US" altLang="zh-CN" sz="2000" smtClean="0"/>
          </a:p>
          <a:p>
            <a:pPr lvl="1" eaLnBrk="1" hangingPunct="1"/>
            <a:endParaRPr lang="zh-CN" altLang="en-US" sz="200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zh-CN" altLang="en-US" smtClean="0"/>
              <a:t>案例</a:t>
            </a:r>
            <a:r>
              <a:rPr lang="en-US" altLang="zh-CN" smtClean="0"/>
              <a:t>2--</a:t>
            </a:r>
            <a:r>
              <a:rPr lang="zh-CN" altLang="en-US" smtClean="0"/>
              <a:t>光大证劵“乌龙指”事件</a:t>
            </a:r>
            <a:endParaRPr lang="en-US" altLang="zh-CN" smtClean="0"/>
          </a:p>
        </p:txBody>
      </p:sp>
      <p:sp>
        <p:nvSpPr>
          <p:cNvPr id="38915" name="Rectangle 3"/>
          <p:cNvSpPr>
            <a:spLocks noGrp="1" noChangeArrowheads="1"/>
          </p:cNvSpPr>
          <p:nvPr>
            <p:ph type="body" idx="1"/>
          </p:nvPr>
        </p:nvSpPr>
        <p:spPr>
          <a:xfrm>
            <a:off x="857250" y="1295400"/>
            <a:ext cx="8134350" cy="5029200"/>
          </a:xfrm>
        </p:spPr>
        <p:txBody>
          <a:bodyPr/>
          <a:lstStyle/>
          <a:p>
            <a:pPr eaLnBrk="1" hangingPunct="1"/>
            <a:r>
              <a:rPr lang="zh-CN" altLang="en-US" sz="2400" smtClean="0"/>
              <a:t>光大证券乌龙 超低价卖出</a:t>
            </a:r>
            <a:r>
              <a:rPr lang="en-US" altLang="zh-CN" sz="2400" smtClean="0"/>
              <a:t>10</a:t>
            </a:r>
            <a:r>
              <a:rPr lang="zh-CN" altLang="en-US" sz="2400" smtClean="0"/>
              <a:t>年期国债 </a:t>
            </a:r>
            <a:endParaRPr lang="en-US" altLang="zh-CN" sz="2400" smtClean="0"/>
          </a:p>
          <a:p>
            <a:pPr lvl="1" eaLnBrk="1" hangingPunct="1"/>
            <a:r>
              <a:rPr lang="en-US" altLang="zh-CN" sz="2000" smtClean="0"/>
              <a:t>2013-08-19“</a:t>
            </a:r>
            <a:r>
              <a:rPr lang="zh-CN" altLang="en-US" sz="2000" smtClean="0"/>
              <a:t>乌龙指”主角杨剑波去年给光大证券挣了几个亿</a:t>
            </a:r>
            <a:endParaRPr lang="en-US" altLang="zh-CN" sz="2000" smtClean="0"/>
          </a:p>
          <a:p>
            <a:pPr lvl="1" eaLnBrk="1" hangingPunct="1"/>
            <a:r>
              <a:rPr lang="zh-CN" altLang="en-US" sz="2000" smtClean="0"/>
              <a:t> </a:t>
            </a:r>
            <a:r>
              <a:rPr lang="en-US" altLang="zh-CN" sz="2000" smtClean="0"/>
              <a:t>2013-08-19</a:t>
            </a:r>
            <a:r>
              <a:rPr lang="zh-CN" altLang="en-US" sz="2000" smtClean="0"/>
              <a:t>光大证券回应操纵市场：错单后做空单是本能 </a:t>
            </a:r>
            <a:r>
              <a:rPr lang="en-US" altLang="zh-CN" sz="2000" smtClean="0"/>
              <a:t>2013-08-19</a:t>
            </a:r>
            <a:r>
              <a:rPr lang="zh-CN" altLang="en-US" sz="2000" smtClean="0"/>
              <a:t>皮海洲</a:t>
            </a:r>
            <a:r>
              <a:rPr lang="en-US" altLang="zh-CN" sz="2000" smtClean="0"/>
              <a:t>:</a:t>
            </a:r>
            <a:r>
              <a:rPr lang="zh-CN" altLang="en-US" sz="2000" smtClean="0"/>
              <a:t>光大证券事件投资者面临索赔难</a:t>
            </a:r>
            <a:endParaRPr lang="en-US" altLang="zh-CN" sz="2000" smtClean="0"/>
          </a:p>
          <a:p>
            <a:pPr lvl="1" eaLnBrk="1" hangingPunct="1"/>
            <a:r>
              <a:rPr lang="zh-CN" altLang="en-US" sz="2000" smtClean="0"/>
              <a:t> </a:t>
            </a:r>
            <a:r>
              <a:rPr lang="en-US" altLang="zh-CN" sz="2000" smtClean="0"/>
              <a:t>2013-08-19</a:t>
            </a:r>
            <a:r>
              <a:rPr lang="zh-CN" altLang="en-US" sz="2000" smtClean="0"/>
              <a:t>光大证券估值遭下调 基金再次“躺着中枪” </a:t>
            </a:r>
            <a:r>
              <a:rPr lang="en-US" altLang="zh-CN" sz="2000" smtClean="0"/>
              <a:t>2013-08-19</a:t>
            </a:r>
            <a:r>
              <a:rPr lang="zh-CN" altLang="en-US" sz="2000" smtClean="0"/>
              <a:t>盘前：光大证券事件继续发酵 股指压力不容小觑</a:t>
            </a:r>
            <a:endParaRPr lang="en-US" altLang="zh-CN" sz="2000" smtClean="0"/>
          </a:p>
          <a:p>
            <a:pPr lvl="1" eaLnBrk="1" hangingPunct="1"/>
            <a:r>
              <a:rPr lang="zh-CN" altLang="en-US" sz="2000" smtClean="0"/>
              <a:t> </a:t>
            </a:r>
            <a:r>
              <a:rPr lang="en-US" altLang="zh-CN" sz="2000" smtClean="0"/>
              <a:t>2013-08-19</a:t>
            </a:r>
            <a:r>
              <a:rPr lang="zh-CN" altLang="en-US" sz="2000" smtClean="0"/>
              <a:t>证监会立案调查光大证券乌龙事件 索赔难度大</a:t>
            </a:r>
            <a:endParaRPr lang="en-US" altLang="zh-CN" sz="2000" smtClean="0"/>
          </a:p>
          <a:p>
            <a:pPr lvl="1" eaLnBrk="1" hangingPunct="1"/>
            <a:r>
              <a:rPr lang="zh-CN" altLang="en-US" sz="2000" smtClean="0"/>
              <a:t> </a:t>
            </a:r>
            <a:r>
              <a:rPr lang="en-US" altLang="zh-CN" sz="2000" smtClean="0"/>
              <a:t>2013-08-19“</a:t>
            </a:r>
            <a:r>
              <a:rPr lang="zh-CN" altLang="en-US" sz="2000" smtClean="0"/>
              <a:t>乌龙指”蝴蝶效应 投资者遭遇横祸谁来赔</a:t>
            </a:r>
            <a:endParaRPr lang="en-US" altLang="zh-CN" sz="2000" smtClean="0"/>
          </a:p>
          <a:p>
            <a:pPr lvl="1" eaLnBrk="1" hangingPunct="1"/>
            <a:r>
              <a:rPr lang="zh-CN" altLang="en-US" sz="2000" smtClean="0"/>
              <a:t> </a:t>
            </a:r>
            <a:r>
              <a:rPr lang="en-US" altLang="zh-CN" sz="2000" smtClean="0"/>
              <a:t>2013-08-19</a:t>
            </a:r>
            <a:r>
              <a:rPr lang="zh-CN" altLang="en-US" sz="2000" smtClean="0"/>
              <a:t>光大证券今日继续停牌一天 </a:t>
            </a:r>
            <a:r>
              <a:rPr lang="en-US" altLang="zh-CN" sz="2000" smtClean="0"/>
              <a:t>8</a:t>
            </a:r>
            <a:r>
              <a:rPr lang="zh-CN" altLang="en-US" sz="2000" smtClean="0"/>
              <a:t>月</a:t>
            </a:r>
            <a:r>
              <a:rPr lang="en-US" altLang="zh-CN" sz="2000" smtClean="0"/>
              <a:t>20</a:t>
            </a:r>
            <a:r>
              <a:rPr lang="zh-CN" altLang="en-US" sz="2000" smtClean="0"/>
              <a:t>日复牌交易 </a:t>
            </a:r>
            <a:endParaRPr lang="en-US" altLang="zh-CN" sz="2000" smtClean="0"/>
          </a:p>
          <a:p>
            <a:pPr lvl="1" eaLnBrk="1" hangingPunct="1"/>
            <a:r>
              <a:rPr lang="en-US" altLang="zh-CN" sz="2000" smtClean="0"/>
              <a:t>2013-08-19</a:t>
            </a:r>
            <a:r>
              <a:rPr lang="zh-CN" altLang="en-US" sz="2000" smtClean="0"/>
              <a:t>中金所：对光大证券自营业务股指期货限制开仓 </a:t>
            </a:r>
            <a:endParaRPr lang="en-US" altLang="zh-CN" sz="2000" smtClean="0"/>
          </a:p>
          <a:p>
            <a:pPr lvl="1" eaLnBrk="1" hangingPunct="1"/>
            <a:r>
              <a:rPr lang="en-US" altLang="zh-CN" sz="2000" smtClean="0"/>
              <a:t>2013-08-19</a:t>
            </a:r>
            <a:r>
              <a:rPr lang="zh-CN" altLang="en-US" sz="2000" smtClean="0"/>
              <a:t>光大证券公告难释质疑 两大问题待解</a:t>
            </a:r>
            <a:endParaRPr lang="en-US" altLang="zh-CN" sz="2000" smtClean="0"/>
          </a:p>
          <a:p>
            <a:pPr lvl="1" eaLnBrk="1" hangingPunct="1"/>
            <a:r>
              <a:rPr lang="zh-CN" altLang="en-US" sz="2000" smtClean="0"/>
              <a:t> </a:t>
            </a:r>
            <a:r>
              <a:rPr lang="en-US" altLang="zh-CN" sz="2000" smtClean="0"/>
              <a:t>2013-08-19A</a:t>
            </a:r>
            <a:r>
              <a:rPr lang="zh-CN" altLang="en-US" sz="2000" smtClean="0"/>
              <a:t>股惊天“乌龙”背后：“内控之殇”伤了谁？ </a:t>
            </a:r>
            <a:endParaRPr lang="en-US" altLang="zh-CN" sz="2000" smtClean="0"/>
          </a:p>
          <a:p>
            <a:pPr lvl="1" eaLnBrk="1" hangingPunct="1"/>
            <a:r>
              <a:rPr lang="en-US" altLang="zh-CN" sz="2000" smtClean="0"/>
              <a:t>2013-08-19</a:t>
            </a:r>
            <a:r>
              <a:rPr lang="zh-CN" altLang="en-US" sz="2000" smtClean="0"/>
              <a:t>光大证券公告称</a:t>
            </a:r>
            <a:r>
              <a:rPr lang="en-US" altLang="zh-CN" sz="2000" smtClean="0"/>
              <a:t>8·16</a:t>
            </a:r>
            <a:r>
              <a:rPr lang="zh-CN" altLang="en-US" sz="2000" smtClean="0"/>
              <a:t>事件致当日损失约</a:t>
            </a:r>
            <a:r>
              <a:rPr lang="en-US" altLang="zh-CN" sz="2000" smtClean="0"/>
              <a:t>1.94</a:t>
            </a:r>
            <a:r>
              <a:rPr lang="zh-CN" altLang="en-US" sz="2000" smtClean="0"/>
              <a:t>亿</a:t>
            </a:r>
            <a:endParaRPr lang="en-US" altLang="zh-CN" sz="2000" smtClean="0"/>
          </a:p>
          <a:p>
            <a:pPr lvl="1" eaLnBrk="1" hangingPunct="1"/>
            <a:r>
              <a:rPr lang="zh-CN" altLang="en-US" sz="2000" smtClean="0"/>
              <a:t> </a:t>
            </a:r>
            <a:r>
              <a:rPr lang="en-US" altLang="zh-CN" sz="2000" smtClean="0"/>
              <a:t>2013-08-19</a:t>
            </a:r>
            <a:r>
              <a:rPr lang="zh-CN" altLang="en-US" sz="2000" smtClean="0"/>
              <a:t>异常交易非乌龙指 证监会</a:t>
            </a:r>
            <a:r>
              <a:rPr lang="en-US" altLang="zh-CN" sz="2000" smtClean="0"/>
              <a:t>:</a:t>
            </a:r>
            <a:r>
              <a:rPr lang="zh-CN" altLang="en-US" sz="2000" smtClean="0"/>
              <a:t>光大证券系统存缺陷 </a:t>
            </a:r>
            <a:endParaRPr lang="en-US" altLang="zh-CN" sz="2000" smtClean="0"/>
          </a:p>
          <a:p>
            <a:pPr lvl="1" eaLnBrk="1" hangingPunct="1"/>
            <a:endParaRPr lang="en-US" altLang="zh-CN" sz="2000" smtClean="0"/>
          </a:p>
          <a:p>
            <a:pPr lvl="1" eaLnBrk="1" hangingPunct="1"/>
            <a:endParaRPr lang="zh-CN" altLang="en-US" sz="200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r>
              <a:rPr lang="zh-CN" altLang="en-US" smtClean="0"/>
              <a:t>错误预防措施</a:t>
            </a:r>
          </a:p>
        </p:txBody>
      </p:sp>
      <p:sp>
        <p:nvSpPr>
          <p:cNvPr id="43011" name="内容占位符 2"/>
          <p:cNvSpPr>
            <a:spLocks noGrp="1"/>
          </p:cNvSpPr>
          <p:nvPr>
            <p:ph idx="1"/>
          </p:nvPr>
        </p:nvSpPr>
        <p:spPr>
          <a:xfrm>
            <a:off x="1132114" y="1185863"/>
            <a:ext cx="7859486" cy="5029200"/>
          </a:xfrm>
        </p:spPr>
        <p:txBody>
          <a:bodyPr/>
          <a:lstStyle/>
          <a:p>
            <a:r>
              <a:rPr lang="en-US" altLang="zh-CN" sz="2800" b="1" dirty="0" smtClean="0"/>
              <a:t>1</a:t>
            </a:r>
            <a:r>
              <a:rPr lang="zh-CN" altLang="en-US" sz="2800" b="1" dirty="0" smtClean="0"/>
              <a:t>）操作者：</a:t>
            </a:r>
            <a:r>
              <a:rPr lang="zh-CN" altLang="en-US" sz="2800" dirty="0" smtClean="0"/>
              <a:t>将错误看作是操者的责任，避免人的“不安全动作和行为”。通常的办法是建立训练规程，对操作者进行培训和训练。通过更严格训练程序，避免错误系统运行和维护过程中错误的发生。</a:t>
            </a:r>
          </a:p>
          <a:p>
            <a:r>
              <a:rPr lang="en-US" altLang="zh-CN" sz="2800" dirty="0" smtClean="0"/>
              <a:t>2</a:t>
            </a:r>
            <a:r>
              <a:rPr lang="zh-CN" altLang="en-US" sz="2800" dirty="0" smtClean="0"/>
              <a:t>）</a:t>
            </a:r>
            <a:r>
              <a:rPr lang="zh-CN" altLang="en-US" sz="2800" b="1" dirty="0" smtClean="0"/>
              <a:t>系统设计</a:t>
            </a:r>
            <a:r>
              <a:rPr lang="zh-CN" altLang="en-US" sz="2800" dirty="0" smtClean="0"/>
              <a:t>。假设人是会犯错误的。系统设计错误会导致系统错误的工作方式。运行和维护系统的组织管理制度也会影响到系统的操作人员，从而引起操作错误。良好的系统设计应当可以识别出人的错误，并允许系统失效前进行自我修复。不应当把系统失败的责任归结于操作人员，而是系统设计者或开发者的责任。</a:t>
            </a:r>
          </a:p>
          <a:p>
            <a:r>
              <a:rPr lang="en-US" altLang="zh-CN" sz="2800" dirty="0" smtClean="0"/>
              <a:t>3</a:t>
            </a:r>
            <a:endParaRPr lang="zh-CN" altLang="en-US" sz="2800" dirty="0" smtClean="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p:txBody>
          <a:bodyPr/>
          <a:lstStyle/>
          <a:p>
            <a:r>
              <a:rPr lang="zh-CN" altLang="en-US" smtClean="0"/>
              <a:t>错误预防措施</a:t>
            </a:r>
          </a:p>
        </p:txBody>
      </p:sp>
      <p:sp>
        <p:nvSpPr>
          <p:cNvPr id="44035" name="内容占位符 2"/>
          <p:cNvSpPr>
            <a:spLocks noGrp="1"/>
          </p:cNvSpPr>
          <p:nvPr>
            <p:ph idx="1"/>
          </p:nvPr>
        </p:nvSpPr>
        <p:spPr/>
        <p:txBody>
          <a:bodyPr/>
          <a:lstStyle/>
          <a:p>
            <a:r>
              <a:rPr lang="en-US" altLang="zh-CN" sz="2800" dirty="0" smtClean="0"/>
              <a:t>3</a:t>
            </a:r>
            <a:r>
              <a:rPr lang="zh-CN" altLang="en-US" sz="2800" dirty="0" smtClean="0"/>
              <a:t>）</a:t>
            </a:r>
            <a:r>
              <a:rPr lang="zh-CN" altLang="en-US" sz="2800" b="1" dirty="0" smtClean="0"/>
              <a:t>运行和操作规程。</a:t>
            </a:r>
            <a:r>
              <a:rPr lang="zh-CN" altLang="en-US" sz="2800" dirty="0" smtClean="0"/>
              <a:t>一旦系统交付使用，从组织到个人按规程进行系统的运行和操作。而使用和操作规程的制定也是系统开发者和用户等相关方的主要责任之一。</a:t>
            </a:r>
          </a:p>
          <a:p>
            <a:r>
              <a:rPr lang="en-US" altLang="zh-CN" sz="2800" dirty="0" smtClean="0"/>
              <a:t>4</a:t>
            </a:r>
            <a:r>
              <a:rPr lang="zh-CN" altLang="en-US" sz="2800" dirty="0" smtClean="0"/>
              <a:t>）</a:t>
            </a:r>
            <a:r>
              <a:rPr lang="zh-CN" altLang="en-US" sz="2800" b="1" dirty="0" smtClean="0"/>
              <a:t>缺陷预防体系。</a:t>
            </a:r>
            <a:r>
              <a:rPr lang="zh-CN" altLang="en-US" sz="2800" dirty="0" smtClean="0"/>
              <a:t>系统的设计者、开发者、用户必须从先前的失败教训中吸取经验，从而在新系统设计或旧系统的进化中预防类似问题的发生。即，建立闭环的预防体系。特别地，软件系统的错误都是人为制造的。基于缺陷预防的设计和开发是避免软件错误的重要手段。</a:t>
            </a:r>
          </a:p>
          <a:p>
            <a:endParaRPr lang="zh-CN" altLang="en-US" sz="2800"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smtClean="0"/>
              <a:t>系统的组成</a:t>
            </a:r>
          </a:p>
        </p:txBody>
      </p:sp>
      <p:sp>
        <p:nvSpPr>
          <p:cNvPr id="6147" name="Rectangle 33"/>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pic>
        <p:nvPicPr>
          <p:cNvPr id="6148" name="Picture 50"/>
          <p:cNvPicPr>
            <a:picLocks noChangeAspect="1" noChangeArrowheads="1"/>
          </p:cNvPicPr>
          <p:nvPr/>
        </p:nvPicPr>
        <p:blipFill>
          <a:blip r:embed="rId2"/>
          <a:srcRect/>
          <a:stretch>
            <a:fillRect/>
          </a:stretch>
        </p:blipFill>
        <p:spPr bwMode="auto">
          <a:xfrm>
            <a:off x="857250" y="1214438"/>
            <a:ext cx="7858125" cy="5016500"/>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r>
              <a:rPr lang="en-US" altLang="zh-CN" b="1" dirty="0" smtClean="0"/>
              <a:t>2.5 </a:t>
            </a:r>
            <a:r>
              <a:rPr lang="zh-CN" altLang="en-US" b="1" dirty="0" smtClean="0"/>
              <a:t>总结</a:t>
            </a:r>
            <a:endParaRPr lang="zh-CN" altLang="en-US" dirty="0" smtClean="0"/>
          </a:p>
        </p:txBody>
      </p:sp>
      <p:sp>
        <p:nvSpPr>
          <p:cNvPr id="39939" name="内容占位符 2"/>
          <p:cNvSpPr>
            <a:spLocks noGrp="1"/>
          </p:cNvSpPr>
          <p:nvPr>
            <p:ph idx="1"/>
          </p:nvPr>
        </p:nvSpPr>
        <p:spPr/>
        <p:txBody>
          <a:bodyPr/>
          <a:lstStyle/>
          <a:p>
            <a:r>
              <a:rPr lang="zh-CN" altLang="en-US" sz="2400" smtClean="0"/>
              <a:t>当今的世界，计算机无处不在。都离不开基于计算机构造的系统。在这样的系统中，硬件</a:t>
            </a:r>
            <a:r>
              <a:rPr lang="en-US" altLang="zh-CN" sz="2400" smtClean="0"/>
              <a:t>(hardware)</a:t>
            </a:r>
            <a:r>
              <a:rPr lang="zh-CN" altLang="en-US" sz="2400" smtClean="0"/>
              <a:t>、软件</a:t>
            </a:r>
            <a:r>
              <a:rPr lang="en-US" altLang="zh-CN" sz="2400" smtClean="0"/>
              <a:t>(Software)</a:t>
            </a:r>
            <a:r>
              <a:rPr lang="zh-CN" altLang="en-US" sz="2400" smtClean="0"/>
              <a:t>、以及人件</a:t>
            </a:r>
            <a:r>
              <a:rPr lang="en-US" altLang="zh-CN" sz="2400" smtClean="0"/>
              <a:t>(operator ware)</a:t>
            </a:r>
            <a:r>
              <a:rPr lang="zh-CN" altLang="en-US" sz="2400" smtClean="0"/>
              <a:t>等混合在一起，形成了人</a:t>
            </a:r>
            <a:r>
              <a:rPr lang="en-US" altLang="zh-CN" sz="2400" smtClean="0"/>
              <a:t>-</a:t>
            </a:r>
            <a:r>
              <a:rPr lang="zh-CN" altLang="en-US" sz="2400" smtClean="0"/>
              <a:t>机</a:t>
            </a:r>
            <a:r>
              <a:rPr lang="en-US" altLang="zh-CN" sz="2400" smtClean="0"/>
              <a:t>-</a:t>
            </a:r>
            <a:r>
              <a:rPr lang="zh-CN" altLang="en-US" sz="2400" smtClean="0"/>
              <a:t>软件混合系统。</a:t>
            </a:r>
            <a:endParaRPr lang="en-US" altLang="zh-CN" sz="2400" smtClean="0"/>
          </a:p>
          <a:p>
            <a:r>
              <a:rPr lang="zh-CN" altLang="en-US" sz="2400" smtClean="0"/>
              <a:t>这些系统中的各种“件</a:t>
            </a:r>
            <a:r>
              <a:rPr lang="en-US" altLang="zh-CN" sz="2400" smtClean="0"/>
              <a:t>(ware)</a:t>
            </a:r>
            <a:r>
              <a:rPr lang="zh-CN" altLang="en-US" sz="2400" smtClean="0"/>
              <a:t>”的发生故障机理的不同，导致了系统的分析、设计、开发上需要采取不同的措施和对策。从而降低系统出现故障的概率，提高整个系统的可靠性和稳定性。</a:t>
            </a:r>
            <a:endParaRPr lang="en-US" altLang="zh-CN" sz="2400" smtClean="0"/>
          </a:p>
          <a:p>
            <a:endParaRPr lang="zh-CN" altLang="en-US" sz="2400" smtClean="0"/>
          </a:p>
          <a:p>
            <a:r>
              <a:rPr lang="zh-CN" altLang="en-US" sz="2400" smtClean="0"/>
              <a:t>软件的故障机理不同于硬件，必须在软件设计和开发中采取有效的方法降低软件的缺陷，从而降低软件运行后的故障率，应对软件无处不在所带来的问题。</a:t>
            </a:r>
          </a:p>
          <a:p>
            <a:endParaRPr lang="zh-CN" altLang="en-US" sz="240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smtClean="0"/>
              <a:t>导致故障或服务失效的错误传播链</a:t>
            </a:r>
          </a:p>
        </p:txBody>
      </p:sp>
      <p:pic>
        <p:nvPicPr>
          <p:cNvPr id="7171" name="Picture 2"/>
          <p:cNvPicPr>
            <a:picLocks noChangeAspect="1" noChangeArrowheads="1"/>
          </p:cNvPicPr>
          <p:nvPr/>
        </p:nvPicPr>
        <p:blipFill>
          <a:blip r:embed="rId2"/>
          <a:srcRect/>
          <a:stretch>
            <a:fillRect/>
          </a:stretch>
        </p:blipFill>
        <p:spPr bwMode="auto">
          <a:xfrm>
            <a:off x="0" y="1214438"/>
            <a:ext cx="9144000" cy="4010025"/>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发生错误的例子</a:t>
            </a:r>
          </a:p>
        </p:txBody>
      </p:sp>
      <p:sp>
        <p:nvSpPr>
          <p:cNvPr id="8195" name="内容占位符 2"/>
          <p:cNvSpPr>
            <a:spLocks noGrp="1"/>
          </p:cNvSpPr>
          <p:nvPr>
            <p:ph idx="1"/>
          </p:nvPr>
        </p:nvSpPr>
        <p:spPr>
          <a:xfrm>
            <a:off x="785813" y="1295400"/>
            <a:ext cx="8205787" cy="5029200"/>
          </a:xfrm>
        </p:spPr>
        <p:txBody>
          <a:bodyPr/>
          <a:lstStyle/>
          <a:p>
            <a:pPr>
              <a:buFontTx/>
              <a:buNone/>
            </a:pPr>
            <a:r>
              <a:rPr lang="en-US" altLang="zh-CN" sz="2400" smtClean="0"/>
              <a:t>1</a:t>
            </a:r>
            <a:r>
              <a:rPr lang="zh-CN" altLang="en-US" sz="2400" smtClean="0"/>
              <a:t>）程序员</a:t>
            </a:r>
            <a:r>
              <a:rPr lang="en-US" altLang="zh-CN" sz="2400" smtClean="0"/>
              <a:t>(</a:t>
            </a:r>
            <a:r>
              <a:rPr lang="zh-CN" altLang="en-US" sz="2400" smtClean="0"/>
              <a:t>开发人员</a:t>
            </a:r>
            <a:r>
              <a:rPr lang="en-US" altLang="zh-CN" sz="2400" smtClean="0"/>
              <a:t>)</a:t>
            </a:r>
            <a:r>
              <a:rPr lang="zh-CN" altLang="en-US" sz="2400" smtClean="0"/>
              <a:t>的工作中的缺陷，例如，程序代码缺陷或数据定义错误。这些缺陷没有在评审和测试等工作中被发现。</a:t>
            </a:r>
          </a:p>
          <a:p>
            <a:pPr>
              <a:buFontTx/>
              <a:buNone/>
            </a:pPr>
            <a:r>
              <a:rPr lang="en-US" altLang="zh-CN" sz="2400" smtClean="0"/>
              <a:t>2</a:t>
            </a:r>
            <a:r>
              <a:rPr lang="zh-CN" altLang="en-US" sz="2400" smtClean="0"/>
              <a:t>）硬件设计或生产的缺陷，例如，集成电路模块中的线路短路，导致逻辑的布尔值失效，或电路功能变化。只要该缺陷未被激活，处于休眠状态的短路不会发生错误。</a:t>
            </a:r>
          </a:p>
          <a:p>
            <a:pPr>
              <a:buFontTx/>
              <a:buNone/>
            </a:pPr>
            <a:r>
              <a:rPr lang="en-US" altLang="zh-CN" sz="2400" smtClean="0"/>
              <a:t>3</a:t>
            </a:r>
            <a:r>
              <a:rPr lang="zh-CN" altLang="en-US" sz="2400" smtClean="0"/>
              <a:t>）系统的使用和操作人员的做了不恰当的人机交互动作，例如，输入的值超界，企图改变系统数据处理结果，而导致的错误。</a:t>
            </a:r>
          </a:p>
          <a:p>
            <a:pPr>
              <a:buFontTx/>
              <a:buNone/>
            </a:pPr>
            <a:r>
              <a:rPr lang="en-US" altLang="zh-CN" sz="2400" smtClean="0"/>
              <a:t>4</a:t>
            </a:r>
            <a:r>
              <a:rPr lang="zh-CN" altLang="en-US" sz="2400" smtClean="0"/>
              <a:t>）系统的操作手册或维护手册上的缺陷导致操作人员不正确的操作。</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en-US" smtClean="0"/>
              <a:t>故障和错误的现象和原因</a:t>
            </a:r>
          </a:p>
        </p:txBody>
      </p:sp>
      <p:pic>
        <p:nvPicPr>
          <p:cNvPr id="9219" name="Picture 2"/>
          <p:cNvPicPr>
            <a:picLocks noChangeAspect="1" noChangeArrowheads="1"/>
          </p:cNvPicPr>
          <p:nvPr/>
        </p:nvPicPr>
        <p:blipFill>
          <a:blip r:embed="rId2"/>
          <a:srcRect/>
          <a:stretch>
            <a:fillRect/>
          </a:stretch>
        </p:blipFill>
        <p:spPr bwMode="auto">
          <a:xfrm>
            <a:off x="642938" y="1285875"/>
            <a:ext cx="8858250" cy="45720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en-US" altLang="zh-CN" smtClean="0"/>
              <a:t>2.1.3 </a:t>
            </a:r>
            <a:r>
              <a:rPr lang="zh-CN" altLang="en-US" smtClean="0"/>
              <a:t>硬件的连续性</a:t>
            </a:r>
          </a:p>
        </p:txBody>
      </p:sp>
      <p:sp>
        <p:nvSpPr>
          <p:cNvPr id="4" name="Rectangle 3"/>
          <p:cNvSpPr txBox="1">
            <a:spLocks noChangeArrowheads="1"/>
          </p:cNvSpPr>
          <p:nvPr/>
        </p:nvSpPr>
        <p:spPr bwMode="auto">
          <a:xfrm>
            <a:off x="933223" y="1227818"/>
            <a:ext cx="4867275" cy="5214938"/>
          </a:xfrm>
          <a:prstGeom prst="rect">
            <a:avLst/>
          </a:prstGeom>
          <a:noFill/>
          <a:ln w="9525">
            <a:noFill/>
            <a:miter lim="800000"/>
            <a:headEnd/>
            <a:tailEnd/>
          </a:ln>
        </p:spPr>
        <p:txBody>
          <a:bodyPr/>
          <a:lstStyle/>
          <a:p>
            <a:pPr marL="342900" indent="-342900">
              <a:lnSpc>
                <a:spcPct val="80000"/>
              </a:lnSpc>
              <a:spcBef>
                <a:spcPct val="20000"/>
              </a:spcBef>
              <a:buFontTx/>
              <a:buChar char="•"/>
              <a:defRPr/>
            </a:pPr>
            <a:r>
              <a:rPr lang="zh-CN" altLang="en-US" kern="0" dirty="0">
                <a:latin typeface="+mn-lt"/>
                <a:ea typeface="+mn-ea"/>
              </a:rPr>
              <a:t>连续系统</a:t>
            </a:r>
            <a:endParaRPr lang="en-GB" altLang="zh-CN" kern="0" dirty="0">
              <a:latin typeface="+mn-lt"/>
              <a:ea typeface="+mn-ea"/>
            </a:endParaRPr>
          </a:p>
          <a:p>
            <a:pPr marL="742950" lvl="1" indent="-285750">
              <a:lnSpc>
                <a:spcPct val="80000"/>
              </a:lnSpc>
              <a:spcBef>
                <a:spcPct val="20000"/>
              </a:spcBef>
              <a:buFontTx/>
              <a:buChar char="–"/>
              <a:defRPr/>
            </a:pPr>
            <a:r>
              <a:rPr lang="zh-CN" altLang="en-US" sz="2000" kern="0" dirty="0">
                <a:latin typeface="+mn-lt"/>
                <a:ea typeface="+mn-ea"/>
              </a:rPr>
              <a:t>至少是一阶可导的</a:t>
            </a:r>
            <a:r>
              <a:rPr lang="en-US" altLang="zh-CN" sz="2000" kern="0" dirty="0">
                <a:latin typeface="+mn-lt"/>
                <a:ea typeface="+mn-ea"/>
              </a:rPr>
              <a:t>, or</a:t>
            </a:r>
          </a:p>
          <a:p>
            <a:pPr marL="742950" lvl="1" indent="-285750">
              <a:lnSpc>
                <a:spcPct val="80000"/>
              </a:lnSpc>
              <a:spcBef>
                <a:spcPct val="20000"/>
              </a:spcBef>
              <a:buFontTx/>
              <a:buChar char="–"/>
              <a:defRPr/>
            </a:pPr>
            <a:r>
              <a:rPr lang="zh-CN" altLang="en-US" sz="2000" kern="0" dirty="0">
                <a:latin typeface="+mn-lt"/>
                <a:ea typeface="+mn-ea"/>
              </a:rPr>
              <a:t>多阶可导函数</a:t>
            </a:r>
          </a:p>
          <a:p>
            <a:pPr marL="742950" lvl="1" indent="-285750">
              <a:lnSpc>
                <a:spcPct val="80000"/>
              </a:lnSpc>
              <a:spcBef>
                <a:spcPct val="20000"/>
              </a:spcBef>
              <a:buFontTx/>
              <a:buChar char="–"/>
              <a:defRPr/>
            </a:pPr>
            <a:r>
              <a:rPr lang="zh-CN" altLang="en-US" sz="2000" kern="0" dirty="0">
                <a:latin typeface="+mn-lt"/>
                <a:ea typeface="+mn-ea"/>
              </a:rPr>
              <a:t>其行为遵守小线性的规律</a:t>
            </a:r>
            <a:r>
              <a:rPr lang="en-US" altLang="zh-CN" sz="2000" kern="0" dirty="0">
                <a:latin typeface="+mn-lt"/>
                <a:ea typeface="+mn-ea"/>
              </a:rPr>
              <a:t>, </a:t>
            </a:r>
            <a:r>
              <a:rPr lang="zh-CN" altLang="en-US" sz="2000" kern="0" dirty="0">
                <a:latin typeface="+mn-lt"/>
                <a:ea typeface="+mn-ea"/>
              </a:rPr>
              <a:t>因此</a:t>
            </a:r>
            <a:r>
              <a:rPr lang="en-US" altLang="zh-CN" sz="2000" kern="0" dirty="0">
                <a:latin typeface="+mn-lt"/>
                <a:ea typeface="+mn-ea"/>
              </a:rPr>
              <a:t>,</a:t>
            </a:r>
            <a:r>
              <a:rPr lang="zh-CN" altLang="en-US" sz="2000" kern="0" dirty="0">
                <a:latin typeface="+mn-lt"/>
                <a:ea typeface="+mn-ea"/>
              </a:rPr>
              <a:t>可以用小线性方法预测</a:t>
            </a:r>
          </a:p>
          <a:p>
            <a:pPr marL="285750" indent="-285750">
              <a:lnSpc>
                <a:spcPct val="80000"/>
              </a:lnSpc>
              <a:spcBef>
                <a:spcPct val="20000"/>
              </a:spcBef>
              <a:buFont typeface="Arial" pitchFamily="34" charset="0"/>
              <a:buChar char="•"/>
              <a:defRPr/>
            </a:pPr>
            <a:endParaRPr lang="en-US" altLang="zh-CN" sz="2000" dirty="0"/>
          </a:p>
          <a:p>
            <a:pPr marL="285750" indent="-285750">
              <a:lnSpc>
                <a:spcPct val="80000"/>
              </a:lnSpc>
              <a:spcBef>
                <a:spcPct val="20000"/>
              </a:spcBef>
              <a:buFont typeface="Arial" pitchFamily="34" charset="0"/>
              <a:buChar char="•"/>
              <a:defRPr/>
            </a:pPr>
            <a:r>
              <a:rPr lang="zh-CN" altLang="en-US" sz="2000" dirty="0"/>
              <a:t>通常，硬件是一个物理方式存在连续系统。</a:t>
            </a:r>
            <a:endParaRPr lang="en-US" altLang="zh-CN" sz="2000" dirty="0"/>
          </a:p>
          <a:p>
            <a:pPr marL="285750" indent="-285750">
              <a:lnSpc>
                <a:spcPct val="80000"/>
              </a:lnSpc>
              <a:spcBef>
                <a:spcPct val="20000"/>
              </a:spcBef>
              <a:buFont typeface="Arial" pitchFamily="34" charset="0"/>
              <a:buChar char="•"/>
              <a:defRPr/>
            </a:pPr>
            <a:r>
              <a:rPr lang="zh-CN" altLang="en-US" sz="2000" dirty="0"/>
              <a:t>人们通过建立系统的动力学方程等，依据当前的状态和可能输入变量预测系统的下一步的行为，从而对系统的特性进行有效的控制。当系统非常复杂时，或者说，无法建立系统的动力学方程时，人们可以采用建立小线性方程，对系统进行近似。</a:t>
            </a:r>
            <a:endParaRPr lang="en-US" altLang="zh-CN" sz="2000" dirty="0"/>
          </a:p>
          <a:p>
            <a:pPr marL="285750" indent="-285750">
              <a:lnSpc>
                <a:spcPct val="80000"/>
              </a:lnSpc>
              <a:spcBef>
                <a:spcPct val="20000"/>
              </a:spcBef>
              <a:buFont typeface="Arial" pitchFamily="34" charset="0"/>
              <a:buChar char="•"/>
              <a:defRPr/>
            </a:pPr>
            <a:r>
              <a:rPr lang="zh-CN" altLang="en-US" sz="2000" dirty="0"/>
              <a:t>由于系统的连续性，采用小线性对系统的行为进行预测是可行的。线性化的离散间隔越小，预测的越接近于实际。</a:t>
            </a:r>
            <a:endParaRPr lang="en-US" altLang="zh-CN" sz="2000" kern="0" dirty="0">
              <a:latin typeface="+mn-lt"/>
              <a:ea typeface="+mn-ea"/>
            </a:endParaRPr>
          </a:p>
        </p:txBody>
      </p:sp>
      <p:sp>
        <p:nvSpPr>
          <p:cNvPr id="10244" name="Line 4"/>
          <p:cNvSpPr>
            <a:spLocks noChangeShapeType="1"/>
          </p:cNvSpPr>
          <p:nvPr/>
        </p:nvSpPr>
        <p:spPr bwMode="auto">
          <a:xfrm>
            <a:off x="6528253" y="1420813"/>
            <a:ext cx="0" cy="1982787"/>
          </a:xfrm>
          <a:prstGeom prst="line">
            <a:avLst/>
          </a:prstGeom>
          <a:noFill/>
          <a:ln w="9525">
            <a:solidFill>
              <a:schemeClr val="tx1"/>
            </a:solidFill>
            <a:round/>
            <a:headEnd/>
            <a:tailEnd/>
          </a:ln>
        </p:spPr>
        <p:txBody>
          <a:bodyPr/>
          <a:lstStyle/>
          <a:p>
            <a:endParaRPr lang="zh-CN" altLang="en-US"/>
          </a:p>
        </p:txBody>
      </p:sp>
      <p:sp>
        <p:nvSpPr>
          <p:cNvPr id="10245" name="Line 5"/>
          <p:cNvSpPr>
            <a:spLocks noChangeShapeType="1"/>
          </p:cNvSpPr>
          <p:nvPr/>
        </p:nvSpPr>
        <p:spPr bwMode="auto">
          <a:xfrm>
            <a:off x="5359400" y="2841625"/>
            <a:ext cx="3784600" cy="0"/>
          </a:xfrm>
          <a:prstGeom prst="line">
            <a:avLst/>
          </a:prstGeom>
          <a:noFill/>
          <a:ln w="9525">
            <a:solidFill>
              <a:schemeClr val="tx1"/>
            </a:solidFill>
            <a:round/>
            <a:headEnd/>
            <a:tailEnd/>
          </a:ln>
        </p:spPr>
        <p:txBody>
          <a:bodyPr/>
          <a:lstStyle/>
          <a:p>
            <a:endParaRPr lang="zh-CN" altLang="en-US"/>
          </a:p>
        </p:txBody>
      </p:sp>
      <p:sp>
        <p:nvSpPr>
          <p:cNvPr id="10246" name="Freeform 6"/>
          <p:cNvSpPr>
            <a:spLocks/>
          </p:cNvSpPr>
          <p:nvPr/>
        </p:nvSpPr>
        <p:spPr bwMode="auto">
          <a:xfrm>
            <a:off x="6515317" y="1835150"/>
            <a:ext cx="1674812" cy="754063"/>
          </a:xfrm>
          <a:custGeom>
            <a:avLst/>
            <a:gdLst>
              <a:gd name="T0" fmla="*/ 0 w 1055"/>
              <a:gd name="T1" fmla="*/ 2147483647 h 475"/>
              <a:gd name="T2" fmla="*/ 2147483647 w 1055"/>
              <a:gd name="T3" fmla="*/ 2147483647 h 475"/>
              <a:gd name="T4" fmla="*/ 2147483647 w 1055"/>
              <a:gd name="T5" fmla="*/ 2147483647 h 475"/>
              <a:gd name="T6" fmla="*/ 0 60000 65536"/>
              <a:gd name="T7" fmla="*/ 0 60000 65536"/>
              <a:gd name="T8" fmla="*/ 0 60000 65536"/>
              <a:gd name="T9" fmla="*/ 0 w 1055"/>
              <a:gd name="T10" fmla="*/ 0 h 475"/>
              <a:gd name="T11" fmla="*/ 1055 w 1055"/>
              <a:gd name="T12" fmla="*/ 475 h 475"/>
            </a:gdLst>
            <a:ahLst/>
            <a:cxnLst>
              <a:cxn ang="T6">
                <a:pos x="T0" y="T1"/>
              </a:cxn>
              <a:cxn ang="T7">
                <a:pos x="T2" y="T3"/>
              </a:cxn>
              <a:cxn ang="T8">
                <a:pos x="T4" y="T5"/>
              </a:cxn>
            </a:cxnLst>
            <a:rect l="T9" t="T10" r="T11" b="T12"/>
            <a:pathLst>
              <a:path w="1055" h="475">
                <a:moveTo>
                  <a:pt x="0" y="475"/>
                </a:moveTo>
                <a:cubicBezTo>
                  <a:pt x="111" y="295"/>
                  <a:pt x="223" y="116"/>
                  <a:pt x="399" y="58"/>
                </a:cubicBezTo>
                <a:cubicBezTo>
                  <a:pt x="575" y="0"/>
                  <a:pt x="815" y="64"/>
                  <a:pt x="1055" y="129"/>
                </a:cubicBezTo>
              </a:path>
            </a:pathLst>
          </a:custGeom>
          <a:noFill/>
          <a:ln w="9525">
            <a:solidFill>
              <a:schemeClr val="tx1"/>
            </a:solidFill>
            <a:round/>
            <a:headEnd/>
            <a:tailEnd/>
          </a:ln>
        </p:spPr>
        <p:txBody>
          <a:bodyPr/>
          <a:lstStyle/>
          <a:p>
            <a:endParaRPr lang="zh-CN" altLang="zh-CN"/>
          </a:p>
        </p:txBody>
      </p:sp>
      <p:sp>
        <p:nvSpPr>
          <p:cNvPr id="10247" name="Line 7"/>
          <p:cNvSpPr>
            <a:spLocks noChangeShapeType="1"/>
          </p:cNvSpPr>
          <p:nvPr/>
        </p:nvSpPr>
        <p:spPr bwMode="auto">
          <a:xfrm flipV="1">
            <a:off x="7151904" y="1771650"/>
            <a:ext cx="350838" cy="139700"/>
          </a:xfrm>
          <a:prstGeom prst="line">
            <a:avLst/>
          </a:prstGeom>
          <a:noFill/>
          <a:ln w="9525">
            <a:solidFill>
              <a:schemeClr val="tx1"/>
            </a:solidFill>
            <a:round/>
            <a:headEnd type="oval" w="med" len="med"/>
            <a:tailEnd type="oval" w="med" len="med"/>
          </a:ln>
        </p:spPr>
        <p:txBody>
          <a:bodyPr/>
          <a:lstStyle/>
          <a:p>
            <a:endParaRPr lang="zh-CN" altLang="en-US"/>
          </a:p>
        </p:txBody>
      </p:sp>
      <p:sp>
        <p:nvSpPr>
          <p:cNvPr id="10248" name="Line 20"/>
          <p:cNvSpPr>
            <a:spLocks noChangeShapeType="1"/>
          </p:cNvSpPr>
          <p:nvPr/>
        </p:nvSpPr>
        <p:spPr bwMode="auto">
          <a:xfrm>
            <a:off x="7161429" y="1947863"/>
            <a:ext cx="0" cy="901700"/>
          </a:xfrm>
          <a:prstGeom prst="line">
            <a:avLst/>
          </a:prstGeom>
          <a:noFill/>
          <a:ln w="9525">
            <a:solidFill>
              <a:schemeClr val="tx1"/>
            </a:solidFill>
            <a:prstDash val="dash"/>
            <a:round/>
            <a:headEnd/>
            <a:tailEnd/>
          </a:ln>
        </p:spPr>
        <p:txBody>
          <a:bodyPr/>
          <a:lstStyle/>
          <a:p>
            <a:endParaRPr lang="zh-CN" altLang="en-US"/>
          </a:p>
        </p:txBody>
      </p:sp>
      <p:sp>
        <p:nvSpPr>
          <p:cNvPr id="10249" name="Line 21"/>
          <p:cNvSpPr>
            <a:spLocks noChangeShapeType="1"/>
          </p:cNvSpPr>
          <p:nvPr/>
        </p:nvSpPr>
        <p:spPr bwMode="auto">
          <a:xfrm>
            <a:off x="7505917" y="1801813"/>
            <a:ext cx="0" cy="1033462"/>
          </a:xfrm>
          <a:prstGeom prst="line">
            <a:avLst/>
          </a:prstGeom>
          <a:noFill/>
          <a:ln w="9525">
            <a:solidFill>
              <a:schemeClr val="tx1"/>
            </a:solidFill>
            <a:prstDash val="dash"/>
            <a:round/>
            <a:headEnd/>
            <a:tailEnd/>
          </a:ln>
        </p:spPr>
        <p:txBody>
          <a:bodyPr/>
          <a:lstStyle/>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zh-CN" altLang="en-US" smtClean="0"/>
              <a:t>软件的离散性</a:t>
            </a:r>
          </a:p>
        </p:txBody>
      </p:sp>
      <p:sp>
        <p:nvSpPr>
          <p:cNvPr id="11267" name="内容占位符 2"/>
          <p:cNvSpPr>
            <a:spLocks noGrp="1"/>
          </p:cNvSpPr>
          <p:nvPr>
            <p:ph idx="1"/>
          </p:nvPr>
        </p:nvSpPr>
        <p:spPr>
          <a:xfrm>
            <a:off x="1032556" y="1057048"/>
            <a:ext cx="5500687" cy="5429250"/>
          </a:xfrm>
        </p:spPr>
        <p:txBody>
          <a:bodyPr/>
          <a:lstStyle/>
          <a:p>
            <a:r>
              <a:rPr lang="zh-CN" altLang="en-US" dirty="0" smtClean="0"/>
              <a:t>离散系统又可以分为两类：时间离散和事件离散。</a:t>
            </a:r>
            <a:endParaRPr lang="en-US" altLang="zh-CN" dirty="0" smtClean="0"/>
          </a:p>
          <a:p>
            <a:pPr lvl="1"/>
            <a:r>
              <a:rPr lang="zh-CN" altLang="en-US" sz="2400" dirty="0" smtClean="0"/>
              <a:t>事件离散是指系统接收系统外界的某个或多个事件的输入，从而引起系统的状态和输出的变化。“事件”可能是外部人工干预的输入，也可能是计算机硬件输入</a:t>
            </a:r>
            <a:r>
              <a:rPr lang="zh-CN" altLang="en-US" dirty="0" smtClean="0"/>
              <a:t>。</a:t>
            </a:r>
            <a:endParaRPr lang="en-US" altLang="zh-CN" dirty="0" smtClean="0"/>
          </a:p>
          <a:p>
            <a:r>
              <a:rPr lang="zh-CN" altLang="en-US" dirty="0" smtClean="0"/>
              <a:t>一个计算机程序是一个离散系统</a:t>
            </a:r>
            <a:r>
              <a:rPr lang="en-US" altLang="zh-CN" dirty="0" smtClean="0"/>
              <a:t>: </a:t>
            </a:r>
            <a:r>
              <a:rPr lang="zh-CN" altLang="en-US" dirty="0" smtClean="0"/>
              <a:t>字长限制，条件转移</a:t>
            </a:r>
            <a:endParaRPr lang="en-US" altLang="zh-CN" dirty="0" smtClean="0"/>
          </a:p>
          <a:p>
            <a:r>
              <a:rPr lang="zh-CN" altLang="en-US" sz="2800" dirty="0" smtClean="0"/>
              <a:t>你不知下一个状态将会发生什么，除非你测试完所有的状态和路径。</a:t>
            </a:r>
          </a:p>
        </p:txBody>
      </p:sp>
      <p:sp>
        <p:nvSpPr>
          <p:cNvPr id="11268" name="Oval 8"/>
          <p:cNvSpPr>
            <a:spLocks noChangeArrowheads="1"/>
          </p:cNvSpPr>
          <p:nvPr/>
        </p:nvSpPr>
        <p:spPr bwMode="auto">
          <a:xfrm>
            <a:off x="6800850" y="4719638"/>
            <a:ext cx="279400" cy="304800"/>
          </a:xfrm>
          <a:prstGeom prst="ellipse">
            <a:avLst/>
          </a:prstGeom>
          <a:noFill/>
          <a:ln w="9525">
            <a:solidFill>
              <a:schemeClr val="tx1"/>
            </a:solidFill>
            <a:round/>
            <a:headEnd/>
            <a:tailEnd/>
          </a:ln>
        </p:spPr>
        <p:txBody>
          <a:bodyPr wrap="none" anchor="ctr"/>
          <a:lstStyle/>
          <a:p>
            <a:pPr algn="ctr"/>
            <a:r>
              <a:rPr lang="en-US" altLang="zh-CN"/>
              <a:t>b</a:t>
            </a:r>
          </a:p>
        </p:txBody>
      </p:sp>
      <p:sp>
        <p:nvSpPr>
          <p:cNvPr id="11269" name="Oval 9"/>
          <p:cNvSpPr>
            <a:spLocks noChangeArrowheads="1"/>
          </p:cNvSpPr>
          <p:nvPr/>
        </p:nvSpPr>
        <p:spPr bwMode="auto">
          <a:xfrm>
            <a:off x="6789738" y="5292725"/>
            <a:ext cx="279400" cy="304800"/>
          </a:xfrm>
          <a:prstGeom prst="ellipse">
            <a:avLst/>
          </a:prstGeom>
          <a:noFill/>
          <a:ln w="9525">
            <a:solidFill>
              <a:schemeClr val="tx1"/>
            </a:solidFill>
            <a:round/>
            <a:headEnd/>
            <a:tailEnd/>
          </a:ln>
        </p:spPr>
        <p:txBody>
          <a:bodyPr wrap="none" anchor="ctr"/>
          <a:lstStyle/>
          <a:p>
            <a:pPr algn="ctr"/>
            <a:r>
              <a:rPr lang="en-US" altLang="zh-CN"/>
              <a:t>c</a:t>
            </a:r>
          </a:p>
        </p:txBody>
      </p:sp>
      <p:sp>
        <p:nvSpPr>
          <p:cNvPr id="11270" name="Oval 10"/>
          <p:cNvSpPr>
            <a:spLocks noChangeArrowheads="1"/>
          </p:cNvSpPr>
          <p:nvPr/>
        </p:nvSpPr>
        <p:spPr bwMode="auto">
          <a:xfrm>
            <a:off x="7527925" y="5268913"/>
            <a:ext cx="279400" cy="304800"/>
          </a:xfrm>
          <a:prstGeom prst="ellipse">
            <a:avLst/>
          </a:prstGeom>
          <a:noFill/>
          <a:ln w="9525">
            <a:solidFill>
              <a:schemeClr val="tx1"/>
            </a:solidFill>
            <a:round/>
            <a:headEnd/>
            <a:tailEnd/>
          </a:ln>
        </p:spPr>
        <p:txBody>
          <a:bodyPr wrap="none" anchor="ctr"/>
          <a:lstStyle/>
          <a:p>
            <a:pPr algn="ctr"/>
            <a:r>
              <a:rPr lang="en-US" altLang="zh-CN"/>
              <a:t>d</a:t>
            </a:r>
          </a:p>
        </p:txBody>
      </p:sp>
      <p:sp>
        <p:nvSpPr>
          <p:cNvPr id="11271" name="Oval 11"/>
          <p:cNvSpPr>
            <a:spLocks noChangeArrowheads="1"/>
          </p:cNvSpPr>
          <p:nvPr/>
        </p:nvSpPr>
        <p:spPr bwMode="auto">
          <a:xfrm>
            <a:off x="7707313" y="4381500"/>
            <a:ext cx="279400" cy="304800"/>
          </a:xfrm>
          <a:prstGeom prst="ellipse">
            <a:avLst/>
          </a:prstGeom>
          <a:noFill/>
          <a:ln w="9525">
            <a:solidFill>
              <a:schemeClr val="tx1"/>
            </a:solidFill>
            <a:round/>
            <a:headEnd/>
            <a:tailEnd/>
          </a:ln>
        </p:spPr>
        <p:txBody>
          <a:bodyPr wrap="none" anchor="ctr"/>
          <a:lstStyle/>
          <a:p>
            <a:pPr algn="ctr"/>
            <a:r>
              <a:rPr lang="en-US" altLang="zh-CN"/>
              <a:t>a</a:t>
            </a:r>
          </a:p>
        </p:txBody>
      </p:sp>
      <p:sp>
        <p:nvSpPr>
          <p:cNvPr id="11272" name="Oval 12"/>
          <p:cNvSpPr>
            <a:spLocks noChangeArrowheads="1"/>
          </p:cNvSpPr>
          <p:nvPr/>
        </p:nvSpPr>
        <p:spPr bwMode="auto">
          <a:xfrm>
            <a:off x="8318500" y="4992688"/>
            <a:ext cx="279400" cy="304800"/>
          </a:xfrm>
          <a:prstGeom prst="ellipse">
            <a:avLst/>
          </a:prstGeom>
          <a:noFill/>
          <a:ln w="9525">
            <a:solidFill>
              <a:schemeClr val="tx1"/>
            </a:solidFill>
            <a:round/>
            <a:headEnd/>
            <a:tailEnd/>
          </a:ln>
        </p:spPr>
        <p:txBody>
          <a:bodyPr wrap="none" anchor="ctr"/>
          <a:lstStyle/>
          <a:p>
            <a:pPr algn="ctr"/>
            <a:r>
              <a:rPr lang="en-US" altLang="zh-CN"/>
              <a:t>e</a:t>
            </a:r>
          </a:p>
        </p:txBody>
      </p:sp>
      <p:sp>
        <p:nvSpPr>
          <p:cNvPr id="11273" name="Freeform 13"/>
          <p:cNvSpPr>
            <a:spLocks/>
          </p:cNvSpPr>
          <p:nvPr/>
        </p:nvSpPr>
        <p:spPr bwMode="auto">
          <a:xfrm>
            <a:off x="6881813" y="4341813"/>
            <a:ext cx="808037" cy="352425"/>
          </a:xfrm>
          <a:custGeom>
            <a:avLst/>
            <a:gdLst>
              <a:gd name="T0" fmla="*/ 0 w 509"/>
              <a:gd name="T1" fmla="*/ 2147483647 h 222"/>
              <a:gd name="T2" fmla="*/ 2147483647 w 509"/>
              <a:gd name="T3" fmla="*/ 2147483647 h 222"/>
              <a:gd name="T4" fmla="*/ 2147483647 w 509"/>
              <a:gd name="T5" fmla="*/ 2147483647 h 222"/>
              <a:gd name="T6" fmla="*/ 2147483647 w 509"/>
              <a:gd name="T7" fmla="*/ 2147483647 h 222"/>
              <a:gd name="T8" fmla="*/ 2147483647 w 509"/>
              <a:gd name="T9" fmla="*/ 2147483647 h 222"/>
              <a:gd name="T10" fmla="*/ 0 60000 65536"/>
              <a:gd name="T11" fmla="*/ 0 60000 65536"/>
              <a:gd name="T12" fmla="*/ 0 60000 65536"/>
              <a:gd name="T13" fmla="*/ 0 60000 65536"/>
              <a:gd name="T14" fmla="*/ 0 60000 65536"/>
              <a:gd name="T15" fmla="*/ 0 w 509"/>
              <a:gd name="T16" fmla="*/ 0 h 222"/>
              <a:gd name="T17" fmla="*/ 509 w 509"/>
              <a:gd name="T18" fmla="*/ 222 h 222"/>
            </a:gdLst>
            <a:ahLst/>
            <a:cxnLst>
              <a:cxn ang="T10">
                <a:pos x="T0" y="T1"/>
              </a:cxn>
              <a:cxn ang="T11">
                <a:pos x="T2" y="T3"/>
              </a:cxn>
              <a:cxn ang="T12">
                <a:pos x="T4" y="T5"/>
              </a:cxn>
              <a:cxn ang="T13">
                <a:pos x="T6" y="T7"/>
              </a:cxn>
              <a:cxn ang="T14">
                <a:pos x="T8" y="T9"/>
              </a:cxn>
            </a:cxnLst>
            <a:rect l="T15" t="T16" r="T17" b="T18"/>
            <a:pathLst>
              <a:path w="509" h="222">
                <a:moveTo>
                  <a:pt x="0" y="222"/>
                </a:moveTo>
                <a:cubicBezTo>
                  <a:pt x="29" y="155"/>
                  <a:pt x="58" y="89"/>
                  <a:pt x="83" y="63"/>
                </a:cubicBezTo>
                <a:cubicBezTo>
                  <a:pt x="108" y="37"/>
                  <a:pt x="120" y="73"/>
                  <a:pt x="150" y="63"/>
                </a:cubicBezTo>
                <a:cubicBezTo>
                  <a:pt x="180" y="53"/>
                  <a:pt x="207" y="0"/>
                  <a:pt x="267" y="5"/>
                </a:cubicBezTo>
                <a:cubicBezTo>
                  <a:pt x="327" y="10"/>
                  <a:pt x="418" y="53"/>
                  <a:pt x="509" y="96"/>
                </a:cubicBezTo>
              </a:path>
            </a:pathLst>
          </a:custGeom>
          <a:noFill/>
          <a:ln w="9525">
            <a:solidFill>
              <a:schemeClr val="tx1"/>
            </a:solidFill>
            <a:round/>
            <a:headEnd/>
            <a:tailEnd type="triangle" w="med" len="med"/>
          </a:ln>
        </p:spPr>
        <p:txBody>
          <a:bodyPr/>
          <a:lstStyle/>
          <a:p>
            <a:endParaRPr lang="zh-CN" altLang="en-US"/>
          </a:p>
        </p:txBody>
      </p:sp>
      <p:sp>
        <p:nvSpPr>
          <p:cNvPr id="11274" name="Freeform 14"/>
          <p:cNvSpPr>
            <a:spLocks/>
          </p:cNvSpPr>
          <p:nvPr/>
        </p:nvSpPr>
        <p:spPr bwMode="auto">
          <a:xfrm>
            <a:off x="7994650" y="4464050"/>
            <a:ext cx="450850" cy="547688"/>
          </a:xfrm>
          <a:custGeom>
            <a:avLst/>
            <a:gdLst>
              <a:gd name="T0" fmla="*/ 0 w 284"/>
              <a:gd name="T1" fmla="*/ 2147483647 h 345"/>
              <a:gd name="T2" fmla="*/ 2147483647 w 284"/>
              <a:gd name="T3" fmla="*/ 2147483647 h 345"/>
              <a:gd name="T4" fmla="*/ 2147483647 w 284"/>
              <a:gd name="T5" fmla="*/ 2147483647 h 345"/>
              <a:gd name="T6" fmla="*/ 0 60000 65536"/>
              <a:gd name="T7" fmla="*/ 0 60000 65536"/>
              <a:gd name="T8" fmla="*/ 0 60000 65536"/>
              <a:gd name="T9" fmla="*/ 0 w 284"/>
              <a:gd name="T10" fmla="*/ 0 h 345"/>
              <a:gd name="T11" fmla="*/ 284 w 284"/>
              <a:gd name="T12" fmla="*/ 345 h 345"/>
            </a:gdLst>
            <a:ahLst/>
            <a:cxnLst>
              <a:cxn ang="T6">
                <a:pos x="T0" y="T1"/>
              </a:cxn>
              <a:cxn ang="T7">
                <a:pos x="T2" y="T3"/>
              </a:cxn>
              <a:cxn ang="T8">
                <a:pos x="T4" y="T5"/>
              </a:cxn>
            </a:cxnLst>
            <a:rect l="T9" t="T10" r="T11" b="T12"/>
            <a:pathLst>
              <a:path w="284" h="345">
                <a:moveTo>
                  <a:pt x="0" y="28"/>
                </a:moveTo>
                <a:cubicBezTo>
                  <a:pt x="60" y="14"/>
                  <a:pt x="120" y="0"/>
                  <a:pt x="167" y="53"/>
                </a:cubicBezTo>
                <a:cubicBezTo>
                  <a:pt x="214" y="106"/>
                  <a:pt x="249" y="225"/>
                  <a:pt x="284" y="345"/>
                </a:cubicBezTo>
              </a:path>
            </a:pathLst>
          </a:custGeom>
          <a:noFill/>
          <a:ln w="9525">
            <a:solidFill>
              <a:schemeClr val="tx1"/>
            </a:solidFill>
            <a:round/>
            <a:headEnd/>
            <a:tailEnd type="triangle" w="med" len="med"/>
          </a:ln>
        </p:spPr>
        <p:txBody>
          <a:bodyPr/>
          <a:lstStyle/>
          <a:p>
            <a:endParaRPr lang="zh-CN" altLang="en-US"/>
          </a:p>
        </p:txBody>
      </p:sp>
      <p:sp>
        <p:nvSpPr>
          <p:cNvPr id="11275" name="Freeform 15"/>
          <p:cNvSpPr>
            <a:spLocks/>
          </p:cNvSpPr>
          <p:nvPr/>
        </p:nvSpPr>
        <p:spPr bwMode="auto">
          <a:xfrm>
            <a:off x="6483350" y="4865688"/>
            <a:ext cx="304800" cy="596900"/>
          </a:xfrm>
          <a:custGeom>
            <a:avLst/>
            <a:gdLst>
              <a:gd name="T0" fmla="*/ 2147483647 w 192"/>
              <a:gd name="T1" fmla="*/ 2147483647 h 376"/>
              <a:gd name="T2" fmla="*/ 0 w 192"/>
              <a:gd name="T3" fmla="*/ 2147483647 h 376"/>
              <a:gd name="T4" fmla="*/ 2147483647 w 192"/>
              <a:gd name="T5" fmla="*/ 0 h 376"/>
              <a:gd name="T6" fmla="*/ 0 60000 65536"/>
              <a:gd name="T7" fmla="*/ 0 60000 65536"/>
              <a:gd name="T8" fmla="*/ 0 60000 65536"/>
              <a:gd name="T9" fmla="*/ 0 w 192"/>
              <a:gd name="T10" fmla="*/ 0 h 376"/>
              <a:gd name="T11" fmla="*/ 192 w 192"/>
              <a:gd name="T12" fmla="*/ 376 h 376"/>
            </a:gdLst>
            <a:ahLst/>
            <a:cxnLst>
              <a:cxn ang="T6">
                <a:pos x="T0" y="T1"/>
              </a:cxn>
              <a:cxn ang="T7">
                <a:pos x="T2" y="T3"/>
              </a:cxn>
              <a:cxn ang="T8">
                <a:pos x="T4" y="T5"/>
              </a:cxn>
            </a:cxnLst>
            <a:rect l="T9" t="T10" r="T11" b="T12"/>
            <a:pathLst>
              <a:path w="192" h="376">
                <a:moveTo>
                  <a:pt x="192" y="376"/>
                </a:moveTo>
                <a:cubicBezTo>
                  <a:pt x="96" y="307"/>
                  <a:pt x="0" y="238"/>
                  <a:pt x="0" y="175"/>
                </a:cubicBezTo>
                <a:cubicBezTo>
                  <a:pt x="0" y="112"/>
                  <a:pt x="96" y="56"/>
                  <a:pt x="192" y="0"/>
                </a:cubicBezTo>
              </a:path>
            </a:pathLst>
          </a:custGeom>
          <a:noFill/>
          <a:ln w="9525">
            <a:solidFill>
              <a:schemeClr val="tx1"/>
            </a:solidFill>
            <a:round/>
            <a:headEnd type="triangle" w="med" len="med"/>
            <a:tailEnd/>
          </a:ln>
        </p:spPr>
        <p:txBody>
          <a:bodyPr/>
          <a:lstStyle/>
          <a:p>
            <a:endParaRPr lang="zh-CN" altLang="en-US"/>
          </a:p>
        </p:txBody>
      </p:sp>
      <p:sp>
        <p:nvSpPr>
          <p:cNvPr id="11276" name="Freeform 16"/>
          <p:cNvSpPr>
            <a:spLocks/>
          </p:cNvSpPr>
          <p:nvPr/>
        </p:nvSpPr>
        <p:spPr bwMode="auto">
          <a:xfrm>
            <a:off x="7092950" y="4813300"/>
            <a:ext cx="569913" cy="450850"/>
          </a:xfrm>
          <a:custGeom>
            <a:avLst/>
            <a:gdLst>
              <a:gd name="T0" fmla="*/ 0 w 359"/>
              <a:gd name="T1" fmla="*/ 0 h 284"/>
              <a:gd name="T2" fmla="*/ 2147483647 w 359"/>
              <a:gd name="T3" fmla="*/ 2147483647 h 284"/>
              <a:gd name="T4" fmla="*/ 2147483647 w 359"/>
              <a:gd name="T5" fmla="*/ 2147483647 h 284"/>
              <a:gd name="T6" fmla="*/ 0 60000 65536"/>
              <a:gd name="T7" fmla="*/ 0 60000 65536"/>
              <a:gd name="T8" fmla="*/ 0 60000 65536"/>
              <a:gd name="T9" fmla="*/ 0 w 359"/>
              <a:gd name="T10" fmla="*/ 0 h 284"/>
              <a:gd name="T11" fmla="*/ 359 w 359"/>
              <a:gd name="T12" fmla="*/ 284 h 284"/>
            </a:gdLst>
            <a:ahLst/>
            <a:cxnLst>
              <a:cxn ang="T6">
                <a:pos x="T0" y="T1"/>
              </a:cxn>
              <a:cxn ang="T7">
                <a:pos x="T2" y="T3"/>
              </a:cxn>
              <a:cxn ang="T8">
                <a:pos x="T4" y="T5"/>
              </a:cxn>
            </a:cxnLst>
            <a:rect l="T9" t="T10" r="T11" b="T12"/>
            <a:pathLst>
              <a:path w="359" h="284">
                <a:moveTo>
                  <a:pt x="0" y="0"/>
                </a:moveTo>
                <a:cubicBezTo>
                  <a:pt x="108" y="9"/>
                  <a:pt x="216" y="19"/>
                  <a:pt x="276" y="66"/>
                </a:cubicBezTo>
                <a:cubicBezTo>
                  <a:pt x="336" y="113"/>
                  <a:pt x="347" y="198"/>
                  <a:pt x="359" y="284"/>
                </a:cubicBezTo>
              </a:path>
            </a:pathLst>
          </a:custGeom>
          <a:noFill/>
          <a:ln w="9525">
            <a:solidFill>
              <a:schemeClr val="tx1"/>
            </a:solidFill>
            <a:round/>
            <a:headEnd/>
            <a:tailEnd type="triangle" w="med" len="med"/>
          </a:ln>
        </p:spPr>
        <p:txBody>
          <a:bodyPr/>
          <a:lstStyle/>
          <a:p>
            <a:endParaRPr lang="zh-CN" altLang="en-US"/>
          </a:p>
        </p:txBody>
      </p:sp>
      <p:sp>
        <p:nvSpPr>
          <p:cNvPr id="11277" name="Freeform 17"/>
          <p:cNvSpPr>
            <a:spLocks/>
          </p:cNvSpPr>
          <p:nvPr/>
        </p:nvSpPr>
        <p:spPr bwMode="auto">
          <a:xfrm>
            <a:off x="7040563" y="5448300"/>
            <a:ext cx="490537" cy="142875"/>
          </a:xfrm>
          <a:custGeom>
            <a:avLst/>
            <a:gdLst>
              <a:gd name="T0" fmla="*/ 2147483647 w 309"/>
              <a:gd name="T1" fmla="*/ 0 h 90"/>
              <a:gd name="T2" fmla="*/ 2147483647 w 309"/>
              <a:gd name="T3" fmla="*/ 2147483647 h 90"/>
              <a:gd name="T4" fmla="*/ 0 w 309"/>
              <a:gd name="T5" fmla="*/ 2147483647 h 90"/>
              <a:gd name="T6" fmla="*/ 0 60000 65536"/>
              <a:gd name="T7" fmla="*/ 0 60000 65536"/>
              <a:gd name="T8" fmla="*/ 0 60000 65536"/>
              <a:gd name="T9" fmla="*/ 0 w 309"/>
              <a:gd name="T10" fmla="*/ 0 h 90"/>
              <a:gd name="T11" fmla="*/ 309 w 309"/>
              <a:gd name="T12" fmla="*/ 90 h 90"/>
            </a:gdLst>
            <a:ahLst/>
            <a:cxnLst>
              <a:cxn ang="T6">
                <a:pos x="T0" y="T1"/>
              </a:cxn>
              <a:cxn ang="T7">
                <a:pos x="T2" y="T3"/>
              </a:cxn>
              <a:cxn ang="T8">
                <a:pos x="T4" y="T5"/>
              </a:cxn>
            </a:cxnLst>
            <a:rect l="T9" t="T10" r="T11" b="T12"/>
            <a:pathLst>
              <a:path w="309" h="90">
                <a:moveTo>
                  <a:pt x="309" y="0"/>
                </a:moveTo>
                <a:cubicBezTo>
                  <a:pt x="276" y="39"/>
                  <a:pt x="244" y="78"/>
                  <a:pt x="192" y="84"/>
                </a:cubicBezTo>
                <a:cubicBezTo>
                  <a:pt x="140" y="90"/>
                  <a:pt x="70" y="62"/>
                  <a:pt x="0" y="34"/>
                </a:cubicBezTo>
              </a:path>
            </a:pathLst>
          </a:custGeom>
          <a:noFill/>
          <a:ln w="9525">
            <a:solidFill>
              <a:schemeClr val="tx1"/>
            </a:solidFill>
            <a:round/>
            <a:headEnd type="triangle" w="med" len="med"/>
            <a:tailEnd/>
          </a:ln>
        </p:spPr>
        <p:txBody>
          <a:bodyPr/>
          <a:lstStyle/>
          <a:p>
            <a:endParaRPr lang="zh-CN" altLang="en-US"/>
          </a:p>
        </p:txBody>
      </p:sp>
      <p:sp>
        <p:nvSpPr>
          <p:cNvPr id="11278" name="Freeform 18"/>
          <p:cNvSpPr>
            <a:spLocks/>
          </p:cNvSpPr>
          <p:nvPr/>
        </p:nvSpPr>
        <p:spPr bwMode="auto">
          <a:xfrm>
            <a:off x="7808913" y="4679950"/>
            <a:ext cx="515937" cy="490538"/>
          </a:xfrm>
          <a:custGeom>
            <a:avLst/>
            <a:gdLst>
              <a:gd name="T0" fmla="*/ 2147483647 w 325"/>
              <a:gd name="T1" fmla="*/ 2147483647 h 309"/>
              <a:gd name="T2" fmla="*/ 2147483647 w 325"/>
              <a:gd name="T3" fmla="*/ 2147483647 h 309"/>
              <a:gd name="T4" fmla="*/ 0 w 325"/>
              <a:gd name="T5" fmla="*/ 0 h 309"/>
              <a:gd name="T6" fmla="*/ 0 60000 65536"/>
              <a:gd name="T7" fmla="*/ 0 60000 65536"/>
              <a:gd name="T8" fmla="*/ 0 60000 65536"/>
              <a:gd name="T9" fmla="*/ 0 w 325"/>
              <a:gd name="T10" fmla="*/ 0 h 309"/>
              <a:gd name="T11" fmla="*/ 325 w 325"/>
              <a:gd name="T12" fmla="*/ 309 h 309"/>
            </a:gdLst>
            <a:ahLst/>
            <a:cxnLst>
              <a:cxn ang="T6">
                <a:pos x="T0" y="T1"/>
              </a:cxn>
              <a:cxn ang="T7">
                <a:pos x="T2" y="T3"/>
              </a:cxn>
              <a:cxn ang="T8">
                <a:pos x="T4" y="T5"/>
              </a:cxn>
            </a:cxnLst>
            <a:rect l="T9" t="T10" r="T11" b="T12"/>
            <a:pathLst>
              <a:path w="325" h="309">
                <a:moveTo>
                  <a:pt x="325" y="309"/>
                </a:moveTo>
                <a:cubicBezTo>
                  <a:pt x="218" y="288"/>
                  <a:pt x="112" y="268"/>
                  <a:pt x="58" y="217"/>
                </a:cubicBezTo>
                <a:cubicBezTo>
                  <a:pt x="4" y="166"/>
                  <a:pt x="2" y="83"/>
                  <a:pt x="0" y="0"/>
                </a:cubicBezTo>
              </a:path>
            </a:pathLst>
          </a:custGeom>
          <a:noFill/>
          <a:ln w="9525">
            <a:solidFill>
              <a:schemeClr val="tx1"/>
            </a:solidFill>
            <a:round/>
            <a:headEnd/>
            <a:tailEnd type="triangle" w="med" len="med"/>
          </a:ln>
        </p:spPr>
        <p:txBody>
          <a:bodyPr/>
          <a:lstStyle/>
          <a:p>
            <a:endParaRPr lang="zh-CN" altLang="en-US"/>
          </a:p>
        </p:txBody>
      </p:sp>
      <p:sp>
        <p:nvSpPr>
          <p:cNvPr id="11279" name="Freeform 19"/>
          <p:cNvSpPr>
            <a:spLocks/>
          </p:cNvSpPr>
          <p:nvPr/>
        </p:nvSpPr>
        <p:spPr bwMode="auto">
          <a:xfrm>
            <a:off x="7796213" y="5237163"/>
            <a:ext cx="582612" cy="390525"/>
          </a:xfrm>
          <a:custGeom>
            <a:avLst/>
            <a:gdLst>
              <a:gd name="T0" fmla="*/ 2147483647 w 367"/>
              <a:gd name="T1" fmla="*/ 0 h 246"/>
              <a:gd name="T2" fmla="*/ 2147483647 w 367"/>
              <a:gd name="T3" fmla="*/ 2147483647 h 246"/>
              <a:gd name="T4" fmla="*/ 0 w 367"/>
              <a:gd name="T5" fmla="*/ 2147483647 h 246"/>
              <a:gd name="T6" fmla="*/ 0 60000 65536"/>
              <a:gd name="T7" fmla="*/ 0 60000 65536"/>
              <a:gd name="T8" fmla="*/ 0 60000 65536"/>
              <a:gd name="T9" fmla="*/ 0 w 367"/>
              <a:gd name="T10" fmla="*/ 0 h 246"/>
              <a:gd name="T11" fmla="*/ 367 w 367"/>
              <a:gd name="T12" fmla="*/ 246 h 246"/>
            </a:gdLst>
            <a:ahLst/>
            <a:cxnLst>
              <a:cxn ang="T6">
                <a:pos x="T0" y="T1"/>
              </a:cxn>
              <a:cxn ang="T7">
                <a:pos x="T2" y="T3"/>
              </a:cxn>
              <a:cxn ang="T8">
                <a:pos x="T4" y="T5"/>
              </a:cxn>
            </a:cxnLst>
            <a:rect l="T9" t="T10" r="T11" b="T12"/>
            <a:pathLst>
              <a:path w="367" h="246">
                <a:moveTo>
                  <a:pt x="367" y="0"/>
                </a:moveTo>
                <a:cubicBezTo>
                  <a:pt x="343" y="102"/>
                  <a:pt x="319" y="204"/>
                  <a:pt x="258" y="225"/>
                </a:cubicBezTo>
                <a:cubicBezTo>
                  <a:pt x="197" y="246"/>
                  <a:pt x="98" y="185"/>
                  <a:pt x="0" y="125"/>
                </a:cubicBezTo>
              </a:path>
            </a:pathLst>
          </a:custGeom>
          <a:noFill/>
          <a:ln w="9525">
            <a:solidFill>
              <a:schemeClr val="tx1"/>
            </a:solidFill>
            <a:round/>
            <a:headEnd/>
            <a:tailEnd type="triangle" w="med" len="med"/>
          </a:ln>
        </p:spPr>
        <p:txBody>
          <a:bodyPr/>
          <a:lstStyle/>
          <a:p>
            <a:endParaRPr lang="zh-CN" altLang="en-US"/>
          </a:p>
        </p:txBody>
      </p:sp>
      <p:sp>
        <p:nvSpPr>
          <p:cNvPr id="11280" name="Oval 8"/>
          <p:cNvSpPr>
            <a:spLocks noChangeArrowheads="1"/>
          </p:cNvSpPr>
          <p:nvPr/>
        </p:nvSpPr>
        <p:spPr bwMode="auto">
          <a:xfrm>
            <a:off x="7096125" y="3484563"/>
            <a:ext cx="279400" cy="304800"/>
          </a:xfrm>
          <a:prstGeom prst="ellipse">
            <a:avLst/>
          </a:prstGeom>
          <a:noFill/>
          <a:ln w="9525">
            <a:solidFill>
              <a:schemeClr val="tx1"/>
            </a:solidFill>
            <a:round/>
            <a:headEnd/>
            <a:tailEnd/>
          </a:ln>
        </p:spPr>
        <p:txBody>
          <a:bodyPr wrap="none" anchor="ctr"/>
          <a:lstStyle/>
          <a:p>
            <a:pPr algn="ctr"/>
            <a:r>
              <a:rPr lang="en-US" altLang="zh-CN"/>
              <a:t>g</a:t>
            </a:r>
          </a:p>
        </p:txBody>
      </p:sp>
      <p:sp>
        <p:nvSpPr>
          <p:cNvPr id="11281" name="任意多边形 16"/>
          <p:cNvSpPr>
            <a:spLocks noChangeArrowheads="1"/>
          </p:cNvSpPr>
          <p:nvPr/>
        </p:nvSpPr>
        <p:spPr bwMode="auto">
          <a:xfrm>
            <a:off x="6643688" y="3714750"/>
            <a:ext cx="500062" cy="1074738"/>
          </a:xfrm>
          <a:custGeom>
            <a:avLst/>
            <a:gdLst>
              <a:gd name="T0" fmla="*/ 500062 w 500743"/>
              <a:gd name="T1" fmla="*/ 0 h 1074058"/>
              <a:gd name="T2" fmla="*/ 50731 w 500743"/>
              <a:gd name="T3" fmla="*/ 551892 h 1074058"/>
              <a:gd name="T4" fmla="*/ 195677 w 500743"/>
              <a:gd name="T5" fmla="*/ 1074738 h 1074058"/>
              <a:gd name="T6" fmla="*/ 0 60000 65536"/>
              <a:gd name="T7" fmla="*/ 0 60000 65536"/>
              <a:gd name="T8" fmla="*/ 0 60000 65536"/>
              <a:gd name="T9" fmla="*/ 0 w 500743"/>
              <a:gd name="T10" fmla="*/ 0 h 1074058"/>
              <a:gd name="T11" fmla="*/ 500743 w 500743"/>
              <a:gd name="T12" fmla="*/ 1074058 h 1074058"/>
            </a:gdLst>
            <a:ahLst/>
            <a:cxnLst>
              <a:cxn ang="T6">
                <a:pos x="T0" y="T1"/>
              </a:cxn>
              <a:cxn ang="T7">
                <a:pos x="T2" y="T3"/>
              </a:cxn>
              <a:cxn ang="T8">
                <a:pos x="T4" y="T5"/>
              </a:cxn>
            </a:cxnLst>
            <a:rect l="T9" t="T10" r="T11" b="T12"/>
            <a:pathLst>
              <a:path w="500743" h="1074058">
                <a:moveTo>
                  <a:pt x="500743" y="0"/>
                </a:moveTo>
                <a:cubicBezTo>
                  <a:pt x="301171" y="186266"/>
                  <a:pt x="101600" y="372533"/>
                  <a:pt x="50800" y="551543"/>
                </a:cubicBezTo>
                <a:cubicBezTo>
                  <a:pt x="0" y="730553"/>
                  <a:pt x="97971" y="902305"/>
                  <a:pt x="195943" y="1074058"/>
                </a:cubicBezTo>
              </a:path>
            </a:pathLst>
          </a:custGeom>
          <a:noFill/>
          <a:ln w="9525" algn="ctr">
            <a:solidFill>
              <a:schemeClr val="tx1"/>
            </a:solidFill>
            <a:round/>
            <a:headEnd/>
            <a:tailEnd type="triangle" w="med" len="med"/>
          </a:ln>
        </p:spPr>
        <p:txBody>
          <a:bodyPr/>
          <a:lstStyle/>
          <a:p>
            <a:endParaRPr lang="zh-CN" altLang="en-US"/>
          </a:p>
        </p:txBody>
      </p:sp>
      <p:sp>
        <p:nvSpPr>
          <p:cNvPr id="11282" name="任意多边形 17"/>
          <p:cNvSpPr>
            <a:spLocks noChangeArrowheads="1"/>
          </p:cNvSpPr>
          <p:nvPr/>
        </p:nvSpPr>
        <p:spPr bwMode="auto">
          <a:xfrm rot="9987242">
            <a:off x="7462838" y="3511550"/>
            <a:ext cx="395287" cy="998538"/>
          </a:xfrm>
          <a:custGeom>
            <a:avLst/>
            <a:gdLst>
              <a:gd name="T0" fmla="*/ 218 w 394260"/>
              <a:gd name="T1" fmla="*/ 9449 h 998663"/>
              <a:gd name="T2" fmla="*/ 45733 w 394260"/>
              <a:gd name="T3" fmla="*/ 80574 h 998663"/>
              <a:gd name="T4" fmla="*/ 120615 w 394260"/>
              <a:gd name="T5" fmla="*/ 492891 h 998663"/>
              <a:gd name="T6" fmla="*/ 291963 w 394260"/>
              <a:gd name="T7" fmla="*/ 677133 h 998663"/>
              <a:gd name="T8" fmla="*/ 202146 w 394260"/>
              <a:gd name="T9" fmla="*/ 743954 h 998663"/>
              <a:gd name="T10" fmla="*/ 395287 w 394260"/>
              <a:gd name="T11" fmla="*/ 998538 h 998663"/>
              <a:gd name="T12" fmla="*/ 0 60000 65536"/>
              <a:gd name="T13" fmla="*/ 0 60000 65536"/>
              <a:gd name="T14" fmla="*/ 0 60000 65536"/>
              <a:gd name="T15" fmla="*/ 0 60000 65536"/>
              <a:gd name="T16" fmla="*/ 0 60000 65536"/>
              <a:gd name="T17" fmla="*/ 0 60000 65536"/>
              <a:gd name="T18" fmla="*/ 0 w 394260"/>
              <a:gd name="T19" fmla="*/ 0 h 998663"/>
              <a:gd name="T20" fmla="*/ 394260 w 394260"/>
              <a:gd name="T21" fmla="*/ 998663 h 998663"/>
            </a:gdLst>
            <a:ahLst/>
            <a:cxnLst>
              <a:cxn ang="T12">
                <a:pos x="T0" y="T1"/>
              </a:cxn>
              <a:cxn ang="T13">
                <a:pos x="T2" y="T3"/>
              </a:cxn>
              <a:cxn ang="T14">
                <a:pos x="T4" y="T5"/>
              </a:cxn>
              <a:cxn ang="T15">
                <a:pos x="T6" y="T7"/>
              </a:cxn>
              <a:cxn ang="T16">
                <a:pos x="T8" y="T9"/>
              </a:cxn>
              <a:cxn ang="T17">
                <a:pos x="T10" y="T11"/>
              </a:cxn>
            </a:cxnLst>
            <a:rect l="T18" t="T19" r="T20" b="T21"/>
            <a:pathLst>
              <a:path w="394260" h="998663">
                <a:moveTo>
                  <a:pt x="217" y="9450"/>
                </a:moveTo>
                <a:cubicBezTo>
                  <a:pt x="0" y="16961"/>
                  <a:pt x="25600" y="0"/>
                  <a:pt x="45614" y="80584"/>
                </a:cubicBezTo>
                <a:cubicBezTo>
                  <a:pt x="65628" y="161168"/>
                  <a:pt x="71587" y="389169"/>
                  <a:pt x="120302" y="492953"/>
                </a:cubicBezTo>
                <a:cubicBezTo>
                  <a:pt x="172591" y="602692"/>
                  <a:pt x="245544" y="592933"/>
                  <a:pt x="291204" y="677218"/>
                </a:cubicBezTo>
                <a:cubicBezTo>
                  <a:pt x="322913" y="708725"/>
                  <a:pt x="184445" y="690473"/>
                  <a:pt x="201621" y="744047"/>
                </a:cubicBezTo>
                <a:cubicBezTo>
                  <a:pt x="218797" y="797621"/>
                  <a:pt x="380309" y="945885"/>
                  <a:pt x="394260" y="998663"/>
                </a:cubicBezTo>
              </a:path>
            </a:pathLst>
          </a:custGeom>
          <a:noFill/>
          <a:ln w="9525" algn="ctr">
            <a:solidFill>
              <a:schemeClr val="tx1"/>
            </a:solidFill>
            <a:round/>
            <a:headEnd/>
            <a:tailEnd type="triangle" w="med" len="med"/>
          </a:ln>
        </p:spPr>
        <p:txBody>
          <a:bodyPr/>
          <a:lstStyle/>
          <a:p>
            <a:endParaRPr lang="zh-CN" altLang="en-US"/>
          </a:p>
        </p:txBody>
      </p:sp>
    </p:spTree>
  </p:cSld>
  <p:clrMapOvr>
    <a:masterClrMapping/>
  </p:clrMapOvr>
</p:sld>
</file>

<file path=ppt/theme/theme1.xml><?xml version="1.0" encoding="utf-8"?>
<a:theme xmlns:a="http://schemas.openxmlformats.org/drawingml/2006/main" name="新模板-7">
  <a:themeElements>
    <a:clrScheme name="bupt-was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upt-was4">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bupt-was4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upt-was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upt-was4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upt-was4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upt-was4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upt-was4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upt-was4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新模板-7</Template>
  <TotalTime>5</TotalTime>
  <Words>3805</Words>
  <Application>Microsoft PowerPoint</Application>
  <PresentationFormat>全屏显示(4:3)</PresentationFormat>
  <Paragraphs>189</Paragraphs>
  <Slides>40</Slides>
  <Notes>0</Notes>
  <HiddenSlides>0</HiddenSlides>
  <MMClips>0</MMClips>
  <ScaleCrop>false</ScaleCrop>
  <HeadingPairs>
    <vt:vector size="6" baseType="variant">
      <vt:variant>
        <vt:lpstr>主题</vt:lpstr>
      </vt:variant>
      <vt:variant>
        <vt:i4>2</vt:i4>
      </vt:variant>
      <vt:variant>
        <vt:lpstr>嵌入 OLE 服务器</vt:lpstr>
      </vt:variant>
      <vt:variant>
        <vt:i4>1</vt:i4>
      </vt:variant>
      <vt:variant>
        <vt:lpstr>幻灯片标题</vt:lpstr>
      </vt:variant>
      <vt:variant>
        <vt:i4>40</vt:i4>
      </vt:variant>
    </vt:vector>
  </HeadingPairs>
  <TitlesOfParts>
    <vt:vector size="43" baseType="lpstr">
      <vt:lpstr>新模板-7</vt:lpstr>
      <vt:lpstr>自定义设计方案</vt:lpstr>
      <vt:lpstr>文档</vt:lpstr>
      <vt:lpstr>第二章 基于计算机的系统特征</vt:lpstr>
      <vt:lpstr>目录</vt:lpstr>
      <vt:lpstr>2.1基于计算机的系统组成和特征</vt:lpstr>
      <vt:lpstr>系统的组成</vt:lpstr>
      <vt:lpstr>导致故障或服务失效的错误传播链</vt:lpstr>
      <vt:lpstr>发生错误的例子</vt:lpstr>
      <vt:lpstr>故障和错误的现象和原因</vt:lpstr>
      <vt:lpstr>2.1.3 硬件的连续性</vt:lpstr>
      <vt:lpstr>软件的离散性</vt:lpstr>
      <vt:lpstr>人的特征与管理</vt:lpstr>
      <vt:lpstr>固件与嵌入式系统</vt:lpstr>
      <vt:lpstr>2.2 硬件特征和系统建造理念</vt:lpstr>
      <vt:lpstr>硬件的故障特征</vt:lpstr>
      <vt:lpstr>硬件系统装配成系统的故障特征</vt:lpstr>
      <vt:lpstr>全生命周期设计</vt:lpstr>
      <vt:lpstr>硬件生产质量的统计学控制</vt:lpstr>
      <vt:lpstr>幻灯片 17</vt:lpstr>
      <vt:lpstr>2.3软件故障和建造理念</vt:lpstr>
      <vt:lpstr>软件故障表现和分类</vt:lpstr>
      <vt:lpstr>Web服务器的典型故障</vt:lpstr>
      <vt:lpstr>程序正确性证明</vt:lpstr>
      <vt:lpstr>测试的充分性问题</vt:lpstr>
      <vt:lpstr>代码复用</vt:lpstr>
      <vt:lpstr>部件组装</vt:lpstr>
      <vt:lpstr>软件开发理念</vt:lpstr>
      <vt:lpstr>软件开发理念</vt:lpstr>
      <vt:lpstr>软件开发理念</vt:lpstr>
      <vt:lpstr>2.4使用者的错误与避免</vt:lpstr>
      <vt:lpstr>操作员的错误</vt:lpstr>
      <vt:lpstr>人的信息处理模型</vt:lpstr>
      <vt:lpstr>“瑞士奶酪”原理</vt:lpstr>
      <vt:lpstr>操作错误的避免---Reason’s Swiss cheese model of system failure </vt:lpstr>
      <vt:lpstr>瑞士奶酪</vt:lpstr>
      <vt:lpstr>案例1</vt:lpstr>
      <vt:lpstr>案例2--光大证劵“乌龙指”事件</vt:lpstr>
      <vt:lpstr>案例2--光大证劵“乌龙指”事件</vt:lpstr>
      <vt:lpstr>案例2--光大证劵“乌龙指”事件</vt:lpstr>
      <vt:lpstr>错误预防措施</vt:lpstr>
      <vt:lpstr>错误预防措施</vt:lpstr>
      <vt:lpstr>2.5 总结</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第二章 基于计算机的系统特征</dc:title>
  <dc:creator>Think</dc:creator>
  <cp:lastModifiedBy>Think</cp:lastModifiedBy>
  <cp:revision>4</cp:revision>
  <dcterms:created xsi:type="dcterms:W3CDTF">2014-07-04T02:13:53Z</dcterms:created>
  <dcterms:modified xsi:type="dcterms:W3CDTF">2014-07-15T08:40:10Z</dcterms:modified>
</cp:coreProperties>
</file>