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72"/>
  </p:notesMasterIdLst>
  <p:handoutMasterIdLst>
    <p:handoutMasterId r:id="rId73"/>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593" autoAdjust="0"/>
  </p:normalViewPr>
  <p:slideViewPr>
    <p:cSldViewPr snapToGrid="0">
      <p:cViewPr varScale="1">
        <p:scale>
          <a:sx n="123" d="100"/>
          <a:sy n="123" d="100"/>
        </p:scale>
        <p:origin x="1424" y="1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_rels/viewProps.xml.rels><?xml version="1.0" encoding="UTF-8" standalone="yes"?>
<Relationships xmlns="http://schemas.openxmlformats.org/package/2006/relationships"><Relationship Id="rId1"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ACB9C33-BA79-4A4F-936C-150FD20EEBD2}" type="slidenum">
              <a:rPr lang="en-US" altLang="zh-CN" smtClean="0"/>
              <a:pPr/>
              <a:t>1</a:t>
            </a:fld>
            <a:endParaRPr lang="en-US" altLang="zh-CN"/>
          </a:p>
        </p:txBody>
      </p:sp>
      <p:sp>
        <p:nvSpPr>
          <p:cNvPr id="65539" name="Rectangle 2"/>
          <p:cNvSpPr>
            <a:spLocks noGrp="1" noRot="1" noChangeAspect="1" noChangeArrowheads="1" noTextEdit="1"/>
          </p:cNvSpPr>
          <p:nvPr>
            <p:ph type="sldImg"/>
          </p:nvPr>
        </p:nvSpPr>
        <p:spPr>
          <a:xfrm>
            <a:off x="1266825" y="727075"/>
            <a:ext cx="4784725" cy="3587750"/>
          </a:xfrm>
          <a:ln w="12700" cap="flat">
            <a:solidFill>
              <a:schemeClr val="tx1"/>
            </a:solidFill>
          </a:ln>
        </p:spPr>
      </p:sp>
      <p:sp>
        <p:nvSpPr>
          <p:cNvPr id="65540" name="Rectangle 3"/>
          <p:cNvSpPr>
            <a:spLocks noGrp="1" noChangeArrowheads="1"/>
          </p:cNvSpPr>
          <p:nvPr>
            <p:ph type="body" idx="1"/>
          </p:nvPr>
        </p:nvSpPr>
        <p:spPr>
          <a:noFill/>
          <a:ln/>
        </p:spPr>
        <p:txBody>
          <a:bodyPr lIns="99736" tIns="49868" rIns="99736" bIns="49868"/>
          <a:lstStyle/>
          <a:p>
            <a:pPr eaLnBrk="1" hangingPunct="1"/>
            <a:endParaRPr lang="en-GB"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D0F65F-E833-495A-B0B1-E024AACBF56A}" type="slidenum">
              <a:rPr lang="en-US" altLang="zh-CN"/>
              <a:pPr/>
              <a:t>23</a:t>
            </a:fld>
            <a:endParaRPr lang="en-US" altLang="zh-CN"/>
          </a:p>
        </p:txBody>
      </p:sp>
      <p:sp>
        <p:nvSpPr>
          <p:cNvPr id="11266" name="Rectangle 2"/>
          <p:cNvSpPr>
            <a:spLocks noGrp="1" noRot="1" noChangeAspect="1" noChangeArrowheads="1"/>
          </p:cNvSpPr>
          <p:nvPr>
            <p:ph type="sldImg"/>
          </p:nvPr>
        </p:nvSpPr>
        <p:spPr bwMode="auto">
          <a:xfrm>
            <a:off x="1266825" y="727075"/>
            <a:ext cx="4784725" cy="3587750"/>
          </a:xfrm>
          <a:prstGeom prst="rect">
            <a:avLst/>
          </a:prstGeom>
          <a:noFill/>
          <a:ln w="12700" cap="flat">
            <a:solidFill>
              <a:schemeClr val="tx1"/>
            </a:solidFill>
            <a:miter lim="800000"/>
            <a:headEnd/>
            <a:tailEnd/>
          </a:ln>
        </p:spPr>
      </p:sp>
      <p:sp>
        <p:nvSpPr>
          <p:cNvPr id="11267" name="Rectangle 3"/>
          <p:cNvSpPr>
            <a:spLocks noGrp="1" noChangeArrowheads="1"/>
          </p:cNvSpPr>
          <p:nvPr>
            <p:ph type="body" idx="1"/>
          </p:nvPr>
        </p:nvSpPr>
        <p:spPr bwMode="auto">
          <a:xfrm>
            <a:off x="974725" y="4559300"/>
            <a:ext cx="5365750" cy="4321175"/>
          </a:xfrm>
          <a:prstGeom prst="rect">
            <a:avLst/>
          </a:prstGeom>
          <a:noFill/>
          <a:ln>
            <a:miter lim="800000"/>
            <a:headEnd/>
            <a:tailEnd/>
          </a:ln>
        </p:spPr>
        <p:txBody>
          <a:bodyPr lIns="99736" tIns="49868" rIns="99736" bIns="49868"/>
          <a:lstStyle/>
          <a:p>
            <a:endParaRPr lang="en-GB"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A33A860-AF40-4F6A-9C04-66425A2DFDA5}" type="slidenum">
              <a:rPr lang="en-US" altLang="zh-CN" smtClean="0"/>
              <a:pPr/>
              <a:t>34</a:t>
            </a:fld>
            <a:endParaRPr lang="en-US" altLang="zh-CN"/>
          </a:p>
        </p:txBody>
      </p:sp>
      <p:sp>
        <p:nvSpPr>
          <p:cNvPr id="67587" name="Rectangle 2"/>
          <p:cNvSpPr>
            <a:spLocks noGrp="1" noRot="1" noChangeAspect="1" noChangeArrowheads="1" noTextEdit="1"/>
          </p:cNvSpPr>
          <p:nvPr>
            <p:ph type="sldImg"/>
          </p:nvPr>
        </p:nvSpPr>
        <p:spPr>
          <a:xfrm>
            <a:off x="1266825" y="727075"/>
            <a:ext cx="4784725" cy="3587750"/>
          </a:xfrm>
          <a:ln w="12700" cap="flat">
            <a:solidFill>
              <a:schemeClr val="tx1"/>
            </a:solidFill>
          </a:ln>
        </p:spPr>
      </p:sp>
      <p:sp>
        <p:nvSpPr>
          <p:cNvPr id="67588" name="Rectangle 3"/>
          <p:cNvSpPr>
            <a:spLocks noGrp="1" noChangeArrowheads="1"/>
          </p:cNvSpPr>
          <p:nvPr>
            <p:ph type="body" idx="1"/>
          </p:nvPr>
        </p:nvSpPr>
        <p:spPr>
          <a:noFill/>
          <a:ln/>
        </p:spPr>
        <p:txBody>
          <a:bodyPr lIns="99736" tIns="49868" rIns="99736" bIns="49868"/>
          <a:lstStyle/>
          <a:p>
            <a:pPr eaLnBrk="1" hangingPunct="1"/>
            <a:endParaRPr lang="en-GB"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869C322E-7DE2-4E09-8347-09D9FE3A652A}" type="slidenum">
              <a:rPr lang="en-US" altLang="zh-CN" smtClean="0"/>
              <a:pPr/>
              <a:t>40</a:t>
            </a:fld>
            <a:endParaRPr lang="en-US" altLang="zh-CN"/>
          </a:p>
        </p:txBody>
      </p:sp>
      <p:sp>
        <p:nvSpPr>
          <p:cNvPr id="68611" name="Rectangle 2"/>
          <p:cNvSpPr>
            <a:spLocks noGrp="1" noRot="1" noChangeAspect="1" noChangeArrowheads="1" noTextEdit="1"/>
          </p:cNvSpPr>
          <p:nvPr>
            <p:ph type="sldImg"/>
          </p:nvPr>
        </p:nvSpPr>
        <p:spPr>
          <a:xfrm>
            <a:off x="1266825" y="727075"/>
            <a:ext cx="4784725" cy="3587750"/>
          </a:xfrm>
          <a:ln w="12700" cap="flat">
            <a:solidFill>
              <a:schemeClr val="tx1"/>
            </a:solidFill>
          </a:ln>
        </p:spPr>
      </p:sp>
      <p:sp>
        <p:nvSpPr>
          <p:cNvPr id="68612" name="Rectangle 3"/>
          <p:cNvSpPr>
            <a:spLocks noGrp="1" noChangeArrowheads="1"/>
          </p:cNvSpPr>
          <p:nvPr>
            <p:ph type="body" idx="1"/>
          </p:nvPr>
        </p:nvSpPr>
        <p:spPr>
          <a:noFill/>
          <a:ln/>
        </p:spPr>
        <p:txBody>
          <a:bodyPr lIns="99736" tIns="49868" rIns="99736" bIns="49868"/>
          <a:lstStyle/>
          <a:p>
            <a:pPr eaLnBrk="1" hangingPunct="1"/>
            <a:endParaRPr lang="en-GB"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a:t>单击此处编辑母版标题样式</a:t>
            </a:r>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2022/10/5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2022/10/5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2022/10/5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2022/10/5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2022/10/5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2022/10/5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2022/10/5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2022/10/5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2022/10/5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2022/10/5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2022/10/5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2022/10/5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09600" y="2286000"/>
            <a:ext cx="7772400" cy="1143000"/>
          </a:xfrm>
          <a:noFill/>
        </p:spPr>
        <p:txBody>
          <a:bodyPr lIns="92075" tIns="46038" rIns="92075" bIns="46038"/>
          <a:lstStyle/>
          <a:p>
            <a:pPr algn="ctr" eaLnBrk="1" hangingPunct="1"/>
            <a:r>
              <a:rPr lang="en-US" altLang="zh-CN" b="1" dirty="0"/>
              <a:t> </a:t>
            </a:r>
            <a:r>
              <a:rPr lang="zh-CN" altLang="en-US" b="1" dirty="0"/>
              <a:t>第</a:t>
            </a:r>
            <a:r>
              <a:rPr lang="en-US" altLang="zh-CN" b="1" dirty="0"/>
              <a:t>3</a:t>
            </a:r>
            <a:r>
              <a:rPr lang="zh-CN" altLang="en-US" b="1" dirty="0"/>
              <a:t>章 软件开发过程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软件开发的活动</a:t>
            </a:r>
          </a:p>
        </p:txBody>
      </p:sp>
      <p:pic>
        <p:nvPicPr>
          <p:cNvPr id="12291" name="Picture 23"/>
          <p:cNvPicPr>
            <a:picLocks noChangeAspect="1" noChangeArrowheads="1"/>
          </p:cNvPicPr>
          <p:nvPr/>
        </p:nvPicPr>
        <p:blipFill>
          <a:blip r:embed="rId2"/>
          <a:srcRect/>
          <a:stretch>
            <a:fillRect/>
          </a:stretch>
        </p:blipFill>
        <p:spPr bwMode="auto">
          <a:xfrm>
            <a:off x="814388" y="1238250"/>
            <a:ext cx="8212137" cy="2300288"/>
          </a:xfrm>
          <a:prstGeom prst="rect">
            <a:avLst/>
          </a:prstGeom>
          <a:noFill/>
          <a:ln w="9525">
            <a:noFill/>
            <a:miter lim="800000"/>
            <a:headEnd/>
            <a:tailEnd/>
          </a:ln>
        </p:spPr>
      </p:pic>
      <p:pic>
        <p:nvPicPr>
          <p:cNvPr id="12292" name="Picture 24"/>
          <p:cNvPicPr>
            <a:picLocks noChangeAspect="1" noChangeArrowheads="1"/>
          </p:cNvPicPr>
          <p:nvPr/>
        </p:nvPicPr>
        <p:blipFill>
          <a:blip r:embed="rId3"/>
          <a:srcRect/>
          <a:stretch>
            <a:fillRect/>
          </a:stretch>
        </p:blipFill>
        <p:spPr bwMode="auto">
          <a:xfrm>
            <a:off x="847725" y="4013200"/>
            <a:ext cx="7996238" cy="1789113"/>
          </a:xfrm>
          <a:prstGeom prst="rect">
            <a:avLst/>
          </a:prstGeom>
          <a:noFill/>
          <a:ln w="9525">
            <a:noFill/>
            <a:miter lim="800000"/>
            <a:headEnd/>
            <a:tailEnd/>
          </a:ln>
        </p:spPr>
      </p:pic>
      <p:sp>
        <p:nvSpPr>
          <p:cNvPr id="12293" name="TextBox 22"/>
          <p:cNvSpPr txBox="1">
            <a:spLocks noChangeArrowheads="1"/>
          </p:cNvSpPr>
          <p:nvPr/>
        </p:nvSpPr>
        <p:spPr bwMode="auto">
          <a:xfrm>
            <a:off x="3001963" y="3319463"/>
            <a:ext cx="3895725" cy="461962"/>
          </a:xfrm>
          <a:prstGeom prst="rect">
            <a:avLst/>
          </a:prstGeom>
          <a:noFill/>
          <a:ln w="9525">
            <a:noFill/>
            <a:miter lim="800000"/>
            <a:headEnd/>
            <a:tailEnd/>
          </a:ln>
        </p:spPr>
        <p:txBody>
          <a:bodyPr wrap="none">
            <a:spAutoFit/>
          </a:bodyPr>
          <a:lstStyle/>
          <a:p>
            <a:r>
              <a:rPr lang="zh-CN" altLang="en-US" b="1"/>
              <a:t>开发过程的基本活动</a:t>
            </a:r>
            <a:r>
              <a:rPr lang="en-US" altLang="zh-CN" b="1"/>
              <a:t>---</a:t>
            </a:r>
            <a:r>
              <a:rPr lang="zh-CN" altLang="en-US" b="1"/>
              <a:t>排错</a:t>
            </a:r>
            <a:endParaRPr lang="zh-CN" altLang="en-US"/>
          </a:p>
        </p:txBody>
      </p:sp>
      <p:sp>
        <p:nvSpPr>
          <p:cNvPr id="12294" name="TextBox 23"/>
          <p:cNvSpPr txBox="1">
            <a:spLocks noChangeArrowheads="1"/>
          </p:cNvSpPr>
          <p:nvPr/>
        </p:nvSpPr>
        <p:spPr bwMode="auto">
          <a:xfrm>
            <a:off x="2235200" y="5924550"/>
            <a:ext cx="3895725" cy="461963"/>
          </a:xfrm>
          <a:prstGeom prst="rect">
            <a:avLst/>
          </a:prstGeom>
          <a:noFill/>
          <a:ln w="9525">
            <a:noFill/>
            <a:miter lim="800000"/>
            <a:headEnd/>
            <a:tailEnd/>
          </a:ln>
        </p:spPr>
        <p:txBody>
          <a:bodyPr wrap="none">
            <a:spAutoFit/>
          </a:bodyPr>
          <a:lstStyle/>
          <a:p>
            <a:r>
              <a:rPr lang="zh-CN" altLang="en-US" b="1"/>
              <a:t>开发过程的基本活动</a:t>
            </a:r>
            <a:r>
              <a:rPr lang="en-US" altLang="zh-CN" b="1"/>
              <a:t>---</a:t>
            </a:r>
            <a:r>
              <a:rPr lang="zh-CN" altLang="en-US" b="1"/>
              <a:t>发布</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b="1"/>
              <a:t>Build-and-Fix</a:t>
            </a:r>
            <a:r>
              <a:rPr lang="zh-CN" altLang="en-US" b="1"/>
              <a:t>的软件开发模型</a:t>
            </a:r>
            <a:endParaRPr lang="zh-CN" altLang="en-US"/>
          </a:p>
        </p:txBody>
      </p:sp>
      <p:sp>
        <p:nvSpPr>
          <p:cNvPr id="13315"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13316" name="Picture 23"/>
          <p:cNvPicPr>
            <a:picLocks noChangeAspect="1" noChangeArrowheads="1"/>
          </p:cNvPicPr>
          <p:nvPr/>
        </p:nvPicPr>
        <p:blipFill>
          <a:blip r:embed="rId2"/>
          <a:srcRect/>
          <a:stretch>
            <a:fillRect/>
          </a:stretch>
        </p:blipFill>
        <p:spPr bwMode="auto">
          <a:xfrm>
            <a:off x="592138" y="1566863"/>
            <a:ext cx="8551862" cy="3286125"/>
          </a:xfrm>
          <a:prstGeom prst="rect">
            <a:avLst/>
          </a:prstGeom>
          <a:noFill/>
          <a:ln w="9525">
            <a:noFill/>
            <a:miter lim="800000"/>
            <a:headEnd/>
            <a:tailEnd/>
          </a:ln>
        </p:spPr>
      </p:pic>
      <p:sp>
        <p:nvSpPr>
          <p:cNvPr id="13317" name="TextBox 19"/>
          <p:cNvSpPr txBox="1">
            <a:spLocks noChangeArrowheads="1"/>
          </p:cNvSpPr>
          <p:nvPr/>
        </p:nvSpPr>
        <p:spPr bwMode="auto">
          <a:xfrm>
            <a:off x="738188" y="4779963"/>
            <a:ext cx="8405812" cy="1570037"/>
          </a:xfrm>
          <a:prstGeom prst="rect">
            <a:avLst/>
          </a:prstGeom>
          <a:noFill/>
          <a:ln w="9525">
            <a:noFill/>
            <a:miter lim="800000"/>
            <a:headEnd/>
            <a:tailEnd/>
          </a:ln>
        </p:spPr>
        <p:txBody>
          <a:bodyPr>
            <a:spAutoFit/>
          </a:bodyPr>
          <a:lstStyle/>
          <a:p>
            <a:r>
              <a:rPr lang="zh-CN" altLang="en-US"/>
              <a:t>“建造与调试”的模型：</a:t>
            </a:r>
            <a:endParaRPr lang="en-US" altLang="zh-CN"/>
          </a:p>
          <a:p>
            <a:r>
              <a:rPr lang="en-US" altLang="zh-CN"/>
              <a:t>Some persons think that the good software come from debugging and testing. Yes, it is true for a small project, build by 1~3 persons. </a:t>
            </a:r>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kumimoji="0" lang="en-GB" altLang="zh-CN" b="1"/>
              <a:t>Process Visibility</a:t>
            </a:r>
            <a:endParaRPr kumimoji="0" lang="zh-CN" altLang="en-US" b="1"/>
          </a:p>
        </p:txBody>
      </p:sp>
      <p:sp>
        <p:nvSpPr>
          <p:cNvPr id="14339" name="Rectangle 3"/>
          <p:cNvSpPr>
            <a:spLocks noChangeArrowheads="1"/>
          </p:cNvSpPr>
          <p:nvPr/>
        </p:nvSpPr>
        <p:spPr bwMode="auto">
          <a:xfrm>
            <a:off x="1143000" y="152400"/>
            <a:ext cx="7772400" cy="877888"/>
          </a:xfrm>
          <a:prstGeom prst="rect">
            <a:avLst/>
          </a:prstGeom>
          <a:noFill/>
          <a:ln w="12700">
            <a:noFill/>
            <a:miter lim="800000"/>
            <a:headEnd/>
            <a:tailEnd/>
          </a:ln>
        </p:spPr>
        <p:txBody>
          <a:bodyPr lIns="90488" tIns="44450" rIns="90488" bIns="44450" anchor="ctr"/>
          <a:lstStyle/>
          <a:p>
            <a:pPr algn="r" eaLnBrk="0" hangingPunct="0"/>
            <a:r>
              <a:rPr lang="zh-CN" altLang="en-GB" sz="3200"/>
              <a:t> </a:t>
            </a:r>
          </a:p>
        </p:txBody>
      </p:sp>
      <p:sp>
        <p:nvSpPr>
          <p:cNvPr id="14340" name="Rectangle 4"/>
          <p:cNvSpPr>
            <a:spLocks noChangeArrowheads="1"/>
          </p:cNvSpPr>
          <p:nvPr/>
        </p:nvSpPr>
        <p:spPr bwMode="auto">
          <a:xfrm>
            <a:off x="900113" y="1449388"/>
            <a:ext cx="8001000" cy="5029200"/>
          </a:xfrm>
          <a:prstGeom prst="rect">
            <a:avLst/>
          </a:prstGeom>
          <a:noFill/>
          <a:ln w="12700">
            <a:noFill/>
            <a:miter lim="800000"/>
            <a:headEnd/>
            <a:tailEnd/>
          </a:ln>
        </p:spPr>
        <p:txBody>
          <a:bodyPr lIns="90488" tIns="44450" rIns="90488" bIns="44450"/>
          <a:lstStyle/>
          <a:p>
            <a:pPr marL="342900" indent="-342900" eaLnBrk="0" hangingPunct="0">
              <a:spcBef>
                <a:spcPct val="20000"/>
              </a:spcBef>
            </a:pPr>
            <a:r>
              <a:rPr lang="zh-CN" altLang="en-GB" sz="3200"/>
              <a:t> </a:t>
            </a:r>
          </a:p>
        </p:txBody>
      </p:sp>
      <p:sp>
        <p:nvSpPr>
          <p:cNvPr id="14341" name="Rectangle 5"/>
          <p:cNvSpPr>
            <a:spLocks noChangeArrowheads="1"/>
          </p:cNvSpPr>
          <p:nvPr/>
        </p:nvSpPr>
        <p:spPr bwMode="auto">
          <a:xfrm>
            <a:off x="1139825" y="2698750"/>
            <a:ext cx="7162800" cy="2592388"/>
          </a:xfrm>
          <a:prstGeom prst="rect">
            <a:avLst/>
          </a:prstGeom>
          <a:noFill/>
          <a:ln w="12700">
            <a:noFill/>
            <a:miter lim="800000"/>
            <a:headEnd/>
            <a:tailEnd/>
          </a:ln>
        </p:spPr>
        <p:txBody>
          <a:bodyPr wrap="none" anchor="ctr"/>
          <a:lstStyle/>
          <a:p>
            <a:endParaRPr lang="zh-CN" altLang="en-US"/>
          </a:p>
        </p:txBody>
      </p:sp>
      <p:sp>
        <p:nvSpPr>
          <p:cNvPr id="14342" name="Rectangle 6"/>
          <p:cNvSpPr>
            <a:spLocks noChangeArrowheads="1"/>
          </p:cNvSpPr>
          <p:nvPr/>
        </p:nvSpPr>
        <p:spPr bwMode="auto">
          <a:xfrm>
            <a:off x="914400" y="457200"/>
            <a:ext cx="7162800" cy="1143000"/>
          </a:xfrm>
          <a:prstGeom prst="rect">
            <a:avLst/>
          </a:prstGeom>
          <a:noFill/>
          <a:ln w="12700">
            <a:noFill/>
            <a:miter lim="800000"/>
            <a:headEnd/>
            <a:tailEnd/>
          </a:ln>
        </p:spPr>
        <p:txBody>
          <a:bodyPr wrap="none" anchor="ctr"/>
          <a:lstStyle/>
          <a:p>
            <a:endParaRPr lang="zh-CN" altLang="en-US"/>
          </a:p>
        </p:txBody>
      </p:sp>
      <p:sp>
        <p:nvSpPr>
          <p:cNvPr id="14343" name="Rectangle 7"/>
          <p:cNvSpPr>
            <a:spLocks noChangeArrowheads="1"/>
          </p:cNvSpPr>
          <p:nvPr/>
        </p:nvSpPr>
        <p:spPr bwMode="auto">
          <a:xfrm>
            <a:off x="1066800" y="457200"/>
            <a:ext cx="7162800" cy="1143000"/>
          </a:xfrm>
          <a:prstGeom prst="rect">
            <a:avLst/>
          </a:prstGeom>
          <a:noFill/>
          <a:ln w="12700">
            <a:noFill/>
            <a:miter lim="800000"/>
            <a:headEnd/>
            <a:tailEnd/>
          </a:ln>
        </p:spPr>
        <p:txBody>
          <a:bodyPr wrap="none" anchor="ctr"/>
          <a:lstStyle/>
          <a:p>
            <a:endParaRPr lang="zh-CN" altLang="en-US"/>
          </a:p>
        </p:txBody>
      </p:sp>
      <p:sp>
        <p:nvSpPr>
          <p:cNvPr id="14344" name="Rectangle 8"/>
          <p:cNvSpPr>
            <a:spLocks noChangeArrowheads="1"/>
          </p:cNvSpPr>
          <p:nvPr/>
        </p:nvSpPr>
        <p:spPr bwMode="auto">
          <a:xfrm>
            <a:off x="609600" y="2014538"/>
            <a:ext cx="7162800" cy="4114800"/>
          </a:xfrm>
          <a:prstGeom prst="rect">
            <a:avLst/>
          </a:prstGeom>
          <a:noFill/>
          <a:ln w="12700">
            <a:noFill/>
            <a:miter lim="800000"/>
            <a:headEnd/>
            <a:tailEnd/>
          </a:ln>
        </p:spPr>
        <p:txBody>
          <a:bodyPr wrap="none" anchor="ctr"/>
          <a:lstStyle/>
          <a:p>
            <a:endParaRPr lang="zh-CN" altLang="en-US"/>
          </a:p>
        </p:txBody>
      </p:sp>
      <p:sp>
        <p:nvSpPr>
          <p:cNvPr id="14345" name="Rectangle 9"/>
          <p:cNvSpPr>
            <a:spLocks noChangeArrowheads="1"/>
          </p:cNvSpPr>
          <p:nvPr/>
        </p:nvSpPr>
        <p:spPr bwMode="auto">
          <a:xfrm>
            <a:off x="838200" y="0"/>
            <a:ext cx="7162800" cy="1143000"/>
          </a:xfrm>
          <a:prstGeom prst="rect">
            <a:avLst/>
          </a:prstGeom>
          <a:noFill/>
          <a:ln w="12700">
            <a:noFill/>
            <a:miter lim="800000"/>
            <a:headEnd/>
            <a:tailEnd/>
          </a:ln>
        </p:spPr>
        <p:txBody>
          <a:bodyPr wrap="none" anchor="ctr"/>
          <a:lstStyle/>
          <a:p>
            <a:endParaRPr lang="zh-CN" altLang="en-US"/>
          </a:p>
        </p:txBody>
      </p:sp>
      <p:sp>
        <p:nvSpPr>
          <p:cNvPr id="14346" name="Rectangle 10"/>
          <p:cNvSpPr>
            <a:spLocks noChangeArrowheads="1"/>
          </p:cNvSpPr>
          <p:nvPr/>
        </p:nvSpPr>
        <p:spPr bwMode="auto">
          <a:xfrm>
            <a:off x="1905000" y="2667000"/>
            <a:ext cx="7162800" cy="4114800"/>
          </a:xfrm>
          <a:prstGeom prst="rect">
            <a:avLst/>
          </a:prstGeom>
          <a:noFill/>
          <a:ln w="12700">
            <a:noFill/>
            <a:miter lim="800000"/>
            <a:headEnd/>
            <a:tailEnd/>
          </a:ln>
        </p:spPr>
        <p:txBody>
          <a:bodyPr wrap="none" anchor="ctr"/>
          <a:lstStyle/>
          <a:p>
            <a:endParaRPr lang="zh-CN" altLang="en-US"/>
          </a:p>
        </p:txBody>
      </p:sp>
      <p:sp>
        <p:nvSpPr>
          <p:cNvPr id="14347" name="Rectangle 11"/>
          <p:cNvSpPr>
            <a:spLocks noChangeArrowheads="1"/>
          </p:cNvSpPr>
          <p:nvPr/>
        </p:nvSpPr>
        <p:spPr bwMode="auto">
          <a:xfrm>
            <a:off x="7127875" y="3884613"/>
            <a:ext cx="1381125" cy="363537"/>
          </a:xfrm>
          <a:prstGeom prst="rect">
            <a:avLst/>
          </a:prstGeom>
          <a:noFill/>
          <a:ln w="12700">
            <a:noFill/>
            <a:miter lim="800000"/>
            <a:headEnd/>
            <a:tailEnd/>
          </a:ln>
        </p:spPr>
        <p:txBody>
          <a:bodyPr lIns="90488" tIns="44450" rIns="90488" bIns="44450">
            <a:spAutoFit/>
          </a:bodyPr>
          <a:lstStyle/>
          <a:p>
            <a:pPr eaLnBrk="0" hangingPunct="0">
              <a:spcBef>
                <a:spcPct val="50000"/>
              </a:spcBef>
            </a:pPr>
            <a:r>
              <a:rPr kumimoji="0" lang="en-GB" altLang="zh-CN" sz="1800" b="1">
                <a:latin typeface="Arial" charset="0"/>
              </a:rPr>
              <a:t>Out</a:t>
            </a:r>
          </a:p>
        </p:txBody>
      </p:sp>
      <p:sp>
        <p:nvSpPr>
          <p:cNvPr id="14348" name="Freeform 12"/>
          <p:cNvSpPr>
            <a:spLocks/>
          </p:cNvSpPr>
          <p:nvPr/>
        </p:nvSpPr>
        <p:spPr bwMode="auto">
          <a:xfrm>
            <a:off x="1908175" y="3416300"/>
            <a:ext cx="4535488" cy="1728788"/>
          </a:xfrm>
          <a:custGeom>
            <a:avLst/>
            <a:gdLst>
              <a:gd name="T0" fmla="*/ 35 w 1066"/>
              <a:gd name="T1" fmla="*/ 67 h 298"/>
              <a:gd name="T2" fmla="*/ 70 w 1066"/>
              <a:gd name="T3" fmla="*/ 8 h 298"/>
              <a:gd name="T4" fmla="*/ 143 w 1066"/>
              <a:gd name="T5" fmla="*/ 0 h 298"/>
              <a:gd name="T6" fmla="*/ 198 w 1066"/>
              <a:gd name="T7" fmla="*/ 8 h 298"/>
              <a:gd name="T8" fmla="*/ 244 w 1066"/>
              <a:gd name="T9" fmla="*/ 42 h 298"/>
              <a:gd name="T10" fmla="*/ 287 w 1066"/>
              <a:gd name="T11" fmla="*/ 59 h 298"/>
              <a:gd name="T12" fmla="*/ 321 w 1066"/>
              <a:gd name="T13" fmla="*/ 79 h 298"/>
              <a:gd name="T14" fmla="*/ 356 w 1066"/>
              <a:gd name="T15" fmla="*/ 79 h 298"/>
              <a:gd name="T16" fmla="*/ 395 w 1066"/>
              <a:gd name="T17" fmla="*/ 67 h 298"/>
              <a:gd name="T18" fmla="*/ 430 w 1066"/>
              <a:gd name="T19" fmla="*/ 59 h 298"/>
              <a:gd name="T20" fmla="*/ 465 w 1066"/>
              <a:gd name="T21" fmla="*/ 50 h 298"/>
              <a:gd name="T22" fmla="*/ 500 w 1066"/>
              <a:gd name="T23" fmla="*/ 50 h 298"/>
              <a:gd name="T24" fmla="*/ 554 w 1066"/>
              <a:gd name="T25" fmla="*/ 59 h 298"/>
              <a:gd name="T26" fmla="*/ 608 w 1066"/>
              <a:gd name="T27" fmla="*/ 75 h 298"/>
              <a:gd name="T28" fmla="*/ 643 w 1066"/>
              <a:gd name="T29" fmla="*/ 100 h 298"/>
              <a:gd name="T30" fmla="*/ 685 w 1066"/>
              <a:gd name="T31" fmla="*/ 84 h 298"/>
              <a:gd name="T32" fmla="*/ 720 w 1066"/>
              <a:gd name="T33" fmla="*/ 63 h 298"/>
              <a:gd name="T34" fmla="*/ 755 w 1066"/>
              <a:gd name="T35" fmla="*/ 42 h 298"/>
              <a:gd name="T36" fmla="*/ 794 w 1066"/>
              <a:gd name="T37" fmla="*/ 38 h 298"/>
              <a:gd name="T38" fmla="*/ 856 w 1066"/>
              <a:gd name="T39" fmla="*/ 33 h 298"/>
              <a:gd name="T40" fmla="*/ 891 w 1066"/>
              <a:gd name="T41" fmla="*/ 29 h 298"/>
              <a:gd name="T42" fmla="*/ 976 w 1066"/>
              <a:gd name="T43" fmla="*/ 42 h 298"/>
              <a:gd name="T44" fmla="*/ 1042 w 1066"/>
              <a:gd name="T45" fmla="*/ 67 h 298"/>
              <a:gd name="T46" fmla="*/ 1065 w 1066"/>
              <a:gd name="T47" fmla="*/ 109 h 298"/>
              <a:gd name="T48" fmla="*/ 1065 w 1066"/>
              <a:gd name="T49" fmla="*/ 151 h 298"/>
              <a:gd name="T50" fmla="*/ 1065 w 1066"/>
              <a:gd name="T51" fmla="*/ 192 h 298"/>
              <a:gd name="T52" fmla="*/ 1057 w 1066"/>
              <a:gd name="T53" fmla="*/ 251 h 298"/>
              <a:gd name="T54" fmla="*/ 1034 w 1066"/>
              <a:gd name="T55" fmla="*/ 284 h 298"/>
              <a:gd name="T56" fmla="*/ 991 w 1066"/>
              <a:gd name="T57" fmla="*/ 297 h 298"/>
              <a:gd name="T58" fmla="*/ 964 w 1066"/>
              <a:gd name="T59" fmla="*/ 264 h 298"/>
              <a:gd name="T60" fmla="*/ 933 w 1066"/>
              <a:gd name="T61" fmla="*/ 226 h 298"/>
              <a:gd name="T62" fmla="*/ 898 w 1066"/>
              <a:gd name="T63" fmla="*/ 205 h 298"/>
              <a:gd name="T64" fmla="*/ 860 w 1066"/>
              <a:gd name="T65" fmla="*/ 218 h 298"/>
              <a:gd name="T66" fmla="*/ 817 w 1066"/>
              <a:gd name="T67" fmla="*/ 238 h 298"/>
              <a:gd name="T68" fmla="*/ 782 w 1066"/>
              <a:gd name="T69" fmla="*/ 255 h 298"/>
              <a:gd name="T70" fmla="*/ 728 w 1066"/>
              <a:gd name="T71" fmla="*/ 264 h 298"/>
              <a:gd name="T72" fmla="*/ 689 w 1066"/>
              <a:gd name="T73" fmla="*/ 268 h 298"/>
              <a:gd name="T74" fmla="*/ 635 w 1066"/>
              <a:gd name="T75" fmla="*/ 268 h 298"/>
              <a:gd name="T76" fmla="*/ 569 w 1066"/>
              <a:gd name="T77" fmla="*/ 255 h 298"/>
              <a:gd name="T78" fmla="*/ 492 w 1066"/>
              <a:gd name="T79" fmla="*/ 247 h 298"/>
              <a:gd name="T80" fmla="*/ 434 w 1066"/>
              <a:gd name="T81" fmla="*/ 243 h 298"/>
              <a:gd name="T82" fmla="*/ 368 w 1066"/>
              <a:gd name="T83" fmla="*/ 230 h 298"/>
              <a:gd name="T84" fmla="*/ 333 w 1066"/>
              <a:gd name="T85" fmla="*/ 226 h 298"/>
              <a:gd name="T86" fmla="*/ 294 w 1066"/>
              <a:gd name="T87" fmla="*/ 238 h 298"/>
              <a:gd name="T88" fmla="*/ 252 w 1066"/>
              <a:gd name="T89" fmla="*/ 238 h 298"/>
              <a:gd name="T90" fmla="*/ 186 w 1066"/>
              <a:gd name="T91" fmla="*/ 243 h 298"/>
              <a:gd name="T92" fmla="*/ 155 w 1066"/>
              <a:gd name="T93" fmla="*/ 205 h 298"/>
              <a:gd name="T94" fmla="*/ 120 w 1066"/>
              <a:gd name="T95" fmla="*/ 176 h 298"/>
              <a:gd name="T96" fmla="*/ 62 w 1066"/>
              <a:gd name="T97" fmla="*/ 172 h 298"/>
              <a:gd name="T98" fmla="*/ 23 w 1066"/>
              <a:gd name="T99" fmla="*/ 180 h 298"/>
              <a:gd name="T100" fmla="*/ 0 w 1066"/>
              <a:gd name="T101" fmla="*/ 167 h 298"/>
              <a:gd name="T102" fmla="*/ 12 w 1066"/>
              <a:gd name="T103" fmla="*/ 130 h 298"/>
              <a:gd name="T104" fmla="*/ 23 w 1066"/>
              <a:gd name="T105" fmla="*/ 92 h 2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6"/>
              <a:gd name="T160" fmla="*/ 0 h 298"/>
              <a:gd name="T161" fmla="*/ 1066 w 1066"/>
              <a:gd name="T162" fmla="*/ 298 h 2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6" h="298">
                <a:moveTo>
                  <a:pt x="23" y="109"/>
                </a:moveTo>
                <a:lnTo>
                  <a:pt x="31" y="92"/>
                </a:lnTo>
                <a:lnTo>
                  <a:pt x="35" y="67"/>
                </a:lnTo>
                <a:lnTo>
                  <a:pt x="43" y="42"/>
                </a:lnTo>
                <a:lnTo>
                  <a:pt x="54" y="25"/>
                </a:lnTo>
                <a:lnTo>
                  <a:pt x="70" y="8"/>
                </a:lnTo>
                <a:lnTo>
                  <a:pt x="97" y="4"/>
                </a:lnTo>
                <a:lnTo>
                  <a:pt x="128" y="0"/>
                </a:lnTo>
                <a:lnTo>
                  <a:pt x="143" y="0"/>
                </a:lnTo>
                <a:lnTo>
                  <a:pt x="167" y="0"/>
                </a:lnTo>
                <a:lnTo>
                  <a:pt x="182" y="0"/>
                </a:lnTo>
                <a:lnTo>
                  <a:pt x="198" y="8"/>
                </a:lnTo>
                <a:lnTo>
                  <a:pt x="213" y="21"/>
                </a:lnTo>
                <a:lnTo>
                  <a:pt x="228" y="33"/>
                </a:lnTo>
                <a:lnTo>
                  <a:pt x="244" y="42"/>
                </a:lnTo>
                <a:lnTo>
                  <a:pt x="259" y="50"/>
                </a:lnTo>
                <a:lnTo>
                  <a:pt x="275" y="54"/>
                </a:lnTo>
                <a:lnTo>
                  <a:pt x="287" y="59"/>
                </a:lnTo>
                <a:lnTo>
                  <a:pt x="298" y="67"/>
                </a:lnTo>
                <a:lnTo>
                  <a:pt x="310" y="75"/>
                </a:lnTo>
                <a:lnTo>
                  <a:pt x="321" y="79"/>
                </a:lnTo>
                <a:lnTo>
                  <a:pt x="333" y="84"/>
                </a:lnTo>
                <a:lnTo>
                  <a:pt x="345" y="88"/>
                </a:lnTo>
                <a:lnTo>
                  <a:pt x="356" y="79"/>
                </a:lnTo>
                <a:lnTo>
                  <a:pt x="368" y="75"/>
                </a:lnTo>
                <a:lnTo>
                  <a:pt x="383" y="67"/>
                </a:lnTo>
                <a:lnTo>
                  <a:pt x="395" y="67"/>
                </a:lnTo>
                <a:lnTo>
                  <a:pt x="407" y="63"/>
                </a:lnTo>
                <a:lnTo>
                  <a:pt x="418" y="59"/>
                </a:lnTo>
                <a:lnTo>
                  <a:pt x="430" y="59"/>
                </a:lnTo>
                <a:lnTo>
                  <a:pt x="441" y="54"/>
                </a:lnTo>
                <a:lnTo>
                  <a:pt x="453" y="50"/>
                </a:lnTo>
                <a:lnTo>
                  <a:pt x="465" y="50"/>
                </a:lnTo>
                <a:lnTo>
                  <a:pt x="476" y="50"/>
                </a:lnTo>
                <a:lnTo>
                  <a:pt x="488" y="50"/>
                </a:lnTo>
                <a:lnTo>
                  <a:pt x="500" y="50"/>
                </a:lnTo>
                <a:lnTo>
                  <a:pt x="515" y="50"/>
                </a:lnTo>
                <a:lnTo>
                  <a:pt x="531" y="54"/>
                </a:lnTo>
                <a:lnTo>
                  <a:pt x="554" y="59"/>
                </a:lnTo>
                <a:lnTo>
                  <a:pt x="565" y="59"/>
                </a:lnTo>
                <a:lnTo>
                  <a:pt x="593" y="67"/>
                </a:lnTo>
                <a:lnTo>
                  <a:pt x="608" y="75"/>
                </a:lnTo>
                <a:lnTo>
                  <a:pt x="620" y="88"/>
                </a:lnTo>
                <a:lnTo>
                  <a:pt x="631" y="92"/>
                </a:lnTo>
                <a:lnTo>
                  <a:pt x="643" y="100"/>
                </a:lnTo>
                <a:lnTo>
                  <a:pt x="654" y="100"/>
                </a:lnTo>
                <a:lnTo>
                  <a:pt x="670" y="92"/>
                </a:lnTo>
                <a:lnTo>
                  <a:pt x="685" y="84"/>
                </a:lnTo>
                <a:lnTo>
                  <a:pt x="697" y="79"/>
                </a:lnTo>
                <a:lnTo>
                  <a:pt x="709" y="71"/>
                </a:lnTo>
                <a:lnTo>
                  <a:pt x="720" y="63"/>
                </a:lnTo>
                <a:lnTo>
                  <a:pt x="732" y="54"/>
                </a:lnTo>
                <a:lnTo>
                  <a:pt x="744" y="46"/>
                </a:lnTo>
                <a:lnTo>
                  <a:pt x="755" y="42"/>
                </a:lnTo>
                <a:lnTo>
                  <a:pt x="767" y="38"/>
                </a:lnTo>
                <a:lnTo>
                  <a:pt x="778" y="38"/>
                </a:lnTo>
                <a:lnTo>
                  <a:pt x="794" y="38"/>
                </a:lnTo>
                <a:lnTo>
                  <a:pt x="809" y="33"/>
                </a:lnTo>
                <a:lnTo>
                  <a:pt x="825" y="33"/>
                </a:lnTo>
                <a:lnTo>
                  <a:pt x="856" y="33"/>
                </a:lnTo>
                <a:lnTo>
                  <a:pt x="867" y="29"/>
                </a:lnTo>
                <a:lnTo>
                  <a:pt x="879" y="29"/>
                </a:lnTo>
                <a:lnTo>
                  <a:pt x="891" y="29"/>
                </a:lnTo>
                <a:lnTo>
                  <a:pt x="906" y="33"/>
                </a:lnTo>
                <a:lnTo>
                  <a:pt x="945" y="38"/>
                </a:lnTo>
                <a:lnTo>
                  <a:pt x="976" y="42"/>
                </a:lnTo>
                <a:lnTo>
                  <a:pt x="999" y="50"/>
                </a:lnTo>
                <a:lnTo>
                  <a:pt x="1030" y="54"/>
                </a:lnTo>
                <a:lnTo>
                  <a:pt x="1042" y="67"/>
                </a:lnTo>
                <a:lnTo>
                  <a:pt x="1057" y="79"/>
                </a:lnTo>
                <a:lnTo>
                  <a:pt x="1061" y="92"/>
                </a:lnTo>
                <a:lnTo>
                  <a:pt x="1065" y="109"/>
                </a:lnTo>
                <a:lnTo>
                  <a:pt x="1065" y="121"/>
                </a:lnTo>
                <a:lnTo>
                  <a:pt x="1065" y="134"/>
                </a:lnTo>
                <a:lnTo>
                  <a:pt x="1065" y="151"/>
                </a:lnTo>
                <a:lnTo>
                  <a:pt x="1065" y="163"/>
                </a:lnTo>
                <a:lnTo>
                  <a:pt x="1065" y="180"/>
                </a:lnTo>
                <a:lnTo>
                  <a:pt x="1065" y="192"/>
                </a:lnTo>
                <a:lnTo>
                  <a:pt x="1065" y="218"/>
                </a:lnTo>
                <a:lnTo>
                  <a:pt x="1061" y="234"/>
                </a:lnTo>
                <a:lnTo>
                  <a:pt x="1057" y="251"/>
                </a:lnTo>
                <a:lnTo>
                  <a:pt x="1057" y="264"/>
                </a:lnTo>
                <a:lnTo>
                  <a:pt x="1050" y="276"/>
                </a:lnTo>
                <a:lnTo>
                  <a:pt x="1034" y="284"/>
                </a:lnTo>
                <a:lnTo>
                  <a:pt x="1019" y="293"/>
                </a:lnTo>
                <a:lnTo>
                  <a:pt x="1003" y="297"/>
                </a:lnTo>
                <a:lnTo>
                  <a:pt x="991" y="297"/>
                </a:lnTo>
                <a:lnTo>
                  <a:pt x="984" y="284"/>
                </a:lnTo>
                <a:lnTo>
                  <a:pt x="972" y="276"/>
                </a:lnTo>
                <a:lnTo>
                  <a:pt x="964" y="264"/>
                </a:lnTo>
                <a:lnTo>
                  <a:pt x="953" y="255"/>
                </a:lnTo>
                <a:lnTo>
                  <a:pt x="941" y="238"/>
                </a:lnTo>
                <a:lnTo>
                  <a:pt x="933" y="226"/>
                </a:lnTo>
                <a:lnTo>
                  <a:pt x="922" y="218"/>
                </a:lnTo>
                <a:lnTo>
                  <a:pt x="910" y="213"/>
                </a:lnTo>
                <a:lnTo>
                  <a:pt x="898" y="205"/>
                </a:lnTo>
                <a:lnTo>
                  <a:pt x="887" y="209"/>
                </a:lnTo>
                <a:lnTo>
                  <a:pt x="871" y="213"/>
                </a:lnTo>
                <a:lnTo>
                  <a:pt x="860" y="218"/>
                </a:lnTo>
                <a:lnTo>
                  <a:pt x="848" y="222"/>
                </a:lnTo>
                <a:lnTo>
                  <a:pt x="833" y="230"/>
                </a:lnTo>
                <a:lnTo>
                  <a:pt x="817" y="238"/>
                </a:lnTo>
                <a:lnTo>
                  <a:pt x="806" y="247"/>
                </a:lnTo>
                <a:lnTo>
                  <a:pt x="794" y="251"/>
                </a:lnTo>
                <a:lnTo>
                  <a:pt x="782" y="255"/>
                </a:lnTo>
                <a:lnTo>
                  <a:pt x="771" y="259"/>
                </a:lnTo>
                <a:lnTo>
                  <a:pt x="744" y="264"/>
                </a:lnTo>
                <a:lnTo>
                  <a:pt x="728" y="264"/>
                </a:lnTo>
                <a:lnTo>
                  <a:pt x="716" y="264"/>
                </a:lnTo>
                <a:lnTo>
                  <a:pt x="701" y="268"/>
                </a:lnTo>
                <a:lnTo>
                  <a:pt x="689" y="268"/>
                </a:lnTo>
                <a:lnTo>
                  <a:pt x="674" y="268"/>
                </a:lnTo>
                <a:lnTo>
                  <a:pt x="658" y="268"/>
                </a:lnTo>
                <a:lnTo>
                  <a:pt x="635" y="268"/>
                </a:lnTo>
                <a:lnTo>
                  <a:pt x="604" y="264"/>
                </a:lnTo>
                <a:lnTo>
                  <a:pt x="581" y="259"/>
                </a:lnTo>
                <a:lnTo>
                  <a:pt x="569" y="255"/>
                </a:lnTo>
                <a:lnTo>
                  <a:pt x="538" y="251"/>
                </a:lnTo>
                <a:lnTo>
                  <a:pt x="515" y="251"/>
                </a:lnTo>
                <a:lnTo>
                  <a:pt x="492" y="247"/>
                </a:lnTo>
                <a:lnTo>
                  <a:pt x="469" y="247"/>
                </a:lnTo>
                <a:lnTo>
                  <a:pt x="445" y="247"/>
                </a:lnTo>
                <a:lnTo>
                  <a:pt x="434" y="243"/>
                </a:lnTo>
                <a:lnTo>
                  <a:pt x="418" y="238"/>
                </a:lnTo>
                <a:lnTo>
                  <a:pt x="380" y="234"/>
                </a:lnTo>
                <a:lnTo>
                  <a:pt x="368" y="230"/>
                </a:lnTo>
                <a:lnTo>
                  <a:pt x="356" y="226"/>
                </a:lnTo>
                <a:lnTo>
                  <a:pt x="345" y="226"/>
                </a:lnTo>
                <a:lnTo>
                  <a:pt x="333" y="226"/>
                </a:lnTo>
                <a:lnTo>
                  <a:pt x="321" y="230"/>
                </a:lnTo>
                <a:lnTo>
                  <a:pt x="310" y="234"/>
                </a:lnTo>
                <a:lnTo>
                  <a:pt x="294" y="238"/>
                </a:lnTo>
                <a:lnTo>
                  <a:pt x="279" y="238"/>
                </a:lnTo>
                <a:lnTo>
                  <a:pt x="263" y="238"/>
                </a:lnTo>
                <a:lnTo>
                  <a:pt x="252" y="238"/>
                </a:lnTo>
                <a:lnTo>
                  <a:pt x="240" y="243"/>
                </a:lnTo>
                <a:lnTo>
                  <a:pt x="225" y="243"/>
                </a:lnTo>
                <a:lnTo>
                  <a:pt x="186" y="243"/>
                </a:lnTo>
                <a:lnTo>
                  <a:pt x="174" y="238"/>
                </a:lnTo>
                <a:lnTo>
                  <a:pt x="167" y="222"/>
                </a:lnTo>
                <a:lnTo>
                  <a:pt x="155" y="205"/>
                </a:lnTo>
                <a:lnTo>
                  <a:pt x="143" y="197"/>
                </a:lnTo>
                <a:lnTo>
                  <a:pt x="132" y="188"/>
                </a:lnTo>
                <a:lnTo>
                  <a:pt x="120" y="176"/>
                </a:lnTo>
                <a:lnTo>
                  <a:pt x="108" y="172"/>
                </a:lnTo>
                <a:lnTo>
                  <a:pt x="93" y="172"/>
                </a:lnTo>
                <a:lnTo>
                  <a:pt x="62" y="172"/>
                </a:lnTo>
                <a:lnTo>
                  <a:pt x="50" y="172"/>
                </a:lnTo>
                <a:lnTo>
                  <a:pt x="39" y="176"/>
                </a:lnTo>
                <a:lnTo>
                  <a:pt x="23" y="180"/>
                </a:lnTo>
                <a:lnTo>
                  <a:pt x="12" y="180"/>
                </a:lnTo>
                <a:lnTo>
                  <a:pt x="0" y="180"/>
                </a:lnTo>
                <a:lnTo>
                  <a:pt x="0" y="167"/>
                </a:lnTo>
                <a:lnTo>
                  <a:pt x="4" y="155"/>
                </a:lnTo>
                <a:lnTo>
                  <a:pt x="8" y="142"/>
                </a:lnTo>
                <a:lnTo>
                  <a:pt x="12" y="130"/>
                </a:lnTo>
                <a:lnTo>
                  <a:pt x="12" y="117"/>
                </a:lnTo>
                <a:lnTo>
                  <a:pt x="15" y="105"/>
                </a:lnTo>
                <a:lnTo>
                  <a:pt x="23" y="92"/>
                </a:lnTo>
                <a:lnTo>
                  <a:pt x="27" y="79"/>
                </a:lnTo>
              </a:path>
            </a:pathLst>
          </a:custGeom>
          <a:pattFill prst="lgConfetti">
            <a:fgClr>
              <a:schemeClr val="tx1"/>
            </a:fgClr>
            <a:bgClr>
              <a:schemeClr val="bg1"/>
            </a:bgClr>
          </a:pattFill>
          <a:ln w="12700" cap="rnd">
            <a:solidFill>
              <a:schemeClr val="tx1"/>
            </a:solidFill>
            <a:round/>
            <a:headEnd/>
            <a:tailEnd/>
          </a:ln>
        </p:spPr>
        <p:txBody>
          <a:bodyPr/>
          <a:lstStyle/>
          <a:p>
            <a:endParaRPr lang="zh-CN" altLang="en-US"/>
          </a:p>
        </p:txBody>
      </p:sp>
      <p:sp>
        <p:nvSpPr>
          <p:cNvPr id="14349" name="Rectangle 13"/>
          <p:cNvSpPr>
            <a:spLocks noChangeArrowheads="1"/>
          </p:cNvSpPr>
          <p:nvPr/>
        </p:nvSpPr>
        <p:spPr bwMode="auto">
          <a:xfrm>
            <a:off x="935038" y="4065588"/>
            <a:ext cx="611187" cy="363537"/>
          </a:xfrm>
          <a:prstGeom prst="rect">
            <a:avLst/>
          </a:prstGeom>
          <a:noFill/>
          <a:ln w="12700">
            <a:noFill/>
            <a:miter lim="800000"/>
            <a:headEnd/>
            <a:tailEnd/>
          </a:ln>
        </p:spPr>
        <p:txBody>
          <a:bodyPr lIns="90488" tIns="44450" rIns="90488" bIns="44450">
            <a:spAutoFit/>
          </a:bodyPr>
          <a:lstStyle/>
          <a:p>
            <a:pPr eaLnBrk="0" hangingPunct="0">
              <a:spcBef>
                <a:spcPct val="50000"/>
              </a:spcBef>
            </a:pPr>
            <a:r>
              <a:rPr kumimoji="0" lang="en-GB" altLang="zh-CN" sz="1800" b="1">
                <a:latin typeface="Arial" charset="0"/>
              </a:rPr>
              <a:t>In</a:t>
            </a:r>
          </a:p>
        </p:txBody>
      </p:sp>
      <p:sp>
        <p:nvSpPr>
          <p:cNvPr id="14350" name="Line 14"/>
          <p:cNvSpPr>
            <a:spLocks noChangeShapeType="1"/>
          </p:cNvSpPr>
          <p:nvPr/>
        </p:nvSpPr>
        <p:spPr bwMode="auto">
          <a:xfrm>
            <a:off x="1511300" y="4389438"/>
            <a:ext cx="381000" cy="0"/>
          </a:xfrm>
          <a:prstGeom prst="line">
            <a:avLst/>
          </a:prstGeom>
          <a:noFill/>
          <a:ln w="12700">
            <a:solidFill>
              <a:schemeClr val="tx1"/>
            </a:solidFill>
            <a:round/>
            <a:headEnd/>
            <a:tailEnd type="triangle" w="med" len="med"/>
          </a:ln>
        </p:spPr>
        <p:txBody>
          <a:bodyPr/>
          <a:lstStyle/>
          <a:p>
            <a:endParaRPr lang="zh-CN" altLang="en-US"/>
          </a:p>
        </p:txBody>
      </p:sp>
      <p:sp>
        <p:nvSpPr>
          <p:cNvPr id="14351" name="Line 15"/>
          <p:cNvSpPr>
            <a:spLocks noChangeShapeType="1"/>
          </p:cNvSpPr>
          <p:nvPr/>
        </p:nvSpPr>
        <p:spPr bwMode="auto">
          <a:xfrm>
            <a:off x="1511300" y="4084638"/>
            <a:ext cx="381000" cy="0"/>
          </a:xfrm>
          <a:prstGeom prst="line">
            <a:avLst/>
          </a:prstGeom>
          <a:noFill/>
          <a:ln w="12700">
            <a:solidFill>
              <a:schemeClr val="tx1"/>
            </a:solidFill>
            <a:round/>
            <a:headEnd/>
            <a:tailEnd type="triangle" w="med" len="med"/>
          </a:ln>
        </p:spPr>
        <p:txBody>
          <a:bodyPr/>
          <a:lstStyle/>
          <a:p>
            <a:endParaRPr lang="zh-CN" altLang="en-US"/>
          </a:p>
        </p:txBody>
      </p:sp>
      <p:sp>
        <p:nvSpPr>
          <p:cNvPr id="14352" name="Line 16"/>
          <p:cNvSpPr>
            <a:spLocks noChangeShapeType="1"/>
          </p:cNvSpPr>
          <p:nvPr/>
        </p:nvSpPr>
        <p:spPr bwMode="auto">
          <a:xfrm>
            <a:off x="6638925" y="4122738"/>
            <a:ext cx="381000" cy="0"/>
          </a:xfrm>
          <a:prstGeom prst="line">
            <a:avLst/>
          </a:prstGeom>
          <a:noFill/>
          <a:ln w="12700">
            <a:solidFill>
              <a:schemeClr val="tx1"/>
            </a:solidFill>
            <a:round/>
            <a:headEnd/>
            <a:tailEnd type="triangle" w="med" len="med"/>
          </a:ln>
        </p:spPr>
        <p:txBody>
          <a:bodyPr/>
          <a:lstStyle/>
          <a:p>
            <a:endParaRPr lang="zh-CN" altLang="en-US"/>
          </a:p>
        </p:txBody>
      </p:sp>
      <p:sp>
        <p:nvSpPr>
          <p:cNvPr id="14353" name="Line 17"/>
          <p:cNvSpPr>
            <a:spLocks noChangeShapeType="1"/>
          </p:cNvSpPr>
          <p:nvPr/>
        </p:nvSpPr>
        <p:spPr bwMode="auto">
          <a:xfrm>
            <a:off x="6638925" y="4275138"/>
            <a:ext cx="381000" cy="0"/>
          </a:xfrm>
          <a:prstGeom prst="line">
            <a:avLst/>
          </a:prstGeom>
          <a:noFill/>
          <a:ln w="12700">
            <a:solidFill>
              <a:schemeClr val="tx1"/>
            </a:solidFill>
            <a:round/>
            <a:headEnd/>
            <a:tailEnd type="triangle" w="med" len="med"/>
          </a:ln>
        </p:spPr>
        <p:txBody>
          <a:bodyPr/>
          <a:lstStyle/>
          <a:p>
            <a:endParaRPr lang="zh-CN" altLang="en-US"/>
          </a:p>
        </p:txBody>
      </p:sp>
      <p:sp>
        <p:nvSpPr>
          <p:cNvPr id="14354" name="Line 18"/>
          <p:cNvSpPr>
            <a:spLocks noChangeShapeType="1"/>
          </p:cNvSpPr>
          <p:nvPr/>
        </p:nvSpPr>
        <p:spPr bwMode="auto">
          <a:xfrm>
            <a:off x="1511300" y="4237038"/>
            <a:ext cx="381000" cy="0"/>
          </a:xfrm>
          <a:prstGeom prst="line">
            <a:avLst/>
          </a:prstGeom>
          <a:noFill/>
          <a:ln w="12700">
            <a:solidFill>
              <a:schemeClr val="tx1"/>
            </a:solidFill>
            <a:round/>
            <a:headEnd/>
            <a:tailEnd type="triangle" w="med" len="med"/>
          </a:ln>
        </p:spPr>
        <p:txBody>
          <a:bodyPr/>
          <a:lstStyle/>
          <a:p>
            <a:endParaRPr lang="zh-CN" altLang="en-US"/>
          </a:p>
        </p:txBody>
      </p:sp>
      <p:sp>
        <p:nvSpPr>
          <p:cNvPr id="14355" name="Text Box 19"/>
          <p:cNvSpPr txBox="1">
            <a:spLocks noChangeArrowheads="1"/>
          </p:cNvSpPr>
          <p:nvPr/>
        </p:nvSpPr>
        <p:spPr bwMode="auto">
          <a:xfrm>
            <a:off x="2339975" y="3941763"/>
            <a:ext cx="4008438" cy="457200"/>
          </a:xfrm>
          <a:prstGeom prst="rect">
            <a:avLst/>
          </a:prstGeom>
          <a:solidFill>
            <a:schemeClr val="bg1"/>
          </a:solidFill>
          <a:ln w="9525">
            <a:noFill/>
            <a:miter lim="800000"/>
            <a:headEnd/>
            <a:tailEnd/>
          </a:ln>
        </p:spPr>
        <p:txBody>
          <a:bodyPr wrap="none">
            <a:spAutoFit/>
          </a:bodyPr>
          <a:lstStyle/>
          <a:p>
            <a:r>
              <a:rPr lang="en-US" altLang="zh-CN"/>
              <a:t>Software Development Process</a:t>
            </a:r>
          </a:p>
        </p:txBody>
      </p:sp>
      <p:sp>
        <p:nvSpPr>
          <p:cNvPr id="14356" name="TextBox 19"/>
          <p:cNvSpPr txBox="1">
            <a:spLocks noChangeArrowheads="1"/>
          </p:cNvSpPr>
          <p:nvPr/>
        </p:nvSpPr>
        <p:spPr bwMode="auto">
          <a:xfrm>
            <a:off x="738188" y="1165225"/>
            <a:ext cx="8405812" cy="1570038"/>
          </a:xfrm>
          <a:prstGeom prst="rect">
            <a:avLst/>
          </a:prstGeom>
          <a:noFill/>
          <a:ln w="9525">
            <a:noFill/>
            <a:miter lim="800000"/>
            <a:headEnd/>
            <a:tailEnd/>
          </a:ln>
        </p:spPr>
        <p:txBody>
          <a:bodyPr>
            <a:spAutoFit/>
          </a:bodyPr>
          <a:lstStyle/>
          <a:p>
            <a:r>
              <a:rPr lang="zh-CN" altLang="en-US"/>
              <a:t>仅仅关注编码、调试、修改的做法，导致只有少数人能看懂工程的进展情况，就像变魔术的黑箱一样，“用户和管理者搞不清代码是如何变出来的”，自然，不知道项目能否按时、按质、按需求完成。</a:t>
            </a:r>
          </a:p>
        </p:txBody>
      </p:sp>
      <p:sp>
        <p:nvSpPr>
          <p:cNvPr id="14357" name="TextBox 20"/>
          <p:cNvSpPr txBox="1">
            <a:spLocks noChangeArrowheads="1"/>
          </p:cNvSpPr>
          <p:nvPr/>
        </p:nvSpPr>
        <p:spPr bwMode="auto">
          <a:xfrm>
            <a:off x="714375" y="5729288"/>
            <a:ext cx="8494713" cy="461962"/>
          </a:xfrm>
          <a:prstGeom prst="rect">
            <a:avLst/>
          </a:prstGeom>
          <a:noFill/>
          <a:ln w="9525">
            <a:noFill/>
            <a:miter lim="800000"/>
            <a:headEnd/>
            <a:tailEnd/>
          </a:ln>
        </p:spPr>
        <p:txBody>
          <a:bodyPr wrap="none">
            <a:spAutoFit/>
          </a:bodyPr>
          <a:lstStyle/>
          <a:p>
            <a:r>
              <a:rPr lang="zh-CN" altLang="en-US"/>
              <a:t>黑箱式的、变魔术式的软件开发是导致项目失败的重要原因！</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274638"/>
            <a:ext cx="8229600" cy="671512"/>
          </a:xfrm>
        </p:spPr>
        <p:txBody>
          <a:bodyPr/>
          <a:lstStyle/>
          <a:p>
            <a:r>
              <a:rPr lang="zh-CN" altLang="en-US"/>
              <a:t>科学工程实验  </a:t>
            </a:r>
            <a:r>
              <a:rPr lang="en-US" altLang="zh-CN"/>
              <a:t>PK  </a:t>
            </a:r>
            <a:r>
              <a:rPr lang="zh-CN" altLang="en-US"/>
              <a:t>伪科学</a:t>
            </a:r>
            <a:r>
              <a:rPr lang="en-US" altLang="zh-CN"/>
              <a:t> </a:t>
            </a:r>
            <a:r>
              <a:rPr lang="zh-CN" altLang="en-US"/>
              <a:t>  </a:t>
            </a:r>
          </a:p>
        </p:txBody>
      </p:sp>
      <p:sp>
        <p:nvSpPr>
          <p:cNvPr id="15363" name="文本占位符 2"/>
          <p:cNvSpPr>
            <a:spLocks noGrp="1"/>
          </p:cNvSpPr>
          <p:nvPr>
            <p:ph type="body" idx="1"/>
          </p:nvPr>
        </p:nvSpPr>
        <p:spPr>
          <a:xfrm>
            <a:off x="263466" y="1055655"/>
            <a:ext cx="3613150" cy="639762"/>
          </a:xfrm>
        </p:spPr>
        <p:txBody>
          <a:bodyPr/>
          <a:lstStyle/>
          <a:p>
            <a:pPr algn="ctr"/>
            <a:r>
              <a:rPr lang="zh-CN" altLang="en-US" dirty="0"/>
              <a:t>科学和工程实验</a:t>
            </a:r>
          </a:p>
        </p:txBody>
      </p:sp>
      <p:sp>
        <p:nvSpPr>
          <p:cNvPr id="15364" name="内容占位符 3"/>
          <p:cNvSpPr>
            <a:spLocks noGrp="1"/>
          </p:cNvSpPr>
          <p:nvPr>
            <p:ph sz="half" idx="2"/>
          </p:nvPr>
        </p:nvSpPr>
        <p:spPr>
          <a:xfrm>
            <a:off x="701666" y="1639863"/>
            <a:ext cx="3213100" cy="4564063"/>
          </a:xfrm>
        </p:spPr>
        <p:txBody>
          <a:bodyPr/>
          <a:lstStyle/>
          <a:p>
            <a:r>
              <a:rPr lang="zh-CN" altLang="en-US" dirty="0"/>
              <a:t>关注过程，</a:t>
            </a:r>
            <a:endParaRPr lang="en-US" altLang="zh-CN" dirty="0"/>
          </a:p>
          <a:p>
            <a:r>
              <a:rPr lang="zh-CN" altLang="en-US" dirty="0"/>
              <a:t>过程是可重复的、</a:t>
            </a:r>
            <a:endParaRPr lang="en-US" altLang="zh-CN" dirty="0"/>
          </a:p>
          <a:p>
            <a:r>
              <a:rPr lang="zh-CN" altLang="en-US" dirty="0"/>
              <a:t>过程是可追溯的</a:t>
            </a:r>
            <a:endParaRPr lang="en-US" altLang="zh-CN" dirty="0"/>
          </a:p>
          <a:p>
            <a:r>
              <a:rPr lang="zh-CN" altLang="en-US" dirty="0"/>
              <a:t>过程是可见的</a:t>
            </a:r>
            <a:endParaRPr lang="en-US" altLang="zh-CN" dirty="0"/>
          </a:p>
          <a:p>
            <a:r>
              <a:rPr lang="zh-CN" altLang="en-US" dirty="0"/>
              <a:t>过程是可以被测量</a:t>
            </a:r>
            <a:endParaRPr lang="en-US" altLang="zh-CN" dirty="0"/>
          </a:p>
          <a:p>
            <a:endParaRPr lang="en-US" altLang="zh-CN" dirty="0"/>
          </a:p>
          <a:p>
            <a:r>
              <a:rPr lang="zh-CN" altLang="en-US" dirty="0"/>
              <a:t>因此，结果是可重复的、真实的、可信的。</a:t>
            </a:r>
            <a:endParaRPr lang="en-US" altLang="zh-CN" dirty="0"/>
          </a:p>
          <a:p>
            <a:r>
              <a:rPr lang="zh-CN" altLang="en-US" dirty="0"/>
              <a:t>重复科学实验过程，就可用于生产</a:t>
            </a:r>
            <a:endParaRPr lang="en-US" altLang="zh-CN" dirty="0"/>
          </a:p>
          <a:p>
            <a:endParaRPr lang="en-US" altLang="zh-CN" dirty="0"/>
          </a:p>
          <a:p>
            <a:endParaRPr lang="zh-CN" altLang="en-US" dirty="0"/>
          </a:p>
        </p:txBody>
      </p:sp>
      <p:sp>
        <p:nvSpPr>
          <p:cNvPr id="15365" name="文本占位符 4"/>
          <p:cNvSpPr>
            <a:spLocks noGrp="1"/>
          </p:cNvSpPr>
          <p:nvPr>
            <p:ph type="body" sz="quarter" idx="3"/>
          </p:nvPr>
        </p:nvSpPr>
        <p:spPr>
          <a:xfrm>
            <a:off x="3768714" y="1055655"/>
            <a:ext cx="2117725" cy="639763"/>
          </a:xfrm>
        </p:spPr>
        <p:txBody>
          <a:bodyPr/>
          <a:lstStyle/>
          <a:p>
            <a:pPr algn="ctr"/>
            <a:r>
              <a:rPr lang="zh-CN" altLang="en-US" dirty="0"/>
              <a:t>伪科学和工程</a:t>
            </a:r>
          </a:p>
        </p:txBody>
      </p:sp>
      <p:sp>
        <p:nvSpPr>
          <p:cNvPr id="15366" name="内容占位符 5"/>
          <p:cNvSpPr>
            <a:spLocks noGrp="1"/>
          </p:cNvSpPr>
          <p:nvPr>
            <p:ph sz="quarter" idx="4"/>
          </p:nvPr>
        </p:nvSpPr>
        <p:spPr>
          <a:xfrm>
            <a:off x="3695688" y="1566837"/>
            <a:ext cx="3322683" cy="4856163"/>
          </a:xfrm>
        </p:spPr>
        <p:txBody>
          <a:bodyPr/>
          <a:lstStyle/>
          <a:p>
            <a:r>
              <a:rPr lang="zh-CN" altLang="en-US" dirty="0"/>
              <a:t>仅仅关注结果</a:t>
            </a:r>
            <a:endParaRPr lang="en-US" altLang="zh-CN" dirty="0"/>
          </a:p>
          <a:p>
            <a:r>
              <a:rPr lang="zh-CN" altLang="en-US" dirty="0"/>
              <a:t>过程是不可见的黑箱</a:t>
            </a:r>
            <a:endParaRPr lang="en-US" altLang="zh-CN" dirty="0"/>
          </a:p>
          <a:p>
            <a:r>
              <a:rPr lang="zh-CN" altLang="en-US" dirty="0"/>
              <a:t>过程是不可追溯的，也不让你追溯，否则就露馅了</a:t>
            </a:r>
            <a:endParaRPr lang="en-US" altLang="zh-CN" dirty="0"/>
          </a:p>
          <a:p>
            <a:r>
              <a:rPr lang="zh-CN" altLang="en-US" dirty="0"/>
              <a:t>过程是不可重复的，时刻变化</a:t>
            </a:r>
            <a:endParaRPr lang="en-US" altLang="zh-CN" dirty="0"/>
          </a:p>
          <a:p>
            <a:r>
              <a:rPr lang="zh-CN" altLang="en-US" dirty="0"/>
              <a:t>过程是不可测量的</a:t>
            </a:r>
            <a:endParaRPr lang="en-US" altLang="zh-CN" dirty="0"/>
          </a:p>
          <a:p>
            <a:r>
              <a:rPr lang="zh-CN" altLang="en-US" dirty="0"/>
              <a:t>因此，无法证实结果真实性</a:t>
            </a:r>
            <a:endParaRPr lang="en-US" altLang="zh-CN" dirty="0"/>
          </a:p>
          <a:p>
            <a:r>
              <a:rPr lang="zh-CN" altLang="en-US" dirty="0"/>
              <a:t>但是，自己不承认自己作假 </a:t>
            </a:r>
            <a:r>
              <a:rPr lang="en-US" altLang="zh-CN" dirty="0"/>
              <a:t>!</a:t>
            </a:r>
          </a:p>
          <a:p>
            <a:endParaRPr lang="en-US" altLang="zh-CN" dirty="0"/>
          </a:p>
          <a:p>
            <a:endParaRPr lang="zh-CN" altLang="en-US" dirty="0"/>
          </a:p>
        </p:txBody>
      </p:sp>
      <p:sp>
        <p:nvSpPr>
          <p:cNvPr id="15367" name="矩形 6"/>
          <p:cNvSpPr>
            <a:spLocks noChangeArrowheads="1"/>
          </p:cNvSpPr>
          <p:nvPr/>
        </p:nvSpPr>
        <p:spPr bwMode="auto">
          <a:xfrm>
            <a:off x="7566066" y="1238220"/>
            <a:ext cx="1108075" cy="461963"/>
          </a:xfrm>
          <a:prstGeom prst="rect">
            <a:avLst/>
          </a:prstGeom>
          <a:noFill/>
          <a:ln w="9525">
            <a:noFill/>
            <a:miter lim="800000"/>
            <a:headEnd/>
            <a:tailEnd/>
          </a:ln>
        </p:spPr>
        <p:txBody>
          <a:bodyPr wrap="none">
            <a:spAutoFit/>
          </a:bodyPr>
          <a:lstStyle/>
          <a:p>
            <a:r>
              <a:rPr lang="zh-CN" altLang="en-US" b="1" dirty="0"/>
              <a:t>魔术师</a:t>
            </a:r>
          </a:p>
        </p:txBody>
      </p:sp>
      <p:sp>
        <p:nvSpPr>
          <p:cNvPr id="15368" name="TextBox 7"/>
          <p:cNvSpPr txBox="1">
            <a:spLocks noChangeArrowheads="1"/>
          </p:cNvSpPr>
          <p:nvPr/>
        </p:nvSpPr>
        <p:spPr bwMode="auto">
          <a:xfrm>
            <a:off x="7273963" y="1712889"/>
            <a:ext cx="1661993" cy="4418053"/>
          </a:xfrm>
          <a:prstGeom prst="rect">
            <a:avLst/>
          </a:prstGeom>
          <a:noFill/>
          <a:ln w="9525">
            <a:noFill/>
            <a:miter lim="800000"/>
            <a:headEnd/>
            <a:tailEnd/>
          </a:ln>
        </p:spPr>
        <p:txBody>
          <a:bodyPr vert="eaVert" wrap="square">
            <a:spAutoFit/>
          </a:bodyPr>
          <a:lstStyle/>
          <a:p>
            <a:r>
              <a:rPr lang="zh-CN" altLang="en-US" dirty="0"/>
              <a:t>承认过程是不可见的。因此，魔术是真实的。魔术过程是不能批量重复的。如果魔术师真能变出汽车，就让他替代汽车制造厂！</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大型软件开发的管理</a:t>
            </a:r>
          </a:p>
        </p:txBody>
      </p:sp>
      <p:sp>
        <p:nvSpPr>
          <p:cNvPr id="16387" name="内容占位符 2"/>
          <p:cNvSpPr>
            <a:spLocks noGrp="1"/>
          </p:cNvSpPr>
          <p:nvPr>
            <p:ph idx="1"/>
          </p:nvPr>
        </p:nvSpPr>
        <p:spPr/>
        <p:txBody>
          <a:bodyPr/>
          <a:lstStyle/>
          <a:p>
            <a:r>
              <a:rPr lang="en-US" altLang="zh-CN" sz="2000"/>
              <a:t>Winston Royce</a:t>
            </a:r>
            <a:r>
              <a:rPr lang="zh-CN" altLang="en-US" sz="2000"/>
              <a:t>总结了</a:t>
            </a:r>
            <a:r>
              <a:rPr lang="en-US" altLang="zh-CN" sz="2000"/>
              <a:t>9</a:t>
            </a:r>
            <a:r>
              <a:rPr lang="zh-CN" altLang="en-US" sz="2000"/>
              <a:t>年的开发经验，于</a:t>
            </a:r>
            <a:r>
              <a:rPr lang="en-US" altLang="zh-CN" sz="2000"/>
              <a:t>1970</a:t>
            </a:r>
            <a:r>
              <a:rPr lang="zh-CN" altLang="en-US" sz="2000"/>
              <a:t>年发表了</a:t>
            </a:r>
            <a:r>
              <a:rPr lang="en-US" altLang="zh-CN" sz="2000"/>
              <a:t>《MANAGING THE DEVELOPMENT OF LARGE SOFTWARE SYSTEMS》</a:t>
            </a:r>
            <a:r>
              <a:rPr lang="zh-CN" altLang="en-US" sz="2000"/>
              <a:t>一文，提出开发大程序的</a:t>
            </a:r>
            <a:r>
              <a:rPr lang="en-US" altLang="zh-CN" sz="2000"/>
              <a:t>5</a:t>
            </a:r>
            <a:r>
              <a:rPr lang="zh-CN" altLang="en-US" sz="2000"/>
              <a:t>个步骤：</a:t>
            </a:r>
            <a:endParaRPr lang="en-US" altLang="zh-CN" sz="2000"/>
          </a:p>
          <a:p>
            <a:r>
              <a:rPr lang="zh-CN" altLang="en-US" sz="2000" b="1"/>
              <a:t>第一步：先进行程序设计。</a:t>
            </a:r>
            <a:r>
              <a:rPr lang="zh-CN" altLang="en-US" sz="2000"/>
              <a:t>这一步的工作集中在：</a:t>
            </a:r>
            <a:r>
              <a:rPr lang="en-US" altLang="zh-CN" sz="2000"/>
              <a:t>1</a:t>
            </a:r>
            <a:r>
              <a:rPr lang="zh-CN" altLang="en-US" sz="2000"/>
              <a:t>）与程序设计者，而不是分析人员和程序员，一起进行设计；</a:t>
            </a:r>
            <a:r>
              <a:rPr lang="en-US" altLang="zh-CN" sz="2000"/>
              <a:t>2</a:t>
            </a:r>
            <a:r>
              <a:rPr lang="zh-CN" altLang="en-US" sz="2000"/>
              <a:t>）设计、定义和分配数据处理模式，即便可能有风险。分配进程和功能，设计数据库，定义数据处理，分配执行时间，定义接口和操作系统的处理模式，描述输入</a:t>
            </a:r>
            <a:r>
              <a:rPr lang="en-US" altLang="zh-CN" sz="2000"/>
              <a:t>/</a:t>
            </a:r>
            <a:r>
              <a:rPr lang="zh-CN" altLang="en-US" sz="2000"/>
              <a:t>输出处理，定义概要的操作使用规程；</a:t>
            </a:r>
            <a:r>
              <a:rPr lang="en-US" altLang="zh-CN" sz="2000"/>
              <a:t>3</a:t>
            </a:r>
            <a:r>
              <a:rPr lang="zh-CN" altLang="en-US" sz="2000"/>
              <a:t>）编写系统概要文档。</a:t>
            </a:r>
          </a:p>
          <a:p>
            <a:r>
              <a:rPr lang="zh-CN" altLang="en-US" sz="2000"/>
              <a:t>描述出对系统的可理解、信息和当前状态。每个工作人员要对系统具有基本的理解。至少有一人对系统全面和深入的理解。</a:t>
            </a:r>
          </a:p>
          <a:p>
            <a:r>
              <a:rPr lang="zh-CN" altLang="en-US" sz="2000" b="1"/>
              <a:t>第二步：编写设计文档，</a:t>
            </a:r>
            <a:r>
              <a:rPr lang="zh-CN" altLang="en-US" sz="2000"/>
              <a:t>包括：</a:t>
            </a:r>
            <a:r>
              <a:rPr lang="en-US" altLang="zh-CN" sz="2000"/>
              <a:t>1</a:t>
            </a:r>
            <a:r>
              <a:rPr lang="zh-CN" altLang="en-US" sz="2000"/>
              <a:t>）软件需求文档，</a:t>
            </a:r>
            <a:r>
              <a:rPr lang="en-US" altLang="zh-CN" sz="2000"/>
              <a:t>2</a:t>
            </a:r>
            <a:r>
              <a:rPr lang="zh-CN" altLang="en-US" sz="2000"/>
              <a:t>）编写概要程序设计</a:t>
            </a:r>
            <a:r>
              <a:rPr lang="en-US" altLang="zh-CN" sz="2000"/>
              <a:t>(</a:t>
            </a:r>
            <a:r>
              <a:rPr lang="zh-CN" altLang="en-US" sz="2000"/>
              <a:t>说明书</a:t>
            </a:r>
            <a:r>
              <a:rPr lang="en-US" altLang="zh-CN" sz="2000"/>
              <a:t>)</a:t>
            </a:r>
            <a:r>
              <a:rPr lang="zh-CN" altLang="en-US" sz="2000"/>
              <a:t>，</a:t>
            </a:r>
            <a:r>
              <a:rPr lang="en-US" altLang="zh-CN" sz="2000"/>
              <a:t>3</a:t>
            </a:r>
            <a:r>
              <a:rPr lang="zh-CN" altLang="en-US" sz="2000"/>
              <a:t>）编写接口设计</a:t>
            </a:r>
            <a:r>
              <a:rPr lang="en-US" altLang="zh-CN" sz="2000"/>
              <a:t>(</a:t>
            </a:r>
            <a:r>
              <a:rPr lang="zh-CN" altLang="en-US" sz="2000"/>
              <a:t>说明书</a:t>
            </a:r>
            <a:r>
              <a:rPr lang="en-US" altLang="zh-CN" sz="2000"/>
              <a:t>)</a:t>
            </a:r>
            <a:r>
              <a:rPr lang="zh-CN" altLang="en-US" sz="2000"/>
              <a:t>、最终设计</a:t>
            </a:r>
            <a:r>
              <a:rPr lang="en-US" altLang="zh-CN" sz="2000"/>
              <a:t>(</a:t>
            </a:r>
            <a:r>
              <a:rPr lang="zh-CN" altLang="en-US" sz="2000"/>
              <a:t>说明书</a:t>
            </a:r>
            <a:r>
              <a:rPr lang="en-US" altLang="zh-CN" sz="2000"/>
              <a:t>)</a:t>
            </a:r>
            <a:r>
              <a:rPr lang="zh-CN" altLang="en-US" sz="2000"/>
              <a:t>、以及测试计划，</a:t>
            </a:r>
            <a:r>
              <a:rPr lang="en-US" altLang="zh-CN" sz="2000"/>
              <a:t>4</a:t>
            </a:r>
            <a:r>
              <a:rPr lang="zh-CN" altLang="en-US" sz="2000"/>
              <a:t>）为编码和测试编写最终设计</a:t>
            </a:r>
            <a:r>
              <a:rPr lang="en-US" altLang="zh-CN" sz="2000"/>
              <a:t>(</a:t>
            </a:r>
            <a:r>
              <a:rPr lang="zh-CN" altLang="en-US" sz="2000"/>
              <a:t>建造</a:t>
            </a:r>
            <a:r>
              <a:rPr lang="en-US" altLang="zh-CN" sz="2000"/>
              <a:t>)</a:t>
            </a:r>
            <a:r>
              <a:rPr lang="zh-CN" altLang="en-US" sz="2000"/>
              <a:t>，</a:t>
            </a:r>
            <a:r>
              <a:rPr lang="en-US" altLang="zh-CN" sz="2000"/>
              <a:t>5</a:t>
            </a:r>
            <a:r>
              <a:rPr lang="zh-CN" altLang="en-US" sz="2000"/>
              <a:t>）编写测试计划</a:t>
            </a:r>
            <a:r>
              <a:rPr lang="en-US" altLang="zh-CN" sz="2000"/>
              <a:t>(</a:t>
            </a:r>
            <a:r>
              <a:rPr lang="zh-CN" altLang="en-US" sz="2000"/>
              <a:t>说明书</a:t>
            </a:r>
            <a:r>
              <a:rPr lang="en-US" altLang="zh-CN" sz="2000"/>
              <a:t>)</a:t>
            </a:r>
            <a:r>
              <a:rPr lang="zh-CN" altLang="en-US" sz="2000"/>
              <a:t>测试结果，</a:t>
            </a:r>
            <a:r>
              <a:rPr lang="en-US" altLang="zh-CN" sz="2000"/>
              <a:t>6</a:t>
            </a:r>
            <a:r>
              <a:rPr lang="zh-CN" altLang="en-US" sz="2000"/>
              <a:t>）编写使用手册。</a:t>
            </a:r>
          </a:p>
          <a:p>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endParaRPr lang="zh-CN" altLang="en-US"/>
          </a:p>
        </p:txBody>
      </p:sp>
      <p:pic>
        <p:nvPicPr>
          <p:cNvPr id="17411" name="Picture 2"/>
          <p:cNvPicPr>
            <a:picLocks noChangeAspect="1" noChangeArrowheads="1"/>
          </p:cNvPicPr>
          <p:nvPr/>
        </p:nvPicPr>
        <p:blipFill>
          <a:blip r:embed="rId2"/>
          <a:srcRect/>
          <a:stretch>
            <a:fillRect/>
          </a:stretch>
        </p:blipFill>
        <p:spPr bwMode="auto">
          <a:xfrm>
            <a:off x="625475" y="1238250"/>
            <a:ext cx="8181975" cy="515778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a:t>软硬件规格说明的差异</a:t>
            </a:r>
          </a:p>
        </p:txBody>
      </p:sp>
      <p:sp>
        <p:nvSpPr>
          <p:cNvPr id="18435" name="内容占位符 2"/>
          <p:cNvSpPr>
            <a:spLocks noGrp="1"/>
          </p:cNvSpPr>
          <p:nvPr>
            <p:ph idx="1"/>
          </p:nvPr>
        </p:nvSpPr>
        <p:spPr>
          <a:xfrm>
            <a:off x="665109" y="1295400"/>
            <a:ext cx="8289978" cy="5029200"/>
          </a:xfrm>
        </p:spPr>
        <p:txBody>
          <a:bodyPr/>
          <a:lstStyle/>
          <a:p>
            <a:r>
              <a:rPr lang="en-US" altLang="zh-CN" sz="2400" dirty="0"/>
              <a:t>Royce</a:t>
            </a:r>
            <a:r>
              <a:rPr lang="zh-CN" altLang="en-US" sz="2400" dirty="0"/>
              <a:t>初步估计：采购</a:t>
            </a:r>
            <a:r>
              <a:rPr lang="en-US" altLang="zh-CN" sz="2400" dirty="0"/>
              <a:t>5</a:t>
            </a:r>
            <a:r>
              <a:rPr lang="zh-CN" altLang="en-US" sz="2400" dirty="0"/>
              <a:t>百万美元的硬件装置，需要</a:t>
            </a:r>
            <a:r>
              <a:rPr lang="en-US" altLang="zh-CN" sz="2400" dirty="0"/>
              <a:t>30</a:t>
            </a:r>
            <a:r>
              <a:rPr lang="zh-CN" altLang="en-US" sz="2400" dirty="0"/>
              <a:t>页的说明书提供较详细的采购信息。而采购一套</a:t>
            </a:r>
            <a:r>
              <a:rPr lang="en-US" altLang="zh-CN" sz="2400" dirty="0"/>
              <a:t>5</a:t>
            </a:r>
            <a:r>
              <a:rPr lang="zh-CN" altLang="en-US" sz="2400" dirty="0"/>
              <a:t>百万美元的软件，大约需要</a:t>
            </a:r>
            <a:r>
              <a:rPr lang="en-US" altLang="zh-CN" sz="2400" dirty="0"/>
              <a:t>1000</a:t>
            </a:r>
            <a:r>
              <a:rPr lang="zh-CN" altLang="en-US" sz="2400" dirty="0"/>
              <a:t>页的文档才能理解和控制项目。</a:t>
            </a:r>
            <a:endParaRPr lang="en-US" altLang="zh-CN" sz="2400" dirty="0"/>
          </a:p>
          <a:p>
            <a:pPr lvl="1"/>
            <a:r>
              <a:rPr lang="zh-CN" altLang="en-US" sz="2000" dirty="0"/>
              <a:t>（</a:t>
            </a:r>
            <a:r>
              <a:rPr lang="en-US" altLang="zh-CN" sz="2000" dirty="0"/>
              <a:t>1</a:t>
            </a:r>
            <a:r>
              <a:rPr lang="zh-CN" altLang="en-US" sz="2000" dirty="0"/>
              <a:t>）口头表达是非常含糊的，不足以作为管理和决策的基础。必须用文档建立明确和清晰的完成证据。</a:t>
            </a:r>
          </a:p>
          <a:p>
            <a:pPr lvl="1"/>
            <a:r>
              <a:rPr lang="zh-CN" altLang="en-US" sz="2000" dirty="0"/>
              <a:t>（</a:t>
            </a:r>
            <a:r>
              <a:rPr lang="en-US" altLang="zh-CN" sz="2000" dirty="0"/>
              <a:t>2</a:t>
            </a:r>
            <a:r>
              <a:rPr lang="zh-CN" altLang="en-US" sz="2000" dirty="0"/>
              <a:t>）在软件开发的早期阶段，文档既是规格说明书，也是设计。直到编码阶段，文档、规格说明书和设计都在讲一个事情。如果不编写成书面材料</a:t>
            </a:r>
            <a:r>
              <a:rPr lang="en-US" altLang="zh-CN" sz="2000" dirty="0"/>
              <a:t>(</a:t>
            </a:r>
            <a:r>
              <a:rPr lang="zh-CN" altLang="en-US" sz="2000" dirty="0"/>
              <a:t>文档</a:t>
            </a:r>
            <a:r>
              <a:rPr lang="en-US" altLang="zh-CN" sz="2000" dirty="0"/>
              <a:t>)</a:t>
            </a:r>
            <a:r>
              <a:rPr lang="zh-CN" altLang="en-US" sz="2000" dirty="0"/>
              <a:t>，就不能让大家完全理解设计，也会造成许多误会，即，缺乏对事情的共同理解</a:t>
            </a:r>
            <a:r>
              <a:rPr lang="en-US" altLang="zh-CN" sz="2000" dirty="0"/>
              <a:t>(Common Understanding).</a:t>
            </a:r>
            <a:endParaRPr lang="zh-CN" altLang="en-US" sz="2000" dirty="0"/>
          </a:p>
          <a:p>
            <a:pPr lvl="1"/>
            <a:r>
              <a:rPr lang="zh-CN" altLang="en-US" sz="2000" dirty="0"/>
              <a:t>（</a:t>
            </a:r>
            <a:r>
              <a:rPr lang="en-US" altLang="zh-CN" sz="2000" dirty="0"/>
              <a:t>3)</a:t>
            </a:r>
            <a:r>
              <a:rPr lang="zh-CN" altLang="en-US" sz="2000" dirty="0"/>
              <a:t>良好的文档对于开发和测试，乃至后期的运行和重新设计都具有不可估量的价值。文档的价值可以解决经理们和开发人员之间的模糊问题。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两次迭代</a:t>
            </a:r>
          </a:p>
        </p:txBody>
      </p:sp>
      <p:sp>
        <p:nvSpPr>
          <p:cNvPr id="19459" name="内容占位符 2"/>
          <p:cNvSpPr>
            <a:spLocks noGrp="1"/>
          </p:cNvSpPr>
          <p:nvPr>
            <p:ph idx="1"/>
          </p:nvPr>
        </p:nvSpPr>
        <p:spPr>
          <a:xfrm>
            <a:off x="990600" y="1295400"/>
            <a:ext cx="8001000" cy="709613"/>
          </a:xfrm>
        </p:spPr>
        <p:txBody>
          <a:bodyPr/>
          <a:lstStyle/>
          <a:p>
            <a:r>
              <a:rPr lang="zh-CN" altLang="en-US" sz="1800" b="1" dirty="0"/>
              <a:t>第三步：做两次开发，</a:t>
            </a:r>
            <a:r>
              <a:rPr lang="zh-CN" altLang="en-US" sz="1800" dirty="0"/>
              <a:t>即，从概要设计、分析、程序设计、编码、测试、到运行，重复两次。第一次关注对最终系统的模拟，后一次形成系统。</a:t>
            </a:r>
          </a:p>
        </p:txBody>
      </p:sp>
      <p:pic>
        <p:nvPicPr>
          <p:cNvPr id="19460" name="Picture 45"/>
          <p:cNvPicPr>
            <a:picLocks noChangeAspect="1" noChangeArrowheads="1"/>
          </p:cNvPicPr>
          <p:nvPr/>
        </p:nvPicPr>
        <p:blipFill>
          <a:blip r:embed="rId2"/>
          <a:srcRect/>
          <a:stretch>
            <a:fillRect/>
          </a:stretch>
        </p:blipFill>
        <p:spPr bwMode="auto">
          <a:xfrm>
            <a:off x="628650" y="1849438"/>
            <a:ext cx="8515350" cy="453866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endParaRPr lang="zh-CN" altLang="en-US"/>
          </a:p>
        </p:txBody>
      </p:sp>
      <p:sp>
        <p:nvSpPr>
          <p:cNvPr id="20483" name="内容占位符 2"/>
          <p:cNvSpPr>
            <a:spLocks noGrp="1"/>
          </p:cNvSpPr>
          <p:nvPr>
            <p:ph idx="1"/>
          </p:nvPr>
        </p:nvSpPr>
        <p:spPr/>
        <p:txBody>
          <a:bodyPr/>
          <a:lstStyle/>
          <a:p>
            <a:r>
              <a:rPr lang="zh-CN" altLang="en-US" b="1"/>
              <a:t>第四步：计划、控制和监督测试过程。</a:t>
            </a:r>
            <a:endParaRPr lang="en-US" altLang="zh-CN" b="1"/>
          </a:p>
          <a:p>
            <a:pPr lvl="1"/>
            <a:r>
              <a:rPr lang="zh-CN" altLang="en-US"/>
              <a:t>项目开发过程中人力资源、计算机使用和管理工作大量花费在测试阶段中。</a:t>
            </a:r>
            <a:endParaRPr lang="en-US" altLang="zh-CN"/>
          </a:p>
          <a:p>
            <a:pPr lvl="1"/>
            <a:r>
              <a:rPr lang="zh-CN" altLang="en-US"/>
              <a:t>测试发现的问题会导致整个项目的返工。</a:t>
            </a:r>
            <a:endParaRPr lang="en-US" altLang="zh-CN"/>
          </a:p>
          <a:p>
            <a:pPr lvl="1"/>
            <a:r>
              <a:rPr lang="zh-CN" altLang="en-US"/>
              <a:t>即使先前的分析、设计、编码等工作都能做好，测试阶段仍有许多对软件进行验证的工作。</a:t>
            </a:r>
          </a:p>
          <a:p>
            <a:pPr>
              <a:buFontTx/>
              <a:buNone/>
            </a:pP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endParaRPr lang="zh-CN" altLang="en-US"/>
          </a:p>
        </p:txBody>
      </p:sp>
      <p:pic>
        <p:nvPicPr>
          <p:cNvPr id="21507" name="Picture 48"/>
          <p:cNvPicPr>
            <a:picLocks noChangeAspect="1" noChangeArrowheads="1"/>
          </p:cNvPicPr>
          <p:nvPr/>
        </p:nvPicPr>
        <p:blipFill>
          <a:blip r:embed="rId2"/>
          <a:srcRect/>
          <a:stretch>
            <a:fillRect/>
          </a:stretch>
        </p:blipFill>
        <p:spPr bwMode="auto">
          <a:xfrm>
            <a:off x="209303" y="1070915"/>
            <a:ext cx="8934697" cy="536008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p:txBody>
          <a:bodyPr/>
          <a:lstStyle/>
          <a:p>
            <a:pPr eaLnBrk="1" hangingPunct="1"/>
            <a:r>
              <a:rPr lang="zh-CN" altLang="en-US"/>
              <a:t>主要内容</a:t>
            </a:r>
          </a:p>
        </p:txBody>
      </p:sp>
      <p:sp>
        <p:nvSpPr>
          <p:cNvPr id="4099" name="Rectangle 1027"/>
          <p:cNvSpPr>
            <a:spLocks noGrp="1" noChangeArrowheads="1"/>
          </p:cNvSpPr>
          <p:nvPr>
            <p:ph type="body" idx="1"/>
          </p:nvPr>
        </p:nvSpPr>
        <p:spPr>
          <a:xfrm>
            <a:off x="1088571" y="1295400"/>
            <a:ext cx="7903029" cy="4324380"/>
          </a:xfrm>
        </p:spPr>
        <p:txBody>
          <a:bodyPr/>
          <a:lstStyle/>
          <a:p>
            <a:r>
              <a:rPr lang="en-US" dirty="0"/>
              <a:t>3.1 </a:t>
            </a:r>
            <a:r>
              <a:rPr lang="zh-CN" altLang="en-US" dirty="0"/>
              <a:t>程序开发基本过程</a:t>
            </a:r>
          </a:p>
          <a:p>
            <a:r>
              <a:rPr lang="en-US" dirty="0"/>
              <a:t>3.2 </a:t>
            </a:r>
            <a:r>
              <a:rPr lang="zh-CN" altLang="en-US" dirty="0"/>
              <a:t>从程序开发到软件工程化过程</a:t>
            </a:r>
          </a:p>
          <a:p>
            <a:r>
              <a:rPr lang="en-US" dirty="0"/>
              <a:t>3.3 </a:t>
            </a:r>
            <a:r>
              <a:rPr lang="zh-CN" altLang="en-US" dirty="0"/>
              <a:t>中间产品驱动的过程</a:t>
            </a:r>
          </a:p>
          <a:p>
            <a:r>
              <a:rPr lang="en-US" dirty="0"/>
              <a:t>3.4 </a:t>
            </a:r>
            <a:r>
              <a:rPr lang="zh-CN" altLang="en-US" dirty="0"/>
              <a:t>瀑布还是迭代？</a:t>
            </a:r>
          </a:p>
          <a:p>
            <a:r>
              <a:rPr lang="en-US" dirty="0"/>
              <a:t>3.5 </a:t>
            </a:r>
            <a:r>
              <a:rPr lang="zh-CN" altLang="en-US" dirty="0"/>
              <a:t>软件产品的开发过程</a:t>
            </a:r>
          </a:p>
          <a:p>
            <a:r>
              <a:rPr lang="en-US" dirty="0"/>
              <a:t>3.7</a:t>
            </a:r>
            <a:r>
              <a:rPr lang="zh-CN" altLang="en-US" dirty="0"/>
              <a:t>总结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endParaRPr lang="zh-CN" altLang="en-US"/>
          </a:p>
        </p:txBody>
      </p:sp>
      <p:sp>
        <p:nvSpPr>
          <p:cNvPr id="22531" name="内容占位符 2"/>
          <p:cNvSpPr>
            <a:spLocks noGrp="1"/>
          </p:cNvSpPr>
          <p:nvPr>
            <p:ph idx="1"/>
          </p:nvPr>
        </p:nvSpPr>
        <p:spPr/>
        <p:txBody>
          <a:bodyPr/>
          <a:lstStyle/>
          <a:p>
            <a:r>
              <a:rPr lang="zh-CN" altLang="en-US" b="1"/>
              <a:t>第五步：客户参与。</a:t>
            </a:r>
            <a:endParaRPr lang="en-US" altLang="zh-CN" b="1"/>
          </a:p>
          <a:p>
            <a:pPr lvl="1"/>
            <a:r>
              <a:rPr lang="zh-CN" altLang="en-US"/>
              <a:t>软件开发往往是承包商从客户得到合同后进行的开发。很难用一个软件合同把所有的要求说清楚。</a:t>
            </a:r>
            <a:endParaRPr lang="en-US" altLang="zh-CN"/>
          </a:p>
          <a:p>
            <a:pPr lvl="1"/>
            <a:r>
              <a:rPr lang="zh-CN" altLang="en-US"/>
              <a:t>因此，客户参与越早，越容易提交可使用的软件。</a:t>
            </a:r>
            <a:endParaRPr lang="en-US" altLang="zh-CN"/>
          </a:p>
          <a:p>
            <a:pPr lvl="1"/>
            <a:r>
              <a:rPr lang="zh-CN" altLang="en-US"/>
              <a:t>客户最起码要参加：</a:t>
            </a:r>
            <a:endParaRPr lang="en-US" altLang="zh-CN"/>
          </a:p>
          <a:p>
            <a:pPr lvl="2"/>
            <a:r>
              <a:rPr lang="zh-CN" altLang="en-US"/>
              <a:t>“系统需求评审”</a:t>
            </a:r>
            <a:endParaRPr lang="en-US" altLang="zh-CN"/>
          </a:p>
          <a:p>
            <a:pPr lvl="2"/>
            <a:r>
              <a:rPr lang="zh-CN" altLang="en-US"/>
              <a:t>“概要软件设计评审”</a:t>
            </a:r>
            <a:endParaRPr lang="en-US" altLang="zh-CN"/>
          </a:p>
          <a:p>
            <a:pPr lvl="2"/>
            <a:r>
              <a:rPr lang="zh-CN" altLang="en-US"/>
              <a:t>进入编码前的“关键软件设计评审”</a:t>
            </a:r>
            <a:endParaRPr lang="en-US" altLang="zh-CN"/>
          </a:p>
          <a:p>
            <a:pPr lvl="2"/>
            <a:r>
              <a:rPr lang="zh-CN" altLang="en-US"/>
              <a:t>以及测试后的“最终软件验收评审”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3.3 </a:t>
            </a:r>
            <a:r>
              <a:rPr lang="zh-CN" altLang="en-US" dirty="0"/>
              <a:t>中间产品驱动的过程</a:t>
            </a:r>
          </a:p>
        </p:txBody>
      </p:sp>
      <p:sp>
        <p:nvSpPr>
          <p:cNvPr id="3" name="内容占位符 2"/>
          <p:cNvSpPr>
            <a:spLocks noGrp="1"/>
          </p:cNvSpPr>
          <p:nvPr>
            <p:ph idx="1"/>
          </p:nvPr>
        </p:nvSpPr>
        <p:spPr/>
        <p:txBody>
          <a:bodyPr/>
          <a:lstStyle/>
          <a:p>
            <a:r>
              <a:rPr lang="en-US" dirty="0"/>
              <a:t>3.3.1 </a:t>
            </a:r>
            <a:r>
              <a:rPr lang="zh-CN" altLang="en-US" dirty="0"/>
              <a:t>中间产品驱动的过程</a:t>
            </a:r>
            <a:endParaRPr lang="en-US" altLang="zh-CN" dirty="0"/>
          </a:p>
          <a:p>
            <a:r>
              <a:rPr lang="en-US" dirty="0"/>
              <a:t>3.3.2 </a:t>
            </a:r>
            <a:r>
              <a:rPr lang="zh-CN" altLang="en-US" dirty="0"/>
              <a:t>中间产品的意义</a:t>
            </a:r>
            <a:r>
              <a:rPr lang="en-US" dirty="0"/>
              <a:t>	</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dirty="0"/>
              <a:t>3.3 </a:t>
            </a:r>
            <a:r>
              <a:rPr lang="zh-CN" altLang="en-US" dirty="0"/>
              <a:t>中间产品驱动的过程</a:t>
            </a:r>
          </a:p>
        </p:txBody>
      </p:sp>
      <p:sp>
        <p:nvSpPr>
          <p:cNvPr id="23555" name="内容占位符 2"/>
          <p:cNvSpPr>
            <a:spLocks noGrp="1"/>
          </p:cNvSpPr>
          <p:nvPr>
            <p:ph idx="1"/>
          </p:nvPr>
        </p:nvSpPr>
        <p:spPr/>
        <p:txBody>
          <a:bodyPr/>
          <a:lstStyle/>
          <a:p>
            <a:r>
              <a:rPr lang="en-US" altLang="zh-CN" sz="2400" dirty="0"/>
              <a:t>Royce</a:t>
            </a:r>
            <a:r>
              <a:rPr lang="zh-CN" altLang="en-US" sz="2400" dirty="0"/>
              <a:t>于</a:t>
            </a:r>
            <a:r>
              <a:rPr lang="en-US" altLang="zh-CN" sz="2400" dirty="0"/>
              <a:t>1970</a:t>
            </a:r>
            <a:r>
              <a:rPr lang="zh-CN" altLang="en-US" sz="2400" dirty="0"/>
              <a:t>年向人们展示的</a:t>
            </a:r>
            <a:r>
              <a:rPr lang="zh-CN" altLang="en-US" sz="2400" b="1" dirty="0"/>
              <a:t>大规模软件开发流程</a:t>
            </a:r>
            <a:r>
              <a:rPr lang="zh-CN" altLang="en-US" sz="2400" dirty="0"/>
              <a:t>引起了美国国防部门的重视。</a:t>
            </a:r>
            <a:endParaRPr lang="en-US" altLang="zh-CN" sz="2400" dirty="0"/>
          </a:p>
          <a:p>
            <a:r>
              <a:rPr lang="zh-CN" altLang="en-US" sz="2400" dirty="0"/>
              <a:t>作为全球最大的软件用户，美国国防部门认为必须对软件开发商进行有效的管理。</a:t>
            </a:r>
            <a:endParaRPr lang="en-US" altLang="zh-CN" sz="2400" dirty="0"/>
          </a:p>
          <a:p>
            <a:r>
              <a:rPr lang="zh-CN" altLang="en-US" sz="2400" dirty="0"/>
              <a:t>特别是把重大软件密集的武器装备系统交付给一个或多个承包商开发时，由于项目的</a:t>
            </a:r>
            <a:r>
              <a:rPr lang="zh-CN" altLang="en-US" sz="2400" dirty="0">
                <a:solidFill>
                  <a:srgbClr val="C00000"/>
                </a:solidFill>
              </a:rPr>
              <a:t>时间周期长</a:t>
            </a:r>
            <a:r>
              <a:rPr lang="zh-CN" altLang="en-US" sz="2400" dirty="0"/>
              <a:t>，</a:t>
            </a:r>
            <a:r>
              <a:rPr lang="zh-CN" altLang="en-US" sz="2400" dirty="0">
                <a:solidFill>
                  <a:srgbClr val="C00000"/>
                </a:solidFill>
              </a:rPr>
              <a:t>开发人员会发生变动，费用和进度难以控制</a:t>
            </a:r>
            <a:r>
              <a:rPr lang="zh-CN" altLang="en-US" sz="2400" dirty="0"/>
              <a:t>等原因，美国国防部门必须为项目经理们和承包商提供一个</a:t>
            </a:r>
            <a:r>
              <a:rPr lang="zh-CN" altLang="en-US" sz="2400" dirty="0">
                <a:solidFill>
                  <a:srgbClr val="C00000"/>
                </a:solidFill>
              </a:rPr>
              <a:t>可以执行、可以检查的、审计和评审的、可跟踪的、事后可追溯的</a:t>
            </a:r>
            <a:r>
              <a:rPr lang="zh-CN" altLang="en-US" sz="2400" dirty="0"/>
              <a:t>项目管理办法。</a:t>
            </a:r>
            <a:endParaRPr lang="en-US" altLang="zh-CN" sz="2400" dirty="0"/>
          </a:p>
          <a:p>
            <a:r>
              <a:rPr lang="en-US" altLang="zh-CN" sz="2400" dirty="0"/>
              <a:t>Royce</a:t>
            </a:r>
            <a:r>
              <a:rPr lang="zh-CN" altLang="en-US" sz="2400" dirty="0"/>
              <a:t>提出的大规模软件开发的流程就成为美国国防部门的首选流程。</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7350" y="1073150"/>
            <a:ext cx="8445500" cy="825500"/>
          </a:xfrm>
          <a:prstGeom prst="rect">
            <a:avLst/>
          </a:prstGeom>
          <a:solidFill>
            <a:schemeClr val="bg1"/>
          </a:solidFill>
          <a:ln w="12700">
            <a:solidFill>
              <a:schemeClr val="tx1"/>
            </a:solidFill>
            <a:miter lim="800000"/>
            <a:headEnd/>
            <a:tailEnd/>
          </a:ln>
          <a:effectLst/>
        </p:spPr>
        <p:txBody>
          <a:bodyPr wrap="none" anchor="ctr"/>
          <a:lstStyle/>
          <a:p>
            <a:endParaRPr lang="zh-CN" altLang="en-US"/>
          </a:p>
        </p:txBody>
      </p:sp>
      <p:sp>
        <p:nvSpPr>
          <p:cNvPr id="10243" name="Line 3"/>
          <p:cNvSpPr>
            <a:spLocks noChangeShapeType="1"/>
          </p:cNvSpPr>
          <p:nvPr/>
        </p:nvSpPr>
        <p:spPr bwMode="auto">
          <a:xfrm flipH="1">
            <a:off x="3733800" y="1068388"/>
            <a:ext cx="76200" cy="4722812"/>
          </a:xfrm>
          <a:prstGeom prst="line">
            <a:avLst/>
          </a:prstGeom>
          <a:noFill/>
          <a:ln w="12700">
            <a:solidFill>
              <a:schemeClr val="tx1"/>
            </a:solidFill>
            <a:prstDash val="lgDash"/>
            <a:round/>
            <a:headEnd type="none" w="sm" len="sm"/>
            <a:tailEnd type="none" w="sm" len="sm"/>
          </a:ln>
          <a:effectLst/>
        </p:spPr>
        <p:txBody>
          <a:bodyPr wrap="none" anchor="ctr"/>
          <a:lstStyle/>
          <a:p>
            <a:endParaRPr lang="zh-CN" altLang="en-US"/>
          </a:p>
        </p:txBody>
      </p:sp>
      <p:sp>
        <p:nvSpPr>
          <p:cNvPr id="10244" name="Line 4"/>
          <p:cNvSpPr>
            <a:spLocks noChangeShapeType="1"/>
          </p:cNvSpPr>
          <p:nvPr/>
        </p:nvSpPr>
        <p:spPr bwMode="auto">
          <a:xfrm>
            <a:off x="6781800" y="1068388"/>
            <a:ext cx="0" cy="4875212"/>
          </a:xfrm>
          <a:prstGeom prst="line">
            <a:avLst/>
          </a:prstGeom>
          <a:noFill/>
          <a:ln w="12700">
            <a:solidFill>
              <a:schemeClr val="tx1"/>
            </a:solidFill>
            <a:prstDash val="lgDash"/>
            <a:round/>
            <a:headEnd type="none" w="sm" len="sm"/>
            <a:tailEnd type="none" w="sm" len="sm"/>
          </a:ln>
          <a:effectLst/>
        </p:spPr>
        <p:txBody>
          <a:bodyPr wrap="none" anchor="ctr"/>
          <a:lstStyle/>
          <a:p>
            <a:endParaRPr lang="zh-CN" altLang="en-US"/>
          </a:p>
        </p:txBody>
      </p:sp>
      <p:sp>
        <p:nvSpPr>
          <p:cNvPr id="10245" name="Line 5"/>
          <p:cNvSpPr>
            <a:spLocks noChangeShapeType="1"/>
          </p:cNvSpPr>
          <p:nvPr/>
        </p:nvSpPr>
        <p:spPr bwMode="auto">
          <a:xfrm>
            <a:off x="5638800" y="1068388"/>
            <a:ext cx="0" cy="4799012"/>
          </a:xfrm>
          <a:prstGeom prst="line">
            <a:avLst/>
          </a:prstGeom>
          <a:noFill/>
          <a:ln w="12700">
            <a:solidFill>
              <a:schemeClr val="tx1"/>
            </a:solidFill>
            <a:prstDash val="lgDash"/>
            <a:round/>
            <a:headEnd type="none" w="sm" len="sm"/>
            <a:tailEnd type="none" w="sm" len="sm"/>
          </a:ln>
          <a:effectLst/>
        </p:spPr>
        <p:txBody>
          <a:bodyPr wrap="none" anchor="ctr"/>
          <a:lstStyle/>
          <a:p>
            <a:endParaRPr lang="zh-CN" altLang="en-US"/>
          </a:p>
        </p:txBody>
      </p:sp>
      <p:sp>
        <p:nvSpPr>
          <p:cNvPr id="10246" name="Rectangle 6"/>
          <p:cNvSpPr>
            <a:spLocks noChangeArrowheads="1"/>
          </p:cNvSpPr>
          <p:nvPr/>
        </p:nvSpPr>
        <p:spPr bwMode="auto">
          <a:xfrm>
            <a:off x="3054350" y="1987550"/>
            <a:ext cx="1739900" cy="1816100"/>
          </a:xfrm>
          <a:prstGeom prst="rect">
            <a:avLst/>
          </a:prstGeom>
          <a:solidFill>
            <a:srgbClr val="FF3300"/>
          </a:solidFill>
          <a:ln w="12700">
            <a:solidFill>
              <a:schemeClr val="tx1"/>
            </a:solidFill>
            <a:miter lim="800000"/>
            <a:headEnd/>
            <a:tailEnd/>
          </a:ln>
          <a:effectLst/>
        </p:spPr>
        <p:txBody>
          <a:bodyPr wrap="none" anchor="ctr"/>
          <a:lstStyle/>
          <a:p>
            <a:endParaRPr lang="zh-CN" altLang="en-US"/>
          </a:p>
        </p:txBody>
      </p:sp>
      <p:sp>
        <p:nvSpPr>
          <p:cNvPr id="10247" name="Line 7"/>
          <p:cNvSpPr>
            <a:spLocks noChangeShapeType="1"/>
          </p:cNvSpPr>
          <p:nvPr/>
        </p:nvSpPr>
        <p:spPr bwMode="auto">
          <a:xfrm>
            <a:off x="3048000" y="1068388"/>
            <a:ext cx="0" cy="5256212"/>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0248" name="Freeform 8"/>
          <p:cNvSpPr>
            <a:spLocks/>
          </p:cNvSpPr>
          <p:nvPr/>
        </p:nvSpPr>
        <p:spPr bwMode="auto">
          <a:xfrm>
            <a:off x="519113" y="898525"/>
            <a:ext cx="1560512" cy="150813"/>
          </a:xfrm>
          <a:custGeom>
            <a:avLst/>
            <a:gdLst/>
            <a:ahLst/>
            <a:cxnLst>
              <a:cxn ang="0">
                <a:pos x="0" y="94"/>
              </a:cxn>
              <a:cxn ang="0">
                <a:pos x="74" y="48"/>
              </a:cxn>
              <a:cxn ang="0">
                <a:pos x="452" y="48"/>
              </a:cxn>
              <a:cxn ang="0">
                <a:pos x="491" y="0"/>
              </a:cxn>
              <a:cxn ang="0">
                <a:pos x="529" y="48"/>
              </a:cxn>
              <a:cxn ang="0">
                <a:pos x="943" y="48"/>
              </a:cxn>
              <a:cxn ang="0">
                <a:pos x="982" y="94"/>
              </a:cxn>
            </a:cxnLst>
            <a:rect l="0" t="0" r="r" b="b"/>
            <a:pathLst>
              <a:path w="983" h="95">
                <a:moveTo>
                  <a:pt x="0" y="94"/>
                </a:moveTo>
                <a:lnTo>
                  <a:pt x="74" y="48"/>
                </a:lnTo>
                <a:lnTo>
                  <a:pt x="452" y="48"/>
                </a:lnTo>
                <a:lnTo>
                  <a:pt x="491" y="0"/>
                </a:lnTo>
                <a:lnTo>
                  <a:pt x="529" y="48"/>
                </a:lnTo>
                <a:lnTo>
                  <a:pt x="943" y="48"/>
                </a:lnTo>
                <a:lnTo>
                  <a:pt x="982" y="94"/>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10249" name="Rectangle 9"/>
          <p:cNvSpPr>
            <a:spLocks noChangeArrowheads="1"/>
          </p:cNvSpPr>
          <p:nvPr/>
        </p:nvSpPr>
        <p:spPr bwMode="auto">
          <a:xfrm>
            <a:off x="603250" y="304800"/>
            <a:ext cx="1409700" cy="641350"/>
          </a:xfrm>
          <a:prstGeom prst="rect">
            <a:avLst/>
          </a:prstGeom>
          <a:noFill/>
          <a:ln w="9525">
            <a:noFill/>
            <a:miter lim="800000"/>
            <a:headEnd/>
            <a:tailEnd/>
          </a:ln>
          <a:effectLst/>
        </p:spPr>
        <p:txBody>
          <a:bodyPr lIns="92075" tIns="46038" rIns="92075" bIns="46038">
            <a:spAutoFit/>
          </a:bodyPr>
          <a:lstStyle/>
          <a:p>
            <a:pPr eaLnBrk="0" hangingPunct="0"/>
            <a:r>
              <a:rPr lang="zh-CN" altLang="en-US" sz="1800">
                <a:solidFill>
                  <a:srgbClr val="000000"/>
                </a:solidFill>
              </a:rPr>
              <a:t>系统要求分析，设计</a:t>
            </a:r>
          </a:p>
        </p:txBody>
      </p:sp>
      <p:sp>
        <p:nvSpPr>
          <p:cNvPr id="10250" name="Rectangle 10"/>
          <p:cNvSpPr>
            <a:spLocks noChangeArrowheads="1"/>
          </p:cNvSpPr>
          <p:nvPr/>
        </p:nvSpPr>
        <p:spPr bwMode="auto">
          <a:xfrm>
            <a:off x="436563" y="1212850"/>
            <a:ext cx="1011237" cy="641350"/>
          </a:xfrm>
          <a:prstGeom prst="rect">
            <a:avLst/>
          </a:prstGeom>
          <a:noFill/>
          <a:ln w="9525">
            <a:noFill/>
            <a:miter lim="800000"/>
            <a:headEnd/>
            <a:tailEnd/>
          </a:ln>
          <a:effectLst/>
        </p:spPr>
        <p:txBody>
          <a:bodyPr lIns="92075" tIns="46038" rIns="92075" bIns="46038">
            <a:spAutoFit/>
          </a:bodyPr>
          <a:lstStyle/>
          <a:p>
            <a:pPr algn="ctr" eaLnBrk="0" hangingPunct="0"/>
            <a:r>
              <a:rPr lang="zh-CN" altLang="en-US" sz="1800">
                <a:solidFill>
                  <a:srgbClr val="000000"/>
                </a:solidFill>
              </a:rPr>
              <a:t>系统要</a:t>
            </a:r>
          </a:p>
          <a:p>
            <a:pPr algn="ctr" eaLnBrk="0" hangingPunct="0"/>
            <a:r>
              <a:rPr lang="zh-CN" altLang="en-US" sz="1800">
                <a:solidFill>
                  <a:srgbClr val="000000"/>
                </a:solidFill>
              </a:rPr>
              <a:t>求分析</a:t>
            </a:r>
          </a:p>
        </p:txBody>
      </p:sp>
      <p:sp>
        <p:nvSpPr>
          <p:cNvPr id="10251" name="Rectangle 11"/>
          <p:cNvSpPr>
            <a:spLocks noChangeArrowheads="1"/>
          </p:cNvSpPr>
          <p:nvPr/>
        </p:nvSpPr>
        <p:spPr bwMode="auto">
          <a:xfrm>
            <a:off x="1317625" y="1214438"/>
            <a:ext cx="823913" cy="915987"/>
          </a:xfrm>
          <a:prstGeom prst="rect">
            <a:avLst/>
          </a:prstGeom>
          <a:noFill/>
          <a:ln w="9525">
            <a:noFill/>
            <a:miter lim="800000"/>
            <a:headEnd/>
            <a:tailEnd/>
          </a:ln>
          <a:effectLst/>
        </p:spPr>
        <p:txBody>
          <a:bodyPr lIns="92075" tIns="46038" rIns="92075" bIns="46038">
            <a:spAutoFit/>
          </a:bodyPr>
          <a:lstStyle/>
          <a:p>
            <a:pPr eaLnBrk="0" hangingPunct="0"/>
            <a:r>
              <a:rPr lang="zh-CN" altLang="en-US" sz="1800">
                <a:solidFill>
                  <a:srgbClr val="000000"/>
                </a:solidFill>
              </a:rPr>
              <a:t>系统</a:t>
            </a:r>
          </a:p>
          <a:p>
            <a:pPr eaLnBrk="0" hangingPunct="0"/>
            <a:r>
              <a:rPr lang="zh-CN" altLang="en-US" sz="1800">
                <a:solidFill>
                  <a:srgbClr val="000000"/>
                </a:solidFill>
              </a:rPr>
              <a:t>设计</a:t>
            </a:r>
          </a:p>
          <a:p>
            <a:pPr eaLnBrk="0" hangingPunct="0"/>
            <a:endParaRPr lang="en-US" altLang="zh-CN" sz="1800">
              <a:solidFill>
                <a:srgbClr val="000000"/>
              </a:solidFill>
            </a:endParaRPr>
          </a:p>
        </p:txBody>
      </p:sp>
      <p:sp>
        <p:nvSpPr>
          <p:cNvPr id="10252" name="Rectangle 12"/>
          <p:cNvSpPr>
            <a:spLocks noChangeArrowheads="1"/>
          </p:cNvSpPr>
          <p:nvPr/>
        </p:nvSpPr>
        <p:spPr bwMode="auto">
          <a:xfrm>
            <a:off x="2165350" y="1211263"/>
            <a:ext cx="895350" cy="641350"/>
          </a:xfrm>
          <a:prstGeom prst="rect">
            <a:avLst/>
          </a:prstGeom>
          <a:noFill/>
          <a:ln w="9525">
            <a:noFill/>
            <a:miter lim="800000"/>
            <a:headEnd/>
            <a:tailEnd/>
          </a:ln>
          <a:effectLst/>
        </p:spPr>
        <p:txBody>
          <a:bodyPr lIns="92075" tIns="46038" rIns="92075" bIns="46038">
            <a:spAutoFit/>
          </a:bodyPr>
          <a:lstStyle/>
          <a:p>
            <a:pPr algn="ctr" eaLnBrk="0" hangingPunct="0"/>
            <a:r>
              <a:rPr lang="zh-CN" altLang="en-US" sz="1800">
                <a:solidFill>
                  <a:srgbClr val="000000"/>
                </a:solidFill>
              </a:rPr>
              <a:t>软件需求分析</a:t>
            </a:r>
          </a:p>
        </p:txBody>
      </p:sp>
      <p:sp>
        <p:nvSpPr>
          <p:cNvPr id="10253" name="Rectangle 13"/>
          <p:cNvSpPr>
            <a:spLocks noChangeArrowheads="1"/>
          </p:cNvSpPr>
          <p:nvPr/>
        </p:nvSpPr>
        <p:spPr bwMode="auto">
          <a:xfrm>
            <a:off x="3082925" y="1211263"/>
            <a:ext cx="801688" cy="915987"/>
          </a:xfrm>
          <a:prstGeom prst="rect">
            <a:avLst/>
          </a:prstGeom>
          <a:noFill/>
          <a:ln w="9525">
            <a:noFill/>
            <a:miter lim="800000"/>
            <a:headEnd/>
            <a:tailEnd/>
          </a:ln>
          <a:effectLst/>
        </p:spPr>
        <p:txBody>
          <a:bodyPr lIns="92075" tIns="46038" rIns="92075" bIns="46038">
            <a:spAutoFit/>
          </a:bodyPr>
          <a:lstStyle/>
          <a:p>
            <a:pPr eaLnBrk="0" hangingPunct="0"/>
            <a:r>
              <a:rPr lang="zh-CN" altLang="en-US" sz="1800">
                <a:solidFill>
                  <a:srgbClr val="000000"/>
                </a:solidFill>
              </a:rPr>
              <a:t>概要</a:t>
            </a:r>
          </a:p>
          <a:p>
            <a:pPr eaLnBrk="0" hangingPunct="0"/>
            <a:r>
              <a:rPr lang="zh-CN" altLang="en-US" sz="1800">
                <a:solidFill>
                  <a:srgbClr val="000000"/>
                </a:solidFill>
              </a:rPr>
              <a:t>设计</a:t>
            </a:r>
          </a:p>
          <a:p>
            <a:pPr eaLnBrk="0" hangingPunct="0"/>
            <a:endParaRPr lang="en-US" altLang="zh-CN" sz="1800">
              <a:solidFill>
                <a:srgbClr val="000000"/>
              </a:solidFill>
            </a:endParaRPr>
          </a:p>
        </p:txBody>
      </p:sp>
      <p:sp>
        <p:nvSpPr>
          <p:cNvPr id="10254" name="Rectangle 14"/>
          <p:cNvSpPr>
            <a:spLocks noChangeArrowheads="1"/>
          </p:cNvSpPr>
          <p:nvPr/>
        </p:nvSpPr>
        <p:spPr bwMode="auto">
          <a:xfrm>
            <a:off x="3906838" y="1211263"/>
            <a:ext cx="895350" cy="915987"/>
          </a:xfrm>
          <a:prstGeom prst="rect">
            <a:avLst/>
          </a:prstGeom>
          <a:noFill/>
          <a:ln w="9525">
            <a:noFill/>
            <a:miter lim="800000"/>
            <a:headEnd/>
            <a:tailEnd/>
          </a:ln>
          <a:effectLst/>
        </p:spPr>
        <p:txBody>
          <a:bodyPr lIns="92075" tIns="46038" rIns="92075" bIns="46038">
            <a:spAutoFit/>
          </a:bodyPr>
          <a:lstStyle/>
          <a:p>
            <a:pPr eaLnBrk="0" hangingPunct="0"/>
            <a:r>
              <a:rPr lang="zh-CN" altLang="en-US" sz="1800">
                <a:solidFill>
                  <a:srgbClr val="000000"/>
                </a:solidFill>
              </a:rPr>
              <a:t>详细</a:t>
            </a:r>
          </a:p>
          <a:p>
            <a:pPr eaLnBrk="0" hangingPunct="0"/>
            <a:r>
              <a:rPr lang="zh-CN" altLang="en-US" sz="1800">
                <a:solidFill>
                  <a:srgbClr val="000000"/>
                </a:solidFill>
              </a:rPr>
              <a:t>设计</a:t>
            </a:r>
          </a:p>
          <a:p>
            <a:pPr eaLnBrk="0" hangingPunct="0"/>
            <a:endParaRPr lang="en-US" altLang="zh-CN" sz="1800">
              <a:solidFill>
                <a:srgbClr val="000000"/>
              </a:solidFill>
            </a:endParaRPr>
          </a:p>
        </p:txBody>
      </p:sp>
      <p:sp>
        <p:nvSpPr>
          <p:cNvPr id="10255" name="Rectangle 15"/>
          <p:cNvSpPr>
            <a:spLocks noChangeArrowheads="1"/>
          </p:cNvSpPr>
          <p:nvPr/>
        </p:nvSpPr>
        <p:spPr bwMode="auto">
          <a:xfrm>
            <a:off x="4803775" y="1060450"/>
            <a:ext cx="954088" cy="915988"/>
          </a:xfrm>
          <a:prstGeom prst="rect">
            <a:avLst/>
          </a:prstGeom>
          <a:noFill/>
          <a:ln w="9525">
            <a:noFill/>
            <a:miter lim="800000"/>
            <a:headEnd/>
            <a:tailEnd/>
          </a:ln>
          <a:effectLst/>
        </p:spPr>
        <p:txBody>
          <a:bodyPr lIns="92075" tIns="46038" rIns="92075" bIns="46038">
            <a:spAutoFit/>
          </a:bodyPr>
          <a:lstStyle/>
          <a:p>
            <a:pPr eaLnBrk="0" hangingPunct="0"/>
            <a:r>
              <a:rPr lang="zh-CN" altLang="en-US" sz="1800">
                <a:solidFill>
                  <a:srgbClr val="000000"/>
                </a:solidFill>
              </a:rPr>
              <a:t>编码</a:t>
            </a:r>
          </a:p>
          <a:p>
            <a:pPr eaLnBrk="0" hangingPunct="0"/>
            <a:r>
              <a:rPr lang="zh-CN" altLang="en-US" sz="1800">
                <a:solidFill>
                  <a:srgbClr val="000000"/>
                </a:solidFill>
              </a:rPr>
              <a:t>和</a:t>
            </a:r>
            <a:r>
              <a:rPr lang="en-US" altLang="zh-CN" sz="1800">
                <a:solidFill>
                  <a:srgbClr val="000000"/>
                </a:solidFill>
              </a:rPr>
              <a:t>CSU</a:t>
            </a:r>
          </a:p>
          <a:p>
            <a:pPr eaLnBrk="0" hangingPunct="0"/>
            <a:r>
              <a:rPr lang="zh-CN" altLang="en-US" sz="1800">
                <a:solidFill>
                  <a:srgbClr val="000000"/>
                </a:solidFill>
              </a:rPr>
              <a:t>测试</a:t>
            </a:r>
          </a:p>
        </p:txBody>
      </p:sp>
      <p:sp>
        <p:nvSpPr>
          <p:cNvPr id="10256" name="Rectangle 16"/>
          <p:cNvSpPr>
            <a:spLocks noChangeArrowheads="1"/>
          </p:cNvSpPr>
          <p:nvPr/>
        </p:nvSpPr>
        <p:spPr bwMode="auto">
          <a:xfrm>
            <a:off x="5565775" y="1174750"/>
            <a:ext cx="1187450" cy="641350"/>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a:solidFill>
                  <a:srgbClr val="000000"/>
                </a:solidFill>
              </a:rPr>
              <a:t> CSC </a:t>
            </a:r>
            <a:r>
              <a:rPr lang="zh-CN" altLang="en-US" sz="1800">
                <a:solidFill>
                  <a:srgbClr val="000000"/>
                </a:solidFill>
              </a:rPr>
              <a:t>集成</a:t>
            </a:r>
          </a:p>
          <a:p>
            <a:pPr eaLnBrk="0" hangingPunct="0"/>
            <a:r>
              <a:rPr lang="zh-CN" altLang="en-US" sz="1800">
                <a:solidFill>
                  <a:srgbClr val="000000"/>
                </a:solidFill>
              </a:rPr>
              <a:t>  和 测试</a:t>
            </a:r>
          </a:p>
        </p:txBody>
      </p:sp>
      <p:sp>
        <p:nvSpPr>
          <p:cNvPr id="10257" name="Rectangle 17"/>
          <p:cNvSpPr>
            <a:spLocks noChangeArrowheads="1"/>
          </p:cNvSpPr>
          <p:nvPr/>
        </p:nvSpPr>
        <p:spPr bwMode="auto">
          <a:xfrm>
            <a:off x="6626225" y="1131888"/>
            <a:ext cx="863600" cy="641350"/>
          </a:xfrm>
          <a:prstGeom prst="rect">
            <a:avLst/>
          </a:prstGeom>
          <a:noFill/>
          <a:ln w="9525">
            <a:noFill/>
            <a:miter lim="800000"/>
            <a:headEnd/>
            <a:tailEnd/>
          </a:ln>
          <a:effectLst/>
        </p:spPr>
        <p:txBody>
          <a:bodyPr wrap="none" lIns="92075" tIns="46038" rIns="92075" bIns="46038">
            <a:spAutoFit/>
          </a:bodyPr>
          <a:lstStyle/>
          <a:p>
            <a:pPr eaLnBrk="0" hangingPunct="0"/>
            <a:r>
              <a:rPr lang="en-US" altLang="zh-CN" sz="1800">
                <a:solidFill>
                  <a:srgbClr val="000000"/>
                </a:solidFill>
              </a:rPr>
              <a:t>   CSCI</a:t>
            </a:r>
          </a:p>
          <a:p>
            <a:pPr eaLnBrk="0" hangingPunct="0"/>
            <a:r>
              <a:rPr lang="en-US" altLang="zh-CN" sz="1800">
                <a:solidFill>
                  <a:srgbClr val="000000"/>
                </a:solidFill>
              </a:rPr>
              <a:t>   </a:t>
            </a:r>
            <a:r>
              <a:rPr lang="zh-CN" altLang="en-US" sz="1800">
                <a:solidFill>
                  <a:srgbClr val="000000"/>
                </a:solidFill>
              </a:rPr>
              <a:t>测试</a:t>
            </a:r>
          </a:p>
        </p:txBody>
      </p:sp>
      <p:sp>
        <p:nvSpPr>
          <p:cNvPr id="10258" name="Rectangle 18"/>
          <p:cNvSpPr>
            <a:spLocks noChangeArrowheads="1"/>
          </p:cNvSpPr>
          <p:nvPr/>
        </p:nvSpPr>
        <p:spPr bwMode="auto">
          <a:xfrm>
            <a:off x="7821613" y="1174750"/>
            <a:ext cx="1098550" cy="641350"/>
          </a:xfrm>
          <a:prstGeom prst="rect">
            <a:avLst/>
          </a:prstGeom>
          <a:noFill/>
          <a:ln w="9525">
            <a:noFill/>
            <a:miter lim="800000"/>
            <a:headEnd/>
            <a:tailEnd/>
          </a:ln>
          <a:effectLst/>
        </p:spPr>
        <p:txBody>
          <a:bodyPr wrap="none" lIns="92075" tIns="46038" rIns="92075" bIns="46038">
            <a:spAutoFit/>
          </a:bodyPr>
          <a:lstStyle/>
          <a:p>
            <a:pPr eaLnBrk="0" hangingPunct="0"/>
            <a:r>
              <a:rPr lang="zh-CN" altLang="en-US" sz="1800">
                <a:solidFill>
                  <a:srgbClr val="000000"/>
                </a:solidFill>
              </a:rPr>
              <a:t>系统集成</a:t>
            </a:r>
          </a:p>
          <a:p>
            <a:pPr eaLnBrk="0" hangingPunct="0"/>
            <a:r>
              <a:rPr lang="zh-CN" altLang="en-US" sz="1800">
                <a:solidFill>
                  <a:srgbClr val="000000"/>
                </a:solidFill>
              </a:rPr>
              <a:t>和测试</a:t>
            </a:r>
          </a:p>
        </p:txBody>
      </p:sp>
      <p:sp>
        <p:nvSpPr>
          <p:cNvPr id="10259" name="Freeform 19"/>
          <p:cNvSpPr>
            <a:spLocks/>
          </p:cNvSpPr>
          <p:nvPr/>
        </p:nvSpPr>
        <p:spPr bwMode="auto">
          <a:xfrm>
            <a:off x="3109913" y="822325"/>
            <a:ext cx="1692275" cy="246063"/>
          </a:xfrm>
          <a:custGeom>
            <a:avLst/>
            <a:gdLst/>
            <a:ahLst/>
            <a:cxnLst>
              <a:cxn ang="0">
                <a:pos x="0" y="154"/>
              </a:cxn>
              <a:cxn ang="0">
                <a:pos x="80" y="80"/>
              </a:cxn>
              <a:cxn ang="0">
                <a:pos x="490" y="80"/>
              </a:cxn>
              <a:cxn ang="0">
                <a:pos x="532" y="0"/>
              </a:cxn>
              <a:cxn ang="0">
                <a:pos x="574" y="80"/>
              </a:cxn>
              <a:cxn ang="0">
                <a:pos x="1023" y="80"/>
              </a:cxn>
              <a:cxn ang="0">
                <a:pos x="1065" y="154"/>
              </a:cxn>
            </a:cxnLst>
            <a:rect l="0" t="0" r="r" b="b"/>
            <a:pathLst>
              <a:path w="1066" h="155">
                <a:moveTo>
                  <a:pt x="0" y="154"/>
                </a:moveTo>
                <a:lnTo>
                  <a:pt x="80" y="80"/>
                </a:lnTo>
                <a:lnTo>
                  <a:pt x="490" y="80"/>
                </a:lnTo>
                <a:lnTo>
                  <a:pt x="532" y="0"/>
                </a:lnTo>
                <a:lnTo>
                  <a:pt x="574" y="80"/>
                </a:lnTo>
                <a:lnTo>
                  <a:pt x="1023" y="80"/>
                </a:lnTo>
                <a:lnTo>
                  <a:pt x="1065" y="154"/>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10260" name="Rectangle 20"/>
          <p:cNvSpPr>
            <a:spLocks noChangeArrowheads="1"/>
          </p:cNvSpPr>
          <p:nvPr/>
        </p:nvSpPr>
        <p:spPr bwMode="auto">
          <a:xfrm>
            <a:off x="3260725" y="433388"/>
            <a:ext cx="1098550" cy="366712"/>
          </a:xfrm>
          <a:prstGeom prst="rect">
            <a:avLst/>
          </a:prstGeom>
          <a:noFill/>
          <a:ln w="9525">
            <a:noFill/>
            <a:miter lim="800000"/>
            <a:headEnd/>
            <a:tailEnd/>
          </a:ln>
          <a:effectLst/>
        </p:spPr>
        <p:txBody>
          <a:bodyPr wrap="none" lIns="92075" tIns="46038" rIns="92075" bIns="46038">
            <a:spAutoFit/>
          </a:bodyPr>
          <a:lstStyle/>
          <a:p>
            <a:pPr defTabSz="762000" eaLnBrk="0" hangingPunct="0"/>
            <a:r>
              <a:rPr lang="zh-CN" altLang="en-US" sz="1800">
                <a:solidFill>
                  <a:srgbClr val="000000"/>
                </a:solidFill>
              </a:rPr>
              <a:t>软件设计</a:t>
            </a:r>
          </a:p>
        </p:txBody>
      </p:sp>
      <p:sp>
        <p:nvSpPr>
          <p:cNvPr id="10261" name="Freeform 21"/>
          <p:cNvSpPr>
            <a:spLocks/>
          </p:cNvSpPr>
          <p:nvPr/>
        </p:nvSpPr>
        <p:spPr bwMode="auto">
          <a:xfrm>
            <a:off x="4800600" y="822325"/>
            <a:ext cx="2973388" cy="246063"/>
          </a:xfrm>
          <a:custGeom>
            <a:avLst/>
            <a:gdLst/>
            <a:ahLst/>
            <a:cxnLst>
              <a:cxn ang="0">
                <a:pos x="0" y="154"/>
              </a:cxn>
              <a:cxn ang="0">
                <a:pos x="142" y="80"/>
              </a:cxn>
              <a:cxn ang="0">
                <a:pos x="862" y="80"/>
              </a:cxn>
              <a:cxn ang="0">
                <a:pos x="936" y="0"/>
              </a:cxn>
              <a:cxn ang="0">
                <a:pos x="1009" y="80"/>
              </a:cxn>
              <a:cxn ang="0">
                <a:pos x="1798" y="80"/>
              </a:cxn>
              <a:cxn ang="0">
                <a:pos x="1872" y="154"/>
              </a:cxn>
            </a:cxnLst>
            <a:rect l="0" t="0" r="r" b="b"/>
            <a:pathLst>
              <a:path w="1873" h="155">
                <a:moveTo>
                  <a:pt x="0" y="154"/>
                </a:moveTo>
                <a:lnTo>
                  <a:pt x="142" y="80"/>
                </a:lnTo>
                <a:lnTo>
                  <a:pt x="862" y="80"/>
                </a:lnTo>
                <a:lnTo>
                  <a:pt x="936" y="0"/>
                </a:lnTo>
                <a:lnTo>
                  <a:pt x="1009" y="80"/>
                </a:lnTo>
                <a:lnTo>
                  <a:pt x="1798" y="80"/>
                </a:lnTo>
                <a:lnTo>
                  <a:pt x="1872" y="154"/>
                </a:lnTo>
              </a:path>
            </a:pathLst>
          </a:custGeom>
          <a:noFill/>
          <a:ln w="12700" cap="rnd" cmpd="sng">
            <a:solidFill>
              <a:srgbClr val="000000"/>
            </a:solidFill>
            <a:prstDash val="solid"/>
            <a:round/>
            <a:headEnd type="none" w="sm" len="sm"/>
            <a:tailEnd type="none" w="sm" len="sm"/>
          </a:ln>
          <a:effectLst/>
        </p:spPr>
        <p:txBody>
          <a:bodyPr/>
          <a:lstStyle/>
          <a:p>
            <a:endParaRPr lang="zh-CN" altLang="en-US"/>
          </a:p>
        </p:txBody>
      </p:sp>
      <p:sp>
        <p:nvSpPr>
          <p:cNvPr id="10262" name="Rectangle 22"/>
          <p:cNvSpPr>
            <a:spLocks noChangeArrowheads="1"/>
          </p:cNvSpPr>
          <p:nvPr/>
        </p:nvSpPr>
        <p:spPr bwMode="auto">
          <a:xfrm>
            <a:off x="4937125" y="509588"/>
            <a:ext cx="2470150" cy="366712"/>
          </a:xfrm>
          <a:prstGeom prst="rect">
            <a:avLst/>
          </a:prstGeom>
          <a:noFill/>
          <a:ln w="9525">
            <a:noFill/>
            <a:miter lim="800000"/>
            <a:headEnd/>
            <a:tailEnd/>
          </a:ln>
          <a:effectLst/>
        </p:spPr>
        <p:txBody>
          <a:bodyPr wrap="none" lIns="92075" tIns="46038" rIns="92075" bIns="46038">
            <a:spAutoFit/>
          </a:bodyPr>
          <a:lstStyle/>
          <a:p>
            <a:pPr defTabSz="762000" eaLnBrk="0" hangingPunct="0"/>
            <a:r>
              <a:rPr lang="zh-CN" altLang="en-US" sz="1800">
                <a:solidFill>
                  <a:srgbClr val="000000"/>
                </a:solidFill>
              </a:rPr>
              <a:t>软件编码、测试、集成</a:t>
            </a:r>
          </a:p>
        </p:txBody>
      </p:sp>
      <p:sp>
        <p:nvSpPr>
          <p:cNvPr id="10263" name="AutoShape 23"/>
          <p:cNvSpPr>
            <a:spLocks noChangeArrowheads="1"/>
          </p:cNvSpPr>
          <p:nvPr/>
        </p:nvSpPr>
        <p:spPr bwMode="auto">
          <a:xfrm>
            <a:off x="457200" y="2057400"/>
            <a:ext cx="1282700" cy="6731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800"/>
              <a:t>系统规范</a:t>
            </a:r>
          </a:p>
        </p:txBody>
      </p:sp>
      <p:sp>
        <p:nvSpPr>
          <p:cNvPr id="10264" name="AutoShape 24"/>
          <p:cNvSpPr>
            <a:spLocks noChangeArrowheads="1"/>
          </p:cNvSpPr>
          <p:nvPr/>
        </p:nvSpPr>
        <p:spPr bwMode="auto">
          <a:xfrm>
            <a:off x="1536700" y="2286000"/>
            <a:ext cx="1282700" cy="6731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800"/>
              <a:t>系统</a:t>
            </a:r>
            <a:r>
              <a:rPr lang="en-US" altLang="zh-CN" sz="1800"/>
              <a:t>/</a:t>
            </a:r>
            <a:r>
              <a:rPr lang="zh-CN" altLang="en-US" sz="1800"/>
              <a:t>子系统</a:t>
            </a:r>
          </a:p>
          <a:p>
            <a:pPr algn="ctr" defTabSz="762000" eaLnBrk="0" hangingPunct="0"/>
            <a:r>
              <a:rPr lang="zh-CN" altLang="en-US" sz="1800"/>
              <a:t>设计文档</a:t>
            </a:r>
          </a:p>
        </p:txBody>
      </p:sp>
      <p:sp>
        <p:nvSpPr>
          <p:cNvPr id="10265" name="Line 25"/>
          <p:cNvSpPr>
            <a:spLocks noChangeShapeType="1"/>
          </p:cNvSpPr>
          <p:nvPr/>
        </p:nvSpPr>
        <p:spPr bwMode="auto">
          <a:xfrm flipH="1">
            <a:off x="2133600" y="1068388"/>
            <a:ext cx="0" cy="5256212"/>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0266" name="AutoShape 26"/>
          <p:cNvSpPr>
            <a:spLocks noChangeArrowheads="1"/>
          </p:cNvSpPr>
          <p:nvPr/>
        </p:nvSpPr>
        <p:spPr bwMode="auto">
          <a:xfrm>
            <a:off x="1676400" y="3060700"/>
            <a:ext cx="1130300" cy="6731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800"/>
              <a:t>软件需求</a:t>
            </a:r>
          </a:p>
          <a:p>
            <a:pPr algn="ctr" defTabSz="762000" eaLnBrk="0" hangingPunct="0"/>
            <a:r>
              <a:rPr lang="zh-CN" altLang="en-US" sz="1800"/>
              <a:t>规格说明</a:t>
            </a:r>
          </a:p>
        </p:txBody>
      </p:sp>
      <p:sp>
        <p:nvSpPr>
          <p:cNvPr id="10267" name="AutoShape 27"/>
          <p:cNvSpPr>
            <a:spLocks noChangeArrowheads="1"/>
          </p:cNvSpPr>
          <p:nvPr/>
        </p:nvSpPr>
        <p:spPr bwMode="auto">
          <a:xfrm>
            <a:off x="1676400" y="3822700"/>
            <a:ext cx="1130300" cy="5969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800"/>
              <a:t>接口需求</a:t>
            </a:r>
          </a:p>
          <a:p>
            <a:pPr algn="ctr" defTabSz="762000" eaLnBrk="0" hangingPunct="0"/>
            <a:r>
              <a:rPr lang="zh-CN" altLang="en-US" sz="1800"/>
              <a:t>规格说明</a:t>
            </a:r>
          </a:p>
        </p:txBody>
      </p:sp>
      <p:sp>
        <p:nvSpPr>
          <p:cNvPr id="10268" name="AutoShape 28"/>
          <p:cNvSpPr>
            <a:spLocks noChangeArrowheads="1"/>
          </p:cNvSpPr>
          <p:nvPr/>
        </p:nvSpPr>
        <p:spPr bwMode="auto">
          <a:xfrm>
            <a:off x="1524000" y="4648200"/>
            <a:ext cx="1511300" cy="6731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800"/>
              <a:t>软件开发计划</a:t>
            </a:r>
          </a:p>
        </p:txBody>
      </p:sp>
      <p:sp>
        <p:nvSpPr>
          <p:cNvPr id="10269" name="AutoShape 29"/>
          <p:cNvSpPr>
            <a:spLocks noChangeArrowheads="1"/>
          </p:cNvSpPr>
          <p:nvPr/>
        </p:nvSpPr>
        <p:spPr bwMode="auto">
          <a:xfrm>
            <a:off x="3130550" y="2063750"/>
            <a:ext cx="1587500" cy="4445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800"/>
              <a:t>软件设计文档</a:t>
            </a:r>
          </a:p>
        </p:txBody>
      </p:sp>
      <p:sp>
        <p:nvSpPr>
          <p:cNvPr id="10270" name="AutoShape 30"/>
          <p:cNvSpPr>
            <a:spLocks noChangeArrowheads="1"/>
          </p:cNvSpPr>
          <p:nvPr/>
        </p:nvSpPr>
        <p:spPr bwMode="auto">
          <a:xfrm>
            <a:off x="3130550" y="3886200"/>
            <a:ext cx="1587500" cy="5969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800"/>
              <a:t>软件测试计划</a:t>
            </a:r>
          </a:p>
        </p:txBody>
      </p:sp>
      <p:sp>
        <p:nvSpPr>
          <p:cNvPr id="10271" name="AutoShape 31"/>
          <p:cNvSpPr>
            <a:spLocks noChangeArrowheads="1"/>
          </p:cNvSpPr>
          <p:nvPr/>
        </p:nvSpPr>
        <p:spPr bwMode="auto">
          <a:xfrm>
            <a:off x="3130550" y="3206750"/>
            <a:ext cx="1587500" cy="5207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800"/>
              <a:t>接口设计文档</a:t>
            </a:r>
          </a:p>
        </p:txBody>
      </p:sp>
      <p:grpSp>
        <p:nvGrpSpPr>
          <p:cNvPr id="2" name="Group 32"/>
          <p:cNvGrpSpPr>
            <a:grpSpLocks/>
          </p:cNvGrpSpPr>
          <p:nvPr/>
        </p:nvGrpSpPr>
        <p:grpSpPr bwMode="auto">
          <a:xfrm>
            <a:off x="3968750" y="4343400"/>
            <a:ext cx="1968500" cy="1282700"/>
            <a:chOff x="2500" y="2980"/>
            <a:chExt cx="1240" cy="808"/>
          </a:xfrm>
        </p:grpSpPr>
        <p:sp>
          <p:nvSpPr>
            <p:cNvPr id="10273" name="AutoShape 33"/>
            <p:cNvSpPr>
              <a:spLocks noChangeArrowheads="1"/>
            </p:cNvSpPr>
            <p:nvPr/>
          </p:nvSpPr>
          <p:spPr bwMode="auto">
            <a:xfrm>
              <a:off x="2500" y="2980"/>
              <a:ext cx="1101" cy="437"/>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800" dirty="0"/>
                <a:t>软件测试说明</a:t>
              </a:r>
            </a:p>
            <a:p>
              <a:pPr algn="ctr" defTabSz="762000" eaLnBrk="0" hangingPunct="0"/>
              <a:r>
                <a:rPr lang="zh-CN" altLang="en-US" sz="1800" dirty="0"/>
                <a:t>（用例）</a:t>
              </a:r>
            </a:p>
          </p:txBody>
        </p:sp>
        <p:sp>
          <p:nvSpPr>
            <p:cNvPr id="10274" name="AutoShape 34"/>
            <p:cNvSpPr>
              <a:spLocks noChangeArrowheads="1"/>
            </p:cNvSpPr>
            <p:nvPr/>
          </p:nvSpPr>
          <p:spPr bwMode="auto">
            <a:xfrm>
              <a:off x="2639" y="3351"/>
              <a:ext cx="1101" cy="437"/>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800"/>
                <a:t>软件测试说明</a:t>
              </a:r>
            </a:p>
            <a:p>
              <a:pPr algn="ctr" defTabSz="762000" eaLnBrk="0" hangingPunct="0"/>
              <a:r>
                <a:rPr lang="zh-CN" altLang="en-US" sz="1800"/>
                <a:t>（过程）</a:t>
              </a:r>
            </a:p>
          </p:txBody>
        </p:sp>
      </p:grpSp>
      <p:sp>
        <p:nvSpPr>
          <p:cNvPr id="10275" name="Line 35"/>
          <p:cNvSpPr>
            <a:spLocks noChangeShapeType="1"/>
          </p:cNvSpPr>
          <p:nvPr/>
        </p:nvSpPr>
        <p:spPr bwMode="auto">
          <a:xfrm>
            <a:off x="4800600" y="1068388"/>
            <a:ext cx="0" cy="4799012"/>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0276" name="Arc 36"/>
          <p:cNvSpPr>
            <a:spLocks/>
          </p:cNvSpPr>
          <p:nvPr/>
        </p:nvSpPr>
        <p:spPr bwMode="auto">
          <a:xfrm>
            <a:off x="4805363" y="3054350"/>
            <a:ext cx="514350" cy="1754188"/>
          </a:xfrm>
          <a:custGeom>
            <a:avLst/>
            <a:gdLst>
              <a:gd name="G0" fmla="+- 64 0 0"/>
              <a:gd name="G1" fmla="+- 21600 0 0"/>
              <a:gd name="G2" fmla="+- 21600 0 0"/>
              <a:gd name="T0" fmla="*/ 0 w 20829"/>
              <a:gd name="T1" fmla="*/ 0 h 21600"/>
              <a:gd name="T2" fmla="*/ 20829 w 20829"/>
              <a:gd name="T3" fmla="*/ 15652 h 21600"/>
              <a:gd name="T4" fmla="*/ 64 w 20829"/>
              <a:gd name="T5" fmla="*/ 21600 h 21600"/>
            </a:gdLst>
            <a:ahLst/>
            <a:cxnLst>
              <a:cxn ang="0">
                <a:pos x="T0" y="T1"/>
              </a:cxn>
              <a:cxn ang="0">
                <a:pos x="T2" y="T3"/>
              </a:cxn>
              <a:cxn ang="0">
                <a:pos x="T4" y="T5"/>
              </a:cxn>
            </a:cxnLst>
            <a:rect l="0" t="0" r="r" b="b"/>
            <a:pathLst>
              <a:path w="20829" h="21600" fill="none" extrusionOk="0">
                <a:moveTo>
                  <a:pt x="0" y="0"/>
                </a:moveTo>
                <a:cubicBezTo>
                  <a:pt x="21" y="0"/>
                  <a:pt x="42" y="-1"/>
                  <a:pt x="64" y="0"/>
                </a:cubicBezTo>
                <a:cubicBezTo>
                  <a:pt x="9702" y="0"/>
                  <a:pt x="18174" y="6386"/>
                  <a:pt x="20828" y="15652"/>
                </a:cubicBezTo>
              </a:path>
              <a:path w="20829" h="21600" stroke="0" extrusionOk="0">
                <a:moveTo>
                  <a:pt x="0" y="0"/>
                </a:moveTo>
                <a:cubicBezTo>
                  <a:pt x="21" y="0"/>
                  <a:pt x="42" y="-1"/>
                  <a:pt x="64" y="0"/>
                </a:cubicBezTo>
                <a:cubicBezTo>
                  <a:pt x="9702" y="0"/>
                  <a:pt x="18174" y="6386"/>
                  <a:pt x="20828" y="15652"/>
                </a:cubicBezTo>
                <a:lnTo>
                  <a:pt x="64" y="21600"/>
                </a:lnTo>
                <a:close/>
              </a:path>
            </a:pathLst>
          </a:custGeom>
          <a:noFill/>
          <a:ln w="12700" cap="rnd">
            <a:solidFill>
              <a:schemeClr val="tx1"/>
            </a:solidFill>
            <a:round/>
            <a:headEnd type="none" w="med" len="lg"/>
            <a:tailEnd type="stealth" w="lg" len="lg"/>
          </a:ln>
          <a:effectLst/>
        </p:spPr>
        <p:txBody>
          <a:bodyPr wrap="none" anchor="ctr"/>
          <a:lstStyle/>
          <a:p>
            <a:endParaRPr lang="zh-CN" altLang="en-US"/>
          </a:p>
        </p:txBody>
      </p:sp>
      <p:sp>
        <p:nvSpPr>
          <p:cNvPr id="10277" name="AutoShape 37"/>
          <p:cNvSpPr>
            <a:spLocks noChangeArrowheads="1"/>
          </p:cNvSpPr>
          <p:nvPr/>
        </p:nvSpPr>
        <p:spPr bwMode="auto">
          <a:xfrm>
            <a:off x="5499100" y="5334000"/>
            <a:ext cx="2273300" cy="4445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800"/>
              <a:t>测试报告</a:t>
            </a:r>
          </a:p>
        </p:txBody>
      </p:sp>
      <p:sp>
        <p:nvSpPr>
          <p:cNvPr id="10278" name="Arc 38"/>
          <p:cNvSpPr>
            <a:spLocks/>
          </p:cNvSpPr>
          <p:nvPr/>
        </p:nvSpPr>
        <p:spPr bwMode="auto">
          <a:xfrm>
            <a:off x="4892675" y="5410200"/>
            <a:ext cx="700088" cy="533400"/>
          </a:xfrm>
          <a:custGeom>
            <a:avLst/>
            <a:gdLst>
              <a:gd name="G0" fmla="+- 20918 0 0"/>
              <a:gd name="G1" fmla="+- 0 0 0"/>
              <a:gd name="G2" fmla="+- 21600 0 0"/>
              <a:gd name="T0" fmla="*/ 39735 w 39735"/>
              <a:gd name="T1" fmla="*/ 10605 h 21600"/>
              <a:gd name="T2" fmla="*/ 0 w 39735"/>
              <a:gd name="T3" fmla="*/ 5387 h 21600"/>
              <a:gd name="T4" fmla="*/ 20918 w 39735"/>
              <a:gd name="T5" fmla="*/ 0 h 21600"/>
            </a:gdLst>
            <a:ahLst/>
            <a:cxnLst>
              <a:cxn ang="0">
                <a:pos x="T0" y="T1"/>
              </a:cxn>
              <a:cxn ang="0">
                <a:pos x="T2" y="T3"/>
              </a:cxn>
              <a:cxn ang="0">
                <a:pos x="T4" y="T5"/>
              </a:cxn>
            </a:cxnLst>
            <a:rect l="0" t="0" r="r" b="b"/>
            <a:pathLst>
              <a:path w="39735" h="21600" fill="none" extrusionOk="0">
                <a:moveTo>
                  <a:pt x="39735" y="10605"/>
                </a:moveTo>
                <a:cubicBezTo>
                  <a:pt x="35907" y="17397"/>
                  <a:pt x="28715" y="21599"/>
                  <a:pt x="20918" y="21600"/>
                </a:cubicBezTo>
                <a:cubicBezTo>
                  <a:pt x="11063" y="21600"/>
                  <a:pt x="2458" y="14930"/>
                  <a:pt x="0" y="5386"/>
                </a:cubicBezTo>
              </a:path>
              <a:path w="39735" h="21600" stroke="0" extrusionOk="0">
                <a:moveTo>
                  <a:pt x="39735" y="10605"/>
                </a:moveTo>
                <a:cubicBezTo>
                  <a:pt x="35907" y="17397"/>
                  <a:pt x="28715" y="21599"/>
                  <a:pt x="20918" y="21600"/>
                </a:cubicBezTo>
                <a:cubicBezTo>
                  <a:pt x="11063" y="21600"/>
                  <a:pt x="2458" y="14930"/>
                  <a:pt x="0" y="5386"/>
                </a:cubicBezTo>
                <a:lnTo>
                  <a:pt x="20918" y="0"/>
                </a:lnTo>
                <a:close/>
              </a:path>
            </a:pathLst>
          </a:custGeom>
          <a:noFill/>
          <a:ln w="12700" cap="rnd">
            <a:solidFill>
              <a:schemeClr val="tx1"/>
            </a:solidFill>
            <a:round/>
            <a:headEnd type="stealth" w="lg" len="lg"/>
            <a:tailEnd type="none" w="med" len="lg"/>
          </a:ln>
          <a:effectLst/>
        </p:spPr>
        <p:txBody>
          <a:bodyPr wrap="none" anchor="ctr"/>
          <a:lstStyle/>
          <a:p>
            <a:endParaRPr lang="zh-CN" altLang="en-US"/>
          </a:p>
        </p:txBody>
      </p:sp>
      <p:sp>
        <p:nvSpPr>
          <p:cNvPr id="10279" name="AutoShape 39"/>
          <p:cNvSpPr>
            <a:spLocks noChangeArrowheads="1"/>
          </p:cNvSpPr>
          <p:nvPr/>
        </p:nvSpPr>
        <p:spPr bwMode="auto">
          <a:xfrm>
            <a:off x="5264150" y="2139950"/>
            <a:ext cx="2044700" cy="14351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800"/>
              <a:t>源代码</a:t>
            </a:r>
          </a:p>
          <a:p>
            <a:pPr algn="ctr" defTabSz="762000" eaLnBrk="0" hangingPunct="0"/>
            <a:r>
              <a:rPr lang="zh-CN" altLang="en-US" sz="1800"/>
              <a:t>目标码</a:t>
            </a:r>
          </a:p>
          <a:p>
            <a:pPr algn="ctr" defTabSz="762000" eaLnBrk="0" hangingPunct="0"/>
            <a:r>
              <a:rPr lang="zh-CN" altLang="en-US" sz="1800"/>
              <a:t>可执行文件</a:t>
            </a:r>
          </a:p>
          <a:p>
            <a:pPr algn="ctr" defTabSz="762000" eaLnBrk="0" hangingPunct="0"/>
            <a:r>
              <a:rPr lang="zh-CN" altLang="en-US" sz="1800"/>
              <a:t>静态库</a:t>
            </a:r>
          </a:p>
          <a:p>
            <a:pPr algn="ctr" defTabSz="762000" eaLnBrk="0" hangingPunct="0"/>
            <a:r>
              <a:rPr lang="zh-CN" altLang="en-US" sz="1800"/>
              <a:t>动态库</a:t>
            </a:r>
          </a:p>
        </p:txBody>
      </p:sp>
      <p:sp>
        <p:nvSpPr>
          <p:cNvPr id="10280" name="AutoShape 40"/>
          <p:cNvSpPr>
            <a:spLocks noChangeArrowheads="1"/>
          </p:cNvSpPr>
          <p:nvPr/>
        </p:nvSpPr>
        <p:spPr bwMode="auto">
          <a:xfrm>
            <a:off x="3130550" y="2597150"/>
            <a:ext cx="1663700" cy="5207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800"/>
              <a:t>数据库设计说明</a:t>
            </a:r>
          </a:p>
        </p:txBody>
      </p:sp>
      <p:sp>
        <p:nvSpPr>
          <p:cNvPr id="10281" name="AutoShape 41"/>
          <p:cNvSpPr>
            <a:spLocks noChangeArrowheads="1"/>
          </p:cNvSpPr>
          <p:nvPr/>
        </p:nvSpPr>
        <p:spPr bwMode="auto">
          <a:xfrm>
            <a:off x="4883150" y="2368550"/>
            <a:ext cx="292100" cy="215900"/>
          </a:xfrm>
          <a:prstGeom prst="rightArrow">
            <a:avLst>
              <a:gd name="adj1" fmla="val 50000"/>
              <a:gd name="adj2" fmla="val 67666"/>
            </a:avLst>
          </a:prstGeom>
          <a:solidFill>
            <a:srgbClr val="FFFF99"/>
          </a:solidFill>
          <a:ln w="12700">
            <a:solidFill>
              <a:schemeClr val="tx1"/>
            </a:solidFill>
            <a:miter lim="800000"/>
            <a:headEnd/>
            <a:tailEnd/>
          </a:ln>
          <a:effectLst/>
        </p:spPr>
        <p:txBody>
          <a:bodyPr wrap="none" anchor="ctr"/>
          <a:lstStyle/>
          <a:p>
            <a:endParaRPr lang="zh-CN" altLang="en-US"/>
          </a:p>
        </p:txBody>
      </p:sp>
      <p:sp>
        <p:nvSpPr>
          <p:cNvPr id="10282" name="AutoShape 42"/>
          <p:cNvSpPr>
            <a:spLocks noChangeArrowheads="1"/>
          </p:cNvSpPr>
          <p:nvPr/>
        </p:nvSpPr>
        <p:spPr bwMode="auto">
          <a:xfrm>
            <a:off x="6934200" y="3740150"/>
            <a:ext cx="1587500" cy="977900"/>
          </a:xfrm>
          <a:prstGeom prst="roundRect">
            <a:avLst>
              <a:gd name="adj" fmla="val 12486"/>
            </a:avLst>
          </a:prstGeom>
          <a:solidFill>
            <a:schemeClr val="accent1"/>
          </a:solidFill>
          <a:ln w="12700">
            <a:solidFill>
              <a:schemeClr val="tx1"/>
            </a:solidFill>
            <a:round/>
            <a:headEnd/>
            <a:tailEnd/>
          </a:ln>
          <a:effectLst/>
        </p:spPr>
        <p:txBody>
          <a:bodyPr wrap="none" lIns="92075" tIns="46038" rIns="92075" bIns="46038" anchor="ctr"/>
          <a:lstStyle/>
          <a:p>
            <a:pPr algn="ctr" defTabSz="762000" eaLnBrk="0" hangingPunct="0"/>
            <a:r>
              <a:rPr lang="zh-CN" altLang="en-US" sz="1800"/>
              <a:t>保障和运行</a:t>
            </a:r>
          </a:p>
          <a:p>
            <a:pPr algn="ctr" defTabSz="762000" eaLnBrk="0" hangingPunct="0"/>
            <a:r>
              <a:rPr lang="zh-CN" altLang="en-US" sz="1800"/>
              <a:t>文档</a:t>
            </a:r>
          </a:p>
        </p:txBody>
      </p:sp>
      <p:sp>
        <p:nvSpPr>
          <p:cNvPr id="10283" name="Arc 43"/>
          <p:cNvSpPr>
            <a:spLocks/>
          </p:cNvSpPr>
          <p:nvPr/>
        </p:nvSpPr>
        <p:spPr bwMode="auto">
          <a:xfrm rot="16500000">
            <a:off x="6951663" y="2925762"/>
            <a:ext cx="1028700" cy="549275"/>
          </a:xfrm>
          <a:custGeom>
            <a:avLst/>
            <a:gdLst>
              <a:gd name="G0" fmla="+- 4672 0 0"/>
              <a:gd name="G1" fmla="+- 63 0 0"/>
              <a:gd name="G2" fmla="+- 21600 0 0"/>
              <a:gd name="T0" fmla="*/ 26272 w 26272"/>
              <a:gd name="T1" fmla="*/ 0 h 21663"/>
              <a:gd name="T2" fmla="*/ 0 w 26272"/>
              <a:gd name="T3" fmla="*/ 21152 h 21663"/>
              <a:gd name="T4" fmla="*/ 4672 w 26272"/>
              <a:gd name="T5" fmla="*/ 63 h 21663"/>
            </a:gdLst>
            <a:ahLst/>
            <a:cxnLst>
              <a:cxn ang="0">
                <a:pos x="T0" y="T1"/>
              </a:cxn>
              <a:cxn ang="0">
                <a:pos x="T2" y="T3"/>
              </a:cxn>
              <a:cxn ang="0">
                <a:pos x="T4" y="T5"/>
              </a:cxn>
            </a:cxnLst>
            <a:rect l="0" t="0" r="r" b="b"/>
            <a:pathLst>
              <a:path w="26272" h="21663" fill="none" extrusionOk="0">
                <a:moveTo>
                  <a:pt x="26271" y="0"/>
                </a:moveTo>
                <a:cubicBezTo>
                  <a:pt x="26271" y="21"/>
                  <a:pt x="26272" y="42"/>
                  <a:pt x="26272" y="63"/>
                </a:cubicBezTo>
                <a:cubicBezTo>
                  <a:pt x="26272" y="11992"/>
                  <a:pt x="16601" y="21663"/>
                  <a:pt x="4672" y="21663"/>
                </a:cubicBezTo>
                <a:cubicBezTo>
                  <a:pt x="3100" y="21663"/>
                  <a:pt x="1534" y="21491"/>
                  <a:pt x="0" y="21151"/>
                </a:cubicBezTo>
              </a:path>
              <a:path w="26272" h="21663" stroke="0" extrusionOk="0">
                <a:moveTo>
                  <a:pt x="26271" y="0"/>
                </a:moveTo>
                <a:cubicBezTo>
                  <a:pt x="26271" y="21"/>
                  <a:pt x="26272" y="42"/>
                  <a:pt x="26272" y="63"/>
                </a:cubicBezTo>
                <a:cubicBezTo>
                  <a:pt x="26272" y="11992"/>
                  <a:pt x="16601" y="21663"/>
                  <a:pt x="4672" y="21663"/>
                </a:cubicBezTo>
                <a:cubicBezTo>
                  <a:pt x="3100" y="21663"/>
                  <a:pt x="1534" y="21491"/>
                  <a:pt x="0" y="21151"/>
                </a:cubicBezTo>
                <a:lnTo>
                  <a:pt x="4672" y="63"/>
                </a:lnTo>
                <a:close/>
              </a:path>
            </a:pathLst>
          </a:custGeom>
          <a:noFill/>
          <a:ln w="12700" cap="rnd">
            <a:solidFill>
              <a:schemeClr val="tx1"/>
            </a:solidFill>
            <a:round/>
            <a:headEnd type="none" w="med" len="lg"/>
            <a:tailEnd type="stealth" w="lg" len="lg"/>
          </a:ln>
          <a:effectLst/>
        </p:spPr>
        <p:txBody>
          <a:bodyPr wrap="none" anchor="ctr"/>
          <a:lstStyle/>
          <a:p>
            <a:endParaRPr lang="zh-CN" altLang="en-US"/>
          </a:p>
        </p:txBody>
      </p:sp>
      <p:sp>
        <p:nvSpPr>
          <p:cNvPr id="10284" name="Line 44"/>
          <p:cNvSpPr>
            <a:spLocks noChangeShapeType="1"/>
          </p:cNvSpPr>
          <p:nvPr/>
        </p:nvSpPr>
        <p:spPr bwMode="auto">
          <a:xfrm>
            <a:off x="7848600" y="1068388"/>
            <a:ext cx="0" cy="5332412"/>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0285" name="AutoShape 45"/>
          <p:cNvSpPr>
            <a:spLocks noChangeArrowheads="1"/>
          </p:cNvSpPr>
          <p:nvPr/>
        </p:nvSpPr>
        <p:spPr bwMode="auto">
          <a:xfrm>
            <a:off x="6019800" y="3587750"/>
            <a:ext cx="298450" cy="1822450"/>
          </a:xfrm>
          <a:prstGeom prst="downArrow">
            <a:avLst>
              <a:gd name="adj1" fmla="val 50000"/>
              <a:gd name="adj2" fmla="val 305404"/>
            </a:avLst>
          </a:prstGeom>
          <a:solidFill>
            <a:srgbClr val="FFFF99"/>
          </a:solidFill>
          <a:ln w="12700">
            <a:solidFill>
              <a:schemeClr val="tx1"/>
            </a:solidFill>
            <a:miter lim="800000"/>
            <a:headEnd/>
            <a:tailEnd/>
          </a:ln>
          <a:effectLst/>
        </p:spPr>
        <p:txBody>
          <a:bodyPr vert="eaVert" wrap="none" anchor="ctr"/>
          <a:lstStyle/>
          <a:p>
            <a:endParaRPr lang="zh-CN" altLang="en-US"/>
          </a:p>
        </p:txBody>
      </p:sp>
      <p:sp>
        <p:nvSpPr>
          <p:cNvPr id="10286" name="Text Box 46"/>
          <p:cNvSpPr txBox="1">
            <a:spLocks noChangeArrowheads="1"/>
          </p:cNvSpPr>
          <p:nvPr/>
        </p:nvSpPr>
        <p:spPr bwMode="auto">
          <a:xfrm>
            <a:off x="1600200" y="6338888"/>
            <a:ext cx="1098550" cy="366712"/>
          </a:xfrm>
          <a:prstGeom prst="rect">
            <a:avLst/>
          </a:prstGeom>
          <a:noFill/>
          <a:ln w="12700">
            <a:noFill/>
            <a:miter lim="800000"/>
            <a:headEnd type="none" w="sm" len="sm"/>
            <a:tailEnd type="none" w="sm" len="sm"/>
          </a:ln>
          <a:effectLst/>
        </p:spPr>
        <p:txBody>
          <a:bodyPr wrap="none">
            <a:spAutoFit/>
          </a:bodyPr>
          <a:lstStyle/>
          <a:p>
            <a:pPr defTabSz="762000" eaLnBrk="0" hangingPunct="0"/>
            <a:r>
              <a:rPr lang="zh-CN" altLang="en-US" sz="1800"/>
              <a:t>功能基线</a:t>
            </a:r>
          </a:p>
        </p:txBody>
      </p:sp>
      <p:sp>
        <p:nvSpPr>
          <p:cNvPr id="10287" name="Text Box 47"/>
          <p:cNvSpPr txBox="1">
            <a:spLocks noChangeArrowheads="1"/>
          </p:cNvSpPr>
          <p:nvPr/>
        </p:nvSpPr>
        <p:spPr bwMode="auto">
          <a:xfrm>
            <a:off x="2590800" y="6338888"/>
            <a:ext cx="1098550" cy="366712"/>
          </a:xfrm>
          <a:prstGeom prst="rect">
            <a:avLst/>
          </a:prstGeom>
          <a:noFill/>
          <a:ln w="12700">
            <a:noFill/>
            <a:miter lim="800000"/>
            <a:headEnd type="none" w="sm" len="sm"/>
            <a:tailEnd type="none" w="sm" len="sm"/>
          </a:ln>
          <a:effectLst/>
        </p:spPr>
        <p:txBody>
          <a:bodyPr wrap="none">
            <a:spAutoFit/>
          </a:bodyPr>
          <a:lstStyle/>
          <a:p>
            <a:pPr defTabSz="762000" eaLnBrk="0" hangingPunct="0"/>
            <a:r>
              <a:rPr lang="zh-CN" altLang="en-US" sz="1800"/>
              <a:t>分配基线</a:t>
            </a:r>
          </a:p>
        </p:txBody>
      </p:sp>
      <p:sp>
        <p:nvSpPr>
          <p:cNvPr id="10288" name="Text Box 48"/>
          <p:cNvSpPr txBox="1">
            <a:spLocks noChangeArrowheads="1"/>
          </p:cNvSpPr>
          <p:nvPr/>
        </p:nvSpPr>
        <p:spPr bwMode="auto">
          <a:xfrm>
            <a:off x="7359650" y="6415088"/>
            <a:ext cx="1098550" cy="366712"/>
          </a:xfrm>
          <a:prstGeom prst="rect">
            <a:avLst/>
          </a:prstGeom>
          <a:noFill/>
          <a:ln w="12700">
            <a:noFill/>
            <a:miter lim="800000"/>
            <a:headEnd type="none" w="sm" len="sm"/>
            <a:tailEnd type="none" w="sm" len="sm"/>
          </a:ln>
          <a:effectLst/>
        </p:spPr>
        <p:txBody>
          <a:bodyPr wrap="none">
            <a:spAutoFit/>
          </a:bodyPr>
          <a:lstStyle/>
          <a:p>
            <a:pPr defTabSz="762000" eaLnBrk="0" hangingPunct="0"/>
            <a:r>
              <a:rPr lang="zh-CN" altLang="en-US" sz="1800"/>
              <a:t>产品基线</a:t>
            </a:r>
          </a:p>
        </p:txBody>
      </p:sp>
      <p:sp>
        <p:nvSpPr>
          <p:cNvPr id="10289" name="Text Box 49"/>
          <p:cNvSpPr txBox="1">
            <a:spLocks noChangeArrowheads="1"/>
          </p:cNvSpPr>
          <p:nvPr/>
        </p:nvSpPr>
        <p:spPr bwMode="auto">
          <a:xfrm>
            <a:off x="269875" y="6262688"/>
            <a:ext cx="644525" cy="366712"/>
          </a:xfrm>
          <a:prstGeom prst="rect">
            <a:avLst/>
          </a:prstGeom>
          <a:noFill/>
          <a:ln w="12700">
            <a:noFill/>
            <a:miter lim="800000"/>
            <a:headEnd type="none" w="sm" len="sm"/>
            <a:tailEnd type="none" w="sm" len="sm"/>
          </a:ln>
          <a:effectLst/>
        </p:spPr>
        <p:txBody>
          <a:bodyPr wrap="none">
            <a:spAutoFit/>
          </a:bodyPr>
          <a:lstStyle/>
          <a:p>
            <a:pPr defTabSz="762000" eaLnBrk="0" hangingPunct="0"/>
            <a:r>
              <a:rPr lang="zh-CN" altLang="en-US" sz="1800" b="1"/>
              <a:t>基线</a:t>
            </a:r>
          </a:p>
        </p:txBody>
      </p:sp>
      <p:sp>
        <p:nvSpPr>
          <p:cNvPr id="10290" name="Line 50"/>
          <p:cNvSpPr>
            <a:spLocks noChangeShapeType="1"/>
          </p:cNvSpPr>
          <p:nvPr/>
        </p:nvSpPr>
        <p:spPr bwMode="auto">
          <a:xfrm flipH="1">
            <a:off x="1295400" y="1143000"/>
            <a:ext cx="0" cy="426720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10291" name="Text Box 51"/>
          <p:cNvSpPr txBox="1">
            <a:spLocks noChangeArrowheads="1"/>
          </p:cNvSpPr>
          <p:nvPr/>
        </p:nvSpPr>
        <p:spPr bwMode="auto">
          <a:xfrm>
            <a:off x="685800" y="5410200"/>
            <a:ext cx="1098550" cy="641350"/>
          </a:xfrm>
          <a:prstGeom prst="rect">
            <a:avLst/>
          </a:prstGeom>
          <a:noFill/>
          <a:ln w="12700">
            <a:noFill/>
            <a:miter lim="800000"/>
            <a:headEnd type="none" w="sm" len="sm"/>
            <a:tailEnd type="none" w="sm" len="sm"/>
          </a:ln>
          <a:effectLst/>
        </p:spPr>
        <p:txBody>
          <a:bodyPr wrap="none">
            <a:spAutoFit/>
          </a:bodyPr>
          <a:lstStyle/>
          <a:p>
            <a:pPr algn="ctr" defTabSz="762000" eaLnBrk="0" hangingPunct="0"/>
            <a:r>
              <a:rPr lang="zh-CN" altLang="en-US" sz="1800"/>
              <a:t>系统要求</a:t>
            </a:r>
          </a:p>
          <a:p>
            <a:pPr algn="ctr" defTabSz="762000" eaLnBrk="0" hangingPunct="0"/>
            <a:r>
              <a:rPr lang="zh-CN" altLang="en-US" sz="1800"/>
              <a:t>审查</a:t>
            </a:r>
          </a:p>
        </p:txBody>
      </p:sp>
      <p:sp>
        <p:nvSpPr>
          <p:cNvPr id="10292" name="Text Box 52"/>
          <p:cNvSpPr txBox="1">
            <a:spLocks noChangeArrowheads="1"/>
          </p:cNvSpPr>
          <p:nvPr/>
        </p:nvSpPr>
        <p:spPr bwMode="auto">
          <a:xfrm>
            <a:off x="1644650" y="5410200"/>
            <a:ext cx="1098550" cy="641350"/>
          </a:xfrm>
          <a:prstGeom prst="rect">
            <a:avLst/>
          </a:prstGeom>
          <a:noFill/>
          <a:ln w="12700">
            <a:noFill/>
            <a:miter lim="800000"/>
            <a:headEnd type="none" w="sm" len="sm"/>
            <a:tailEnd type="none" w="sm" len="sm"/>
          </a:ln>
          <a:effectLst/>
        </p:spPr>
        <p:txBody>
          <a:bodyPr wrap="none">
            <a:spAutoFit/>
          </a:bodyPr>
          <a:lstStyle/>
          <a:p>
            <a:pPr algn="ctr" defTabSz="762000" eaLnBrk="0" hangingPunct="0"/>
            <a:r>
              <a:rPr lang="zh-CN" altLang="en-US" sz="1800"/>
              <a:t>系统设计</a:t>
            </a:r>
          </a:p>
          <a:p>
            <a:pPr algn="ctr" defTabSz="762000" eaLnBrk="0" hangingPunct="0"/>
            <a:r>
              <a:rPr lang="zh-CN" altLang="en-US" sz="1800"/>
              <a:t>审查</a:t>
            </a:r>
          </a:p>
        </p:txBody>
      </p:sp>
      <p:sp>
        <p:nvSpPr>
          <p:cNvPr id="10293" name="Text Box 53"/>
          <p:cNvSpPr txBox="1">
            <a:spLocks noChangeArrowheads="1"/>
          </p:cNvSpPr>
          <p:nvPr/>
        </p:nvSpPr>
        <p:spPr bwMode="auto">
          <a:xfrm>
            <a:off x="2559050" y="5410200"/>
            <a:ext cx="1098550" cy="641350"/>
          </a:xfrm>
          <a:prstGeom prst="rect">
            <a:avLst/>
          </a:prstGeom>
          <a:noFill/>
          <a:ln w="12700">
            <a:noFill/>
            <a:miter lim="800000"/>
            <a:headEnd type="none" w="sm" len="sm"/>
            <a:tailEnd type="none" w="sm" len="sm"/>
          </a:ln>
          <a:effectLst/>
        </p:spPr>
        <p:txBody>
          <a:bodyPr wrap="none">
            <a:spAutoFit/>
          </a:bodyPr>
          <a:lstStyle/>
          <a:p>
            <a:pPr algn="ctr" defTabSz="762000" eaLnBrk="0" hangingPunct="0"/>
            <a:r>
              <a:rPr lang="zh-CN" altLang="en-US" sz="1800"/>
              <a:t>规格说明</a:t>
            </a:r>
          </a:p>
          <a:p>
            <a:pPr algn="ctr" defTabSz="762000" eaLnBrk="0" hangingPunct="0"/>
            <a:r>
              <a:rPr lang="zh-CN" altLang="en-US" sz="1800"/>
              <a:t>审查</a:t>
            </a:r>
          </a:p>
        </p:txBody>
      </p:sp>
      <p:sp>
        <p:nvSpPr>
          <p:cNvPr id="10294" name="Text Box 54"/>
          <p:cNvSpPr txBox="1">
            <a:spLocks noChangeArrowheads="1"/>
          </p:cNvSpPr>
          <p:nvPr/>
        </p:nvSpPr>
        <p:spPr bwMode="auto">
          <a:xfrm>
            <a:off x="3429000" y="5867400"/>
            <a:ext cx="4191000" cy="379413"/>
          </a:xfrm>
          <a:prstGeom prst="rect">
            <a:avLst/>
          </a:prstGeom>
          <a:noFill/>
          <a:ln w="12700">
            <a:solidFill>
              <a:schemeClr val="tx1"/>
            </a:solidFill>
            <a:miter lim="800000"/>
            <a:headEnd type="none" w="sm" len="sm"/>
            <a:tailEnd type="none" w="sm" len="sm"/>
          </a:ln>
          <a:effectLst/>
        </p:spPr>
        <p:txBody>
          <a:bodyPr>
            <a:spAutoFit/>
          </a:bodyPr>
          <a:lstStyle/>
          <a:p>
            <a:pPr algn="ctr" defTabSz="762000" eaLnBrk="0" hangingPunct="0">
              <a:spcBef>
                <a:spcPct val="50000"/>
              </a:spcBef>
            </a:pPr>
            <a:r>
              <a:rPr lang="zh-CN" altLang="en-US" sz="1800"/>
              <a:t>开发配置</a:t>
            </a:r>
          </a:p>
        </p:txBody>
      </p:sp>
      <p:sp>
        <p:nvSpPr>
          <p:cNvPr id="10295" name="Text Box 55"/>
          <p:cNvSpPr txBox="1">
            <a:spLocks noChangeArrowheads="1"/>
          </p:cNvSpPr>
          <p:nvPr/>
        </p:nvSpPr>
        <p:spPr bwMode="auto">
          <a:xfrm>
            <a:off x="3733800" y="6216650"/>
            <a:ext cx="1098550" cy="641350"/>
          </a:xfrm>
          <a:prstGeom prst="rect">
            <a:avLst/>
          </a:prstGeom>
          <a:noFill/>
          <a:ln w="12700">
            <a:noFill/>
            <a:miter lim="800000"/>
            <a:headEnd type="none" w="sm" len="sm"/>
            <a:tailEnd type="none" w="sm" len="sm"/>
          </a:ln>
          <a:effectLst/>
        </p:spPr>
        <p:txBody>
          <a:bodyPr wrap="none">
            <a:spAutoFit/>
          </a:bodyPr>
          <a:lstStyle/>
          <a:p>
            <a:pPr algn="ctr" defTabSz="762000" eaLnBrk="0" hangingPunct="0"/>
            <a:r>
              <a:rPr lang="zh-CN" altLang="en-US" sz="1800"/>
              <a:t>概要设计</a:t>
            </a:r>
          </a:p>
          <a:p>
            <a:pPr algn="ctr" defTabSz="762000" eaLnBrk="0" hangingPunct="0"/>
            <a:r>
              <a:rPr lang="zh-CN" altLang="en-US" sz="1800"/>
              <a:t>审查</a:t>
            </a:r>
          </a:p>
        </p:txBody>
      </p:sp>
      <p:sp>
        <p:nvSpPr>
          <p:cNvPr id="10296" name="Text Box 56"/>
          <p:cNvSpPr txBox="1">
            <a:spLocks noChangeArrowheads="1"/>
          </p:cNvSpPr>
          <p:nvPr/>
        </p:nvSpPr>
        <p:spPr bwMode="auto">
          <a:xfrm>
            <a:off x="4845050" y="6216650"/>
            <a:ext cx="1098550" cy="641350"/>
          </a:xfrm>
          <a:prstGeom prst="rect">
            <a:avLst/>
          </a:prstGeom>
          <a:noFill/>
          <a:ln w="12700">
            <a:noFill/>
            <a:miter lim="800000"/>
            <a:headEnd type="none" w="sm" len="sm"/>
            <a:tailEnd type="none" w="sm" len="sm"/>
          </a:ln>
          <a:effectLst/>
        </p:spPr>
        <p:txBody>
          <a:bodyPr wrap="none">
            <a:spAutoFit/>
          </a:bodyPr>
          <a:lstStyle/>
          <a:p>
            <a:pPr algn="ctr" defTabSz="762000" eaLnBrk="0" hangingPunct="0"/>
            <a:r>
              <a:rPr lang="zh-CN" altLang="en-US" sz="1800"/>
              <a:t>关键设计</a:t>
            </a:r>
          </a:p>
          <a:p>
            <a:pPr algn="ctr" defTabSz="762000" eaLnBrk="0" hangingPunct="0"/>
            <a:r>
              <a:rPr lang="zh-CN" altLang="en-US" sz="1800"/>
              <a:t>审查</a:t>
            </a:r>
          </a:p>
        </p:txBody>
      </p:sp>
      <p:sp>
        <p:nvSpPr>
          <p:cNvPr id="10297" name="Text Box 57"/>
          <p:cNvSpPr txBox="1">
            <a:spLocks noChangeArrowheads="1"/>
          </p:cNvSpPr>
          <p:nvPr/>
        </p:nvSpPr>
        <p:spPr bwMode="auto">
          <a:xfrm>
            <a:off x="5943600" y="6216650"/>
            <a:ext cx="1098550" cy="641350"/>
          </a:xfrm>
          <a:prstGeom prst="rect">
            <a:avLst/>
          </a:prstGeom>
          <a:noFill/>
          <a:ln w="12700">
            <a:noFill/>
            <a:miter lim="800000"/>
            <a:headEnd type="none" w="sm" len="sm"/>
            <a:tailEnd type="none" w="sm" len="sm"/>
          </a:ln>
          <a:effectLst/>
        </p:spPr>
        <p:txBody>
          <a:bodyPr wrap="none">
            <a:spAutoFit/>
          </a:bodyPr>
          <a:lstStyle/>
          <a:p>
            <a:pPr algn="ctr" defTabSz="762000" eaLnBrk="0" hangingPunct="0"/>
            <a:r>
              <a:rPr lang="zh-CN" altLang="en-US" sz="1800"/>
              <a:t>测试准备</a:t>
            </a:r>
          </a:p>
          <a:p>
            <a:pPr algn="ctr" defTabSz="762000" eaLnBrk="0" hangingPunct="0"/>
            <a:r>
              <a:rPr lang="zh-CN" altLang="en-US" sz="1800"/>
              <a:t>审查</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a:t>中间产品的意义</a:t>
            </a:r>
          </a:p>
        </p:txBody>
      </p:sp>
      <p:sp>
        <p:nvSpPr>
          <p:cNvPr id="24579" name="内容占位符 2"/>
          <p:cNvSpPr>
            <a:spLocks noGrp="1"/>
          </p:cNvSpPr>
          <p:nvPr>
            <p:ph idx="1"/>
          </p:nvPr>
        </p:nvSpPr>
        <p:spPr/>
        <p:txBody>
          <a:bodyPr/>
          <a:lstStyle/>
          <a:p>
            <a:r>
              <a:rPr lang="zh-CN" altLang="en-US" sz="2400" b="1" dirty="0"/>
              <a:t>中间产品质量是最终产品质量的依据。</a:t>
            </a:r>
            <a:endParaRPr lang="en-US" altLang="zh-CN" sz="2400" b="1" dirty="0"/>
          </a:p>
          <a:p>
            <a:endParaRPr lang="en-US" altLang="zh-CN" sz="2400" b="1" dirty="0"/>
          </a:p>
          <a:p>
            <a:r>
              <a:rPr lang="zh-CN" altLang="en-US" sz="2400" dirty="0"/>
              <a:t>在软件的开发过程中，如果能够实现“第一次就作对”，即，所有活动输出的中间产品都是正确的。那么，最终产品当然也就没有错误，就是正确或零缺陷的。</a:t>
            </a:r>
            <a:endParaRPr lang="en-US" altLang="zh-CN" sz="2400" dirty="0"/>
          </a:p>
          <a:p>
            <a:endParaRPr lang="en-US" altLang="zh-CN" sz="2400" dirty="0"/>
          </a:p>
          <a:p>
            <a:r>
              <a:rPr lang="zh-CN" altLang="en-US" sz="2400" dirty="0"/>
              <a:t>但是</a:t>
            </a:r>
            <a:r>
              <a:rPr lang="en-US" altLang="zh-CN" sz="2400" dirty="0"/>
              <a:t>, </a:t>
            </a:r>
            <a:r>
              <a:rPr lang="zh-CN" altLang="en-US" sz="2400" dirty="0"/>
              <a:t>对于软件开发来讲，很难做到“第一次就作对”。解决的办法是在每个阶段活动后进行评审，尽可能找出该阶段工作中的错误。“尽可能”就意味着不能够完全消除该阶段的错误。其原因在于，当前阶段所产生错误可能要等到后期的一些阶段才能被发现，而不是当前阶段结束时的评审。中间产品的缺陷越多，最终产品质量也会越差。</a:t>
            </a:r>
          </a:p>
          <a:p>
            <a:endParaRPr lang="en-US" altLang="zh-CN"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中间产品的意义</a:t>
            </a:r>
          </a:p>
        </p:txBody>
      </p:sp>
      <p:sp>
        <p:nvSpPr>
          <p:cNvPr id="25603" name="内容占位符 2"/>
          <p:cNvSpPr>
            <a:spLocks noGrp="1"/>
          </p:cNvSpPr>
          <p:nvPr>
            <p:ph idx="1"/>
          </p:nvPr>
        </p:nvSpPr>
        <p:spPr>
          <a:xfrm>
            <a:off x="811161" y="1295400"/>
            <a:ext cx="8180439" cy="4799049"/>
          </a:xfrm>
        </p:spPr>
        <p:txBody>
          <a:bodyPr/>
          <a:lstStyle/>
          <a:p>
            <a:r>
              <a:rPr lang="zh-CN" altLang="en-US" sz="2400" b="1" dirty="0"/>
              <a:t>中间产品的另一个作用是增加工作的复用</a:t>
            </a:r>
            <a:endParaRPr lang="en-US" altLang="zh-CN" sz="2400" b="1" dirty="0"/>
          </a:p>
          <a:p>
            <a:endParaRPr lang="en-US" altLang="zh-CN" sz="2400" b="1" dirty="0"/>
          </a:p>
          <a:p>
            <a:r>
              <a:rPr lang="zh-CN" altLang="en-US" sz="2400" dirty="0"/>
              <a:t>一个软件生产企业内部、多个生产企业之间、客户等的要求、以及系统的运行维护和升级改造，都需要对以前的工作成果进行复用。</a:t>
            </a:r>
            <a:endParaRPr lang="en-US" altLang="zh-CN" sz="2400" dirty="0"/>
          </a:p>
          <a:p>
            <a:endParaRPr lang="en-US" altLang="zh-CN" sz="2400" dirty="0"/>
          </a:p>
          <a:p>
            <a:r>
              <a:rPr lang="zh-CN" altLang="en-US" sz="2400" dirty="0"/>
              <a:t>一个项目的需求、设计、实现、测试文档和方法，以及项目的工作流程可以作为下一个项目参考</a:t>
            </a:r>
            <a:endParaRPr lang="en-US" altLang="zh-CN" sz="2400" dirty="0"/>
          </a:p>
          <a:p>
            <a:r>
              <a:rPr lang="zh-CN" altLang="en-US" sz="2400" dirty="0"/>
              <a:t>。阶段性工作产品被相互参考和复用，正像机械和建筑图纸一样，需求文档、软件设计文档和方案可以被复用，代码可以被部分复用，测试用例和测试过程可以被复用。</a:t>
            </a:r>
            <a:endParaRPr lang="zh-CN" altLang="en-US" dirty="0"/>
          </a:p>
          <a:p>
            <a:endParaRPr lang="en-US" altLang="zh-CN"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中间产品的意义</a:t>
            </a:r>
          </a:p>
        </p:txBody>
      </p:sp>
      <p:sp>
        <p:nvSpPr>
          <p:cNvPr id="26627" name="内容占位符 2"/>
          <p:cNvSpPr>
            <a:spLocks noGrp="1"/>
          </p:cNvSpPr>
          <p:nvPr>
            <p:ph idx="1"/>
          </p:nvPr>
        </p:nvSpPr>
        <p:spPr/>
        <p:txBody>
          <a:bodyPr/>
          <a:lstStyle/>
          <a:p>
            <a:r>
              <a:rPr lang="zh-CN" altLang="en-US" sz="2400" b="1"/>
              <a:t>中间产品可以极大地降低返工工作量。</a:t>
            </a:r>
            <a:endParaRPr lang="en-US" altLang="zh-CN" sz="2400" b="1"/>
          </a:p>
          <a:p>
            <a:endParaRPr lang="en-US" altLang="zh-CN" sz="2400" b="1"/>
          </a:p>
          <a:p>
            <a:r>
              <a:rPr lang="zh-CN" altLang="en-US" sz="2400"/>
              <a:t>如果没有中间产品，一旦发现错误，就必须全部返工，因为开发队伍搞不清缺陷是哪个阶段引入的。这样的返工工作量是巨大的。特别是，在人员流动的情况下，更无法追溯缺陷发生的根源。</a:t>
            </a:r>
            <a:endParaRPr lang="en-US" altLang="zh-CN" sz="2400"/>
          </a:p>
          <a:p>
            <a:endParaRPr lang="en-US" altLang="zh-CN" sz="2400"/>
          </a:p>
          <a:p>
            <a:r>
              <a:rPr lang="zh-CN" altLang="en-US" sz="2400"/>
              <a:t>通过对中间产品的缺陷追溯，可以把缺陷的发生把定位到某个阶段或文档。因此，而不必都追溯到原始的用户需求，更不需要追溯到原先承担此工作的已经离开的员工。</a:t>
            </a:r>
          </a:p>
          <a:p>
            <a:pPr>
              <a:buFontTx/>
              <a:buNone/>
            </a:pPr>
            <a:endParaRPr lang="zh-CN" altLang="en-US"/>
          </a:p>
          <a:p>
            <a:endParaRPr lang="en-US" altLang="zh-CN"/>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Arial" charset="0"/>
              </a:rPr>
              <a:t>瀑布模型过程的特征</a:t>
            </a:r>
            <a:r>
              <a:rPr lang="en-US" altLang="zh-CN" b="1" dirty="0">
                <a:latin typeface="Arial" charset="0"/>
              </a:rPr>
              <a:t>(1)</a:t>
            </a:r>
            <a:endParaRPr lang="zh-CN" altLang="en-US" b="1" dirty="0">
              <a:latin typeface="Arial" charset="0"/>
            </a:endParaRPr>
          </a:p>
        </p:txBody>
      </p:sp>
      <p:sp>
        <p:nvSpPr>
          <p:cNvPr id="3" name="内容占位符 2"/>
          <p:cNvSpPr>
            <a:spLocks noGrp="1"/>
          </p:cNvSpPr>
          <p:nvPr>
            <p:ph idx="1"/>
          </p:nvPr>
        </p:nvSpPr>
        <p:spPr>
          <a:xfrm>
            <a:off x="957213" y="1128681"/>
            <a:ext cx="7451779" cy="3667146"/>
          </a:xfrm>
        </p:spPr>
        <p:txBody>
          <a:bodyPr/>
          <a:lstStyle/>
          <a:p>
            <a:r>
              <a:rPr lang="zh-CN" altLang="en-US" dirty="0"/>
              <a:t>各个阶段活动：</a:t>
            </a:r>
            <a:endParaRPr lang="en-US" altLang="zh-CN" dirty="0"/>
          </a:p>
          <a:p>
            <a:pPr lvl="1"/>
            <a:r>
              <a:rPr lang="zh-CN" altLang="en-US" dirty="0"/>
              <a:t>被追溯，文档是事后追溯的依据</a:t>
            </a:r>
            <a:endParaRPr lang="en-US" altLang="zh-CN" dirty="0"/>
          </a:p>
          <a:p>
            <a:pPr lvl="1"/>
            <a:r>
              <a:rPr lang="zh-CN" altLang="en-US" dirty="0"/>
              <a:t>中间产品</a:t>
            </a:r>
            <a:r>
              <a:rPr lang="en-US" altLang="zh-CN" dirty="0"/>
              <a:t>(</a:t>
            </a:r>
            <a:r>
              <a:rPr lang="zh-CN" altLang="en-US" dirty="0"/>
              <a:t>文档和代码等</a:t>
            </a:r>
            <a:r>
              <a:rPr lang="en-US" altLang="zh-CN" dirty="0"/>
              <a:t>)</a:t>
            </a:r>
            <a:r>
              <a:rPr lang="zh-CN" altLang="en-US" dirty="0"/>
              <a:t>的质量可被检查</a:t>
            </a:r>
            <a:endParaRPr lang="en-US" altLang="zh-CN" dirty="0"/>
          </a:p>
          <a:p>
            <a:r>
              <a:rPr lang="zh-CN" altLang="en-US" dirty="0"/>
              <a:t>活动与人无关</a:t>
            </a:r>
            <a:endParaRPr lang="en-US" altLang="zh-CN" dirty="0"/>
          </a:p>
          <a:p>
            <a:pPr lvl="1"/>
            <a:r>
              <a:rPr lang="zh-CN" altLang="en-US" dirty="0"/>
              <a:t>工厂的工人一定是可被替换的，</a:t>
            </a:r>
            <a:endParaRPr lang="en-US" altLang="zh-CN" dirty="0"/>
          </a:p>
          <a:p>
            <a:pPr lvl="1"/>
            <a:r>
              <a:rPr lang="zh-CN" altLang="en-US" dirty="0"/>
              <a:t>软件开发是生产活动，不能完全依赖“天才”程序员</a:t>
            </a:r>
            <a:r>
              <a:rPr lang="en-US" altLang="zh-CN" dirty="0"/>
              <a:t>-----</a:t>
            </a:r>
            <a:r>
              <a:rPr lang="zh-CN" altLang="en-US" dirty="0"/>
              <a:t>软件工厂</a:t>
            </a:r>
            <a:r>
              <a:rPr lang="en-US" altLang="zh-CN" dirty="0"/>
              <a:t>(</a:t>
            </a:r>
            <a:r>
              <a:rPr lang="zh-CN" altLang="en-US" dirty="0"/>
              <a:t>日本人率先提出</a:t>
            </a:r>
            <a:r>
              <a:rPr lang="en-US" altLang="zh-CN" dirty="0"/>
              <a:t>)</a:t>
            </a:r>
          </a:p>
          <a:p>
            <a:r>
              <a:rPr lang="zh-CN" altLang="en-US" dirty="0"/>
              <a:t>质量证据</a:t>
            </a:r>
            <a:endParaRPr lang="en-US" altLang="zh-CN" dirty="0"/>
          </a:p>
          <a:p>
            <a:pPr lvl="1"/>
            <a:r>
              <a:rPr lang="zh-CN" altLang="en-US" dirty="0"/>
              <a:t>最终产品质量取决于中间的产品质量</a:t>
            </a:r>
            <a:endParaRPr lang="en-US" altLang="zh-CN" dirty="0"/>
          </a:p>
          <a:p>
            <a:pPr lvl="1"/>
            <a:r>
              <a:rPr lang="zh-CN" altLang="en-US" dirty="0"/>
              <a:t>发生事故后，可以追溯到人和活动责任</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Arial" charset="0"/>
              </a:rPr>
              <a:t>瀑布模型过程的特征</a:t>
            </a:r>
            <a:r>
              <a:rPr lang="en-US" altLang="zh-CN" b="1" dirty="0">
                <a:latin typeface="Arial" charset="0"/>
              </a:rPr>
              <a:t>(2)</a:t>
            </a:r>
            <a:endParaRPr lang="zh-CN" altLang="en-US" b="1" dirty="0">
              <a:latin typeface="Arial" charset="0"/>
            </a:endParaRPr>
          </a:p>
        </p:txBody>
      </p:sp>
      <p:sp>
        <p:nvSpPr>
          <p:cNvPr id="3" name="内容占位符 2"/>
          <p:cNvSpPr>
            <a:spLocks noGrp="1"/>
          </p:cNvSpPr>
          <p:nvPr>
            <p:ph idx="1"/>
          </p:nvPr>
        </p:nvSpPr>
        <p:spPr>
          <a:xfrm>
            <a:off x="847674" y="1128681"/>
            <a:ext cx="7923321" cy="4600638"/>
          </a:xfrm>
        </p:spPr>
        <p:txBody>
          <a:bodyPr/>
          <a:lstStyle/>
          <a:p>
            <a:r>
              <a:rPr lang="zh-CN" altLang="en-US" dirty="0"/>
              <a:t>过程是可重复的：</a:t>
            </a:r>
            <a:endParaRPr lang="en-US" altLang="zh-CN" dirty="0"/>
          </a:p>
          <a:p>
            <a:pPr lvl="1"/>
            <a:r>
              <a:rPr lang="zh-CN" altLang="en-US" dirty="0"/>
              <a:t>客户</a:t>
            </a:r>
            <a:r>
              <a:rPr lang="en-US" altLang="zh-CN" dirty="0"/>
              <a:t>(</a:t>
            </a:r>
            <a:r>
              <a:rPr lang="zh-CN" altLang="en-US" dirty="0"/>
              <a:t>如国防部</a:t>
            </a:r>
            <a:r>
              <a:rPr lang="en-US" altLang="zh-CN" dirty="0"/>
              <a:t>)</a:t>
            </a:r>
            <a:r>
              <a:rPr lang="zh-CN" altLang="en-US" dirty="0"/>
              <a:t>把项目交给任何厂家，都能按时、按质完成，且经费受控</a:t>
            </a:r>
            <a:endParaRPr lang="en-US" altLang="zh-CN" dirty="0"/>
          </a:p>
          <a:p>
            <a:pPr lvl="1"/>
            <a:r>
              <a:rPr lang="zh-CN" altLang="en-US" dirty="0"/>
              <a:t>要求每个开发商都按规定的过程和活动执行</a:t>
            </a:r>
            <a:endParaRPr lang="en-US" altLang="zh-CN" dirty="0"/>
          </a:p>
          <a:p>
            <a:r>
              <a:rPr lang="zh-CN" altLang="en-US" dirty="0"/>
              <a:t>明确的里程碑，便于检查和评审：</a:t>
            </a:r>
            <a:endParaRPr lang="en-US" altLang="zh-CN" dirty="0"/>
          </a:p>
          <a:p>
            <a:pPr lvl="1"/>
            <a:r>
              <a:rPr lang="zh-CN" altLang="en-US" dirty="0"/>
              <a:t>中间工作和活动的质量</a:t>
            </a:r>
            <a:endParaRPr lang="en-US" altLang="zh-CN" dirty="0"/>
          </a:p>
          <a:p>
            <a:pPr lvl="1"/>
            <a:r>
              <a:rPr lang="zh-CN" altLang="en-US" dirty="0"/>
              <a:t>中间成本的控制</a:t>
            </a:r>
            <a:endParaRPr lang="en-US" altLang="zh-CN" dirty="0"/>
          </a:p>
          <a:p>
            <a:pPr lvl="1"/>
            <a:r>
              <a:rPr lang="zh-CN" altLang="en-US" dirty="0"/>
              <a:t>工作任务的完成情况</a:t>
            </a:r>
            <a:endParaRPr lang="en-US" altLang="zh-CN" dirty="0"/>
          </a:p>
          <a:p>
            <a:pPr lvl="1"/>
            <a:r>
              <a:rPr lang="zh-CN" altLang="en-US" dirty="0"/>
              <a:t>避免风险</a:t>
            </a:r>
            <a:r>
              <a:rPr lang="en-US" altLang="zh-CN" dirty="0"/>
              <a:t>(</a:t>
            </a:r>
            <a:r>
              <a:rPr lang="zh-CN" altLang="en-US" dirty="0"/>
              <a:t>捐款外逃、不可能完成等</a:t>
            </a:r>
            <a:r>
              <a:rPr lang="en-US" altLang="zh-CN" dirty="0"/>
              <a:t>)</a:t>
            </a:r>
            <a:r>
              <a:rPr lang="zh-CN" altLang="en-US" dirty="0"/>
              <a:t>，管理方可以及时停止项目，寻找新的解决方案</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Arial" charset="0"/>
              </a:rPr>
              <a:t>瀑布模型的作用</a:t>
            </a:r>
          </a:p>
        </p:txBody>
      </p:sp>
      <p:sp>
        <p:nvSpPr>
          <p:cNvPr id="3" name="内容占位符 2"/>
          <p:cNvSpPr>
            <a:spLocks noGrp="1"/>
          </p:cNvSpPr>
          <p:nvPr>
            <p:ph idx="1"/>
          </p:nvPr>
        </p:nvSpPr>
        <p:spPr>
          <a:xfrm>
            <a:off x="990599" y="1295400"/>
            <a:ext cx="6977109" cy="3667146"/>
          </a:xfrm>
        </p:spPr>
        <p:txBody>
          <a:bodyPr/>
          <a:lstStyle/>
          <a:p>
            <a:r>
              <a:rPr lang="zh-CN" altLang="en-US" dirty="0"/>
              <a:t>明确了各个阶段</a:t>
            </a:r>
            <a:endParaRPr lang="en-US" altLang="zh-CN" dirty="0"/>
          </a:p>
          <a:p>
            <a:pPr lvl="1"/>
            <a:r>
              <a:rPr lang="zh-CN" altLang="en-US" dirty="0"/>
              <a:t>活动、工作和责任</a:t>
            </a:r>
            <a:endParaRPr lang="en-US" altLang="zh-CN" dirty="0"/>
          </a:p>
          <a:p>
            <a:pPr lvl="1"/>
            <a:r>
              <a:rPr lang="zh-CN" altLang="en-US" dirty="0"/>
              <a:t>输入</a:t>
            </a:r>
            <a:r>
              <a:rPr lang="en-US" altLang="zh-CN" dirty="0"/>
              <a:t>(</a:t>
            </a:r>
            <a:r>
              <a:rPr lang="zh-CN" altLang="en-US" dirty="0"/>
              <a:t>准入条件 </a:t>
            </a:r>
            <a:r>
              <a:rPr lang="en-US" altLang="zh-CN" dirty="0"/>
              <a:t>)</a:t>
            </a:r>
          </a:p>
          <a:p>
            <a:pPr lvl="1"/>
            <a:r>
              <a:rPr lang="zh-CN" altLang="en-US" dirty="0"/>
              <a:t>输出</a:t>
            </a:r>
            <a:r>
              <a:rPr lang="en-US" altLang="zh-CN" dirty="0"/>
              <a:t>(</a:t>
            </a:r>
            <a:r>
              <a:rPr lang="zh-CN" altLang="en-US" dirty="0"/>
              <a:t>结果</a:t>
            </a:r>
            <a:r>
              <a:rPr lang="en-US" altLang="zh-CN" dirty="0"/>
              <a:t>)</a:t>
            </a:r>
          </a:p>
          <a:p>
            <a:r>
              <a:rPr lang="zh-CN" altLang="en-US" dirty="0"/>
              <a:t>规定各个阶段工作的</a:t>
            </a:r>
            <a:endParaRPr lang="en-US" altLang="zh-CN" dirty="0"/>
          </a:p>
          <a:p>
            <a:pPr lvl="1"/>
            <a:r>
              <a:rPr lang="zh-CN" altLang="en-US" dirty="0"/>
              <a:t>质量</a:t>
            </a:r>
            <a:endParaRPr lang="en-US" altLang="zh-CN" dirty="0"/>
          </a:p>
          <a:p>
            <a:pPr lvl="1"/>
            <a:r>
              <a:rPr lang="zh-CN" altLang="en-US" dirty="0"/>
              <a:t>时间</a:t>
            </a:r>
            <a:endParaRPr lang="en-US" altLang="zh-CN" dirty="0"/>
          </a:p>
          <a:p>
            <a:pPr lvl="1"/>
            <a:r>
              <a:rPr lang="zh-CN" altLang="en-US" dirty="0"/>
              <a:t>人力资源</a:t>
            </a:r>
            <a:endParaRPr lang="en-US" altLang="zh-CN" dirty="0"/>
          </a:p>
          <a:p>
            <a:pPr lvl="1"/>
            <a:r>
              <a:rPr lang="zh-CN" altLang="en-US" dirty="0"/>
              <a:t>其他资源</a:t>
            </a:r>
            <a:r>
              <a:rPr lang="en-US" altLang="zh-CN" dirty="0"/>
              <a:t>(</a:t>
            </a:r>
            <a:r>
              <a:rPr lang="zh-CN" altLang="en-US" dirty="0"/>
              <a:t>工具、外购软件等</a:t>
            </a:r>
            <a:r>
              <a:rPr lang="en-US" altLang="zh-CN" dirty="0"/>
              <a:t>)</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pPr eaLnBrk="1" hangingPunct="1"/>
            <a:r>
              <a:rPr lang="zh-CN" altLang="en-US" dirty="0"/>
              <a:t>一个简单的例子</a:t>
            </a:r>
            <a:endParaRPr lang="en-US" altLang="zh-CN" dirty="0"/>
          </a:p>
        </p:txBody>
      </p:sp>
      <p:sp>
        <p:nvSpPr>
          <p:cNvPr id="5123" name="Rectangle 1027"/>
          <p:cNvSpPr>
            <a:spLocks noGrp="1" noChangeArrowheads="1"/>
          </p:cNvSpPr>
          <p:nvPr>
            <p:ph type="body" idx="1"/>
          </p:nvPr>
        </p:nvSpPr>
        <p:spPr>
          <a:xfrm>
            <a:off x="990600" y="1295400"/>
            <a:ext cx="8001000" cy="2535238"/>
          </a:xfrm>
        </p:spPr>
        <p:txBody>
          <a:bodyPr/>
          <a:lstStyle/>
          <a:p>
            <a:pPr eaLnBrk="1" hangingPunct="1"/>
            <a:r>
              <a:rPr lang="en-US" altLang="zh-CN" dirty="0"/>
              <a:t>Y(t) = 5.0sin(t) + 6.0 </a:t>
            </a:r>
            <a:r>
              <a:rPr lang="en-US" altLang="zh-CN" dirty="0" err="1"/>
              <a:t>cos</a:t>
            </a:r>
            <a:r>
              <a:rPr lang="en-US" altLang="zh-CN" dirty="0"/>
              <a:t>(t) + 7.0 log(t) +0.5t + 4.0user1(</a:t>
            </a:r>
            <a:r>
              <a:rPr lang="en-US" altLang="zh-CN" dirty="0" err="1"/>
              <a:t>ti</a:t>
            </a:r>
            <a:r>
              <a:rPr lang="en-US" altLang="zh-CN" dirty="0"/>
              <a:t>) + 3.0 user2(</a:t>
            </a:r>
            <a:r>
              <a:rPr lang="en-US" altLang="zh-CN" dirty="0" err="1"/>
              <a:t>ti</a:t>
            </a:r>
            <a:r>
              <a:rPr lang="en-US" altLang="zh-CN"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Arial" charset="0"/>
              </a:rPr>
              <a:t>瀑布模型过程的特征</a:t>
            </a:r>
            <a:r>
              <a:rPr lang="en-US" altLang="zh-CN" b="1" dirty="0">
                <a:latin typeface="Arial" charset="0"/>
              </a:rPr>
              <a:t>----</a:t>
            </a:r>
            <a:r>
              <a:rPr lang="zh-CN" altLang="en-US" b="1" dirty="0">
                <a:latin typeface="Arial" charset="0"/>
              </a:rPr>
              <a:t>不足</a:t>
            </a:r>
            <a:r>
              <a:rPr lang="en-US" altLang="zh-CN" b="1" dirty="0">
                <a:latin typeface="Arial" charset="0"/>
              </a:rPr>
              <a:t>(3)</a:t>
            </a:r>
            <a:endParaRPr lang="zh-CN" altLang="en-US" b="1" dirty="0">
              <a:latin typeface="Arial" charset="0"/>
            </a:endParaRPr>
          </a:p>
        </p:txBody>
      </p:sp>
      <p:sp>
        <p:nvSpPr>
          <p:cNvPr id="3" name="内容占位符 2"/>
          <p:cNvSpPr>
            <a:spLocks noGrp="1"/>
          </p:cNvSpPr>
          <p:nvPr>
            <p:ph idx="1"/>
          </p:nvPr>
        </p:nvSpPr>
        <p:spPr>
          <a:xfrm>
            <a:off x="847674" y="1238220"/>
            <a:ext cx="8142399" cy="5184845"/>
          </a:xfrm>
        </p:spPr>
        <p:txBody>
          <a:bodyPr/>
          <a:lstStyle/>
          <a:p>
            <a:r>
              <a:rPr lang="zh-CN" altLang="en-US" sz="2800" dirty="0"/>
              <a:t>过程是线性的：</a:t>
            </a:r>
            <a:endParaRPr lang="en-US" altLang="zh-CN" sz="2800" dirty="0"/>
          </a:p>
          <a:p>
            <a:pPr lvl="1"/>
            <a:r>
              <a:rPr lang="zh-CN" altLang="en-US" sz="2400" dirty="0"/>
              <a:t>虽然每个阶段都要求严格的检查，总是不可避免错误遗漏，直到后期阶段才被发现</a:t>
            </a:r>
            <a:endParaRPr lang="en-US" altLang="zh-CN" sz="2400" dirty="0"/>
          </a:p>
          <a:p>
            <a:pPr lvl="1"/>
            <a:r>
              <a:rPr lang="zh-CN" altLang="en-US" sz="2400" dirty="0"/>
              <a:t>起初有些需求，客户和开发者都没想到，或</a:t>
            </a:r>
            <a:endParaRPr lang="en-US" altLang="zh-CN" sz="2400" dirty="0"/>
          </a:p>
          <a:p>
            <a:pPr lvl="1"/>
            <a:r>
              <a:rPr lang="zh-CN" altLang="en-US" sz="2400" dirty="0"/>
              <a:t>都没想明白，随着开发的深入，才认识到或逐步清晰</a:t>
            </a:r>
            <a:endParaRPr lang="en-US" altLang="zh-CN" sz="2400" dirty="0"/>
          </a:p>
          <a:p>
            <a:r>
              <a:rPr lang="zh-CN" altLang="en-US" sz="2800" dirty="0"/>
              <a:t>因为，工作计划是线性的，安排的很紧凑，你的开发队伍已经没有时间和资源再做返工！导致：</a:t>
            </a:r>
            <a:endParaRPr lang="en-US" altLang="zh-CN" sz="2800" dirty="0"/>
          </a:p>
          <a:p>
            <a:pPr lvl="1"/>
            <a:r>
              <a:rPr lang="zh-CN" altLang="en-US" sz="2400" dirty="0"/>
              <a:t>项目彻底失败</a:t>
            </a:r>
            <a:r>
              <a:rPr lang="en-US" altLang="zh-CN" sz="2400" dirty="0"/>
              <a:t>(</a:t>
            </a:r>
            <a:r>
              <a:rPr lang="zh-CN" altLang="en-US" sz="2400" dirty="0"/>
              <a:t>遗漏主要功能</a:t>
            </a:r>
            <a:r>
              <a:rPr lang="en-US" altLang="zh-CN" sz="2400" dirty="0"/>
              <a:t>)</a:t>
            </a:r>
          </a:p>
          <a:p>
            <a:pPr lvl="1"/>
            <a:r>
              <a:rPr lang="zh-CN" altLang="en-US" sz="2400" dirty="0"/>
              <a:t>能用，但离客户要求差的太远</a:t>
            </a:r>
            <a:endParaRPr lang="en-US" altLang="zh-CN" sz="2400" dirty="0"/>
          </a:p>
          <a:p>
            <a:pPr lvl="1"/>
            <a:r>
              <a:rPr lang="zh-CN" altLang="en-US" sz="2400" dirty="0"/>
              <a:t>能用，性能不稳定，但不敢用，</a:t>
            </a:r>
            <a:r>
              <a:rPr lang="en-US" altLang="zh-CN" sz="2400" dirty="0"/>
              <a:t>......</a:t>
            </a:r>
          </a:p>
          <a:p>
            <a:r>
              <a:rPr lang="zh-CN" altLang="en-US" sz="2800" dirty="0"/>
              <a:t>改变开发过程</a:t>
            </a:r>
            <a:r>
              <a:rPr lang="en-US" altLang="zh-CN" sz="2800" dirty="0"/>
              <a:t>……</a:t>
            </a:r>
          </a:p>
          <a:p>
            <a:pPr lvl="1"/>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3.4 </a:t>
            </a:r>
            <a:r>
              <a:rPr lang="zh-CN" altLang="en-US" dirty="0"/>
              <a:t>瀑布还是迭代？</a:t>
            </a:r>
          </a:p>
        </p:txBody>
      </p:sp>
      <p:sp>
        <p:nvSpPr>
          <p:cNvPr id="3" name="内容占位符 2"/>
          <p:cNvSpPr>
            <a:spLocks noGrp="1"/>
          </p:cNvSpPr>
          <p:nvPr>
            <p:ph idx="1"/>
          </p:nvPr>
        </p:nvSpPr>
        <p:spPr/>
        <p:txBody>
          <a:bodyPr/>
          <a:lstStyle/>
          <a:p>
            <a:r>
              <a:rPr lang="en-US" dirty="0"/>
              <a:t>3.4.1 </a:t>
            </a:r>
            <a:r>
              <a:rPr lang="zh-CN" altLang="en-US" dirty="0"/>
              <a:t>增量式模型</a:t>
            </a:r>
          </a:p>
          <a:p>
            <a:r>
              <a:rPr lang="en-US" dirty="0"/>
              <a:t>3.4.2 </a:t>
            </a:r>
            <a:r>
              <a:rPr lang="zh-CN" altLang="en-US" dirty="0"/>
              <a:t>渐进式模型</a:t>
            </a:r>
          </a:p>
          <a:p>
            <a:r>
              <a:rPr lang="en-US" dirty="0"/>
              <a:t>3.4.3 </a:t>
            </a:r>
            <a:r>
              <a:rPr lang="zh-CN" altLang="en-US" dirty="0"/>
              <a:t>螺旋式模型</a:t>
            </a:r>
            <a:endParaRPr lang="en-US" altLang="zh-CN" dirty="0"/>
          </a:p>
          <a:p>
            <a:pPr>
              <a:buNone/>
            </a:pP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瀑布还是迭代？</a:t>
            </a:r>
          </a:p>
        </p:txBody>
      </p:sp>
      <p:sp>
        <p:nvSpPr>
          <p:cNvPr id="27651" name="内容占位符 2"/>
          <p:cNvSpPr>
            <a:spLocks noGrp="1"/>
          </p:cNvSpPr>
          <p:nvPr>
            <p:ph idx="1"/>
          </p:nvPr>
        </p:nvSpPr>
        <p:spPr>
          <a:xfrm>
            <a:off x="847674" y="1295400"/>
            <a:ext cx="8143926" cy="5029200"/>
          </a:xfrm>
        </p:spPr>
        <p:txBody>
          <a:bodyPr/>
          <a:lstStyle/>
          <a:p>
            <a:r>
              <a:rPr lang="zh-CN" altLang="en-US" sz="2400" dirty="0"/>
              <a:t>大多的教科书，包括美国军方、英国国防部门等定义的国防系统软件开发过程要求都是以瀑布式</a:t>
            </a:r>
            <a:r>
              <a:rPr lang="en-US" altLang="zh-CN" sz="2400" dirty="0"/>
              <a:t>(</a:t>
            </a:r>
            <a:r>
              <a:rPr lang="zh-CN" altLang="en-US" sz="2400" dirty="0"/>
              <a:t>顺序性</a:t>
            </a:r>
            <a:r>
              <a:rPr lang="en-US" altLang="zh-CN" sz="2400" dirty="0"/>
              <a:t>)</a:t>
            </a:r>
            <a:r>
              <a:rPr lang="zh-CN" altLang="en-US" sz="2400" dirty="0"/>
              <a:t>模型为例进行论述。</a:t>
            </a:r>
            <a:endParaRPr lang="en-US" altLang="zh-CN" sz="2400" dirty="0"/>
          </a:p>
          <a:p>
            <a:r>
              <a:rPr lang="zh-CN" altLang="en-US" sz="2400" dirty="0"/>
              <a:t>这种论述导致了教育界的一种对“瀑布式模型”的误解：“瀑布模式是标准的开发过程”</a:t>
            </a:r>
            <a:endParaRPr lang="en-US" altLang="zh-CN" sz="2400" dirty="0"/>
          </a:p>
          <a:p>
            <a:r>
              <a:rPr lang="zh-CN" altLang="en-US" sz="2400" dirty="0"/>
              <a:t>瀑布式模型强调每个阶段完全正确后才能进入下一个阶段。而在实际中这是很难做到。由于系统或软件的需求总是不能完全被搞清楚，直到系统进入到测试或试用阶段、甚至是实际使用时，用户才发现“所开发出的软件不是我们所需要的”。</a:t>
            </a:r>
            <a:endParaRPr lang="en-US" altLang="zh-CN" sz="2400" dirty="0"/>
          </a:p>
          <a:p>
            <a:r>
              <a:rPr lang="zh-CN" altLang="en-US" sz="2400" dirty="0"/>
              <a:t>美国军方强调“</a:t>
            </a:r>
            <a:r>
              <a:rPr lang="zh-CN" altLang="en-US" sz="2400" dirty="0">
                <a:solidFill>
                  <a:srgbClr val="C00000"/>
                </a:solidFill>
              </a:rPr>
              <a:t>开发方可以采用最有益与项目的、经工业节实践证明的开发过程</a:t>
            </a:r>
            <a:r>
              <a:rPr lang="zh-CN" altLang="en-US" sz="2400" dirty="0"/>
              <a:t>”</a:t>
            </a:r>
            <a:endParaRPr lang="en-US" altLang="zh-CN"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3.4.1 </a:t>
            </a:r>
            <a:r>
              <a:rPr lang="zh-CN" altLang="en-US" dirty="0"/>
              <a:t>增量式模型</a:t>
            </a:r>
          </a:p>
        </p:txBody>
      </p:sp>
      <p:sp>
        <p:nvSpPr>
          <p:cNvPr id="3" name="内容占位符 2"/>
          <p:cNvSpPr>
            <a:spLocks noGrp="1"/>
          </p:cNvSpPr>
          <p:nvPr>
            <p:ph idx="1"/>
          </p:nvPr>
        </p:nvSpPr>
        <p:spPr/>
        <p:txBody>
          <a:bodyPr/>
          <a:lstStyle/>
          <a:p>
            <a:r>
              <a:rPr lang="zh-CN" altLang="en-US" b="1" dirty="0"/>
              <a:t>增量式</a:t>
            </a:r>
            <a:r>
              <a:rPr lang="en-US" dirty="0"/>
              <a:t>(incremental)</a:t>
            </a:r>
            <a:r>
              <a:rPr lang="zh-CN" altLang="en-US" dirty="0"/>
              <a:t>开发是指在开发过程中，先实现那些需求明确的增量。随着系统开发进展，人们会对一些需求不明确的需求逐渐清晰起来，那么在后续的第二次，第三次等迭代中，可以更容易地实现这些需求功能。</a:t>
            </a:r>
            <a:endParaRPr lang="en-US" altLang="zh-CN" dirty="0"/>
          </a:p>
          <a:p>
            <a:r>
              <a:rPr lang="zh-CN" altLang="en-US" dirty="0"/>
              <a:t>由于需求的实现是一个个“增量”叠加的，将这种模型称为增量式的开发。</a:t>
            </a: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90600" y="228600"/>
            <a:ext cx="7772400" cy="838200"/>
          </a:xfrm>
          <a:noFill/>
        </p:spPr>
        <p:txBody>
          <a:bodyPr lIns="92075" tIns="46038" rIns="92075" bIns="46038"/>
          <a:lstStyle/>
          <a:p>
            <a:r>
              <a:rPr lang="en-US" altLang="en-US" dirty="0"/>
              <a:t>3.4.1 </a:t>
            </a:r>
            <a:r>
              <a:rPr lang="zh-CN" altLang="en-US" dirty="0"/>
              <a:t>增量式模型</a:t>
            </a:r>
          </a:p>
        </p:txBody>
      </p:sp>
      <p:sp>
        <p:nvSpPr>
          <p:cNvPr id="14339" name="Oval 3"/>
          <p:cNvSpPr>
            <a:spLocks noChangeArrowheads="1"/>
          </p:cNvSpPr>
          <p:nvPr/>
        </p:nvSpPr>
        <p:spPr bwMode="auto">
          <a:xfrm>
            <a:off x="5340350" y="4273550"/>
            <a:ext cx="1130300" cy="10541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14340" name="Oval 4"/>
          <p:cNvSpPr>
            <a:spLocks noChangeArrowheads="1"/>
          </p:cNvSpPr>
          <p:nvPr/>
        </p:nvSpPr>
        <p:spPr bwMode="auto">
          <a:xfrm>
            <a:off x="7092950" y="4273550"/>
            <a:ext cx="1358900" cy="10541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14341" name="Oval 5"/>
          <p:cNvSpPr>
            <a:spLocks noChangeArrowheads="1"/>
          </p:cNvSpPr>
          <p:nvPr/>
        </p:nvSpPr>
        <p:spPr bwMode="auto">
          <a:xfrm>
            <a:off x="7473950" y="4273550"/>
            <a:ext cx="596900" cy="6731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14342" name="Oval 6"/>
          <p:cNvSpPr>
            <a:spLocks noChangeArrowheads="1"/>
          </p:cNvSpPr>
          <p:nvPr/>
        </p:nvSpPr>
        <p:spPr bwMode="auto">
          <a:xfrm>
            <a:off x="7702550" y="4273550"/>
            <a:ext cx="215900" cy="2921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14343" name="Oval 7"/>
          <p:cNvSpPr>
            <a:spLocks noChangeArrowheads="1"/>
          </p:cNvSpPr>
          <p:nvPr/>
        </p:nvSpPr>
        <p:spPr bwMode="auto">
          <a:xfrm>
            <a:off x="5568950" y="4273550"/>
            <a:ext cx="596900" cy="6731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14344" name="Oval 8"/>
          <p:cNvSpPr>
            <a:spLocks noChangeArrowheads="1"/>
          </p:cNvSpPr>
          <p:nvPr/>
        </p:nvSpPr>
        <p:spPr bwMode="auto">
          <a:xfrm>
            <a:off x="3206750" y="4349750"/>
            <a:ext cx="1054100" cy="901700"/>
          </a:xfrm>
          <a:prstGeom prst="ellipse">
            <a:avLst/>
          </a:prstGeom>
          <a:solidFill>
            <a:schemeClr val="accent1"/>
          </a:solidFill>
          <a:ln w="127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31753" name="Line 9"/>
          <p:cNvSpPr>
            <a:spLocks noChangeShapeType="1"/>
          </p:cNvSpPr>
          <p:nvPr/>
        </p:nvSpPr>
        <p:spPr bwMode="auto">
          <a:xfrm>
            <a:off x="1219200" y="1601788"/>
            <a:ext cx="0" cy="455612"/>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1754" name="Line 10"/>
          <p:cNvSpPr>
            <a:spLocks noChangeShapeType="1"/>
          </p:cNvSpPr>
          <p:nvPr/>
        </p:nvSpPr>
        <p:spPr bwMode="auto">
          <a:xfrm>
            <a:off x="1295400" y="2668588"/>
            <a:ext cx="0" cy="531812"/>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1755" name="Line 11"/>
          <p:cNvSpPr>
            <a:spLocks noChangeShapeType="1"/>
          </p:cNvSpPr>
          <p:nvPr/>
        </p:nvSpPr>
        <p:spPr bwMode="auto">
          <a:xfrm>
            <a:off x="1295400" y="4116388"/>
            <a:ext cx="0" cy="455612"/>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1756" name="Line 12"/>
          <p:cNvSpPr>
            <a:spLocks noChangeShapeType="1"/>
          </p:cNvSpPr>
          <p:nvPr/>
        </p:nvSpPr>
        <p:spPr bwMode="auto">
          <a:xfrm>
            <a:off x="2363788" y="4876800"/>
            <a:ext cx="836612" cy="0"/>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1757" name="Line 13"/>
          <p:cNvSpPr>
            <a:spLocks noChangeShapeType="1"/>
          </p:cNvSpPr>
          <p:nvPr/>
        </p:nvSpPr>
        <p:spPr bwMode="auto">
          <a:xfrm>
            <a:off x="4268788" y="4876800"/>
            <a:ext cx="1065212" cy="0"/>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1758" name="Line 14"/>
          <p:cNvSpPr>
            <a:spLocks noChangeShapeType="1"/>
          </p:cNvSpPr>
          <p:nvPr/>
        </p:nvSpPr>
        <p:spPr bwMode="auto">
          <a:xfrm>
            <a:off x="6478588" y="4876800"/>
            <a:ext cx="608012" cy="0"/>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1759" name="Line 15"/>
          <p:cNvSpPr>
            <a:spLocks noChangeShapeType="1"/>
          </p:cNvSpPr>
          <p:nvPr/>
        </p:nvSpPr>
        <p:spPr bwMode="auto">
          <a:xfrm>
            <a:off x="3352800" y="3659188"/>
            <a:ext cx="0" cy="608012"/>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1760" name="Line 16"/>
          <p:cNvSpPr>
            <a:spLocks noChangeShapeType="1"/>
          </p:cNvSpPr>
          <p:nvPr/>
        </p:nvSpPr>
        <p:spPr bwMode="auto">
          <a:xfrm>
            <a:off x="5638800" y="3582988"/>
            <a:ext cx="0" cy="608012"/>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1761" name="Line 17"/>
          <p:cNvSpPr>
            <a:spLocks noChangeShapeType="1"/>
          </p:cNvSpPr>
          <p:nvPr/>
        </p:nvSpPr>
        <p:spPr bwMode="auto">
          <a:xfrm>
            <a:off x="3962400" y="3659188"/>
            <a:ext cx="0" cy="608012"/>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31762" name="Line 18"/>
          <p:cNvSpPr>
            <a:spLocks noChangeShapeType="1"/>
          </p:cNvSpPr>
          <p:nvPr/>
        </p:nvSpPr>
        <p:spPr bwMode="auto">
          <a:xfrm>
            <a:off x="6096000" y="3582988"/>
            <a:ext cx="0" cy="608012"/>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31763" name="Line 19"/>
          <p:cNvSpPr>
            <a:spLocks noChangeShapeType="1"/>
          </p:cNvSpPr>
          <p:nvPr/>
        </p:nvSpPr>
        <p:spPr bwMode="auto">
          <a:xfrm>
            <a:off x="7772400" y="2820988"/>
            <a:ext cx="0" cy="1293812"/>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31764" name="Rectangle 20"/>
          <p:cNvSpPr>
            <a:spLocks noChangeArrowheads="1"/>
          </p:cNvSpPr>
          <p:nvPr/>
        </p:nvSpPr>
        <p:spPr bwMode="auto">
          <a:xfrm>
            <a:off x="898525" y="1050925"/>
            <a:ext cx="793750" cy="457200"/>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用户</a:t>
            </a:r>
          </a:p>
        </p:txBody>
      </p:sp>
      <p:sp>
        <p:nvSpPr>
          <p:cNvPr id="31765" name="Rectangle 21"/>
          <p:cNvSpPr>
            <a:spLocks noChangeArrowheads="1"/>
          </p:cNvSpPr>
          <p:nvPr/>
        </p:nvSpPr>
        <p:spPr bwMode="auto">
          <a:xfrm>
            <a:off x="974725" y="2117725"/>
            <a:ext cx="793750" cy="457200"/>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需求</a:t>
            </a:r>
          </a:p>
        </p:txBody>
      </p:sp>
      <p:sp>
        <p:nvSpPr>
          <p:cNvPr id="31766" name="Rectangle 22"/>
          <p:cNvSpPr>
            <a:spLocks noChangeArrowheads="1"/>
          </p:cNvSpPr>
          <p:nvPr/>
        </p:nvSpPr>
        <p:spPr bwMode="auto">
          <a:xfrm>
            <a:off x="822325" y="3260725"/>
            <a:ext cx="1098550" cy="822325"/>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顶层规</a:t>
            </a:r>
          </a:p>
          <a:p>
            <a:pPr defTabSz="762000" eaLnBrk="0" hangingPunct="0"/>
            <a:r>
              <a:rPr lang="zh-CN" altLang="en-US"/>
              <a:t>格说明</a:t>
            </a:r>
          </a:p>
        </p:txBody>
      </p:sp>
      <p:sp>
        <p:nvSpPr>
          <p:cNvPr id="31767" name="Rectangle 23"/>
          <p:cNvSpPr>
            <a:spLocks noChangeArrowheads="1"/>
          </p:cNvSpPr>
          <p:nvPr/>
        </p:nvSpPr>
        <p:spPr bwMode="auto">
          <a:xfrm>
            <a:off x="898525" y="4632325"/>
            <a:ext cx="1403350" cy="822325"/>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增量开发</a:t>
            </a:r>
          </a:p>
          <a:p>
            <a:pPr defTabSz="762000" eaLnBrk="0" hangingPunct="0"/>
            <a:r>
              <a:rPr lang="zh-CN" altLang="en-US"/>
              <a:t>   计划</a:t>
            </a:r>
          </a:p>
        </p:txBody>
      </p:sp>
      <p:sp>
        <p:nvSpPr>
          <p:cNvPr id="31768" name="Rectangle 24"/>
          <p:cNvSpPr>
            <a:spLocks noChangeArrowheads="1"/>
          </p:cNvSpPr>
          <p:nvPr/>
        </p:nvSpPr>
        <p:spPr bwMode="auto">
          <a:xfrm>
            <a:off x="2803525" y="3108325"/>
            <a:ext cx="1708150" cy="457200"/>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用户    反馈</a:t>
            </a:r>
          </a:p>
        </p:txBody>
      </p:sp>
      <p:sp>
        <p:nvSpPr>
          <p:cNvPr id="31769" name="Rectangle 25"/>
          <p:cNvSpPr>
            <a:spLocks noChangeArrowheads="1"/>
          </p:cNvSpPr>
          <p:nvPr/>
        </p:nvSpPr>
        <p:spPr bwMode="auto">
          <a:xfrm>
            <a:off x="5089525" y="3108325"/>
            <a:ext cx="1631950" cy="457200"/>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用户   反馈</a:t>
            </a:r>
          </a:p>
        </p:txBody>
      </p:sp>
      <p:sp>
        <p:nvSpPr>
          <p:cNvPr id="31770" name="Rectangle 26"/>
          <p:cNvSpPr>
            <a:spLocks noChangeArrowheads="1"/>
          </p:cNvSpPr>
          <p:nvPr/>
        </p:nvSpPr>
        <p:spPr bwMode="auto">
          <a:xfrm>
            <a:off x="7375525" y="2346325"/>
            <a:ext cx="793750" cy="457200"/>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用户</a:t>
            </a:r>
          </a:p>
        </p:txBody>
      </p:sp>
      <p:sp>
        <p:nvSpPr>
          <p:cNvPr id="31771" name="Rectangle 27"/>
          <p:cNvSpPr>
            <a:spLocks noChangeArrowheads="1"/>
          </p:cNvSpPr>
          <p:nvPr/>
        </p:nvSpPr>
        <p:spPr bwMode="auto">
          <a:xfrm>
            <a:off x="3108325" y="5470525"/>
            <a:ext cx="946150" cy="457200"/>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增量</a:t>
            </a:r>
            <a:r>
              <a:rPr lang="en-US" altLang="zh-CN"/>
              <a:t>1</a:t>
            </a:r>
          </a:p>
        </p:txBody>
      </p:sp>
      <p:sp>
        <p:nvSpPr>
          <p:cNvPr id="31772" name="Rectangle 28"/>
          <p:cNvSpPr>
            <a:spLocks noChangeArrowheads="1"/>
          </p:cNvSpPr>
          <p:nvPr/>
        </p:nvSpPr>
        <p:spPr bwMode="auto">
          <a:xfrm>
            <a:off x="5470525" y="5546725"/>
            <a:ext cx="946150" cy="457200"/>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增量</a:t>
            </a:r>
            <a:r>
              <a:rPr lang="en-US" altLang="zh-CN"/>
              <a:t>2</a:t>
            </a:r>
          </a:p>
        </p:txBody>
      </p:sp>
      <p:sp>
        <p:nvSpPr>
          <p:cNvPr id="31773" name="Rectangle 29"/>
          <p:cNvSpPr>
            <a:spLocks noChangeArrowheads="1"/>
          </p:cNvSpPr>
          <p:nvPr/>
        </p:nvSpPr>
        <p:spPr bwMode="auto">
          <a:xfrm>
            <a:off x="7299325" y="5470525"/>
            <a:ext cx="1403350" cy="822325"/>
          </a:xfrm>
          <a:prstGeom prst="rect">
            <a:avLst/>
          </a:prstGeom>
          <a:noFill/>
          <a:ln w="9525">
            <a:noFill/>
            <a:miter lim="800000"/>
            <a:headEnd/>
            <a:tailEnd/>
          </a:ln>
        </p:spPr>
        <p:txBody>
          <a:bodyPr wrap="none" lIns="92075" tIns="46038" rIns="92075" bIns="46038">
            <a:spAutoFit/>
          </a:bodyPr>
          <a:lstStyle/>
          <a:p>
            <a:pPr algn="ctr" defTabSz="762000" eaLnBrk="0" hangingPunct="0"/>
            <a:r>
              <a:rPr lang="zh-CN" altLang="en-US"/>
              <a:t>增量</a:t>
            </a:r>
            <a:r>
              <a:rPr lang="en-US" altLang="zh-CN"/>
              <a:t>3</a:t>
            </a:r>
          </a:p>
          <a:p>
            <a:pPr algn="ctr" defTabSz="762000" eaLnBrk="0" hangingPunct="0"/>
            <a:r>
              <a:rPr lang="zh-CN" altLang="en-US"/>
              <a:t>完整系统</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案例</a:t>
            </a:r>
            <a:r>
              <a:rPr lang="en-US" b="1" dirty="0"/>
              <a:t>1--IBM FSD</a:t>
            </a:r>
            <a:r>
              <a:rPr lang="zh-CN" altLang="en-US" b="1" dirty="0"/>
              <a:t>：</a:t>
            </a:r>
            <a:endParaRPr lang="zh-CN" altLang="en-US" dirty="0"/>
          </a:p>
        </p:txBody>
      </p:sp>
      <p:sp>
        <p:nvSpPr>
          <p:cNvPr id="3" name="内容占位符 2"/>
          <p:cNvSpPr>
            <a:spLocks noGrp="1"/>
          </p:cNvSpPr>
          <p:nvPr>
            <p:ph idx="1"/>
          </p:nvPr>
        </p:nvSpPr>
        <p:spPr>
          <a:xfrm>
            <a:off x="774648" y="1295400"/>
            <a:ext cx="8216952" cy="5029200"/>
          </a:xfrm>
        </p:spPr>
        <p:txBody>
          <a:bodyPr/>
          <a:lstStyle/>
          <a:p>
            <a:r>
              <a:rPr lang="en-US" sz="2400" dirty="0"/>
              <a:t>IBM FSD</a:t>
            </a:r>
            <a:r>
              <a:rPr lang="zh-CN" altLang="en-US" sz="2400" dirty="0"/>
              <a:t>正式采用</a:t>
            </a:r>
            <a:r>
              <a:rPr lang="en-US" sz="2400" dirty="0"/>
              <a:t>IID</a:t>
            </a:r>
            <a:r>
              <a:rPr lang="zh-CN" altLang="en-US" sz="2400" dirty="0"/>
              <a:t>的项目始于</a:t>
            </a:r>
            <a:r>
              <a:rPr lang="en-US" sz="2400" dirty="0"/>
              <a:t>1972</a:t>
            </a:r>
            <a:r>
              <a:rPr lang="zh-CN" altLang="en-US" sz="2400" dirty="0"/>
              <a:t>年。所承担的项目是一个生命有关的系统，多达</a:t>
            </a:r>
            <a:r>
              <a:rPr lang="en-US" sz="2400" dirty="0"/>
              <a:t>1</a:t>
            </a:r>
            <a:r>
              <a:rPr lang="zh-CN" altLang="en-US" sz="2400" dirty="0"/>
              <a:t>百万行代码的美军</a:t>
            </a:r>
            <a:r>
              <a:rPr lang="en-US" sz="2400" dirty="0"/>
              <a:t>Trident</a:t>
            </a:r>
            <a:r>
              <a:rPr lang="zh-CN" altLang="en-US" sz="2400" dirty="0"/>
              <a:t>潜艇的命令与控制系统。</a:t>
            </a:r>
            <a:r>
              <a:rPr lang="en-US" sz="2400" dirty="0"/>
              <a:t>O’Neill</a:t>
            </a:r>
            <a:r>
              <a:rPr lang="zh-CN" altLang="en-US" sz="2400" dirty="0"/>
              <a:t>任项目经理，他和同事们计划词用</a:t>
            </a:r>
            <a:r>
              <a:rPr lang="en-US" sz="2400" dirty="0"/>
              <a:t>IID</a:t>
            </a:r>
            <a:r>
              <a:rPr lang="zh-CN" altLang="en-US" sz="2400" dirty="0"/>
              <a:t>开发模式，</a:t>
            </a:r>
            <a:r>
              <a:rPr lang="en-US" sz="2400" dirty="0"/>
              <a:t>IBM</a:t>
            </a:r>
            <a:r>
              <a:rPr lang="zh-CN" altLang="en-US" sz="2400" dirty="0"/>
              <a:t>的管理层具有远见，批准了该项目采用</a:t>
            </a:r>
            <a:r>
              <a:rPr lang="en-US" sz="2400" dirty="0"/>
              <a:t>IID</a:t>
            </a:r>
            <a:r>
              <a:rPr lang="zh-CN" altLang="en-US" sz="2400" dirty="0"/>
              <a:t>。最终获得了成功，得到了</a:t>
            </a:r>
            <a:r>
              <a:rPr lang="en-US" sz="2400" dirty="0"/>
              <a:t>IBM</a:t>
            </a:r>
            <a:r>
              <a:rPr lang="zh-CN" altLang="en-US" sz="2400" dirty="0"/>
              <a:t>杰出贡献奖</a:t>
            </a:r>
            <a:r>
              <a:rPr lang="en-US" sz="2400" dirty="0"/>
              <a:t>(Outstanding Contribution Award)</a:t>
            </a:r>
            <a:r>
              <a:rPr lang="zh-CN" altLang="en-US" sz="2400" dirty="0"/>
              <a:t>。因为该系统要求在确定的工期内交付，否则，</a:t>
            </a:r>
            <a:r>
              <a:rPr lang="en-US" sz="2400" dirty="0"/>
              <a:t>IBM FSD</a:t>
            </a:r>
            <a:r>
              <a:rPr lang="zh-CN" altLang="en-US" sz="2400" dirty="0"/>
              <a:t>将面临每天</a:t>
            </a:r>
            <a:r>
              <a:rPr lang="en-US" sz="2400" dirty="0"/>
              <a:t>10</a:t>
            </a:r>
            <a:r>
              <a:rPr lang="zh-CN" altLang="en-US" sz="2400" dirty="0"/>
              <a:t>万美元的罚款。</a:t>
            </a:r>
          </a:p>
          <a:p>
            <a:r>
              <a:rPr lang="zh-CN" altLang="en-US" sz="2400" dirty="0"/>
              <a:t>该项目组将项目分为</a:t>
            </a:r>
            <a:r>
              <a:rPr lang="en-US" altLang="en-US" sz="2400" dirty="0"/>
              <a:t>4</a:t>
            </a:r>
            <a:r>
              <a:rPr lang="zh-CN" altLang="en-US" sz="2400" dirty="0"/>
              <a:t>个时间箱</a:t>
            </a:r>
            <a:r>
              <a:rPr lang="en-US" altLang="en-US" sz="2400" dirty="0"/>
              <a:t>(</a:t>
            </a:r>
            <a:r>
              <a:rPr lang="en-US" altLang="en-US" sz="2400" dirty="0" err="1"/>
              <a:t>timebox</a:t>
            </a:r>
            <a:r>
              <a:rPr lang="en-US" altLang="en-US" sz="2400" dirty="0"/>
              <a:t>)</a:t>
            </a:r>
            <a:r>
              <a:rPr lang="zh-CN" altLang="en-US" sz="2400" dirty="0"/>
              <a:t>，每次迭代</a:t>
            </a:r>
            <a:r>
              <a:rPr lang="en-US" altLang="en-US" sz="2400" dirty="0"/>
              <a:t>6</a:t>
            </a:r>
            <a:r>
              <a:rPr lang="zh-CN" altLang="en-US" sz="2400" dirty="0"/>
              <a:t>个月。重要工作仍然是前期的需求说明工作，迭代不同于当今敏捷方法所建议</a:t>
            </a:r>
            <a:r>
              <a:rPr lang="en-US" altLang="en-US" sz="2400" dirty="0"/>
              <a:t>(</a:t>
            </a:r>
            <a:r>
              <a:rPr lang="zh-CN" altLang="en-US" sz="2400" dirty="0"/>
              <a:t>几周的</a:t>
            </a:r>
            <a:r>
              <a:rPr lang="en-US" altLang="en-US" sz="2400" dirty="0"/>
              <a:t>)</a:t>
            </a:r>
            <a:r>
              <a:rPr lang="zh-CN" altLang="en-US" sz="2400" dirty="0"/>
              <a:t>时间范围</a:t>
            </a:r>
            <a:r>
              <a:rPr lang="en-US" altLang="en-US" sz="2400" dirty="0"/>
              <a:t>(</a:t>
            </a:r>
            <a:r>
              <a:rPr lang="zh-CN" altLang="en-US" sz="2400" dirty="0"/>
              <a:t>见第</a:t>
            </a:r>
            <a:r>
              <a:rPr lang="en-US" altLang="en-US" sz="2400" dirty="0"/>
              <a:t>18</a:t>
            </a:r>
            <a:r>
              <a:rPr lang="zh-CN" altLang="en-US" sz="2400" dirty="0"/>
              <a:t>章敏捷方法</a:t>
            </a:r>
            <a:r>
              <a:rPr lang="en-US" altLang="en-US" sz="2400" dirty="0"/>
              <a:t>)</a:t>
            </a:r>
            <a:r>
              <a:rPr lang="zh-CN" altLang="en-US" sz="2400" dirty="0"/>
              <a:t>。虽然，大部分</a:t>
            </a:r>
            <a:r>
              <a:rPr lang="en-US" altLang="en-US" sz="2400" dirty="0"/>
              <a:t>“</a:t>
            </a:r>
            <a:r>
              <a:rPr lang="zh-CN" altLang="en-US" sz="2400" dirty="0"/>
              <a:t>反馈意见驱动</a:t>
            </a:r>
            <a:r>
              <a:rPr lang="en-US" altLang="en-US" sz="2400" dirty="0"/>
              <a:t>”</a:t>
            </a:r>
            <a:r>
              <a:rPr lang="zh-CN" altLang="en-US" sz="2400" dirty="0"/>
              <a:t>的进化主要发生在需求阶段，</a:t>
            </a:r>
            <a:r>
              <a:rPr lang="en-US" altLang="en-US" sz="2400" dirty="0"/>
              <a:t>O’Neill</a:t>
            </a:r>
            <a:r>
              <a:rPr lang="zh-CN" altLang="en-US" sz="2400" dirty="0"/>
              <a:t>特别指出：</a:t>
            </a:r>
            <a:r>
              <a:rPr lang="en-US" altLang="en-US" sz="2400" dirty="0"/>
              <a:t>IID</a:t>
            </a:r>
            <a:r>
              <a:rPr lang="zh-CN" altLang="en-US" sz="2400" dirty="0"/>
              <a:t>方法也是一个适合于的复杂和高风险项目的大规模开发。</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迭代式的案例</a:t>
            </a:r>
          </a:p>
        </p:txBody>
      </p:sp>
      <p:sp>
        <p:nvSpPr>
          <p:cNvPr id="3" name="内容占位符 2"/>
          <p:cNvSpPr>
            <a:spLocks noGrp="1"/>
          </p:cNvSpPr>
          <p:nvPr>
            <p:ph idx="1"/>
          </p:nvPr>
        </p:nvSpPr>
        <p:spPr/>
        <p:txBody>
          <a:bodyPr/>
          <a:lstStyle/>
          <a:p>
            <a:r>
              <a:rPr lang="zh-CN" altLang="en-US" b="1" dirty="0"/>
              <a:t>案例</a:t>
            </a:r>
            <a:r>
              <a:rPr lang="en-US" b="1" dirty="0"/>
              <a:t>2--</a:t>
            </a:r>
            <a:r>
              <a:rPr lang="zh-CN" altLang="en-US" b="1" dirty="0"/>
              <a:t>也是在</a:t>
            </a:r>
            <a:r>
              <a:rPr lang="en-US" b="1" dirty="0"/>
              <a:t>1972</a:t>
            </a:r>
            <a:r>
              <a:rPr lang="zh-CN" altLang="en-US" b="1" dirty="0"/>
              <a:t>年：</a:t>
            </a:r>
            <a:endParaRPr lang="zh-CN" altLang="en-US" dirty="0"/>
          </a:p>
          <a:p>
            <a:pPr lvl="1"/>
            <a:r>
              <a:rPr lang="en-US" dirty="0"/>
              <a:t>IBM FSD</a:t>
            </a:r>
            <a:r>
              <a:rPr lang="zh-CN" altLang="en-US" dirty="0"/>
              <a:t>竞争对手</a:t>
            </a:r>
            <a:r>
              <a:rPr lang="en-US" dirty="0"/>
              <a:t>TRW</a:t>
            </a:r>
            <a:r>
              <a:rPr lang="zh-CN" altLang="en-US" dirty="0"/>
              <a:t>也将</a:t>
            </a:r>
            <a:r>
              <a:rPr lang="en-US" dirty="0"/>
              <a:t>IID</a:t>
            </a:r>
            <a:r>
              <a:rPr lang="zh-CN" altLang="en-US" dirty="0"/>
              <a:t>方法用于到主要的项目</a:t>
            </a:r>
            <a:r>
              <a:rPr lang="en-US" dirty="0"/>
              <a:t>----100</a:t>
            </a:r>
            <a:r>
              <a:rPr lang="zh-CN" altLang="en-US" dirty="0"/>
              <a:t>万美元</a:t>
            </a:r>
            <a:r>
              <a:rPr lang="en-US" dirty="0"/>
              <a:t>TRW/</a:t>
            </a:r>
            <a:r>
              <a:rPr lang="zh-CN" altLang="en-US" dirty="0"/>
              <a:t>军用国防软件项目。该项目始于</a:t>
            </a:r>
            <a:r>
              <a:rPr lang="en-US" dirty="0"/>
              <a:t>1972</a:t>
            </a:r>
            <a:r>
              <a:rPr lang="zh-CN" altLang="en-US" dirty="0"/>
              <a:t>年</a:t>
            </a:r>
            <a:r>
              <a:rPr lang="en-US" dirty="0"/>
              <a:t>1</a:t>
            </a:r>
            <a:r>
              <a:rPr lang="zh-CN" altLang="en-US" dirty="0"/>
              <a:t>月，</a:t>
            </a:r>
            <a:r>
              <a:rPr lang="en-US" dirty="0"/>
              <a:t>TRW</a:t>
            </a:r>
            <a:r>
              <a:rPr lang="zh-CN" altLang="en-US" dirty="0"/>
              <a:t>开发队伍采用</a:t>
            </a:r>
            <a:r>
              <a:rPr lang="en-US" dirty="0"/>
              <a:t>5</a:t>
            </a:r>
            <a:r>
              <a:rPr lang="zh-CN" altLang="en-US" dirty="0"/>
              <a:t>次迭代。</a:t>
            </a:r>
            <a:endParaRPr lang="en-US" altLang="zh-CN" dirty="0"/>
          </a:p>
          <a:p>
            <a:pPr lvl="1"/>
            <a:r>
              <a:rPr lang="zh-CN" altLang="en-US" dirty="0"/>
              <a:t>第一次迭代集中一个目标，几年后完成，完成</a:t>
            </a:r>
            <a:r>
              <a:rPr lang="en-US" dirty="0"/>
              <a:t>5</a:t>
            </a:r>
            <a:r>
              <a:rPr lang="zh-CN" altLang="en-US" dirty="0"/>
              <a:t>次迭代。迭代没有规定严格的时间箱。开发队伍仍然把前期的规格说明作为重点工作，但在每次的迭代中重点响应上次迭代中出现的问题。</a:t>
            </a: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案例</a:t>
            </a:r>
            <a:r>
              <a:rPr lang="en-US" b="1" dirty="0"/>
              <a:t>3--1970</a:t>
            </a:r>
            <a:r>
              <a:rPr lang="zh-CN" altLang="en-US" b="1" dirty="0"/>
              <a:t>年代的中期：</a:t>
            </a:r>
            <a:endParaRPr lang="zh-CN" altLang="en-US" dirty="0"/>
          </a:p>
          <a:p>
            <a:pPr lvl="1"/>
            <a:r>
              <a:rPr lang="en-US" dirty="0"/>
              <a:t>IBM FSD</a:t>
            </a:r>
            <a:r>
              <a:rPr lang="zh-CN" altLang="en-US" dirty="0"/>
              <a:t>开发轻型飞机多用途系统</a:t>
            </a:r>
            <a:r>
              <a:rPr lang="en-US" dirty="0"/>
              <a:t>(LAMPS-- Light Airborne Multipurpose System)</a:t>
            </a:r>
            <a:r>
              <a:rPr lang="zh-CN" altLang="en-US" dirty="0"/>
              <a:t>，是美国海军舰载直升机武器系统的一部分。需要</a:t>
            </a:r>
            <a:r>
              <a:rPr lang="en-US" dirty="0"/>
              <a:t>4</a:t>
            </a:r>
            <a:r>
              <a:rPr lang="zh-CN" altLang="en-US" dirty="0"/>
              <a:t>年工期，</a:t>
            </a:r>
            <a:r>
              <a:rPr lang="en-US" dirty="0"/>
              <a:t>200</a:t>
            </a:r>
            <a:r>
              <a:rPr lang="zh-CN" altLang="en-US" dirty="0"/>
              <a:t>个人年工作量，开发</a:t>
            </a:r>
            <a:r>
              <a:rPr lang="en-US" dirty="0"/>
              <a:t>3</a:t>
            </a:r>
            <a:r>
              <a:rPr lang="zh-CN" altLang="en-US" dirty="0"/>
              <a:t>百万行代码，集成了分布在直升机和军舰的</a:t>
            </a:r>
            <a:r>
              <a:rPr lang="en-US" dirty="0"/>
              <a:t>8</a:t>
            </a:r>
            <a:r>
              <a:rPr lang="zh-CN" altLang="en-US" dirty="0"/>
              <a:t>个不同的上</a:t>
            </a:r>
            <a:r>
              <a:rPr lang="en-US" dirty="0"/>
              <a:t>7</a:t>
            </a:r>
            <a:r>
              <a:rPr lang="zh-CN" altLang="en-US" dirty="0"/>
              <a:t>百万行程序和数据。</a:t>
            </a:r>
            <a:r>
              <a:rPr lang="en-US" dirty="0"/>
              <a:t>LAPMS</a:t>
            </a:r>
            <a:r>
              <a:rPr lang="zh-CN" altLang="en-US" dirty="0"/>
              <a:t>分为</a:t>
            </a:r>
            <a:r>
              <a:rPr lang="en-US" dirty="0"/>
              <a:t>45</a:t>
            </a:r>
            <a:r>
              <a:rPr lang="zh-CN" altLang="en-US" dirty="0"/>
              <a:t>个时间箱的迭代</a:t>
            </a:r>
            <a:r>
              <a:rPr lang="en-US" dirty="0"/>
              <a:t>(</a:t>
            </a:r>
            <a:r>
              <a:rPr lang="zh-CN" altLang="en-US" dirty="0"/>
              <a:t>每次迭代一个月</a:t>
            </a:r>
            <a:r>
              <a:rPr lang="en-US" dirty="0"/>
              <a:t>)</a:t>
            </a:r>
            <a:r>
              <a:rPr lang="zh-CN" altLang="en-US" dirty="0"/>
              <a:t>交付。</a:t>
            </a:r>
            <a:r>
              <a:rPr lang="en-US" dirty="0"/>
              <a:t>Mills</a:t>
            </a:r>
            <a:r>
              <a:rPr lang="zh-CN" altLang="en-US" dirty="0"/>
              <a:t>对此项目的总结是：</a:t>
            </a:r>
            <a:r>
              <a:rPr lang="en-US" dirty="0"/>
              <a:t>“</a:t>
            </a:r>
            <a:r>
              <a:rPr lang="zh-CN" altLang="en-US" dirty="0"/>
              <a:t>每次都能按财政预算及时交付。</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经典迭代开发的优势</a:t>
            </a:r>
          </a:p>
        </p:txBody>
      </p:sp>
      <p:sp>
        <p:nvSpPr>
          <p:cNvPr id="3" name="内容占位符 2"/>
          <p:cNvSpPr>
            <a:spLocks noGrp="1"/>
          </p:cNvSpPr>
          <p:nvPr>
            <p:ph idx="1"/>
          </p:nvPr>
        </p:nvSpPr>
        <p:spPr/>
        <p:txBody>
          <a:bodyPr/>
          <a:lstStyle/>
          <a:p>
            <a:r>
              <a:rPr lang="zh-CN" altLang="en-US" dirty="0"/>
              <a:t>“迭代式增强的基本思想是增量式地开发软件，让开发者能够从早期的开发中、系统的增量、交付的版本中学到经验。从系统的开发和使用中学习一切可能学到的东西。过程中的关键是从系统需求的简单子集实现开始，通过迭代增强和进化后续的版本，直到系统被实现。每次迭代中，对设计进行修改，并增加新的功能要求。”</a:t>
            </a:r>
          </a:p>
          <a:p>
            <a:r>
              <a:rPr lang="en-US" altLang="zh-CN" dirty="0"/>
              <a:t>------</a:t>
            </a:r>
            <a:r>
              <a:rPr lang="en-US" dirty="0"/>
              <a:t>Vic </a:t>
            </a:r>
            <a:r>
              <a:rPr lang="en-US" dirty="0" err="1"/>
              <a:t>Basili</a:t>
            </a:r>
            <a:r>
              <a:rPr lang="en-US" dirty="0"/>
              <a:t> </a:t>
            </a:r>
            <a:r>
              <a:rPr lang="zh-CN" altLang="en-US" dirty="0"/>
              <a:t>和</a:t>
            </a:r>
            <a:r>
              <a:rPr lang="en-US" dirty="0"/>
              <a:t>Joe Turner</a:t>
            </a:r>
            <a:r>
              <a:rPr lang="zh-CN" altLang="en-US" dirty="0"/>
              <a:t>，</a:t>
            </a:r>
            <a:r>
              <a:rPr lang="en-US" altLang="zh-CN" dirty="0"/>
              <a:t>1975</a:t>
            </a:r>
            <a:r>
              <a:rPr lang="zh-CN" altLang="en-US" dirty="0"/>
              <a:t>年</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dirty="0"/>
              <a:t>3.4.2 </a:t>
            </a:r>
            <a:r>
              <a:rPr lang="zh-CN" altLang="en-US" dirty="0"/>
              <a:t>渐进式模型</a:t>
            </a:r>
          </a:p>
        </p:txBody>
      </p:sp>
      <p:sp>
        <p:nvSpPr>
          <p:cNvPr id="3" name="内容占位符 2"/>
          <p:cNvSpPr>
            <a:spLocks noGrp="1"/>
          </p:cNvSpPr>
          <p:nvPr>
            <p:ph idx="1"/>
          </p:nvPr>
        </p:nvSpPr>
        <p:spPr/>
        <p:txBody>
          <a:bodyPr/>
          <a:lstStyle/>
          <a:p>
            <a:r>
              <a:rPr lang="zh-CN" altLang="en-US" b="1" dirty="0"/>
              <a:t>渐进式</a:t>
            </a:r>
            <a:r>
              <a:rPr lang="en-US" dirty="0"/>
              <a:t>(evolutional)</a:t>
            </a:r>
            <a:r>
              <a:rPr lang="zh-CN" altLang="en-US" dirty="0"/>
              <a:t>开发，或进化式开发，与增量式开发一样也是需要多次迭代的过程。所不同的是，许多软件的需求不能完全区分出所谓的“需求明确部分”和“需求不明确部分”。</a:t>
            </a:r>
            <a:endParaRPr lang="en-US" altLang="zh-CN" dirty="0"/>
          </a:p>
          <a:p>
            <a:r>
              <a:rPr lang="zh-CN" altLang="en-US" dirty="0"/>
              <a:t>这种情况下，很难采用增量式开发，因为不能断定哪些增量是清楚的。</a:t>
            </a:r>
          </a:p>
          <a:p>
            <a:pPr>
              <a:buNone/>
            </a:pP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zh-CN" altLang="en-US"/>
              <a:t>主要内容</a:t>
            </a:r>
          </a:p>
        </p:txBody>
      </p:sp>
      <p:sp>
        <p:nvSpPr>
          <p:cNvPr id="6147" name="Rectangle 1027"/>
          <p:cNvSpPr>
            <a:spLocks noGrp="1" noChangeArrowheads="1"/>
          </p:cNvSpPr>
          <p:nvPr>
            <p:ph type="body" idx="1"/>
          </p:nvPr>
        </p:nvSpPr>
        <p:spPr>
          <a:xfrm>
            <a:off x="990600" y="1295400"/>
            <a:ext cx="8001000" cy="3703638"/>
          </a:xfrm>
        </p:spPr>
        <p:txBody>
          <a:bodyPr/>
          <a:lstStyle/>
          <a:p>
            <a:pPr>
              <a:buFontTx/>
              <a:buNone/>
            </a:pPr>
            <a:r>
              <a:rPr lang="en-US" altLang="zh-CN" sz="1600"/>
              <a:t>#include &lt;math.h&gt;                                                    	/*</a:t>
            </a:r>
            <a:r>
              <a:rPr lang="zh-CN" altLang="en-US" sz="1600"/>
              <a:t>第</a:t>
            </a:r>
            <a:r>
              <a:rPr lang="en-US" altLang="zh-CN" sz="1600"/>
              <a:t>1</a:t>
            </a:r>
            <a:r>
              <a:rPr lang="zh-CN" altLang="en-US" sz="1600"/>
              <a:t>行</a:t>
            </a:r>
            <a:r>
              <a:rPr lang="en-US" sz="1600"/>
              <a:t>*</a:t>
            </a:r>
            <a:r>
              <a:rPr lang="en-US" altLang="zh-CN" sz="1600"/>
              <a:t>/</a:t>
            </a:r>
            <a:endParaRPr lang="zh-CN" altLang="en-US" sz="1600"/>
          </a:p>
          <a:p>
            <a:pPr>
              <a:buFontTx/>
              <a:buNone/>
            </a:pPr>
            <a:r>
              <a:rPr lang="en-US" altLang="zh-CN" sz="1600"/>
              <a:t>#include &lt;stdio.h&gt;                                                     	/*</a:t>
            </a:r>
            <a:r>
              <a:rPr lang="zh-CN" altLang="en-US" sz="1600"/>
              <a:t>第</a:t>
            </a:r>
            <a:r>
              <a:rPr lang="en-US" altLang="zh-CN" sz="1600"/>
              <a:t>2</a:t>
            </a:r>
            <a:r>
              <a:rPr lang="zh-CN" altLang="en-US" sz="1600"/>
              <a:t>行</a:t>
            </a:r>
            <a:r>
              <a:rPr lang="en-US" sz="1600"/>
              <a:t>*</a:t>
            </a:r>
            <a:r>
              <a:rPr lang="en-US" altLang="zh-CN" sz="1600"/>
              <a:t>/</a:t>
            </a:r>
            <a:endParaRPr lang="zh-CN" altLang="en-US" sz="1600"/>
          </a:p>
          <a:p>
            <a:pPr>
              <a:buFontTx/>
              <a:buNone/>
            </a:pPr>
            <a:r>
              <a:rPr lang="en-US" altLang="zh-CN" sz="1600"/>
              <a:t>   main();     /*</a:t>
            </a:r>
            <a:r>
              <a:rPr lang="zh-CN" altLang="en-US" sz="1600"/>
              <a:t>主程序入口</a:t>
            </a:r>
            <a:r>
              <a:rPr lang="en-US" sz="1600"/>
              <a:t> *</a:t>
            </a:r>
            <a:r>
              <a:rPr lang="en-US" altLang="zh-CN" sz="1600"/>
              <a:t>/                                        	/*</a:t>
            </a:r>
            <a:r>
              <a:rPr lang="zh-CN" altLang="en-US" sz="1600"/>
              <a:t>第</a:t>
            </a:r>
            <a:r>
              <a:rPr lang="en-US" altLang="zh-CN" sz="1600"/>
              <a:t>3</a:t>
            </a:r>
            <a:r>
              <a:rPr lang="zh-CN" altLang="en-US" sz="1600"/>
              <a:t>行</a:t>
            </a:r>
            <a:r>
              <a:rPr lang="en-US" sz="1600"/>
              <a:t>*</a:t>
            </a:r>
            <a:r>
              <a:rPr lang="en-US" altLang="zh-CN" sz="1600"/>
              <a:t>/</a:t>
            </a:r>
            <a:endParaRPr lang="zh-CN" altLang="en-US" sz="1600"/>
          </a:p>
          <a:p>
            <a:pPr>
              <a:buFontTx/>
              <a:buNone/>
            </a:pPr>
            <a:r>
              <a:rPr lang="en-US" altLang="zh-CN" sz="1600"/>
              <a:t>{                                                                 		 /*</a:t>
            </a:r>
            <a:r>
              <a:rPr lang="zh-CN" altLang="en-US" sz="1600"/>
              <a:t>第</a:t>
            </a:r>
            <a:r>
              <a:rPr lang="en-US" altLang="zh-CN" sz="1600"/>
              <a:t>4</a:t>
            </a:r>
            <a:r>
              <a:rPr lang="zh-CN" altLang="en-US" sz="1600"/>
              <a:t>行</a:t>
            </a:r>
            <a:r>
              <a:rPr lang="en-US" sz="1600"/>
              <a:t>*</a:t>
            </a:r>
            <a:r>
              <a:rPr lang="en-US" altLang="zh-CN" sz="1600"/>
              <a:t>/</a:t>
            </a:r>
            <a:endParaRPr lang="zh-CN" altLang="en-US" sz="1600"/>
          </a:p>
          <a:p>
            <a:pPr>
              <a:buFontTx/>
              <a:buNone/>
            </a:pPr>
            <a:r>
              <a:rPr lang="en-US" altLang="zh-CN" sz="1600"/>
              <a:t>   Printf (…..)   /* </a:t>
            </a:r>
            <a:r>
              <a:rPr lang="zh-CN" altLang="en-US" sz="1600"/>
              <a:t>在屏幕上提示用户输入一个</a:t>
            </a:r>
            <a:r>
              <a:rPr lang="en-US" altLang="zh-CN" sz="1600"/>
              <a:t>ti */       /*</a:t>
            </a:r>
            <a:r>
              <a:rPr lang="zh-CN" altLang="en-US" sz="1600"/>
              <a:t>第</a:t>
            </a:r>
            <a:r>
              <a:rPr lang="en-US" altLang="zh-CN" sz="1600"/>
              <a:t>5</a:t>
            </a:r>
            <a:r>
              <a:rPr lang="zh-CN" altLang="en-US" sz="1600"/>
              <a:t>行</a:t>
            </a:r>
            <a:r>
              <a:rPr lang="en-US" sz="1600"/>
              <a:t>*</a:t>
            </a:r>
            <a:r>
              <a:rPr lang="en-US" altLang="zh-CN" sz="1600"/>
              <a:t>/</a:t>
            </a:r>
            <a:endParaRPr lang="zh-CN" altLang="en-US" sz="1600"/>
          </a:p>
          <a:p>
            <a:pPr>
              <a:buFontTx/>
              <a:buNone/>
            </a:pPr>
            <a:r>
              <a:rPr lang="en-US" altLang="zh-CN" sz="1600"/>
              <a:t>get(ti);    /* </a:t>
            </a:r>
            <a:r>
              <a:rPr lang="zh-CN" altLang="en-US" sz="1600"/>
              <a:t>得到</a:t>
            </a:r>
            <a:r>
              <a:rPr lang="en-US" altLang="zh-CN" sz="1600"/>
              <a:t>ti */                                              			/*</a:t>
            </a:r>
            <a:r>
              <a:rPr lang="zh-CN" altLang="en-US" sz="1600"/>
              <a:t>第</a:t>
            </a:r>
            <a:r>
              <a:rPr lang="en-US" altLang="zh-CN" sz="1600"/>
              <a:t>6</a:t>
            </a:r>
            <a:r>
              <a:rPr lang="zh-CN" altLang="en-US" sz="1600"/>
              <a:t>行</a:t>
            </a:r>
            <a:r>
              <a:rPr lang="en-US" sz="1600"/>
              <a:t>*</a:t>
            </a:r>
            <a:r>
              <a:rPr lang="en-US" altLang="zh-CN" sz="1600"/>
              <a:t>/</a:t>
            </a:r>
            <a:endParaRPr lang="zh-CN" altLang="en-US" sz="1600"/>
          </a:p>
          <a:p>
            <a:pPr>
              <a:buFontTx/>
              <a:buNone/>
            </a:pPr>
            <a:r>
              <a:rPr lang="en-US" altLang="zh-CN" sz="1600"/>
              <a:t>/* </a:t>
            </a:r>
            <a:r>
              <a:rPr lang="zh-CN" altLang="en-US" sz="1600"/>
              <a:t>计算</a:t>
            </a:r>
            <a:r>
              <a:rPr lang="en-US" altLang="zh-CN" sz="1600"/>
              <a:t>Y, </a:t>
            </a:r>
            <a:r>
              <a:rPr lang="zh-CN" altLang="en-US" sz="1600"/>
              <a:t>依据</a:t>
            </a:r>
            <a:r>
              <a:rPr lang="en-US" altLang="zh-CN" sz="1600"/>
              <a:t>C</a:t>
            </a:r>
            <a:r>
              <a:rPr lang="zh-CN" altLang="en-US" sz="1600"/>
              <a:t>编译厂家提供的数学库中的</a:t>
            </a:r>
            <a:r>
              <a:rPr lang="en-US" altLang="zh-CN" sz="1600"/>
              <a:t>sin</a:t>
            </a:r>
            <a:r>
              <a:rPr lang="zh-CN" altLang="en-US" sz="1600"/>
              <a:t>、</a:t>
            </a:r>
            <a:r>
              <a:rPr lang="en-US" altLang="zh-CN" sz="1600"/>
              <a:t>cos</a:t>
            </a:r>
            <a:r>
              <a:rPr lang="zh-CN" altLang="en-US" sz="1600"/>
              <a:t>和</a:t>
            </a:r>
            <a:r>
              <a:rPr lang="en-US" altLang="zh-CN" sz="1600"/>
              <a:t>log</a:t>
            </a:r>
            <a:r>
              <a:rPr lang="zh-CN" altLang="en-US" sz="1600"/>
              <a:t>函数</a:t>
            </a:r>
            <a:r>
              <a:rPr lang="en-US" sz="1600"/>
              <a:t> *</a:t>
            </a:r>
            <a:r>
              <a:rPr lang="en-US" altLang="zh-CN" sz="1600"/>
              <a:t>/     	/*</a:t>
            </a:r>
            <a:r>
              <a:rPr lang="zh-CN" altLang="en-US" sz="1600"/>
              <a:t>第</a:t>
            </a:r>
            <a:r>
              <a:rPr lang="en-US" altLang="zh-CN" sz="1600"/>
              <a:t>7</a:t>
            </a:r>
            <a:r>
              <a:rPr lang="zh-CN" altLang="en-US" sz="1600"/>
              <a:t>行</a:t>
            </a:r>
            <a:r>
              <a:rPr lang="en-US" sz="1600"/>
              <a:t>*</a:t>
            </a:r>
            <a:r>
              <a:rPr lang="en-US" altLang="zh-CN" sz="1600"/>
              <a:t>/</a:t>
            </a:r>
            <a:endParaRPr lang="zh-CN" altLang="en-US" sz="1600"/>
          </a:p>
          <a:p>
            <a:pPr>
              <a:buFontTx/>
              <a:buNone/>
            </a:pPr>
            <a:r>
              <a:rPr lang="en-US" altLang="zh-CN" sz="1600"/>
              <a:t>Y = 5.0*sin(ti) + 6.0*cos(ti)*+ 7.0*log(ti) +0.5*ti ;                        		/*</a:t>
            </a:r>
            <a:r>
              <a:rPr lang="zh-CN" altLang="en-US" sz="1600"/>
              <a:t>第</a:t>
            </a:r>
            <a:r>
              <a:rPr lang="en-US" altLang="zh-CN" sz="1600"/>
              <a:t>8</a:t>
            </a:r>
            <a:r>
              <a:rPr lang="zh-CN" altLang="en-US" sz="1600"/>
              <a:t>行</a:t>
            </a:r>
            <a:r>
              <a:rPr lang="en-US" sz="1600"/>
              <a:t>*</a:t>
            </a:r>
            <a:r>
              <a:rPr lang="en-US" altLang="zh-CN" sz="1600"/>
              <a:t>/</a:t>
            </a:r>
            <a:endParaRPr lang="zh-CN" altLang="en-US" sz="1600"/>
          </a:p>
          <a:p>
            <a:pPr>
              <a:buFontTx/>
              <a:buNone/>
            </a:pPr>
            <a:r>
              <a:rPr lang="en-US" altLang="zh-CN" sz="1600"/>
              <a:t>Y= Y +4.0*user1(ti)</a:t>
            </a:r>
            <a:r>
              <a:rPr lang="zh-CN" altLang="en-US" sz="1600"/>
              <a:t>；</a:t>
            </a:r>
            <a:r>
              <a:rPr lang="en-US" altLang="zh-CN" sz="1600"/>
              <a:t>/* </a:t>
            </a:r>
            <a:r>
              <a:rPr lang="zh-CN" altLang="en-US" sz="1600"/>
              <a:t>计算</a:t>
            </a:r>
            <a:r>
              <a:rPr lang="en-US" altLang="zh-CN" sz="1600"/>
              <a:t>Y, </a:t>
            </a:r>
            <a:r>
              <a:rPr lang="zh-CN" altLang="en-US" sz="1600"/>
              <a:t>调用自个开发的函数</a:t>
            </a:r>
            <a:r>
              <a:rPr lang="en-US" altLang="zh-CN" sz="1600"/>
              <a:t>user1*/            	/*</a:t>
            </a:r>
            <a:r>
              <a:rPr lang="zh-CN" altLang="en-US" sz="1600"/>
              <a:t>第</a:t>
            </a:r>
            <a:r>
              <a:rPr lang="en-US" altLang="zh-CN" sz="1600"/>
              <a:t>9</a:t>
            </a:r>
            <a:r>
              <a:rPr lang="zh-CN" altLang="en-US" sz="1600"/>
              <a:t>行</a:t>
            </a:r>
            <a:r>
              <a:rPr lang="en-US" sz="1600"/>
              <a:t>*</a:t>
            </a:r>
            <a:r>
              <a:rPr lang="en-US" altLang="zh-CN" sz="1600"/>
              <a:t>/</a:t>
            </a:r>
            <a:endParaRPr lang="zh-CN" altLang="en-US" sz="1600"/>
          </a:p>
          <a:p>
            <a:pPr>
              <a:buFontTx/>
              <a:buNone/>
            </a:pPr>
            <a:r>
              <a:rPr lang="en-US" altLang="zh-CN" sz="1600"/>
              <a:t>Y= Y +3.0*user2(ti)</a:t>
            </a:r>
            <a:r>
              <a:rPr lang="zh-CN" altLang="en-US" sz="1600"/>
              <a:t>；</a:t>
            </a:r>
            <a:r>
              <a:rPr lang="en-US" altLang="zh-CN" sz="1600"/>
              <a:t>/* </a:t>
            </a:r>
            <a:r>
              <a:rPr lang="zh-CN" altLang="en-US" sz="1600"/>
              <a:t>计算</a:t>
            </a:r>
            <a:r>
              <a:rPr lang="en-US" altLang="zh-CN" sz="1600"/>
              <a:t>Y, </a:t>
            </a:r>
            <a:r>
              <a:rPr lang="zh-CN" altLang="en-US" sz="1600"/>
              <a:t>调用先前项目开发出的函数</a:t>
            </a:r>
            <a:r>
              <a:rPr lang="en-US" altLang="zh-CN" sz="1600"/>
              <a:t>user2*/      	/*</a:t>
            </a:r>
            <a:r>
              <a:rPr lang="zh-CN" altLang="en-US" sz="1600"/>
              <a:t>第</a:t>
            </a:r>
            <a:r>
              <a:rPr lang="en-US" altLang="zh-CN" sz="1600"/>
              <a:t>10</a:t>
            </a:r>
            <a:r>
              <a:rPr lang="zh-CN" altLang="en-US" sz="1600"/>
              <a:t>行</a:t>
            </a:r>
            <a:r>
              <a:rPr lang="en-US" sz="1600"/>
              <a:t>*</a:t>
            </a:r>
            <a:r>
              <a:rPr lang="en-US" altLang="zh-CN" sz="1600"/>
              <a:t>/</a:t>
            </a:r>
            <a:endParaRPr lang="zh-CN" altLang="en-US" sz="1600"/>
          </a:p>
          <a:p>
            <a:pPr>
              <a:buFontTx/>
              <a:buNone/>
            </a:pPr>
            <a:r>
              <a:rPr lang="en-US" altLang="zh-CN" sz="1600"/>
              <a:t> Printf (…..);   /* </a:t>
            </a:r>
            <a:r>
              <a:rPr lang="zh-CN" altLang="en-US" sz="1600"/>
              <a:t>在屏幕显示</a:t>
            </a:r>
            <a:r>
              <a:rPr lang="en-US" altLang="zh-CN" sz="1600"/>
              <a:t>Y */                                 			 /*</a:t>
            </a:r>
            <a:r>
              <a:rPr lang="zh-CN" altLang="en-US" sz="1600"/>
              <a:t>第</a:t>
            </a:r>
            <a:r>
              <a:rPr lang="en-US" altLang="zh-CN" sz="1600"/>
              <a:t>11</a:t>
            </a:r>
            <a:r>
              <a:rPr lang="zh-CN" altLang="en-US" sz="1600"/>
              <a:t>行</a:t>
            </a:r>
            <a:r>
              <a:rPr lang="en-US" sz="1600"/>
              <a:t>*</a:t>
            </a:r>
            <a:r>
              <a:rPr lang="en-US" altLang="zh-CN" sz="1600"/>
              <a:t>/</a:t>
            </a:r>
            <a:endParaRPr lang="zh-CN" altLang="en-US" sz="1600"/>
          </a:p>
          <a:p>
            <a:pPr>
              <a:buFontTx/>
              <a:buNone/>
            </a:pPr>
            <a:r>
              <a:rPr lang="en-US" altLang="zh-CN" sz="1600"/>
              <a:t>} /*</a:t>
            </a:r>
            <a:r>
              <a:rPr lang="zh-CN" altLang="en-US" sz="1600"/>
              <a:t>结束返回</a:t>
            </a:r>
            <a:r>
              <a:rPr lang="en-US" sz="1600"/>
              <a:t>*</a:t>
            </a:r>
            <a:r>
              <a:rPr lang="en-US" altLang="zh-CN" sz="1600"/>
              <a:t>/                                                       			/*</a:t>
            </a:r>
            <a:r>
              <a:rPr lang="zh-CN" altLang="en-US" sz="1600"/>
              <a:t>第</a:t>
            </a:r>
            <a:r>
              <a:rPr lang="en-US" altLang="zh-CN" sz="1600"/>
              <a:t>12</a:t>
            </a:r>
            <a:r>
              <a:rPr lang="zh-CN" altLang="en-US" sz="1600"/>
              <a:t>行</a:t>
            </a:r>
            <a:r>
              <a:rPr lang="en-US" sz="1600"/>
              <a:t>*</a:t>
            </a:r>
            <a:r>
              <a:rPr lang="en-US" altLang="zh-CN" sz="1600"/>
              <a:t>/</a:t>
            </a:r>
            <a:endParaRPr lang="zh-CN" altLang="en-US" sz="1600"/>
          </a:p>
          <a:p>
            <a:pPr eaLnBrk="1" hangingPunct="1"/>
            <a:endParaRPr lang="zh-CN" altLang="en-US" sz="1600"/>
          </a:p>
        </p:txBody>
      </p:sp>
      <p:sp>
        <p:nvSpPr>
          <p:cNvPr id="6148" name="矩形 3"/>
          <p:cNvSpPr>
            <a:spLocks noChangeArrowheads="1"/>
          </p:cNvSpPr>
          <p:nvPr/>
        </p:nvSpPr>
        <p:spPr bwMode="auto">
          <a:xfrm>
            <a:off x="847725" y="5108575"/>
            <a:ext cx="7594600" cy="1200150"/>
          </a:xfrm>
          <a:prstGeom prst="rect">
            <a:avLst/>
          </a:prstGeom>
          <a:noFill/>
          <a:ln w="9525">
            <a:noFill/>
            <a:miter lim="800000"/>
            <a:headEnd/>
            <a:tailEnd/>
          </a:ln>
        </p:spPr>
        <p:txBody>
          <a:bodyPr>
            <a:spAutoFit/>
          </a:bodyPr>
          <a:lstStyle/>
          <a:p>
            <a:r>
              <a:rPr lang="zh-CN" altLang="en-US" sz="1800"/>
              <a:t>将源程序命名为</a:t>
            </a:r>
            <a:r>
              <a:rPr lang="en-US" altLang="zh-CN" sz="1800"/>
              <a:t>main.c</a:t>
            </a:r>
            <a:r>
              <a:rPr lang="zh-CN" altLang="en-US" sz="1800"/>
              <a:t>，那么，该例子的建造过程如下：</a:t>
            </a:r>
          </a:p>
          <a:p>
            <a:r>
              <a:rPr lang="zh-CN" altLang="en-US" sz="1800"/>
              <a:t>将</a:t>
            </a:r>
            <a:r>
              <a:rPr lang="en-US" altLang="zh-CN" sz="1800"/>
              <a:t>main.c</a:t>
            </a:r>
            <a:r>
              <a:rPr lang="zh-CN" altLang="en-US" sz="1800"/>
              <a:t>源程序编译为</a:t>
            </a:r>
            <a:r>
              <a:rPr lang="en-US" altLang="zh-CN" sz="1800"/>
              <a:t>main.obj---</a:t>
            </a:r>
            <a:r>
              <a:rPr lang="zh-CN" altLang="en-US" sz="1800"/>
              <a:t>目标码程序；</a:t>
            </a:r>
          </a:p>
          <a:p>
            <a:r>
              <a:rPr lang="zh-CN" altLang="en-US" sz="1800"/>
              <a:t>将</a:t>
            </a:r>
            <a:r>
              <a:rPr lang="en-US" altLang="zh-CN" sz="1800"/>
              <a:t>main.obj</a:t>
            </a:r>
            <a:r>
              <a:rPr lang="zh-CN" altLang="en-US" sz="1800"/>
              <a:t>与所需要的库程序链接</a:t>
            </a:r>
            <a:r>
              <a:rPr lang="en-US" altLang="zh-CN" sz="1800"/>
              <a:t>(</a:t>
            </a:r>
            <a:r>
              <a:rPr lang="zh-CN" altLang="en-US" sz="1800"/>
              <a:t>装配</a:t>
            </a:r>
            <a:r>
              <a:rPr lang="en-US" altLang="zh-CN" sz="1800"/>
              <a:t>)</a:t>
            </a:r>
            <a:r>
              <a:rPr lang="zh-CN" altLang="en-US" sz="1800"/>
              <a:t>起来，例如，采用如下的命令行：</a:t>
            </a:r>
          </a:p>
          <a:p>
            <a:r>
              <a:rPr lang="en-US" altLang="zh-CN" sz="1800"/>
              <a:t>     Link main.obj + stdio.lib + math.lib</a:t>
            </a:r>
            <a:endParaRPr lang="zh-CN" altLang="en-US"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2"/>
          <p:cNvSpPr>
            <a:spLocks/>
          </p:cNvSpPr>
          <p:nvPr/>
        </p:nvSpPr>
        <p:spPr bwMode="auto">
          <a:xfrm>
            <a:off x="7086600" y="3886200"/>
            <a:ext cx="1868488" cy="1373188"/>
          </a:xfrm>
          <a:custGeom>
            <a:avLst/>
            <a:gdLst/>
            <a:ahLst/>
            <a:cxnLst>
              <a:cxn ang="0">
                <a:pos x="0" y="306"/>
              </a:cxn>
              <a:cxn ang="0">
                <a:pos x="0" y="240"/>
              </a:cxn>
              <a:cxn ang="0">
                <a:pos x="12" y="174"/>
              </a:cxn>
              <a:cxn ang="0">
                <a:pos x="72" y="120"/>
              </a:cxn>
              <a:cxn ang="0">
                <a:pos x="144" y="76"/>
              </a:cxn>
              <a:cxn ang="0">
                <a:pos x="216" y="43"/>
              </a:cxn>
              <a:cxn ang="0">
                <a:pos x="288" y="21"/>
              </a:cxn>
              <a:cxn ang="0">
                <a:pos x="360" y="0"/>
              </a:cxn>
              <a:cxn ang="0">
                <a:pos x="444" y="0"/>
              </a:cxn>
              <a:cxn ang="0">
                <a:pos x="528" y="0"/>
              </a:cxn>
              <a:cxn ang="0">
                <a:pos x="672" y="0"/>
              </a:cxn>
              <a:cxn ang="0">
                <a:pos x="744" y="0"/>
              </a:cxn>
              <a:cxn ang="0">
                <a:pos x="828" y="0"/>
              </a:cxn>
              <a:cxn ang="0">
                <a:pos x="924" y="54"/>
              </a:cxn>
              <a:cxn ang="0">
                <a:pos x="1032" y="109"/>
              </a:cxn>
              <a:cxn ang="0">
                <a:pos x="1080" y="174"/>
              </a:cxn>
              <a:cxn ang="0">
                <a:pos x="1116" y="251"/>
              </a:cxn>
              <a:cxn ang="0">
                <a:pos x="1152" y="317"/>
              </a:cxn>
              <a:cxn ang="0">
                <a:pos x="1176" y="382"/>
              </a:cxn>
              <a:cxn ang="0">
                <a:pos x="1176" y="459"/>
              </a:cxn>
              <a:cxn ang="0">
                <a:pos x="1176" y="524"/>
              </a:cxn>
              <a:cxn ang="0">
                <a:pos x="1140" y="601"/>
              </a:cxn>
              <a:cxn ang="0">
                <a:pos x="1080" y="689"/>
              </a:cxn>
              <a:cxn ang="0">
                <a:pos x="1032" y="754"/>
              </a:cxn>
              <a:cxn ang="0">
                <a:pos x="1008" y="820"/>
              </a:cxn>
              <a:cxn ang="0">
                <a:pos x="924" y="864"/>
              </a:cxn>
              <a:cxn ang="0">
                <a:pos x="852" y="864"/>
              </a:cxn>
              <a:cxn ang="0">
                <a:pos x="732" y="864"/>
              </a:cxn>
              <a:cxn ang="0">
                <a:pos x="648" y="864"/>
              </a:cxn>
              <a:cxn ang="0">
                <a:pos x="540" y="853"/>
              </a:cxn>
              <a:cxn ang="0">
                <a:pos x="468" y="842"/>
              </a:cxn>
              <a:cxn ang="0">
                <a:pos x="360" y="831"/>
              </a:cxn>
              <a:cxn ang="0">
                <a:pos x="252" y="798"/>
              </a:cxn>
              <a:cxn ang="0">
                <a:pos x="192" y="743"/>
              </a:cxn>
              <a:cxn ang="0">
                <a:pos x="144" y="678"/>
              </a:cxn>
              <a:cxn ang="0">
                <a:pos x="120" y="612"/>
              </a:cxn>
              <a:cxn ang="0">
                <a:pos x="84" y="546"/>
              </a:cxn>
              <a:cxn ang="0">
                <a:pos x="36" y="481"/>
              </a:cxn>
              <a:cxn ang="0">
                <a:pos x="0" y="393"/>
              </a:cxn>
            </a:cxnLst>
            <a:rect l="0" t="0" r="r" b="b"/>
            <a:pathLst>
              <a:path w="1177" h="865">
                <a:moveTo>
                  <a:pt x="0" y="393"/>
                </a:moveTo>
                <a:lnTo>
                  <a:pt x="0" y="306"/>
                </a:lnTo>
                <a:lnTo>
                  <a:pt x="0" y="273"/>
                </a:lnTo>
                <a:lnTo>
                  <a:pt x="0" y="240"/>
                </a:lnTo>
                <a:lnTo>
                  <a:pt x="0" y="207"/>
                </a:lnTo>
                <a:lnTo>
                  <a:pt x="12" y="174"/>
                </a:lnTo>
                <a:lnTo>
                  <a:pt x="36" y="142"/>
                </a:lnTo>
                <a:lnTo>
                  <a:pt x="72" y="120"/>
                </a:lnTo>
                <a:lnTo>
                  <a:pt x="108" y="98"/>
                </a:lnTo>
                <a:lnTo>
                  <a:pt x="144" y="76"/>
                </a:lnTo>
                <a:lnTo>
                  <a:pt x="180" y="54"/>
                </a:lnTo>
                <a:lnTo>
                  <a:pt x="216" y="43"/>
                </a:lnTo>
                <a:lnTo>
                  <a:pt x="252" y="32"/>
                </a:lnTo>
                <a:lnTo>
                  <a:pt x="288" y="21"/>
                </a:lnTo>
                <a:lnTo>
                  <a:pt x="324" y="10"/>
                </a:lnTo>
                <a:lnTo>
                  <a:pt x="360" y="0"/>
                </a:lnTo>
                <a:lnTo>
                  <a:pt x="408" y="0"/>
                </a:lnTo>
                <a:lnTo>
                  <a:pt x="444" y="0"/>
                </a:lnTo>
                <a:lnTo>
                  <a:pt x="480" y="0"/>
                </a:lnTo>
                <a:lnTo>
                  <a:pt x="528" y="0"/>
                </a:lnTo>
                <a:lnTo>
                  <a:pt x="600" y="0"/>
                </a:lnTo>
                <a:lnTo>
                  <a:pt x="672" y="0"/>
                </a:lnTo>
                <a:lnTo>
                  <a:pt x="708" y="0"/>
                </a:lnTo>
                <a:lnTo>
                  <a:pt x="744" y="0"/>
                </a:lnTo>
                <a:lnTo>
                  <a:pt x="792" y="0"/>
                </a:lnTo>
                <a:lnTo>
                  <a:pt x="828" y="0"/>
                </a:lnTo>
                <a:lnTo>
                  <a:pt x="876" y="10"/>
                </a:lnTo>
                <a:lnTo>
                  <a:pt x="924" y="54"/>
                </a:lnTo>
                <a:lnTo>
                  <a:pt x="996" y="76"/>
                </a:lnTo>
                <a:lnTo>
                  <a:pt x="1032" y="109"/>
                </a:lnTo>
                <a:lnTo>
                  <a:pt x="1056" y="142"/>
                </a:lnTo>
                <a:lnTo>
                  <a:pt x="1080" y="174"/>
                </a:lnTo>
                <a:lnTo>
                  <a:pt x="1092" y="218"/>
                </a:lnTo>
                <a:lnTo>
                  <a:pt x="1116" y="251"/>
                </a:lnTo>
                <a:lnTo>
                  <a:pt x="1140" y="284"/>
                </a:lnTo>
                <a:lnTo>
                  <a:pt x="1152" y="317"/>
                </a:lnTo>
                <a:lnTo>
                  <a:pt x="1164" y="349"/>
                </a:lnTo>
                <a:lnTo>
                  <a:pt x="1176" y="382"/>
                </a:lnTo>
                <a:lnTo>
                  <a:pt x="1176" y="426"/>
                </a:lnTo>
                <a:lnTo>
                  <a:pt x="1176" y="459"/>
                </a:lnTo>
                <a:lnTo>
                  <a:pt x="1176" y="492"/>
                </a:lnTo>
                <a:lnTo>
                  <a:pt x="1176" y="524"/>
                </a:lnTo>
                <a:lnTo>
                  <a:pt x="1152" y="568"/>
                </a:lnTo>
                <a:lnTo>
                  <a:pt x="1140" y="601"/>
                </a:lnTo>
                <a:lnTo>
                  <a:pt x="1116" y="645"/>
                </a:lnTo>
                <a:lnTo>
                  <a:pt x="1080" y="689"/>
                </a:lnTo>
                <a:lnTo>
                  <a:pt x="1056" y="721"/>
                </a:lnTo>
                <a:lnTo>
                  <a:pt x="1032" y="754"/>
                </a:lnTo>
                <a:lnTo>
                  <a:pt x="1020" y="787"/>
                </a:lnTo>
                <a:lnTo>
                  <a:pt x="1008" y="820"/>
                </a:lnTo>
                <a:lnTo>
                  <a:pt x="960" y="853"/>
                </a:lnTo>
                <a:lnTo>
                  <a:pt x="924" y="864"/>
                </a:lnTo>
                <a:lnTo>
                  <a:pt x="888" y="864"/>
                </a:lnTo>
                <a:lnTo>
                  <a:pt x="852" y="864"/>
                </a:lnTo>
                <a:lnTo>
                  <a:pt x="804" y="864"/>
                </a:lnTo>
                <a:lnTo>
                  <a:pt x="732" y="864"/>
                </a:lnTo>
                <a:lnTo>
                  <a:pt x="684" y="864"/>
                </a:lnTo>
                <a:lnTo>
                  <a:pt x="648" y="864"/>
                </a:lnTo>
                <a:lnTo>
                  <a:pt x="612" y="853"/>
                </a:lnTo>
                <a:lnTo>
                  <a:pt x="540" y="853"/>
                </a:lnTo>
                <a:lnTo>
                  <a:pt x="504" y="842"/>
                </a:lnTo>
                <a:lnTo>
                  <a:pt x="468" y="842"/>
                </a:lnTo>
                <a:lnTo>
                  <a:pt x="432" y="831"/>
                </a:lnTo>
                <a:lnTo>
                  <a:pt x="360" y="831"/>
                </a:lnTo>
                <a:lnTo>
                  <a:pt x="288" y="831"/>
                </a:lnTo>
                <a:lnTo>
                  <a:pt x="252" y="798"/>
                </a:lnTo>
                <a:lnTo>
                  <a:pt x="216" y="776"/>
                </a:lnTo>
                <a:lnTo>
                  <a:pt x="192" y="743"/>
                </a:lnTo>
                <a:lnTo>
                  <a:pt x="156" y="710"/>
                </a:lnTo>
                <a:lnTo>
                  <a:pt x="144" y="678"/>
                </a:lnTo>
                <a:lnTo>
                  <a:pt x="120" y="645"/>
                </a:lnTo>
                <a:lnTo>
                  <a:pt x="120" y="612"/>
                </a:lnTo>
                <a:lnTo>
                  <a:pt x="96" y="579"/>
                </a:lnTo>
                <a:lnTo>
                  <a:pt x="84" y="546"/>
                </a:lnTo>
                <a:lnTo>
                  <a:pt x="48" y="514"/>
                </a:lnTo>
                <a:lnTo>
                  <a:pt x="36" y="481"/>
                </a:lnTo>
                <a:lnTo>
                  <a:pt x="0" y="448"/>
                </a:lnTo>
                <a:lnTo>
                  <a:pt x="0" y="393"/>
                </a:lnTo>
              </a:path>
            </a:pathLst>
          </a:custGeom>
          <a:solidFill>
            <a:schemeClr val="accent1"/>
          </a:solidFill>
          <a:ln w="12700" cap="rnd" cmpd="sng">
            <a:solidFill>
              <a:schemeClr val="tx1"/>
            </a:solidFill>
            <a:prstDash val="solid"/>
            <a:round/>
            <a:headEnd type="none" w="sm" len="sm"/>
            <a:tailEnd type="none" w="sm" len="sm"/>
          </a:ln>
          <a:effectLst>
            <a:outerShdw dist="107763" dir="2700000" algn="ctr" rotWithShape="0">
              <a:schemeClr val="bg2"/>
            </a:outerShdw>
          </a:effectLst>
        </p:spPr>
        <p:txBody>
          <a:bodyPr/>
          <a:lstStyle/>
          <a:p>
            <a:pPr>
              <a:defRPr/>
            </a:pPr>
            <a:endParaRPr lang="zh-CN" altLang="en-US"/>
          </a:p>
        </p:txBody>
      </p:sp>
      <p:sp>
        <p:nvSpPr>
          <p:cNvPr id="10243" name="Freeform 3"/>
          <p:cNvSpPr>
            <a:spLocks/>
          </p:cNvSpPr>
          <p:nvPr/>
        </p:nvSpPr>
        <p:spPr bwMode="auto">
          <a:xfrm>
            <a:off x="4838700" y="3962400"/>
            <a:ext cx="1563688" cy="1239838"/>
          </a:xfrm>
          <a:custGeom>
            <a:avLst/>
            <a:gdLst/>
            <a:ahLst/>
            <a:cxnLst>
              <a:cxn ang="0">
                <a:pos x="36" y="218"/>
              </a:cxn>
              <a:cxn ang="0">
                <a:pos x="36" y="136"/>
              </a:cxn>
              <a:cxn ang="0">
                <a:pos x="96" y="54"/>
              </a:cxn>
              <a:cxn ang="0">
                <a:pos x="168" y="13"/>
              </a:cxn>
              <a:cxn ang="0">
                <a:pos x="240" y="0"/>
              </a:cxn>
              <a:cxn ang="0">
                <a:pos x="312" y="0"/>
              </a:cxn>
              <a:cxn ang="0">
                <a:pos x="384" y="0"/>
              </a:cxn>
              <a:cxn ang="0">
                <a:pos x="456" y="0"/>
              </a:cxn>
              <a:cxn ang="0">
                <a:pos x="528" y="0"/>
              </a:cxn>
              <a:cxn ang="0">
                <a:pos x="612" y="0"/>
              </a:cxn>
              <a:cxn ang="0">
                <a:pos x="708" y="0"/>
              </a:cxn>
              <a:cxn ang="0">
                <a:pos x="780" y="13"/>
              </a:cxn>
              <a:cxn ang="0">
                <a:pos x="852" y="54"/>
              </a:cxn>
              <a:cxn ang="0">
                <a:pos x="912" y="136"/>
              </a:cxn>
              <a:cxn ang="0">
                <a:pos x="948" y="218"/>
              </a:cxn>
              <a:cxn ang="0">
                <a:pos x="972" y="314"/>
              </a:cxn>
              <a:cxn ang="0">
                <a:pos x="984" y="396"/>
              </a:cxn>
              <a:cxn ang="0">
                <a:pos x="984" y="478"/>
              </a:cxn>
              <a:cxn ang="0">
                <a:pos x="972" y="561"/>
              </a:cxn>
              <a:cxn ang="0">
                <a:pos x="948" y="643"/>
              </a:cxn>
              <a:cxn ang="0">
                <a:pos x="912" y="725"/>
              </a:cxn>
              <a:cxn ang="0">
                <a:pos x="828" y="780"/>
              </a:cxn>
              <a:cxn ang="0">
                <a:pos x="744" y="780"/>
              </a:cxn>
              <a:cxn ang="0">
                <a:pos x="672" y="780"/>
              </a:cxn>
              <a:cxn ang="0">
                <a:pos x="552" y="780"/>
              </a:cxn>
              <a:cxn ang="0">
                <a:pos x="480" y="780"/>
              </a:cxn>
              <a:cxn ang="0">
                <a:pos x="372" y="766"/>
              </a:cxn>
              <a:cxn ang="0">
                <a:pos x="240" y="738"/>
              </a:cxn>
              <a:cxn ang="0">
                <a:pos x="156" y="697"/>
              </a:cxn>
              <a:cxn ang="0">
                <a:pos x="96" y="643"/>
              </a:cxn>
              <a:cxn ang="0">
                <a:pos x="24" y="574"/>
              </a:cxn>
              <a:cxn ang="0">
                <a:pos x="0" y="492"/>
              </a:cxn>
              <a:cxn ang="0">
                <a:pos x="0" y="410"/>
              </a:cxn>
              <a:cxn ang="0">
                <a:pos x="36" y="328"/>
              </a:cxn>
            </a:cxnLst>
            <a:rect l="0" t="0" r="r" b="b"/>
            <a:pathLst>
              <a:path w="985" h="781">
                <a:moveTo>
                  <a:pt x="24" y="273"/>
                </a:moveTo>
                <a:lnTo>
                  <a:pt x="36" y="218"/>
                </a:lnTo>
                <a:lnTo>
                  <a:pt x="36" y="177"/>
                </a:lnTo>
                <a:lnTo>
                  <a:pt x="36" y="136"/>
                </a:lnTo>
                <a:lnTo>
                  <a:pt x="60" y="95"/>
                </a:lnTo>
                <a:lnTo>
                  <a:pt x="96" y="54"/>
                </a:lnTo>
                <a:lnTo>
                  <a:pt x="132" y="41"/>
                </a:lnTo>
                <a:lnTo>
                  <a:pt x="168" y="13"/>
                </a:lnTo>
                <a:lnTo>
                  <a:pt x="204" y="0"/>
                </a:lnTo>
                <a:lnTo>
                  <a:pt x="240" y="0"/>
                </a:lnTo>
                <a:lnTo>
                  <a:pt x="276" y="0"/>
                </a:lnTo>
                <a:lnTo>
                  <a:pt x="312" y="0"/>
                </a:lnTo>
                <a:lnTo>
                  <a:pt x="348" y="0"/>
                </a:lnTo>
                <a:lnTo>
                  <a:pt x="384" y="0"/>
                </a:lnTo>
                <a:lnTo>
                  <a:pt x="420" y="0"/>
                </a:lnTo>
                <a:lnTo>
                  <a:pt x="456" y="0"/>
                </a:lnTo>
                <a:lnTo>
                  <a:pt x="492" y="0"/>
                </a:lnTo>
                <a:lnTo>
                  <a:pt x="528" y="0"/>
                </a:lnTo>
                <a:lnTo>
                  <a:pt x="576" y="0"/>
                </a:lnTo>
                <a:lnTo>
                  <a:pt x="612" y="0"/>
                </a:lnTo>
                <a:lnTo>
                  <a:pt x="660" y="0"/>
                </a:lnTo>
                <a:lnTo>
                  <a:pt x="708" y="0"/>
                </a:lnTo>
                <a:lnTo>
                  <a:pt x="744" y="0"/>
                </a:lnTo>
                <a:lnTo>
                  <a:pt x="780" y="13"/>
                </a:lnTo>
                <a:lnTo>
                  <a:pt x="816" y="41"/>
                </a:lnTo>
                <a:lnTo>
                  <a:pt x="852" y="54"/>
                </a:lnTo>
                <a:lnTo>
                  <a:pt x="888" y="95"/>
                </a:lnTo>
                <a:lnTo>
                  <a:pt x="912" y="136"/>
                </a:lnTo>
                <a:lnTo>
                  <a:pt x="936" y="177"/>
                </a:lnTo>
                <a:lnTo>
                  <a:pt x="948" y="218"/>
                </a:lnTo>
                <a:lnTo>
                  <a:pt x="960" y="260"/>
                </a:lnTo>
                <a:lnTo>
                  <a:pt x="972" y="314"/>
                </a:lnTo>
                <a:lnTo>
                  <a:pt x="984" y="355"/>
                </a:lnTo>
                <a:lnTo>
                  <a:pt x="984" y="396"/>
                </a:lnTo>
                <a:lnTo>
                  <a:pt x="984" y="437"/>
                </a:lnTo>
                <a:lnTo>
                  <a:pt x="984" y="478"/>
                </a:lnTo>
                <a:lnTo>
                  <a:pt x="972" y="520"/>
                </a:lnTo>
                <a:lnTo>
                  <a:pt x="972" y="561"/>
                </a:lnTo>
                <a:lnTo>
                  <a:pt x="960" y="602"/>
                </a:lnTo>
                <a:lnTo>
                  <a:pt x="948" y="643"/>
                </a:lnTo>
                <a:lnTo>
                  <a:pt x="924" y="684"/>
                </a:lnTo>
                <a:lnTo>
                  <a:pt x="912" y="725"/>
                </a:lnTo>
                <a:lnTo>
                  <a:pt x="876" y="752"/>
                </a:lnTo>
                <a:lnTo>
                  <a:pt x="828" y="780"/>
                </a:lnTo>
                <a:lnTo>
                  <a:pt x="780" y="780"/>
                </a:lnTo>
                <a:lnTo>
                  <a:pt x="744" y="780"/>
                </a:lnTo>
                <a:lnTo>
                  <a:pt x="708" y="780"/>
                </a:lnTo>
                <a:lnTo>
                  <a:pt x="672" y="780"/>
                </a:lnTo>
                <a:lnTo>
                  <a:pt x="588" y="780"/>
                </a:lnTo>
                <a:lnTo>
                  <a:pt x="552" y="780"/>
                </a:lnTo>
                <a:lnTo>
                  <a:pt x="516" y="780"/>
                </a:lnTo>
                <a:lnTo>
                  <a:pt x="480" y="780"/>
                </a:lnTo>
                <a:lnTo>
                  <a:pt x="408" y="780"/>
                </a:lnTo>
                <a:lnTo>
                  <a:pt x="372" y="766"/>
                </a:lnTo>
                <a:lnTo>
                  <a:pt x="336" y="752"/>
                </a:lnTo>
                <a:lnTo>
                  <a:pt x="240" y="738"/>
                </a:lnTo>
                <a:lnTo>
                  <a:pt x="204" y="725"/>
                </a:lnTo>
                <a:lnTo>
                  <a:pt x="156" y="697"/>
                </a:lnTo>
                <a:lnTo>
                  <a:pt x="120" y="684"/>
                </a:lnTo>
                <a:lnTo>
                  <a:pt x="96" y="643"/>
                </a:lnTo>
                <a:lnTo>
                  <a:pt x="60" y="615"/>
                </a:lnTo>
                <a:lnTo>
                  <a:pt x="24" y="574"/>
                </a:lnTo>
                <a:lnTo>
                  <a:pt x="12" y="533"/>
                </a:lnTo>
                <a:lnTo>
                  <a:pt x="0" y="492"/>
                </a:lnTo>
                <a:lnTo>
                  <a:pt x="0" y="451"/>
                </a:lnTo>
                <a:lnTo>
                  <a:pt x="0" y="410"/>
                </a:lnTo>
                <a:lnTo>
                  <a:pt x="36" y="369"/>
                </a:lnTo>
                <a:lnTo>
                  <a:pt x="36" y="328"/>
                </a:lnTo>
                <a:lnTo>
                  <a:pt x="24" y="273"/>
                </a:lnTo>
              </a:path>
            </a:pathLst>
          </a:custGeom>
          <a:solidFill>
            <a:schemeClr val="accent1"/>
          </a:solidFill>
          <a:ln w="12700" cap="rnd" cmpd="sng">
            <a:solidFill>
              <a:schemeClr val="tx1"/>
            </a:solidFill>
            <a:prstDash val="solid"/>
            <a:round/>
            <a:headEnd type="none" w="sm" len="sm"/>
            <a:tailEnd type="none" w="sm" len="sm"/>
          </a:ln>
          <a:effectLst>
            <a:outerShdw dist="107763" dir="2700000" algn="ctr" rotWithShape="0">
              <a:schemeClr val="bg2"/>
            </a:outerShdw>
          </a:effectLst>
        </p:spPr>
        <p:txBody>
          <a:bodyPr/>
          <a:lstStyle/>
          <a:p>
            <a:pPr>
              <a:defRPr/>
            </a:pPr>
            <a:endParaRPr lang="zh-CN" altLang="en-US"/>
          </a:p>
        </p:txBody>
      </p:sp>
      <p:sp>
        <p:nvSpPr>
          <p:cNvPr id="10244" name="Freeform 4"/>
          <p:cNvSpPr>
            <a:spLocks/>
          </p:cNvSpPr>
          <p:nvPr/>
        </p:nvSpPr>
        <p:spPr bwMode="auto">
          <a:xfrm>
            <a:off x="2362200" y="3943350"/>
            <a:ext cx="1601788" cy="1239838"/>
          </a:xfrm>
          <a:custGeom>
            <a:avLst/>
            <a:gdLst/>
            <a:ahLst/>
            <a:cxnLst>
              <a:cxn ang="0">
                <a:pos x="0" y="252"/>
              </a:cxn>
              <a:cxn ang="0">
                <a:pos x="24" y="204"/>
              </a:cxn>
              <a:cxn ang="0">
                <a:pos x="36" y="108"/>
              </a:cxn>
              <a:cxn ang="0">
                <a:pos x="36" y="72"/>
              </a:cxn>
              <a:cxn ang="0">
                <a:pos x="48" y="36"/>
              </a:cxn>
              <a:cxn ang="0">
                <a:pos x="84" y="12"/>
              </a:cxn>
              <a:cxn ang="0">
                <a:pos x="132" y="24"/>
              </a:cxn>
              <a:cxn ang="0">
                <a:pos x="204" y="24"/>
              </a:cxn>
              <a:cxn ang="0">
                <a:pos x="240" y="12"/>
              </a:cxn>
              <a:cxn ang="0">
                <a:pos x="276" y="12"/>
              </a:cxn>
              <a:cxn ang="0">
                <a:pos x="312" y="12"/>
              </a:cxn>
              <a:cxn ang="0">
                <a:pos x="360" y="0"/>
              </a:cxn>
              <a:cxn ang="0">
                <a:pos x="396" y="0"/>
              </a:cxn>
              <a:cxn ang="0">
                <a:pos x="516" y="12"/>
              </a:cxn>
              <a:cxn ang="0">
                <a:pos x="612" y="24"/>
              </a:cxn>
              <a:cxn ang="0">
                <a:pos x="684" y="36"/>
              </a:cxn>
              <a:cxn ang="0">
                <a:pos x="720" y="48"/>
              </a:cxn>
              <a:cxn ang="0">
                <a:pos x="756" y="48"/>
              </a:cxn>
              <a:cxn ang="0">
                <a:pos x="960" y="156"/>
              </a:cxn>
              <a:cxn ang="0">
                <a:pos x="1008" y="300"/>
              </a:cxn>
              <a:cxn ang="0">
                <a:pos x="1008" y="492"/>
              </a:cxn>
              <a:cxn ang="0">
                <a:pos x="960" y="684"/>
              </a:cxn>
              <a:cxn ang="0">
                <a:pos x="720" y="780"/>
              </a:cxn>
              <a:cxn ang="0">
                <a:pos x="432" y="780"/>
              </a:cxn>
              <a:cxn ang="0">
                <a:pos x="192" y="732"/>
              </a:cxn>
              <a:cxn ang="0">
                <a:pos x="48" y="636"/>
              </a:cxn>
              <a:cxn ang="0">
                <a:pos x="48" y="540"/>
              </a:cxn>
              <a:cxn ang="0">
                <a:pos x="0" y="444"/>
              </a:cxn>
              <a:cxn ang="0">
                <a:pos x="0" y="408"/>
              </a:cxn>
              <a:cxn ang="0">
                <a:pos x="0" y="252"/>
              </a:cxn>
            </a:cxnLst>
            <a:rect l="0" t="0" r="r" b="b"/>
            <a:pathLst>
              <a:path w="1009" h="781">
                <a:moveTo>
                  <a:pt x="0" y="252"/>
                </a:moveTo>
                <a:lnTo>
                  <a:pt x="24" y="204"/>
                </a:lnTo>
                <a:lnTo>
                  <a:pt x="36" y="108"/>
                </a:lnTo>
                <a:lnTo>
                  <a:pt x="36" y="72"/>
                </a:lnTo>
                <a:lnTo>
                  <a:pt x="48" y="36"/>
                </a:lnTo>
                <a:lnTo>
                  <a:pt x="84" y="12"/>
                </a:lnTo>
                <a:lnTo>
                  <a:pt x="132" y="24"/>
                </a:lnTo>
                <a:lnTo>
                  <a:pt x="204" y="24"/>
                </a:lnTo>
                <a:lnTo>
                  <a:pt x="240" y="12"/>
                </a:lnTo>
                <a:lnTo>
                  <a:pt x="276" y="12"/>
                </a:lnTo>
                <a:lnTo>
                  <a:pt x="312" y="12"/>
                </a:lnTo>
                <a:lnTo>
                  <a:pt x="360" y="0"/>
                </a:lnTo>
                <a:lnTo>
                  <a:pt x="396" y="0"/>
                </a:lnTo>
                <a:lnTo>
                  <a:pt x="516" y="12"/>
                </a:lnTo>
                <a:lnTo>
                  <a:pt x="612" y="24"/>
                </a:lnTo>
                <a:lnTo>
                  <a:pt x="684" y="36"/>
                </a:lnTo>
                <a:lnTo>
                  <a:pt x="720" y="48"/>
                </a:lnTo>
                <a:lnTo>
                  <a:pt x="756" y="48"/>
                </a:lnTo>
                <a:lnTo>
                  <a:pt x="960" y="156"/>
                </a:lnTo>
                <a:lnTo>
                  <a:pt x="1008" y="300"/>
                </a:lnTo>
                <a:lnTo>
                  <a:pt x="1008" y="492"/>
                </a:lnTo>
                <a:lnTo>
                  <a:pt x="960" y="684"/>
                </a:lnTo>
                <a:lnTo>
                  <a:pt x="720" y="780"/>
                </a:lnTo>
                <a:lnTo>
                  <a:pt x="432" y="780"/>
                </a:lnTo>
                <a:lnTo>
                  <a:pt x="192" y="732"/>
                </a:lnTo>
                <a:lnTo>
                  <a:pt x="48" y="636"/>
                </a:lnTo>
                <a:lnTo>
                  <a:pt x="48" y="540"/>
                </a:lnTo>
                <a:lnTo>
                  <a:pt x="0" y="444"/>
                </a:lnTo>
                <a:lnTo>
                  <a:pt x="0" y="408"/>
                </a:lnTo>
                <a:lnTo>
                  <a:pt x="0" y="252"/>
                </a:lnTo>
              </a:path>
            </a:pathLst>
          </a:custGeom>
          <a:solidFill>
            <a:schemeClr val="accent1"/>
          </a:solidFill>
          <a:ln w="12700" cap="rnd" cmpd="sng">
            <a:solidFill>
              <a:schemeClr val="tx1"/>
            </a:solidFill>
            <a:prstDash val="solid"/>
            <a:round/>
            <a:headEnd type="none" w="sm" len="sm"/>
            <a:tailEnd type="none" w="sm" len="sm"/>
          </a:ln>
          <a:effectLst>
            <a:outerShdw dist="107763" dir="2700000" algn="ctr" rotWithShape="0">
              <a:schemeClr val="bg2"/>
            </a:outerShdw>
          </a:effectLst>
        </p:spPr>
        <p:txBody>
          <a:bodyPr/>
          <a:lstStyle/>
          <a:p>
            <a:pPr>
              <a:defRPr/>
            </a:pPr>
            <a:endParaRPr lang="zh-CN" altLang="en-US"/>
          </a:p>
        </p:txBody>
      </p:sp>
      <p:sp>
        <p:nvSpPr>
          <p:cNvPr id="34821" name="Line 5"/>
          <p:cNvSpPr>
            <a:spLocks noChangeShapeType="1"/>
          </p:cNvSpPr>
          <p:nvPr/>
        </p:nvSpPr>
        <p:spPr bwMode="auto">
          <a:xfrm>
            <a:off x="1219200" y="3125788"/>
            <a:ext cx="0" cy="989012"/>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4822" name="Line 6"/>
          <p:cNvSpPr>
            <a:spLocks noChangeShapeType="1"/>
          </p:cNvSpPr>
          <p:nvPr/>
        </p:nvSpPr>
        <p:spPr bwMode="auto">
          <a:xfrm>
            <a:off x="2895600" y="2897188"/>
            <a:ext cx="0" cy="836612"/>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4823" name="Line 7"/>
          <p:cNvSpPr>
            <a:spLocks noChangeShapeType="1"/>
          </p:cNvSpPr>
          <p:nvPr/>
        </p:nvSpPr>
        <p:spPr bwMode="auto">
          <a:xfrm>
            <a:off x="5410200" y="2973388"/>
            <a:ext cx="0" cy="912812"/>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4824" name="Line 8"/>
          <p:cNvSpPr>
            <a:spLocks noChangeShapeType="1"/>
          </p:cNvSpPr>
          <p:nvPr/>
        </p:nvSpPr>
        <p:spPr bwMode="auto">
          <a:xfrm>
            <a:off x="3733800" y="2973388"/>
            <a:ext cx="0" cy="760412"/>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34825" name="Line 9"/>
          <p:cNvSpPr>
            <a:spLocks noChangeShapeType="1"/>
          </p:cNvSpPr>
          <p:nvPr/>
        </p:nvSpPr>
        <p:spPr bwMode="auto">
          <a:xfrm>
            <a:off x="6096000" y="2973388"/>
            <a:ext cx="0" cy="836612"/>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34826" name="Line 10"/>
          <p:cNvSpPr>
            <a:spLocks noChangeShapeType="1"/>
          </p:cNvSpPr>
          <p:nvPr/>
        </p:nvSpPr>
        <p:spPr bwMode="auto">
          <a:xfrm>
            <a:off x="8001000" y="2668588"/>
            <a:ext cx="0" cy="989012"/>
          </a:xfrm>
          <a:prstGeom prst="line">
            <a:avLst/>
          </a:prstGeom>
          <a:noFill/>
          <a:ln w="12700">
            <a:solidFill>
              <a:schemeClr val="tx1"/>
            </a:solidFill>
            <a:round/>
            <a:headEnd type="stealth" w="med" len="lg"/>
            <a:tailEnd type="none" w="sm" len="sm"/>
          </a:ln>
        </p:spPr>
        <p:txBody>
          <a:bodyPr wrap="none" anchor="ctr"/>
          <a:lstStyle/>
          <a:p>
            <a:endParaRPr lang="zh-CN" altLang="en-US"/>
          </a:p>
        </p:txBody>
      </p:sp>
      <p:sp>
        <p:nvSpPr>
          <p:cNvPr id="34827" name="Rectangle 11"/>
          <p:cNvSpPr>
            <a:spLocks noChangeArrowheads="1"/>
          </p:cNvSpPr>
          <p:nvPr/>
        </p:nvSpPr>
        <p:spPr bwMode="auto">
          <a:xfrm>
            <a:off x="2362200" y="4038600"/>
            <a:ext cx="1752600" cy="990600"/>
          </a:xfrm>
          <a:prstGeom prst="rect">
            <a:avLst/>
          </a:prstGeom>
          <a:noFill/>
          <a:ln w="9525">
            <a:noFill/>
            <a:miter lim="800000"/>
            <a:headEnd/>
            <a:tailEnd/>
          </a:ln>
        </p:spPr>
        <p:txBody>
          <a:bodyPr wrap="none" lIns="92075" tIns="46038" rIns="92075" bIns="46038" anchor="ctr"/>
          <a:lstStyle/>
          <a:p>
            <a:pPr algn="ctr" defTabSz="762000" eaLnBrk="0" hangingPunct="0"/>
            <a:r>
              <a:rPr lang="zh-CN" altLang="en-US" sz="2800">
                <a:latin typeface="Arial" charset="0"/>
              </a:rPr>
              <a:t>原型</a:t>
            </a:r>
            <a:r>
              <a:rPr lang="en-US" altLang="zh-CN" sz="2800">
                <a:latin typeface="Arial" charset="0"/>
              </a:rPr>
              <a:t>1</a:t>
            </a:r>
          </a:p>
        </p:txBody>
      </p:sp>
      <p:sp>
        <p:nvSpPr>
          <p:cNvPr id="34828" name="Rectangle 12"/>
          <p:cNvSpPr>
            <a:spLocks noChangeArrowheads="1"/>
          </p:cNvSpPr>
          <p:nvPr/>
        </p:nvSpPr>
        <p:spPr bwMode="auto">
          <a:xfrm>
            <a:off x="7086600" y="4114800"/>
            <a:ext cx="1828800" cy="914400"/>
          </a:xfrm>
          <a:prstGeom prst="rect">
            <a:avLst/>
          </a:prstGeom>
          <a:noFill/>
          <a:ln w="9525">
            <a:noFill/>
            <a:miter lim="800000"/>
            <a:headEnd/>
            <a:tailEnd/>
          </a:ln>
        </p:spPr>
        <p:txBody>
          <a:bodyPr wrap="none" lIns="92075" tIns="46038" rIns="92075" bIns="46038" anchor="ctr"/>
          <a:lstStyle/>
          <a:p>
            <a:pPr algn="ctr" defTabSz="762000" eaLnBrk="0" hangingPunct="0"/>
            <a:r>
              <a:rPr lang="zh-CN" altLang="en-US" sz="2800">
                <a:latin typeface="Arial" charset="0"/>
              </a:rPr>
              <a:t>最终的</a:t>
            </a:r>
          </a:p>
          <a:p>
            <a:pPr algn="ctr" defTabSz="762000" eaLnBrk="0" hangingPunct="0"/>
            <a:r>
              <a:rPr lang="zh-CN" altLang="en-US" sz="2800">
                <a:latin typeface="Arial" charset="0"/>
              </a:rPr>
              <a:t>系统</a:t>
            </a:r>
          </a:p>
        </p:txBody>
      </p:sp>
      <p:sp>
        <p:nvSpPr>
          <p:cNvPr id="34829" name="Line 13"/>
          <p:cNvSpPr>
            <a:spLocks noChangeShapeType="1"/>
          </p:cNvSpPr>
          <p:nvPr/>
        </p:nvSpPr>
        <p:spPr bwMode="auto">
          <a:xfrm>
            <a:off x="1601788" y="4572000"/>
            <a:ext cx="760412" cy="0"/>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4830" name="Line 14"/>
          <p:cNvSpPr>
            <a:spLocks noChangeShapeType="1"/>
          </p:cNvSpPr>
          <p:nvPr/>
        </p:nvSpPr>
        <p:spPr bwMode="auto">
          <a:xfrm>
            <a:off x="4116388" y="4572000"/>
            <a:ext cx="684212" cy="0"/>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4831" name="Line 15"/>
          <p:cNvSpPr>
            <a:spLocks noChangeShapeType="1"/>
          </p:cNvSpPr>
          <p:nvPr/>
        </p:nvSpPr>
        <p:spPr bwMode="auto">
          <a:xfrm>
            <a:off x="6478588" y="4572000"/>
            <a:ext cx="531812" cy="0"/>
          </a:xfrm>
          <a:prstGeom prst="line">
            <a:avLst/>
          </a:prstGeom>
          <a:noFill/>
          <a:ln w="12700">
            <a:solidFill>
              <a:schemeClr val="tx1"/>
            </a:solidFill>
            <a:round/>
            <a:headEnd type="none" w="sm" len="sm"/>
            <a:tailEnd type="stealth" w="med" len="lg"/>
          </a:ln>
        </p:spPr>
        <p:txBody>
          <a:bodyPr wrap="none" anchor="ctr"/>
          <a:lstStyle/>
          <a:p>
            <a:endParaRPr lang="zh-CN" altLang="en-US"/>
          </a:p>
        </p:txBody>
      </p:sp>
      <p:sp>
        <p:nvSpPr>
          <p:cNvPr id="34832" name="Rectangle 16"/>
          <p:cNvSpPr>
            <a:spLocks noChangeArrowheads="1"/>
          </p:cNvSpPr>
          <p:nvPr/>
        </p:nvSpPr>
        <p:spPr bwMode="auto">
          <a:xfrm>
            <a:off x="4800600" y="4114800"/>
            <a:ext cx="1752600" cy="990600"/>
          </a:xfrm>
          <a:prstGeom prst="rect">
            <a:avLst/>
          </a:prstGeom>
          <a:noFill/>
          <a:ln w="9525">
            <a:noFill/>
            <a:miter lim="800000"/>
            <a:headEnd/>
            <a:tailEnd/>
          </a:ln>
        </p:spPr>
        <p:txBody>
          <a:bodyPr wrap="none" lIns="92075" tIns="46038" rIns="92075" bIns="46038" anchor="ctr"/>
          <a:lstStyle/>
          <a:p>
            <a:pPr algn="ctr" defTabSz="762000" eaLnBrk="0" hangingPunct="0"/>
            <a:r>
              <a:rPr lang="zh-CN" altLang="en-US" sz="2800">
                <a:latin typeface="Arial" charset="0"/>
              </a:rPr>
              <a:t>原型</a:t>
            </a:r>
            <a:r>
              <a:rPr lang="en-US" altLang="zh-CN" sz="2800">
                <a:latin typeface="Arial" charset="0"/>
              </a:rPr>
              <a:t>2</a:t>
            </a:r>
          </a:p>
        </p:txBody>
      </p:sp>
      <p:sp>
        <p:nvSpPr>
          <p:cNvPr id="34833" name="Rectangle 17"/>
          <p:cNvSpPr>
            <a:spLocks noChangeArrowheads="1"/>
          </p:cNvSpPr>
          <p:nvPr/>
        </p:nvSpPr>
        <p:spPr bwMode="auto">
          <a:xfrm>
            <a:off x="898525" y="2147888"/>
            <a:ext cx="7699375" cy="519112"/>
          </a:xfrm>
          <a:prstGeom prst="rect">
            <a:avLst/>
          </a:prstGeom>
          <a:noFill/>
          <a:ln w="9525">
            <a:noFill/>
            <a:miter lim="800000"/>
            <a:headEnd/>
            <a:tailEnd/>
          </a:ln>
        </p:spPr>
        <p:txBody>
          <a:bodyPr wrap="none" lIns="92075" tIns="46038" rIns="92075" bIns="46038">
            <a:spAutoFit/>
          </a:bodyPr>
          <a:lstStyle/>
          <a:p>
            <a:pPr defTabSz="762000" eaLnBrk="0" hangingPunct="0">
              <a:spcBef>
                <a:spcPct val="20000"/>
              </a:spcBef>
            </a:pPr>
            <a:r>
              <a:rPr lang="zh-CN" altLang="en-US" sz="2800">
                <a:latin typeface="Arial" charset="0"/>
              </a:rPr>
              <a:t>用户        用户反馈          用户  反馈             用户</a:t>
            </a:r>
          </a:p>
        </p:txBody>
      </p:sp>
      <p:sp>
        <p:nvSpPr>
          <p:cNvPr id="34834" name="Rectangle 18"/>
          <p:cNvSpPr>
            <a:spLocks noChangeArrowheads="1"/>
          </p:cNvSpPr>
          <p:nvPr/>
        </p:nvSpPr>
        <p:spPr bwMode="auto">
          <a:xfrm>
            <a:off x="822325" y="4327525"/>
            <a:ext cx="793750" cy="457200"/>
          </a:xfrm>
          <a:prstGeom prst="rect">
            <a:avLst/>
          </a:prstGeom>
          <a:noFill/>
          <a:ln w="9525">
            <a:noFill/>
            <a:miter lim="800000"/>
            <a:headEnd/>
            <a:tailEnd/>
          </a:ln>
        </p:spPr>
        <p:txBody>
          <a:bodyPr wrap="none" lIns="92075" tIns="46038" rIns="92075" bIns="46038">
            <a:spAutoFit/>
          </a:bodyPr>
          <a:lstStyle/>
          <a:p>
            <a:pPr defTabSz="762000" eaLnBrk="0" hangingPunct="0"/>
            <a:r>
              <a:rPr lang="zh-CN" altLang="en-US"/>
              <a:t>需求</a:t>
            </a:r>
          </a:p>
        </p:txBody>
      </p:sp>
      <p:sp>
        <p:nvSpPr>
          <p:cNvPr id="34835" name="Rectangle 20"/>
          <p:cNvSpPr>
            <a:spLocks noChangeArrowheads="1"/>
          </p:cNvSpPr>
          <p:nvPr/>
        </p:nvSpPr>
        <p:spPr bwMode="auto">
          <a:xfrm>
            <a:off x="1066800" y="228600"/>
            <a:ext cx="7772400" cy="914400"/>
          </a:xfrm>
          <a:prstGeom prst="rect">
            <a:avLst/>
          </a:prstGeom>
          <a:noFill/>
          <a:ln w="9525">
            <a:noFill/>
            <a:miter lim="800000"/>
            <a:headEnd/>
            <a:tailEnd/>
          </a:ln>
        </p:spPr>
        <p:txBody>
          <a:bodyPr anchor="ctr"/>
          <a:lstStyle/>
          <a:p>
            <a:pPr algn="r"/>
            <a:r>
              <a:rPr lang="en-US" sz="3200" dirty="0"/>
              <a:t>3.4.2 </a:t>
            </a:r>
            <a:r>
              <a:rPr lang="zh-CN" altLang="en-US" sz="3200" dirty="0"/>
              <a:t>渐进式模型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渐进</a:t>
            </a:r>
            <a:r>
              <a:rPr lang="en-US" dirty="0"/>
              <a:t>(Evolution)</a:t>
            </a:r>
            <a:r>
              <a:rPr lang="zh-CN" altLang="en-US" dirty="0"/>
              <a:t>是一个保持稳定性的技能。如果能把复杂系统分成许多小步骤实现，且每步都可以清晰地测量出成果，以及可以重新处理先前“失误”之处的话，肯定能够更好地实现该系统。开发队伍就有机会从前面的失败中获得真实世界的经验，校正发现的错误。早期的项目推动了渐进式开发的发展。</a:t>
            </a:r>
            <a:endParaRPr lang="en-US" altLang="zh-CN" dirty="0"/>
          </a:p>
          <a:p>
            <a:pPr algn="r">
              <a:buNone/>
            </a:pPr>
            <a:r>
              <a:rPr lang="en-US" altLang="zh-CN" dirty="0"/>
              <a:t>----</a:t>
            </a:r>
            <a:r>
              <a:rPr lang="en-US" dirty="0"/>
              <a:t>1976</a:t>
            </a:r>
            <a:r>
              <a:rPr lang="zh-CN" altLang="en-US" dirty="0"/>
              <a:t>年，</a:t>
            </a:r>
            <a:r>
              <a:rPr lang="en-US" dirty="0"/>
              <a:t>Tom </a:t>
            </a:r>
            <a:r>
              <a:rPr lang="en-US" dirty="0" err="1"/>
              <a:t>Gilb</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案例</a:t>
            </a:r>
            <a:r>
              <a:rPr lang="en-US" dirty="0"/>
              <a:t>4</a:t>
            </a:r>
            <a:r>
              <a:rPr lang="zh-CN" altLang="en-US" dirty="0"/>
              <a:t>：</a:t>
            </a:r>
          </a:p>
          <a:p>
            <a:r>
              <a:rPr lang="en-US" dirty="0"/>
              <a:t>1977</a:t>
            </a:r>
            <a:r>
              <a:rPr lang="zh-CN" altLang="en-US" dirty="0"/>
              <a:t>年，</a:t>
            </a:r>
            <a:r>
              <a:rPr lang="en-US" dirty="0"/>
              <a:t>IBM FSD</a:t>
            </a:r>
            <a:r>
              <a:rPr lang="zh-CN" altLang="en-US" dirty="0"/>
              <a:t>引入三叉式</a:t>
            </a:r>
            <a:r>
              <a:rPr lang="en-US" dirty="0"/>
              <a:t>IID</a:t>
            </a:r>
            <a:r>
              <a:rPr lang="zh-CN" altLang="en-US" dirty="0"/>
              <a:t>方法，包括：在每次迭代的后期集成所有的软件部件</a:t>
            </a:r>
            <a:r>
              <a:rPr lang="en-US" dirty="0"/>
              <a:t>--- McHenry</a:t>
            </a:r>
            <a:r>
              <a:rPr lang="zh-CN" altLang="en-US" dirty="0"/>
              <a:t>把它称为</a:t>
            </a:r>
            <a:r>
              <a:rPr lang="en-US" dirty="0"/>
              <a:t>“</a:t>
            </a:r>
            <a:r>
              <a:rPr lang="zh-CN" altLang="en-US" dirty="0"/>
              <a:t>集成工程</a:t>
            </a:r>
            <a:r>
              <a:rPr lang="en-US" dirty="0"/>
              <a:t>”</a:t>
            </a:r>
            <a:r>
              <a:rPr lang="zh-CN" altLang="en-US" dirty="0"/>
              <a:t>。一些集成队伍成员和</a:t>
            </a:r>
            <a:r>
              <a:rPr lang="en-US" dirty="0"/>
              <a:t>Mills(IBM</a:t>
            </a:r>
            <a:r>
              <a:rPr lang="zh-CN" altLang="en-US" dirty="0"/>
              <a:t>员工</a:t>
            </a:r>
            <a:r>
              <a:rPr lang="en-US" dirty="0"/>
              <a:t>)</a:t>
            </a:r>
            <a:r>
              <a:rPr lang="zh-CN" altLang="en-US" dirty="0"/>
              <a:t>在集成活动中担当顾问的角色。集成工作涉及到了</a:t>
            </a:r>
            <a:r>
              <a:rPr lang="en-US" dirty="0"/>
              <a:t>2500</a:t>
            </a:r>
            <a:r>
              <a:rPr lang="zh-CN" altLang="en-US" dirty="0"/>
              <a:t>个</a:t>
            </a:r>
            <a:r>
              <a:rPr lang="en-US" dirty="0"/>
              <a:t>FSD</a:t>
            </a:r>
            <a:r>
              <a:rPr lang="zh-CN" altLang="en-US" dirty="0"/>
              <a:t>的软件工程师</a:t>
            </a:r>
            <a:r>
              <a:rPr lang="en-US" dirty="0"/>
              <a:t>[7]</a:t>
            </a:r>
            <a:r>
              <a:rPr lang="zh-CN" altLang="en-US" dirty="0"/>
              <a:t>。</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47674" y="1295400"/>
            <a:ext cx="8143926" cy="5029200"/>
          </a:xfrm>
        </p:spPr>
        <p:txBody>
          <a:bodyPr/>
          <a:lstStyle/>
          <a:p>
            <a:r>
              <a:rPr lang="zh-CN" altLang="en-US" dirty="0"/>
              <a:t>案例</a:t>
            </a:r>
            <a:r>
              <a:rPr lang="en-US" dirty="0"/>
              <a:t>5</a:t>
            </a:r>
            <a:r>
              <a:rPr lang="zh-CN" altLang="en-US" dirty="0"/>
              <a:t>：</a:t>
            </a:r>
          </a:p>
          <a:p>
            <a:pPr lvl="1"/>
            <a:r>
              <a:rPr lang="en-US" dirty="0"/>
              <a:t>NASA</a:t>
            </a:r>
            <a:r>
              <a:rPr lang="zh-CN" altLang="en-US" dirty="0"/>
              <a:t>的载人航天是早期渐进式开发的有一个重要案例。从</a:t>
            </a:r>
            <a:r>
              <a:rPr lang="en-US" dirty="0"/>
              <a:t>1977</a:t>
            </a:r>
            <a:r>
              <a:rPr lang="zh-CN" altLang="en-US" dirty="0"/>
              <a:t>年到</a:t>
            </a:r>
            <a:r>
              <a:rPr lang="en-US" dirty="0"/>
              <a:t>1980</a:t>
            </a:r>
            <a:r>
              <a:rPr lang="zh-CN" altLang="en-US" dirty="0"/>
              <a:t>年，</a:t>
            </a:r>
            <a:r>
              <a:rPr lang="en-US" dirty="0"/>
              <a:t>IBMFSD</a:t>
            </a:r>
            <a:r>
              <a:rPr lang="zh-CN" altLang="en-US" dirty="0"/>
              <a:t>开发队伍在</a:t>
            </a:r>
            <a:r>
              <a:rPr lang="en-US" dirty="0"/>
              <a:t>31</a:t>
            </a:r>
            <a:r>
              <a:rPr lang="zh-CN" altLang="en-US" dirty="0"/>
              <a:t>个月中采用了</a:t>
            </a:r>
            <a:r>
              <a:rPr lang="en-US" dirty="0"/>
              <a:t>17</a:t>
            </a:r>
            <a:r>
              <a:rPr lang="zh-CN" altLang="en-US" dirty="0"/>
              <a:t>次迭代，平均每次迭代间隔是</a:t>
            </a:r>
            <a:r>
              <a:rPr lang="en-US" dirty="0"/>
              <a:t>8</a:t>
            </a:r>
            <a:r>
              <a:rPr lang="zh-CN" altLang="en-US" dirty="0"/>
              <a:t>周。主要的原因是避免瀑布式模式不能适应开发过程中需求不断变化的要求。</a:t>
            </a:r>
          </a:p>
          <a:p>
            <a:r>
              <a:rPr lang="zh-CN" altLang="en-US" sz="2400" dirty="0"/>
              <a:t>由于规模、复杂性、渐进性</a:t>
            </a:r>
            <a:r>
              <a:rPr lang="en-US" sz="2400" dirty="0"/>
              <a:t>(</a:t>
            </a:r>
            <a:r>
              <a:rPr lang="zh-CN" altLang="en-US" sz="2400" dirty="0"/>
              <a:t>改变需求</a:t>
            </a:r>
            <a:r>
              <a:rPr lang="en-US" sz="2400" dirty="0"/>
              <a:t>)</a:t>
            </a:r>
            <a:r>
              <a:rPr lang="zh-CN" altLang="en-US" sz="2400" dirty="0"/>
              <a:t>的自然规律，就必须承认理想的软件生命周期</a:t>
            </a:r>
            <a:r>
              <a:rPr lang="en-US" sz="2400" dirty="0"/>
              <a:t>(</a:t>
            </a:r>
            <a:r>
              <a:rPr lang="zh-CN" altLang="en-US" sz="2400" dirty="0"/>
              <a:t>瀑布模型</a:t>
            </a:r>
            <a:r>
              <a:rPr lang="en-US" sz="2400" dirty="0"/>
              <a:t>)</a:t>
            </a:r>
            <a:r>
              <a:rPr lang="zh-CN" altLang="en-US" sz="2400" dirty="0"/>
              <a:t>不能被严格的使用</a:t>
            </a:r>
            <a:r>
              <a:rPr lang="en-US" sz="2400" dirty="0"/>
              <a:t>…</a:t>
            </a:r>
            <a:r>
              <a:rPr lang="zh-CN" altLang="en-US" sz="2400" dirty="0"/>
              <a:t>，需要将基于小增量发布的实现方法与理想的生命周期结合，实现总的软件包。</a:t>
            </a: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a:xfrm>
            <a:off x="381000" y="263525"/>
            <a:ext cx="8551863" cy="803275"/>
          </a:xfrm>
          <a:noFill/>
        </p:spPr>
        <p:txBody>
          <a:bodyPr lIns="90840" tIns="44623" rIns="90840" bIns="44623" anchor="b"/>
          <a:lstStyle/>
          <a:p>
            <a:pPr eaLnBrk="1" hangingPunct="1"/>
            <a:r>
              <a:rPr lang="zh-CN" altLang="en-US" sz="2000" b="1">
                <a:latin typeface="Arial" charset="0"/>
              </a:rPr>
              <a:t>渐近式开发</a:t>
            </a:r>
            <a:endParaRPr lang="en-GB" altLang="zh-CN" sz="2000" b="1">
              <a:latin typeface="Arial" charset="0"/>
            </a:endParaRPr>
          </a:p>
        </p:txBody>
      </p:sp>
      <p:sp>
        <p:nvSpPr>
          <p:cNvPr id="45059" name="Rectangle 1027"/>
          <p:cNvSpPr>
            <a:spLocks noGrp="1" noChangeArrowheads="1"/>
          </p:cNvSpPr>
          <p:nvPr>
            <p:ph type="body" idx="1"/>
          </p:nvPr>
        </p:nvSpPr>
        <p:spPr>
          <a:noFill/>
        </p:spPr>
        <p:txBody>
          <a:bodyPr lIns="90840" tIns="44623" rIns="90840" bIns="44623"/>
          <a:lstStyle/>
          <a:p>
            <a:pPr eaLnBrk="1" hangingPunct="1"/>
            <a:r>
              <a:rPr lang="zh-CN" altLang="en-GB"/>
              <a:t>问题</a:t>
            </a:r>
          </a:p>
          <a:p>
            <a:pPr lvl="1" eaLnBrk="1" hangingPunct="1"/>
            <a:r>
              <a:rPr lang="zh-CN" altLang="en-GB"/>
              <a:t>缺乏过程的可见性</a:t>
            </a:r>
            <a:endParaRPr lang="en-GB" altLang="zh-CN"/>
          </a:p>
          <a:p>
            <a:pPr lvl="1" eaLnBrk="1" hangingPunct="1"/>
            <a:r>
              <a:rPr lang="zh-CN" altLang="en-GB"/>
              <a:t>系统通常不能够很好的结构化</a:t>
            </a:r>
            <a:endParaRPr lang="en-GB" altLang="zh-CN"/>
          </a:p>
          <a:p>
            <a:pPr lvl="1" eaLnBrk="1" hangingPunct="1"/>
            <a:r>
              <a:rPr lang="zh-CN" altLang="en-GB"/>
              <a:t>可能需要特殊技巧</a:t>
            </a:r>
            <a:r>
              <a:rPr lang="en-GB" altLang="zh-CN"/>
              <a:t> (</a:t>
            </a:r>
            <a:r>
              <a:rPr lang="zh-CN" altLang="en-GB"/>
              <a:t>例如，快速原型语言)</a:t>
            </a:r>
            <a:endParaRPr lang="en-GB" altLang="zh-CN"/>
          </a:p>
          <a:p>
            <a:pPr eaLnBrk="1" hangingPunct="1"/>
            <a:r>
              <a:rPr lang="zh-CN" altLang="en-GB"/>
              <a:t>应用</a:t>
            </a:r>
            <a:endParaRPr lang="en-GB" altLang="zh-CN"/>
          </a:p>
          <a:p>
            <a:pPr lvl="1" eaLnBrk="1" hangingPunct="1"/>
            <a:r>
              <a:rPr lang="zh-CN" altLang="en-GB"/>
              <a:t>中小规模的交互式系统</a:t>
            </a:r>
          </a:p>
          <a:p>
            <a:pPr lvl="1" eaLnBrk="1" hangingPunct="1"/>
            <a:r>
              <a:rPr lang="zh-CN" altLang="en-GB"/>
              <a:t>大系统的一部分（例如，用户接口）</a:t>
            </a:r>
          </a:p>
          <a:p>
            <a:pPr lvl="1" eaLnBrk="1" hangingPunct="1"/>
            <a:r>
              <a:rPr lang="zh-CN" altLang="en-GB"/>
              <a:t>生命周期较短的系统</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自然过程和社会过程</a:t>
            </a:r>
          </a:p>
        </p:txBody>
      </p:sp>
      <p:sp>
        <p:nvSpPr>
          <p:cNvPr id="3" name="内容占位符 2"/>
          <p:cNvSpPr>
            <a:spLocks noGrp="1"/>
          </p:cNvSpPr>
          <p:nvPr>
            <p:ph idx="1"/>
          </p:nvPr>
        </p:nvSpPr>
        <p:spPr/>
        <p:txBody>
          <a:bodyPr/>
          <a:lstStyle/>
          <a:p>
            <a:r>
              <a:rPr lang="zh-CN" altLang="en-US" dirty="0"/>
              <a:t>自然过程</a:t>
            </a:r>
            <a:endParaRPr lang="en-US" altLang="zh-CN" dirty="0"/>
          </a:p>
          <a:p>
            <a:pPr lvl="1"/>
            <a:r>
              <a:rPr lang="zh-CN" altLang="en-US" dirty="0"/>
              <a:t>自然科学家研究自然世界的运动过程，并对其建立模型。然后利用这种模型构造出符合自然规律的系统，例如，化学反应过程就是典型自然过程的例子，牛顿三大定律是反应物体运动的自然规律，</a:t>
            </a:r>
            <a:r>
              <a:rPr lang="en-US" dirty="0"/>
              <a:t>Maxwell</a:t>
            </a:r>
            <a:r>
              <a:rPr lang="zh-CN" altLang="en-US" dirty="0"/>
              <a:t>方程是电磁场现象的描述，爱因斯坦的质能互相转换也是自然过程规律。</a:t>
            </a:r>
            <a:endParaRPr lang="en-US" altLang="zh-CN" dirty="0"/>
          </a:p>
          <a:p>
            <a:r>
              <a:rPr lang="zh-CN" altLang="en-US" sz="2800" dirty="0"/>
              <a:t>自然过程是人类必须遵循的自然规律。违背自然规律，会给环境和人类带来灾难！</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自然过程和社会过程</a:t>
            </a:r>
          </a:p>
        </p:txBody>
      </p:sp>
      <p:sp>
        <p:nvSpPr>
          <p:cNvPr id="3" name="内容占位符 2"/>
          <p:cNvSpPr>
            <a:spLocks noGrp="1"/>
          </p:cNvSpPr>
          <p:nvPr>
            <p:ph idx="1"/>
          </p:nvPr>
        </p:nvSpPr>
        <p:spPr>
          <a:xfrm>
            <a:off x="490419" y="1344537"/>
            <a:ext cx="8653581" cy="5513463"/>
          </a:xfrm>
        </p:spPr>
        <p:txBody>
          <a:bodyPr/>
          <a:lstStyle/>
          <a:p>
            <a:r>
              <a:rPr lang="zh-CN" altLang="en-US" dirty="0"/>
              <a:t>社会过程</a:t>
            </a:r>
            <a:r>
              <a:rPr lang="en-US" altLang="zh-CN" dirty="0"/>
              <a:t>----</a:t>
            </a:r>
            <a:r>
              <a:rPr lang="zh-CN" altLang="en-US" dirty="0"/>
              <a:t>人为定义和组织的过程</a:t>
            </a:r>
            <a:endParaRPr lang="en-US" altLang="zh-CN" dirty="0"/>
          </a:p>
          <a:p>
            <a:pPr lvl="1"/>
            <a:r>
              <a:rPr lang="en-US" altLang="zh-CN" sz="2400" dirty="0"/>
              <a:t>(</a:t>
            </a:r>
            <a:r>
              <a:rPr lang="zh-CN" altLang="en-US" sz="2400" dirty="0"/>
              <a:t>社会</a:t>
            </a:r>
            <a:r>
              <a:rPr lang="en-US" altLang="zh-CN" sz="2400" dirty="0"/>
              <a:t>)</a:t>
            </a:r>
            <a:r>
              <a:rPr lang="zh-CN" altLang="en-US" sz="2400" dirty="0"/>
              <a:t>过程是人为定义的，“</a:t>
            </a:r>
            <a:r>
              <a:rPr lang="zh-CN" altLang="en-US" sz="2400" b="1" dirty="0"/>
              <a:t>用于产生某结果的一整套操作、一系列的活动、变化以及作为最终结果的功能</a:t>
            </a:r>
            <a:r>
              <a:rPr lang="en-US" sz="2400" b="1" dirty="0"/>
              <a:t>(</a:t>
            </a:r>
            <a:r>
              <a:rPr lang="zh-CN" altLang="en-US" sz="2400" b="1" dirty="0"/>
              <a:t>韦氏大词典</a:t>
            </a:r>
            <a:r>
              <a:rPr lang="en-US" sz="2400" b="1" dirty="0"/>
              <a:t>)</a:t>
            </a:r>
            <a:r>
              <a:rPr lang="zh-CN" altLang="en-US" sz="2400" dirty="0"/>
              <a:t>”。</a:t>
            </a:r>
            <a:endParaRPr lang="en-US" altLang="zh-CN" sz="2400" dirty="0"/>
          </a:p>
          <a:p>
            <a:pPr lvl="2"/>
            <a:r>
              <a:rPr lang="zh-CN" altLang="en-US" sz="2000" dirty="0">
                <a:cs typeface="+mn-cs"/>
              </a:rPr>
              <a:t>例如，“摩尔定律”是一个社会过程规律，世界上只有为数不多的半导体生产厂商能够满足摩尔定律，虽然摩尔定律是每个半导体厂商的追求的目标。半导体厂商如果不提高生产率，就不会满足摩尔定律。</a:t>
            </a:r>
          </a:p>
          <a:p>
            <a:pPr lvl="2"/>
            <a:r>
              <a:rPr lang="zh-CN" altLang="en-US" sz="2000" dirty="0">
                <a:cs typeface="+mn-cs"/>
              </a:rPr>
              <a:t>又例如，普遍规律是“奴隶社会</a:t>
            </a:r>
            <a:r>
              <a:rPr lang="en-US" altLang="zh-CN" sz="2000" dirty="0">
                <a:cs typeface="+mn-cs"/>
              </a:rPr>
              <a:t>-&gt;</a:t>
            </a:r>
            <a:r>
              <a:rPr lang="zh-CN" altLang="en-US" sz="2000" dirty="0">
                <a:cs typeface="+mn-cs"/>
              </a:rPr>
              <a:t>封建社会</a:t>
            </a:r>
            <a:r>
              <a:rPr lang="en-US" altLang="zh-CN" sz="2000" dirty="0">
                <a:cs typeface="+mn-cs"/>
              </a:rPr>
              <a:t>-&gt;</a:t>
            </a:r>
            <a:r>
              <a:rPr lang="zh-CN" altLang="en-US" sz="2000" dirty="0">
                <a:cs typeface="+mn-cs"/>
              </a:rPr>
              <a:t>资本主义</a:t>
            </a:r>
            <a:r>
              <a:rPr lang="en-US" altLang="zh-CN" sz="2000" dirty="0">
                <a:cs typeface="+mn-cs"/>
              </a:rPr>
              <a:t>-&gt;</a:t>
            </a:r>
            <a:r>
              <a:rPr lang="zh-CN" altLang="en-US" sz="2000" dirty="0">
                <a:cs typeface="+mn-cs"/>
              </a:rPr>
              <a:t>社会主义</a:t>
            </a:r>
            <a:r>
              <a:rPr lang="en-US" altLang="zh-CN" sz="2000" dirty="0">
                <a:cs typeface="+mn-cs"/>
              </a:rPr>
              <a:t>-&gt;</a:t>
            </a:r>
            <a:r>
              <a:rPr lang="zh-CN" altLang="en-US" sz="2000" dirty="0">
                <a:cs typeface="+mn-cs"/>
              </a:rPr>
              <a:t>共产主义社会”。</a:t>
            </a:r>
            <a:endParaRPr lang="en-US" altLang="zh-CN" sz="2000" dirty="0">
              <a:cs typeface="+mn-cs"/>
            </a:endParaRPr>
          </a:p>
          <a:p>
            <a:pPr lvl="2"/>
            <a:r>
              <a:rPr lang="zh-CN" altLang="en-US" sz="2000" dirty="0">
                <a:cs typeface="+mn-cs"/>
              </a:rPr>
              <a:t>但是，中国长达</a:t>
            </a:r>
            <a:r>
              <a:rPr lang="en-US" altLang="zh-CN" sz="2000" dirty="0">
                <a:cs typeface="+mn-cs"/>
              </a:rPr>
              <a:t>2000</a:t>
            </a:r>
            <a:r>
              <a:rPr lang="zh-CN" altLang="en-US" sz="2000" dirty="0">
                <a:cs typeface="+mn-cs"/>
              </a:rPr>
              <a:t>年的“封建社会”。乾隆年间全球</a:t>
            </a:r>
            <a:r>
              <a:rPr lang="en-US" altLang="zh-CN" sz="2000" dirty="0">
                <a:cs typeface="+mn-cs"/>
              </a:rPr>
              <a:t>GDP</a:t>
            </a:r>
            <a:r>
              <a:rPr lang="zh-CN" altLang="en-US" sz="2000" dirty="0">
                <a:cs typeface="+mn-cs"/>
              </a:rPr>
              <a:t>的</a:t>
            </a:r>
            <a:r>
              <a:rPr lang="en-US" altLang="zh-CN" sz="2000" dirty="0">
                <a:cs typeface="+mn-cs"/>
              </a:rPr>
              <a:t>25%~30%</a:t>
            </a:r>
            <a:r>
              <a:rPr lang="zh-CN" altLang="en-US" sz="2000" dirty="0">
                <a:cs typeface="+mn-cs"/>
              </a:rPr>
              <a:t>是中国的。鸦片战争和甲午战争直接导致半封建半殖民地社会，（成功的革命）直接进入社会主义社会，目前是全球第二大经济体。</a:t>
            </a:r>
            <a:endParaRPr lang="en-US" altLang="zh-CN" sz="2000" dirty="0">
              <a:cs typeface="+mn-cs"/>
            </a:endParaRPr>
          </a:p>
          <a:p>
            <a:pPr lvl="1"/>
            <a:endParaRPr lang="en-US" altLang="zh-CN" dirty="0"/>
          </a:p>
          <a:p>
            <a:pPr lvl="1"/>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改变软件开发这个社会过程</a:t>
            </a:r>
          </a:p>
        </p:txBody>
      </p:sp>
      <p:sp>
        <p:nvSpPr>
          <p:cNvPr id="3" name="内容占位符 2"/>
          <p:cNvSpPr>
            <a:spLocks noGrp="1"/>
          </p:cNvSpPr>
          <p:nvPr>
            <p:ph idx="1"/>
          </p:nvPr>
        </p:nvSpPr>
        <p:spPr>
          <a:xfrm>
            <a:off x="957213" y="1128681"/>
            <a:ext cx="8001000" cy="5029200"/>
          </a:xfrm>
        </p:spPr>
        <p:txBody>
          <a:bodyPr/>
          <a:lstStyle/>
          <a:p>
            <a:r>
              <a:rPr lang="zh-CN" altLang="en-US" dirty="0"/>
              <a:t>社会过程是可改变</a:t>
            </a:r>
            <a:endParaRPr lang="en-US" altLang="zh-CN" dirty="0"/>
          </a:p>
          <a:p>
            <a:pPr lvl="1"/>
            <a:r>
              <a:rPr lang="zh-CN" altLang="en-US" dirty="0"/>
              <a:t>解放思想是改变社会过程的基础。</a:t>
            </a:r>
            <a:endParaRPr lang="en-US" altLang="zh-CN" dirty="0"/>
          </a:p>
          <a:p>
            <a:pPr lvl="2"/>
            <a:r>
              <a:rPr lang="zh-CN" altLang="en-US" dirty="0"/>
              <a:t>“</a:t>
            </a:r>
            <a:r>
              <a:rPr lang="zh-CN" altLang="en-US" dirty="0">
                <a:solidFill>
                  <a:srgbClr val="FF0000"/>
                </a:solidFill>
              </a:rPr>
              <a:t>以为上了书的就是对的，文化落后的中国农民至今还存着这种心理。</a:t>
            </a:r>
            <a:r>
              <a:rPr lang="zh-CN" altLang="en-US" dirty="0"/>
              <a:t>”</a:t>
            </a:r>
            <a:r>
              <a:rPr lang="en-US" altLang="zh-CN" dirty="0"/>
              <a:t>—</a:t>
            </a:r>
            <a:r>
              <a:rPr lang="zh-CN" altLang="en-US" dirty="0"/>
              <a:t>毛泽东</a:t>
            </a:r>
            <a:r>
              <a:rPr lang="en-US" altLang="zh-CN" dirty="0"/>
              <a:t>《</a:t>
            </a:r>
            <a:r>
              <a:rPr lang="zh-CN" altLang="en-US" dirty="0"/>
              <a:t>反对本本主义</a:t>
            </a:r>
            <a:r>
              <a:rPr lang="en-US" altLang="zh-CN" dirty="0"/>
              <a:t>》</a:t>
            </a:r>
          </a:p>
          <a:p>
            <a:pPr lvl="2"/>
            <a:r>
              <a:rPr lang="zh-CN" altLang="en-US" dirty="0"/>
              <a:t>如果你只遵循条文，就教条主义</a:t>
            </a:r>
            <a:endParaRPr lang="en-US" altLang="zh-CN" dirty="0"/>
          </a:p>
          <a:p>
            <a:r>
              <a:rPr lang="zh-CN" altLang="en-US" dirty="0"/>
              <a:t>工程创新包括</a:t>
            </a:r>
            <a:endParaRPr lang="en-US" altLang="zh-CN" dirty="0"/>
          </a:p>
          <a:p>
            <a:pPr lvl="1"/>
            <a:r>
              <a:rPr lang="zh-CN" altLang="en-US" dirty="0"/>
              <a:t>技术和工艺，例如，</a:t>
            </a:r>
            <a:endParaRPr lang="en-US" altLang="zh-CN" dirty="0"/>
          </a:p>
          <a:p>
            <a:pPr lvl="2"/>
            <a:r>
              <a:rPr lang="zh-CN" altLang="en-US" dirty="0"/>
              <a:t>编译效率提高，算法更快等等</a:t>
            </a:r>
            <a:endParaRPr lang="en-US" altLang="zh-CN" dirty="0"/>
          </a:p>
          <a:p>
            <a:pPr lvl="1"/>
            <a:r>
              <a:rPr lang="zh-CN" altLang="en-US" dirty="0"/>
              <a:t>生产过程，</a:t>
            </a:r>
            <a:endParaRPr lang="en-US" altLang="zh-CN" dirty="0"/>
          </a:p>
          <a:p>
            <a:pPr lvl="2"/>
            <a:r>
              <a:rPr lang="zh-CN" altLang="en-US" dirty="0"/>
              <a:t>这是过程观点关注的问题</a:t>
            </a:r>
            <a:endParaRPr lang="en-US" altLang="zh-CN" dirty="0"/>
          </a:p>
          <a:p>
            <a:pPr lvl="1"/>
            <a:endParaRPr lang="en-US" altLang="zh-CN" dirty="0"/>
          </a:p>
          <a:p>
            <a:pPr lvl="1"/>
            <a:endParaRPr lang="en-US" altLang="zh-CN" dirty="0"/>
          </a:p>
          <a:p>
            <a:pPr lvl="2"/>
            <a:endParaRPr lang="en-US" altLang="zh-CN" dirty="0"/>
          </a:p>
          <a:p>
            <a:pPr lvl="2"/>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en-US" dirty="0"/>
              <a:t>螺旋式模型</a:t>
            </a:r>
          </a:p>
        </p:txBody>
      </p:sp>
      <p:sp>
        <p:nvSpPr>
          <p:cNvPr id="3" name="内容占位符 2"/>
          <p:cNvSpPr>
            <a:spLocks noGrp="1"/>
          </p:cNvSpPr>
          <p:nvPr>
            <p:ph idx="1"/>
          </p:nvPr>
        </p:nvSpPr>
        <p:spPr>
          <a:xfrm>
            <a:off x="738135" y="1295400"/>
            <a:ext cx="8253465" cy="5029200"/>
          </a:xfrm>
        </p:spPr>
        <p:txBody>
          <a:bodyPr/>
          <a:lstStyle/>
          <a:p>
            <a:r>
              <a:rPr lang="zh-CN" altLang="en-US" sz="2400" b="1" dirty="0"/>
              <a:t>螺旋式</a:t>
            </a:r>
            <a:r>
              <a:rPr lang="en-US" sz="2400" b="1" dirty="0"/>
              <a:t>(Spiral)</a:t>
            </a:r>
            <a:r>
              <a:rPr lang="zh-CN" altLang="en-US" sz="2400" dirty="0"/>
              <a:t>开发与渐进式开发一样。不同点是要强调商业上的风险。特别是那些时间周期长</a:t>
            </a:r>
            <a:r>
              <a:rPr lang="en-US" sz="2400" dirty="0"/>
              <a:t>(</a:t>
            </a:r>
            <a:r>
              <a:rPr lang="zh-CN" altLang="en-US" sz="2400" dirty="0"/>
              <a:t>多达数年</a:t>
            </a:r>
            <a:r>
              <a:rPr lang="en-US" sz="2400" dirty="0"/>
              <a:t>)</a:t>
            </a:r>
            <a:r>
              <a:rPr lang="zh-CN" altLang="en-US" sz="2400" dirty="0"/>
              <a:t>、人力资源耗费多的、面向市场的软件项目，期望每次迭代都要对项目的商业风险进行分析，以避免系统最终实现后，已经没有市场需求。</a:t>
            </a:r>
            <a:endParaRPr lang="en-US" sz="2400" dirty="0"/>
          </a:p>
          <a:p>
            <a:r>
              <a:rPr lang="en-US" sz="2400" dirty="0"/>
              <a:t>1985</a:t>
            </a:r>
            <a:r>
              <a:rPr lang="zh-CN" altLang="en-US" sz="2400" dirty="0"/>
              <a:t>年，</a:t>
            </a:r>
            <a:r>
              <a:rPr lang="en-US" sz="2400" dirty="0"/>
              <a:t>TRW</a:t>
            </a:r>
            <a:r>
              <a:rPr lang="zh-CN" altLang="en-US" sz="2400" dirty="0"/>
              <a:t>公司的</a:t>
            </a:r>
            <a:r>
              <a:rPr lang="en-US" sz="2400" dirty="0"/>
              <a:t>Barry Boehm</a:t>
            </a:r>
            <a:r>
              <a:rPr lang="zh-CN" altLang="en-US" sz="2400" dirty="0"/>
              <a:t>发表“</a:t>
            </a:r>
            <a:r>
              <a:rPr lang="en-US" sz="2400" dirty="0"/>
              <a:t>A Spiral Model of Software Development and Enhancement</a:t>
            </a:r>
            <a:r>
              <a:rPr lang="zh-CN" altLang="en-US" sz="2400" dirty="0"/>
              <a:t>”。其文中的几个重要口号是：</a:t>
            </a:r>
            <a:r>
              <a:rPr lang="zh-CN" altLang="en-US" sz="2400" b="1" dirty="0"/>
              <a:t>“生命周期的概念是有害的”</a:t>
            </a:r>
            <a:r>
              <a:rPr lang="zh-CN" altLang="en-US" sz="2400" dirty="0"/>
              <a:t>，</a:t>
            </a:r>
            <a:r>
              <a:rPr lang="zh-CN" altLang="en-US" sz="2400" b="1" dirty="0"/>
              <a:t>“瀑布模型已经死亡”</a:t>
            </a:r>
            <a:r>
              <a:rPr lang="zh-CN" altLang="en-US" sz="2400" dirty="0"/>
              <a:t>等。</a:t>
            </a:r>
            <a:endParaRPr lang="en-US" altLang="zh-CN" sz="2400" dirty="0"/>
          </a:p>
          <a:p>
            <a:r>
              <a:rPr lang="en-US" sz="2400" dirty="0"/>
              <a:t>Boehm</a:t>
            </a:r>
            <a:r>
              <a:rPr lang="zh-CN" altLang="en-US" sz="2400" dirty="0"/>
              <a:t>给出了螺旋式模型，图中分为四个象限，螺旋线围绕着四个象限不断迭代和扩展。</a:t>
            </a:r>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9090" name="Picture 2"/>
          <p:cNvPicPr>
            <a:picLocks noChangeAspect="1" noChangeArrowheads="1"/>
          </p:cNvPicPr>
          <p:nvPr/>
        </p:nvPicPr>
        <p:blipFill>
          <a:blip r:embed="rId2"/>
          <a:srcRect/>
          <a:stretch>
            <a:fillRect/>
          </a:stretch>
        </p:blipFill>
        <p:spPr bwMode="auto">
          <a:xfrm>
            <a:off x="409518" y="1092168"/>
            <a:ext cx="8251938" cy="527377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a:t>程序开发库和复用</a:t>
            </a:r>
          </a:p>
        </p:txBody>
      </p:sp>
      <p:graphicFrame>
        <p:nvGraphicFramePr>
          <p:cNvPr id="5" name="表格 4"/>
          <p:cNvGraphicFramePr>
            <a:graphicFrameLocks noGrp="1"/>
          </p:cNvGraphicFramePr>
          <p:nvPr/>
        </p:nvGraphicFramePr>
        <p:xfrm>
          <a:off x="738134" y="1238220"/>
          <a:ext cx="8405866" cy="3479013"/>
        </p:xfrm>
        <a:graphic>
          <a:graphicData uri="http://schemas.openxmlformats.org/drawingml/2006/table">
            <a:tbl>
              <a:tblPr/>
              <a:tblGrid>
                <a:gridCol w="1566886">
                  <a:extLst>
                    <a:ext uri="{9D8B030D-6E8A-4147-A177-3AD203B41FA5}">
                      <a16:colId xmlns:a16="http://schemas.microsoft.com/office/drawing/2014/main" val="20000"/>
                    </a:ext>
                  </a:extLst>
                </a:gridCol>
                <a:gridCol w="4087526">
                  <a:extLst>
                    <a:ext uri="{9D8B030D-6E8A-4147-A177-3AD203B41FA5}">
                      <a16:colId xmlns:a16="http://schemas.microsoft.com/office/drawing/2014/main" val="20001"/>
                    </a:ext>
                  </a:extLst>
                </a:gridCol>
                <a:gridCol w="2751454">
                  <a:extLst>
                    <a:ext uri="{9D8B030D-6E8A-4147-A177-3AD203B41FA5}">
                      <a16:colId xmlns:a16="http://schemas.microsoft.com/office/drawing/2014/main" val="20002"/>
                    </a:ext>
                  </a:extLst>
                </a:gridCol>
              </a:tblGrid>
              <a:tr h="456413">
                <a:tc>
                  <a:txBody>
                    <a:bodyPr/>
                    <a:lstStyle/>
                    <a:p>
                      <a:pPr indent="269875" algn="just">
                        <a:lnSpc>
                          <a:spcPts val="1660"/>
                        </a:lnSpc>
                        <a:spcAft>
                          <a:spcPts val="0"/>
                        </a:spcAft>
                      </a:pPr>
                      <a:endParaRPr lang="en-US" altLang="zh-CN" sz="1800" b="1" kern="100" dirty="0">
                        <a:latin typeface="Times New Roman"/>
                        <a:ea typeface="宋体"/>
                        <a:cs typeface="Times New Roman"/>
                      </a:endParaRPr>
                    </a:p>
                    <a:p>
                      <a:pPr indent="269875" algn="just">
                        <a:lnSpc>
                          <a:spcPts val="1660"/>
                        </a:lnSpc>
                        <a:spcAft>
                          <a:spcPts val="0"/>
                        </a:spcAft>
                      </a:pPr>
                      <a:r>
                        <a:rPr lang="zh-CN" sz="1800" b="1" kern="100" dirty="0">
                          <a:latin typeface="Times New Roman"/>
                          <a:ea typeface="宋体"/>
                          <a:cs typeface="Times New Roman"/>
                        </a:rPr>
                        <a:t>要求的功能</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800" b="1" kern="100" dirty="0">
                        <a:latin typeface="Times New Roman"/>
                        <a:ea typeface="宋体"/>
                        <a:cs typeface="Times New Roman"/>
                      </a:endParaRPr>
                    </a:p>
                    <a:p>
                      <a:pPr indent="269875" algn="just">
                        <a:lnSpc>
                          <a:spcPts val="1660"/>
                        </a:lnSpc>
                        <a:spcAft>
                          <a:spcPts val="0"/>
                        </a:spcAft>
                      </a:pPr>
                      <a:r>
                        <a:rPr lang="zh-CN" sz="1800" b="1" kern="100" dirty="0">
                          <a:latin typeface="Times New Roman"/>
                          <a:ea typeface="宋体"/>
                          <a:cs typeface="Times New Roman"/>
                        </a:rPr>
                        <a:t>使用已有的库函数</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800" b="1" kern="100" dirty="0">
                        <a:latin typeface="Times New Roman"/>
                        <a:ea typeface="宋体"/>
                        <a:cs typeface="Times New Roman"/>
                      </a:endParaRPr>
                    </a:p>
                    <a:p>
                      <a:pPr indent="269875" algn="just">
                        <a:lnSpc>
                          <a:spcPts val="1660"/>
                        </a:lnSpc>
                        <a:spcAft>
                          <a:spcPts val="0"/>
                        </a:spcAft>
                      </a:pPr>
                      <a:r>
                        <a:rPr lang="zh-CN" sz="1800" b="1" kern="100" dirty="0">
                          <a:latin typeface="Times New Roman"/>
                          <a:ea typeface="宋体"/>
                          <a:cs typeface="Times New Roman"/>
                        </a:rPr>
                        <a:t>不使用库函数</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5701">
                <a:tc>
                  <a:txBody>
                    <a:bodyPr/>
                    <a:lstStyle/>
                    <a:p>
                      <a:pPr indent="269875" algn="just">
                        <a:lnSpc>
                          <a:spcPts val="1660"/>
                        </a:lnSpc>
                        <a:spcAft>
                          <a:spcPts val="0"/>
                        </a:spcAft>
                      </a:pPr>
                      <a:endParaRPr lang="en-US" sz="1800" kern="100" dirty="0">
                        <a:latin typeface="Times New Roman"/>
                        <a:ea typeface="宋体"/>
                        <a:cs typeface="Times New Roman"/>
                      </a:endParaRPr>
                    </a:p>
                    <a:p>
                      <a:pPr indent="269875" algn="just">
                        <a:lnSpc>
                          <a:spcPts val="1660"/>
                        </a:lnSpc>
                        <a:spcAft>
                          <a:spcPts val="0"/>
                        </a:spcAft>
                      </a:pPr>
                      <a:r>
                        <a:rPr lang="en-US" sz="1800" kern="100" dirty="0">
                          <a:latin typeface="Times New Roman"/>
                          <a:ea typeface="宋体"/>
                          <a:cs typeface="Times New Roman"/>
                        </a:rPr>
                        <a:t>1. </a:t>
                      </a:r>
                      <a:r>
                        <a:rPr lang="en-US" sz="1800" kern="100" dirty="0" err="1">
                          <a:latin typeface="Times New Roman"/>
                          <a:ea typeface="宋体"/>
                          <a:cs typeface="Times New Roman"/>
                        </a:rPr>
                        <a:t>ti</a:t>
                      </a:r>
                      <a:r>
                        <a:rPr lang="en-US" sz="1800" kern="100" dirty="0">
                          <a:latin typeface="Times New Roman"/>
                          <a:ea typeface="宋体"/>
                          <a:cs typeface="Times New Roman"/>
                        </a:rPr>
                        <a:t> </a:t>
                      </a:r>
                      <a:r>
                        <a:rPr lang="zh-CN" sz="1800" kern="100" dirty="0">
                          <a:latin typeface="Times New Roman"/>
                          <a:ea typeface="宋体"/>
                          <a:cs typeface="Times New Roman"/>
                        </a:rPr>
                        <a:t>的输入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endParaRPr lang="en-US" altLang="zh-CN" sz="1800" kern="100" dirty="0">
                        <a:latin typeface="Times New Roman"/>
                        <a:ea typeface="宋体"/>
                        <a:cs typeface="Times New Roman"/>
                      </a:endParaRPr>
                    </a:p>
                    <a:p>
                      <a:pPr indent="269875" algn="just">
                        <a:lnSpc>
                          <a:spcPts val="1660"/>
                        </a:lnSpc>
                        <a:spcAft>
                          <a:spcPts val="0"/>
                        </a:spcAft>
                      </a:pPr>
                      <a:r>
                        <a:rPr lang="zh-CN" sz="1800" kern="100" dirty="0">
                          <a:latin typeface="Times New Roman"/>
                          <a:ea typeface="宋体"/>
                          <a:cs typeface="Times New Roman"/>
                        </a:rPr>
                        <a:t>借用</a:t>
                      </a:r>
                      <a:r>
                        <a:rPr lang="en-US" sz="1800" kern="100" dirty="0">
                          <a:latin typeface="Times New Roman"/>
                          <a:ea typeface="宋体"/>
                          <a:cs typeface="Times New Roman"/>
                        </a:rPr>
                        <a:t>C </a:t>
                      </a:r>
                      <a:r>
                        <a:rPr lang="zh-CN" sz="1800" kern="100" dirty="0">
                          <a:latin typeface="Times New Roman"/>
                          <a:ea typeface="宋体"/>
                          <a:cs typeface="Times New Roman"/>
                        </a:rPr>
                        <a:t>语言开发环境中的</a:t>
                      </a:r>
                      <a:r>
                        <a:rPr lang="en-US" sz="1800" kern="100" dirty="0" err="1">
                          <a:latin typeface="Times New Roman"/>
                          <a:ea typeface="宋体"/>
                          <a:cs typeface="Times New Roman"/>
                        </a:rPr>
                        <a:t>stdio</a:t>
                      </a:r>
                      <a:r>
                        <a:rPr lang="en-US" sz="1800" kern="100" dirty="0">
                          <a:latin typeface="Times New Roman"/>
                          <a:ea typeface="宋体"/>
                          <a:cs typeface="Times New Roman"/>
                        </a:rPr>
                        <a:t>(</a:t>
                      </a:r>
                      <a:r>
                        <a:rPr lang="zh-CN" sz="1800" kern="100" dirty="0">
                          <a:latin typeface="Times New Roman"/>
                          <a:ea typeface="宋体"/>
                          <a:cs typeface="Times New Roman"/>
                        </a:rPr>
                        <a:t>标准输入输出</a:t>
                      </a:r>
                      <a:r>
                        <a:rPr lang="en-US" sz="1800" kern="100" dirty="0">
                          <a:latin typeface="Times New Roman"/>
                          <a:ea typeface="宋体"/>
                          <a:cs typeface="Times New Roman"/>
                        </a:rPr>
                        <a:t>)</a:t>
                      </a:r>
                      <a:r>
                        <a:rPr lang="zh-CN" sz="1800" kern="100" dirty="0">
                          <a:latin typeface="Times New Roman"/>
                          <a:ea typeface="宋体"/>
                          <a:cs typeface="Times New Roman"/>
                        </a:rPr>
                        <a:t>库中的</a:t>
                      </a:r>
                      <a:r>
                        <a:rPr lang="en-US" sz="1800" kern="100" dirty="0">
                          <a:latin typeface="Times New Roman"/>
                          <a:ea typeface="宋体"/>
                          <a:cs typeface="Times New Roman"/>
                        </a:rPr>
                        <a:t>get</a:t>
                      </a:r>
                      <a:r>
                        <a:rPr lang="zh-CN" sz="1800" kern="100" dirty="0">
                          <a:latin typeface="Times New Roman"/>
                          <a:ea typeface="宋体"/>
                          <a:cs typeface="Times New Roman"/>
                        </a:rPr>
                        <a:t>和</a:t>
                      </a:r>
                      <a:r>
                        <a:rPr lang="en-US" sz="1800" kern="100" dirty="0" err="1">
                          <a:latin typeface="Times New Roman"/>
                          <a:ea typeface="宋体"/>
                          <a:cs typeface="Times New Roman"/>
                        </a:rPr>
                        <a:t>printf</a:t>
                      </a:r>
                      <a:r>
                        <a:rPr lang="zh-CN" sz="1800" kern="100" dirty="0">
                          <a:latin typeface="Times New Roman"/>
                          <a:ea typeface="宋体"/>
                          <a:cs typeface="Times New Roman"/>
                        </a:rPr>
                        <a:t>语句，直接完成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269875" algn="just">
                        <a:lnSpc>
                          <a:spcPts val="1660"/>
                        </a:lnSpc>
                        <a:spcAft>
                          <a:spcPts val="0"/>
                        </a:spcAft>
                      </a:pPr>
                      <a:endParaRPr lang="en-US" altLang="zh-CN" sz="1800" kern="100" dirty="0">
                        <a:latin typeface="Times New Roman"/>
                        <a:ea typeface="宋体"/>
                        <a:cs typeface="Times New Roman"/>
                      </a:endParaRPr>
                    </a:p>
                    <a:p>
                      <a:pPr indent="269875" algn="just">
                        <a:lnSpc>
                          <a:spcPts val="1660"/>
                        </a:lnSpc>
                        <a:spcAft>
                          <a:spcPts val="0"/>
                        </a:spcAft>
                      </a:pPr>
                      <a:r>
                        <a:rPr lang="zh-CN" sz="1800" kern="100" dirty="0">
                          <a:latin typeface="Times New Roman"/>
                          <a:ea typeface="宋体"/>
                          <a:cs typeface="Times New Roman"/>
                        </a:rPr>
                        <a:t>必须自己编写端口的输入和输出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1057">
                <a:tc>
                  <a:txBody>
                    <a:bodyPr/>
                    <a:lstStyle/>
                    <a:p>
                      <a:pPr indent="269875" algn="just">
                        <a:lnSpc>
                          <a:spcPts val="1660"/>
                        </a:lnSpc>
                        <a:spcAft>
                          <a:spcPts val="0"/>
                        </a:spcAft>
                      </a:pPr>
                      <a:endParaRPr lang="en-US" sz="1800" kern="100" dirty="0">
                        <a:latin typeface="Times New Roman"/>
                        <a:ea typeface="宋体"/>
                        <a:cs typeface="Times New Roman"/>
                      </a:endParaRPr>
                    </a:p>
                    <a:p>
                      <a:pPr indent="269875" algn="just">
                        <a:lnSpc>
                          <a:spcPts val="1660"/>
                        </a:lnSpc>
                        <a:spcAft>
                          <a:spcPts val="0"/>
                        </a:spcAft>
                      </a:pPr>
                      <a:r>
                        <a:rPr lang="en-US" sz="1800" kern="100" dirty="0">
                          <a:latin typeface="Times New Roman"/>
                          <a:ea typeface="宋体"/>
                          <a:cs typeface="Times New Roman"/>
                        </a:rPr>
                        <a:t>2. Y</a:t>
                      </a:r>
                      <a:r>
                        <a:rPr lang="zh-CN" sz="1800" kern="100" dirty="0">
                          <a:latin typeface="Times New Roman"/>
                          <a:ea typeface="宋体"/>
                          <a:cs typeface="Times New Roman"/>
                        </a:rPr>
                        <a:t>的输出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836757">
                <a:tc>
                  <a:txBody>
                    <a:bodyPr/>
                    <a:lstStyle/>
                    <a:p>
                      <a:pPr indent="269875" algn="just">
                        <a:lnSpc>
                          <a:spcPts val="1660"/>
                        </a:lnSpc>
                        <a:spcAft>
                          <a:spcPts val="0"/>
                        </a:spcAft>
                      </a:pPr>
                      <a:endParaRPr lang="en-US" sz="1800" kern="100" dirty="0">
                        <a:latin typeface="Times New Roman"/>
                        <a:ea typeface="宋体"/>
                        <a:cs typeface="Times New Roman"/>
                      </a:endParaRPr>
                    </a:p>
                    <a:p>
                      <a:pPr indent="269875" algn="just">
                        <a:lnSpc>
                          <a:spcPts val="1660"/>
                        </a:lnSpc>
                        <a:spcAft>
                          <a:spcPts val="0"/>
                        </a:spcAft>
                      </a:pPr>
                      <a:r>
                        <a:rPr lang="en-US" sz="1800" kern="100" dirty="0">
                          <a:latin typeface="Times New Roman"/>
                          <a:ea typeface="宋体"/>
                          <a:cs typeface="Times New Roman"/>
                        </a:rPr>
                        <a:t>3.sin/</a:t>
                      </a:r>
                      <a:r>
                        <a:rPr lang="en-US" sz="1800" kern="100" dirty="0" err="1">
                          <a:latin typeface="Times New Roman"/>
                          <a:ea typeface="宋体"/>
                          <a:cs typeface="Times New Roman"/>
                        </a:rPr>
                        <a:t>cos</a:t>
                      </a:r>
                      <a:r>
                        <a:rPr lang="en-US" sz="1800" kern="100" dirty="0">
                          <a:latin typeface="Times New Roman"/>
                          <a:ea typeface="宋体"/>
                          <a:cs typeface="Times New Roman"/>
                        </a:rPr>
                        <a:t>/</a:t>
                      </a:r>
                      <a:r>
                        <a:rPr lang="en-US" sz="1800" kern="100" dirty="0" err="1">
                          <a:latin typeface="Times New Roman"/>
                          <a:ea typeface="宋体"/>
                          <a:cs typeface="Times New Roman"/>
                        </a:rPr>
                        <a:t>og</a:t>
                      </a:r>
                      <a:r>
                        <a:rPr lang="zh-CN" sz="1800" kern="100" dirty="0">
                          <a:latin typeface="Times New Roman"/>
                          <a:ea typeface="宋体"/>
                          <a:cs typeface="Times New Roman"/>
                        </a:rPr>
                        <a:t>计算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800" kern="100" dirty="0">
                        <a:latin typeface="Times New Roman"/>
                        <a:ea typeface="宋体"/>
                        <a:cs typeface="Times New Roman"/>
                      </a:endParaRPr>
                    </a:p>
                    <a:p>
                      <a:pPr indent="269875" algn="just">
                        <a:lnSpc>
                          <a:spcPts val="1660"/>
                        </a:lnSpc>
                        <a:spcAft>
                          <a:spcPts val="0"/>
                        </a:spcAft>
                      </a:pPr>
                      <a:r>
                        <a:rPr lang="zh-CN" sz="1800" kern="100" dirty="0">
                          <a:latin typeface="Times New Roman"/>
                          <a:ea typeface="宋体"/>
                          <a:cs typeface="Times New Roman"/>
                        </a:rPr>
                        <a:t>借用</a:t>
                      </a:r>
                      <a:r>
                        <a:rPr lang="en-US" sz="1800" kern="100" dirty="0">
                          <a:latin typeface="Times New Roman"/>
                          <a:ea typeface="宋体"/>
                          <a:cs typeface="Times New Roman"/>
                        </a:rPr>
                        <a:t>C </a:t>
                      </a:r>
                      <a:r>
                        <a:rPr lang="zh-CN" sz="1800" kern="100" dirty="0">
                          <a:latin typeface="Times New Roman"/>
                          <a:ea typeface="宋体"/>
                          <a:cs typeface="Times New Roman"/>
                        </a:rPr>
                        <a:t>语言开发环境中的</a:t>
                      </a:r>
                      <a:r>
                        <a:rPr lang="en-US" sz="1800" kern="100" dirty="0">
                          <a:latin typeface="Times New Roman"/>
                          <a:ea typeface="宋体"/>
                          <a:cs typeface="Times New Roman"/>
                        </a:rPr>
                        <a:t>math(</a:t>
                      </a:r>
                      <a:r>
                        <a:rPr lang="zh-CN" sz="1800" kern="100" dirty="0">
                          <a:latin typeface="Times New Roman"/>
                          <a:ea typeface="宋体"/>
                          <a:cs typeface="Times New Roman"/>
                        </a:rPr>
                        <a:t>数学</a:t>
                      </a:r>
                      <a:r>
                        <a:rPr lang="en-US" sz="1800" kern="100" dirty="0">
                          <a:latin typeface="Times New Roman"/>
                          <a:ea typeface="宋体"/>
                          <a:cs typeface="Times New Roman"/>
                        </a:rPr>
                        <a:t>)</a:t>
                      </a:r>
                      <a:r>
                        <a:rPr lang="zh-CN" sz="1800" kern="100" dirty="0">
                          <a:latin typeface="Times New Roman"/>
                          <a:ea typeface="宋体"/>
                          <a:cs typeface="Times New Roman"/>
                        </a:rPr>
                        <a:t>库中的</a:t>
                      </a:r>
                      <a:r>
                        <a:rPr lang="en-US" sz="1800" kern="100" dirty="0">
                          <a:latin typeface="Times New Roman"/>
                          <a:ea typeface="宋体"/>
                          <a:cs typeface="Times New Roman"/>
                        </a:rPr>
                        <a:t>sin</a:t>
                      </a:r>
                      <a:r>
                        <a:rPr lang="zh-CN" sz="1800" kern="100" dirty="0">
                          <a:latin typeface="Times New Roman"/>
                          <a:ea typeface="宋体"/>
                          <a:cs typeface="Times New Roman"/>
                        </a:rPr>
                        <a:t>、</a:t>
                      </a:r>
                      <a:r>
                        <a:rPr lang="en-US" sz="1800" kern="100" dirty="0" err="1">
                          <a:latin typeface="Times New Roman"/>
                          <a:ea typeface="宋体"/>
                          <a:cs typeface="Times New Roman"/>
                        </a:rPr>
                        <a:t>cos</a:t>
                      </a:r>
                      <a:r>
                        <a:rPr lang="zh-CN" sz="1800" kern="100" dirty="0">
                          <a:latin typeface="Times New Roman"/>
                          <a:ea typeface="宋体"/>
                          <a:cs typeface="Times New Roman"/>
                        </a:rPr>
                        <a:t>、</a:t>
                      </a:r>
                      <a:r>
                        <a:rPr lang="en-US" sz="1800" kern="100" dirty="0">
                          <a:latin typeface="Times New Roman"/>
                          <a:ea typeface="宋体"/>
                          <a:cs typeface="Times New Roman"/>
                        </a:rPr>
                        <a:t>log</a:t>
                      </a:r>
                      <a:r>
                        <a:rPr lang="zh-CN" sz="1800" kern="100" dirty="0">
                          <a:latin typeface="Times New Roman"/>
                          <a:ea typeface="宋体"/>
                          <a:cs typeface="Times New Roman"/>
                        </a:rPr>
                        <a:t>函数。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800" kern="100" dirty="0">
                        <a:latin typeface="Times New Roman"/>
                        <a:ea typeface="宋体"/>
                        <a:cs typeface="Times New Roman"/>
                      </a:endParaRPr>
                    </a:p>
                    <a:p>
                      <a:pPr indent="269875" algn="just">
                        <a:lnSpc>
                          <a:spcPts val="1660"/>
                        </a:lnSpc>
                        <a:spcAft>
                          <a:spcPts val="0"/>
                        </a:spcAft>
                      </a:pPr>
                      <a:r>
                        <a:rPr lang="zh-CN" sz="1800" kern="100" dirty="0">
                          <a:latin typeface="Times New Roman"/>
                          <a:ea typeface="宋体"/>
                          <a:cs typeface="Times New Roman"/>
                        </a:rPr>
                        <a:t>用级数展开，用加减乘除实现</a:t>
                      </a:r>
                      <a:r>
                        <a:rPr lang="en-US" sz="1800" kern="100" dirty="0">
                          <a:latin typeface="Times New Roman"/>
                          <a:ea typeface="宋体"/>
                          <a:cs typeface="Times New Roman"/>
                        </a:rPr>
                        <a:t>sin</a:t>
                      </a:r>
                      <a:r>
                        <a:rPr lang="zh-CN" sz="1800" kern="100" dirty="0">
                          <a:latin typeface="Times New Roman"/>
                          <a:ea typeface="宋体"/>
                          <a:cs typeface="Times New Roman"/>
                        </a:rPr>
                        <a:t>、</a:t>
                      </a:r>
                      <a:r>
                        <a:rPr lang="en-US" sz="1800" kern="100" dirty="0" err="1">
                          <a:latin typeface="Times New Roman"/>
                          <a:ea typeface="宋体"/>
                          <a:cs typeface="Times New Roman"/>
                        </a:rPr>
                        <a:t>cos</a:t>
                      </a:r>
                      <a:r>
                        <a:rPr lang="zh-CN" sz="1800" kern="100" dirty="0">
                          <a:latin typeface="Times New Roman"/>
                          <a:ea typeface="宋体"/>
                          <a:cs typeface="Times New Roman"/>
                        </a:rPr>
                        <a:t>、</a:t>
                      </a:r>
                      <a:r>
                        <a:rPr lang="en-US" sz="1800" kern="100" dirty="0">
                          <a:latin typeface="Times New Roman"/>
                          <a:ea typeface="宋体"/>
                          <a:cs typeface="Times New Roman"/>
                        </a:rPr>
                        <a:t>log</a:t>
                      </a:r>
                      <a:r>
                        <a:rPr lang="zh-CN" sz="1800" kern="100" dirty="0">
                          <a:latin typeface="Times New Roman"/>
                          <a:ea typeface="宋体"/>
                          <a:cs typeface="Times New Roman"/>
                        </a:rPr>
                        <a:t>函数。考虑计算精度。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35521">
                <a:tc>
                  <a:txBody>
                    <a:bodyPr/>
                    <a:lstStyle/>
                    <a:p>
                      <a:pPr indent="269875" algn="just">
                        <a:lnSpc>
                          <a:spcPts val="1660"/>
                        </a:lnSpc>
                        <a:spcAft>
                          <a:spcPts val="0"/>
                        </a:spcAft>
                      </a:pPr>
                      <a:endParaRPr lang="en-US" sz="1800" kern="100" dirty="0">
                        <a:latin typeface="Times New Roman"/>
                        <a:ea typeface="宋体"/>
                        <a:cs typeface="Times New Roman"/>
                      </a:endParaRPr>
                    </a:p>
                    <a:p>
                      <a:pPr indent="269875" algn="just">
                        <a:lnSpc>
                          <a:spcPts val="1660"/>
                        </a:lnSpc>
                        <a:spcAft>
                          <a:spcPts val="0"/>
                        </a:spcAft>
                      </a:pPr>
                      <a:r>
                        <a:rPr lang="en-US" sz="1800" kern="100" dirty="0">
                          <a:latin typeface="Times New Roman"/>
                          <a:ea typeface="宋体"/>
                          <a:cs typeface="Times New Roman"/>
                        </a:rPr>
                        <a:t>4</a:t>
                      </a:r>
                      <a:r>
                        <a:rPr lang="zh-CN" sz="1800" kern="100" dirty="0">
                          <a:latin typeface="Times New Roman"/>
                          <a:ea typeface="宋体"/>
                          <a:cs typeface="Times New Roman"/>
                        </a:rPr>
                        <a:t>）</a:t>
                      </a:r>
                      <a:r>
                        <a:rPr lang="en-US" sz="1800" kern="100" dirty="0">
                          <a:latin typeface="Times New Roman"/>
                          <a:ea typeface="宋体"/>
                          <a:cs typeface="Times New Roman"/>
                        </a:rPr>
                        <a:t>user1(</a:t>
                      </a:r>
                      <a:r>
                        <a:rPr lang="en-US" sz="1800" kern="100" dirty="0" err="1">
                          <a:latin typeface="Times New Roman"/>
                          <a:ea typeface="宋体"/>
                          <a:cs typeface="Times New Roman"/>
                        </a:rPr>
                        <a:t>ti</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800" kern="100" dirty="0">
                        <a:latin typeface="Times New Roman"/>
                        <a:ea typeface="宋体"/>
                        <a:cs typeface="Times New Roman"/>
                      </a:endParaRPr>
                    </a:p>
                    <a:p>
                      <a:pPr indent="269875" algn="just">
                        <a:lnSpc>
                          <a:spcPts val="1660"/>
                        </a:lnSpc>
                        <a:spcAft>
                          <a:spcPts val="0"/>
                        </a:spcAft>
                      </a:pPr>
                      <a:r>
                        <a:rPr lang="zh-CN" sz="1800" kern="100" dirty="0">
                          <a:latin typeface="Times New Roman"/>
                          <a:ea typeface="宋体"/>
                          <a:cs typeface="Times New Roman"/>
                        </a:rPr>
                        <a:t>编写</a:t>
                      </a:r>
                      <a:r>
                        <a:rPr lang="en-US" sz="1800" kern="100" dirty="0">
                          <a:latin typeface="Times New Roman"/>
                          <a:ea typeface="宋体"/>
                          <a:cs typeface="Times New Roman"/>
                        </a:rPr>
                        <a:t>User1(</a:t>
                      </a:r>
                      <a:r>
                        <a:rPr lang="en-US" sz="1800" kern="100" dirty="0" err="1">
                          <a:latin typeface="Times New Roman"/>
                          <a:ea typeface="宋体"/>
                          <a:cs typeface="Times New Roman"/>
                        </a:rPr>
                        <a:t>ti</a:t>
                      </a:r>
                      <a:r>
                        <a:rPr lang="en-US" sz="1800" kern="100" dirty="0">
                          <a:latin typeface="Times New Roman"/>
                          <a:ea typeface="宋体"/>
                          <a:cs typeface="Times New Roman"/>
                        </a:rPr>
                        <a:t>)</a:t>
                      </a:r>
                      <a:r>
                        <a:rPr lang="zh-CN" sz="1800" kern="100" dirty="0">
                          <a:latin typeface="Times New Roman"/>
                          <a:ea typeface="宋体"/>
                          <a:cs typeface="Times New Roman"/>
                        </a:rPr>
                        <a:t>，</a:t>
                      </a:r>
                      <a:r>
                        <a:rPr lang="en-US" sz="1800" kern="100" dirty="0">
                          <a:latin typeface="Times New Roman"/>
                          <a:ea typeface="宋体"/>
                          <a:cs typeface="Times New Roman"/>
                        </a:rPr>
                        <a:t>, </a:t>
                      </a:r>
                      <a:r>
                        <a:rPr lang="zh-CN" sz="1800" kern="100" dirty="0">
                          <a:latin typeface="Times New Roman"/>
                          <a:ea typeface="宋体"/>
                          <a:cs typeface="Times New Roman"/>
                        </a:rPr>
                        <a:t>考虑计算精度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800" kern="100" dirty="0">
                        <a:latin typeface="Times New Roman"/>
                        <a:ea typeface="宋体"/>
                        <a:cs typeface="Times New Roman"/>
                      </a:endParaRPr>
                    </a:p>
                    <a:p>
                      <a:pPr indent="269875" algn="just">
                        <a:lnSpc>
                          <a:spcPts val="1660"/>
                        </a:lnSpc>
                        <a:spcAft>
                          <a:spcPts val="0"/>
                        </a:spcAft>
                      </a:pPr>
                      <a:r>
                        <a:rPr lang="zh-CN" sz="1800" kern="100" dirty="0">
                          <a:latin typeface="Times New Roman"/>
                          <a:ea typeface="宋体"/>
                          <a:cs typeface="Times New Roman"/>
                        </a:rPr>
                        <a:t>编写</a:t>
                      </a:r>
                      <a:r>
                        <a:rPr lang="en-US" sz="1800" kern="100" dirty="0">
                          <a:latin typeface="Times New Roman"/>
                          <a:ea typeface="宋体"/>
                          <a:cs typeface="Times New Roman"/>
                        </a:rPr>
                        <a:t>User(</a:t>
                      </a:r>
                      <a:r>
                        <a:rPr lang="en-US" sz="1800" kern="100" dirty="0" err="1">
                          <a:latin typeface="Times New Roman"/>
                          <a:ea typeface="宋体"/>
                          <a:cs typeface="Times New Roman"/>
                        </a:rPr>
                        <a:t>ti</a:t>
                      </a:r>
                      <a:r>
                        <a:rPr lang="en-US" sz="1800" kern="100" dirty="0">
                          <a:latin typeface="Times New Roman"/>
                          <a:ea typeface="宋体"/>
                          <a:cs typeface="Times New Roman"/>
                        </a:rPr>
                        <a:t>), </a:t>
                      </a:r>
                      <a:r>
                        <a:rPr lang="zh-CN" sz="1800" kern="100" dirty="0">
                          <a:latin typeface="Times New Roman"/>
                          <a:ea typeface="宋体"/>
                          <a:cs typeface="Times New Roman"/>
                        </a:rPr>
                        <a:t>考虑计算精度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7125">
                <a:tc>
                  <a:txBody>
                    <a:bodyPr/>
                    <a:lstStyle/>
                    <a:p>
                      <a:pPr indent="269875" algn="just">
                        <a:lnSpc>
                          <a:spcPts val="1660"/>
                        </a:lnSpc>
                        <a:spcAft>
                          <a:spcPts val="0"/>
                        </a:spcAft>
                      </a:pPr>
                      <a:endParaRPr lang="en-US" sz="1800" kern="100" dirty="0">
                        <a:latin typeface="Times New Roman"/>
                        <a:ea typeface="宋体"/>
                        <a:cs typeface="Times New Roman"/>
                      </a:endParaRPr>
                    </a:p>
                    <a:p>
                      <a:pPr indent="269875" algn="just">
                        <a:lnSpc>
                          <a:spcPts val="1660"/>
                        </a:lnSpc>
                        <a:spcAft>
                          <a:spcPts val="0"/>
                        </a:spcAft>
                      </a:pPr>
                      <a:r>
                        <a:rPr lang="en-US" sz="1800" kern="100" dirty="0">
                          <a:latin typeface="Times New Roman"/>
                          <a:ea typeface="宋体"/>
                          <a:cs typeface="Times New Roman"/>
                        </a:rPr>
                        <a:t>5</a:t>
                      </a:r>
                      <a:r>
                        <a:rPr lang="zh-CN" sz="1800" kern="100" dirty="0">
                          <a:latin typeface="Times New Roman"/>
                          <a:ea typeface="宋体"/>
                          <a:cs typeface="Times New Roman"/>
                        </a:rPr>
                        <a:t>）</a:t>
                      </a:r>
                      <a:r>
                        <a:rPr lang="en-US" sz="1800" kern="100" dirty="0">
                          <a:latin typeface="Times New Roman"/>
                          <a:ea typeface="宋体"/>
                          <a:cs typeface="Times New Roman"/>
                        </a:rPr>
                        <a:t>user2(</a:t>
                      </a:r>
                      <a:r>
                        <a:rPr lang="en-US" sz="1800" kern="100" dirty="0" err="1">
                          <a:latin typeface="Times New Roman"/>
                          <a:ea typeface="宋体"/>
                          <a:cs typeface="Times New Roman"/>
                        </a:rPr>
                        <a:t>ti</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endParaRPr lang="en-US" altLang="zh-CN" sz="1800" kern="100" dirty="0">
                        <a:latin typeface="Times New Roman"/>
                        <a:ea typeface="宋体"/>
                        <a:cs typeface="Times New Roman"/>
                      </a:endParaRPr>
                    </a:p>
                    <a:p>
                      <a:pPr indent="269875" algn="just">
                        <a:lnSpc>
                          <a:spcPts val="1660"/>
                        </a:lnSpc>
                        <a:spcAft>
                          <a:spcPts val="0"/>
                        </a:spcAft>
                      </a:pPr>
                      <a:r>
                        <a:rPr lang="zh-CN" sz="1800" kern="100" dirty="0">
                          <a:latin typeface="Times New Roman"/>
                          <a:ea typeface="宋体"/>
                          <a:cs typeface="Times New Roman"/>
                        </a:rPr>
                        <a:t>调用先前项目的</a:t>
                      </a:r>
                      <a:r>
                        <a:rPr lang="en-US" sz="1800" kern="100" dirty="0">
                          <a:latin typeface="Times New Roman"/>
                          <a:ea typeface="宋体"/>
                          <a:cs typeface="Times New Roman"/>
                        </a:rPr>
                        <a:t>User2(</a:t>
                      </a:r>
                      <a:r>
                        <a:rPr lang="en-US" sz="1800" kern="100" dirty="0" err="1">
                          <a:latin typeface="Times New Roman"/>
                          <a:ea typeface="宋体"/>
                          <a:cs typeface="Times New Roman"/>
                        </a:rPr>
                        <a:t>ti</a:t>
                      </a:r>
                      <a:r>
                        <a:rPr lang="en-US" sz="1800" kern="100" dirty="0">
                          <a:latin typeface="Times New Roman"/>
                          <a:ea typeface="宋体"/>
                          <a:cs typeface="Times New Roman"/>
                        </a:rPr>
                        <a:t>)</a:t>
                      </a:r>
                      <a:r>
                        <a:rPr lang="zh-CN" sz="1800" kern="100" dirty="0">
                          <a:latin typeface="Times New Roman"/>
                          <a:ea typeface="宋体"/>
                          <a:cs typeface="Times New Roman"/>
                        </a:rPr>
                        <a:t>，如果质量合格的话</a:t>
                      </a:r>
                      <a:r>
                        <a:rPr lang="en-US" sz="1800" kern="100" dirty="0">
                          <a:latin typeface="Times New Roman"/>
                          <a:ea typeface="宋体"/>
                          <a:cs typeface="Times New Roman"/>
                        </a:rPr>
                        <a:t>(</a:t>
                      </a:r>
                      <a:r>
                        <a:rPr lang="zh-CN" sz="1800" kern="100" dirty="0">
                          <a:latin typeface="Times New Roman"/>
                          <a:ea typeface="宋体"/>
                          <a:cs typeface="Times New Roman"/>
                        </a:rPr>
                        <a:t>例如，计算精度符合要求</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p:txBody>
          <a:bodyPr/>
          <a:lstStyle/>
          <a:p>
            <a:pPr eaLnBrk="1" hangingPunct="1"/>
            <a:r>
              <a:rPr lang="en-US" dirty="0"/>
              <a:t>3.5 </a:t>
            </a:r>
            <a:r>
              <a:rPr lang="zh-CN" altLang="en-US" dirty="0"/>
              <a:t>软件产品的开发过程</a:t>
            </a:r>
          </a:p>
        </p:txBody>
      </p:sp>
      <p:sp>
        <p:nvSpPr>
          <p:cNvPr id="4099" name="Rectangle 1027"/>
          <p:cNvSpPr>
            <a:spLocks noGrp="1" noChangeArrowheads="1"/>
          </p:cNvSpPr>
          <p:nvPr>
            <p:ph type="body" idx="1"/>
          </p:nvPr>
        </p:nvSpPr>
        <p:spPr>
          <a:xfrm>
            <a:off x="957213" y="1295400"/>
            <a:ext cx="8034387" cy="4324380"/>
          </a:xfrm>
        </p:spPr>
        <p:txBody>
          <a:bodyPr/>
          <a:lstStyle/>
          <a:p>
            <a:r>
              <a:rPr lang="en-US" dirty="0"/>
              <a:t>3.5.1 </a:t>
            </a:r>
            <a:r>
              <a:rPr lang="zh-CN" altLang="en-US" dirty="0"/>
              <a:t>策略和原则的建立</a:t>
            </a:r>
          </a:p>
          <a:p>
            <a:r>
              <a:rPr lang="en-US" dirty="0"/>
              <a:t>3.5.2 </a:t>
            </a:r>
            <a:r>
              <a:rPr lang="zh-CN" altLang="en-US" dirty="0"/>
              <a:t>定义产品和开发过程</a:t>
            </a:r>
          </a:p>
          <a:p>
            <a:r>
              <a:rPr lang="en-US" dirty="0"/>
              <a:t>3.5.3 </a:t>
            </a:r>
            <a:r>
              <a:rPr lang="zh-CN" altLang="en-US" dirty="0"/>
              <a:t>开发产品与装箱</a:t>
            </a:r>
          </a:p>
          <a:p>
            <a:r>
              <a:rPr lang="en-US" dirty="0"/>
              <a:t>3.5.4 </a:t>
            </a:r>
            <a:r>
              <a:rPr lang="zh-CN" altLang="en-US" dirty="0"/>
              <a:t>与黑客方法的差别</a:t>
            </a:r>
            <a:r>
              <a:rPr lang="en-US" dirty="0"/>
              <a:t>	</a:t>
            </a:r>
            <a:endParaRPr lang="zh-CN" altLang="en-US" dirty="0"/>
          </a:p>
          <a:p>
            <a:r>
              <a:rPr lang="en-US" dirty="0"/>
              <a:t>3.5.5 </a:t>
            </a:r>
            <a:r>
              <a:rPr lang="zh-CN" altLang="en-US" dirty="0"/>
              <a:t>方法的优点</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微软</a:t>
            </a:r>
            <a:r>
              <a:rPr lang="en-US" altLang="zh-CN" dirty="0"/>
              <a:t>---</a:t>
            </a:r>
            <a:r>
              <a:rPr lang="zh-CN" altLang="en-US" dirty="0"/>
              <a:t>业界的榜样</a:t>
            </a:r>
          </a:p>
        </p:txBody>
      </p:sp>
      <p:sp>
        <p:nvSpPr>
          <p:cNvPr id="3" name="内容占位符 2"/>
          <p:cNvSpPr>
            <a:spLocks noGrp="1"/>
          </p:cNvSpPr>
          <p:nvPr>
            <p:ph idx="1"/>
          </p:nvPr>
        </p:nvSpPr>
        <p:spPr/>
        <p:txBody>
          <a:bodyPr/>
          <a:lstStyle/>
          <a:p>
            <a:r>
              <a:rPr lang="zh-CN" altLang="en-US" dirty="0"/>
              <a:t>微软希望的是高度灵活、企业化创新公司的产品开发方法，而不是普通意义上标准化的开发方法。</a:t>
            </a:r>
            <a:endParaRPr lang="en-US" altLang="zh-CN" dirty="0"/>
          </a:p>
          <a:p>
            <a:r>
              <a:rPr lang="zh-CN" altLang="en-US" dirty="0"/>
              <a:t>从</a:t>
            </a:r>
            <a:r>
              <a:rPr lang="en-US" dirty="0"/>
              <a:t>1980</a:t>
            </a:r>
            <a:r>
              <a:rPr lang="zh-CN" altLang="en-US" dirty="0"/>
              <a:t>年代后期，微软采用“同步</a:t>
            </a:r>
            <a:r>
              <a:rPr lang="en-US" dirty="0"/>
              <a:t>-</a:t>
            </a:r>
            <a:r>
              <a:rPr lang="zh-CN" altLang="en-US" dirty="0"/>
              <a:t>稳定”的方法建造了当今几乎垄断市场的</a:t>
            </a:r>
            <a:r>
              <a:rPr lang="en-US" dirty="0"/>
              <a:t>Excel</a:t>
            </a:r>
            <a:r>
              <a:rPr lang="zh-CN" altLang="en-US" dirty="0"/>
              <a:t>、</a:t>
            </a:r>
            <a:r>
              <a:rPr lang="en-US" dirty="0"/>
              <a:t>Office</a:t>
            </a:r>
            <a:r>
              <a:rPr lang="zh-CN" altLang="en-US" dirty="0"/>
              <a:t>、</a:t>
            </a:r>
            <a:r>
              <a:rPr lang="en-US" dirty="0"/>
              <a:t>Publisher</a:t>
            </a:r>
            <a:r>
              <a:rPr lang="zh-CN" altLang="en-US" dirty="0"/>
              <a:t>、</a:t>
            </a:r>
            <a:r>
              <a:rPr lang="en-US" dirty="0"/>
              <a:t> Windows 95</a:t>
            </a:r>
            <a:r>
              <a:rPr lang="zh-CN" altLang="en-US" dirty="0"/>
              <a:t>、</a:t>
            </a:r>
            <a:r>
              <a:rPr lang="en-US" dirty="0"/>
              <a:t>Windows NT</a:t>
            </a:r>
            <a:r>
              <a:rPr lang="zh-CN" altLang="en-US" dirty="0"/>
              <a:t>、</a:t>
            </a:r>
            <a:r>
              <a:rPr lang="en-US" dirty="0"/>
              <a:t>Words</a:t>
            </a:r>
            <a:r>
              <a:rPr lang="zh-CN" altLang="en-US" dirty="0"/>
              <a:t>、等产品。</a:t>
            </a:r>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3.5.1 </a:t>
            </a:r>
            <a:r>
              <a:rPr lang="zh-CN" altLang="en-US" dirty="0"/>
              <a:t>策略和原则的建立</a:t>
            </a:r>
          </a:p>
        </p:txBody>
      </p:sp>
      <p:sp>
        <p:nvSpPr>
          <p:cNvPr id="3" name="内容占位符 2"/>
          <p:cNvSpPr>
            <a:spLocks noGrp="1"/>
          </p:cNvSpPr>
          <p:nvPr>
            <p:ph idx="1"/>
          </p:nvPr>
        </p:nvSpPr>
        <p:spPr/>
        <p:txBody>
          <a:bodyPr/>
          <a:lstStyle/>
          <a:p>
            <a:r>
              <a:rPr lang="zh-CN" altLang="en-US" sz="2800" dirty="0"/>
              <a:t>从管理角度看，微软在</a:t>
            </a:r>
            <a:r>
              <a:rPr lang="en-US" sz="2800" dirty="0"/>
              <a:t>1996</a:t>
            </a:r>
            <a:r>
              <a:rPr lang="zh-CN" altLang="en-US" sz="2800" dirty="0"/>
              <a:t>财政年就有</a:t>
            </a:r>
            <a:r>
              <a:rPr lang="en-US" sz="2800" dirty="0"/>
              <a:t>20550</a:t>
            </a:r>
            <a:r>
              <a:rPr lang="zh-CN" altLang="en-US" sz="2800" dirty="0"/>
              <a:t>个员工，</a:t>
            </a:r>
            <a:r>
              <a:rPr lang="en-US" sz="2800" dirty="0"/>
              <a:t>250</a:t>
            </a:r>
            <a:r>
              <a:rPr lang="zh-CN" altLang="en-US" sz="2800" dirty="0"/>
              <a:t>种产品，年收入是</a:t>
            </a:r>
            <a:r>
              <a:rPr lang="en-US" sz="2800" dirty="0"/>
              <a:t>87</a:t>
            </a:r>
            <a:r>
              <a:rPr lang="zh-CN" altLang="en-US" sz="2800" dirty="0"/>
              <a:t>亿美元。其软件产品的复杂程度也是可想而知的。例如</a:t>
            </a:r>
            <a:r>
              <a:rPr lang="en-US" sz="2800" dirty="0"/>
              <a:t>Windows 95</a:t>
            </a:r>
            <a:r>
              <a:rPr lang="zh-CN" altLang="en-US" sz="2800" dirty="0"/>
              <a:t>有</a:t>
            </a:r>
            <a:r>
              <a:rPr lang="en-US" sz="2800" dirty="0"/>
              <a:t>11</a:t>
            </a:r>
            <a:r>
              <a:rPr lang="zh-CN" altLang="en-US" sz="2800" dirty="0"/>
              <a:t>百万行代码，</a:t>
            </a:r>
            <a:r>
              <a:rPr lang="en-US" sz="2800" dirty="0"/>
              <a:t>200</a:t>
            </a:r>
            <a:r>
              <a:rPr lang="zh-CN" altLang="en-US" sz="2800" dirty="0"/>
              <a:t>多个程序员和测试人员参加开发。</a:t>
            </a:r>
          </a:p>
          <a:p>
            <a:r>
              <a:rPr lang="zh-CN" altLang="en-US" sz="2800" dirty="0"/>
              <a:t>在</a:t>
            </a:r>
            <a:r>
              <a:rPr lang="en-US" sz="2800" dirty="0"/>
              <a:t>1990</a:t>
            </a:r>
            <a:r>
              <a:rPr lang="zh-CN" altLang="en-US" sz="2800" dirty="0"/>
              <a:t>年代中期，微软的研究人员花了两年半的时间，对</a:t>
            </a:r>
            <a:r>
              <a:rPr lang="en-US" sz="2800" dirty="0"/>
              <a:t>38</a:t>
            </a:r>
            <a:r>
              <a:rPr lang="zh-CN" altLang="en-US" sz="2800" dirty="0"/>
              <a:t>个关键人物</a:t>
            </a:r>
            <a:r>
              <a:rPr lang="en-US" sz="2800" dirty="0"/>
              <a:t>(</a:t>
            </a:r>
            <a:r>
              <a:rPr lang="zh-CN" altLang="en-US" sz="2800" dirty="0"/>
              <a:t>包括</a:t>
            </a:r>
            <a:r>
              <a:rPr lang="en-US" sz="2800" dirty="0"/>
              <a:t>Bill Gates)</a:t>
            </a:r>
            <a:r>
              <a:rPr lang="zh-CN" altLang="en-US" sz="2800" dirty="0"/>
              <a:t>进行会谈，评审了数千页的保密项目文档和项目结束后的报告。通过这些研究，</a:t>
            </a:r>
            <a:r>
              <a:rPr lang="zh-CN" altLang="en-US" sz="2400" dirty="0"/>
              <a:t>提出了：</a:t>
            </a:r>
            <a:endParaRPr lang="en-US" altLang="zh-CN" sz="2400" dirty="0"/>
          </a:p>
          <a:p>
            <a:pPr lvl="1"/>
            <a:r>
              <a:rPr lang="zh-CN" altLang="en-US" sz="2400" dirty="0"/>
              <a:t>两个定义产品和开发过程策略，以及一组原则</a:t>
            </a:r>
            <a:endParaRPr lang="en-US" altLang="zh-CN" sz="2400" dirty="0"/>
          </a:p>
          <a:p>
            <a:pPr lvl="1"/>
            <a:r>
              <a:rPr lang="zh-CN" altLang="en-US" sz="2400" dirty="0"/>
              <a:t>微软的“同步</a:t>
            </a:r>
            <a:r>
              <a:rPr lang="en-US" sz="2400" dirty="0"/>
              <a:t>-</a:t>
            </a:r>
            <a:r>
              <a:rPr lang="zh-CN" altLang="en-US" sz="2400" dirty="0"/>
              <a:t>稳定”开发方法。</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dirty="0"/>
              <a:t>微软的“同步与稳定”模型 </a:t>
            </a:r>
          </a:p>
        </p:txBody>
      </p:sp>
      <p:sp>
        <p:nvSpPr>
          <p:cNvPr id="114692" name="Rectangle 4"/>
          <p:cNvSpPr>
            <a:spLocks noChangeArrowheads="1"/>
          </p:cNvSpPr>
          <p:nvPr/>
        </p:nvSpPr>
        <p:spPr bwMode="auto">
          <a:xfrm>
            <a:off x="833438" y="1063625"/>
            <a:ext cx="2879725" cy="2225675"/>
          </a:xfrm>
          <a:prstGeom prst="rect">
            <a:avLst/>
          </a:prstGeom>
          <a:noFill/>
          <a:ln w="9525">
            <a:solidFill>
              <a:schemeClr val="tx1"/>
            </a:solidFill>
            <a:miter lim="800000"/>
            <a:headEnd/>
            <a:tailEnd/>
          </a:ln>
          <a:effectLst/>
        </p:spPr>
        <p:txBody>
          <a:bodyPr wrap="none" anchor="ctr"/>
          <a:lstStyle/>
          <a:p>
            <a:pPr algn="ctr"/>
            <a:r>
              <a:rPr lang="zh-CN" altLang="en-US" sz="1600" b="1" i="1"/>
              <a:t>里程碑</a:t>
            </a:r>
            <a:r>
              <a:rPr lang="en-US" altLang="zh-CN" sz="1600" b="1" i="1"/>
              <a:t> 1(</a:t>
            </a:r>
            <a:r>
              <a:rPr lang="zh-CN" altLang="en-US" sz="1600" b="1" i="1"/>
              <a:t>头 </a:t>
            </a:r>
            <a:r>
              <a:rPr lang="en-US" altLang="zh-CN" sz="1600" b="1" i="1"/>
              <a:t>1/3 </a:t>
            </a:r>
            <a:r>
              <a:rPr lang="zh-CN" altLang="en-US" sz="1600" b="1" i="1"/>
              <a:t>特征</a:t>
            </a:r>
            <a:r>
              <a:rPr lang="en-US" altLang="zh-CN" sz="1600" b="1" i="1"/>
              <a:t>)</a:t>
            </a:r>
          </a:p>
          <a:p>
            <a:pPr algn="ctr"/>
            <a:r>
              <a:rPr lang="zh-CN" altLang="en-US" sz="1600"/>
              <a:t>开发</a:t>
            </a:r>
            <a:r>
              <a:rPr lang="en-US" altLang="zh-CN" sz="1600"/>
              <a:t>(</a:t>
            </a:r>
            <a:r>
              <a:rPr lang="zh-CN" altLang="en-US" sz="1600"/>
              <a:t>设计、编码、原型</a:t>
            </a:r>
            <a:r>
              <a:rPr lang="en-US" altLang="zh-CN" sz="1600"/>
              <a:t>)</a:t>
            </a:r>
          </a:p>
          <a:p>
            <a:pPr algn="ctr"/>
            <a:r>
              <a:rPr lang="zh-CN" altLang="en-US" sz="1600"/>
              <a:t>可用性实验</a:t>
            </a:r>
          </a:p>
          <a:p>
            <a:pPr algn="ctr"/>
            <a:r>
              <a:rPr lang="zh-CN" altLang="en-US" sz="1600"/>
              <a:t>私有发布测试</a:t>
            </a:r>
          </a:p>
          <a:p>
            <a:pPr algn="ctr"/>
            <a:r>
              <a:rPr lang="zh-CN" altLang="en-US" sz="1600"/>
              <a:t>每日建造</a:t>
            </a:r>
          </a:p>
          <a:p>
            <a:pPr algn="ctr"/>
            <a:r>
              <a:rPr lang="zh-CN" altLang="en-US" sz="1600"/>
              <a:t>特征调试</a:t>
            </a:r>
            <a:endParaRPr lang="en-US" altLang="zh-CN" sz="1600"/>
          </a:p>
          <a:p>
            <a:pPr algn="ctr"/>
            <a:r>
              <a:rPr lang="zh-CN" altLang="en-US" sz="1600"/>
              <a:t>特征集成</a:t>
            </a:r>
          </a:p>
          <a:p>
            <a:pPr algn="ctr"/>
            <a:r>
              <a:rPr lang="zh-CN" altLang="en-US" sz="1600"/>
              <a:t>代码稳定</a:t>
            </a:r>
            <a:r>
              <a:rPr lang="en-US" altLang="zh-CN" sz="1600"/>
              <a:t>(No Server bugs)</a:t>
            </a:r>
          </a:p>
          <a:p>
            <a:pPr algn="ctr"/>
            <a:r>
              <a:rPr lang="en-US" altLang="zh-CN" sz="1600"/>
              <a:t>Buffer time (20%-50%)</a:t>
            </a:r>
          </a:p>
        </p:txBody>
      </p:sp>
      <p:sp>
        <p:nvSpPr>
          <p:cNvPr id="114693" name="Rectangle 5"/>
          <p:cNvSpPr>
            <a:spLocks noChangeArrowheads="1"/>
          </p:cNvSpPr>
          <p:nvPr/>
        </p:nvSpPr>
        <p:spPr bwMode="auto">
          <a:xfrm>
            <a:off x="4410075" y="1139825"/>
            <a:ext cx="2484438" cy="2252663"/>
          </a:xfrm>
          <a:prstGeom prst="rect">
            <a:avLst/>
          </a:prstGeom>
          <a:noFill/>
          <a:ln w="9525">
            <a:solidFill>
              <a:schemeClr val="tx1"/>
            </a:solidFill>
            <a:miter lim="800000"/>
            <a:headEnd/>
            <a:tailEnd/>
          </a:ln>
          <a:effectLst/>
        </p:spPr>
        <p:txBody>
          <a:bodyPr wrap="none" anchor="ctr"/>
          <a:lstStyle/>
          <a:p>
            <a:pPr algn="ctr"/>
            <a:r>
              <a:rPr lang="zh-CN" altLang="en-US" sz="1600" b="1" i="1"/>
              <a:t>里程碑 </a:t>
            </a:r>
            <a:r>
              <a:rPr lang="en-US" altLang="zh-CN" sz="1600" b="1" i="1"/>
              <a:t>2(</a:t>
            </a:r>
            <a:r>
              <a:rPr lang="zh-CN" altLang="en-US" sz="1600" b="1" i="1"/>
              <a:t> </a:t>
            </a:r>
            <a:r>
              <a:rPr lang="en-US" altLang="zh-CN" sz="1600" b="1" i="1"/>
              <a:t>2/3 </a:t>
            </a:r>
            <a:r>
              <a:rPr lang="zh-CN" altLang="en-US" sz="1600" b="1" i="1"/>
              <a:t>特征</a:t>
            </a:r>
            <a:r>
              <a:rPr lang="en-US" altLang="zh-CN" sz="1600" b="1" i="1"/>
              <a:t>)</a:t>
            </a:r>
          </a:p>
          <a:p>
            <a:pPr algn="ctr"/>
            <a:r>
              <a:rPr lang="zh-CN" altLang="en-US" sz="1600"/>
              <a:t>开发</a:t>
            </a:r>
            <a:r>
              <a:rPr lang="en-US" altLang="zh-CN" sz="1600"/>
              <a:t>(</a:t>
            </a:r>
            <a:r>
              <a:rPr lang="zh-CN" altLang="en-US" sz="1600"/>
              <a:t>设计、编码、原型</a:t>
            </a:r>
            <a:r>
              <a:rPr lang="en-US" altLang="zh-CN" sz="1600"/>
              <a:t>)</a:t>
            </a:r>
          </a:p>
          <a:p>
            <a:pPr algn="ctr"/>
            <a:r>
              <a:rPr lang="zh-CN" altLang="en-US" sz="1600"/>
              <a:t>可用性实验</a:t>
            </a:r>
          </a:p>
          <a:p>
            <a:pPr algn="ctr"/>
            <a:r>
              <a:rPr lang="zh-CN" altLang="en-US" sz="1600"/>
              <a:t>私有发布测试</a:t>
            </a:r>
          </a:p>
          <a:p>
            <a:pPr algn="ctr"/>
            <a:r>
              <a:rPr lang="zh-CN" altLang="en-US" sz="1600"/>
              <a:t>每日建造</a:t>
            </a:r>
          </a:p>
          <a:p>
            <a:pPr algn="ctr"/>
            <a:r>
              <a:rPr lang="zh-CN" altLang="en-US" sz="1600"/>
              <a:t>特征调试</a:t>
            </a:r>
          </a:p>
          <a:p>
            <a:pPr algn="ctr"/>
            <a:r>
              <a:rPr lang="zh-CN" altLang="en-US" sz="1600"/>
              <a:t>特征集成</a:t>
            </a:r>
          </a:p>
          <a:p>
            <a:pPr algn="ctr"/>
            <a:r>
              <a:rPr lang="zh-CN" altLang="en-US" sz="1600"/>
              <a:t>代码稳定</a:t>
            </a:r>
            <a:r>
              <a:rPr lang="en-US" altLang="zh-CN" sz="1600"/>
              <a:t>(No Server bugs)</a:t>
            </a:r>
          </a:p>
          <a:p>
            <a:pPr algn="ctr"/>
            <a:r>
              <a:rPr lang="en-US" altLang="zh-CN" sz="1600"/>
              <a:t>Buffer time</a:t>
            </a:r>
          </a:p>
        </p:txBody>
      </p:sp>
      <p:sp>
        <p:nvSpPr>
          <p:cNvPr id="114694" name="Rectangle 6"/>
          <p:cNvSpPr>
            <a:spLocks noChangeArrowheads="1"/>
          </p:cNvSpPr>
          <p:nvPr/>
        </p:nvSpPr>
        <p:spPr bwMode="auto">
          <a:xfrm>
            <a:off x="6500813" y="3594100"/>
            <a:ext cx="2236787" cy="2892425"/>
          </a:xfrm>
          <a:prstGeom prst="rect">
            <a:avLst/>
          </a:prstGeom>
          <a:noFill/>
          <a:ln w="9525">
            <a:solidFill>
              <a:schemeClr val="tx1"/>
            </a:solidFill>
            <a:miter lim="800000"/>
            <a:headEnd/>
            <a:tailEnd/>
          </a:ln>
          <a:effectLst/>
        </p:spPr>
        <p:txBody>
          <a:bodyPr wrap="none" anchor="ctr"/>
          <a:lstStyle/>
          <a:p>
            <a:pPr algn="ctr"/>
            <a:r>
              <a:rPr lang="zh-CN" altLang="en-US" sz="1600" b="1" i="1"/>
              <a:t>里程碑  </a:t>
            </a:r>
            <a:r>
              <a:rPr lang="en-US" altLang="zh-CN" sz="1600" b="1" i="1"/>
              <a:t>3(</a:t>
            </a:r>
            <a:r>
              <a:rPr lang="zh-CN" altLang="en-US" sz="1600" b="1" i="1"/>
              <a:t>最后的全集</a:t>
            </a:r>
            <a:r>
              <a:rPr lang="en-US" altLang="zh-CN" sz="1600" b="1" i="1"/>
              <a:t>)</a:t>
            </a:r>
          </a:p>
          <a:p>
            <a:pPr algn="ctr"/>
            <a:r>
              <a:rPr lang="zh-CN" altLang="en-US" sz="1600"/>
              <a:t>开发</a:t>
            </a:r>
          </a:p>
          <a:p>
            <a:pPr algn="ctr"/>
            <a:r>
              <a:rPr lang="zh-CN" altLang="en-US" sz="1600"/>
              <a:t>可用性实验</a:t>
            </a:r>
          </a:p>
          <a:p>
            <a:pPr algn="ctr"/>
            <a:r>
              <a:rPr lang="zh-CN" altLang="en-US" sz="1600"/>
              <a:t>私有发布测试</a:t>
            </a:r>
          </a:p>
          <a:p>
            <a:pPr algn="ctr"/>
            <a:r>
              <a:rPr lang="zh-CN" altLang="en-US" sz="1600"/>
              <a:t>每日建造</a:t>
            </a:r>
          </a:p>
          <a:p>
            <a:pPr algn="ctr"/>
            <a:r>
              <a:rPr lang="zh-CN" altLang="en-US" sz="1600"/>
              <a:t>特征调试</a:t>
            </a:r>
          </a:p>
          <a:p>
            <a:pPr algn="ctr"/>
            <a:r>
              <a:rPr lang="zh-CN" altLang="en-US" sz="1600"/>
              <a:t>特征集成</a:t>
            </a:r>
          </a:p>
          <a:p>
            <a:pPr algn="ctr"/>
            <a:r>
              <a:rPr lang="zh-CN" altLang="en-US" sz="1600"/>
              <a:t>特征完成</a:t>
            </a:r>
            <a:endParaRPr lang="en-US" altLang="zh-CN" sz="1600"/>
          </a:p>
          <a:p>
            <a:pPr algn="ctr"/>
            <a:r>
              <a:rPr lang="zh-CN" altLang="en-US" sz="1600"/>
              <a:t>代码完成</a:t>
            </a:r>
            <a:endParaRPr lang="en-US" altLang="zh-CN" sz="1600"/>
          </a:p>
          <a:p>
            <a:pPr algn="ctr"/>
            <a:r>
              <a:rPr lang="zh-CN" altLang="en-US" sz="1600"/>
              <a:t>代码稳定</a:t>
            </a:r>
          </a:p>
          <a:p>
            <a:pPr algn="ctr"/>
            <a:r>
              <a:rPr lang="en-US" altLang="zh-CN" sz="1600"/>
              <a:t>Zero bug </a:t>
            </a:r>
            <a:r>
              <a:rPr lang="zh-CN" altLang="en-US" sz="1600"/>
              <a:t>发布</a:t>
            </a:r>
          </a:p>
          <a:p>
            <a:pPr algn="ctr"/>
            <a:r>
              <a:rPr lang="zh-CN" altLang="en-US" sz="1600"/>
              <a:t>上市</a:t>
            </a:r>
          </a:p>
        </p:txBody>
      </p:sp>
      <p:sp>
        <p:nvSpPr>
          <p:cNvPr id="114697" name="Text Box 9"/>
          <p:cNvSpPr txBox="1">
            <a:spLocks noChangeArrowheads="1"/>
          </p:cNvSpPr>
          <p:nvPr/>
        </p:nvSpPr>
        <p:spPr bwMode="auto">
          <a:xfrm>
            <a:off x="1589088" y="4492625"/>
            <a:ext cx="3816350" cy="1555750"/>
          </a:xfrm>
          <a:prstGeom prst="rect">
            <a:avLst/>
          </a:prstGeom>
          <a:noFill/>
          <a:ln w="9525">
            <a:noFill/>
            <a:miter lim="800000"/>
            <a:headEnd/>
            <a:tailEnd/>
          </a:ln>
          <a:effectLst/>
        </p:spPr>
        <p:txBody>
          <a:bodyPr>
            <a:spAutoFit/>
          </a:bodyPr>
          <a:lstStyle/>
          <a:p>
            <a:r>
              <a:rPr lang="en-US" altLang="zh-CN" sz="1600" b="1"/>
              <a:t>How Micosoft Builds Software</a:t>
            </a:r>
          </a:p>
          <a:p>
            <a:r>
              <a:rPr lang="en-US" altLang="zh-CN" sz="1600"/>
              <a:t>Michael A. Cusumano, Richard W. Selby</a:t>
            </a:r>
            <a:r>
              <a:rPr lang="en-US" altLang="zh-CN"/>
              <a:t> </a:t>
            </a:r>
          </a:p>
          <a:p>
            <a:r>
              <a:rPr lang="en-US" altLang="zh-CN" sz="1600"/>
              <a:t>Communications of the ACM archive</a:t>
            </a:r>
          </a:p>
          <a:p>
            <a:r>
              <a:rPr lang="en-US" altLang="zh-CN" sz="1600"/>
              <a:t>Volume 40 ,  Issue 6  (June 1997) </a:t>
            </a:r>
          </a:p>
          <a:p>
            <a:r>
              <a:rPr lang="en-US" altLang="zh-CN" sz="1600"/>
              <a:t>Pages: 53 - 61   </a:t>
            </a:r>
            <a:r>
              <a:rPr lang="en-US" altLang="zh-CN"/>
              <a:t> </a:t>
            </a:r>
          </a:p>
        </p:txBody>
      </p:sp>
      <p:sp>
        <p:nvSpPr>
          <p:cNvPr id="114698" name="AutoShape 10"/>
          <p:cNvSpPr>
            <a:spLocks noChangeArrowheads="1"/>
          </p:cNvSpPr>
          <p:nvPr/>
        </p:nvSpPr>
        <p:spPr bwMode="auto">
          <a:xfrm>
            <a:off x="3794125" y="2579688"/>
            <a:ext cx="531813" cy="231775"/>
          </a:xfrm>
          <a:prstGeom prst="rightArrow">
            <a:avLst>
              <a:gd name="adj1" fmla="val 50000"/>
              <a:gd name="adj2" fmla="val 5736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14699" name="AutoShape 11"/>
          <p:cNvSpPr>
            <a:spLocks noChangeArrowheads="1"/>
          </p:cNvSpPr>
          <p:nvPr/>
        </p:nvSpPr>
        <p:spPr bwMode="auto">
          <a:xfrm rot="-1997141">
            <a:off x="5703888" y="3508375"/>
            <a:ext cx="341312" cy="696913"/>
          </a:xfrm>
          <a:prstGeom prst="downArrow">
            <a:avLst>
              <a:gd name="adj1" fmla="val 50000"/>
              <a:gd name="adj2" fmla="val 51047"/>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3.5.2 </a:t>
            </a:r>
            <a:r>
              <a:rPr lang="zh-CN" altLang="en-US" dirty="0"/>
              <a:t>定义产品和开发过程</a:t>
            </a:r>
          </a:p>
        </p:txBody>
      </p:sp>
      <p:sp>
        <p:nvSpPr>
          <p:cNvPr id="3" name="内容占位符 2"/>
          <p:cNvSpPr>
            <a:spLocks noGrp="1"/>
          </p:cNvSpPr>
          <p:nvPr>
            <p:ph idx="1"/>
          </p:nvPr>
        </p:nvSpPr>
        <p:spPr>
          <a:xfrm>
            <a:off x="738135" y="1295400"/>
            <a:ext cx="8253465" cy="5029200"/>
          </a:xfrm>
        </p:spPr>
        <p:txBody>
          <a:bodyPr/>
          <a:lstStyle/>
          <a:p>
            <a:r>
              <a:rPr lang="zh-CN" altLang="en-US" dirty="0">
                <a:solidFill>
                  <a:srgbClr val="FF0000"/>
                </a:solidFill>
              </a:rPr>
              <a:t>策略</a:t>
            </a:r>
            <a:r>
              <a:rPr lang="en-US" altLang="zh-CN" dirty="0">
                <a:solidFill>
                  <a:srgbClr val="FF0000"/>
                </a:solidFill>
              </a:rPr>
              <a:t>1</a:t>
            </a:r>
            <a:r>
              <a:rPr lang="zh-CN" altLang="en-US" dirty="0">
                <a:solidFill>
                  <a:srgbClr val="FF0000"/>
                </a:solidFill>
              </a:rPr>
              <a:t>：</a:t>
            </a:r>
            <a:r>
              <a:rPr lang="zh-CN" altLang="en-US" dirty="0"/>
              <a:t>“通过进化特征和固定资源，集中创新性”</a:t>
            </a:r>
            <a:endParaRPr lang="en-US" altLang="zh-CN" dirty="0"/>
          </a:p>
          <a:p>
            <a:r>
              <a:rPr lang="zh-CN" altLang="en-US" dirty="0"/>
              <a:t>并通过下面</a:t>
            </a:r>
            <a:r>
              <a:rPr lang="en-US" dirty="0"/>
              <a:t>5</a:t>
            </a:r>
            <a:r>
              <a:rPr lang="zh-CN" altLang="en-US" dirty="0"/>
              <a:t>个原则实现此策略。</a:t>
            </a:r>
          </a:p>
          <a:p>
            <a:pPr lvl="1"/>
            <a:r>
              <a:rPr lang="en-US" altLang="zh-CN" sz="2400" dirty="0"/>
              <a:t>1</a:t>
            </a:r>
            <a:r>
              <a:rPr lang="zh-CN" altLang="en-US" sz="2400" dirty="0"/>
              <a:t>）将大项目分解为多个里程碑周期（总项目工期的</a:t>
            </a:r>
            <a:r>
              <a:rPr lang="en-US" sz="2400" dirty="0"/>
              <a:t>20%-50%</a:t>
            </a:r>
            <a:r>
              <a:rPr lang="zh-CN" altLang="en-US" sz="2400" dirty="0"/>
              <a:t>作为缓冲时间），而不分割产品维护组。</a:t>
            </a:r>
          </a:p>
          <a:p>
            <a:pPr lvl="1"/>
            <a:r>
              <a:rPr lang="en-US" altLang="zh-CN" sz="2400" dirty="0"/>
              <a:t>2</a:t>
            </a:r>
            <a:r>
              <a:rPr lang="zh-CN" altLang="en-US" sz="2400" dirty="0"/>
              <a:t>）使用“远景陈述”和特征说明大纲指导项目。</a:t>
            </a:r>
          </a:p>
          <a:p>
            <a:pPr lvl="1"/>
            <a:r>
              <a:rPr lang="en-US" altLang="zh-CN" sz="2400" dirty="0"/>
              <a:t>3</a:t>
            </a:r>
            <a:r>
              <a:rPr lang="zh-CN" altLang="en-US" sz="2400" dirty="0"/>
              <a:t>）依据用户活力和数据挑选出特征，并排序。</a:t>
            </a:r>
          </a:p>
          <a:p>
            <a:pPr lvl="1"/>
            <a:r>
              <a:rPr lang="en-US" altLang="zh-CN" sz="2400" dirty="0"/>
              <a:t>4</a:t>
            </a:r>
            <a:r>
              <a:rPr lang="zh-CN" altLang="en-US" sz="2400" dirty="0"/>
              <a:t>）演化出一个模块化和水平化的设计体系结构，并将产品结构映射为项目结构。</a:t>
            </a:r>
          </a:p>
          <a:p>
            <a:pPr lvl="1"/>
            <a:r>
              <a:rPr lang="en-US" altLang="zh-CN" sz="2400" dirty="0"/>
              <a:t>5</a:t>
            </a:r>
            <a:r>
              <a:rPr lang="zh-CN" altLang="en-US" sz="2400" dirty="0"/>
              <a:t>）依据个人承诺，分成多个小任务，并固定项目资源。</a:t>
            </a:r>
          </a:p>
          <a:p>
            <a:pPr lvl="1"/>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3.5.3 </a:t>
            </a:r>
            <a:r>
              <a:rPr lang="zh-CN" altLang="en-US" dirty="0"/>
              <a:t>开发产品与装箱</a:t>
            </a:r>
          </a:p>
        </p:txBody>
      </p:sp>
      <p:sp>
        <p:nvSpPr>
          <p:cNvPr id="3" name="内容占位符 2"/>
          <p:cNvSpPr>
            <a:spLocks noGrp="1"/>
          </p:cNvSpPr>
          <p:nvPr>
            <p:ph idx="1"/>
          </p:nvPr>
        </p:nvSpPr>
        <p:spPr/>
        <p:txBody>
          <a:bodyPr/>
          <a:lstStyle/>
          <a:p>
            <a:r>
              <a:rPr lang="zh-CN" altLang="en-US" dirty="0">
                <a:solidFill>
                  <a:srgbClr val="FF0000"/>
                </a:solidFill>
              </a:rPr>
              <a:t>策略</a:t>
            </a:r>
            <a:r>
              <a:rPr lang="en-US" altLang="zh-CN" dirty="0">
                <a:solidFill>
                  <a:srgbClr val="FF0000"/>
                </a:solidFill>
              </a:rPr>
              <a:t>2</a:t>
            </a:r>
            <a:r>
              <a:rPr lang="zh-CN" altLang="en-US" dirty="0">
                <a:solidFill>
                  <a:srgbClr val="FF0000"/>
                </a:solidFill>
              </a:rPr>
              <a:t>：</a:t>
            </a:r>
            <a:r>
              <a:rPr lang="zh-CN" altLang="en-US" dirty="0"/>
              <a:t>“并行地做每个事情，并经常保持同步”。</a:t>
            </a:r>
            <a:endParaRPr lang="en-US" altLang="zh-CN" dirty="0"/>
          </a:p>
          <a:p>
            <a:r>
              <a:rPr lang="zh-CN" altLang="en-US" dirty="0"/>
              <a:t>并通过下面的</a:t>
            </a:r>
            <a:r>
              <a:rPr lang="en-US" dirty="0"/>
              <a:t>5</a:t>
            </a:r>
            <a:r>
              <a:rPr lang="zh-CN" altLang="en-US" dirty="0"/>
              <a:t>个原则实现此策略</a:t>
            </a:r>
            <a:r>
              <a:rPr lang="en-US" dirty="0"/>
              <a:t>:</a:t>
            </a:r>
            <a:endParaRPr lang="zh-CN" altLang="en-US" dirty="0"/>
          </a:p>
          <a:p>
            <a:pPr lvl="1"/>
            <a:r>
              <a:rPr lang="en-US" altLang="zh-CN" dirty="0"/>
              <a:t>1</a:t>
            </a:r>
            <a:r>
              <a:rPr lang="zh-CN" altLang="en-US" dirty="0"/>
              <a:t>）并行队伍工作，但保持同步，每天排错；</a:t>
            </a:r>
          </a:p>
          <a:p>
            <a:pPr lvl="1"/>
            <a:r>
              <a:rPr lang="en-US" altLang="zh-CN" dirty="0"/>
              <a:t>2</a:t>
            </a:r>
            <a:r>
              <a:rPr lang="zh-CN" altLang="en-US" dirty="0"/>
              <a:t>）每个主要平台和产品有多个版本，总有产品可以装箱；</a:t>
            </a:r>
          </a:p>
          <a:p>
            <a:pPr lvl="1"/>
            <a:r>
              <a:rPr lang="en-US" altLang="zh-CN" dirty="0"/>
              <a:t>3</a:t>
            </a:r>
            <a:r>
              <a:rPr lang="zh-CN" altLang="en-US" dirty="0"/>
              <a:t>）在一个开发场地，讲“共同语言”；</a:t>
            </a:r>
          </a:p>
          <a:p>
            <a:pPr lvl="1"/>
            <a:r>
              <a:rPr lang="en-US" altLang="zh-CN" dirty="0"/>
              <a:t>4</a:t>
            </a:r>
            <a:r>
              <a:rPr lang="zh-CN" altLang="en-US" dirty="0"/>
              <a:t>）随着建造过程不断测试产品；</a:t>
            </a:r>
          </a:p>
          <a:p>
            <a:pPr lvl="1"/>
            <a:r>
              <a:rPr lang="en-US" altLang="zh-CN" dirty="0"/>
              <a:t>5</a:t>
            </a:r>
            <a:r>
              <a:rPr lang="zh-CN" altLang="en-US" dirty="0"/>
              <a:t>）使用度量数据，判断里程碑的完成和产品发布情况。</a:t>
            </a:r>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开发人员每天的工作</a:t>
            </a:r>
          </a:p>
        </p:txBody>
      </p:sp>
      <p:sp>
        <p:nvSpPr>
          <p:cNvPr id="3" name="内容占位符 2"/>
          <p:cNvSpPr>
            <a:spLocks noGrp="1"/>
          </p:cNvSpPr>
          <p:nvPr>
            <p:ph idx="1"/>
          </p:nvPr>
        </p:nvSpPr>
        <p:spPr>
          <a:xfrm>
            <a:off x="928575" y="1128681"/>
            <a:ext cx="8215425" cy="5367411"/>
          </a:xfrm>
        </p:spPr>
        <p:txBody>
          <a:bodyPr/>
          <a:lstStyle/>
          <a:p>
            <a:r>
              <a:rPr lang="zh-CN" altLang="en-US" sz="2800" dirty="0"/>
              <a:t>微软把每天的建造过程分为几个步骤。</a:t>
            </a:r>
            <a:endParaRPr lang="en-US" altLang="zh-CN" sz="2800" dirty="0"/>
          </a:p>
          <a:p>
            <a:pPr lvl="1"/>
            <a:r>
              <a:rPr lang="zh-CN" altLang="en-US" sz="2400" dirty="0"/>
              <a:t>首先，开发人员要从集中的源代码版本中检出自己的私有源代码备份，改变这些私有代码实现其所需功能。</a:t>
            </a:r>
            <a:endParaRPr lang="en-US" altLang="zh-CN" sz="2400" dirty="0"/>
          </a:p>
          <a:p>
            <a:pPr lvl="1"/>
            <a:r>
              <a:rPr lang="zh-CN" altLang="en-US" sz="2400" dirty="0"/>
              <a:t>其次，建立产品的一个含有新特征的私有建造</a:t>
            </a:r>
            <a:r>
              <a:rPr lang="en-US" sz="2400" dirty="0"/>
              <a:t>(build)</a:t>
            </a:r>
            <a:r>
              <a:rPr lang="zh-CN" altLang="en-US" sz="2400" dirty="0"/>
              <a:t>，并对其进行测试。</a:t>
            </a:r>
            <a:endParaRPr lang="en-US" altLang="zh-CN" sz="2400" dirty="0"/>
          </a:p>
          <a:p>
            <a:pPr lvl="1"/>
            <a:r>
              <a:rPr lang="zh-CN" altLang="en-US" sz="2400" dirty="0"/>
              <a:t>第三，把私有代码拷贝与源代码的主拷贝进行对比检查。</a:t>
            </a:r>
            <a:endParaRPr lang="en-US" altLang="zh-CN" sz="2400" dirty="0"/>
          </a:p>
          <a:p>
            <a:pPr lvl="1"/>
            <a:r>
              <a:rPr lang="zh-CN" altLang="en-US" sz="2400" dirty="0"/>
              <a:t>对比检查过程包括自动回归测试，以便测试出新改变的特征对产品其它地方的影响或错误。开发人员通常每周两次“检入”自己的代码放到主代码库中，而不是每天都做。</a:t>
            </a:r>
            <a:endParaRPr lang="en-US" altLang="zh-CN" sz="2400" dirty="0"/>
          </a:p>
          <a:p>
            <a:r>
              <a:rPr lang="zh-CN" altLang="en-US" dirty="0"/>
              <a:t>需要良好的版本控制机制支持！！！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3.5.4 </a:t>
            </a:r>
            <a:r>
              <a:rPr lang="zh-CN" altLang="en-US" dirty="0"/>
              <a:t>与黑客方法的差别</a:t>
            </a:r>
          </a:p>
        </p:txBody>
      </p:sp>
      <p:sp>
        <p:nvSpPr>
          <p:cNvPr id="3" name="内容占位符 2"/>
          <p:cNvSpPr>
            <a:spLocks noGrp="1"/>
          </p:cNvSpPr>
          <p:nvPr>
            <p:ph idx="1"/>
          </p:nvPr>
        </p:nvSpPr>
        <p:spPr/>
        <p:txBody>
          <a:bodyPr/>
          <a:lstStyle/>
          <a:p>
            <a:r>
              <a:rPr lang="zh-CN" altLang="en-US" dirty="0"/>
              <a:t>梆、梆、梆、梆、</a:t>
            </a:r>
            <a:r>
              <a:rPr lang="en-US" altLang="zh-CN" dirty="0"/>
              <a:t>…..</a:t>
            </a:r>
          </a:p>
          <a:p>
            <a:pPr lvl="1"/>
            <a:r>
              <a:rPr lang="zh-CN" altLang="en-US" dirty="0"/>
              <a:t>不断地敲击键盘</a:t>
            </a:r>
            <a:r>
              <a:rPr lang="en-US" altLang="zh-CN" dirty="0"/>
              <a:t>----</a:t>
            </a:r>
            <a:r>
              <a:rPr lang="zh-CN" altLang="en-US" dirty="0"/>
              <a:t>黑客方法</a:t>
            </a:r>
            <a:endParaRPr lang="en-US" altLang="zh-CN" dirty="0"/>
          </a:p>
          <a:p>
            <a:pPr lvl="1"/>
            <a:r>
              <a:rPr lang="zh-CN" altLang="en-US" dirty="0"/>
              <a:t>黑客文化对于</a:t>
            </a:r>
            <a:r>
              <a:rPr lang="en-US" dirty="0"/>
              <a:t>PC</a:t>
            </a:r>
            <a:r>
              <a:rPr lang="zh-CN" altLang="en-US" dirty="0"/>
              <a:t>和互联网上的软件开发方法并不是一件坏事。</a:t>
            </a:r>
            <a:endParaRPr lang="en-US" altLang="zh-CN" dirty="0"/>
          </a:p>
          <a:p>
            <a:pPr lvl="1"/>
            <a:r>
              <a:rPr lang="zh-CN" altLang="en-US" dirty="0"/>
              <a:t>至今，仍然有大量的“黑客”，夜以继日地在“梆梆”地敲键盘，并没有任何的预先计划。</a:t>
            </a:r>
            <a:endParaRPr lang="en-US" altLang="zh-CN" dirty="0"/>
          </a:p>
          <a:p>
            <a:r>
              <a:rPr lang="zh-CN" altLang="en-US" dirty="0"/>
              <a:t>黑客方法造就了像</a:t>
            </a:r>
            <a:r>
              <a:rPr lang="en-US" dirty="0"/>
              <a:t> Lotus 1-2-3</a:t>
            </a:r>
            <a:r>
              <a:rPr lang="zh-CN" altLang="en-US" dirty="0"/>
              <a:t>、</a:t>
            </a:r>
            <a:r>
              <a:rPr lang="en-US" dirty="0"/>
              <a:t>WordPerfect</a:t>
            </a:r>
            <a:r>
              <a:rPr lang="zh-CN" altLang="en-US" dirty="0"/>
              <a:t>、</a:t>
            </a:r>
            <a:r>
              <a:rPr lang="en-US" dirty="0"/>
              <a:t>Word</a:t>
            </a:r>
            <a:r>
              <a:rPr lang="zh-CN" altLang="en-US" dirty="0"/>
              <a:t>和</a:t>
            </a:r>
            <a:r>
              <a:rPr lang="en-US" dirty="0"/>
              <a:t>Excel</a:t>
            </a:r>
            <a:r>
              <a:rPr lang="zh-CN" altLang="en-US" dirty="0"/>
              <a:t>等早期的版本，并被人们仅仅乐道。</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黑客文化与软件工厂</a:t>
            </a:r>
          </a:p>
        </p:txBody>
      </p:sp>
      <p:sp>
        <p:nvSpPr>
          <p:cNvPr id="3" name="内容占位符 2"/>
          <p:cNvSpPr>
            <a:spLocks noGrp="1"/>
          </p:cNvSpPr>
          <p:nvPr>
            <p:ph idx="1"/>
          </p:nvPr>
        </p:nvSpPr>
        <p:spPr>
          <a:xfrm>
            <a:off x="920700" y="1295402"/>
            <a:ext cx="8070900" cy="1658930"/>
          </a:xfrm>
        </p:spPr>
        <p:txBody>
          <a:bodyPr/>
          <a:lstStyle/>
          <a:p>
            <a:r>
              <a:rPr lang="zh-CN" altLang="en-US" dirty="0"/>
              <a:t>但是，随着代码行的不断增加到数十万行、上百万行的代码后，黑客方法就行不通了。远远超出个人的能力。</a:t>
            </a:r>
            <a:endParaRPr lang="en-US" altLang="zh-CN" dirty="0"/>
          </a:p>
          <a:p>
            <a:endParaRPr lang="en-US" altLang="zh-CN" dirty="0"/>
          </a:p>
          <a:p>
            <a:r>
              <a:rPr lang="zh-CN" altLang="en-US" dirty="0"/>
              <a:t>依靠个人的才能，难以战胜有组织的团队，无论你多聪明！</a:t>
            </a:r>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黑客文化与软件工厂</a:t>
            </a:r>
          </a:p>
        </p:txBody>
      </p:sp>
      <p:sp>
        <p:nvSpPr>
          <p:cNvPr id="3" name="内容占位符 2"/>
          <p:cNvSpPr>
            <a:spLocks noGrp="1"/>
          </p:cNvSpPr>
          <p:nvPr>
            <p:ph idx="1"/>
          </p:nvPr>
        </p:nvSpPr>
        <p:spPr/>
        <p:txBody>
          <a:bodyPr/>
          <a:lstStyle/>
          <a:p>
            <a:r>
              <a:rPr lang="zh-CN" altLang="en-US" dirty="0"/>
              <a:t>微软每天对产品建造的同步和稳定、以及周期性的里程碑处的稳定</a:t>
            </a:r>
            <a:r>
              <a:rPr lang="zh-CN" altLang="en-US"/>
              <a:t>和测试，</a:t>
            </a:r>
            <a:r>
              <a:rPr lang="zh-CN" altLang="en-US" dirty="0"/>
              <a:t>给人一种“黑客开发方法”的感觉。</a:t>
            </a:r>
            <a:endParaRPr lang="en-US" altLang="zh-CN" dirty="0"/>
          </a:p>
          <a:p>
            <a:r>
              <a:rPr lang="zh-CN" altLang="en-US" dirty="0"/>
              <a:t>根本的差别是微软的方法更强调是产品开发中灵活的组织结构。</a:t>
            </a:r>
            <a:endParaRPr lang="en-US" altLang="zh-CN" dirty="0"/>
          </a:p>
          <a:p>
            <a:endParaRPr lang="zh-CN" altLang="en-US"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b="1"/>
              <a:t>一个程序的分解</a:t>
            </a:r>
            <a:endParaRPr lang="zh-CN" altLang="en-US"/>
          </a:p>
        </p:txBody>
      </p:sp>
      <p:pic>
        <p:nvPicPr>
          <p:cNvPr id="8195" name="Picture 57"/>
          <p:cNvPicPr>
            <a:picLocks noChangeAspect="1" noChangeArrowheads="1"/>
          </p:cNvPicPr>
          <p:nvPr/>
        </p:nvPicPr>
        <p:blipFill>
          <a:blip r:embed="rId2"/>
          <a:srcRect/>
          <a:stretch>
            <a:fillRect/>
          </a:stretch>
        </p:blipFill>
        <p:spPr bwMode="auto">
          <a:xfrm>
            <a:off x="446088" y="1092200"/>
            <a:ext cx="8434387" cy="5367338"/>
          </a:xfrm>
          <a:prstGeom prst="rect">
            <a:avLst/>
          </a:prstGeom>
          <a:noFill/>
          <a:ln w="9525">
            <a:noFill/>
            <a:miter lim="800000"/>
            <a:headEnd/>
            <a:tailEnd/>
          </a:ln>
        </p:spPr>
      </p:pic>
      <p:sp>
        <p:nvSpPr>
          <p:cNvPr id="8196" name="矩形标注 42"/>
          <p:cNvSpPr>
            <a:spLocks noChangeArrowheads="1"/>
          </p:cNvSpPr>
          <p:nvPr/>
        </p:nvSpPr>
        <p:spPr bwMode="auto">
          <a:xfrm>
            <a:off x="6142038" y="873125"/>
            <a:ext cx="2592387" cy="365125"/>
          </a:xfrm>
          <a:prstGeom prst="wedgeRectCallout">
            <a:avLst>
              <a:gd name="adj1" fmla="val 8167"/>
              <a:gd name="adj2" fmla="val 265588"/>
            </a:avLst>
          </a:prstGeom>
          <a:solidFill>
            <a:srgbClr val="FF0000"/>
          </a:solidFill>
          <a:ln w="9525" algn="ctr">
            <a:solidFill>
              <a:schemeClr val="tx1"/>
            </a:solidFill>
            <a:round/>
            <a:headEnd/>
            <a:tailEnd/>
          </a:ln>
        </p:spPr>
        <p:txBody>
          <a:bodyPr/>
          <a:lstStyle/>
          <a:p>
            <a:r>
              <a:rPr lang="zh-CN" altLang="en-US" sz="1600">
                <a:solidFill>
                  <a:schemeClr val="bg1"/>
                </a:solidFill>
              </a:rPr>
              <a:t>他人创立基本输入</a:t>
            </a:r>
            <a:r>
              <a:rPr lang="en-US" altLang="zh-CN" sz="1600">
                <a:solidFill>
                  <a:schemeClr val="bg1"/>
                </a:solidFill>
              </a:rPr>
              <a:t>/</a:t>
            </a:r>
            <a:r>
              <a:rPr lang="zh-CN" altLang="en-US" sz="1600">
                <a:solidFill>
                  <a:schemeClr val="bg1"/>
                </a:solidFill>
              </a:rPr>
              <a:t>出库</a:t>
            </a:r>
          </a:p>
        </p:txBody>
      </p:sp>
      <p:sp>
        <p:nvSpPr>
          <p:cNvPr id="44" name="矩形标注 43"/>
          <p:cNvSpPr/>
          <p:nvPr/>
        </p:nvSpPr>
        <p:spPr bwMode="auto">
          <a:xfrm>
            <a:off x="1687513" y="544513"/>
            <a:ext cx="2263775" cy="365125"/>
          </a:xfrm>
          <a:prstGeom prst="wedgeRectCallout">
            <a:avLst>
              <a:gd name="adj1" fmla="val 52468"/>
              <a:gd name="adj2" fmla="val 377721"/>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zh-CN" altLang="en-US" sz="1600" dirty="0"/>
              <a:t>数学家创立的数学库</a:t>
            </a:r>
          </a:p>
        </p:txBody>
      </p:sp>
      <p:sp>
        <p:nvSpPr>
          <p:cNvPr id="8198" name="矩形标注 44"/>
          <p:cNvSpPr>
            <a:spLocks noChangeArrowheads="1"/>
          </p:cNvSpPr>
          <p:nvPr/>
        </p:nvSpPr>
        <p:spPr bwMode="auto">
          <a:xfrm>
            <a:off x="153988" y="5218113"/>
            <a:ext cx="2008187" cy="365125"/>
          </a:xfrm>
          <a:prstGeom prst="wedgeRectCallout">
            <a:avLst>
              <a:gd name="adj1" fmla="val 123019"/>
              <a:gd name="adj2" fmla="val -194162"/>
            </a:avLst>
          </a:prstGeom>
          <a:solidFill>
            <a:schemeClr val="accent2"/>
          </a:solidFill>
          <a:ln w="9525" algn="ctr">
            <a:solidFill>
              <a:schemeClr val="tx1"/>
            </a:solidFill>
            <a:round/>
            <a:headEnd/>
            <a:tailEnd/>
          </a:ln>
        </p:spPr>
        <p:txBody>
          <a:bodyPr/>
          <a:lstStyle/>
          <a:p>
            <a:r>
              <a:rPr lang="zh-CN" altLang="en-US" sz="1600" dirty="0">
                <a:solidFill>
                  <a:schemeClr val="bg1"/>
                </a:solidFill>
              </a:rPr>
              <a:t>其它项目建立的库</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将黑客文化与有序工业生产结合</a:t>
            </a:r>
          </a:p>
        </p:txBody>
      </p:sp>
      <p:sp>
        <p:nvSpPr>
          <p:cNvPr id="3" name="内容占位符 2"/>
          <p:cNvSpPr>
            <a:spLocks noGrp="1"/>
          </p:cNvSpPr>
          <p:nvPr>
            <p:ph idx="1"/>
          </p:nvPr>
        </p:nvSpPr>
        <p:spPr/>
        <p:txBody>
          <a:bodyPr/>
          <a:lstStyle/>
          <a:p>
            <a:r>
              <a:rPr lang="zh-CN" altLang="en-US" sz="2800" dirty="0"/>
              <a:t>微软是将“黑客文化”引领到有序开发的成功企业，主要增加足够的结构，以便于开发</a:t>
            </a:r>
            <a:r>
              <a:rPr lang="en-US" sz="2800" dirty="0"/>
              <a:t>PC</a:t>
            </a:r>
            <a:r>
              <a:rPr lang="zh-CN" altLang="en-US" sz="2800" dirty="0"/>
              <a:t>机的软件产品。</a:t>
            </a:r>
            <a:endParaRPr lang="en-US" altLang="zh-CN" sz="2800" dirty="0"/>
          </a:p>
          <a:p>
            <a:r>
              <a:rPr lang="zh-CN" altLang="en-US" sz="2800" dirty="0"/>
              <a:t>“同步</a:t>
            </a:r>
            <a:r>
              <a:rPr lang="en-US" sz="2800" dirty="0"/>
              <a:t>-</a:t>
            </a:r>
            <a:r>
              <a:rPr lang="zh-CN" altLang="en-US" sz="2800" dirty="0"/>
              <a:t>稳定方法”成就了微软。微软所实施的非常像许多企业那样的增量或迭代、以及并行工程。</a:t>
            </a:r>
            <a:endParaRPr lang="en-US" altLang="zh-CN" sz="2800" dirty="0"/>
          </a:p>
          <a:p>
            <a:r>
              <a:rPr lang="zh-CN" altLang="en-US" sz="2800" dirty="0"/>
              <a:t>采纳了其它公司所引入的软件工程实践（如测试技术），并发明了许多技术方法（包括利用积累的历史度量数据分析缺陷的趋势，并安排项目进度，后期讨论。</a:t>
            </a:r>
            <a:endParaRPr lang="en-US" altLang="zh-CN" sz="2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将黑客文化与有序工业生产结合</a:t>
            </a:r>
          </a:p>
        </p:txBody>
      </p:sp>
      <p:sp>
        <p:nvSpPr>
          <p:cNvPr id="3" name="内容占位符 2"/>
          <p:cNvSpPr>
            <a:spLocks noGrp="1"/>
          </p:cNvSpPr>
          <p:nvPr>
            <p:ph idx="1"/>
          </p:nvPr>
        </p:nvSpPr>
        <p:spPr/>
        <p:txBody>
          <a:bodyPr/>
          <a:lstStyle/>
          <a:p>
            <a:r>
              <a:rPr lang="zh-CN" altLang="en-US" sz="2800" dirty="0"/>
              <a:t>微软引入的是结构化的“类黑客”的方法进行软件产品开发，让其能够适应小规模和大规模的产品开发。</a:t>
            </a:r>
            <a:endParaRPr lang="en-US" altLang="zh-CN" sz="2800" dirty="0"/>
          </a:p>
          <a:p>
            <a:endParaRPr lang="en-US" altLang="zh-CN" sz="2800" dirty="0"/>
          </a:p>
          <a:p>
            <a:r>
              <a:rPr lang="zh-CN" altLang="en-US" sz="2800" dirty="0"/>
              <a:t>很好地把</a:t>
            </a:r>
            <a:r>
              <a:rPr lang="en-US" sz="2800" dirty="0"/>
              <a:t>(</a:t>
            </a:r>
            <a:r>
              <a:rPr lang="zh-CN" altLang="en-US" sz="2800" dirty="0"/>
              <a:t>黑客</a:t>
            </a:r>
            <a:r>
              <a:rPr lang="en-US" sz="2800" dirty="0"/>
              <a:t>)</a:t>
            </a:r>
            <a:r>
              <a:rPr lang="zh-CN" altLang="en-US" sz="2800" dirty="0"/>
              <a:t>创新与大规模组织所要求的有序开发方式进行了有机结合，产生出具有市场竞争的优势：</a:t>
            </a:r>
            <a:r>
              <a:rPr lang="zh-CN" altLang="en-US" sz="2800" b="1" dirty="0">
                <a:solidFill>
                  <a:srgbClr val="FF0000"/>
                </a:solidFill>
              </a:rPr>
              <a:t>其产品“足够好”，而不是等到产品“完美”才发布；通过增量式的对特征的演化来改进产品；然后将多种产品版本销售给客户并不断的升级。</a:t>
            </a:r>
            <a:endParaRPr lang="en-US" altLang="zh-CN" sz="2800" b="1" dirty="0">
              <a:solidFill>
                <a:srgbClr val="FF0000"/>
              </a:solidFill>
            </a:endParaRPr>
          </a:p>
          <a:p>
            <a:pPr lvl="1"/>
            <a:r>
              <a:rPr lang="en-US" altLang="zh-CN" sz="2400" b="1" dirty="0"/>
              <a:t>--------It is  Microsoft’s culture!</a:t>
            </a:r>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3.5.5 </a:t>
            </a:r>
            <a:r>
              <a:rPr lang="zh-CN" altLang="en-US" dirty="0"/>
              <a:t>方法的优点</a:t>
            </a:r>
          </a:p>
        </p:txBody>
      </p:sp>
      <p:graphicFrame>
        <p:nvGraphicFramePr>
          <p:cNvPr id="4" name="表格 3"/>
          <p:cNvGraphicFramePr>
            <a:graphicFrameLocks noGrp="1"/>
          </p:cNvGraphicFramePr>
          <p:nvPr/>
        </p:nvGraphicFramePr>
        <p:xfrm>
          <a:off x="957942" y="1347758"/>
          <a:ext cx="7849566" cy="4914570"/>
        </p:xfrm>
        <a:graphic>
          <a:graphicData uri="http://schemas.openxmlformats.org/drawingml/2006/table">
            <a:tbl>
              <a:tblPr/>
              <a:tblGrid>
                <a:gridCol w="3947887">
                  <a:extLst>
                    <a:ext uri="{9D8B030D-6E8A-4147-A177-3AD203B41FA5}">
                      <a16:colId xmlns:a16="http://schemas.microsoft.com/office/drawing/2014/main" val="20000"/>
                    </a:ext>
                  </a:extLst>
                </a:gridCol>
                <a:gridCol w="3901679">
                  <a:extLst>
                    <a:ext uri="{9D8B030D-6E8A-4147-A177-3AD203B41FA5}">
                      <a16:colId xmlns:a16="http://schemas.microsoft.com/office/drawing/2014/main" val="20001"/>
                    </a:ext>
                  </a:extLst>
                </a:gridCol>
              </a:tblGrid>
              <a:tr h="347860">
                <a:tc>
                  <a:txBody>
                    <a:bodyPr/>
                    <a:lstStyle/>
                    <a:p>
                      <a:pPr indent="269875" algn="ctr">
                        <a:lnSpc>
                          <a:spcPts val="1660"/>
                        </a:lnSpc>
                        <a:spcAft>
                          <a:spcPts val="0"/>
                        </a:spcAft>
                      </a:pPr>
                      <a:endParaRPr lang="en-US" altLang="zh-CN" sz="1600" b="1" kern="100" dirty="0">
                        <a:latin typeface="Times New Roman"/>
                        <a:ea typeface="宋体"/>
                        <a:cs typeface="Times New Roman"/>
                      </a:endParaRPr>
                    </a:p>
                    <a:p>
                      <a:pPr indent="269875" algn="ctr">
                        <a:lnSpc>
                          <a:spcPts val="1660"/>
                        </a:lnSpc>
                        <a:spcAft>
                          <a:spcPts val="0"/>
                        </a:spcAft>
                      </a:pPr>
                      <a:r>
                        <a:rPr lang="zh-CN" sz="1600" b="1" kern="100" dirty="0">
                          <a:latin typeface="Times New Roman"/>
                          <a:ea typeface="宋体"/>
                          <a:cs typeface="Times New Roman"/>
                        </a:rPr>
                        <a:t>同步</a:t>
                      </a:r>
                      <a:r>
                        <a:rPr lang="en-US" sz="1600" b="1" kern="100" dirty="0">
                          <a:latin typeface="Times New Roman"/>
                          <a:ea typeface="宋体"/>
                          <a:cs typeface="Times New Roman"/>
                        </a:rPr>
                        <a:t>-</a:t>
                      </a:r>
                      <a:r>
                        <a:rPr lang="zh-CN" sz="1600" b="1" kern="100" dirty="0">
                          <a:latin typeface="Times New Roman"/>
                          <a:ea typeface="宋体"/>
                          <a:cs typeface="Times New Roman"/>
                        </a:rPr>
                        <a:t>稳定</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b="1" kern="100" dirty="0">
                        <a:latin typeface="Times New Roman"/>
                        <a:ea typeface="宋体"/>
                        <a:cs typeface="Times New Roman"/>
                      </a:endParaRPr>
                    </a:p>
                    <a:p>
                      <a:pPr indent="269875" algn="just">
                        <a:lnSpc>
                          <a:spcPts val="1660"/>
                        </a:lnSpc>
                        <a:spcAft>
                          <a:spcPts val="0"/>
                        </a:spcAft>
                      </a:pPr>
                      <a:r>
                        <a:rPr lang="zh-CN" sz="1600" b="1" kern="100" dirty="0">
                          <a:latin typeface="Times New Roman"/>
                          <a:ea typeface="宋体"/>
                          <a:cs typeface="Times New Roman"/>
                        </a:rPr>
                        <a:t>瀑布式的顺序开发</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7860">
                <a:tc>
                  <a:txBody>
                    <a:bodyPr/>
                    <a:lstStyle/>
                    <a:p>
                      <a:pPr indent="269875" algn="just">
                        <a:lnSpc>
                          <a:spcPts val="1660"/>
                        </a:lnSpc>
                        <a:spcAft>
                          <a:spcPts val="0"/>
                        </a:spcAft>
                      </a:pPr>
                      <a:endParaRPr lang="en-US" altLang="zh-CN" sz="1600" kern="100" dirty="0">
                        <a:latin typeface="Times New Roman"/>
                        <a:ea typeface="宋体"/>
                        <a:cs typeface="Times New Roman"/>
                      </a:endParaRPr>
                    </a:p>
                    <a:p>
                      <a:pPr indent="0" algn="just">
                        <a:lnSpc>
                          <a:spcPts val="1660"/>
                        </a:lnSpc>
                        <a:spcAft>
                          <a:spcPts val="0"/>
                        </a:spcAft>
                      </a:pPr>
                      <a:r>
                        <a:rPr lang="zh-CN" sz="1600" kern="100" dirty="0">
                          <a:latin typeface="Times New Roman"/>
                          <a:ea typeface="宋体"/>
                          <a:cs typeface="Times New Roman"/>
                        </a:rPr>
                        <a:t>产品开发和测试并行进行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a:latin typeface="Times New Roman"/>
                        <a:ea typeface="宋体"/>
                        <a:cs typeface="Times New Roman"/>
                      </a:endParaRPr>
                    </a:p>
                    <a:p>
                      <a:pPr indent="269875" algn="just">
                        <a:lnSpc>
                          <a:spcPts val="1660"/>
                        </a:lnSpc>
                        <a:spcAft>
                          <a:spcPts val="0"/>
                        </a:spcAft>
                      </a:pPr>
                      <a:r>
                        <a:rPr lang="zh-CN" sz="1600" kern="100" dirty="0">
                          <a:latin typeface="Times New Roman"/>
                          <a:ea typeface="宋体"/>
                          <a:cs typeface="Times New Roman"/>
                        </a:rPr>
                        <a:t>按顺序进行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95720">
                <a:tc>
                  <a:txBody>
                    <a:bodyPr/>
                    <a:lstStyle/>
                    <a:p>
                      <a:pPr indent="269875" algn="just">
                        <a:lnSpc>
                          <a:spcPts val="1660"/>
                        </a:lnSpc>
                        <a:spcAft>
                          <a:spcPts val="0"/>
                        </a:spcAft>
                      </a:pPr>
                      <a:endParaRPr lang="en-US" altLang="zh-CN" sz="1600" kern="100" dirty="0">
                        <a:latin typeface="Times New Roman"/>
                        <a:ea typeface="宋体"/>
                        <a:cs typeface="Times New Roman"/>
                      </a:endParaRPr>
                    </a:p>
                    <a:p>
                      <a:pPr indent="269875" algn="just">
                        <a:lnSpc>
                          <a:spcPts val="1660"/>
                        </a:lnSpc>
                        <a:spcAft>
                          <a:spcPts val="0"/>
                        </a:spcAft>
                      </a:pPr>
                      <a:r>
                        <a:rPr lang="zh-CN" sz="1600" kern="100" dirty="0">
                          <a:latin typeface="Times New Roman"/>
                          <a:ea typeface="宋体"/>
                          <a:cs typeface="Times New Roman"/>
                        </a:rPr>
                        <a:t>前景陈述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a:latin typeface="Times New Roman"/>
                        <a:ea typeface="宋体"/>
                        <a:cs typeface="Times New Roman"/>
                      </a:endParaRPr>
                    </a:p>
                    <a:p>
                      <a:pPr indent="269875" algn="just">
                        <a:lnSpc>
                          <a:spcPts val="1660"/>
                        </a:lnSpc>
                        <a:spcAft>
                          <a:spcPts val="0"/>
                        </a:spcAft>
                      </a:pPr>
                      <a:r>
                        <a:rPr lang="zh-CN" sz="1600" kern="100" dirty="0">
                          <a:latin typeface="Times New Roman"/>
                          <a:ea typeface="宋体"/>
                          <a:cs typeface="Times New Roman"/>
                        </a:rPr>
                        <a:t>建造产品前，完成“冻结的”规格说明和详细设计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95720">
                <a:tc>
                  <a:txBody>
                    <a:bodyPr/>
                    <a:lstStyle/>
                    <a:p>
                      <a:pPr indent="269875" algn="just">
                        <a:lnSpc>
                          <a:spcPts val="1660"/>
                        </a:lnSpc>
                        <a:spcAft>
                          <a:spcPts val="0"/>
                        </a:spcAft>
                      </a:pPr>
                      <a:endParaRPr lang="en-US" altLang="zh-CN" sz="1600" kern="100" dirty="0">
                        <a:latin typeface="Times New Roman"/>
                        <a:ea typeface="宋体"/>
                        <a:cs typeface="Times New Roman"/>
                      </a:endParaRPr>
                    </a:p>
                    <a:p>
                      <a:pPr indent="269875" algn="just">
                        <a:lnSpc>
                          <a:spcPts val="1660"/>
                        </a:lnSpc>
                        <a:spcAft>
                          <a:spcPts val="0"/>
                        </a:spcAft>
                      </a:pPr>
                      <a:r>
                        <a:rPr lang="zh-CN" sz="1600" kern="100" dirty="0">
                          <a:latin typeface="Times New Roman"/>
                          <a:ea typeface="宋体"/>
                          <a:cs typeface="Times New Roman"/>
                        </a:rPr>
                        <a:t>区分特征的优先级，按</a:t>
                      </a:r>
                      <a:r>
                        <a:rPr lang="en-US" sz="1600" kern="100" dirty="0">
                          <a:latin typeface="Times New Roman"/>
                          <a:ea typeface="宋体"/>
                          <a:cs typeface="Times New Roman"/>
                        </a:rPr>
                        <a:t>3</a:t>
                      </a:r>
                      <a:r>
                        <a:rPr lang="zh-CN" sz="1600" kern="100" dirty="0">
                          <a:latin typeface="Times New Roman"/>
                          <a:ea typeface="宋体"/>
                          <a:cs typeface="Times New Roman"/>
                        </a:rPr>
                        <a:t>或</a:t>
                      </a:r>
                      <a:r>
                        <a:rPr lang="en-US" sz="1600" kern="100" dirty="0">
                          <a:latin typeface="Times New Roman"/>
                          <a:ea typeface="宋体"/>
                          <a:cs typeface="Times New Roman"/>
                        </a:rPr>
                        <a:t>4</a:t>
                      </a:r>
                      <a:r>
                        <a:rPr lang="zh-CN" sz="1600" kern="100" dirty="0">
                          <a:latin typeface="Times New Roman"/>
                          <a:ea typeface="宋体"/>
                          <a:cs typeface="Times New Roman"/>
                        </a:rPr>
                        <a:t>个里程碑实施子项目建造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a:latin typeface="Times New Roman"/>
                        <a:ea typeface="宋体"/>
                        <a:cs typeface="Times New Roman"/>
                      </a:endParaRPr>
                    </a:p>
                    <a:p>
                      <a:pPr indent="269875" algn="just">
                        <a:lnSpc>
                          <a:spcPts val="1660"/>
                        </a:lnSpc>
                        <a:spcAft>
                          <a:spcPts val="0"/>
                        </a:spcAft>
                      </a:pPr>
                      <a:r>
                        <a:rPr lang="zh-CN" sz="1600" kern="100" dirty="0">
                          <a:latin typeface="Times New Roman"/>
                          <a:ea typeface="宋体"/>
                          <a:cs typeface="Times New Roman"/>
                        </a:rPr>
                        <a:t>企图同时建造产品的每个部分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5720">
                <a:tc>
                  <a:txBody>
                    <a:bodyPr/>
                    <a:lstStyle/>
                    <a:p>
                      <a:pPr indent="269875" algn="just">
                        <a:lnSpc>
                          <a:spcPts val="1660"/>
                        </a:lnSpc>
                        <a:spcAft>
                          <a:spcPts val="0"/>
                        </a:spcAft>
                      </a:pPr>
                      <a:endParaRPr lang="en-US" altLang="zh-CN" sz="1600" kern="100" dirty="0">
                        <a:latin typeface="Times New Roman"/>
                        <a:ea typeface="宋体"/>
                        <a:cs typeface="Times New Roman"/>
                      </a:endParaRPr>
                    </a:p>
                    <a:p>
                      <a:pPr indent="269875" algn="just">
                        <a:lnSpc>
                          <a:spcPts val="1660"/>
                        </a:lnSpc>
                        <a:spcAft>
                          <a:spcPts val="0"/>
                        </a:spcAft>
                      </a:pPr>
                      <a:r>
                        <a:rPr lang="zh-CN" sz="1600" kern="100" dirty="0">
                          <a:latin typeface="Times New Roman"/>
                          <a:ea typeface="宋体"/>
                          <a:cs typeface="Times New Roman"/>
                        </a:rPr>
                        <a:t>频繁同步</a:t>
                      </a:r>
                      <a:r>
                        <a:rPr lang="en-US" sz="1600" kern="100" dirty="0">
                          <a:latin typeface="Times New Roman"/>
                          <a:ea typeface="宋体"/>
                          <a:cs typeface="Times New Roman"/>
                        </a:rPr>
                        <a:t>(</a:t>
                      </a:r>
                      <a:r>
                        <a:rPr lang="zh-CN" sz="1600" kern="100" dirty="0">
                          <a:latin typeface="Times New Roman"/>
                          <a:ea typeface="宋体"/>
                          <a:cs typeface="Times New Roman"/>
                        </a:rPr>
                        <a:t>每日建造</a:t>
                      </a:r>
                      <a:r>
                        <a:rPr lang="en-US" sz="1600" kern="100" dirty="0">
                          <a:latin typeface="Times New Roman"/>
                          <a:ea typeface="宋体"/>
                          <a:cs typeface="Times New Roman"/>
                        </a:rPr>
                        <a:t>)</a:t>
                      </a:r>
                      <a:r>
                        <a:rPr lang="zh-CN" sz="1600" kern="100" dirty="0">
                          <a:latin typeface="Times New Roman"/>
                          <a:ea typeface="宋体"/>
                          <a:cs typeface="Times New Roman"/>
                        </a:rPr>
                        <a:t>，并立即同步</a:t>
                      </a:r>
                      <a:r>
                        <a:rPr lang="en-US" sz="1600" kern="100" dirty="0">
                          <a:latin typeface="Times New Roman"/>
                          <a:ea typeface="宋体"/>
                          <a:cs typeface="Times New Roman"/>
                        </a:rPr>
                        <a:t>(</a:t>
                      </a:r>
                      <a:r>
                        <a:rPr lang="zh-CN" sz="1600" kern="100" dirty="0">
                          <a:latin typeface="Times New Roman"/>
                          <a:ea typeface="宋体"/>
                          <a:cs typeface="Times New Roman"/>
                        </a:rPr>
                        <a:t>里程碑</a:t>
                      </a:r>
                      <a:r>
                        <a:rPr lang="en-US" sz="1600" kern="100" dirty="0">
                          <a:latin typeface="Times New Roman"/>
                          <a:ea typeface="宋体"/>
                          <a:cs typeface="Times New Roman"/>
                        </a:rPr>
                        <a:t>)</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a:latin typeface="Times New Roman"/>
                        <a:ea typeface="宋体"/>
                        <a:cs typeface="Times New Roman"/>
                      </a:endParaRPr>
                    </a:p>
                    <a:p>
                      <a:pPr indent="269875" algn="just">
                        <a:lnSpc>
                          <a:spcPts val="1660"/>
                        </a:lnSpc>
                        <a:spcAft>
                          <a:spcPts val="0"/>
                        </a:spcAft>
                      </a:pPr>
                      <a:r>
                        <a:rPr lang="zh-CN" sz="1600" kern="100" dirty="0">
                          <a:latin typeface="Times New Roman"/>
                          <a:ea typeface="宋体"/>
                          <a:cs typeface="Times New Roman"/>
                        </a:rPr>
                        <a:t>在项目的后期进行一次大的集成和系统测试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95720">
                <a:tc>
                  <a:txBody>
                    <a:bodyPr/>
                    <a:lstStyle/>
                    <a:p>
                      <a:pPr indent="269875" algn="just">
                        <a:lnSpc>
                          <a:spcPts val="1660"/>
                        </a:lnSpc>
                        <a:spcAft>
                          <a:spcPts val="0"/>
                        </a:spcAft>
                      </a:pPr>
                      <a:endParaRPr lang="en-US" altLang="zh-CN" sz="1600" kern="100" dirty="0">
                        <a:latin typeface="Times New Roman"/>
                        <a:ea typeface="宋体"/>
                        <a:cs typeface="Times New Roman"/>
                      </a:endParaRPr>
                    </a:p>
                    <a:p>
                      <a:pPr indent="269875" algn="just">
                        <a:lnSpc>
                          <a:spcPts val="1660"/>
                        </a:lnSpc>
                        <a:spcAft>
                          <a:spcPts val="0"/>
                        </a:spcAft>
                      </a:pPr>
                      <a:r>
                        <a:rPr lang="zh-CN" sz="1600" kern="100" dirty="0">
                          <a:latin typeface="Times New Roman"/>
                          <a:ea typeface="宋体"/>
                          <a:cs typeface="Times New Roman"/>
                        </a:rPr>
                        <a:t>“固定”发布和装箱日期，多个发布周期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a:latin typeface="Times New Roman"/>
                        <a:ea typeface="宋体"/>
                        <a:cs typeface="Times New Roman"/>
                      </a:endParaRPr>
                    </a:p>
                    <a:p>
                      <a:pPr indent="269875" algn="just">
                        <a:lnSpc>
                          <a:spcPts val="1660"/>
                        </a:lnSpc>
                        <a:spcAft>
                          <a:spcPts val="0"/>
                        </a:spcAft>
                      </a:pPr>
                      <a:r>
                        <a:rPr lang="zh-CN" sz="1600" kern="100" dirty="0">
                          <a:latin typeface="Times New Roman"/>
                          <a:ea typeface="宋体"/>
                          <a:cs typeface="Times New Roman"/>
                        </a:rPr>
                        <a:t>在每个项目周期内，做到特征和产品“完美”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72370">
                <a:tc>
                  <a:txBody>
                    <a:bodyPr/>
                    <a:lstStyle/>
                    <a:p>
                      <a:pPr indent="269875" algn="just">
                        <a:lnSpc>
                          <a:spcPts val="1660"/>
                        </a:lnSpc>
                        <a:spcAft>
                          <a:spcPts val="0"/>
                        </a:spcAft>
                      </a:pPr>
                      <a:endParaRPr lang="en-US" altLang="zh-CN" sz="1600" kern="100" dirty="0">
                        <a:latin typeface="Times New Roman"/>
                        <a:ea typeface="宋体"/>
                        <a:cs typeface="Times New Roman"/>
                      </a:endParaRPr>
                    </a:p>
                    <a:p>
                      <a:pPr indent="269875" algn="just">
                        <a:lnSpc>
                          <a:spcPts val="1660"/>
                        </a:lnSpc>
                        <a:spcAft>
                          <a:spcPts val="0"/>
                        </a:spcAft>
                      </a:pPr>
                      <a:r>
                        <a:rPr lang="zh-CN" sz="1600" kern="100" dirty="0">
                          <a:latin typeface="Times New Roman"/>
                          <a:ea typeface="宋体"/>
                          <a:cs typeface="Times New Roman"/>
                        </a:rPr>
                        <a:t>在开发过程中，让客户不断反馈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a:latin typeface="Times New Roman"/>
                        <a:ea typeface="宋体"/>
                        <a:cs typeface="Times New Roman"/>
                      </a:endParaRPr>
                    </a:p>
                    <a:p>
                      <a:pPr indent="269875" algn="just">
                        <a:lnSpc>
                          <a:spcPts val="1660"/>
                        </a:lnSpc>
                        <a:spcAft>
                          <a:spcPts val="0"/>
                        </a:spcAft>
                      </a:pPr>
                      <a:r>
                        <a:rPr lang="zh-CN" sz="1600" kern="100" dirty="0">
                          <a:latin typeface="Times New Roman"/>
                          <a:ea typeface="宋体"/>
                          <a:cs typeface="Times New Roman"/>
                        </a:rPr>
                        <a:t>反馈意见作为下一个项目的输入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95720">
                <a:tc>
                  <a:txBody>
                    <a:bodyPr/>
                    <a:lstStyle/>
                    <a:p>
                      <a:pPr indent="269875" algn="just">
                        <a:lnSpc>
                          <a:spcPts val="1660"/>
                        </a:lnSpc>
                        <a:spcAft>
                          <a:spcPts val="0"/>
                        </a:spcAft>
                      </a:pPr>
                      <a:endParaRPr lang="en-US" altLang="zh-CN" sz="1600" kern="100" dirty="0">
                        <a:latin typeface="Times New Roman"/>
                        <a:ea typeface="宋体"/>
                        <a:cs typeface="Times New Roman"/>
                      </a:endParaRPr>
                    </a:p>
                    <a:p>
                      <a:pPr indent="269875" algn="just">
                        <a:lnSpc>
                          <a:spcPts val="1660"/>
                        </a:lnSpc>
                        <a:spcAft>
                          <a:spcPts val="0"/>
                        </a:spcAft>
                      </a:pPr>
                      <a:r>
                        <a:rPr lang="zh-CN" sz="1600" kern="100" dirty="0">
                          <a:latin typeface="Times New Roman"/>
                          <a:ea typeface="宋体"/>
                          <a:cs typeface="Times New Roman"/>
                        </a:rPr>
                        <a:t>进行产品和过程设计，让大团队像小团队一样工作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a:latin typeface="Times New Roman"/>
                        <a:ea typeface="宋体"/>
                        <a:cs typeface="Times New Roman"/>
                      </a:endParaRPr>
                    </a:p>
                    <a:p>
                      <a:pPr indent="269875" algn="just">
                        <a:lnSpc>
                          <a:spcPts val="1660"/>
                        </a:lnSpc>
                        <a:spcAft>
                          <a:spcPts val="0"/>
                        </a:spcAft>
                      </a:pPr>
                      <a:r>
                        <a:rPr lang="zh-CN" sz="1600" kern="100" dirty="0">
                          <a:latin typeface="Times New Roman"/>
                          <a:ea typeface="宋体"/>
                          <a:cs typeface="Times New Roman"/>
                        </a:rPr>
                        <a:t>个体组成的大团队分散在各个功能部门工作。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足够好</a:t>
            </a:r>
            <a:r>
              <a:rPr lang="en-US" altLang="zh-CN" dirty="0"/>
              <a:t>”</a:t>
            </a:r>
            <a:r>
              <a:rPr lang="zh-CN" altLang="en-US" dirty="0"/>
              <a:t>还是“高可靠”？</a:t>
            </a:r>
          </a:p>
        </p:txBody>
      </p:sp>
      <p:sp>
        <p:nvSpPr>
          <p:cNvPr id="3" name="内容占位符 2"/>
          <p:cNvSpPr>
            <a:spLocks noGrp="1"/>
          </p:cNvSpPr>
          <p:nvPr>
            <p:ph idx="1"/>
          </p:nvPr>
        </p:nvSpPr>
        <p:spPr>
          <a:xfrm>
            <a:off x="738135" y="1295400"/>
            <a:ext cx="8253465" cy="5029200"/>
          </a:xfrm>
        </p:spPr>
        <p:txBody>
          <a:bodyPr/>
          <a:lstStyle/>
          <a:p>
            <a:r>
              <a:rPr lang="zh-CN" altLang="en-US" dirty="0"/>
              <a:t>微软的这些优势主要体现在面向大众化的、具有广大市场的软件产品的建造上。所体现的是“足够好”，而不是“完美” “安全关键”和“任务关键”等特定项目性要求。</a:t>
            </a:r>
            <a:endParaRPr lang="en-US" altLang="zh-CN" dirty="0"/>
          </a:p>
          <a:p>
            <a:r>
              <a:rPr lang="zh-CN" altLang="en-US" dirty="0"/>
              <a:t>当你更看重“完美” “安全关键”和“任务关键”等时，是否仍采用这种方法呢？</a:t>
            </a:r>
            <a:endParaRPr lang="en-US" altLang="zh-CN" dirty="0"/>
          </a:p>
          <a:p>
            <a:pPr lvl="1"/>
            <a:r>
              <a:rPr lang="en-US" altLang="zh-CN" dirty="0"/>
              <a:t>NO</a:t>
            </a:r>
            <a:r>
              <a:rPr lang="zh-CN" altLang="en-US" dirty="0"/>
              <a:t>！</a:t>
            </a:r>
            <a:endParaRPr lang="en-US" altLang="zh-CN" dirty="0"/>
          </a:p>
          <a:p>
            <a:r>
              <a:rPr lang="zh-CN" altLang="en-US" dirty="0"/>
              <a:t>民航、航天、高铁、银行</a:t>
            </a:r>
            <a:r>
              <a:rPr lang="en-US" altLang="zh-CN" dirty="0"/>
              <a:t>/</a:t>
            </a:r>
            <a:r>
              <a:rPr lang="zh-CN" altLang="en-US" dirty="0"/>
              <a:t>金融等软件的开发是另一个故事！</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p:txBody>
          <a:bodyPr/>
          <a:lstStyle/>
          <a:p>
            <a:pPr eaLnBrk="1" hangingPunct="1"/>
            <a:r>
              <a:rPr lang="en-US" dirty="0"/>
              <a:t>3.6</a:t>
            </a:r>
            <a:r>
              <a:rPr lang="zh-CN" altLang="en-US" dirty="0"/>
              <a:t>计算机辅助与模型驱动的软件工程</a:t>
            </a:r>
          </a:p>
        </p:txBody>
      </p:sp>
      <p:sp>
        <p:nvSpPr>
          <p:cNvPr id="4099" name="Rectangle 1027"/>
          <p:cNvSpPr>
            <a:spLocks noGrp="1" noChangeArrowheads="1"/>
          </p:cNvSpPr>
          <p:nvPr>
            <p:ph type="body" idx="1"/>
          </p:nvPr>
        </p:nvSpPr>
        <p:spPr>
          <a:xfrm>
            <a:off x="957213" y="1295400"/>
            <a:ext cx="8034387" cy="4324380"/>
          </a:xfrm>
        </p:spPr>
        <p:txBody>
          <a:bodyPr/>
          <a:lstStyle/>
          <a:p>
            <a:r>
              <a:rPr lang="en-US" dirty="0"/>
              <a:t>3.6.1 </a:t>
            </a:r>
            <a:r>
              <a:rPr lang="zh-CN" altLang="en-US" dirty="0"/>
              <a:t>计算机辅助软件工程与工具</a:t>
            </a:r>
          </a:p>
          <a:p>
            <a:r>
              <a:rPr lang="en-US" dirty="0"/>
              <a:t>3.6.2 </a:t>
            </a:r>
            <a:r>
              <a:rPr lang="zh-CN" altLang="en-US" dirty="0"/>
              <a:t>模型驱动的软件工程</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3.6.1 </a:t>
            </a:r>
            <a:r>
              <a:rPr lang="zh-CN" altLang="en-US" dirty="0"/>
              <a:t>计算机辅助软件工程与工具</a:t>
            </a:r>
          </a:p>
        </p:txBody>
      </p:sp>
      <p:sp>
        <p:nvSpPr>
          <p:cNvPr id="3" name="内容占位符 2"/>
          <p:cNvSpPr>
            <a:spLocks noGrp="1"/>
          </p:cNvSpPr>
          <p:nvPr>
            <p:ph idx="1"/>
          </p:nvPr>
        </p:nvSpPr>
        <p:spPr/>
        <p:txBody>
          <a:bodyPr/>
          <a:lstStyle/>
          <a:p>
            <a:r>
              <a:rPr lang="zh-CN" altLang="en-US" dirty="0"/>
              <a:t>基于</a:t>
            </a:r>
            <a:r>
              <a:rPr lang="en-US" dirty="0"/>
              <a:t>CASE</a:t>
            </a:r>
            <a:r>
              <a:rPr lang="zh-CN" altLang="en-US" dirty="0"/>
              <a:t>进行软件开发的活动包括：</a:t>
            </a:r>
          </a:p>
          <a:p>
            <a:pPr lvl="1"/>
            <a:r>
              <a:rPr lang="zh-CN" altLang="en-US" dirty="0"/>
              <a:t>用图形化的建模技术描述系统的需求规格说明或软件设计；</a:t>
            </a:r>
          </a:p>
          <a:p>
            <a:pPr lvl="1"/>
            <a:r>
              <a:rPr lang="zh-CN" altLang="en-US" dirty="0"/>
              <a:t>使用数据字典，理解设计中的各个实体之间的信息交换和连接关系；</a:t>
            </a:r>
          </a:p>
          <a:p>
            <a:pPr lvl="1"/>
            <a:r>
              <a:rPr lang="zh-CN" altLang="en-US" dirty="0"/>
              <a:t>依据模型自动或半自动生成所需的代码；</a:t>
            </a:r>
          </a:p>
          <a:p>
            <a:pPr lvl="1"/>
            <a:r>
              <a:rPr lang="zh-CN" altLang="en-US" dirty="0"/>
              <a:t>使用建造工具，编译、链接出可运行二进制代码；</a:t>
            </a:r>
          </a:p>
          <a:p>
            <a:pPr lvl="1"/>
            <a:r>
              <a:rPr lang="zh-CN" altLang="en-US" dirty="0"/>
              <a:t>调试和测试可运行的软件。</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软件工具划分为：</a:t>
            </a:r>
          </a:p>
        </p:txBody>
      </p:sp>
      <p:sp>
        <p:nvSpPr>
          <p:cNvPr id="3" name="内容占位符 2"/>
          <p:cNvSpPr>
            <a:spLocks noGrp="1"/>
          </p:cNvSpPr>
          <p:nvPr>
            <p:ph idx="1"/>
          </p:nvPr>
        </p:nvSpPr>
        <p:spPr>
          <a:xfrm>
            <a:off x="592083" y="1295400"/>
            <a:ext cx="8399517" cy="5029200"/>
          </a:xfrm>
        </p:spPr>
        <p:txBody>
          <a:bodyPr/>
          <a:lstStyle/>
          <a:p>
            <a:r>
              <a:rPr lang="en-US" sz="2000" dirty="0"/>
              <a:t>1</a:t>
            </a:r>
            <a:r>
              <a:rPr lang="zh-CN" altLang="en-US" sz="2000" dirty="0"/>
              <a:t>）计划类工具，例如进度安排的工具、成本和工作量估算工具等；</a:t>
            </a:r>
          </a:p>
          <a:p>
            <a:r>
              <a:rPr lang="en-US" sz="2000" dirty="0"/>
              <a:t>2</a:t>
            </a:r>
            <a:r>
              <a:rPr lang="zh-CN" altLang="en-US" sz="2000" dirty="0"/>
              <a:t>）编辑工具，例如文本编辑器、框图编辑器、字处理工具等；</a:t>
            </a:r>
          </a:p>
          <a:p>
            <a:r>
              <a:rPr lang="en-US" sz="2000" dirty="0"/>
              <a:t>3</a:t>
            </a:r>
            <a:r>
              <a:rPr lang="zh-CN" altLang="en-US" sz="2000" dirty="0"/>
              <a:t>）变更管理工具，如对需求跟踪工具、控制修改的系统等；</a:t>
            </a:r>
          </a:p>
          <a:p>
            <a:r>
              <a:rPr lang="en-US" sz="2000" dirty="0"/>
              <a:t>4</a:t>
            </a:r>
            <a:r>
              <a:rPr lang="zh-CN" altLang="en-US" sz="2000" dirty="0"/>
              <a:t>）原型工具，如用户界面描述和生成工具、界面动画等</a:t>
            </a:r>
          </a:p>
          <a:p>
            <a:r>
              <a:rPr lang="en-US" sz="2000" dirty="0"/>
              <a:t>5</a:t>
            </a:r>
            <a:r>
              <a:rPr lang="zh-CN" altLang="en-US" sz="2000" dirty="0"/>
              <a:t>）方法知识工具，如设计编辑器、数据字典、代码生成器等；</a:t>
            </a:r>
          </a:p>
          <a:p>
            <a:r>
              <a:rPr lang="en-US" sz="2000" dirty="0"/>
              <a:t>6</a:t>
            </a:r>
            <a:r>
              <a:rPr lang="zh-CN" altLang="en-US" sz="2000" dirty="0"/>
              <a:t>）语言处理工具，如编译器、解释器等；</a:t>
            </a:r>
          </a:p>
          <a:p>
            <a:r>
              <a:rPr lang="en-US" sz="2000" dirty="0"/>
              <a:t>7</a:t>
            </a:r>
            <a:r>
              <a:rPr lang="zh-CN" altLang="en-US" sz="2000" dirty="0"/>
              <a:t>）代码分析工具，如源代码的交叉引用的产生器、代码静态分析器和动态执行器；</a:t>
            </a:r>
          </a:p>
          <a:p>
            <a:r>
              <a:rPr lang="en-US" sz="2000" dirty="0"/>
              <a:t>8</a:t>
            </a:r>
            <a:r>
              <a:rPr lang="zh-CN" altLang="en-US" sz="2000" dirty="0"/>
              <a:t>）测试工具，如测试数据生成器、文件比较器；</a:t>
            </a:r>
          </a:p>
          <a:p>
            <a:r>
              <a:rPr lang="en-US" sz="2000" dirty="0"/>
              <a:t>9</a:t>
            </a:r>
            <a:r>
              <a:rPr lang="zh-CN" altLang="en-US" sz="2000" dirty="0"/>
              <a:t>）调试工具，如交互调试系统</a:t>
            </a:r>
            <a:r>
              <a:rPr lang="en-US" sz="2000" dirty="0"/>
              <a:t>(Debugging Systems)</a:t>
            </a:r>
            <a:endParaRPr lang="zh-CN" altLang="en-US" sz="2000" dirty="0"/>
          </a:p>
          <a:p>
            <a:r>
              <a:rPr lang="en-US" sz="2000" dirty="0"/>
              <a:t>10</a:t>
            </a:r>
            <a:r>
              <a:rPr lang="zh-CN" altLang="en-US" sz="2000" dirty="0"/>
              <a:t>）文档编制工具，如常见的字处理工具、图形、图像编辑器等</a:t>
            </a:r>
          </a:p>
          <a:p>
            <a:r>
              <a:rPr lang="en-US" sz="2000" dirty="0"/>
              <a:t>11</a:t>
            </a:r>
            <a:r>
              <a:rPr lang="zh-CN" altLang="en-US" sz="2000" dirty="0"/>
              <a:t>）逆向工程工具，如交叉引用系统、程序结构梳理与结构化重建系统等。</a:t>
            </a:r>
          </a:p>
          <a:p>
            <a:endParaRPr lang="zh-CN" altLang="en-US"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3.6.2 </a:t>
            </a:r>
            <a:r>
              <a:rPr lang="zh-CN" altLang="en-US" dirty="0"/>
              <a:t>模型驱动的软件工程</a:t>
            </a:r>
          </a:p>
        </p:txBody>
      </p:sp>
      <p:sp>
        <p:nvSpPr>
          <p:cNvPr id="3" name="内容占位符 2"/>
          <p:cNvSpPr>
            <a:spLocks noGrp="1"/>
          </p:cNvSpPr>
          <p:nvPr>
            <p:ph idx="1"/>
          </p:nvPr>
        </p:nvSpPr>
        <p:spPr/>
        <p:txBody>
          <a:bodyPr/>
          <a:lstStyle/>
          <a:p>
            <a:r>
              <a:rPr lang="en-US" sz="2400" dirty="0"/>
              <a:t>MDE</a:t>
            </a:r>
            <a:r>
              <a:rPr lang="zh-CN" altLang="en-US" sz="2400" dirty="0"/>
              <a:t>方法的创立和支持者们认为，软件开发的首要认为是建立模型，而不是急于写出代码。</a:t>
            </a:r>
            <a:endParaRPr lang="en-US" altLang="zh-CN" sz="2400" dirty="0"/>
          </a:p>
          <a:p>
            <a:r>
              <a:rPr lang="zh-CN" altLang="en-US" sz="2400" dirty="0"/>
              <a:t>建立的</a:t>
            </a:r>
            <a:r>
              <a:rPr lang="en-US" sz="2400" dirty="0"/>
              <a:t>MDE</a:t>
            </a:r>
            <a:r>
              <a:rPr lang="zh-CN" altLang="en-US" sz="2400" dirty="0"/>
              <a:t>主要有两个方面的工作：</a:t>
            </a:r>
            <a:endParaRPr lang="en-US" altLang="zh-CN" sz="2400" dirty="0"/>
          </a:p>
          <a:p>
            <a:pPr lvl="1"/>
            <a:r>
              <a:rPr lang="zh-CN" altLang="en-US" sz="2000" dirty="0"/>
              <a:t>（</a:t>
            </a:r>
            <a:r>
              <a:rPr lang="en-US" sz="2000" dirty="0"/>
              <a:t>1</a:t>
            </a:r>
            <a:r>
              <a:rPr lang="zh-CN" altLang="en-US" sz="2000" dirty="0"/>
              <a:t>）建立领域特定的建模语言</a:t>
            </a:r>
            <a:r>
              <a:rPr lang="en-US" sz="2000" dirty="0"/>
              <a:t>(DSML—Domain-Specific Modeling Language)</a:t>
            </a:r>
            <a:r>
              <a:rPr lang="zh-CN" altLang="en-US" sz="2000" dirty="0"/>
              <a:t>。用</a:t>
            </a:r>
            <a:r>
              <a:rPr lang="en-US" sz="2000" dirty="0"/>
              <a:t>DSML</a:t>
            </a:r>
            <a:r>
              <a:rPr lang="zh-CN" altLang="en-US" sz="2000" dirty="0"/>
              <a:t>描述软件的结构、行为和需求，例如，软件无线电、电子航空计算、在线金融服务、仓储管理、以及中间件等。</a:t>
            </a:r>
            <a:endParaRPr lang="en-US" altLang="zh-CN" sz="2000" dirty="0"/>
          </a:p>
          <a:p>
            <a:pPr lvl="1"/>
            <a:r>
              <a:rPr lang="zh-CN" altLang="en-US" sz="2000" dirty="0"/>
              <a:t>（</a:t>
            </a:r>
            <a:r>
              <a:rPr lang="en-US" sz="2000" dirty="0"/>
              <a:t>2</a:t>
            </a:r>
            <a:r>
              <a:rPr lang="zh-CN" altLang="en-US" sz="2000" dirty="0"/>
              <a:t>）开发转换引擎和生成器。用它们分析模型的特殊性，然后集成各类构件，例如已有的源代码、仿真部件，</a:t>
            </a:r>
            <a:r>
              <a:rPr lang="en-US" sz="2000" dirty="0"/>
              <a:t>XML</a:t>
            </a:r>
            <a:r>
              <a:rPr lang="zh-CN" altLang="en-US" sz="2000" dirty="0"/>
              <a:t>描述等，最后生成整个软件的代码</a:t>
            </a:r>
            <a:r>
              <a:rPr lang="en-US" sz="2000" baseline="30000" dirty="0"/>
              <a:t>[14]</a:t>
            </a:r>
            <a:r>
              <a:rPr lang="zh-CN" altLang="en-US" dirty="0"/>
              <a:t>。</a:t>
            </a:r>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44386" name="Picture 2"/>
          <p:cNvPicPr>
            <a:picLocks noChangeAspect="1" noChangeArrowheads="1"/>
          </p:cNvPicPr>
          <p:nvPr/>
        </p:nvPicPr>
        <p:blipFill>
          <a:blip r:embed="rId2"/>
          <a:srcRect/>
          <a:stretch>
            <a:fillRect/>
          </a:stretch>
        </p:blipFill>
        <p:spPr bwMode="auto">
          <a:xfrm>
            <a:off x="519056" y="1530324"/>
            <a:ext cx="8662451" cy="4089456"/>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3.7 </a:t>
            </a:r>
            <a:r>
              <a:rPr lang="zh-CN" altLang="en-US" dirty="0"/>
              <a:t>总结</a:t>
            </a:r>
          </a:p>
        </p:txBody>
      </p:sp>
      <p:sp>
        <p:nvSpPr>
          <p:cNvPr id="3" name="内容占位符 2"/>
          <p:cNvSpPr>
            <a:spLocks noGrp="1"/>
          </p:cNvSpPr>
          <p:nvPr>
            <p:ph idx="1"/>
          </p:nvPr>
        </p:nvSpPr>
        <p:spPr>
          <a:xfrm>
            <a:off x="957943" y="1092168"/>
            <a:ext cx="8105155" cy="5029200"/>
          </a:xfrm>
        </p:spPr>
        <p:txBody>
          <a:bodyPr/>
          <a:lstStyle/>
          <a:p>
            <a:r>
              <a:rPr lang="en-US" sz="2800" dirty="0"/>
              <a:t>No Silver Bullet</a:t>
            </a:r>
            <a:r>
              <a:rPr lang="zh-CN" altLang="en-US" sz="2800" dirty="0"/>
              <a:t>！”。</a:t>
            </a:r>
            <a:endParaRPr lang="en-US" altLang="zh-CN" sz="2800" dirty="0"/>
          </a:p>
          <a:p>
            <a:r>
              <a:rPr lang="zh-CN" altLang="en-US" sz="2800" dirty="0"/>
              <a:t>不存在一个适用于所有软件项目或软件企业的“万能”的软件开发过程和方法，完全解决软件工程面临的危机。</a:t>
            </a:r>
            <a:endParaRPr lang="en-US" altLang="zh-CN" sz="2800" dirty="0"/>
          </a:p>
          <a:p>
            <a:r>
              <a:rPr lang="zh-CN" altLang="en-US" sz="2800" dirty="0"/>
              <a:t>软件开发过程模型都来源与对开发过程的总结和提炼。</a:t>
            </a:r>
            <a:endParaRPr lang="en-US" altLang="zh-CN" sz="2800" dirty="0"/>
          </a:p>
          <a:p>
            <a:r>
              <a:rPr lang="zh-CN" altLang="en-US" sz="2800" dirty="0"/>
              <a:t>面向项目的开发与面向产品的开发过程具有很大的差别。</a:t>
            </a:r>
            <a:endParaRPr lang="en-US" altLang="zh-CN" sz="2800" dirty="0"/>
          </a:p>
          <a:p>
            <a:r>
              <a:rPr lang="zh-CN" altLang="en-US" sz="2800" dirty="0"/>
              <a:t>采用计算机辅助软件工程环境可以提高软件生产率。面向不同领域和行业要求，需要不同的需求描述方法，由此需要面向行业和领域的软件工程</a:t>
            </a:r>
          </a:p>
          <a:p>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程序的开发过程</a:t>
            </a:r>
          </a:p>
        </p:txBody>
      </p:sp>
      <p:sp>
        <p:nvSpPr>
          <p:cNvPr id="10243" name="内容占位符 2"/>
          <p:cNvSpPr>
            <a:spLocks noGrp="1"/>
          </p:cNvSpPr>
          <p:nvPr>
            <p:ph sz="half" idx="1"/>
          </p:nvPr>
        </p:nvSpPr>
        <p:spPr>
          <a:xfrm>
            <a:off x="990600" y="1295400"/>
            <a:ext cx="7488238" cy="5029200"/>
          </a:xfrm>
        </p:spPr>
        <p:txBody>
          <a:bodyPr/>
          <a:lstStyle/>
          <a:p>
            <a:r>
              <a:rPr lang="zh-CN" altLang="en-US" dirty="0"/>
              <a:t>第一步是建立程序库。</a:t>
            </a:r>
            <a:endParaRPr lang="en-US" altLang="zh-CN" dirty="0"/>
          </a:p>
          <a:p>
            <a:pPr lvl="1"/>
            <a:r>
              <a:rPr lang="zh-CN" altLang="en-US" dirty="0"/>
              <a:t>一个程序库是将满足一定质量要求的相关程序功能函数聚集在一起，供其他人重复使用的库。程序库可以大大提高后来项目的开发效率，节约成本。</a:t>
            </a:r>
          </a:p>
          <a:p>
            <a:pPr lvl="1"/>
            <a:r>
              <a:rPr lang="zh-CN" altLang="en-US" dirty="0"/>
              <a:t>这些库可能会受到程序版权和许可证的限制，产生费用，被称为现货软件 </a:t>
            </a:r>
            <a:r>
              <a:rPr lang="en-US" altLang="zh-CN" dirty="0"/>
              <a:t>(OTS—Off-The-Shelf)</a:t>
            </a:r>
            <a:r>
              <a:rPr lang="zh-CN" altLang="en-US" dirty="0"/>
              <a:t>。</a:t>
            </a:r>
            <a:r>
              <a:rPr lang="en-US" altLang="zh-CN" dirty="0"/>
              <a:t>OTS</a:t>
            </a:r>
            <a:r>
              <a:rPr lang="zh-CN" altLang="en-US" dirty="0"/>
              <a:t>软件有两种用法，一种是最终用户直接可用，另一种是通过对其功能的调用或二次开发后供最终用户使用。</a:t>
            </a:r>
            <a:r>
              <a:rPr lang="en-US" altLang="zh-CN" dirty="0"/>
              <a:t>OTS</a:t>
            </a:r>
            <a:r>
              <a:rPr lang="zh-CN" altLang="en-US" dirty="0"/>
              <a:t>的最常见形式是商业现货</a:t>
            </a:r>
            <a:r>
              <a:rPr lang="en-US" altLang="zh-CN" dirty="0"/>
              <a:t>(COTS-- commercial OTS)—</a:t>
            </a:r>
            <a:r>
              <a:rPr lang="zh-CN" altLang="en-US" dirty="0"/>
              <a:t>商业部件</a:t>
            </a:r>
            <a:r>
              <a:rPr lang="en-US" altLang="zh-CN" dirty="0"/>
              <a:t>----</a:t>
            </a:r>
            <a:r>
              <a:rPr lang="zh-CN" altLang="en-US" dirty="0"/>
              <a:t>公司之间所产生的软件部件买卖关系。</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t>程序的开发过程</a:t>
            </a:r>
          </a:p>
        </p:txBody>
      </p:sp>
      <p:sp>
        <p:nvSpPr>
          <p:cNvPr id="11267" name="内容占位符 2"/>
          <p:cNvSpPr>
            <a:spLocks noGrp="1"/>
          </p:cNvSpPr>
          <p:nvPr>
            <p:ph sz="half" idx="1"/>
          </p:nvPr>
        </p:nvSpPr>
        <p:spPr>
          <a:xfrm>
            <a:off x="990600" y="1295400"/>
            <a:ext cx="7488238" cy="5029200"/>
          </a:xfrm>
        </p:spPr>
        <p:txBody>
          <a:bodyPr/>
          <a:lstStyle/>
          <a:p>
            <a:r>
              <a:rPr lang="zh-CN" altLang="en-US" dirty="0"/>
              <a:t>第二步，</a:t>
            </a:r>
            <a:endParaRPr lang="en-US" altLang="zh-CN" dirty="0"/>
          </a:p>
          <a:p>
            <a:pPr lvl="1"/>
            <a:r>
              <a:rPr lang="zh-CN" altLang="en-US" sz="1800" dirty="0"/>
              <a:t>还会用到企业先前项目开发出的软件。虽然软件的原开发者和二次开发者之间没有直接的商业关系，但是，也形成了软件供货者和二次开发使用者之间的关系。二次开发者和原开发者谁对这部分软件的质量负责成为软件开发管理中的一个问题。</a:t>
            </a:r>
          </a:p>
          <a:p>
            <a:r>
              <a:rPr lang="zh-CN" altLang="en-US" dirty="0"/>
              <a:t>第三步，</a:t>
            </a:r>
            <a:endParaRPr lang="en-US" altLang="zh-CN" dirty="0"/>
          </a:p>
          <a:p>
            <a:pPr lvl="1"/>
            <a:r>
              <a:rPr lang="zh-CN" altLang="en-US" sz="1800" dirty="0"/>
              <a:t>软件项目组在开发过程中必须设计、分解和建立项目组所能公共使用的软件功能函数，并把这些功能聚合在一起形成该项目的软件库。软件库的建立可以在保证项目组最大程度复用代码和功能的同时，降低代码的工作量，提高软件的质量</a:t>
            </a:r>
            <a:r>
              <a:rPr lang="zh-CN" altLang="en-US" dirty="0"/>
              <a:t>。</a:t>
            </a:r>
          </a:p>
          <a:p>
            <a:r>
              <a:rPr lang="zh-CN" altLang="en-US" dirty="0"/>
              <a:t>库至少包括：</a:t>
            </a:r>
            <a:endParaRPr lang="en-US" altLang="zh-CN" dirty="0"/>
          </a:p>
          <a:p>
            <a:pPr lvl="1"/>
            <a:r>
              <a:rPr lang="en-US" altLang="zh-CN" sz="1800" dirty="0"/>
              <a:t>1</a:t>
            </a:r>
            <a:r>
              <a:rPr lang="zh-CN" altLang="en-US" sz="1800" dirty="0"/>
              <a:t>）</a:t>
            </a:r>
            <a:r>
              <a:rPr lang="en-US" altLang="zh-CN" sz="1800" dirty="0"/>
              <a:t>COTS</a:t>
            </a:r>
            <a:r>
              <a:rPr lang="zh-CN" altLang="en-US" sz="1800" dirty="0"/>
              <a:t>库</a:t>
            </a:r>
            <a:r>
              <a:rPr lang="en-US" altLang="zh-CN" sz="1800" dirty="0"/>
              <a:t>—</a:t>
            </a:r>
            <a:r>
              <a:rPr lang="zh-CN" altLang="en-US" sz="1800" dirty="0"/>
              <a:t>由企业外部提供的软件部件；</a:t>
            </a:r>
            <a:endParaRPr lang="en-US" altLang="zh-CN" sz="1800" dirty="0"/>
          </a:p>
          <a:p>
            <a:pPr lvl="1"/>
            <a:r>
              <a:rPr lang="en-US" altLang="zh-CN" sz="1800" dirty="0"/>
              <a:t>2</a:t>
            </a:r>
            <a:r>
              <a:rPr lang="zh-CN" altLang="en-US" sz="1800" dirty="0"/>
              <a:t>）企业先前项目形成的库；</a:t>
            </a:r>
            <a:endParaRPr lang="en-US" altLang="zh-CN" sz="1800" dirty="0"/>
          </a:p>
          <a:p>
            <a:pPr lvl="1"/>
            <a:r>
              <a:rPr lang="en-US" altLang="zh-CN" sz="1800" dirty="0"/>
              <a:t>3</a:t>
            </a:r>
            <a:r>
              <a:rPr lang="zh-CN" altLang="en-US" sz="1800" dirty="0"/>
              <a:t>）本项目所建立的库。</a:t>
            </a:r>
          </a:p>
          <a:p>
            <a:pPr lvl="1"/>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3.2 </a:t>
            </a:r>
            <a:r>
              <a:rPr lang="zh-CN" altLang="en-US" dirty="0"/>
              <a:t>从程序开发到软件工程化过程</a:t>
            </a:r>
          </a:p>
        </p:txBody>
      </p:sp>
      <p:sp>
        <p:nvSpPr>
          <p:cNvPr id="3" name="内容占位符 2"/>
          <p:cNvSpPr>
            <a:spLocks noGrp="1"/>
          </p:cNvSpPr>
          <p:nvPr>
            <p:ph idx="1"/>
          </p:nvPr>
        </p:nvSpPr>
        <p:spPr/>
        <p:txBody>
          <a:bodyPr/>
          <a:lstStyle/>
          <a:p>
            <a:r>
              <a:rPr lang="en-US" dirty="0"/>
              <a:t>3.2.1 </a:t>
            </a:r>
            <a:r>
              <a:rPr lang="zh-CN" altLang="en-US" dirty="0"/>
              <a:t>软件开发的活动</a:t>
            </a:r>
          </a:p>
          <a:p>
            <a:r>
              <a:rPr lang="en-US" dirty="0"/>
              <a:t>3.2.2 </a:t>
            </a:r>
            <a:r>
              <a:rPr lang="zh-CN" altLang="en-US" dirty="0"/>
              <a:t>大型软件开发的管理</a:t>
            </a:r>
          </a:p>
          <a:p>
            <a:endParaRPr lang="zh-CN" altLang="en-US" dirty="0"/>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53</TotalTime>
  <Words>6641</Words>
  <Application>Microsoft Macintosh PowerPoint</Application>
  <PresentationFormat>全屏显示(4:3)</PresentationFormat>
  <Paragraphs>525</Paragraphs>
  <Slides>69</Slides>
  <Notes>4</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69</vt:i4>
      </vt:variant>
    </vt:vector>
  </HeadingPairs>
  <TitlesOfParts>
    <vt:vector size="76" baseType="lpstr">
      <vt:lpstr>华文行楷</vt:lpstr>
      <vt:lpstr>Arial</vt:lpstr>
      <vt:lpstr>Calibri</vt:lpstr>
      <vt:lpstr>Monotype Corsiva</vt:lpstr>
      <vt:lpstr>Times New Roman</vt:lpstr>
      <vt:lpstr>新模板-7</vt:lpstr>
      <vt:lpstr>自定义设计方案</vt:lpstr>
      <vt:lpstr> 第3章 软件开发过程</vt:lpstr>
      <vt:lpstr>主要内容</vt:lpstr>
      <vt:lpstr>一个简单的例子</vt:lpstr>
      <vt:lpstr>主要内容</vt:lpstr>
      <vt:lpstr>程序开发库和复用</vt:lpstr>
      <vt:lpstr>一个程序的分解</vt:lpstr>
      <vt:lpstr>程序的开发过程</vt:lpstr>
      <vt:lpstr>程序的开发过程</vt:lpstr>
      <vt:lpstr>3.2 从程序开发到软件工程化过程</vt:lpstr>
      <vt:lpstr>软件开发的活动</vt:lpstr>
      <vt:lpstr>Build-and-Fix的软件开发模型</vt:lpstr>
      <vt:lpstr>Process Visibility</vt:lpstr>
      <vt:lpstr>科学工程实验  PK  伪科学   </vt:lpstr>
      <vt:lpstr>大型软件开发的管理</vt:lpstr>
      <vt:lpstr>PowerPoint 演示文稿</vt:lpstr>
      <vt:lpstr>软硬件规格说明的差异</vt:lpstr>
      <vt:lpstr>两次迭代</vt:lpstr>
      <vt:lpstr>PowerPoint 演示文稿</vt:lpstr>
      <vt:lpstr>PowerPoint 演示文稿</vt:lpstr>
      <vt:lpstr>PowerPoint 演示文稿</vt:lpstr>
      <vt:lpstr>3.3 中间产品驱动的过程</vt:lpstr>
      <vt:lpstr>3.3 中间产品驱动的过程</vt:lpstr>
      <vt:lpstr>PowerPoint 演示文稿</vt:lpstr>
      <vt:lpstr>中间产品的意义</vt:lpstr>
      <vt:lpstr>中间产品的意义</vt:lpstr>
      <vt:lpstr>中间产品的意义</vt:lpstr>
      <vt:lpstr>瀑布模型过程的特征(1)</vt:lpstr>
      <vt:lpstr>瀑布模型过程的特征(2)</vt:lpstr>
      <vt:lpstr>瀑布模型的作用</vt:lpstr>
      <vt:lpstr>瀑布模型过程的特征----不足(3)</vt:lpstr>
      <vt:lpstr>3.4 瀑布还是迭代？</vt:lpstr>
      <vt:lpstr>瀑布还是迭代？</vt:lpstr>
      <vt:lpstr>3.4.1 增量式模型</vt:lpstr>
      <vt:lpstr>3.4.1 增量式模型</vt:lpstr>
      <vt:lpstr>案例1--IBM FSD：</vt:lpstr>
      <vt:lpstr>迭代式的案例</vt:lpstr>
      <vt:lpstr>PowerPoint 演示文稿</vt:lpstr>
      <vt:lpstr>经典迭代开发的优势</vt:lpstr>
      <vt:lpstr> 3.4.2 渐进式模型</vt:lpstr>
      <vt:lpstr>PowerPoint 演示文稿</vt:lpstr>
      <vt:lpstr>PowerPoint 演示文稿</vt:lpstr>
      <vt:lpstr>PowerPoint 演示文稿</vt:lpstr>
      <vt:lpstr>PowerPoint 演示文稿</vt:lpstr>
      <vt:lpstr>渐近式开发</vt:lpstr>
      <vt:lpstr>自然过程和社会过程</vt:lpstr>
      <vt:lpstr>自然过程和社会过程</vt:lpstr>
      <vt:lpstr>改变软件开发这个社会过程</vt:lpstr>
      <vt:lpstr>3.4.3 螺旋式模型</vt:lpstr>
      <vt:lpstr>PowerPoint 演示文稿</vt:lpstr>
      <vt:lpstr>3.5 软件产品的开发过程</vt:lpstr>
      <vt:lpstr>微软---业界的榜样</vt:lpstr>
      <vt:lpstr>3.5.1 策略和原则的建立</vt:lpstr>
      <vt:lpstr>微软的“同步与稳定”模型 </vt:lpstr>
      <vt:lpstr>3.5.2 定义产品和开发过程</vt:lpstr>
      <vt:lpstr>3.5.3 开发产品与装箱</vt:lpstr>
      <vt:lpstr>开发人员每天的工作</vt:lpstr>
      <vt:lpstr>3.5.4 与黑客方法的差别</vt:lpstr>
      <vt:lpstr>黑客文化与软件工厂</vt:lpstr>
      <vt:lpstr>黑客文化与软件工厂</vt:lpstr>
      <vt:lpstr>将黑客文化与有序工业生产结合</vt:lpstr>
      <vt:lpstr>将黑客文化与有序工业生产结合</vt:lpstr>
      <vt:lpstr>3.5.5 方法的优点</vt:lpstr>
      <vt:lpstr>“足够好”还是“高可靠”？</vt:lpstr>
      <vt:lpstr>3.6计算机辅助与模型驱动的软件工程</vt:lpstr>
      <vt:lpstr>3.6.1 计算机辅助软件工程与工具</vt:lpstr>
      <vt:lpstr>软件工具划分为：</vt:lpstr>
      <vt:lpstr>3.6.2 模型驱动的软件工程</vt:lpstr>
      <vt:lpstr>PowerPoint 演示文稿</vt:lpstr>
      <vt:lpstr>3.7 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软件开发过程</dc:title>
  <dc:creator>Think</dc:creator>
  <cp:lastModifiedBy>张越晗</cp:lastModifiedBy>
  <cp:revision>5</cp:revision>
  <dcterms:created xsi:type="dcterms:W3CDTF">2014-07-04T02:15:19Z</dcterms:created>
  <dcterms:modified xsi:type="dcterms:W3CDTF">2022-10-05T07:45:24Z</dcterms:modified>
</cp:coreProperties>
</file>