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51"/>
  </p:notesMasterIdLst>
  <p:handoutMasterIdLst>
    <p:handoutMasterId r:id="rId52"/>
  </p:handoutMasterIdLst>
  <p:sldIdLst>
    <p:sldId id="257" r:id="rId3"/>
    <p:sldId id="258" r:id="rId4"/>
    <p:sldId id="259" r:id="rId5"/>
    <p:sldId id="260" r:id="rId6"/>
    <p:sldId id="304" r:id="rId7"/>
    <p:sldId id="261" r:id="rId8"/>
    <p:sldId id="262" r:id="rId9"/>
    <p:sldId id="263" r:id="rId10"/>
    <p:sldId id="264" r:id="rId11"/>
    <p:sldId id="265" r:id="rId12"/>
    <p:sldId id="266" r:id="rId13"/>
    <p:sldId id="267" r:id="rId14"/>
    <p:sldId id="305"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0" autoAdjust="0"/>
  </p:normalViewPr>
  <p:slideViewPr>
    <p:cSldViewPr snapToGrid="0">
      <p:cViewPr varScale="1">
        <p:scale>
          <a:sx n="66" d="100"/>
          <a:sy n="66" d="100"/>
        </p:scale>
        <p:origin x="-1506" y="-11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2014/7/15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a:xfrm>
            <a:off x="800100" y="1643063"/>
            <a:ext cx="7772400" cy="1470025"/>
          </a:xfrm>
        </p:spPr>
        <p:txBody>
          <a:bodyPr/>
          <a:lstStyle/>
          <a:p>
            <a:pPr algn="ctr" eaLnBrk="1" hangingPunct="1"/>
            <a:r>
              <a:rPr lang="zh-CN" altLang="en-US" smtClean="0"/>
              <a:t>第</a:t>
            </a:r>
            <a:r>
              <a:rPr lang="en-US" altLang="zh-CN" smtClean="0"/>
              <a:t>5</a:t>
            </a:r>
            <a:r>
              <a:rPr lang="zh-CN" altLang="en-US" smtClean="0"/>
              <a:t>章</a:t>
            </a:r>
            <a:r>
              <a:rPr lang="en-US" altLang="zh-CN" smtClean="0"/>
              <a:t>  </a:t>
            </a:r>
            <a:r>
              <a:rPr lang="zh-CN" altLang="en-US" smtClean="0"/>
              <a:t>可信赖性</a:t>
            </a:r>
            <a:endParaRPr lang="en-US" altLang="zh-CN" smtClean="0"/>
          </a:p>
        </p:txBody>
      </p:sp>
      <p:sp>
        <p:nvSpPr>
          <p:cNvPr id="2051" name="Rectangle 6"/>
          <p:cNvSpPr>
            <a:spLocks noGrp="1" noChangeArrowheads="1"/>
          </p:cNvSpPr>
          <p:nvPr>
            <p:ph type="subTitle" idx="1"/>
          </p:nvPr>
        </p:nvSpPr>
        <p:spPr>
          <a:xfrm>
            <a:off x="1371600" y="3284538"/>
            <a:ext cx="6400800" cy="1001712"/>
          </a:xfrm>
        </p:spPr>
        <p:txBody>
          <a:bodyPr/>
          <a:lstStyle/>
          <a:p>
            <a:pPr eaLnBrk="1" hangingPunct="1"/>
            <a:r>
              <a:rPr lang="zh-CN" altLang="en-US" sz="2800" smtClean="0"/>
              <a:t>对质量的增强</a:t>
            </a:r>
            <a:endParaRPr lang="en-US" altLang="zh-CN" sz="28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smtClean="0"/>
              <a:t>5.2 </a:t>
            </a:r>
            <a:r>
              <a:rPr lang="zh-CN" altLang="en-US" smtClean="0"/>
              <a:t>可信赖性方法和技术</a:t>
            </a:r>
          </a:p>
        </p:txBody>
      </p:sp>
      <p:sp>
        <p:nvSpPr>
          <p:cNvPr id="10243" name="内容占位符 2"/>
          <p:cNvSpPr>
            <a:spLocks noGrp="1"/>
          </p:cNvSpPr>
          <p:nvPr>
            <p:ph idx="1"/>
          </p:nvPr>
        </p:nvSpPr>
        <p:spPr/>
        <p:txBody>
          <a:bodyPr/>
          <a:lstStyle/>
          <a:p>
            <a:r>
              <a:rPr lang="en-US" altLang="zh-CN" dirty="0" smtClean="0"/>
              <a:t>5.2.1 </a:t>
            </a:r>
            <a:r>
              <a:rPr lang="zh-CN" altLang="en-US" dirty="0" smtClean="0"/>
              <a:t>开发可信赖系统的基本方法</a:t>
            </a:r>
          </a:p>
          <a:p>
            <a:r>
              <a:rPr lang="en-US" altLang="zh-CN" dirty="0" smtClean="0"/>
              <a:t>5.2.2</a:t>
            </a:r>
            <a:r>
              <a:rPr lang="zh-CN" altLang="en-US" dirty="0" smtClean="0"/>
              <a:t>可信赖性的属性讨论</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dirty="0" smtClean="0"/>
              <a:t>5.2.1</a:t>
            </a:r>
            <a:r>
              <a:rPr lang="zh-CN" altLang="en-US" dirty="0" smtClean="0"/>
              <a:t>开发</a:t>
            </a:r>
            <a:r>
              <a:rPr lang="zh-CN" altLang="en-US" dirty="0" smtClean="0"/>
              <a:t>可信赖系统的基本方法</a:t>
            </a:r>
          </a:p>
        </p:txBody>
      </p:sp>
      <p:sp>
        <p:nvSpPr>
          <p:cNvPr id="11267" name="内容占位符 2"/>
          <p:cNvSpPr>
            <a:spLocks noGrp="1"/>
          </p:cNvSpPr>
          <p:nvPr>
            <p:ph idx="1"/>
          </p:nvPr>
        </p:nvSpPr>
        <p:spPr>
          <a:xfrm>
            <a:off x="1117600" y="1295400"/>
            <a:ext cx="7874000" cy="5029200"/>
          </a:xfrm>
        </p:spPr>
        <p:txBody>
          <a:bodyPr/>
          <a:lstStyle/>
          <a:p>
            <a:r>
              <a:rPr lang="zh-CN" altLang="en-US" sz="2800" dirty="0" smtClean="0"/>
              <a:t>开发一个可信赖的基于计算机的系统需要综合</a:t>
            </a:r>
            <a:r>
              <a:rPr lang="zh-CN" altLang="en-US" sz="2800" dirty="0" smtClean="0"/>
              <a:t>运用：</a:t>
            </a:r>
            <a:endParaRPr lang="zh-CN" altLang="en-US" sz="2800" dirty="0" smtClean="0"/>
          </a:p>
          <a:p>
            <a:pPr lvl="1"/>
            <a:r>
              <a:rPr lang="zh-CN" altLang="en-US" sz="2400" dirty="0" smtClean="0"/>
              <a:t>防错</a:t>
            </a:r>
            <a:r>
              <a:rPr lang="en-US" altLang="zh-CN" sz="2400" dirty="0" smtClean="0"/>
              <a:t>(fault prevention)</a:t>
            </a:r>
            <a:r>
              <a:rPr lang="zh-CN" altLang="en-US" sz="2400" dirty="0" smtClean="0"/>
              <a:t>：如何防止错误的发生和引入；</a:t>
            </a:r>
            <a:endParaRPr lang="en-US" altLang="zh-CN" sz="2400" dirty="0" smtClean="0"/>
          </a:p>
          <a:p>
            <a:pPr lvl="1"/>
            <a:r>
              <a:rPr lang="zh-CN" altLang="en-US" sz="2400" dirty="0" smtClean="0"/>
              <a:t>容错</a:t>
            </a:r>
            <a:r>
              <a:rPr lang="en-US" altLang="zh-CN" sz="2400" dirty="0" smtClean="0"/>
              <a:t>(fault tolerate)</a:t>
            </a:r>
            <a:r>
              <a:rPr lang="zh-CN" altLang="en-US" sz="2400" dirty="0" smtClean="0"/>
              <a:t>：在系统发生故障的情况下，仍能保证系统能完成其功能；</a:t>
            </a:r>
            <a:endParaRPr lang="en-US" altLang="zh-CN" sz="2400" dirty="0" smtClean="0"/>
          </a:p>
          <a:p>
            <a:pPr lvl="1"/>
            <a:r>
              <a:rPr lang="zh-CN" altLang="en-US" sz="2400" dirty="0" smtClean="0"/>
              <a:t>排错</a:t>
            </a:r>
            <a:r>
              <a:rPr lang="en-US" altLang="zh-CN" sz="2400" dirty="0" smtClean="0"/>
              <a:t>(fault removal)</a:t>
            </a:r>
            <a:r>
              <a:rPr lang="zh-CN" altLang="en-US" sz="2400" dirty="0" smtClean="0"/>
              <a:t>：如何减少错误的数量和严重错误的存在；</a:t>
            </a:r>
            <a:endParaRPr lang="en-US" altLang="zh-CN" sz="2400" dirty="0" smtClean="0"/>
          </a:p>
          <a:p>
            <a:pPr lvl="1"/>
            <a:r>
              <a:rPr lang="zh-CN" altLang="en-US" sz="2400" dirty="0" smtClean="0"/>
              <a:t>错误</a:t>
            </a:r>
            <a:r>
              <a:rPr lang="zh-CN" altLang="en-US" sz="2400" dirty="0" smtClean="0"/>
              <a:t>预报</a:t>
            </a:r>
            <a:r>
              <a:rPr lang="en-US" altLang="zh-CN" sz="2400" dirty="0" smtClean="0"/>
              <a:t>(fault forecasting)</a:t>
            </a:r>
            <a:r>
              <a:rPr lang="zh-CN" altLang="en-US" sz="2400" dirty="0" smtClean="0"/>
              <a:t>：如何评价错误的现有的、潜在发生的数量，并评估未来的影响和后果。</a:t>
            </a:r>
          </a:p>
          <a:p>
            <a:endParaRPr lang="zh-CN" alt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endParaRPr lang="zh-CN" altLang="en-US" smtClean="0"/>
          </a:p>
        </p:txBody>
      </p:sp>
      <p:sp>
        <p:nvSpPr>
          <p:cNvPr id="12291" name="内容占位符 2"/>
          <p:cNvSpPr>
            <a:spLocks noGrp="1"/>
          </p:cNvSpPr>
          <p:nvPr>
            <p:ph idx="1"/>
          </p:nvPr>
        </p:nvSpPr>
        <p:spPr>
          <a:xfrm>
            <a:off x="943429" y="1295400"/>
            <a:ext cx="8048171" cy="5029200"/>
          </a:xfrm>
        </p:spPr>
        <p:txBody>
          <a:bodyPr/>
          <a:lstStyle/>
          <a:p>
            <a:r>
              <a:rPr lang="en-US" altLang="zh-CN" sz="2800" b="1" dirty="0" smtClean="0"/>
              <a:t>1</a:t>
            </a:r>
            <a:r>
              <a:rPr lang="zh-CN" altLang="en-US" sz="2800" b="1" dirty="0" smtClean="0"/>
              <a:t>）尽可能降低影响可信赖性的因素：</a:t>
            </a:r>
            <a:r>
              <a:rPr lang="zh-CN" altLang="en-US" sz="2800" dirty="0" smtClean="0"/>
              <a:t>降低系统和软件中的故障、错误和失效几率。</a:t>
            </a:r>
          </a:p>
          <a:p>
            <a:r>
              <a:rPr lang="en-US" altLang="zh-CN" sz="2800" b="1" dirty="0" smtClean="0"/>
              <a:t>2</a:t>
            </a:r>
            <a:r>
              <a:rPr lang="zh-CN" altLang="en-US" sz="2800" b="1" dirty="0" smtClean="0"/>
              <a:t>）采用保证可信赖性的方法：</a:t>
            </a:r>
            <a:r>
              <a:rPr lang="zh-CN" altLang="en-US" sz="2800" dirty="0" smtClean="0"/>
              <a:t>采用防错、容错、排错、错误预报等技术与方法，使系统提供可信赖的服务的能力，并使系统达到性能等方面的质量要求。</a:t>
            </a:r>
          </a:p>
          <a:p>
            <a:r>
              <a:rPr lang="en-US" altLang="zh-CN" sz="2800" b="1" dirty="0" smtClean="0"/>
              <a:t>3</a:t>
            </a:r>
            <a:r>
              <a:rPr lang="zh-CN" altLang="en-US" sz="2800" b="1" dirty="0" smtClean="0"/>
              <a:t>）建立可信任的过程：</a:t>
            </a:r>
            <a:r>
              <a:rPr lang="zh-CN" altLang="en-US" sz="2800" dirty="0" smtClean="0"/>
              <a:t>依据待建立的系统，分析和确定系统的可信赖性的要求，采用能够达到可信赖性的开发过程和度量的要求。将可信赖性要求分解到过程的每个活动，并验证各种活动的正确性。</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dirty="0" smtClean="0"/>
              <a:t>5.2.2</a:t>
            </a:r>
            <a:r>
              <a:rPr lang="zh-CN" altLang="en-US" dirty="0" smtClean="0"/>
              <a:t>可信赖性的属性</a:t>
            </a:r>
            <a:r>
              <a:rPr lang="zh-CN" altLang="en-US" dirty="0" smtClean="0"/>
              <a:t>讨论</a:t>
            </a:r>
            <a:endParaRPr lang="zh-CN" altLang="en-US" dirty="0" smtClean="0"/>
          </a:p>
        </p:txBody>
      </p:sp>
      <p:sp>
        <p:nvSpPr>
          <p:cNvPr id="13315" name="内容占位符 2"/>
          <p:cNvSpPr>
            <a:spLocks noGrp="1"/>
          </p:cNvSpPr>
          <p:nvPr>
            <p:ph idx="1"/>
          </p:nvPr>
        </p:nvSpPr>
        <p:spPr>
          <a:xfrm>
            <a:off x="881742" y="1106715"/>
            <a:ext cx="8001000" cy="4902200"/>
          </a:xfrm>
        </p:spPr>
        <p:txBody>
          <a:bodyPr/>
          <a:lstStyle/>
          <a:p>
            <a:r>
              <a:rPr lang="zh-CN" altLang="en-US" sz="2800" b="1" dirty="0" smtClean="0"/>
              <a:t>系统的</a:t>
            </a:r>
            <a:r>
              <a:rPr lang="zh-CN" altLang="en-US" sz="2800" b="1" dirty="0" smtClean="0"/>
              <a:t>完整性</a:t>
            </a:r>
            <a:endParaRPr lang="en-US" altLang="zh-CN" sz="2800" b="1" dirty="0" smtClean="0"/>
          </a:p>
          <a:p>
            <a:pPr lvl="1"/>
            <a:r>
              <a:rPr lang="zh-CN" altLang="en-US" sz="2400" dirty="0" smtClean="0"/>
              <a:t>即</a:t>
            </a:r>
            <a:r>
              <a:rPr lang="zh-CN" altLang="en-US" sz="2400" dirty="0" smtClean="0"/>
              <a:t>，不允许通过任何手段对系统中的“信息”进行修改。常用的定义如：防止越权修改和删除信息，保证确认的修改。</a:t>
            </a:r>
            <a:endParaRPr lang="en-US" altLang="zh-CN" sz="2400" dirty="0" smtClean="0"/>
          </a:p>
          <a:p>
            <a:pPr lvl="1"/>
            <a:r>
              <a:rPr lang="zh-CN" altLang="en-US" sz="2400" dirty="0" smtClean="0"/>
              <a:t>“信息完整”既包括了系统的数据和信息的完整性，也包括系统使用规程的完整性，以及软件程序和硬件的完整性。对于偶发性的错误，错误恢复是指“完整地恢复整个系统”。</a:t>
            </a:r>
          </a:p>
          <a:p>
            <a:r>
              <a:rPr lang="zh-CN" altLang="en-US" sz="2800" b="1" dirty="0" smtClean="0"/>
              <a:t>密安性</a:t>
            </a:r>
            <a:r>
              <a:rPr lang="en-US" altLang="zh-CN" sz="2800" b="1" dirty="0" smtClean="0"/>
              <a:t>(security</a:t>
            </a:r>
            <a:r>
              <a:rPr lang="en-US" altLang="zh-CN" sz="2800" b="1" dirty="0" smtClean="0"/>
              <a:t>):</a:t>
            </a:r>
          </a:p>
          <a:p>
            <a:pPr lvl="1"/>
            <a:r>
              <a:rPr lang="zh-CN" altLang="en-US" sz="2400" dirty="0" smtClean="0"/>
              <a:t>是</a:t>
            </a:r>
            <a:r>
              <a:rPr lang="zh-CN" altLang="en-US" sz="2400" dirty="0" smtClean="0"/>
              <a:t>保密性、可用性和完整性的组合</a:t>
            </a:r>
            <a:r>
              <a:rPr lang="zh-CN" altLang="en-US" sz="2400" dirty="0" smtClean="0"/>
              <a:t>。</a:t>
            </a:r>
            <a:endParaRPr lang="en-US" altLang="zh-CN" sz="2400" dirty="0" smtClean="0"/>
          </a:p>
          <a:p>
            <a:pPr lvl="1"/>
            <a:r>
              <a:rPr lang="zh-CN" altLang="en-US" sz="2400" dirty="0" smtClean="0"/>
              <a:t>包括</a:t>
            </a:r>
            <a:r>
              <a:rPr lang="zh-CN" altLang="en-US" sz="2400" dirty="0" smtClean="0"/>
              <a:t>：防止非授权用户的存取或访问系统中的信息，以及防止意外事故</a:t>
            </a:r>
            <a:r>
              <a:rPr lang="en-US" altLang="zh-CN" sz="2400" dirty="0" smtClean="0"/>
              <a:t>(</a:t>
            </a:r>
            <a:r>
              <a:rPr lang="zh-CN" altLang="en-US" sz="2400" dirty="0" smtClean="0"/>
              <a:t>如物理错误</a:t>
            </a:r>
            <a:r>
              <a:rPr lang="en-US" altLang="zh-CN" sz="2400" dirty="0" smtClean="0"/>
              <a:t>)</a:t>
            </a:r>
            <a:r>
              <a:rPr lang="zh-CN" altLang="en-US" sz="2400" dirty="0" smtClean="0"/>
              <a:t>等所引起的不希望的信息泄露。</a:t>
            </a:r>
          </a:p>
          <a:p>
            <a:endParaRPr lang="zh-CN" alt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endParaRPr lang="zh-CN" altLang="en-US" smtClean="0"/>
          </a:p>
        </p:txBody>
      </p:sp>
      <p:sp>
        <p:nvSpPr>
          <p:cNvPr id="14339" name="内容占位符 2"/>
          <p:cNvSpPr>
            <a:spLocks noGrp="1"/>
          </p:cNvSpPr>
          <p:nvPr>
            <p:ph idx="1"/>
          </p:nvPr>
        </p:nvSpPr>
        <p:spPr/>
        <p:txBody>
          <a:bodyPr/>
          <a:lstStyle/>
          <a:p>
            <a:r>
              <a:rPr lang="zh-CN" altLang="en-US" b="1" smtClean="0"/>
              <a:t>可维护性</a:t>
            </a:r>
            <a:r>
              <a:rPr lang="zh-CN" altLang="en-US" smtClean="0"/>
              <a:t>是指系统可以修理和进化</a:t>
            </a:r>
            <a:r>
              <a:rPr lang="en-US" altLang="zh-CN" smtClean="0"/>
              <a:t>(</a:t>
            </a:r>
            <a:r>
              <a:rPr lang="zh-CN" altLang="en-US" smtClean="0"/>
              <a:t>升级</a:t>
            </a:r>
            <a:r>
              <a:rPr lang="en-US" altLang="zh-CN" smtClean="0"/>
              <a:t>)</a:t>
            </a:r>
            <a:r>
              <a:rPr lang="zh-CN" altLang="en-US" smtClean="0"/>
              <a:t>的能力。可维护性不仅仅指保证系统正常运行所进行的日常正确性维护</a:t>
            </a:r>
            <a:r>
              <a:rPr lang="en-US" altLang="zh-CN" smtClean="0"/>
              <a:t>(conrrective maintenance)</a:t>
            </a:r>
            <a:r>
              <a:rPr lang="zh-CN" altLang="en-US" smtClean="0"/>
              <a:t>，也包括系统进化的要求：</a:t>
            </a:r>
            <a:endParaRPr lang="en-US" altLang="zh-CN" smtClean="0"/>
          </a:p>
          <a:p>
            <a:pPr lvl="1"/>
            <a:r>
              <a:rPr lang="en-US" altLang="zh-CN" smtClean="0"/>
              <a:t>(1)</a:t>
            </a:r>
            <a:r>
              <a:rPr lang="zh-CN" altLang="en-US" smtClean="0"/>
              <a:t>适应性维护</a:t>
            </a:r>
            <a:r>
              <a:rPr lang="en-US" altLang="zh-CN" smtClean="0"/>
              <a:t>(adaptive maintenance)----</a:t>
            </a:r>
            <a:r>
              <a:rPr lang="zh-CN" altLang="en-US" smtClean="0"/>
              <a:t>对系统进行调整，使之适应环境的变化；</a:t>
            </a:r>
            <a:endParaRPr lang="en-US" altLang="zh-CN" smtClean="0"/>
          </a:p>
          <a:p>
            <a:pPr lvl="1"/>
            <a:r>
              <a:rPr lang="en-US" altLang="zh-CN" smtClean="0"/>
              <a:t>(2)</a:t>
            </a:r>
            <a:r>
              <a:rPr lang="zh-CN" altLang="en-US" smtClean="0"/>
              <a:t>完善性维护</a:t>
            </a:r>
            <a:r>
              <a:rPr lang="en-US" altLang="zh-CN" smtClean="0"/>
              <a:t>(perfective maintenance)----</a:t>
            </a:r>
            <a:r>
              <a:rPr lang="zh-CN" altLang="en-US" smtClean="0"/>
              <a:t>根据用户和设计者的要求，有规律地改进系统的功能。</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endParaRPr lang="zh-CN" altLang="en-US" smtClean="0"/>
          </a:p>
        </p:txBody>
      </p:sp>
      <p:sp>
        <p:nvSpPr>
          <p:cNvPr id="15363" name="内容占位符 2"/>
          <p:cNvSpPr>
            <a:spLocks noGrp="1"/>
          </p:cNvSpPr>
          <p:nvPr>
            <p:ph idx="1"/>
          </p:nvPr>
        </p:nvSpPr>
        <p:spPr/>
        <p:txBody>
          <a:bodyPr/>
          <a:lstStyle/>
          <a:p>
            <a:r>
              <a:rPr lang="zh-CN" altLang="en-US" sz="2800" b="1" dirty="0" smtClean="0"/>
              <a:t>可靠性与可用性是相关联的</a:t>
            </a:r>
            <a:r>
              <a:rPr lang="zh-CN" altLang="en-US" sz="2800" dirty="0" smtClean="0"/>
              <a:t>。</a:t>
            </a:r>
            <a:endParaRPr lang="en-US" altLang="zh-CN" sz="2800" dirty="0" smtClean="0"/>
          </a:p>
          <a:p>
            <a:pPr lvl="1"/>
            <a:r>
              <a:rPr lang="zh-CN" altLang="en-US" sz="2400" dirty="0" smtClean="0"/>
              <a:t>系统的可靠性差，就意味着系统的停机时间长，可用性就差。</a:t>
            </a:r>
            <a:endParaRPr lang="en-US" altLang="zh-CN" sz="2400" dirty="0" smtClean="0"/>
          </a:p>
          <a:p>
            <a:endParaRPr lang="zh-CN" altLang="en-US" sz="2800" dirty="0" smtClean="0"/>
          </a:p>
          <a:p>
            <a:r>
              <a:rPr lang="zh-CN" altLang="en-US" sz="2800" b="1" dirty="0" smtClean="0"/>
              <a:t>密安性与安全性</a:t>
            </a:r>
            <a:r>
              <a:rPr lang="zh-CN" altLang="en-US" sz="2800" dirty="0" smtClean="0"/>
              <a:t>：与密安性不同，安全性是指避免系统发生重大灾难的可能程度。</a:t>
            </a:r>
            <a:endParaRPr lang="en-US" altLang="zh-CN" sz="2800" dirty="0" smtClean="0"/>
          </a:p>
          <a:p>
            <a:pPr lvl="1"/>
            <a:r>
              <a:rPr lang="zh-CN" altLang="en-US" sz="2400" dirty="0" smtClean="0"/>
              <a:t>密安性差的系统不一定导致重大的灾难，但是却是安全性的重要隐患</a:t>
            </a:r>
            <a:r>
              <a:rPr lang="zh-CN" altLang="en-US" sz="2400" dirty="0" smtClean="0"/>
              <a:t>。</a:t>
            </a:r>
            <a:endParaRPr lang="en-US" altLang="zh-CN" sz="2400" dirty="0" smtClean="0"/>
          </a:p>
          <a:p>
            <a:pPr lvl="2"/>
            <a:r>
              <a:rPr lang="zh-CN" altLang="en-US" sz="2000" dirty="0" smtClean="0"/>
              <a:t>例如</a:t>
            </a:r>
            <a:r>
              <a:rPr lang="zh-CN" altLang="en-US" sz="2000" dirty="0" smtClean="0"/>
              <a:t>，恐怖分子和敌人可以篡改未授权的信息，引发</a:t>
            </a:r>
            <a:r>
              <a:rPr lang="en-US" altLang="zh-CN" sz="2000" dirty="0" smtClean="0"/>
              <a:t>(</a:t>
            </a:r>
            <a:r>
              <a:rPr lang="zh-CN" altLang="en-US" sz="2000" dirty="0" smtClean="0"/>
              <a:t>潜在</a:t>
            </a:r>
            <a:r>
              <a:rPr lang="en-US" altLang="zh-CN" sz="2000" dirty="0" smtClean="0"/>
              <a:t>)</a:t>
            </a:r>
            <a:r>
              <a:rPr lang="zh-CN" altLang="en-US" sz="2000" dirty="0" smtClean="0"/>
              <a:t>的安全失效，从而导致灾难性后果的而发生。特别是在网络互连的系统中，密安性成为导致安全性的重大因素</a:t>
            </a:r>
            <a:r>
              <a:rPr lang="zh-CN" altLang="en-US" dirty="0" smtClean="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endParaRPr lang="zh-CN" altLang="en-US" smtClean="0"/>
          </a:p>
        </p:txBody>
      </p:sp>
      <p:sp>
        <p:nvSpPr>
          <p:cNvPr id="16387" name="内容占位符 2"/>
          <p:cNvSpPr>
            <a:spLocks noGrp="1"/>
          </p:cNvSpPr>
          <p:nvPr>
            <p:ph idx="1"/>
          </p:nvPr>
        </p:nvSpPr>
        <p:spPr>
          <a:xfrm>
            <a:off x="785813" y="1295400"/>
            <a:ext cx="8205787" cy="5029200"/>
          </a:xfrm>
        </p:spPr>
        <p:txBody>
          <a:bodyPr/>
          <a:lstStyle/>
          <a:p>
            <a:r>
              <a:rPr lang="zh-CN" altLang="en-US" sz="2800" b="1" smtClean="0"/>
              <a:t>生存性和密安性：</a:t>
            </a:r>
            <a:r>
              <a:rPr lang="zh-CN" altLang="en-US" sz="2800" smtClean="0"/>
              <a:t>密安性包括保护信息系统完整性、可用性和保密性的要求，指明系统要完整并受到保护。于此相反，生存性表达了在受攻击时，尽管系统的一部分受到损害，系统还能组织可运行部件，继续完成所期望的任务。</a:t>
            </a:r>
            <a:endParaRPr lang="en-US" altLang="zh-CN" sz="2800" smtClean="0"/>
          </a:p>
          <a:p>
            <a:endParaRPr lang="en-US" altLang="zh-CN" sz="2800" smtClean="0"/>
          </a:p>
          <a:p>
            <a:r>
              <a:rPr lang="zh-CN" altLang="en-US" sz="2800" b="1" smtClean="0"/>
              <a:t>生存性和安全性：</a:t>
            </a:r>
            <a:r>
              <a:rPr lang="zh-CN" altLang="en-US" sz="2800" smtClean="0"/>
              <a:t> 传统上，获得安全性的办法是通过设计容错机制，避免和预防系统发生故障时带来的灾难性损失。生存性则要求系统在遭到入侵、失效、或故障时，系统要具有鲁棒性。显然，系统的生存性包括容错，但是不仅仅是容错。</a:t>
            </a:r>
          </a:p>
          <a:p>
            <a:endParaRPr lang="zh-CN" alt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容错设计</a:t>
            </a:r>
          </a:p>
        </p:txBody>
      </p:sp>
      <p:sp>
        <p:nvSpPr>
          <p:cNvPr id="17411" name="内容占位符 2"/>
          <p:cNvSpPr>
            <a:spLocks noGrp="1"/>
          </p:cNvSpPr>
          <p:nvPr>
            <p:ph idx="1"/>
          </p:nvPr>
        </p:nvSpPr>
        <p:spPr>
          <a:xfrm>
            <a:off x="785813" y="1295400"/>
            <a:ext cx="8205787" cy="5029200"/>
          </a:xfrm>
        </p:spPr>
        <p:txBody>
          <a:bodyPr/>
          <a:lstStyle/>
          <a:p>
            <a:r>
              <a:rPr lang="zh-CN" altLang="en-US" sz="2400" smtClean="0"/>
              <a:t>容错是从发生事故和错误组合对系统统计概率角度出发的，而没有考虑系统被攻击的情况。容错是指一个系统有多个独立的部件</a:t>
            </a:r>
            <a:r>
              <a:rPr lang="en-US" altLang="zh-CN" sz="2400" smtClean="0"/>
              <a:t>(</a:t>
            </a:r>
            <a:r>
              <a:rPr lang="zh-CN" altLang="en-US" sz="2400" smtClean="0"/>
              <a:t>如三个</a:t>
            </a:r>
            <a:r>
              <a:rPr lang="en-US" altLang="zh-CN" sz="2400" smtClean="0"/>
              <a:t>f1</a:t>
            </a:r>
            <a:r>
              <a:rPr lang="zh-CN" altLang="en-US" sz="2400" smtClean="0"/>
              <a:t>、</a:t>
            </a:r>
            <a:r>
              <a:rPr lang="en-US" altLang="zh-CN" sz="2400" smtClean="0"/>
              <a:t>f2</a:t>
            </a:r>
            <a:r>
              <a:rPr lang="zh-CN" altLang="en-US" sz="2400" smtClean="0"/>
              <a:t>、</a:t>
            </a:r>
            <a:r>
              <a:rPr lang="en-US" altLang="zh-CN" sz="2400" smtClean="0"/>
              <a:t>f3)</a:t>
            </a:r>
            <a:r>
              <a:rPr lang="zh-CN" altLang="en-US" sz="2400" smtClean="0"/>
              <a:t>同时完成一个任务，因此，</a:t>
            </a:r>
            <a:r>
              <a:rPr lang="en-US" altLang="zh-CN" sz="2400" smtClean="0"/>
              <a:t>f1</a:t>
            </a:r>
            <a:r>
              <a:rPr lang="zh-CN" altLang="en-US" sz="2400" smtClean="0"/>
              <a:t>、</a:t>
            </a:r>
            <a:r>
              <a:rPr lang="en-US" altLang="zh-CN" sz="2400" smtClean="0"/>
              <a:t>f2</a:t>
            </a:r>
            <a:r>
              <a:rPr lang="zh-CN" altLang="en-US" sz="2400" smtClean="0"/>
              <a:t>、</a:t>
            </a:r>
            <a:r>
              <a:rPr lang="en-US" altLang="zh-CN" sz="2400" smtClean="0"/>
              <a:t>f3</a:t>
            </a:r>
            <a:r>
              <a:rPr lang="zh-CN" altLang="en-US" sz="2400" smtClean="0"/>
              <a:t>同时出错的概率要远远低于只有一个部件</a:t>
            </a:r>
            <a:r>
              <a:rPr lang="en-US" altLang="zh-CN" sz="2400" smtClean="0"/>
              <a:t>f1</a:t>
            </a:r>
            <a:r>
              <a:rPr lang="zh-CN" altLang="en-US" sz="2400" smtClean="0"/>
              <a:t>的出错概率。</a:t>
            </a:r>
          </a:p>
          <a:p>
            <a:r>
              <a:rPr lang="zh-CN" altLang="en-US" sz="2400" smtClean="0"/>
              <a:t>但是，当敌方的有意识的进攻时，这种可能性就会增大。敌方会不断地通过各种手段了解系统的内容部知识，有组织地让三个独立软件部件的同时发生失效，从而导致系统发生故障。</a:t>
            </a:r>
          </a:p>
          <a:p>
            <a:r>
              <a:rPr lang="zh-CN" altLang="en-US" sz="2400" smtClean="0"/>
              <a:t>在传统的容错系统设计和开发中，仅仅靠考虑三种组合的概率事件。但是，如果系统要求较高的生存性，就必须考虑更复杂可能组合情况，而不是简单的容错机制。</a:t>
            </a:r>
          </a:p>
          <a:p>
            <a:pPr>
              <a:buFontTx/>
              <a:buNone/>
            </a:pPr>
            <a:endParaRPr lang="zh-CN" alt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b="1" smtClean="0"/>
              <a:t>信息冗余和系统备份</a:t>
            </a:r>
            <a:endParaRPr lang="zh-CN" altLang="en-US" smtClean="0"/>
          </a:p>
        </p:txBody>
      </p:sp>
      <p:sp>
        <p:nvSpPr>
          <p:cNvPr id="18435" name="内容占位符 2"/>
          <p:cNvSpPr>
            <a:spLocks noGrp="1"/>
          </p:cNvSpPr>
          <p:nvPr>
            <p:ph idx="1"/>
          </p:nvPr>
        </p:nvSpPr>
        <p:spPr>
          <a:xfrm>
            <a:off x="1103086" y="1295400"/>
            <a:ext cx="7888514" cy="5029200"/>
          </a:xfrm>
        </p:spPr>
        <p:txBody>
          <a:bodyPr/>
          <a:lstStyle/>
          <a:p>
            <a:r>
              <a:rPr lang="zh-CN" altLang="en-US" b="1" dirty="0" smtClean="0"/>
              <a:t>信息冗余和系统备份</a:t>
            </a:r>
            <a:r>
              <a:rPr lang="zh-CN" altLang="en-US" dirty="0" smtClean="0"/>
              <a:t>是提升系统生存能力的重要因素。与容错机制一样，仅仅有冗余和备份是不够的。</a:t>
            </a:r>
            <a:endParaRPr lang="en-US" altLang="zh-CN" dirty="0" smtClean="0"/>
          </a:p>
          <a:p>
            <a:pPr lvl="1"/>
            <a:r>
              <a:rPr lang="zh-CN" altLang="en-US" dirty="0" smtClean="0"/>
              <a:t>因为多个同样的系统都会具有同样的脆弱性。</a:t>
            </a:r>
            <a:endParaRPr lang="en-US" altLang="zh-CN" dirty="0" smtClean="0"/>
          </a:p>
          <a:p>
            <a:pPr lvl="1"/>
            <a:r>
              <a:rPr lang="zh-CN" altLang="en-US" dirty="0" smtClean="0"/>
              <a:t>具有高生存性的系统则要求每个备份系统具有同样的功能，但是他们在实现上总是具有一定差异。</a:t>
            </a:r>
            <a:endParaRPr lang="en-US" altLang="zh-CN" dirty="0" smtClean="0"/>
          </a:p>
          <a:p>
            <a:pPr lvl="1"/>
            <a:r>
              <a:rPr lang="zh-CN" altLang="en-US" dirty="0" smtClean="0"/>
              <a:t>可以使用这种差异来阻挡对系统进攻的企图，同时，所有的备份系统据也要具有各自对抗单个进攻的策略。</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smtClean="0"/>
              <a:t>5.3 </a:t>
            </a:r>
            <a:r>
              <a:rPr lang="zh-CN" altLang="en-US" smtClean="0"/>
              <a:t>可靠性和可用性</a:t>
            </a:r>
          </a:p>
        </p:txBody>
      </p:sp>
      <p:sp>
        <p:nvSpPr>
          <p:cNvPr id="19459" name="内容占位符 2"/>
          <p:cNvSpPr>
            <a:spLocks noGrp="1"/>
          </p:cNvSpPr>
          <p:nvPr>
            <p:ph idx="1"/>
          </p:nvPr>
        </p:nvSpPr>
        <p:spPr>
          <a:xfrm>
            <a:off x="1291771" y="1295400"/>
            <a:ext cx="7699829" cy="5029200"/>
          </a:xfrm>
        </p:spPr>
        <p:txBody>
          <a:bodyPr/>
          <a:lstStyle/>
          <a:p>
            <a:r>
              <a:rPr lang="zh-CN" altLang="en-US" sz="2800" dirty="0" smtClean="0"/>
              <a:t>当我们考虑一个基于计算机的系统时，可靠性的测量元是</a:t>
            </a:r>
            <a:r>
              <a:rPr lang="zh-CN" altLang="en-US" sz="2800" dirty="0" smtClean="0"/>
              <a:t>：</a:t>
            </a:r>
            <a:endParaRPr lang="en-US" altLang="zh-CN" sz="2800" dirty="0" smtClean="0"/>
          </a:p>
          <a:p>
            <a:pPr lvl="1"/>
            <a:r>
              <a:rPr lang="zh-CN" altLang="en-US" sz="2400" dirty="0" smtClean="0"/>
              <a:t>平均失效间隔时间</a:t>
            </a:r>
            <a:r>
              <a:rPr lang="en-US" altLang="zh-CN" sz="2400" dirty="0" smtClean="0"/>
              <a:t>(MTBF -- Mean-Time-Between-Failure)</a:t>
            </a:r>
            <a:r>
              <a:rPr lang="zh-CN" altLang="en-US" sz="2400" dirty="0" smtClean="0"/>
              <a:t>。</a:t>
            </a:r>
          </a:p>
          <a:p>
            <a:pPr lvl="1"/>
            <a:r>
              <a:rPr lang="en-US" altLang="zh-CN" sz="2400" dirty="0" smtClean="0"/>
              <a:t>MTBF </a:t>
            </a:r>
            <a:r>
              <a:rPr lang="en-US" altLang="zh-CN" sz="2400" dirty="0" smtClean="0"/>
              <a:t>= MTTF + MTTR</a:t>
            </a:r>
          </a:p>
          <a:p>
            <a:endParaRPr lang="en-US" altLang="zh-CN" sz="2800" dirty="0" smtClean="0"/>
          </a:p>
          <a:p>
            <a:pPr lvl="1"/>
            <a:r>
              <a:rPr lang="zh-CN" altLang="en-US" sz="2400" dirty="0" smtClean="0"/>
              <a:t>其中，</a:t>
            </a:r>
            <a:r>
              <a:rPr lang="en-US" altLang="zh-CN" sz="2400" dirty="0" smtClean="0"/>
              <a:t>MTTF</a:t>
            </a:r>
            <a:r>
              <a:rPr lang="zh-CN" altLang="en-US" sz="2400" dirty="0" smtClean="0"/>
              <a:t>表示平均失效时间（</a:t>
            </a:r>
            <a:r>
              <a:rPr lang="en-US" altLang="zh-CN" sz="2400" dirty="0" smtClean="0"/>
              <a:t>Mean-Time-To-Failure</a:t>
            </a:r>
            <a:r>
              <a:rPr lang="zh-CN" altLang="en-US" sz="2400" dirty="0" smtClean="0"/>
              <a:t>），</a:t>
            </a:r>
            <a:r>
              <a:rPr lang="en-US" altLang="zh-CN" sz="2400" dirty="0" smtClean="0"/>
              <a:t>MTTR</a:t>
            </a:r>
            <a:r>
              <a:rPr lang="zh-CN" altLang="en-US" sz="2400" dirty="0" smtClean="0"/>
              <a:t>表示平均维修时间（</a:t>
            </a:r>
            <a:r>
              <a:rPr lang="en-US" altLang="zh-CN" sz="2400" dirty="0" smtClean="0"/>
              <a:t>Mean-Time-To-Repair</a:t>
            </a:r>
            <a:r>
              <a:rPr lang="zh-CN" altLang="en-US" sz="2400" dirty="0" smtClean="0"/>
              <a:t>）。</a:t>
            </a:r>
            <a:endParaRPr lang="en-US" altLang="zh-CN" sz="2400" dirty="0" smtClean="0"/>
          </a:p>
          <a:p>
            <a:r>
              <a:rPr lang="zh-CN" altLang="en-US" sz="2800" dirty="0" smtClean="0"/>
              <a:t>可用性 </a:t>
            </a:r>
            <a:r>
              <a:rPr lang="en-US" altLang="zh-CN" sz="2800" dirty="0" smtClean="0"/>
              <a:t>= (MTTF/(MTTF+MTTR)) x 100%</a:t>
            </a:r>
            <a:endParaRPr lang="zh-CN" altLang="en-US" sz="2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p:txBody>
          <a:bodyPr/>
          <a:lstStyle/>
          <a:p>
            <a:pPr eaLnBrk="1" hangingPunct="1"/>
            <a:r>
              <a:rPr lang="zh-CN" altLang="en-US" smtClean="0"/>
              <a:t>目录</a:t>
            </a:r>
            <a:endParaRPr lang="en-GB" altLang="zh-CN" smtClean="0"/>
          </a:p>
        </p:txBody>
      </p:sp>
      <p:sp>
        <p:nvSpPr>
          <p:cNvPr id="3075" name="Rectangle 6147"/>
          <p:cNvSpPr>
            <a:spLocks noGrp="1" noChangeArrowheads="1"/>
          </p:cNvSpPr>
          <p:nvPr>
            <p:ph type="body" idx="1"/>
          </p:nvPr>
        </p:nvSpPr>
        <p:spPr>
          <a:xfrm>
            <a:off x="990600" y="1295400"/>
            <a:ext cx="8001000" cy="4276725"/>
          </a:xfrm>
        </p:spPr>
        <p:txBody>
          <a:bodyPr/>
          <a:lstStyle/>
          <a:p>
            <a:r>
              <a:rPr lang="en-US" altLang="zh-CN" smtClean="0"/>
              <a:t>5.1 </a:t>
            </a:r>
            <a:r>
              <a:rPr lang="zh-CN" altLang="en-US" smtClean="0"/>
              <a:t>可信赖性概念</a:t>
            </a:r>
          </a:p>
          <a:p>
            <a:r>
              <a:rPr lang="en-US" altLang="zh-CN" smtClean="0"/>
              <a:t>5.2 </a:t>
            </a:r>
            <a:r>
              <a:rPr lang="zh-CN" altLang="en-US" smtClean="0"/>
              <a:t>可信赖性方法和技术</a:t>
            </a:r>
          </a:p>
          <a:p>
            <a:r>
              <a:rPr lang="en-US" altLang="zh-CN" smtClean="0"/>
              <a:t>5.3 </a:t>
            </a:r>
            <a:r>
              <a:rPr lang="zh-CN" altLang="en-US" smtClean="0"/>
              <a:t>可靠性和可用性</a:t>
            </a:r>
          </a:p>
          <a:p>
            <a:r>
              <a:rPr lang="en-US" altLang="zh-CN" smtClean="0"/>
              <a:t>5.4 </a:t>
            </a:r>
            <a:r>
              <a:rPr lang="zh-CN" altLang="en-US" smtClean="0"/>
              <a:t>安全性原则</a:t>
            </a:r>
          </a:p>
          <a:p>
            <a:r>
              <a:rPr lang="en-US" altLang="zh-CN" smtClean="0"/>
              <a:t>5.5 </a:t>
            </a:r>
            <a:r>
              <a:rPr lang="zh-CN" altLang="en-US" smtClean="0"/>
              <a:t>密安性原则</a:t>
            </a:r>
          </a:p>
          <a:p>
            <a:r>
              <a:rPr lang="en-US" altLang="zh-CN" smtClean="0"/>
              <a:t>5.6 </a:t>
            </a:r>
            <a:r>
              <a:rPr lang="zh-CN" altLang="en-US" smtClean="0"/>
              <a:t>生存性</a:t>
            </a:r>
          </a:p>
          <a:p>
            <a:r>
              <a:rPr lang="en-US" altLang="zh-CN" smtClean="0"/>
              <a:t>5.7 </a:t>
            </a:r>
            <a:r>
              <a:rPr lang="zh-CN" altLang="en-US" smtClean="0"/>
              <a:t>总结</a:t>
            </a:r>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endParaRPr lang="zh-CN" altLang="en-US" smtClean="0"/>
          </a:p>
        </p:txBody>
      </p:sp>
      <p:sp>
        <p:nvSpPr>
          <p:cNvPr id="20483" name="内容占位符 2"/>
          <p:cNvSpPr>
            <a:spLocks noGrp="1"/>
          </p:cNvSpPr>
          <p:nvPr>
            <p:ph idx="1"/>
          </p:nvPr>
        </p:nvSpPr>
        <p:spPr>
          <a:xfrm>
            <a:off x="1016000" y="1295400"/>
            <a:ext cx="7975600" cy="5029200"/>
          </a:xfrm>
        </p:spPr>
        <p:txBody>
          <a:bodyPr/>
          <a:lstStyle/>
          <a:p>
            <a:r>
              <a:rPr lang="zh-CN" altLang="en-US" sz="2400" dirty="0" smtClean="0"/>
              <a:t>提高硬件可靠性的方法是实施冗余和容错策略，例如，多个部件并行工作。其基础是假定每个零部件发生故障的概率是独立的。</a:t>
            </a:r>
          </a:p>
          <a:p>
            <a:r>
              <a:rPr lang="zh-CN" altLang="en-US" sz="2400" dirty="0" smtClean="0"/>
              <a:t>对于软件来讲，不能把程序模块硬件模块系统做类比。因为，软件模块的故障发生概率不是独立的。用同一个软件</a:t>
            </a:r>
            <a:r>
              <a:rPr lang="en-US" altLang="zh-CN" sz="2400" dirty="0" smtClean="0"/>
              <a:t>(</a:t>
            </a:r>
            <a:r>
              <a:rPr lang="zh-CN" altLang="en-US" sz="2400" dirty="0" smtClean="0"/>
              <a:t>代码</a:t>
            </a:r>
            <a:r>
              <a:rPr lang="en-US" altLang="zh-CN" sz="2400" dirty="0" smtClean="0"/>
              <a:t>) </a:t>
            </a:r>
            <a:r>
              <a:rPr lang="zh-CN" altLang="en-US" sz="2400" dirty="0" smtClean="0"/>
              <a:t>版本做冗余是没有意义的，因为都会一定会出现同样的错误。</a:t>
            </a:r>
            <a:endParaRPr lang="en-US" altLang="zh-CN" sz="2400" dirty="0" smtClean="0"/>
          </a:p>
          <a:p>
            <a:r>
              <a:rPr lang="zh-CN" altLang="en-US" sz="2400" dirty="0" smtClean="0"/>
              <a:t>如果假定一个软件有多个不同的队伍、采用不同的算法、不同的编程语言等，开发出不同的版本，并将这些版本并行和冗余运行，软件的可靠性可以得到提高，因为不同软件版本同时发生一个同样的故障的概率得到了降低。这就是所谓的“软件多版本冗余”的容错体制。</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endParaRPr lang="zh-CN" altLang="en-US" smtClean="0"/>
          </a:p>
        </p:txBody>
      </p:sp>
      <p:sp>
        <p:nvSpPr>
          <p:cNvPr id="21507" name="内容占位符 2"/>
          <p:cNvSpPr>
            <a:spLocks noGrp="1"/>
          </p:cNvSpPr>
          <p:nvPr>
            <p:ph idx="1"/>
          </p:nvPr>
        </p:nvSpPr>
        <p:spPr/>
        <p:txBody>
          <a:bodyPr/>
          <a:lstStyle/>
          <a:p>
            <a:r>
              <a:rPr lang="zh-CN" altLang="en-US" sz="2400" smtClean="0"/>
              <a:t>多版本容错不是很容易能做到的，因为虽然将软件交给不同的开发队伍，他们仍然会采用同样的算法、编程语言、开发步骤，因为大家都会采用相对比较好的开发方法和过程，从而导致不同版本的软件出现同样的错误。</a:t>
            </a:r>
            <a:endParaRPr lang="en-US" altLang="zh-CN" sz="2400" smtClean="0"/>
          </a:p>
          <a:p>
            <a:endParaRPr lang="zh-CN" altLang="en-US" sz="2400" smtClean="0"/>
          </a:p>
          <a:p>
            <a:r>
              <a:rPr lang="zh-CN" altLang="en-US" sz="2400" smtClean="0"/>
              <a:t>另一方面，软件的可靠程度来源于软件开发过程引入和遗留的错误，而不是运行中的随机故障概率。如果能够控制住软件开发中的错误，就能提高软件的可靠性，并预测出软件的可靠程度。</a:t>
            </a:r>
            <a:endParaRPr lang="en-US" altLang="zh-CN" sz="2400" smtClean="0"/>
          </a:p>
          <a:p>
            <a:pPr lvl="1"/>
            <a:r>
              <a:rPr lang="zh-CN" altLang="en-US" sz="2000" smtClean="0"/>
              <a:t>本书的第</a:t>
            </a:r>
            <a:r>
              <a:rPr lang="en-US" altLang="zh-CN" sz="2000" smtClean="0"/>
              <a:t>15</a:t>
            </a:r>
            <a:r>
              <a:rPr lang="zh-CN" altLang="en-US" sz="2000" smtClean="0"/>
              <a:t>章讨论软件故障预测方法，第</a:t>
            </a:r>
            <a:r>
              <a:rPr lang="en-US" altLang="zh-CN" sz="2000" smtClean="0"/>
              <a:t>16</a:t>
            </a:r>
            <a:r>
              <a:rPr lang="zh-CN" altLang="en-US" sz="2000" smtClean="0"/>
              <a:t>章的过程质量控制和</a:t>
            </a:r>
            <a:r>
              <a:rPr lang="en-US" altLang="zh-CN" sz="2000" smtClean="0"/>
              <a:t>20</a:t>
            </a:r>
            <a:r>
              <a:rPr lang="zh-CN" altLang="en-US" sz="2000" smtClean="0"/>
              <a:t>章的过程改进都是基于过程提高软件可靠性的有效途径。</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smtClean="0"/>
              <a:t>5.4 </a:t>
            </a:r>
            <a:r>
              <a:rPr lang="zh-CN" altLang="en-US" smtClean="0"/>
              <a:t>安全性原则</a:t>
            </a:r>
          </a:p>
        </p:txBody>
      </p:sp>
      <p:sp>
        <p:nvSpPr>
          <p:cNvPr id="22531" name="内容占位符 2"/>
          <p:cNvSpPr>
            <a:spLocks noGrp="1"/>
          </p:cNvSpPr>
          <p:nvPr>
            <p:ph idx="1"/>
          </p:nvPr>
        </p:nvSpPr>
        <p:spPr/>
        <p:txBody>
          <a:bodyPr/>
          <a:lstStyle/>
          <a:p>
            <a:r>
              <a:rPr lang="en-US" altLang="zh-CN" smtClean="0"/>
              <a:t>5.4.1  ALARP</a:t>
            </a:r>
            <a:r>
              <a:rPr lang="zh-CN" altLang="en-US" smtClean="0"/>
              <a:t>安全原则</a:t>
            </a:r>
          </a:p>
          <a:p>
            <a:r>
              <a:rPr lang="en-US" altLang="zh-CN" smtClean="0"/>
              <a:t>5.4.2  </a:t>
            </a:r>
            <a:r>
              <a:rPr lang="zh-CN" altLang="en-US" smtClean="0"/>
              <a:t>软件安全证据考虑</a:t>
            </a:r>
          </a:p>
          <a:p>
            <a:r>
              <a:rPr lang="en-US" altLang="zh-CN" smtClean="0"/>
              <a:t>5.4.3 </a:t>
            </a:r>
            <a:r>
              <a:rPr lang="zh-CN" altLang="en-US" smtClean="0"/>
              <a:t>基于开发过程的证据</a:t>
            </a:r>
          </a:p>
          <a:p>
            <a:endParaRPr lang="zh-CN" alt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b="1" smtClean="0"/>
              <a:t>5.4 </a:t>
            </a:r>
            <a:r>
              <a:rPr lang="zh-CN" altLang="en-US" b="1" smtClean="0"/>
              <a:t>安全性原则</a:t>
            </a:r>
            <a:endParaRPr lang="zh-CN" altLang="en-US" smtClean="0"/>
          </a:p>
        </p:txBody>
      </p:sp>
      <p:sp>
        <p:nvSpPr>
          <p:cNvPr id="23555" name="内容占位符 2"/>
          <p:cNvSpPr>
            <a:spLocks noGrp="1"/>
          </p:cNvSpPr>
          <p:nvPr>
            <p:ph idx="1"/>
          </p:nvPr>
        </p:nvSpPr>
        <p:spPr/>
        <p:txBody>
          <a:bodyPr/>
          <a:lstStyle/>
          <a:p>
            <a:r>
              <a:rPr lang="en-US" altLang="zh-CN" sz="2400" smtClean="0"/>
              <a:t>Sommerville</a:t>
            </a:r>
            <a:r>
              <a:rPr lang="zh-CN" altLang="en-US" sz="2400" smtClean="0"/>
              <a:t>把“安全关键软件”分为两类，</a:t>
            </a:r>
            <a:endParaRPr lang="en-US" altLang="zh-CN" sz="2400" smtClean="0"/>
          </a:p>
          <a:p>
            <a:pPr lvl="1"/>
            <a:r>
              <a:rPr lang="zh-CN" altLang="en-US" sz="2000" smtClean="0"/>
              <a:t>一类是软件嵌入在计算中的，对设备和系统进行控制和处理的情况。这种情况下，软件的错误会导致硬件的错误，并最终导致对人和环境的破坏。</a:t>
            </a:r>
            <a:endParaRPr lang="en-US" altLang="zh-CN" sz="2000" smtClean="0"/>
          </a:p>
          <a:p>
            <a:pPr lvl="1"/>
            <a:r>
              <a:rPr lang="zh-CN" altLang="en-US" sz="2000" smtClean="0"/>
              <a:t>第二类是软件错误直接导致对人和环境的损害。例如，在医院的病人和医药信息管理系统中，软件的错误可能会导致病人用错药，从而造成伤害。</a:t>
            </a:r>
            <a:endParaRPr lang="en-US" altLang="zh-CN" sz="2000" smtClean="0"/>
          </a:p>
          <a:p>
            <a:pPr lvl="1"/>
            <a:endParaRPr lang="zh-CN" altLang="en-US" sz="2000" smtClean="0"/>
          </a:p>
          <a:p>
            <a:pPr lvl="1"/>
            <a:r>
              <a:rPr lang="zh-CN" altLang="en-US" sz="2000" smtClean="0"/>
              <a:t>第一类的软件问题是通常所指的安全性问题。</a:t>
            </a:r>
            <a:endParaRPr lang="en-US" altLang="zh-CN" sz="2000" smtClean="0"/>
          </a:p>
          <a:p>
            <a:pPr marL="1200150" lvl="3" indent="-342900"/>
            <a:r>
              <a:rPr lang="zh-CN" altLang="en-US" sz="1600" smtClean="0"/>
              <a:t>这里主要集中讨论第一类系统的安全性原则和证据，或者说，如何表明一个系统是安全的。</a:t>
            </a:r>
            <a:endParaRPr lang="en-US" altLang="zh-CN" sz="1600" smtClean="0"/>
          </a:p>
          <a:p>
            <a:pPr lvl="1"/>
            <a:r>
              <a:rPr lang="zh-CN" altLang="en-US" sz="2000" smtClean="0"/>
              <a:t>第二类问题可以纳入到软件完整性和信息的安全性。</a:t>
            </a:r>
            <a:endParaRPr lang="en-US" altLang="zh-CN" sz="2000" smtClean="0"/>
          </a:p>
          <a:p>
            <a:pPr lvl="2"/>
            <a:r>
              <a:rPr lang="zh-CN" altLang="en-US" sz="1600" smtClean="0"/>
              <a:t>第二类问题归结于信息系统安全，在</a:t>
            </a:r>
            <a:r>
              <a:rPr lang="en-US" altLang="zh-CN" sz="1600" smtClean="0"/>
              <a:t>26</a:t>
            </a:r>
            <a:r>
              <a:rPr lang="zh-CN" altLang="en-US" sz="1600" smtClean="0"/>
              <a:t>章</a:t>
            </a:r>
            <a:r>
              <a:rPr lang="en-US" altLang="zh-CN" sz="1600" smtClean="0"/>
              <a:t>26.8</a:t>
            </a:r>
            <a:r>
              <a:rPr lang="zh-CN" altLang="en-US" sz="1600" smtClean="0"/>
              <a:t>节做讨论。</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smtClean="0"/>
              <a:t>5.4.1 ALARP</a:t>
            </a:r>
            <a:r>
              <a:rPr lang="zh-CN" altLang="en-US" smtClean="0"/>
              <a:t>安全原则</a:t>
            </a:r>
          </a:p>
        </p:txBody>
      </p:sp>
      <p:sp>
        <p:nvSpPr>
          <p:cNvPr id="24579" name="内容占位符 2"/>
          <p:cNvSpPr>
            <a:spLocks noGrp="1"/>
          </p:cNvSpPr>
          <p:nvPr>
            <p:ph idx="1"/>
          </p:nvPr>
        </p:nvSpPr>
        <p:spPr/>
        <p:txBody>
          <a:bodyPr/>
          <a:lstStyle/>
          <a:p>
            <a:r>
              <a:rPr lang="zh-CN" altLang="en-US" sz="2800" smtClean="0"/>
              <a:t>英国人从法律的层面提出了 “将风险尽可能降到可行</a:t>
            </a:r>
            <a:r>
              <a:rPr lang="en-US" altLang="zh-CN" sz="2800" smtClean="0"/>
              <a:t>(ALARP--as low as reasonably practicable)</a:t>
            </a:r>
            <a:r>
              <a:rPr lang="zh-CN" altLang="en-US" sz="2800" smtClean="0"/>
              <a:t>”，或称为“最低合理可行”原则。</a:t>
            </a:r>
            <a:endParaRPr lang="en-US" altLang="zh-CN" sz="2800" smtClean="0"/>
          </a:p>
          <a:p>
            <a:r>
              <a:rPr lang="zh-CN" altLang="en-US" sz="2800" smtClean="0"/>
              <a:t>依据</a:t>
            </a:r>
            <a:r>
              <a:rPr lang="en-US" altLang="zh-CN" sz="2800" smtClean="0"/>
              <a:t>ALAR</a:t>
            </a:r>
            <a:r>
              <a:rPr lang="zh-CN" altLang="en-US" sz="2800" smtClean="0"/>
              <a:t>原则，要根据风险的严重程度将项目可能出现的风险进行分级。</a:t>
            </a:r>
            <a:endParaRPr lang="en-US" altLang="zh-CN" sz="2800" smtClean="0"/>
          </a:p>
          <a:p>
            <a:r>
              <a:rPr lang="zh-CN" altLang="en-US" sz="2800" smtClean="0"/>
              <a:t>项目风险由不可容忍线和可忽略线为界分为严重风险区</a:t>
            </a:r>
            <a:r>
              <a:rPr lang="en-US" altLang="zh-CN" sz="2800" smtClean="0"/>
              <a:t>(</a:t>
            </a:r>
            <a:r>
              <a:rPr lang="zh-CN" altLang="en-US" sz="2800" smtClean="0"/>
              <a:t>不允许区</a:t>
            </a:r>
            <a:r>
              <a:rPr lang="en-US" altLang="zh-CN" sz="2800" smtClean="0"/>
              <a:t>)</a:t>
            </a:r>
            <a:r>
              <a:rPr lang="zh-CN" altLang="en-US" sz="2800" smtClean="0"/>
              <a:t>、</a:t>
            </a:r>
            <a:r>
              <a:rPr lang="en-US" altLang="zh-CN" sz="2800" smtClean="0"/>
              <a:t>ALARP</a:t>
            </a:r>
            <a:r>
              <a:rPr lang="zh-CN" altLang="en-US" sz="2800" smtClean="0"/>
              <a:t>区和允许区。</a:t>
            </a:r>
            <a:endParaRPr lang="en-US" altLang="zh-CN" sz="2800" smtClean="0"/>
          </a:p>
          <a:p>
            <a:endParaRPr lang="zh-CN" altLang="en-US" sz="28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endParaRPr lang="zh-CN" altLang="en-US" smtClean="0"/>
          </a:p>
        </p:txBody>
      </p:sp>
      <p:pic>
        <p:nvPicPr>
          <p:cNvPr id="25603" name="Picture 2"/>
          <p:cNvPicPr>
            <a:picLocks noChangeAspect="1" noChangeArrowheads="1"/>
          </p:cNvPicPr>
          <p:nvPr/>
        </p:nvPicPr>
        <p:blipFill>
          <a:blip r:embed="rId2"/>
          <a:srcRect/>
          <a:stretch>
            <a:fillRect/>
          </a:stretch>
        </p:blipFill>
        <p:spPr bwMode="auto">
          <a:xfrm>
            <a:off x="287338" y="1285875"/>
            <a:ext cx="8856662" cy="4445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endParaRPr lang="zh-CN" altLang="en-US" smtClean="0"/>
          </a:p>
        </p:txBody>
      </p:sp>
      <p:sp>
        <p:nvSpPr>
          <p:cNvPr id="26627" name="内容占位符 2"/>
          <p:cNvSpPr>
            <a:spLocks noGrp="1"/>
          </p:cNvSpPr>
          <p:nvPr>
            <p:ph idx="1"/>
          </p:nvPr>
        </p:nvSpPr>
        <p:spPr/>
        <p:txBody>
          <a:bodyPr/>
          <a:lstStyle/>
          <a:p>
            <a:r>
              <a:rPr lang="zh-CN" altLang="en-US" smtClean="0"/>
              <a:t>严重风险区和</a:t>
            </a:r>
            <a:r>
              <a:rPr lang="en-US" altLang="zh-CN" smtClean="0"/>
              <a:t>ALARP</a:t>
            </a:r>
            <a:r>
              <a:rPr lang="zh-CN" altLang="en-US" smtClean="0"/>
              <a:t>区是项目风险辨识的重点所在，风险辨识必须尽可能地找出该区所有的风险。同时要提供确定项目风险的判据标准。</a:t>
            </a:r>
            <a:endParaRPr lang="en-US" altLang="zh-CN"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mtClean="0"/>
              <a:t>ALARP</a:t>
            </a:r>
            <a:r>
              <a:rPr lang="zh-CN" altLang="en-US" smtClean="0"/>
              <a:t>适用于软件？</a:t>
            </a:r>
          </a:p>
        </p:txBody>
      </p:sp>
      <p:sp>
        <p:nvSpPr>
          <p:cNvPr id="27651" name="内容占位符 2"/>
          <p:cNvSpPr>
            <a:spLocks noGrp="1"/>
          </p:cNvSpPr>
          <p:nvPr>
            <p:ph idx="1"/>
          </p:nvPr>
        </p:nvSpPr>
        <p:spPr>
          <a:xfrm>
            <a:off x="899885" y="1295400"/>
            <a:ext cx="8172677" cy="5029200"/>
          </a:xfrm>
        </p:spPr>
        <p:txBody>
          <a:bodyPr/>
          <a:lstStyle/>
          <a:p>
            <a:r>
              <a:rPr lang="en-US" altLang="zh-CN" sz="2800" dirty="0" err="1" smtClean="0"/>
              <a:t>McDermid</a:t>
            </a:r>
            <a:r>
              <a:rPr lang="en-US" altLang="zh-CN" sz="2800" dirty="0" smtClean="0"/>
              <a:t> </a:t>
            </a:r>
            <a:r>
              <a:rPr lang="zh-CN" altLang="en-US" sz="2800" dirty="0" smtClean="0"/>
              <a:t>提出了“软件安全：证据在哪里 </a:t>
            </a:r>
            <a:r>
              <a:rPr lang="en-US" altLang="zh-CN" sz="2800" dirty="0" smtClean="0"/>
              <a:t>(Software Safety: Where’s the Evidence?)</a:t>
            </a:r>
            <a:r>
              <a:rPr lang="zh-CN" altLang="en-US" sz="2800" dirty="0" smtClean="0"/>
              <a:t>”</a:t>
            </a:r>
            <a:r>
              <a:rPr lang="en-US" altLang="zh-CN" sz="2800" baseline="30000" dirty="0" smtClean="0"/>
              <a:t> </a:t>
            </a:r>
            <a:r>
              <a:rPr lang="zh-CN" altLang="en-US" sz="2800" dirty="0" smtClean="0"/>
              <a:t>，认为将</a:t>
            </a:r>
            <a:r>
              <a:rPr lang="en-US" altLang="zh-CN" sz="2800" dirty="0" smtClean="0"/>
              <a:t>ALARP</a:t>
            </a:r>
            <a:r>
              <a:rPr lang="zh-CN" altLang="en-US" sz="2800" dirty="0" smtClean="0"/>
              <a:t>运用到软件安全时，必须考虑三个问题：</a:t>
            </a:r>
            <a:endParaRPr lang="en-US" altLang="zh-CN" sz="2800" dirty="0" smtClean="0"/>
          </a:p>
          <a:p>
            <a:pPr lvl="1"/>
            <a:r>
              <a:rPr lang="zh-CN" altLang="en-US" sz="2000" dirty="0" smtClean="0"/>
              <a:t>大部分的技术，例如，非常严格的测试也只是提供风险信息，并没有减少风险</a:t>
            </a:r>
            <a:r>
              <a:rPr lang="en-US" altLang="zh-CN" sz="2000" dirty="0" smtClean="0"/>
              <a:t>(</a:t>
            </a:r>
            <a:r>
              <a:rPr lang="zh-CN" altLang="en-US" sz="2000" dirty="0" smtClean="0"/>
              <a:t>在此意义上，</a:t>
            </a:r>
            <a:r>
              <a:rPr lang="en-US" altLang="zh-CN" sz="2000" dirty="0" smtClean="0"/>
              <a:t>ALARP</a:t>
            </a:r>
            <a:r>
              <a:rPr lang="zh-CN" altLang="en-US" sz="2000" dirty="0" smtClean="0"/>
              <a:t>不适用</a:t>
            </a:r>
            <a:r>
              <a:rPr lang="en-US" altLang="zh-CN" sz="2000" dirty="0" smtClean="0"/>
              <a:t>)</a:t>
            </a:r>
            <a:r>
              <a:rPr lang="zh-CN" altLang="en-US" sz="2000" dirty="0" smtClean="0"/>
              <a:t>。</a:t>
            </a:r>
          </a:p>
          <a:p>
            <a:pPr lvl="1"/>
            <a:r>
              <a:rPr lang="zh-CN" altLang="en-US" sz="2000" dirty="0" smtClean="0"/>
              <a:t>即使我们假设可以通过分析消除错误，但是我们不能完全预测出错误。因此人们不知道所运用的技术是否真的有意义。无法判断是否存在某种技术可以达到</a:t>
            </a:r>
            <a:r>
              <a:rPr lang="en-US" altLang="zh-CN" sz="2000" dirty="0" smtClean="0"/>
              <a:t>ALARP</a:t>
            </a:r>
            <a:r>
              <a:rPr lang="zh-CN" altLang="en-US" sz="2000" dirty="0" smtClean="0"/>
              <a:t>的要求，即，“将风险降到了合理可行”。</a:t>
            </a:r>
          </a:p>
          <a:p>
            <a:pPr lvl="1"/>
            <a:r>
              <a:rPr lang="en-US" altLang="zh-CN" sz="2000" dirty="0" smtClean="0"/>
              <a:t>ALARP</a:t>
            </a:r>
            <a:r>
              <a:rPr lang="zh-CN" altLang="en-US" sz="2000" dirty="0" smtClean="0"/>
              <a:t>原则隐含着：判断出风险是便宜的，但是降低风险是昂贵的。对于软件情况更是如此：很多软件缺陷是无法检测到的，无论是采用测试还是评审等手段。</a:t>
            </a:r>
          </a:p>
          <a:p>
            <a:pPr lvl="1"/>
            <a:endParaRPr lang="zh-CN" altLang="en-US" sz="2000" dirty="0" smtClean="0"/>
          </a:p>
          <a:p>
            <a:pPr lvl="1"/>
            <a:endParaRPr lang="en-US" altLang="zh-CN" sz="2000" dirty="0" smtClean="0"/>
          </a:p>
          <a:p>
            <a:pPr lvl="1"/>
            <a:endParaRPr lang="zh-CN" altLang="en-US" sz="2000" dirty="0" smtClean="0"/>
          </a:p>
          <a:p>
            <a:pPr lvl="1"/>
            <a:endParaRPr lang="zh-CN" altLang="en-US" sz="20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smtClean="0"/>
              <a:t>5.4.2 </a:t>
            </a:r>
            <a:r>
              <a:rPr lang="zh-CN" altLang="en-US" smtClean="0"/>
              <a:t>软件安全证据考虑</a:t>
            </a:r>
          </a:p>
        </p:txBody>
      </p:sp>
      <p:sp>
        <p:nvSpPr>
          <p:cNvPr id="28675" name="内容占位符 2"/>
          <p:cNvSpPr>
            <a:spLocks noGrp="1"/>
          </p:cNvSpPr>
          <p:nvPr>
            <p:ph idx="1"/>
          </p:nvPr>
        </p:nvSpPr>
        <p:spPr>
          <a:xfrm>
            <a:off x="1030514" y="1295400"/>
            <a:ext cx="7961086" cy="5029200"/>
          </a:xfrm>
        </p:spPr>
        <p:txBody>
          <a:bodyPr/>
          <a:lstStyle/>
          <a:p>
            <a:r>
              <a:rPr lang="zh-CN" altLang="en-US" sz="2800" dirty="0" smtClean="0"/>
              <a:t>一个开发队伍按照要求的开发过程和技术方法进行安全软件的开发，并不能保证软件是绝对安全的。</a:t>
            </a:r>
            <a:endParaRPr lang="en-US" altLang="zh-CN" sz="2800" dirty="0" smtClean="0"/>
          </a:p>
          <a:p>
            <a:pPr lvl="1"/>
            <a:r>
              <a:rPr lang="zh-CN" altLang="en-US" sz="2400" dirty="0" smtClean="0"/>
              <a:t>仅仅说明开发队伍在尽力用“合理可行”方法最大程度地降低安全风险，这个软件开发队伍满足了法律上的责任要求，虽然不能保证最终的软件没有安全风险。</a:t>
            </a:r>
            <a:endParaRPr lang="en-US" altLang="zh-CN" sz="2400" dirty="0" smtClean="0"/>
          </a:p>
          <a:p>
            <a:pPr lvl="1"/>
            <a:r>
              <a:rPr lang="zh-CN" altLang="en-US" sz="2400" dirty="0" smtClean="0"/>
              <a:t>总比根本就没有做到“合理可行”的开发队伍出现错误的可能性要小。</a:t>
            </a:r>
          </a:p>
          <a:p>
            <a:r>
              <a:rPr lang="zh-CN" altLang="en-US" sz="2800" dirty="0" smtClean="0"/>
              <a:t>必须</a:t>
            </a:r>
            <a:r>
              <a:rPr lang="zh-CN" altLang="en-US" sz="2800" dirty="0" smtClean="0"/>
              <a:t>认识到：绝对软件安全是不存在的，软件安全的目标和责任是“采用最佳的软件工程过程，将风险尽可能降到合理可行</a:t>
            </a:r>
            <a:r>
              <a:rPr lang="en-US" altLang="zh-CN" sz="2800" dirty="0" smtClean="0"/>
              <a:t>(ALARP)</a:t>
            </a:r>
            <a:r>
              <a:rPr lang="zh-CN" altLang="en-US" sz="2800" dirty="0" smtClean="0"/>
              <a:t>。”</a:t>
            </a:r>
          </a:p>
          <a:p>
            <a:endParaRPr lang="zh-CN" altLang="en-US"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smtClean="0"/>
              <a:t>5.4.3 </a:t>
            </a:r>
            <a:r>
              <a:rPr lang="zh-CN" altLang="en-US" smtClean="0"/>
              <a:t>基于开发过程的证据</a:t>
            </a:r>
          </a:p>
        </p:txBody>
      </p:sp>
      <p:sp>
        <p:nvSpPr>
          <p:cNvPr id="29699" name="内容占位符 2"/>
          <p:cNvSpPr>
            <a:spLocks noGrp="1"/>
          </p:cNvSpPr>
          <p:nvPr>
            <p:ph idx="1"/>
          </p:nvPr>
        </p:nvSpPr>
        <p:spPr>
          <a:xfrm>
            <a:off x="785813" y="1295400"/>
            <a:ext cx="8205787" cy="5029200"/>
          </a:xfrm>
        </p:spPr>
        <p:txBody>
          <a:bodyPr/>
          <a:lstStyle/>
          <a:p>
            <a:r>
              <a:rPr lang="zh-CN" altLang="en-US" sz="2400" smtClean="0"/>
              <a:t>软件的失效是由于开发过程所引起的。人们可以通过制定严格开发过程来评价和保证所开发出的软件达到一定的安全性要求。</a:t>
            </a:r>
            <a:endParaRPr lang="en-US" sz="2400" smtClean="0"/>
          </a:p>
          <a:p>
            <a:r>
              <a:rPr lang="en-US" altLang="en-US" sz="2400" smtClean="0"/>
              <a:t>IEC 61508</a:t>
            </a:r>
            <a:r>
              <a:rPr lang="zh-CN" altLang="en-US" sz="2400" smtClean="0"/>
              <a:t>共分为</a:t>
            </a:r>
            <a:r>
              <a:rPr lang="en-US" altLang="en-US" sz="2400" smtClean="0"/>
              <a:t>4</a:t>
            </a:r>
            <a:r>
              <a:rPr lang="zh-CN" altLang="en-US" sz="2400" smtClean="0"/>
              <a:t>级，对</a:t>
            </a:r>
            <a:r>
              <a:rPr lang="en-US" altLang="en-US" sz="2400" smtClean="0"/>
              <a:t>SIL3</a:t>
            </a:r>
            <a:r>
              <a:rPr lang="zh-CN" altLang="en-US" sz="2400" smtClean="0"/>
              <a:t>级的要求是在连续工作的条件下，每小时发生故障的概率在</a:t>
            </a:r>
            <a:r>
              <a:rPr lang="en-US" altLang="en-US" sz="2400" smtClean="0"/>
              <a:t>10</a:t>
            </a:r>
            <a:r>
              <a:rPr lang="en-US" altLang="en-US" sz="2400" baseline="30000" smtClean="0"/>
              <a:t>-7</a:t>
            </a:r>
            <a:r>
              <a:rPr lang="zh-CN" altLang="en-US" sz="2400" smtClean="0"/>
              <a:t>到</a:t>
            </a:r>
            <a:r>
              <a:rPr lang="en-US" altLang="en-US" sz="2400" smtClean="0"/>
              <a:t>10</a:t>
            </a:r>
            <a:r>
              <a:rPr lang="en-US" altLang="en-US" sz="2400" baseline="30000" smtClean="0"/>
              <a:t>-8</a:t>
            </a:r>
            <a:r>
              <a:rPr lang="zh-CN" altLang="en-US" sz="2400" smtClean="0"/>
              <a:t>之间。</a:t>
            </a:r>
            <a:r>
              <a:rPr lang="en-US" altLang="en-US" sz="2400" smtClean="0"/>
              <a:t>DAL</a:t>
            </a:r>
            <a:r>
              <a:rPr lang="zh-CN" altLang="en-US" sz="2400" smtClean="0"/>
              <a:t>分为</a:t>
            </a:r>
            <a:r>
              <a:rPr lang="en-US" altLang="en-US" sz="2400" smtClean="0"/>
              <a:t>5</a:t>
            </a:r>
            <a:r>
              <a:rPr lang="zh-CN" altLang="en-US" sz="2400" smtClean="0"/>
              <a:t>级，其中要求</a:t>
            </a:r>
            <a:r>
              <a:rPr lang="en-US" altLang="en-US" sz="2400" smtClean="0"/>
              <a:t>A</a:t>
            </a:r>
            <a:r>
              <a:rPr lang="zh-CN" altLang="en-US" sz="2400" smtClean="0"/>
              <a:t>级软件的飞行一小时出现严重故障的概率要小于</a:t>
            </a:r>
            <a:r>
              <a:rPr lang="en-US" altLang="en-US" sz="2400" smtClean="0"/>
              <a:t>10</a:t>
            </a:r>
            <a:r>
              <a:rPr lang="en-US" altLang="en-US" sz="2400" baseline="30000" smtClean="0"/>
              <a:t>-9</a:t>
            </a:r>
            <a:r>
              <a:rPr lang="zh-CN" altLang="en-US" sz="2400" smtClean="0"/>
              <a:t>。基于开发过程的安全证据的基本依据是：</a:t>
            </a:r>
            <a:r>
              <a:rPr lang="en-US" altLang="en-US" sz="2400" smtClean="0"/>
              <a:t> </a:t>
            </a:r>
            <a:endParaRPr lang="zh-CN" altLang="en-US" sz="2400" smtClean="0"/>
          </a:p>
          <a:p>
            <a:pPr lvl="1"/>
            <a:r>
              <a:rPr lang="zh-CN" altLang="en-US" sz="2000" smtClean="0"/>
              <a:t>对过程的</a:t>
            </a:r>
            <a:r>
              <a:rPr lang="en-US" altLang="zh-CN" sz="2000" smtClean="0"/>
              <a:t>SIL</a:t>
            </a:r>
            <a:r>
              <a:rPr lang="zh-CN" altLang="en-US" sz="2000" smtClean="0"/>
              <a:t>和</a:t>
            </a:r>
            <a:r>
              <a:rPr lang="en-US" altLang="zh-CN" sz="2000" smtClean="0"/>
              <a:t>DAL</a:t>
            </a:r>
            <a:r>
              <a:rPr lang="zh-CN" altLang="en-US" sz="2000" smtClean="0"/>
              <a:t>等级要求越高，生产出的软件“越好”；</a:t>
            </a:r>
          </a:p>
          <a:p>
            <a:pPr lvl="1"/>
            <a:r>
              <a:rPr lang="en-US" altLang="zh-CN" sz="2000" smtClean="0"/>
              <a:t>SIL</a:t>
            </a:r>
            <a:r>
              <a:rPr lang="zh-CN" altLang="en-US" sz="2000" smtClean="0"/>
              <a:t>和</a:t>
            </a:r>
            <a:r>
              <a:rPr lang="en-US" altLang="zh-CN" sz="2000" smtClean="0"/>
              <a:t>DAL</a:t>
            </a:r>
            <a:r>
              <a:rPr lang="zh-CN" altLang="en-US" sz="2000" smtClean="0"/>
              <a:t>的等级越高，过程的费用越昂贵。因此，在定义安全等级时，不是将等级定义的越高越好。</a:t>
            </a:r>
            <a:endParaRPr lang="en-US" altLang="zh-CN" sz="2000" smtClean="0"/>
          </a:p>
          <a:p>
            <a:r>
              <a:rPr lang="zh-CN" altLang="en-US" sz="2400" b="1" smtClean="0"/>
              <a:t>那么，啥样的软件开发队伍才能做到所要求的开发保证等级要求哪？见本书的第四部分。</a:t>
            </a:r>
          </a:p>
          <a:p>
            <a:endParaRPr lang="zh-CN" alt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smtClean="0"/>
              <a:t>5.1 </a:t>
            </a:r>
            <a:r>
              <a:rPr lang="zh-CN" altLang="en-US" smtClean="0"/>
              <a:t>可信赖性概念</a:t>
            </a:r>
            <a:br>
              <a:rPr lang="zh-CN" altLang="en-US" smtClean="0"/>
            </a:br>
            <a:endParaRPr lang="zh-CN" altLang="en-US" smtClean="0"/>
          </a:p>
        </p:txBody>
      </p:sp>
      <p:sp>
        <p:nvSpPr>
          <p:cNvPr id="4099" name="内容占位符 2"/>
          <p:cNvSpPr>
            <a:spLocks noGrp="1"/>
          </p:cNvSpPr>
          <p:nvPr>
            <p:ph idx="1"/>
          </p:nvPr>
        </p:nvSpPr>
        <p:spPr/>
        <p:txBody>
          <a:bodyPr/>
          <a:lstStyle/>
          <a:p>
            <a:r>
              <a:rPr lang="en-US" altLang="zh-CN" dirty="0" smtClean="0"/>
              <a:t>5.1.1 </a:t>
            </a:r>
            <a:r>
              <a:rPr lang="zh-CN" altLang="en-US" dirty="0" smtClean="0"/>
              <a:t>可信赖性的起因</a:t>
            </a:r>
          </a:p>
          <a:p>
            <a:r>
              <a:rPr lang="en-US" altLang="zh-CN" dirty="0" smtClean="0"/>
              <a:t>5.1.2 </a:t>
            </a:r>
            <a:r>
              <a:rPr lang="zh-CN" altLang="en-US" dirty="0" smtClean="0"/>
              <a:t>可信赖性的定义</a:t>
            </a:r>
          </a:p>
          <a:p>
            <a:r>
              <a:rPr lang="en-US" altLang="zh-CN" dirty="0" smtClean="0"/>
              <a:t>5.1.3 </a:t>
            </a:r>
            <a:r>
              <a:rPr lang="zh-CN" altLang="en-US" dirty="0" smtClean="0"/>
              <a:t>可信赖性的属性</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b="1" smtClean="0"/>
              <a:t>5.5</a:t>
            </a:r>
            <a:r>
              <a:rPr lang="zh-CN" altLang="en-US" b="1" smtClean="0"/>
              <a:t>密安性原则</a:t>
            </a:r>
            <a:endParaRPr lang="zh-CN" altLang="en-US" smtClean="0"/>
          </a:p>
        </p:txBody>
      </p:sp>
      <p:sp>
        <p:nvSpPr>
          <p:cNvPr id="30723" name="内容占位符 2"/>
          <p:cNvSpPr>
            <a:spLocks noGrp="1"/>
          </p:cNvSpPr>
          <p:nvPr>
            <p:ph idx="1"/>
          </p:nvPr>
        </p:nvSpPr>
        <p:spPr/>
        <p:txBody>
          <a:bodyPr/>
          <a:lstStyle/>
          <a:p>
            <a:r>
              <a:rPr lang="en-US" altLang="zh-CN" smtClean="0"/>
              <a:t>5.5.1 </a:t>
            </a:r>
            <a:r>
              <a:rPr lang="zh-CN" altLang="en-US" smtClean="0"/>
              <a:t>软件密安性的威胁</a:t>
            </a:r>
          </a:p>
          <a:p>
            <a:r>
              <a:rPr lang="en-US" altLang="zh-CN" smtClean="0"/>
              <a:t>5.5.2 </a:t>
            </a:r>
            <a:r>
              <a:rPr lang="zh-CN" altLang="en-US" smtClean="0"/>
              <a:t>密安性的误区</a:t>
            </a:r>
            <a:r>
              <a:rPr lang="en-US" smtClean="0"/>
              <a:t>	</a:t>
            </a:r>
            <a:endParaRPr lang="zh-CN" altLang="en-US" smtClean="0"/>
          </a:p>
          <a:p>
            <a:r>
              <a:rPr lang="en-US" altLang="zh-CN" smtClean="0"/>
              <a:t>5.5.3 </a:t>
            </a:r>
            <a:r>
              <a:rPr lang="zh-CN" altLang="en-US" smtClean="0"/>
              <a:t>密安性的公开原则</a:t>
            </a:r>
          </a:p>
          <a:p>
            <a:r>
              <a:rPr lang="en-US" altLang="zh-CN" smtClean="0"/>
              <a:t>5.5.4 </a:t>
            </a:r>
            <a:r>
              <a:rPr lang="zh-CN" altLang="en-US" smtClean="0"/>
              <a:t>系统密安性的模型</a:t>
            </a:r>
          </a:p>
          <a:p>
            <a:r>
              <a:rPr lang="en-US" altLang="zh-CN" smtClean="0"/>
              <a:t>5.5.5  </a:t>
            </a:r>
            <a:r>
              <a:rPr lang="zh-CN" altLang="en-US" smtClean="0"/>
              <a:t>产品的密安性需求与认证</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smtClean="0"/>
              <a:t>5.5.1 </a:t>
            </a:r>
            <a:r>
              <a:rPr lang="zh-CN" altLang="en-US" smtClean="0"/>
              <a:t>软件密安性的威胁</a:t>
            </a:r>
          </a:p>
        </p:txBody>
      </p:sp>
      <p:sp>
        <p:nvSpPr>
          <p:cNvPr id="31747" name="内容占位符 2"/>
          <p:cNvSpPr>
            <a:spLocks noGrp="1"/>
          </p:cNvSpPr>
          <p:nvPr>
            <p:ph idx="1"/>
          </p:nvPr>
        </p:nvSpPr>
        <p:spPr/>
        <p:txBody>
          <a:bodyPr/>
          <a:lstStyle/>
          <a:p>
            <a:r>
              <a:rPr lang="en-US" altLang="zh-CN" sz="2400" smtClean="0"/>
              <a:t>1996</a:t>
            </a:r>
            <a:r>
              <a:rPr lang="zh-CN" altLang="en-US" sz="2400" smtClean="0"/>
              <a:t>年，一个瑞典黑客阻塞了福罗里达州</a:t>
            </a:r>
            <a:r>
              <a:rPr lang="en-US" altLang="zh-CN" sz="2400" smtClean="0"/>
              <a:t>911</a:t>
            </a:r>
            <a:r>
              <a:rPr lang="zh-CN" altLang="en-US" sz="2400" smtClean="0"/>
              <a:t>紧急电话系统，采用的方法是用呼叫</a:t>
            </a:r>
            <a:r>
              <a:rPr lang="en-US" altLang="zh-CN" sz="2400" smtClean="0"/>
              <a:t>----</a:t>
            </a:r>
            <a:r>
              <a:rPr lang="zh-CN" altLang="en-US" sz="2400" smtClean="0"/>
              <a:t>“拒绝服务（</a:t>
            </a:r>
            <a:r>
              <a:rPr lang="en-US" altLang="zh-CN" sz="2400" smtClean="0"/>
              <a:t>denial-of-service</a:t>
            </a:r>
            <a:r>
              <a:rPr lang="zh-CN" altLang="en-US" sz="2400" smtClean="0"/>
              <a:t>）”攻击。</a:t>
            </a:r>
            <a:endParaRPr lang="en-US" altLang="zh-CN" sz="2400" smtClean="0"/>
          </a:p>
          <a:p>
            <a:endParaRPr lang="en-US" altLang="zh-CN" sz="2400" smtClean="0"/>
          </a:p>
          <a:p>
            <a:r>
              <a:rPr lang="en-US" altLang="zh-CN" sz="2400" smtClean="0"/>
              <a:t>1997</a:t>
            </a:r>
            <a:r>
              <a:rPr lang="zh-CN" altLang="en-US" sz="2400" smtClean="0"/>
              <a:t>年，美国国家安全署（</a:t>
            </a:r>
            <a:r>
              <a:rPr lang="en-US" altLang="zh-CN" sz="2400" smtClean="0"/>
              <a:t>National Security Agency</a:t>
            </a:r>
            <a:r>
              <a:rPr lang="zh-CN" altLang="en-US" sz="2400" smtClean="0"/>
              <a:t>）模拟了安全攻击的情况，在</a:t>
            </a:r>
            <a:r>
              <a:rPr lang="en-US" altLang="zh-CN" sz="2400" smtClean="0"/>
              <a:t>4</a:t>
            </a:r>
            <a:r>
              <a:rPr lang="zh-CN" altLang="en-US" sz="2400" smtClean="0"/>
              <a:t>天内成功攻击和接管了芝加哥、洛杉矶、纽约和华盛顿的电力网控制。这个实验唤醒了对信息安全的重视。</a:t>
            </a:r>
            <a:endParaRPr lang="en-US" altLang="zh-CN" sz="2400" smtClean="0"/>
          </a:p>
          <a:p>
            <a:endParaRPr lang="en-US" altLang="zh-CN" sz="2400" smtClean="0"/>
          </a:p>
          <a:p>
            <a:r>
              <a:rPr lang="en-US" altLang="zh-CN" sz="2400" smtClean="0"/>
              <a:t>4</a:t>
            </a:r>
            <a:r>
              <a:rPr lang="zh-CN" altLang="en-US" sz="2400" smtClean="0"/>
              <a:t>年后的</a:t>
            </a:r>
            <a:r>
              <a:rPr lang="en-US" altLang="zh-CN" sz="2400" smtClean="0"/>
              <a:t>2001</a:t>
            </a:r>
            <a:r>
              <a:rPr lang="zh-CN" altLang="en-US" sz="2400" smtClean="0"/>
              <a:t>年，一个业余黑客寻找到了加利福尼亚州的独立系统运行者（</a:t>
            </a:r>
            <a:r>
              <a:rPr lang="en-US" altLang="zh-CN" sz="2400" smtClean="0"/>
              <a:t>California Independent System Operator</a:t>
            </a:r>
            <a:r>
              <a:rPr lang="zh-CN" altLang="en-US" sz="2400" smtClean="0"/>
              <a:t>）的缺陷，该系统控制着该州</a:t>
            </a:r>
            <a:r>
              <a:rPr lang="en-US" altLang="zh-CN" sz="2400" smtClean="0"/>
              <a:t>75%</a:t>
            </a:r>
            <a:r>
              <a:rPr lang="zh-CN" altLang="en-US" sz="2400" smtClean="0"/>
              <a:t>的电力配送。通过攻击接管了两个由防火墙保护的服务器。</a:t>
            </a:r>
            <a:endParaRPr lang="en-US" altLang="zh-CN" sz="2400" smtClean="0"/>
          </a:p>
          <a:p>
            <a:endParaRPr lang="en-US" altLang="zh-CN" sz="2400" smtClean="0"/>
          </a:p>
          <a:p>
            <a:endParaRPr lang="zh-CN" altLang="en-US" sz="240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被攻击迟早的事</a:t>
            </a:r>
          </a:p>
        </p:txBody>
      </p:sp>
      <p:sp>
        <p:nvSpPr>
          <p:cNvPr id="32771" name="内容占位符 2"/>
          <p:cNvSpPr>
            <a:spLocks noGrp="1"/>
          </p:cNvSpPr>
          <p:nvPr>
            <p:ph idx="1"/>
          </p:nvPr>
        </p:nvSpPr>
        <p:spPr/>
        <p:txBody>
          <a:bodyPr/>
          <a:lstStyle/>
          <a:p>
            <a:r>
              <a:rPr lang="zh-CN" altLang="en-US" smtClean="0"/>
              <a:t>美国总统的关键设施保护委员会主任</a:t>
            </a:r>
            <a:r>
              <a:rPr lang="en-US" altLang="zh-CN" smtClean="0"/>
              <a:t>Roger Cressey</a:t>
            </a:r>
            <a:r>
              <a:rPr lang="zh-CN" altLang="en-US" smtClean="0"/>
              <a:t>在华盛顿邮报上发文指出：民用设施，特别是关键设施和服务，一定会受到攻击。只是“时间”问题，而不是“是否”的问题。</a:t>
            </a:r>
          </a:p>
          <a:p>
            <a:endParaRPr lang="zh-CN" alt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smtClean="0"/>
              <a:t>5.5.2</a:t>
            </a:r>
            <a:r>
              <a:rPr lang="zh-CN" altLang="en-US" smtClean="0"/>
              <a:t>密安性的误区</a:t>
            </a:r>
          </a:p>
        </p:txBody>
      </p:sp>
      <p:sp>
        <p:nvSpPr>
          <p:cNvPr id="33795" name="内容占位符 2"/>
          <p:cNvSpPr>
            <a:spLocks noGrp="1"/>
          </p:cNvSpPr>
          <p:nvPr>
            <p:ph idx="1"/>
          </p:nvPr>
        </p:nvSpPr>
        <p:spPr>
          <a:xfrm>
            <a:off x="957943" y="1295400"/>
            <a:ext cx="8033657" cy="5029200"/>
          </a:xfrm>
        </p:spPr>
        <p:txBody>
          <a:bodyPr/>
          <a:lstStyle/>
          <a:p>
            <a:r>
              <a:rPr lang="zh-CN" altLang="en-US" sz="2400" dirty="0" smtClean="0"/>
              <a:t>在考虑一个系统保密安全时，最直观的想法可能是“通过模糊化得到安全</a:t>
            </a:r>
            <a:r>
              <a:rPr lang="en-US" altLang="zh-CN" sz="2400" dirty="0" smtClean="0"/>
              <a:t>(Security through obscurity)</a:t>
            </a:r>
            <a:r>
              <a:rPr lang="zh-CN" altLang="en-US" sz="2400" dirty="0" smtClean="0"/>
              <a:t>”。</a:t>
            </a:r>
            <a:endParaRPr lang="en-US" altLang="zh-CN" sz="2400" dirty="0" smtClean="0"/>
          </a:p>
          <a:p>
            <a:pPr lvl="1"/>
            <a:r>
              <a:rPr lang="zh-CN" altLang="en-US" sz="2000" dirty="0" smtClean="0"/>
              <a:t>例如许多软件开发者会把一些重要信息放到他所认为的安全地方，并认为“黑客”不会发现这样的秘密，而管理者要求“开发者发誓保守秘密”。</a:t>
            </a:r>
            <a:endParaRPr lang="en-US" altLang="zh-CN" sz="2000" dirty="0" smtClean="0"/>
          </a:p>
          <a:p>
            <a:pPr lvl="1"/>
            <a:endParaRPr lang="zh-CN" altLang="en-US" sz="2000" dirty="0" smtClean="0"/>
          </a:p>
          <a:p>
            <a:r>
              <a:rPr lang="zh-CN" altLang="en-US" sz="2400" dirty="0" smtClean="0"/>
              <a:t>这些安全方法在理论上和实际中都是十分脆弱的。</a:t>
            </a:r>
            <a:endParaRPr lang="en-US" altLang="zh-CN" sz="2400" dirty="0" smtClean="0"/>
          </a:p>
          <a:p>
            <a:pPr lvl="1"/>
            <a:r>
              <a:rPr lang="zh-CN" altLang="en-US" sz="2000" dirty="0" smtClean="0"/>
              <a:t>就像在日常生活中，许多人外出时，将钥匙放到门前的鞋垫下面，并相信别人不会猜想到。</a:t>
            </a:r>
            <a:endParaRPr lang="en-US" altLang="zh-CN" sz="2000" dirty="0" smtClean="0"/>
          </a:p>
          <a:p>
            <a:pPr lvl="2"/>
            <a:r>
              <a:rPr lang="zh-CN" altLang="en-US" sz="1600" dirty="0" smtClean="0"/>
              <a:t>这只是“防君子，不防小人”的做法。许多小偷可以轻易地会找到鞋垫下和门框上的钥匙。</a:t>
            </a:r>
            <a:endParaRPr lang="en-US" altLang="zh-CN" sz="1600" dirty="0" smtClean="0"/>
          </a:p>
          <a:p>
            <a:pPr lvl="2"/>
            <a:r>
              <a:rPr lang="zh-CN" altLang="en-US" sz="1600" dirty="0" smtClean="0"/>
              <a:t>但是房子的主人们却会相信“只要钥匙不放到公共场所，小偷就不会知道”。</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smtClean="0"/>
              <a:t>通过模糊化得到安全 ？</a:t>
            </a:r>
          </a:p>
        </p:txBody>
      </p:sp>
      <p:sp>
        <p:nvSpPr>
          <p:cNvPr id="34819" name="内容占位符 2"/>
          <p:cNvSpPr>
            <a:spLocks noGrp="1"/>
          </p:cNvSpPr>
          <p:nvPr>
            <p:ph idx="1"/>
          </p:nvPr>
        </p:nvSpPr>
        <p:spPr>
          <a:xfrm>
            <a:off x="642938" y="1143000"/>
            <a:ext cx="8572500" cy="5029200"/>
          </a:xfrm>
        </p:spPr>
        <p:txBody>
          <a:bodyPr/>
          <a:lstStyle/>
          <a:p>
            <a:r>
              <a:rPr lang="zh-CN" altLang="en-US" sz="2400" smtClean="0"/>
              <a:t>当然“通过模糊化得到安全”总比没有安全意识要好。但是具有明显的的缺点：</a:t>
            </a:r>
          </a:p>
          <a:p>
            <a:pPr lvl="1"/>
            <a:r>
              <a:rPr lang="en-US" altLang="zh-CN" sz="2000" smtClean="0"/>
              <a:t>1</a:t>
            </a:r>
            <a:r>
              <a:rPr lang="zh-CN" altLang="en-US" sz="2000" smtClean="0"/>
              <a:t>）秘密是很难保住的，特别是在计算机系统中，敌人很容易通过对代码的跟踪</a:t>
            </a:r>
            <a:r>
              <a:rPr lang="en-US" altLang="zh-CN" sz="2000" smtClean="0"/>
              <a:t>(</a:t>
            </a:r>
            <a:r>
              <a:rPr lang="zh-CN" altLang="en-US" sz="2000" smtClean="0"/>
              <a:t>例如，反汇编等</a:t>
            </a:r>
            <a:r>
              <a:rPr lang="en-US" altLang="zh-CN" sz="2000" smtClean="0"/>
              <a:t>)</a:t>
            </a:r>
            <a:r>
              <a:rPr lang="zh-CN" altLang="en-US" sz="2000" smtClean="0"/>
              <a:t>方法获得密钥，只是时间的和工作量问题；</a:t>
            </a:r>
          </a:p>
          <a:p>
            <a:pPr lvl="1"/>
            <a:r>
              <a:rPr lang="en-US" altLang="zh-CN" sz="2000" smtClean="0"/>
              <a:t>2</a:t>
            </a:r>
            <a:r>
              <a:rPr lang="zh-CN" altLang="en-US" sz="2000" smtClean="0"/>
              <a:t>）你所相信的“发誓保守秘密”的人极可能会发起对系统的攻击；</a:t>
            </a:r>
          </a:p>
          <a:p>
            <a:pPr lvl="1"/>
            <a:r>
              <a:rPr lang="en-US" altLang="zh-CN" sz="2000" smtClean="0"/>
              <a:t>3</a:t>
            </a:r>
            <a:r>
              <a:rPr lang="zh-CN" altLang="en-US" sz="2000" smtClean="0"/>
              <a:t>）保密设计总可以被逆向分析的。法律上严禁对系统进行逆向工程是没有用的，因为敌人和恐怖分子不会遵守法律；</a:t>
            </a:r>
          </a:p>
          <a:p>
            <a:pPr lvl="1"/>
            <a:r>
              <a:rPr lang="en-US" altLang="zh-CN" sz="2000" smtClean="0"/>
              <a:t>4</a:t>
            </a:r>
            <a:r>
              <a:rPr lang="zh-CN" altLang="en-US" sz="2000" smtClean="0"/>
              <a:t>）一旦系统中许多软件瑕疵被公开，许多模糊的东西很快会被曝光。例如，黑客们不断公布</a:t>
            </a:r>
            <a:r>
              <a:rPr lang="en-US" altLang="zh-CN" sz="2000" smtClean="0"/>
              <a:t>Windows XP</a:t>
            </a:r>
            <a:r>
              <a:rPr lang="zh-CN" altLang="en-US" sz="2000" smtClean="0"/>
              <a:t>中的设计漏洞；</a:t>
            </a:r>
            <a:r>
              <a:rPr lang="en-US" sz="2000" smtClean="0"/>
              <a:t> </a:t>
            </a:r>
            <a:endParaRPr lang="zh-CN" altLang="en-US" sz="2000" smtClean="0"/>
          </a:p>
          <a:p>
            <a:pPr lvl="1"/>
            <a:r>
              <a:rPr lang="en-US" altLang="zh-CN" sz="2000" smtClean="0"/>
              <a:t>5</a:t>
            </a:r>
            <a:r>
              <a:rPr lang="zh-CN" altLang="en-US" sz="2000" smtClean="0"/>
              <a:t>）多数情况下，设计的不公开性导致没法进行“同行评审”。就像一个数学家宣布证明了某个定理，而却没有经过其它数学家的评审一样，这样的定理证明是不可信的。</a:t>
            </a:r>
            <a:endParaRPr lang="en-US" altLang="zh-CN" sz="2000" smtClean="0"/>
          </a:p>
          <a:p>
            <a:r>
              <a:rPr lang="zh-CN" altLang="en-US" sz="2800" smtClean="0"/>
              <a:t>不公开的密安设计只会降低系统安全的可信度。</a:t>
            </a:r>
          </a:p>
          <a:p>
            <a:endParaRPr lang="zh-CN" alt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smtClean="0"/>
              <a:t>5.5.3 </a:t>
            </a:r>
            <a:r>
              <a:rPr lang="zh-CN" altLang="en-US" smtClean="0"/>
              <a:t>密安性的公开原则</a:t>
            </a:r>
          </a:p>
        </p:txBody>
      </p:sp>
      <p:sp>
        <p:nvSpPr>
          <p:cNvPr id="35843" name="内容占位符 2"/>
          <p:cNvSpPr>
            <a:spLocks noGrp="1"/>
          </p:cNvSpPr>
          <p:nvPr>
            <p:ph idx="1"/>
          </p:nvPr>
        </p:nvSpPr>
        <p:spPr>
          <a:xfrm>
            <a:off x="714375" y="1295400"/>
            <a:ext cx="8277225" cy="5029200"/>
          </a:xfrm>
        </p:spPr>
        <p:txBody>
          <a:bodyPr/>
          <a:lstStyle/>
          <a:p>
            <a:r>
              <a:rPr lang="en-US" altLang="zh-CN" sz="2800" smtClean="0"/>
              <a:t>Auguste Kerckhoffs</a:t>
            </a:r>
            <a:r>
              <a:rPr lang="zh-CN" altLang="en-US" sz="2800" smtClean="0"/>
              <a:t>于</a:t>
            </a:r>
            <a:r>
              <a:rPr lang="en-US" altLang="zh-CN" sz="2800" smtClean="0"/>
              <a:t>19</a:t>
            </a:r>
            <a:r>
              <a:rPr lang="zh-CN" altLang="en-US" sz="2800" smtClean="0"/>
              <a:t>世纪确立的原则是：“一个密码系统的设计是安全的，仅当除了密钥信息外，其它都是公开的”。</a:t>
            </a:r>
            <a:endParaRPr lang="en-US" altLang="zh-CN" sz="2800" smtClean="0"/>
          </a:p>
          <a:p>
            <a:r>
              <a:rPr lang="zh-CN" altLang="en-US" sz="2800" smtClean="0"/>
              <a:t>一个密码系统的</a:t>
            </a:r>
            <a:r>
              <a:rPr lang="en-US" altLang="zh-CN" sz="2800" smtClean="0"/>
              <a:t>6</a:t>
            </a:r>
            <a:r>
              <a:rPr lang="zh-CN" altLang="en-US" sz="2800" smtClean="0"/>
              <a:t>个基本原则：</a:t>
            </a:r>
          </a:p>
          <a:p>
            <a:pPr lvl="1"/>
            <a:r>
              <a:rPr lang="en-US" altLang="zh-CN" sz="2000" smtClean="0"/>
              <a:t>1</a:t>
            </a:r>
            <a:r>
              <a:rPr lang="zh-CN" altLang="en-US" sz="2000" smtClean="0"/>
              <a:t>、系统必须是实用的，除非通过数学手段，否则不可能被解开。</a:t>
            </a:r>
          </a:p>
          <a:p>
            <a:pPr lvl="1"/>
            <a:r>
              <a:rPr lang="en-US" altLang="zh-CN" sz="2000" smtClean="0"/>
              <a:t>2</a:t>
            </a:r>
            <a:r>
              <a:rPr lang="zh-CN" altLang="en-US" sz="2000" smtClean="0"/>
              <a:t>、系统本身不能是秘密的，即使落入敌人的手中，也不会带来麻烦。</a:t>
            </a:r>
          </a:p>
          <a:p>
            <a:pPr lvl="1"/>
            <a:r>
              <a:rPr lang="en-US" altLang="zh-CN" sz="2000" smtClean="0"/>
              <a:t>3</a:t>
            </a:r>
            <a:r>
              <a:rPr lang="zh-CN" altLang="en-US" sz="2000" smtClean="0"/>
              <a:t>、密钥必须容易记忆，不需要写下来，并且更改方便。</a:t>
            </a:r>
          </a:p>
          <a:p>
            <a:pPr lvl="1"/>
            <a:r>
              <a:rPr lang="en-US" altLang="zh-CN" sz="2000" smtClean="0"/>
              <a:t>4</a:t>
            </a:r>
            <a:r>
              <a:rPr lang="zh-CN" altLang="en-US" sz="2000" smtClean="0"/>
              <a:t>、应该支持通过电报传递加密文件。</a:t>
            </a:r>
          </a:p>
          <a:p>
            <a:pPr lvl="1"/>
            <a:r>
              <a:rPr lang="en-US" altLang="zh-CN" sz="2000" smtClean="0"/>
              <a:t>5</a:t>
            </a:r>
            <a:r>
              <a:rPr lang="zh-CN" altLang="en-US" sz="2000" smtClean="0"/>
              <a:t>、应该便于携带，其使用和功能不需要多人操作。</a:t>
            </a:r>
          </a:p>
          <a:p>
            <a:pPr lvl="1"/>
            <a:r>
              <a:rPr lang="en-US" altLang="zh-CN" sz="2000" smtClean="0"/>
              <a:t>6</a:t>
            </a:r>
            <a:r>
              <a:rPr lang="zh-CN" altLang="en-US" sz="2000" smtClean="0"/>
              <a:t>、系统使用起来应该非常简单，不需要记忆大量规则或者给使用者造成心理压力。</a:t>
            </a:r>
          </a:p>
          <a:p>
            <a:pPr>
              <a:buFontTx/>
              <a:buNone/>
            </a:pPr>
            <a:endParaRPr lang="zh-CN" altLang="en-US" sz="200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smtClean="0"/>
              <a:t> Shannon</a:t>
            </a:r>
            <a:r>
              <a:rPr lang="zh-CN" altLang="en-US" smtClean="0"/>
              <a:t>的看法</a:t>
            </a:r>
          </a:p>
        </p:txBody>
      </p:sp>
      <p:sp>
        <p:nvSpPr>
          <p:cNvPr id="36867" name="内容占位符 2"/>
          <p:cNvSpPr>
            <a:spLocks noGrp="1"/>
          </p:cNvSpPr>
          <p:nvPr>
            <p:ph idx="1"/>
          </p:nvPr>
        </p:nvSpPr>
        <p:spPr/>
        <p:txBody>
          <a:bodyPr/>
          <a:lstStyle/>
          <a:p>
            <a:r>
              <a:rPr lang="zh-CN" altLang="en-US" smtClean="0"/>
              <a:t>香农</a:t>
            </a:r>
            <a:r>
              <a:rPr lang="en-US" altLang="zh-CN" smtClean="0"/>
              <a:t>(Claude Shannon) </a:t>
            </a:r>
            <a:r>
              <a:rPr lang="zh-CN" altLang="en-US" smtClean="0"/>
              <a:t>将该原则转译为：“（假设）敌人知道系统。”</a:t>
            </a:r>
            <a:endParaRPr lang="en-US" altLang="zh-CN" smtClean="0"/>
          </a:p>
          <a:p>
            <a:endParaRPr lang="en-US" altLang="zh-CN" sz="2800" smtClean="0"/>
          </a:p>
          <a:p>
            <a:r>
              <a:rPr lang="zh-CN" altLang="en-US" sz="2800" smtClean="0"/>
              <a:t>因此在建设一个软件系统时，建设者和使用人员必须假设敌方能够知道我们的系统中的软件代码。</a:t>
            </a:r>
            <a:endParaRPr lang="en-US" altLang="zh-CN" sz="2800" smtClean="0"/>
          </a:p>
          <a:p>
            <a:r>
              <a:rPr lang="zh-CN" altLang="en-US" sz="2800" smtClean="0"/>
              <a:t>这样就可以在采用开源代码和公开加密算法进行软件加密开发的同时，充分考虑系统密安性的程度，并由此确认系统在密安性方面的可信程度。</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smtClean="0"/>
              <a:t>5.5.4 </a:t>
            </a:r>
            <a:r>
              <a:rPr lang="zh-CN" altLang="en-US" smtClean="0"/>
              <a:t>系统密安性的模型</a:t>
            </a:r>
          </a:p>
        </p:txBody>
      </p:sp>
      <p:sp>
        <p:nvSpPr>
          <p:cNvPr id="37891" name="内容占位符 2"/>
          <p:cNvSpPr>
            <a:spLocks noGrp="1"/>
          </p:cNvSpPr>
          <p:nvPr>
            <p:ph idx="1"/>
          </p:nvPr>
        </p:nvSpPr>
        <p:spPr>
          <a:xfrm>
            <a:off x="1001486" y="1295400"/>
            <a:ext cx="7990114" cy="5029200"/>
          </a:xfrm>
        </p:spPr>
        <p:txBody>
          <a:bodyPr/>
          <a:lstStyle/>
          <a:p>
            <a:r>
              <a:rPr lang="en-US" altLang="zh-CN" sz="2800" dirty="0" smtClean="0"/>
              <a:t>1974</a:t>
            </a:r>
            <a:r>
              <a:rPr lang="zh-CN" altLang="en-US" sz="2800" dirty="0" smtClean="0"/>
              <a:t>年，</a:t>
            </a:r>
            <a:r>
              <a:rPr lang="en-US" altLang="zh-CN" sz="2800" dirty="0" smtClean="0"/>
              <a:t>Lampson</a:t>
            </a:r>
            <a:r>
              <a:rPr lang="zh-CN" altLang="en-US" sz="2800" dirty="0" smtClean="0"/>
              <a:t>提出形式化的访问控制方法。该模型建立一个主体</a:t>
            </a:r>
            <a:r>
              <a:rPr lang="en-US" altLang="zh-CN" sz="2800" dirty="0" smtClean="0"/>
              <a:t>(Subject)</a:t>
            </a:r>
            <a:r>
              <a:rPr lang="zh-CN" altLang="en-US" sz="2800" dirty="0" smtClean="0"/>
              <a:t>集合</a:t>
            </a:r>
            <a:r>
              <a:rPr lang="en-US" altLang="zh-CN" sz="2800" dirty="0" smtClean="0"/>
              <a:t>S</a:t>
            </a:r>
            <a:r>
              <a:rPr lang="zh-CN" altLang="en-US" sz="2800" dirty="0" smtClean="0"/>
              <a:t>、一个客体</a:t>
            </a:r>
            <a:r>
              <a:rPr lang="en-US" altLang="zh-CN" sz="2800" dirty="0" smtClean="0"/>
              <a:t>(Object)</a:t>
            </a:r>
            <a:r>
              <a:rPr lang="zh-CN" altLang="en-US" sz="2800" dirty="0" smtClean="0"/>
              <a:t>集合</a:t>
            </a:r>
            <a:r>
              <a:rPr lang="en-US" altLang="zh-CN" sz="2800" dirty="0" smtClean="0"/>
              <a:t>O</a:t>
            </a:r>
            <a:r>
              <a:rPr lang="zh-CN" altLang="en-US" sz="2800" dirty="0" smtClean="0"/>
              <a:t>、以及访问模式</a:t>
            </a:r>
            <a:r>
              <a:rPr lang="en-US" altLang="zh-CN" sz="2800" dirty="0" smtClean="0"/>
              <a:t>A</a:t>
            </a:r>
            <a:r>
              <a:rPr lang="zh-CN" altLang="en-US" sz="2800" dirty="0" smtClean="0"/>
              <a:t>。从密安性的角度出发，形成一个矩阵，其行表示</a:t>
            </a:r>
            <a:r>
              <a:rPr lang="en-US" altLang="zh-CN" sz="2800" dirty="0" smtClean="0"/>
              <a:t>S</a:t>
            </a:r>
            <a:r>
              <a:rPr lang="zh-CN" altLang="en-US" sz="2800" dirty="0" smtClean="0"/>
              <a:t>，列表示</a:t>
            </a:r>
            <a:r>
              <a:rPr lang="en-US" altLang="zh-CN" sz="2800" dirty="0" smtClean="0"/>
              <a:t>O</a:t>
            </a:r>
            <a:r>
              <a:rPr lang="zh-CN" altLang="en-US" sz="2800" dirty="0" smtClean="0"/>
              <a:t>，矩阵的元素是</a:t>
            </a:r>
            <a:r>
              <a:rPr lang="en-US" altLang="zh-CN" sz="2800" dirty="0" smtClean="0"/>
              <a:t>A</a:t>
            </a:r>
            <a:r>
              <a:rPr lang="zh-CN" altLang="en-US" sz="2800" dirty="0" smtClean="0"/>
              <a:t>的子集，表示是否允许主体访问客体。</a:t>
            </a:r>
            <a:endParaRPr lang="en-US" altLang="zh-CN" sz="2800" dirty="0" smtClean="0"/>
          </a:p>
          <a:p>
            <a:endParaRPr lang="en-US" altLang="zh-CN" sz="2800" dirty="0" smtClean="0"/>
          </a:p>
          <a:p>
            <a:r>
              <a:rPr lang="zh-CN" altLang="en-US" sz="2800" dirty="0" smtClean="0"/>
              <a:t>用这种方法表示“笔和纸”世界密安性可解释为：</a:t>
            </a:r>
            <a:endParaRPr lang="en-US" altLang="zh-CN" sz="2800" dirty="0" smtClean="0"/>
          </a:p>
          <a:p>
            <a:pPr lvl="1"/>
            <a:r>
              <a:rPr lang="zh-CN" altLang="en-US" sz="2400" dirty="0" smtClean="0"/>
              <a:t>分密级的文件是被保护的客体，阅读和改写文件的人必须是具有相应权限的人</a:t>
            </a:r>
            <a:r>
              <a:rPr lang="en-US" altLang="zh-CN" sz="2400" dirty="0" smtClean="0"/>
              <a:t>(</a:t>
            </a:r>
            <a:r>
              <a:rPr lang="zh-CN" altLang="en-US" sz="2400" dirty="0" smtClean="0"/>
              <a:t>主体</a:t>
            </a:r>
            <a:r>
              <a:rPr lang="en-US" altLang="zh-CN" sz="2400" dirty="0" smtClean="0"/>
              <a:t>)</a:t>
            </a:r>
            <a:r>
              <a:rPr lang="zh-CN" altLang="en-US" sz="2400" dirty="0" smtClean="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dirty="0" smtClean="0"/>
              <a:t>文件密安性和访问权限矩阵</a:t>
            </a:r>
          </a:p>
        </p:txBody>
      </p:sp>
      <p:pic>
        <p:nvPicPr>
          <p:cNvPr id="38915" name="Picture 2"/>
          <p:cNvPicPr>
            <a:picLocks noChangeAspect="1" noChangeArrowheads="1"/>
          </p:cNvPicPr>
          <p:nvPr/>
        </p:nvPicPr>
        <p:blipFill>
          <a:blip r:embed="rId2"/>
          <a:srcRect/>
          <a:stretch>
            <a:fillRect/>
          </a:stretch>
        </p:blipFill>
        <p:spPr bwMode="auto">
          <a:xfrm>
            <a:off x="461963" y="1643063"/>
            <a:ext cx="8896350" cy="385762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dirty="0" smtClean="0"/>
              <a:t>BLP </a:t>
            </a:r>
            <a:r>
              <a:rPr lang="zh-CN" altLang="en-US" dirty="0" smtClean="0"/>
              <a:t>模型</a:t>
            </a:r>
          </a:p>
        </p:txBody>
      </p:sp>
      <p:sp>
        <p:nvSpPr>
          <p:cNvPr id="39939" name="内容占位符 2"/>
          <p:cNvSpPr>
            <a:spLocks noGrp="1"/>
          </p:cNvSpPr>
          <p:nvPr>
            <p:ph idx="1"/>
          </p:nvPr>
        </p:nvSpPr>
        <p:spPr>
          <a:xfrm>
            <a:off x="857250" y="1295400"/>
            <a:ext cx="8134350" cy="5029200"/>
          </a:xfrm>
        </p:spPr>
        <p:txBody>
          <a:bodyPr/>
          <a:lstStyle/>
          <a:p>
            <a:r>
              <a:rPr lang="zh-CN" altLang="en-US" smtClean="0"/>
              <a:t>是 </a:t>
            </a:r>
            <a:r>
              <a:rPr lang="en-US" altLang="zh-CN" smtClean="0"/>
              <a:t>Bell</a:t>
            </a:r>
            <a:r>
              <a:rPr lang="zh-CN" altLang="en-US" smtClean="0"/>
              <a:t>和</a:t>
            </a:r>
            <a:r>
              <a:rPr lang="en-US" altLang="zh-CN" smtClean="0"/>
              <a:t>Lapadula</a:t>
            </a:r>
            <a:r>
              <a:rPr lang="zh-CN" altLang="en-US" smtClean="0"/>
              <a:t>最早提出的密安性模型</a:t>
            </a:r>
            <a:endParaRPr lang="en-US" altLang="zh-CN" smtClean="0"/>
          </a:p>
          <a:p>
            <a:pPr lvl="1"/>
            <a:r>
              <a:rPr lang="zh-CN" altLang="en-US" smtClean="0"/>
              <a:t>直观地模拟了“笔和纸”世界的多层安全</a:t>
            </a:r>
            <a:r>
              <a:rPr lang="en-US" altLang="zh-CN" smtClean="0"/>
              <a:t>(MLS-Multi-Level-Secuirity)</a:t>
            </a:r>
            <a:r>
              <a:rPr lang="zh-CN" altLang="en-US" smtClean="0"/>
              <a:t>政策。简要地说，该模型中的主体</a:t>
            </a:r>
            <a:r>
              <a:rPr lang="en-US" altLang="zh-CN" i="1" smtClean="0"/>
              <a:t>S</a:t>
            </a:r>
            <a:r>
              <a:rPr lang="zh-CN" altLang="en-US" smtClean="0"/>
              <a:t>定义为主动的活动，客体</a:t>
            </a:r>
            <a:r>
              <a:rPr lang="en-US" altLang="zh-CN" i="1" smtClean="0"/>
              <a:t>O</a:t>
            </a:r>
            <a:r>
              <a:rPr lang="zh-CN" altLang="en-US" smtClean="0"/>
              <a:t>定义为被动的文件。并假定</a:t>
            </a:r>
            <a:r>
              <a:rPr lang="en-US" altLang="zh-CN" smtClean="0"/>
              <a:t>L</a:t>
            </a:r>
            <a:r>
              <a:rPr lang="zh-CN" altLang="en-US" smtClean="0"/>
              <a:t>是安全操作等级的晶格，由此，产生一个</a:t>
            </a:r>
            <a:r>
              <a:rPr lang="en-US" altLang="zh-CN" i="1" smtClean="0"/>
              <a:t>S</a:t>
            </a:r>
            <a:r>
              <a:rPr lang="zh-CN" altLang="en-US" i="1" smtClean="0"/>
              <a:t>∪</a:t>
            </a:r>
            <a:r>
              <a:rPr lang="en-US" altLang="zh-CN" i="1" smtClean="0"/>
              <a:t>O</a:t>
            </a:r>
            <a:r>
              <a:rPr lang="zh-CN" altLang="en-US" smtClean="0"/>
              <a:t>到</a:t>
            </a:r>
            <a:r>
              <a:rPr lang="en-US" altLang="zh-CN" smtClean="0"/>
              <a:t>L</a:t>
            </a:r>
            <a:r>
              <a:rPr lang="zh-CN" altLang="en-US" smtClean="0"/>
              <a:t>的映射</a:t>
            </a:r>
            <a:r>
              <a:rPr lang="en-US" altLang="zh-CN" i="1" smtClean="0"/>
              <a:t>C</a:t>
            </a:r>
            <a:r>
              <a:rPr lang="zh-CN" altLang="en-US" smtClean="0"/>
              <a:t>表示出每个主体</a:t>
            </a:r>
            <a:r>
              <a:rPr lang="en-US" altLang="zh-CN" smtClean="0"/>
              <a:t>/</a:t>
            </a:r>
            <a:r>
              <a:rPr lang="zh-CN" altLang="en-US" smtClean="0"/>
              <a:t>客体的许可和密安分类。</a:t>
            </a:r>
            <a:endParaRPr lang="en-US" altLang="zh-CN"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dirty="0" smtClean="0"/>
              <a:t>5.1.1 </a:t>
            </a:r>
            <a:r>
              <a:rPr lang="zh-CN" altLang="en-US" dirty="0" smtClean="0"/>
              <a:t>可信赖性的</a:t>
            </a:r>
            <a:r>
              <a:rPr lang="zh-CN" altLang="en-US" dirty="0" smtClean="0"/>
              <a:t>起因</a:t>
            </a:r>
            <a:endParaRPr lang="zh-CN" altLang="en-US" dirty="0" smtClean="0"/>
          </a:p>
        </p:txBody>
      </p:sp>
      <p:sp>
        <p:nvSpPr>
          <p:cNvPr id="5123" name="内容占位符 2"/>
          <p:cNvSpPr>
            <a:spLocks noGrp="1"/>
          </p:cNvSpPr>
          <p:nvPr>
            <p:ph idx="1"/>
          </p:nvPr>
        </p:nvSpPr>
        <p:spPr>
          <a:xfrm>
            <a:off x="943429" y="1295400"/>
            <a:ext cx="8048171" cy="5029200"/>
          </a:xfrm>
        </p:spPr>
        <p:txBody>
          <a:bodyPr/>
          <a:lstStyle/>
          <a:p>
            <a:r>
              <a:rPr lang="en-US" altLang="zh-CN" sz="2800" dirty="0" err="1" smtClean="0"/>
              <a:t>Laprie</a:t>
            </a:r>
            <a:r>
              <a:rPr lang="zh-CN" altLang="en-US" sz="2800" dirty="0" smtClean="0"/>
              <a:t>分析了</a:t>
            </a:r>
            <a:r>
              <a:rPr lang="en-US" altLang="zh-CN" sz="2800" dirty="0" smtClean="0"/>
              <a:t>1985~1995</a:t>
            </a:r>
            <a:r>
              <a:rPr lang="zh-CN" altLang="en-US" sz="2800" dirty="0" smtClean="0"/>
              <a:t>年期间计算机故障导致灾难的案例，并对其发生故障的原因进行了总结。见书</a:t>
            </a:r>
            <a:r>
              <a:rPr lang="en-US" altLang="zh-CN" sz="2800" dirty="0" smtClean="0"/>
              <a:t>pp.</a:t>
            </a:r>
          </a:p>
          <a:p>
            <a:r>
              <a:rPr lang="zh-CN" altLang="en-US" sz="2800" dirty="0" smtClean="0"/>
              <a:t>他将系统发生故障的原因归结为物理的和设计方面的因素。发生故障的范围区分为局部的和分布的。</a:t>
            </a:r>
            <a:endParaRPr lang="en-US" altLang="zh-CN" sz="2800" dirty="0" smtClean="0"/>
          </a:p>
          <a:p>
            <a:r>
              <a:rPr lang="zh-CN" altLang="en-US" sz="2800" dirty="0" smtClean="0"/>
              <a:t>同时指出在系统的建造过程中，哪些质量因素要求考虑的不够充分。这些质量因素，如可靠性、可用性、安全性和保密性等，其重要程度已经远远超出了第</a:t>
            </a:r>
            <a:r>
              <a:rPr lang="en-US" altLang="zh-CN" sz="2800" dirty="0" smtClean="0"/>
              <a:t>4.4</a:t>
            </a:r>
            <a:r>
              <a:rPr lang="zh-CN" altLang="en-US" sz="2800" dirty="0" smtClean="0"/>
              <a:t>节论述的</a:t>
            </a:r>
            <a:r>
              <a:rPr lang="en-US" altLang="zh-CN" sz="2800" dirty="0" smtClean="0"/>
              <a:t>ISO9126</a:t>
            </a:r>
            <a:r>
              <a:rPr lang="zh-CN" altLang="en-US" sz="2800" dirty="0" smtClean="0"/>
              <a:t>一般意义上质量因素的要求。</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dirty="0" smtClean="0"/>
              <a:t>BLP </a:t>
            </a:r>
            <a:r>
              <a:rPr lang="zh-CN" altLang="en-US" dirty="0" smtClean="0"/>
              <a:t>模型</a:t>
            </a:r>
          </a:p>
        </p:txBody>
      </p:sp>
      <p:sp>
        <p:nvSpPr>
          <p:cNvPr id="40963" name="内容占位符 2"/>
          <p:cNvSpPr>
            <a:spLocks noGrp="1"/>
          </p:cNvSpPr>
          <p:nvPr>
            <p:ph idx="1"/>
          </p:nvPr>
        </p:nvSpPr>
        <p:spPr>
          <a:xfrm>
            <a:off x="785813" y="1295400"/>
            <a:ext cx="8205787" cy="5029200"/>
          </a:xfrm>
        </p:spPr>
        <p:txBody>
          <a:bodyPr/>
          <a:lstStyle/>
          <a:p>
            <a:r>
              <a:rPr lang="zh-CN" altLang="en-US" smtClean="0"/>
              <a:t>更简化一步，假设只有两个操作模式：读和写。那么信息流的策略可以划分为：</a:t>
            </a:r>
            <a:endParaRPr lang="en-US" altLang="zh-CN" smtClean="0"/>
          </a:p>
          <a:p>
            <a:pPr lvl="1"/>
            <a:r>
              <a:rPr lang="en-US" altLang="zh-CN" sz="2400" smtClean="0"/>
              <a:t>1</a:t>
            </a:r>
            <a:r>
              <a:rPr lang="zh-CN" altLang="en-US" sz="2400" smtClean="0"/>
              <a:t>）</a:t>
            </a:r>
            <a:r>
              <a:rPr lang="zh-CN" altLang="en-US" sz="2400" b="1" smtClean="0"/>
              <a:t>简单安全特征：</a:t>
            </a:r>
            <a:r>
              <a:rPr lang="zh-CN" altLang="en-US" sz="2400" smtClean="0"/>
              <a:t>允许一个主体</a:t>
            </a:r>
            <a:r>
              <a:rPr lang="en-US" altLang="zh-CN" sz="2400" smtClean="0"/>
              <a:t>s</a:t>
            </a:r>
            <a:r>
              <a:rPr lang="zh-CN" altLang="en-US" sz="2400" smtClean="0"/>
              <a:t>对客体</a:t>
            </a:r>
            <a:r>
              <a:rPr lang="en-US" altLang="zh-CN" sz="2400" smtClean="0"/>
              <a:t>o</a:t>
            </a:r>
            <a:r>
              <a:rPr lang="zh-CN" altLang="en-US" sz="2400" smtClean="0"/>
              <a:t>进行读操作，当且仅当</a:t>
            </a:r>
            <a:r>
              <a:rPr lang="en-US" altLang="zh-CN" sz="2400" i="1" smtClean="0"/>
              <a:t>C(s)</a:t>
            </a:r>
            <a:r>
              <a:rPr lang="zh-CN" altLang="en-US" sz="2400" smtClean="0"/>
              <a:t>可以支配</a:t>
            </a:r>
            <a:r>
              <a:rPr lang="en-US" altLang="zh-CN" sz="2400" i="1" smtClean="0"/>
              <a:t>C(o)</a:t>
            </a:r>
            <a:r>
              <a:rPr lang="zh-CN" altLang="en-US" sz="2400" smtClean="0"/>
              <a:t>。</a:t>
            </a:r>
          </a:p>
          <a:p>
            <a:pPr lvl="1"/>
            <a:r>
              <a:rPr lang="zh-CN" altLang="en-US" sz="2400" smtClean="0"/>
              <a:t>即，可以允许被读，只有当密安性级别能够被主体的权限所支配时。一个主体不能读更高级别的客体，这种需求常常表示为：</a:t>
            </a:r>
            <a:r>
              <a:rPr lang="zh-CN" altLang="en-US" sz="2400" b="1" smtClean="0"/>
              <a:t>不能向上读</a:t>
            </a:r>
            <a:r>
              <a:rPr lang="en-US" altLang="zh-CN" sz="2400" b="1" smtClean="0"/>
              <a:t>(no read up)</a:t>
            </a:r>
            <a:r>
              <a:rPr lang="zh-CN" altLang="en-US" sz="2400" smtClean="0"/>
              <a:t>。</a:t>
            </a:r>
          </a:p>
          <a:p>
            <a:pPr lvl="1"/>
            <a:r>
              <a:rPr lang="en-US" altLang="zh-CN" sz="2400" smtClean="0"/>
              <a:t>2</a:t>
            </a:r>
            <a:r>
              <a:rPr lang="zh-CN" altLang="en-US" sz="2400" smtClean="0"/>
              <a:t>）</a:t>
            </a:r>
            <a:r>
              <a:rPr lang="en-US" sz="2400" b="1" smtClean="0"/>
              <a:t>*</a:t>
            </a:r>
            <a:r>
              <a:rPr lang="zh-CN" altLang="en-US" sz="2400" b="1" smtClean="0"/>
              <a:t>安全特征</a:t>
            </a:r>
            <a:r>
              <a:rPr lang="zh-CN" altLang="en-US" sz="2400" smtClean="0"/>
              <a:t>：允许一个主体</a:t>
            </a:r>
            <a:r>
              <a:rPr lang="en-US" altLang="zh-CN" sz="2400" smtClean="0"/>
              <a:t>s</a:t>
            </a:r>
            <a:r>
              <a:rPr lang="zh-CN" altLang="en-US" sz="2400" smtClean="0"/>
              <a:t>对客体</a:t>
            </a:r>
            <a:r>
              <a:rPr lang="en-US" altLang="zh-CN" sz="2400" smtClean="0"/>
              <a:t>o</a:t>
            </a:r>
            <a:r>
              <a:rPr lang="zh-CN" altLang="en-US" sz="2400" smtClean="0"/>
              <a:t>进行写操作，当且仅当</a:t>
            </a:r>
            <a:r>
              <a:rPr lang="en-US" altLang="zh-CN" sz="2400" i="1" smtClean="0"/>
              <a:t>C(o)</a:t>
            </a:r>
            <a:r>
              <a:rPr lang="zh-CN" altLang="en-US" sz="2400" smtClean="0"/>
              <a:t>可以支配</a:t>
            </a:r>
            <a:r>
              <a:rPr lang="en-US" altLang="zh-CN" sz="2400" i="1" smtClean="0"/>
              <a:t>C(s)</a:t>
            </a:r>
            <a:r>
              <a:rPr lang="zh-CN" altLang="en-US" sz="2400" smtClean="0"/>
              <a:t>。</a:t>
            </a:r>
          </a:p>
          <a:p>
            <a:pPr lvl="1"/>
            <a:r>
              <a:rPr lang="en-US" altLang="zh-CN" sz="2400" smtClean="0"/>
              <a:t>3) </a:t>
            </a:r>
            <a:r>
              <a:rPr lang="zh-CN" altLang="en-US" sz="2400" smtClean="0"/>
              <a:t>主体不能对客体进行写操作，如果客体的密级比主体的权限低的话，即，</a:t>
            </a:r>
            <a:r>
              <a:rPr lang="zh-CN" altLang="en-US" sz="2400" b="1" smtClean="0"/>
              <a:t>不能向下写</a:t>
            </a:r>
            <a:r>
              <a:rPr lang="zh-CN" altLang="en-US" sz="2400" smtClean="0"/>
              <a:t>。</a:t>
            </a:r>
          </a:p>
          <a:p>
            <a:pPr lvl="2"/>
            <a:endParaRPr lang="zh-CN" alt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dirty="0" smtClean="0"/>
              <a:t>HRU</a:t>
            </a:r>
            <a:r>
              <a:rPr lang="zh-CN" altLang="en-US" dirty="0" smtClean="0"/>
              <a:t>模型</a:t>
            </a:r>
          </a:p>
        </p:txBody>
      </p:sp>
      <p:sp>
        <p:nvSpPr>
          <p:cNvPr id="41987" name="内容占位符 2"/>
          <p:cNvSpPr>
            <a:spLocks noGrp="1"/>
          </p:cNvSpPr>
          <p:nvPr>
            <p:ph idx="1"/>
          </p:nvPr>
        </p:nvSpPr>
        <p:spPr/>
        <p:txBody>
          <a:bodyPr/>
          <a:lstStyle/>
          <a:p>
            <a:r>
              <a:rPr lang="en-US" altLang="zh-CN" sz="2400" smtClean="0"/>
              <a:t>Harrison, Ruzzo and Ullman(HRU)</a:t>
            </a:r>
            <a:r>
              <a:rPr lang="zh-CN" altLang="en-US" sz="2400" smtClean="0"/>
              <a:t>以</a:t>
            </a:r>
            <a:r>
              <a:rPr lang="en-US" altLang="zh-CN" sz="2400" smtClean="0"/>
              <a:t>Lampson</a:t>
            </a:r>
            <a:r>
              <a:rPr lang="zh-CN" altLang="en-US" sz="2400" smtClean="0"/>
              <a:t>的访问控制矩阵框架为基础提出的模型，丰富了对状态更改活动的原语。</a:t>
            </a:r>
            <a:endParaRPr lang="en-US" altLang="zh-CN" sz="2400" smtClean="0"/>
          </a:p>
          <a:p>
            <a:r>
              <a:rPr lang="zh-CN" altLang="en-US" sz="2400" smtClean="0"/>
              <a:t>特别是，主体可以在状态的基础上增加或删除矩阵中的项，并可以做“行和列”的增加和删除操作。这样，就可以有一个复杂的条件重写体系。</a:t>
            </a:r>
            <a:endParaRPr lang="en-US" altLang="zh-CN" sz="2400" smtClean="0"/>
          </a:p>
          <a:p>
            <a:r>
              <a:rPr lang="zh-CN" altLang="en-US" sz="2400" smtClean="0"/>
              <a:t>但是该模型产生的问题是不可判定性：是否具有确定的权限状态？即，是否能保证对数据有权访问？</a:t>
            </a:r>
          </a:p>
          <a:p>
            <a:r>
              <a:rPr lang="zh-CN" altLang="en-US" sz="2400" smtClean="0"/>
              <a:t>而</a:t>
            </a:r>
            <a:r>
              <a:rPr lang="en-US" altLang="zh-CN" sz="2400" smtClean="0"/>
              <a:t>BLP</a:t>
            </a:r>
            <a:r>
              <a:rPr lang="zh-CN" altLang="en-US" sz="2400" smtClean="0"/>
              <a:t>模型能满足灵活性、简单性和可判定性。“特定的客体是否可以允许被特定的主体访问</a:t>
            </a:r>
            <a:r>
              <a:rPr lang="en-US" altLang="zh-CN" sz="2400" smtClean="0"/>
              <a:t>?</a:t>
            </a:r>
            <a:r>
              <a:rPr lang="zh-CN" altLang="en-US" sz="2400" smtClean="0"/>
              <a:t>”只需要简单地比较密级分类和权限就行。</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dirty="0" smtClean="0"/>
              <a:t>中国院墙</a:t>
            </a:r>
            <a:r>
              <a:rPr lang="en-US" altLang="zh-CN" dirty="0" smtClean="0"/>
              <a:t>(Chinese Walls)</a:t>
            </a:r>
            <a:endParaRPr lang="zh-CN" altLang="en-US" dirty="0" smtClean="0"/>
          </a:p>
        </p:txBody>
      </p:sp>
      <p:sp>
        <p:nvSpPr>
          <p:cNvPr id="43011" name="内容占位符 2"/>
          <p:cNvSpPr>
            <a:spLocks noGrp="1"/>
          </p:cNvSpPr>
          <p:nvPr>
            <p:ph idx="1"/>
          </p:nvPr>
        </p:nvSpPr>
        <p:spPr>
          <a:xfrm>
            <a:off x="785813" y="1295400"/>
            <a:ext cx="8205787" cy="5029200"/>
          </a:xfrm>
        </p:spPr>
        <p:txBody>
          <a:bodyPr/>
          <a:lstStyle/>
          <a:p>
            <a:r>
              <a:rPr lang="zh-CN" altLang="en-US" sz="2800" smtClean="0"/>
              <a:t>要求一个咨询员</a:t>
            </a:r>
            <a:r>
              <a:rPr lang="en-US" altLang="zh-CN" sz="2800" smtClean="0"/>
              <a:t>C</a:t>
            </a:r>
            <a:r>
              <a:rPr lang="zh-CN" altLang="en-US" sz="2800" smtClean="0"/>
              <a:t>不能访问两个竞争公司</a:t>
            </a:r>
            <a:r>
              <a:rPr lang="en-US" altLang="zh-CN" sz="2800" smtClean="0"/>
              <a:t>A</a:t>
            </a:r>
            <a:r>
              <a:rPr lang="zh-CN" altLang="en-US" sz="2800" smtClean="0"/>
              <a:t>和</a:t>
            </a:r>
            <a:r>
              <a:rPr lang="en-US" altLang="zh-CN" sz="2800" smtClean="0"/>
              <a:t>B</a:t>
            </a:r>
            <a:r>
              <a:rPr lang="zh-CN" altLang="en-US" sz="2800" smtClean="0"/>
              <a:t>的敏感信息，就要在法律上约定：如果</a:t>
            </a:r>
            <a:r>
              <a:rPr lang="en-US" altLang="zh-CN" sz="2800" smtClean="0"/>
              <a:t>C</a:t>
            </a:r>
            <a:r>
              <a:rPr lang="zh-CN" altLang="en-US" sz="2800" smtClean="0"/>
              <a:t>访问</a:t>
            </a:r>
            <a:r>
              <a:rPr lang="en-US" altLang="zh-CN" sz="2800" smtClean="0"/>
              <a:t>A</a:t>
            </a:r>
            <a:r>
              <a:rPr lang="zh-CN" altLang="en-US" sz="2800" smtClean="0"/>
              <a:t>的文件，就要阻止他访问</a:t>
            </a:r>
            <a:r>
              <a:rPr lang="en-US" altLang="zh-CN" sz="2800" smtClean="0"/>
              <a:t>B</a:t>
            </a:r>
            <a:r>
              <a:rPr lang="zh-CN" altLang="en-US" sz="2800" smtClean="0"/>
              <a:t>的文件，反之亦然。</a:t>
            </a:r>
            <a:endParaRPr lang="en-US" altLang="zh-CN" sz="2800" smtClean="0"/>
          </a:p>
          <a:p>
            <a:pPr lvl="1"/>
            <a:r>
              <a:rPr lang="zh-CN" altLang="en-US" smtClean="0"/>
              <a:t>这种“进过张家院里，就不能再进李家”的要求可以建立排他性条款，避免客户间潜在的信息冲突。</a:t>
            </a:r>
            <a:endParaRPr lang="en-US" altLang="zh-CN" smtClean="0"/>
          </a:p>
          <a:p>
            <a:r>
              <a:rPr lang="zh-CN" altLang="en-US" sz="2800" smtClean="0"/>
              <a:t>这样的策略可以在</a:t>
            </a:r>
            <a:r>
              <a:rPr lang="en-US" altLang="en-US" sz="2800" smtClean="0"/>
              <a:t>HRU</a:t>
            </a:r>
            <a:r>
              <a:rPr lang="zh-CN" altLang="en-US" sz="2800" smtClean="0"/>
              <a:t>模型中用</a:t>
            </a:r>
            <a:r>
              <a:rPr lang="en-US" altLang="en-US" sz="2800" smtClean="0"/>
              <a:t>MLS</a:t>
            </a:r>
            <a:r>
              <a:rPr lang="zh-CN" altLang="en-US" sz="2800" smtClean="0"/>
              <a:t>框架建立模型，只需要用动态权限。</a:t>
            </a:r>
            <a:r>
              <a:rPr lang="en-US" altLang="en-US" sz="2800" smtClean="0"/>
              <a:t>C</a:t>
            </a:r>
            <a:r>
              <a:rPr lang="zh-CN" altLang="en-US" sz="2800" smtClean="0"/>
              <a:t>具有访问</a:t>
            </a:r>
            <a:r>
              <a:rPr lang="en-US" altLang="en-US" sz="2800" smtClean="0"/>
              <a:t>A</a:t>
            </a:r>
            <a:r>
              <a:rPr lang="zh-CN" altLang="en-US" sz="2800" smtClean="0"/>
              <a:t>和</a:t>
            </a:r>
            <a:r>
              <a:rPr lang="en-US" altLang="en-US" sz="2800" smtClean="0"/>
              <a:t>B</a:t>
            </a:r>
            <a:r>
              <a:rPr lang="zh-CN" altLang="en-US" sz="2800" smtClean="0"/>
              <a:t>的权限，但是，一旦</a:t>
            </a:r>
            <a:r>
              <a:rPr lang="en-US" altLang="en-US" sz="2800" smtClean="0"/>
              <a:t>C</a:t>
            </a:r>
            <a:r>
              <a:rPr lang="zh-CN" altLang="en-US" sz="2800" smtClean="0"/>
              <a:t>访问了</a:t>
            </a:r>
            <a:r>
              <a:rPr lang="en-US" altLang="en-US" sz="2800" smtClean="0"/>
              <a:t>A</a:t>
            </a:r>
            <a:r>
              <a:rPr lang="zh-CN" altLang="en-US" sz="2800" smtClean="0"/>
              <a:t>的文件，其访问</a:t>
            </a:r>
            <a:r>
              <a:rPr lang="en-US" altLang="en-US" sz="2800" smtClean="0"/>
              <a:t>B</a:t>
            </a:r>
            <a:r>
              <a:rPr lang="zh-CN" altLang="en-US" sz="2800" smtClean="0"/>
              <a:t>的权利就被删除，反之亦然。</a:t>
            </a:r>
          </a:p>
          <a:p>
            <a:endParaRPr lang="zh-CN" altLang="en-US"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en-US" altLang="zh-CN" smtClean="0"/>
              <a:t>5.5.5 </a:t>
            </a:r>
            <a:r>
              <a:rPr lang="zh-CN" altLang="en-US" smtClean="0"/>
              <a:t>产品的密安性需求与认证</a:t>
            </a:r>
          </a:p>
        </p:txBody>
      </p:sp>
      <p:sp>
        <p:nvSpPr>
          <p:cNvPr id="44035" name="内容占位符 2"/>
          <p:cNvSpPr>
            <a:spLocks noGrp="1"/>
          </p:cNvSpPr>
          <p:nvPr>
            <p:ph idx="1"/>
          </p:nvPr>
        </p:nvSpPr>
        <p:spPr>
          <a:xfrm>
            <a:off x="990600" y="1295400"/>
            <a:ext cx="8001000" cy="4062413"/>
          </a:xfrm>
        </p:spPr>
        <p:txBody>
          <a:bodyPr/>
          <a:lstStyle/>
          <a:p>
            <a:r>
              <a:rPr lang="en-US" altLang="zh-CN" smtClean="0"/>
              <a:t>ISO-15408</a:t>
            </a:r>
            <a:r>
              <a:rPr lang="zh-CN" altLang="en-US" smtClean="0"/>
              <a:t>考虑了三个密安性的目标：</a:t>
            </a:r>
          </a:p>
          <a:p>
            <a:pPr lvl="1"/>
            <a:r>
              <a:rPr lang="zh-CN" altLang="en-US" smtClean="0"/>
              <a:t>对未授权接收者的信息泄露</a:t>
            </a:r>
            <a:r>
              <a:rPr lang="en-US" altLang="zh-CN" smtClean="0"/>
              <a:t>(</a:t>
            </a:r>
            <a:r>
              <a:rPr lang="zh-CN" altLang="en-US" smtClean="0"/>
              <a:t>可信性缺失</a:t>
            </a:r>
            <a:r>
              <a:rPr lang="en-US" altLang="zh-CN" smtClean="0"/>
              <a:t>)</a:t>
            </a:r>
            <a:r>
              <a:rPr lang="zh-CN" altLang="en-US" smtClean="0"/>
              <a:t>；</a:t>
            </a:r>
          </a:p>
          <a:p>
            <a:pPr lvl="1"/>
            <a:r>
              <a:rPr lang="zh-CN" altLang="en-US" smtClean="0"/>
              <a:t>通过未授权的修改进行破坏</a:t>
            </a:r>
            <a:r>
              <a:rPr lang="en-US" altLang="zh-CN" smtClean="0"/>
              <a:t>(</a:t>
            </a:r>
            <a:r>
              <a:rPr lang="zh-CN" altLang="en-US" smtClean="0"/>
              <a:t>完整性缺失</a:t>
            </a:r>
            <a:r>
              <a:rPr lang="en-US" altLang="zh-CN" smtClean="0"/>
              <a:t>)</a:t>
            </a:r>
            <a:r>
              <a:rPr lang="zh-CN" altLang="en-US" smtClean="0"/>
              <a:t>；</a:t>
            </a:r>
          </a:p>
          <a:p>
            <a:pPr lvl="1"/>
            <a:r>
              <a:rPr lang="zh-CN" altLang="en-US" smtClean="0"/>
              <a:t>通过未授权的资产访问的访问进行破坏</a:t>
            </a:r>
            <a:r>
              <a:rPr lang="en-US" smtClean="0"/>
              <a:t> </a:t>
            </a:r>
            <a:r>
              <a:rPr lang="en-US" altLang="zh-CN" smtClean="0"/>
              <a:t>(</a:t>
            </a:r>
            <a:r>
              <a:rPr lang="zh-CN" altLang="en-US" smtClean="0"/>
              <a:t>可用性缺失</a:t>
            </a:r>
            <a:r>
              <a:rPr lang="en-US" altLang="zh-CN" smtClean="0"/>
              <a:t>)</a:t>
            </a:r>
            <a:r>
              <a:rPr lang="zh-CN" altLang="en-US" smtClean="0"/>
              <a:t>。</a:t>
            </a:r>
            <a:endParaRPr lang="en-US" altLang="zh-CN" smtClean="0"/>
          </a:p>
          <a:p>
            <a:pPr lvl="1"/>
            <a:endParaRPr lang="zh-CN" altLang="en-US" smtClean="0"/>
          </a:p>
          <a:p>
            <a:endParaRPr lang="zh-CN" altLang="en-US"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dirty="0" smtClean="0"/>
              <a:t>密安产品的评估过程</a:t>
            </a:r>
          </a:p>
        </p:txBody>
      </p:sp>
      <p:pic>
        <p:nvPicPr>
          <p:cNvPr id="45059" name="Picture 2"/>
          <p:cNvPicPr>
            <a:picLocks noChangeAspect="1" noChangeArrowheads="1"/>
          </p:cNvPicPr>
          <p:nvPr/>
        </p:nvPicPr>
        <p:blipFill>
          <a:blip r:embed="rId2"/>
          <a:srcRect/>
          <a:stretch>
            <a:fillRect/>
          </a:stretch>
        </p:blipFill>
        <p:spPr bwMode="auto">
          <a:xfrm>
            <a:off x="500063" y="1357313"/>
            <a:ext cx="8597900" cy="471487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b="1" smtClean="0"/>
              <a:t>密安保护等级与开发过程要求</a:t>
            </a:r>
            <a:endParaRPr lang="zh-CN" altLang="en-US" smtClean="0"/>
          </a:p>
        </p:txBody>
      </p:sp>
      <p:pic>
        <p:nvPicPr>
          <p:cNvPr id="46083" name="Picture 1"/>
          <p:cNvPicPr>
            <a:picLocks noChangeAspect="1" noChangeArrowheads="1"/>
          </p:cNvPicPr>
          <p:nvPr/>
        </p:nvPicPr>
        <p:blipFill>
          <a:blip r:embed="rId2"/>
          <a:srcRect/>
          <a:stretch>
            <a:fillRect/>
          </a:stretch>
        </p:blipFill>
        <p:spPr bwMode="auto">
          <a:xfrm>
            <a:off x="943429" y="2143125"/>
            <a:ext cx="8200571" cy="3714750"/>
          </a:xfrm>
          <a:prstGeom prst="rect">
            <a:avLst/>
          </a:prstGeom>
          <a:noFill/>
          <a:ln w="9525">
            <a:noFill/>
            <a:miter lim="800000"/>
            <a:headEnd/>
            <a:tailEnd/>
          </a:ln>
        </p:spPr>
      </p:pic>
      <p:sp>
        <p:nvSpPr>
          <p:cNvPr id="46084" name="TextBox 5"/>
          <p:cNvSpPr txBox="1">
            <a:spLocks noChangeArrowheads="1"/>
          </p:cNvSpPr>
          <p:nvPr/>
        </p:nvSpPr>
        <p:spPr bwMode="auto">
          <a:xfrm>
            <a:off x="1643063" y="1428750"/>
            <a:ext cx="6583362" cy="461963"/>
          </a:xfrm>
          <a:prstGeom prst="rect">
            <a:avLst/>
          </a:prstGeom>
          <a:noFill/>
          <a:ln w="9525">
            <a:noFill/>
            <a:miter lim="800000"/>
            <a:headEnd/>
            <a:tailEnd/>
          </a:ln>
        </p:spPr>
        <p:txBody>
          <a:bodyPr wrap="none">
            <a:spAutoFit/>
          </a:bodyPr>
          <a:lstStyle/>
          <a:p>
            <a:r>
              <a:rPr lang="zh-CN" altLang="en-US"/>
              <a:t>评估保证等级</a:t>
            </a:r>
            <a:r>
              <a:rPr lang="en-US" altLang="zh-CN"/>
              <a:t>(EAL- Evaluation Assurance Levels)</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dirty="0" smtClean="0"/>
              <a:t>5.6</a:t>
            </a:r>
            <a:r>
              <a:rPr lang="zh-CN" altLang="en-US" dirty="0" smtClean="0"/>
              <a:t>生存性</a:t>
            </a:r>
          </a:p>
        </p:txBody>
      </p:sp>
      <p:sp>
        <p:nvSpPr>
          <p:cNvPr id="47107" name="内容占位符 2"/>
          <p:cNvSpPr>
            <a:spLocks noGrp="1"/>
          </p:cNvSpPr>
          <p:nvPr>
            <p:ph idx="1"/>
          </p:nvPr>
        </p:nvSpPr>
        <p:spPr>
          <a:xfrm>
            <a:off x="785813" y="1214438"/>
            <a:ext cx="8001000" cy="990600"/>
          </a:xfrm>
        </p:spPr>
        <p:txBody>
          <a:bodyPr/>
          <a:lstStyle/>
          <a:p>
            <a:r>
              <a:rPr lang="en-US" altLang="zh-CN" sz="2400" smtClean="0"/>
              <a:t>CMU/SEI</a:t>
            </a:r>
            <a:r>
              <a:rPr lang="zh-CN" altLang="en-US" sz="2400" smtClean="0"/>
              <a:t>的报告中将生存性定义为：系统在遭受攻击、发生失效或灾难的情况下，能按时完成其任务的能力。</a:t>
            </a:r>
          </a:p>
        </p:txBody>
      </p:sp>
      <p:pic>
        <p:nvPicPr>
          <p:cNvPr id="47108" name="Picture 2"/>
          <p:cNvPicPr>
            <a:picLocks noChangeAspect="1" noChangeArrowheads="1"/>
          </p:cNvPicPr>
          <p:nvPr/>
        </p:nvPicPr>
        <p:blipFill>
          <a:blip r:embed="rId2"/>
          <a:srcRect/>
          <a:stretch>
            <a:fillRect/>
          </a:stretch>
        </p:blipFill>
        <p:spPr bwMode="auto">
          <a:xfrm>
            <a:off x="972459" y="2143125"/>
            <a:ext cx="7925934" cy="417512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endParaRPr lang="zh-CN" altLang="en-US" smtClean="0"/>
          </a:p>
        </p:txBody>
      </p:sp>
      <p:sp>
        <p:nvSpPr>
          <p:cNvPr id="48131" name="内容占位符 2"/>
          <p:cNvSpPr>
            <a:spLocks noGrp="1"/>
          </p:cNvSpPr>
          <p:nvPr>
            <p:ph idx="1"/>
          </p:nvPr>
        </p:nvSpPr>
        <p:spPr>
          <a:xfrm>
            <a:off x="1000125" y="1295400"/>
            <a:ext cx="7991475" cy="5029200"/>
          </a:xfrm>
        </p:spPr>
        <p:txBody>
          <a:bodyPr/>
          <a:lstStyle/>
          <a:p>
            <a:r>
              <a:rPr lang="zh-CN" altLang="en-US" dirty="0" smtClean="0"/>
              <a:t>现在的民用系统和军事系统一样，都会遭受恐怖分子和敌对势力主动攻击</a:t>
            </a:r>
            <a:r>
              <a:rPr lang="zh-CN" altLang="en-US" dirty="0" smtClean="0"/>
              <a:t>。</a:t>
            </a:r>
            <a:endParaRPr lang="en-US" altLang="zh-CN" dirty="0" smtClean="0"/>
          </a:p>
          <a:p>
            <a:endParaRPr lang="en-US" altLang="zh-CN" dirty="0" smtClean="0"/>
          </a:p>
          <a:p>
            <a:r>
              <a:rPr lang="zh-CN" altLang="en-US" dirty="0" smtClean="0"/>
              <a:t>因此</a:t>
            </a:r>
            <a:r>
              <a:rPr lang="zh-CN" altLang="en-US" dirty="0" smtClean="0"/>
              <a:t>在设计一个软件系统时，必须考虑系统被攻击的可能性，以及被攻击后的生存能力</a:t>
            </a:r>
            <a:r>
              <a:rPr lang="zh-CN" altLang="en-US" dirty="0" smtClean="0"/>
              <a:t>。</a:t>
            </a:r>
            <a:endParaRPr lang="en-US" altLang="zh-CN" dirty="0" smtClean="0"/>
          </a:p>
          <a:p>
            <a:endParaRPr lang="en-US" altLang="zh-CN" dirty="0" smtClean="0"/>
          </a:p>
          <a:p>
            <a:r>
              <a:rPr lang="zh-CN" altLang="en-US" dirty="0" smtClean="0"/>
              <a:t>而</a:t>
            </a:r>
            <a:r>
              <a:rPr lang="zh-CN" altLang="en-US" dirty="0" smtClean="0"/>
              <a:t>不能只关注软件系统的功能和一般意义上的质量</a:t>
            </a:r>
            <a:r>
              <a:rPr lang="en-US" altLang="zh-CN" dirty="0" smtClean="0"/>
              <a:t>(ISO-9126)</a:t>
            </a:r>
            <a:r>
              <a:rPr lang="zh-CN" altLang="en-US" dirty="0" smtClean="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dirty="0" smtClean="0"/>
              <a:t>5.7</a:t>
            </a:r>
            <a:r>
              <a:rPr lang="zh-CN" altLang="en-US" dirty="0" smtClean="0"/>
              <a:t>总结</a:t>
            </a:r>
          </a:p>
        </p:txBody>
      </p:sp>
      <p:sp>
        <p:nvSpPr>
          <p:cNvPr id="49155" name="内容占位符 2"/>
          <p:cNvSpPr>
            <a:spLocks noGrp="1"/>
          </p:cNvSpPr>
          <p:nvPr>
            <p:ph idx="1"/>
          </p:nvPr>
        </p:nvSpPr>
        <p:spPr>
          <a:xfrm>
            <a:off x="899886" y="1295400"/>
            <a:ext cx="8091714" cy="5029200"/>
          </a:xfrm>
        </p:spPr>
        <p:txBody>
          <a:bodyPr/>
          <a:lstStyle/>
          <a:p>
            <a:r>
              <a:rPr lang="zh-CN" altLang="en-US" dirty="0" smtClean="0"/>
              <a:t>任何一个基于计算机的或软件的系统，不仅仅需要一般意义上</a:t>
            </a:r>
            <a:r>
              <a:rPr lang="en-US" altLang="zh-CN" dirty="0" smtClean="0"/>
              <a:t>(ISO-9126</a:t>
            </a:r>
            <a:r>
              <a:rPr lang="zh-CN" altLang="en-US" dirty="0" smtClean="0"/>
              <a:t>定义的</a:t>
            </a:r>
            <a:r>
              <a:rPr lang="en-US" altLang="zh-CN" dirty="0" smtClean="0"/>
              <a:t>)</a:t>
            </a:r>
            <a:r>
              <a:rPr lang="zh-CN" altLang="en-US" dirty="0" smtClean="0"/>
              <a:t>质量属性，仍需要考虑可信赖性的要求。</a:t>
            </a:r>
            <a:endParaRPr lang="en-US" altLang="zh-CN" dirty="0" smtClean="0"/>
          </a:p>
          <a:p>
            <a:r>
              <a:rPr lang="zh-CN" altLang="en-US" dirty="0" smtClean="0"/>
              <a:t>这些属性要求决定了系统是否会泄露具有密级要求的信息和数据</a:t>
            </a:r>
            <a:r>
              <a:rPr lang="en-US" altLang="zh-CN" dirty="0" smtClean="0"/>
              <a:t>(</a:t>
            </a:r>
            <a:r>
              <a:rPr lang="zh-CN" altLang="en-US" dirty="0" smtClean="0"/>
              <a:t>密安性</a:t>
            </a:r>
            <a:r>
              <a:rPr lang="en-US" altLang="zh-CN" dirty="0" smtClean="0"/>
              <a:t>)</a:t>
            </a:r>
            <a:r>
              <a:rPr lang="zh-CN" altLang="en-US" dirty="0" smtClean="0"/>
              <a:t>，是否会发生或避免灾难</a:t>
            </a:r>
            <a:r>
              <a:rPr lang="en-US" altLang="zh-CN" dirty="0" smtClean="0"/>
              <a:t>(</a:t>
            </a:r>
            <a:r>
              <a:rPr lang="zh-CN" altLang="en-US" dirty="0" smtClean="0"/>
              <a:t>安全关键特征</a:t>
            </a:r>
            <a:r>
              <a:rPr lang="en-US" altLang="zh-CN" dirty="0" smtClean="0"/>
              <a:t>)</a:t>
            </a:r>
            <a:r>
              <a:rPr lang="zh-CN" altLang="en-US" dirty="0" smtClean="0"/>
              <a:t>、系统能否在敌方的攻击或自然等原因情况下能够生存下来继续提供服务</a:t>
            </a:r>
            <a:r>
              <a:rPr lang="en-US" altLang="zh-CN" dirty="0" smtClean="0"/>
              <a:t>(</a:t>
            </a:r>
            <a:r>
              <a:rPr lang="zh-CN" altLang="en-US" dirty="0" smtClean="0"/>
              <a:t>生存性</a:t>
            </a:r>
            <a:r>
              <a:rPr lang="en-US" altLang="zh-CN" dirty="0" smtClean="0"/>
              <a:t>)</a:t>
            </a:r>
            <a:r>
              <a:rPr lang="zh-CN" altLang="en-US" dirty="0" smtClean="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典型的系统故障所案例的原因分解</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036864" y="1213302"/>
            <a:ext cx="8135292" cy="475206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dirty="0" smtClean="0"/>
              <a:t>5.1.2 </a:t>
            </a:r>
            <a:r>
              <a:rPr lang="zh-CN" altLang="en-US" dirty="0" smtClean="0"/>
              <a:t>可信赖性的定义</a:t>
            </a:r>
          </a:p>
        </p:txBody>
      </p:sp>
      <p:sp>
        <p:nvSpPr>
          <p:cNvPr id="6147" name="内容占位符 2"/>
          <p:cNvSpPr>
            <a:spLocks noGrp="1"/>
          </p:cNvSpPr>
          <p:nvPr>
            <p:ph idx="1"/>
          </p:nvPr>
        </p:nvSpPr>
        <p:spPr>
          <a:xfrm>
            <a:off x="857250" y="1295400"/>
            <a:ext cx="8134350" cy="5029200"/>
          </a:xfrm>
        </p:spPr>
        <p:txBody>
          <a:bodyPr/>
          <a:lstStyle/>
          <a:p>
            <a:r>
              <a:rPr lang="zh-CN" altLang="en-US" sz="2800" dirty="0" smtClean="0"/>
              <a:t>可信赖性</a:t>
            </a:r>
            <a:r>
              <a:rPr lang="en-US" altLang="zh-CN" sz="2800" dirty="0" smtClean="0"/>
              <a:t>(dependability)</a:t>
            </a:r>
            <a:r>
              <a:rPr lang="zh-CN" altLang="en-US" sz="2800" dirty="0" smtClean="0"/>
              <a:t>就是指</a:t>
            </a:r>
            <a:r>
              <a:rPr lang="zh-CN" altLang="en-US" sz="2800" dirty="0" smtClean="0"/>
              <a:t>：</a:t>
            </a:r>
            <a:endParaRPr lang="en-US" altLang="zh-CN" sz="2800" dirty="0" smtClean="0"/>
          </a:p>
          <a:p>
            <a:pPr lvl="1"/>
            <a:r>
              <a:rPr lang="zh-CN" altLang="en-US" sz="2400" dirty="0" smtClean="0"/>
              <a:t>“</a:t>
            </a:r>
            <a:r>
              <a:rPr lang="zh-CN" altLang="en-US" sz="2400" dirty="0" smtClean="0"/>
              <a:t>人们对基于计算机系统所提供服务的信任程度。”</a:t>
            </a:r>
            <a:endParaRPr lang="en-US" altLang="zh-CN" sz="2400" dirty="0" smtClean="0"/>
          </a:p>
          <a:p>
            <a:endParaRPr lang="en-US" altLang="zh-CN" sz="2800" dirty="0" smtClean="0"/>
          </a:p>
          <a:p>
            <a:r>
              <a:rPr lang="en-US" altLang="zh-CN" sz="2800" dirty="0" smtClean="0"/>
              <a:t>1991</a:t>
            </a:r>
            <a:r>
              <a:rPr lang="zh-CN" altLang="en-US" sz="2800" dirty="0" smtClean="0"/>
              <a:t>年，</a:t>
            </a:r>
            <a:r>
              <a:rPr lang="en-US" altLang="zh-CN" sz="2800" dirty="0" smtClean="0"/>
              <a:t>ISO</a:t>
            </a:r>
            <a:r>
              <a:rPr lang="zh-CN" altLang="en-US" sz="2800" dirty="0" smtClean="0"/>
              <a:t>组织将可信赖性定义为</a:t>
            </a:r>
            <a:r>
              <a:rPr lang="zh-CN" altLang="en-US" sz="2800" dirty="0" smtClean="0"/>
              <a:t>：</a:t>
            </a:r>
            <a:endParaRPr lang="en-US" altLang="zh-CN" sz="2800" dirty="0" smtClean="0"/>
          </a:p>
          <a:p>
            <a:pPr lvl="1"/>
            <a:r>
              <a:rPr lang="zh-CN" altLang="en-US" sz="2400" dirty="0" smtClean="0"/>
              <a:t>“</a:t>
            </a:r>
            <a:r>
              <a:rPr lang="zh-CN" altLang="en-US" sz="2400" dirty="0" smtClean="0"/>
              <a:t>用来描述可使用性能和与其关联的因素</a:t>
            </a:r>
            <a:r>
              <a:rPr lang="en-US" altLang="zh-CN" sz="2400" dirty="0" smtClean="0"/>
              <a:t>(</a:t>
            </a:r>
            <a:r>
              <a:rPr lang="zh-CN" altLang="en-US" sz="2400" dirty="0" smtClean="0"/>
              <a:t>可靠性能、可维护性能、和维护支持性能</a:t>
            </a:r>
            <a:r>
              <a:rPr lang="en-US" altLang="zh-CN" sz="2400" dirty="0" smtClean="0"/>
              <a:t>)</a:t>
            </a:r>
            <a:r>
              <a:rPr lang="zh-CN" altLang="en-US" sz="2400" dirty="0" smtClean="0"/>
              <a:t>的集合。”</a:t>
            </a:r>
            <a:endParaRPr lang="en-US" altLang="zh-CN" sz="2400" dirty="0" smtClean="0"/>
          </a:p>
          <a:p>
            <a:endParaRPr lang="en-US" altLang="zh-CN" sz="2800" dirty="0" smtClean="0"/>
          </a:p>
          <a:p>
            <a:r>
              <a:rPr lang="en-US" altLang="zh-CN" sz="2800" dirty="0" smtClean="0"/>
              <a:t>CEI</a:t>
            </a:r>
            <a:r>
              <a:rPr lang="zh-CN" altLang="en-US" sz="2800" dirty="0" smtClean="0"/>
              <a:t>将其定义为</a:t>
            </a:r>
            <a:r>
              <a:rPr lang="zh-CN" altLang="en-US" sz="2800" dirty="0" smtClean="0"/>
              <a:t>：</a:t>
            </a:r>
            <a:endParaRPr lang="en-US" altLang="zh-CN" sz="2800" dirty="0" smtClean="0"/>
          </a:p>
          <a:p>
            <a:pPr lvl="1"/>
            <a:r>
              <a:rPr lang="zh-CN" altLang="en-US" sz="2400" dirty="0" smtClean="0"/>
              <a:t>“</a:t>
            </a:r>
            <a:r>
              <a:rPr lang="zh-CN" altLang="en-US" sz="2400" dirty="0" smtClean="0"/>
              <a:t>系统在确定的运行和环境条件下，在所定义的时间段内，排他地和正确地执行系统功能的可靠程度。 ”</a:t>
            </a:r>
            <a:r>
              <a:rPr lang="en-US" sz="2400" baseline="30000" dirty="0" smtClean="0"/>
              <a:t> </a:t>
            </a:r>
            <a:endParaRPr lang="zh-CN" altLang="en-US" sz="2400" dirty="0" smtClean="0"/>
          </a:p>
          <a:p>
            <a:endParaRPr lang="zh-CN" alt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dirty="0" smtClean="0"/>
              <a:t>5.1.3 </a:t>
            </a:r>
            <a:r>
              <a:rPr lang="zh-CN" altLang="en-US" dirty="0" smtClean="0"/>
              <a:t>可信赖性的属性</a:t>
            </a:r>
          </a:p>
        </p:txBody>
      </p:sp>
      <p:sp>
        <p:nvSpPr>
          <p:cNvPr id="7171" name="内容占位符 2"/>
          <p:cNvSpPr>
            <a:spLocks noGrp="1"/>
          </p:cNvSpPr>
          <p:nvPr>
            <p:ph idx="1"/>
          </p:nvPr>
        </p:nvSpPr>
        <p:spPr>
          <a:xfrm>
            <a:off x="785813" y="1295400"/>
            <a:ext cx="8205787" cy="5029200"/>
          </a:xfrm>
        </p:spPr>
        <p:txBody>
          <a:bodyPr/>
          <a:lstStyle/>
          <a:p>
            <a:r>
              <a:rPr lang="zh-CN" altLang="en-US" sz="2800" smtClean="0"/>
              <a:t>可信赖性</a:t>
            </a:r>
            <a:r>
              <a:rPr lang="en-US" altLang="zh-CN" sz="2800" smtClean="0"/>
              <a:t>(Dependability)</a:t>
            </a:r>
            <a:r>
              <a:rPr lang="zh-CN" altLang="en-US" sz="2800" smtClean="0"/>
              <a:t>表示计算机及其软件在服务期间的可信赖程度，具体为：</a:t>
            </a:r>
          </a:p>
          <a:p>
            <a:pPr lvl="1"/>
            <a:r>
              <a:rPr lang="zh-CN" altLang="en-US" sz="2000" smtClean="0"/>
              <a:t>随时可用的特征称为系统的</a:t>
            </a:r>
            <a:r>
              <a:rPr lang="zh-CN" altLang="en-US" sz="2000" b="1" smtClean="0"/>
              <a:t>可用性</a:t>
            </a:r>
            <a:r>
              <a:rPr lang="en-US" altLang="zh-CN" sz="2000" b="1" smtClean="0"/>
              <a:t>(availability)</a:t>
            </a:r>
            <a:r>
              <a:rPr lang="zh-CN" altLang="en-US" sz="2000" smtClean="0"/>
              <a:t>； </a:t>
            </a:r>
          </a:p>
          <a:p>
            <a:pPr lvl="1"/>
            <a:r>
              <a:rPr lang="zh-CN" altLang="en-US" sz="2000" smtClean="0"/>
              <a:t>系统服务的连续程度形成</a:t>
            </a:r>
            <a:r>
              <a:rPr lang="zh-CN" altLang="en-US" sz="2000" b="1" smtClean="0"/>
              <a:t>可靠性</a:t>
            </a:r>
            <a:r>
              <a:rPr lang="en-US" altLang="zh-CN" sz="2000" b="1" smtClean="0"/>
              <a:t>(reliability)</a:t>
            </a:r>
            <a:r>
              <a:rPr lang="zh-CN" altLang="en-US" sz="2000" smtClean="0"/>
              <a:t>；</a:t>
            </a:r>
          </a:p>
          <a:p>
            <a:pPr lvl="1"/>
            <a:r>
              <a:rPr lang="zh-CN" altLang="en-US" sz="2000" smtClean="0"/>
              <a:t>不会给环境和人员带来灾难性的后果称为</a:t>
            </a:r>
            <a:r>
              <a:rPr lang="zh-CN" altLang="en-US" sz="2000" b="1" smtClean="0"/>
              <a:t>安全性</a:t>
            </a:r>
            <a:r>
              <a:rPr lang="en-US" altLang="zh-CN" sz="2000" b="1" smtClean="0"/>
              <a:t>(safety)</a:t>
            </a:r>
            <a:r>
              <a:rPr lang="zh-CN" altLang="en-US" sz="2000" smtClean="0"/>
              <a:t>；</a:t>
            </a:r>
          </a:p>
          <a:p>
            <a:pPr lvl="1"/>
            <a:r>
              <a:rPr lang="zh-CN" altLang="en-US" sz="2000" smtClean="0"/>
              <a:t>不会发生非法的信息泄露称为</a:t>
            </a:r>
            <a:r>
              <a:rPr lang="zh-CN" altLang="en-US" sz="2000" b="1" smtClean="0"/>
              <a:t>保密性</a:t>
            </a:r>
            <a:r>
              <a:rPr lang="en-US" altLang="zh-CN" sz="2000" b="1" smtClean="0"/>
              <a:t>(confidentiality)</a:t>
            </a:r>
            <a:r>
              <a:rPr lang="zh-CN" altLang="en-US" sz="2000" smtClean="0"/>
              <a:t>；</a:t>
            </a:r>
          </a:p>
          <a:p>
            <a:pPr lvl="1"/>
            <a:r>
              <a:rPr lang="zh-CN" altLang="en-US" sz="2000" smtClean="0"/>
              <a:t>不会发生不适当的修改信息的情况称为</a:t>
            </a:r>
            <a:r>
              <a:rPr lang="zh-CN" altLang="en-US" sz="2000" b="1" smtClean="0"/>
              <a:t>完整性</a:t>
            </a:r>
            <a:r>
              <a:rPr lang="en-US" altLang="zh-CN" sz="2000" b="1" smtClean="0"/>
              <a:t>(integrity</a:t>
            </a:r>
            <a:r>
              <a:rPr lang="en-US" altLang="zh-CN" sz="2000" smtClean="0"/>
              <a:t>)</a:t>
            </a:r>
            <a:r>
              <a:rPr lang="zh-CN" altLang="en-US" sz="2000" smtClean="0"/>
              <a:t>；</a:t>
            </a:r>
          </a:p>
          <a:p>
            <a:pPr lvl="1"/>
            <a:r>
              <a:rPr lang="zh-CN" altLang="en-US" sz="2000" smtClean="0"/>
              <a:t>修复和进入正常工作状态的能力成为</a:t>
            </a:r>
            <a:r>
              <a:rPr lang="zh-CN" altLang="en-US" sz="2000" b="1" smtClean="0"/>
              <a:t>可维护性</a:t>
            </a:r>
            <a:r>
              <a:rPr lang="en-US" altLang="zh-CN" sz="2000" b="1" smtClean="0"/>
              <a:t>(maintainability)</a:t>
            </a:r>
            <a:r>
              <a:rPr lang="zh-CN" altLang="en-US" sz="2000" smtClean="0"/>
              <a:t>；</a:t>
            </a:r>
          </a:p>
          <a:p>
            <a:pPr lvl="1"/>
            <a:r>
              <a:rPr lang="zh-CN" altLang="en-US" sz="2000" smtClean="0"/>
              <a:t>而，</a:t>
            </a:r>
            <a:r>
              <a:rPr lang="zh-CN" altLang="en-US" sz="2000" b="1" smtClean="0"/>
              <a:t>密安性</a:t>
            </a:r>
            <a:r>
              <a:rPr lang="en-US" altLang="zh-CN" sz="2000" b="1" smtClean="0"/>
              <a:t>(Security)</a:t>
            </a:r>
            <a:r>
              <a:rPr lang="en-US" altLang="zh-CN" sz="2000" smtClean="0"/>
              <a:t> </a:t>
            </a:r>
            <a:r>
              <a:rPr lang="zh-CN" altLang="en-US" sz="2000" smtClean="0"/>
              <a:t>，或称为</a:t>
            </a:r>
            <a:r>
              <a:rPr lang="zh-CN" altLang="en-US" sz="2000" b="1" smtClean="0"/>
              <a:t>信息安全性</a:t>
            </a:r>
            <a:r>
              <a:rPr lang="en-US" altLang="zh-CN" sz="2000" smtClean="0"/>
              <a:t>(Information Security)</a:t>
            </a:r>
            <a:r>
              <a:rPr lang="zh-CN" altLang="en-US" sz="2000" smtClean="0"/>
              <a:t>是可用性，以及具有授权的完整性和保密性所构成。</a:t>
            </a:r>
          </a:p>
          <a:p>
            <a:pPr>
              <a:buFontTx/>
              <a:buNone/>
            </a:pPr>
            <a:endParaRPr lang="zh-CN" alt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endParaRPr lang="zh-CN" altLang="en-US" smtClean="0"/>
          </a:p>
        </p:txBody>
      </p:sp>
      <p:sp>
        <p:nvSpPr>
          <p:cNvPr id="8195" name="内容占位符 2"/>
          <p:cNvSpPr>
            <a:spLocks noGrp="1"/>
          </p:cNvSpPr>
          <p:nvPr>
            <p:ph idx="1"/>
          </p:nvPr>
        </p:nvSpPr>
        <p:spPr>
          <a:xfrm>
            <a:off x="943429" y="1295400"/>
            <a:ext cx="8048171" cy="5029200"/>
          </a:xfrm>
        </p:spPr>
        <p:txBody>
          <a:bodyPr/>
          <a:lstStyle/>
          <a:p>
            <a:r>
              <a:rPr lang="zh-CN" altLang="en-US" sz="2800" dirty="0" smtClean="0"/>
              <a:t>一个系统是否可信任，取决于在上述基本特性出现的频度，以及系统发生系统故障</a:t>
            </a:r>
            <a:r>
              <a:rPr lang="en-US" altLang="zh-CN" sz="2800" dirty="0" smtClean="0"/>
              <a:t>(failure)</a:t>
            </a:r>
            <a:r>
              <a:rPr lang="zh-CN" altLang="en-US" sz="2800" dirty="0" smtClean="0"/>
              <a:t>时，导致系统功能出现错误</a:t>
            </a:r>
            <a:r>
              <a:rPr lang="en-US" altLang="zh-CN" sz="2800" dirty="0" smtClean="0"/>
              <a:t>(error)</a:t>
            </a:r>
            <a:r>
              <a:rPr lang="zh-CN" altLang="en-US" sz="2800" dirty="0" smtClean="0"/>
              <a:t>后所导致对环境破坏的严重程度，或信息泄露</a:t>
            </a:r>
            <a:r>
              <a:rPr lang="en-US" altLang="zh-CN" sz="2800" dirty="0" smtClean="0"/>
              <a:t>(Security)</a:t>
            </a:r>
            <a:r>
              <a:rPr lang="zh-CN" altLang="en-US" sz="2800" dirty="0" smtClean="0"/>
              <a:t>导致的损失的严重程度</a:t>
            </a:r>
            <a:r>
              <a:rPr lang="zh-CN" altLang="en-US" sz="2800" dirty="0" smtClean="0"/>
              <a:t>。</a:t>
            </a:r>
            <a:endParaRPr lang="en-US" altLang="zh-CN" sz="2800" dirty="0" smtClean="0"/>
          </a:p>
          <a:p>
            <a:pPr lvl="1"/>
            <a:r>
              <a:rPr lang="zh-CN" altLang="en-US" sz="2400" dirty="0" smtClean="0"/>
              <a:t>而</a:t>
            </a:r>
            <a:r>
              <a:rPr lang="zh-CN" altLang="en-US" sz="2400" dirty="0" smtClean="0"/>
              <a:t>系统发生故障的运营通常是系统的硬件、软件、或人为的错失</a:t>
            </a:r>
            <a:r>
              <a:rPr lang="en-US" altLang="zh-CN" sz="2400" dirty="0" smtClean="0"/>
              <a:t>(fault)</a:t>
            </a:r>
            <a:r>
              <a:rPr lang="zh-CN" altLang="en-US" sz="2400" dirty="0" smtClean="0"/>
              <a:t>或潜在的缺陷</a:t>
            </a:r>
            <a:r>
              <a:rPr lang="en-US" altLang="zh-CN" sz="2400" dirty="0" smtClean="0"/>
              <a:t>(defect)</a:t>
            </a:r>
            <a:r>
              <a:rPr lang="zh-CN" altLang="en-US" sz="2400" dirty="0" smtClean="0"/>
              <a:t>所造成的。</a:t>
            </a:r>
            <a:endParaRPr lang="en-US" altLang="zh-CN" sz="2400" dirty="0" smtClean="0"/>
          </a:p>
          <a:p>
            <a:endParaRPr lang="en-US" altLang="zh-CN" sz="2800" dirty="0" smtClean="0"/>
          </a:p>
          <a:p>
            <a:r>
              <a:rPr lang="zh-CN" altLang="en-US" sz="2800" dirty="0" smtClean="0"/>
              <a:t>生存性</a:t>
            </a:r>
            <a:r>
              <a:rPr lang="en-US" altLang="zh-CN" sz="2800" dirty="0" smtClean="0"/>
              <a:t>(Survivable)</a:t>
            </a:r>
            <a:r>
              <a:rPr lang="zh-CN" altLang="en-US" sz="2800" dirty="0" smtClean="0"/>
              <a:t>，并将其定义为：</a:t>
            </a:r>
            <a:r>
              <a:rPr lang="zh-CN" altLang="en-US" sz="2800" b="1" dirty="0" smtClean="0"/>
              <a:t>系统在受到攻击、故障、意外等存在的情况下，及时完成任务的能力。</a:t>
            </a:r>
            <a:endParaRPr lang="zh-CN" altLang="en-US" sz="2800" dirty="0" smtClean="0"/>
          </a:p>
          <a:p>
            <a:endParaRPr lang="zh-CN" alt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可信赖性属性分解</a:t>
            </a:r>
          </a:p>
        </p:txBody>
      </p:sp>
      <p:pic>
        <p:nvPicPr>
          <p:cNvPr id="9219" name="Picture 2"/>
          <p:cNvPicPr>
            <a:picLocks noChangeAspect="1" noChangeArrowheads="1"/>
          </p:cNvPicPr>
          <p:nvPr/>
        </p:nvPicPr>
        <p:blipFill>
          <a:blip r:embed="rId2"/>
          <a:srcRect/>
          <a:stretch>
            <a:fillRect/>
          </a:stretch>
        </p:blipFill>
        <p:spPr bwMode="auto">
          <a:xfrm>
            <a:off x="214313" y="1500188"/>
            <a:ext cx="8948737" cy="3929062"/>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10</TotalTime>
  <Words>4285</Words>
  <Application>Microsoft PowerPoint</Application>
  <PresentationFormat>全屏显示(4:3)</PresentationFormat>
  <Paragraphs>218</Paragraphs>
  <Slides>48</Slides>
  <Notes>0</Notes>
  <HiddenSlides>0</HiddenSlides>
  <MMClips>0</MMClips>
  <ScaleCrop>false</ScaleCrop>
  <HeadingPairs>
    <vt:vector size="4" baseType="variant">
      <vt:variant>
        <vt:lpstr>主题</vt:lpstr>
      </vt:variant>
      <vt:variant>
        <vt:i4>2</vt:i4>
      </vt:variant>
      <vt:variant>
        <vt:lpstr>幻灯片标题</vt:lpstr>
      </vt:variant>
      <vt:variant>
        <vt:i4>48</vt:i4>
      </vt:variant>
    </vt:vector>
  </HeadingPairs>
  <TitlesOfParts>
    <vt:vector size="50" baseType="lpstr">
      <vt:lpstr>新模板-7</vt:lpstr>
      <vt:lpstr>自定义设计方案</vt:lpstr>
      <vt:lpstr>第5章  可信赖性</vt:lpstr>
      <vt:lpstr>目录</vt:lpstr>
      <vt:lpstr>5.1 可信赖性概念 </vt:lpstr>
      <vt:lpstr>5.1.1 可信赖性的起因</vt:lpstr>
      <vt:lpstr>典型的系统故障所案例的原因分解</vt:lpstr>
      <vt:lpstr>5.1.2 可信赖性的定义</vt:lpstr>
      <vt:lpstr>5.1.3 可信赖性的属性</vt:lpstr>
      <vt:lpstr>幻灯片 8</vt:lpstr>
      <vt:lpstr>可信赖性属性分解</vt:lpstr>
      <vt:lpstr>5.2 可信赖性方法和技术</vt:lpstr>
      <vt:lpstr>5.2.1开发可信赖系统的基本方法</vt:lpstr>
      <vt:lpstr>幻灯片 12</vt:lpstr>
      <vt:lpstr>5.2.2可信赖性的属性讨论</vt:lpstr>
      <vt:lpstr>幻灯片 14</vt:lpstr>
      <vt:lpstr>幻灯片 15</vt:lpstr>
      <vt:lpstr>幻灯片 16</vt:lpstr>
      <vt:lpstr>容错设计</vt:lpstr>
      <vt:lpstr>信息冗余和系统备份</vt:lpstr>
      <vt:lpstr>5.3 可靠性和可用性</vt:lpstr>
      <vt:lpstr>幻灯片 20</vt:lpstr>
      <vt:lpstr>幻灯片 21</vt:lpstr>
      <vt:lpstr>5.4 安全性原则</vt:lpstr>
      <vt:lpstr>5.4 安全性原则</vt:lpstr>
      <vt:lpstr>5.4.1 ALARP安全原则</vt:lpstr>
      <vt:lpstr>幻灯片 25</vt:lpstr>
      <vt:lpstr>幻灯片 26</vt:lpstr>
      <vt:lpstr>ALARP适用于软件？</vt:lpstr>
      <vt:lpstr>5.4.2 软件安全证据考虑</vt:lpstr>
      <vt:lpstr>5.4.3 基于开发过程的证据</vt:lpstr>
      <vt:lpstr>5.5密安性原则</vt:lpstr>
      <vt:lpstr>5.5.1 软件密安性的威胁</vt:lpstr>
      <vt:lpstr>被攻击迟早的事</vt:lpstr>
      <vt:lpstr>5.5.2密安性的误区</vt:lpstr>
      <vt:lpstr>通过模糊化得到安全 ？</vt:lpstr>
      <vt:lpstr>5.5.3 密安性的公开原则</vt:lpstr>
      <vt:lpstr> Shannon的看法</vt:lpstr>
      <vt:lpstr>5.5.4 系统密安性的模型</vt:lpstr>
      <vt:lpstr>文件密安性和访问权限矩阵</vt:lpstr>
      <vt:lpstr>BLP 模型</vt:lpstr>
      <vt:lpstr>BLP 模型</vt:lpstr>
      <vt:lpstr>HRU模型</vt:lpstr>
      <vt:lpstr>中国院墙(Chinese Walls)</vt:lpstr>
      <vt:lpstr>5.5.5 产品的密安性需求与认证</vt:lpstr>
      <vt:lpstr>密安产品的评估过程</vt:lpstr>
      <vt:lpstr>密安保护等级与开发过程要求</vt:lpstr>
      <vt:lpstr>5.6生存性</vt:lpstr>
      <vt:lpstr>幻灯片 47</vt:lpstr>
      <vt:lpstr>5.7总结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可信赖性</dc:title>
  <dc:creator>Think</dc:creator>
  <cp:lastModifiedBy>Think</cp:lastModifiedBy>
  <cp:revision>2</cp:revision>
  <dcterms:created xsi:type="dcterms:W3CDTF">2014-07-04T02:20:00Z</dcterms:created>
  <dcterms:modified xsi:type="dcterms:W3CDTF">2014-07-15T09:34:47Z</dcterms:modified>
</cp:coreProperties>
</file>