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44"/>
  </p:notesMasterIdLst>
  <p:handoutMasterIdLst>
    <p:handoutMasterId r:id="rId45"/>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714375" y="1714500"/>
            <a:ext cx="7772400" cy="1470025"/>
          </a:xfrm>
        </p:spPr>
        <p:txBody>
          <a:bodyPr/>
          <a:lstStyle/>
          <a:p>
            <a:pPr algn="ctr" eaLnBrk="1" hangingPunct="1"/>
            <a:r>
              <a:rPr lang="zh-CN" altLang="en-US" smtClean="0"/>
              <a:t>第</a:t>
            </a:r>
            <a:r>
              <a:rPr lang="en-US" altLang="zh-CN" smtClean="0"/>
              <a:t>6</a:t>
            </a:r>
            <a:r>
              <a:rPr lang="zh-CN" altLang="en-US" smtClean="0"/>
              <a:t>章 软件销售与采购</a:t>
            </a:r>
            <a:endParaRPr lang="en-US" altLang="zh-CN" smtClean="0"/>
          </a:p>
        </p:txBody>
      </p:sp>
      <p:sp>
        <p:nvSpPr>
          <p:cNvPr id="4099" name="Rectangle 6"/>
          <p:cNvSpPr>
            <a:spLocks noGrp="1" noChangeArrowheads="1"/>
          </p:cNvSpPr>
          <p:nvPr>
            <p:ph type="subTitle" idx="1"/>
          </p:nvPr>
        </p:nvSpPr>
        <p:spPr>
          <a:xfrm>
            <a:off x="1371600" y="3284538"/>
            <a:ext cx="6400800" cy="1001712"/>
          </a:xfrm>
        </p:spPr>
        <p:txBody>
          <a:bodyPr/>
          <a:lstStyle/>
          <a:p>
            <a:pPr eaLnBrk="1" hangingPunct="1"/>
            <a:r>
              <a:rPr lang="zh-CN" altLang="en-US" sz="2800" smtClean="0"/>
              <a:t>软件是产品，是经济活动</a:t>
            </a:r>
            <a:endParaRPr lang="en-US" altLang="zh-CN"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6.2.1 </a:t>
            </a:r>
            <a:r>
              <a:rPr lang="zh-CN" altLang="en-US" smtClean="0"/>
              <a:t>软件产品销售行为</a:t>
            </a:r>
          </a:p>
        </p:txBody>
      </p:sp>
      <p:sp>
        <p:nvSpPr>
          <p:cNvPr id="13315" name="内容占位符 2"/>
          <p:cNvSpPr>
            <a:spLocks noGrp="1"/>
          </p:cNvSpPr>
          <p:nvPr>
            <p:ph idx="1"/>
          </p:nvPr>
        </p:nvSpPr>
        <p:spPr>
          <a:xfrm>
            <a:off x="972457" y="1295400"/>
            <a:ext cx="8019143" cy="5029200"/>
          </a:xfrm>
        </p:spPr>
        <p:txBody>
          <a:bodyPr/>
          <a:lstStyle/>
          <a:p>
            <a:r>
              <a:rPr lang="zh-CN" altLang="en-US" sz="2800" dirty="0" smtClean="0"/>
              <a:t>由于软件的可复制性，用户极可能购买一份软件，而安装到多台机器上使用</a:t>
            </a:r>
            <a:r>
              <a:rPr lang="zh-CN" altLang="en-US" sz="2800" dirty="0" smtClean="0"/>
              <a:t>。</a:t>
            </a:r>
            <a:endParaRPr lang="en-US" altLang="zh-CN" sz="2800" dirty="0" smtClean="0"/>
          </a:p>
          <a:p>
            <a:pPr lvl="1"/>
            <a:r>
              <a:rPr lang="zh-CN" altLang="en-US" sz="2400" dirty="0" smtClean="0"/>
              <a:t>针对</a:t>
            </a:r>
            <a:r>
              <a:rPr lang="zh-CN" altLang="en-US" sz="2400" dirty="0" smtClean="0"/>
              <a:t>这种行为，自然需要从法律角度约束软件的使用权</a:t>
            </a:r>
            <a:r>
              <a:rPr lang="en-US" altLang="zh-CN" sz="2400" dirty="0" smtClean="0"/>
              <a:t>----</a:t>
            </a:r>
            <a:r>
              <a:rPr lang="zh-CN" altLang="en-US" sz="2400" dirty="0" smtClean="0"/>
              <a:t>软件许可证</a:t>
            </a:r>
            <a:r>
              <a:rPr lang="en-US" altLang="zh-CN" sz="2400" dirty="0" smtClean="0"/>
              <a:t>(license)</a:t>
            </a:r>
            <a:r>
              <a:rPr lang="zh-CN" altLang="en-US" sz="2400" dirty="0" smtClean="0"/>
              <a:t>。</a:t>
            </a:r>
            <a:endParaRPr lang="en-US" altLang="zh-CN" sz="2400" dirty="0" smtClean="0"/>
          </a:p>
          <a:p>
            <a:r>
              <a:rPr lang="zh-CN" altLang="en-US" sz="2800" dirty="0" smtClean="0"/>
              <a:t>许可证是知识产权</a:t>
            </a:r>
            <a:r>
              <a:rPr lang="en-US" altLang="zh-CN" sz="2800" dirty="0" smtClean="0"/>
              <a:t>(IPR-- Intellectual Property Rights)</a:t>
            </a:r>
            <a:r>
              <a:rPr lang="zh-CN" altLang="en-US" sz="2800" dirty="0" smtClean="0"/>
              <a:t>的表达，表明软件产品的使用权益和责任。</a:t>
            </a:r>
            <a:endParaRPr lang="en-US" altLang="zh-CN" sz="2800" dirty="0" smtClean="0"/>
          </a:p>
          <a:p>
            <a:endParaRPr lang="en-US" altLang="zh-CN" sz="2800" dirty="0" smtClean="0"/>
          </a:p>
          <a:p>
            <a:r>
              <a:rPr lang="zh-CN" altLang="en-US" sz="2800" dirty="0" smtClean="0"/>
              <a:t>软件</a:t>
            </a:r>
            <a:r>
              <a:rPr lang="zh-CN" altLang="en-US" sz="2800" dirty="0" smtClean="0"/>
              <a:t>颁发者在许可证中描述软件的使用限制，例如，使用的时间段、地域等，以及相关的免责声明，避免由于软件错误给使用者造成损失时的法律责任。</a:t>
            </a:r>
          </a:p>
          <a:p>
            <a:endParaRPr lang="zh-C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法典的漏洞</a:t>
            </a:r>
          </a:p>
        </p:txBody>
      </p:sp>
      <p:sp>
        <p:nvSpPr>
          <p:cNvPr id="14339" name="内容占位符 2"/>
          <p:cNvSpPr>
            <a:spLocks noGrp="1"/>
          </p:cNvSpPr>
          <p:nvPr>
            <p:ph idx="1"/>
          </p:nvPr>
        </p:nvSpPr>
        <p:spPr>
          <a:xfrm>
            <a:off x="723900" y="1295400"/>
            <a:ext cx="8420100" cy="5029200"/>
          </a:xfrm>
        </p:spPr>
        <p:txBody>
          <a:bodyPr/>
          <a:lstStyle/>
          <a:p>
            <a:r>
              <a:rPr lang="zh-CN" altLang="en-US" sz="2400" smtClean="0"/>
              <a:t>“美国法典”第</a:t>
            </a:r>
            <a:r>
              <a:rPr lang="en-US" altLang="zh-CN" sz="2400" smtClean="0"/>
              <a:t>17</a:t>
            </a:r>
            <a:r>
              <a:rPr lang="zh-CN" altLang="en-US" sz="2400" smtClean="0"/>
              <a:t>章，</a:t>
            </a:r>
            <a:r>
              <a:rPr lang="en-US" altLang="zh-CN" sz="2400" smtClean="0"/>
              <a:t>USC117</a:t>
            </a:r>
            <a:r>
              <a:rPr lang="zh-CN" altLang="en-US" sz="2400" smtClean="0"/>
              <a:t>，允许计算机程序的拥有者可以有必要备份。通常情况下，专有软件许可证将用简单的英语解释</a:t>
            </a:r>
            <a:r>
              <a:rPr lang="en-US" altLang="zh-CN" sz="2400" smtClean="0"/>
              <a:t>117</a:t>
            </a:r>
            <a:r>
              <a:rPr lang="zh-CN" altLang="en-US" sz="2400" smtClean="0"/>
              <a:t>。</a:t>
            </a:r>
            <a:endParaRPr lang="en-US" altLang="zh-CN" sz="2400" smtClean="0"/>
          </a:p>
          <a:p>
            <a:pPr lvl="1"/>
            <a:r>
              <a:rPr lang="zh-CN" altLang="en-US" sz="2000" smtClean="0"/>
              <a:t>例如：</a:t>
            </a:r>
            <a:r>
              <a:rPr lang="en-US" altLang="zh-CN" sz="2000" smtClean="0"/>
              <a:t>"You may use the software on one computer, and you may make an additional copy to be used only for backup or archival purposes. You may not otherwise copy, modify [...] the software."</a:t>
            </a:r>
            <a:r>
              <a:rPr lang="zh-CN" altLang="en-US" sz="2000" smtClean="0"/>
              <a:t>（“你可以使用一台计算机上的软件，你可能会作出额外的副本仅用于备份或存档目的。您不能够以其他方式复制，修改</a:t>
            </a:r>
            <a:r>
              <a:rPr lang="en-US" altLang="zh-CN" sz="2000" smtClean="0"/>
              <a:t>[...]</a:t>
            </a:r>
            <a:r>
              <a:rPr lang="zh-CN" altLang="en-US" sz="2000" smtClean="0"/>
              <a:t>软件。”）</a:t>
            </a:r>
          </a:p>
          <a:p>
            <a:r>
              <a:rPr lang="zh-CN" altLang="en-US" sz="2400" smtClean="0"/>
              <a:t>然而，许多时候人们会利用</a:t>
            </a:r>
            <a:r>
              <a:rPr lang="en-US" altLang="zh-CN" sz="2400" smtClean="0"/>
              <a:t>USC117</a:t>
            </a:r>
            <a:r>
              <a:rPr lang="zh-CN" altLang="en-US" sz="2400" smtClean="0"/>
              <a:t>的漏洞，例如“拥有者</a:t>
            </a:r>
            <a:r>
              <a:rPr lang="en-US" altLang="zh-CN" sz="2400" smtClean="0"/>
              <a:t>(Owner)</a:t>
            </a:r>
            <a:r>
              <a:rPr lang="zh-CN" altLang="en-US" sz="2400" smtClean="0"/>
              <a:t>”的副本和仅仅是“拥有</a:t>
            </a:r>
            <a:r>
              <a:rPr lang="en-US" altLang="zh-CN" sz="2400" smtClean="0"/>
              <a:t>(possesses)</a:t>
            </a:r>
            <a:r>
              <a:rPr lang="zh-CN" altLang="en-US" sz="2400" smtClean="0"/>
              <a:t>”。在</a:t>
            </a:r>
            <a:r>
              <a:rPr lang="en-US" altLang="zh-CN" sz="2400" smtClean="0"/>
              <a:t>Internet</a:t>
            </a:r>
            <a:r>
              <a:rPr lang="zh-CN" altLang="en-US" sz="2400" smtClean="0"/>
              <a:t>网络上，可以通过链接和引导等形式使用其他人的软件和信息，模糊软件拥有者和软件引导者的概念。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6.2.2 </a:t>
            </a:r>
            <a:r>
              <a:rPr lang="zh-CN" altLang="en-US" smtClean="0"/>
              <a:t>最终用户协议</a:t>
            </a:r>
          </a:p>
        </p:txBody>
      </p:sp>
      <p:sp>
        <p:nvSpPr>
          <p:cNvPr id="15363" name="内容占位符 2"/>
          <p:cNvSpPr>
            <a:spLocks noGrp="1"/>
          </p:cNvSpPr>
          <p:nvPr>
            <p:ph idx="1"/>
          </p:nvPr>
        </p:nvSpPr>
        <p:spPr/>
        <p:txBody>
          <a:bodyPr/>
          <a:lstStyle/>
          <a:p>
            <a:r>
              <a:rPr lang="zh-CN" altLang="en-US" dirty="0" smtClean="0"/>
              <a:t>最终用户协议是许可证提供者</a:t>
            </a:r>
            <a:r>
              <a:rPr lang="en-US" altLang="zh-CN" dirty="0" smtClean="0"/>
              <a:t>(Licensor)</a:t>
            </a:r>
            <a:r>
              <a:rPr lang="zh-CN" altLang="en-US" dirty="0" smtClean="0"/>
              <a:t>和购买者之间契约，规定了购买者使用软件的权利</a:t>
            </a:r>
            <a:r>
              <a:rPr lang="zh-CN" altLang="en-US" dirty="0" smtClean="0"/>
              <a:t>。</a:t>
            </a:r>
            <a:endParaRPr lang="en-US" altLang="zh-CN" dirty="0" smtClean="0"/>
          </a:p>
          <a:p>
            <a:r>
              <a:rPr lang="zh-CN" altLang="en-US" dirty="0" smtClean="0"/>
              <a:t>用户</a:t>
            </a:r>
            <a:r>
              <a:rPr lang="zh-CN" altLang="en-US" dirty="0" smtClean="0"/>
              <a:t>不接受此协议，就无法安装软件</a:t>
            </a:r>
            <a:r>
              <a:rPr lang="zh-CN" altLang="en-US" dirty="0" smtClean="0"/>
              <a:t>。</a:t>
            </a:r>
            <a:endParaRPr lang="en-US" altLang="zh-CN" dirty="0" smtClean="0"/>
          </a:p>
          <a:p>
            <a:endParaRPr lang="en-US" altLang="zh-CN" dirty="0" smtClean="0"/>
          </a:p>
          <a:p>
            <a:pPr lvl="1"/>
            <a:r>
              <a:rPr lang="zh-CN" altLang="en-US" dirty="0" smtClean="0"/>
              <a:t>例如，一般情况下，一台预装</a:t>
            </a:r>
            <a:r>
              <a:rPr lang="en-US" altLang="zh-CN" dirty="0" smtClean="0"/>
              <a:t>Microsoft Windows</a:t>
            </a:r>
            <a:r>
              <a:rPr lang="zh-CN" altLang="en-US" dirty="0" smtClean="0"/>
              <a:t>的电脑，开始使用前必须接受</a:t>
            </a:r>
            <a:r>
              <a:rPr lang="en-US" altLang="zh-CN" dirty="0" smtClean="0"/>
              <a:t>EULA</a:t>
            </a:r>
            <a:r>
              <a:rPr lang="zh-CN" altLang="en-US" dirty="0" smtClean="0"/>
              <a:t>才能启用系统，根据</a:t>
            </a:r>
            <a:r>
              <a:rPr lang="en-US" altLang="zh-CN" dirty="0" smtClean="0"/>
              <a:t>Windows EULA</a:t>
            </a:r>
            <a:r>
              <a:rPr lang="zh-CN" altLang="en-US" dirty="0" smtClean="0"/>
              <a:t>的规定，用户可以选择联系供应商要求退货。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6.2.3 </a:t>
            </a:r>
            <a:r>
              <a:rPr lang="zh-CN" altLang="en-US" smtClean="0"/>
              <a:t>点击同意协议</a:t>
            </a:r>
          </a:p>
        </p:txBody>
      </p:sp>
      <p:sp>
        <p:nvSpPr>
          <p:cNvPr id="16387" name="内容占位符 2"/>
          <p:cNvSpPr>
            <a:spLocks noGrp="1"/>
          </p:cNvSpPr>
          <p:nvPr>
            <p:ph idx="1"/>
          </p:nvPr>
        </p:nvSpPr>
        <p:spPr>
          <a:xfrm>
            <a:off x="785813" y="1295400"/>
            <a:ext cx="8205787" cy="5029200"/>
          </a:xfrm>
        </p:spPr>
        <p:txBody>
          <a:bodyPr/>
          <a:lstStyle/>
          <a:p>
            <a:r>
              <a:rPr lang="zh-CN" altLang="en-US" b="1" smtClean="0"/>
              <a:t>点击同意协议</a:t>
            </a:r>
            <a:r>
              <a:rPr lang="en-US" altLang="zh-CN" smtClean="0"/>
              <a:t>(clickwrap agreement</a:t>
            </a:r>
            <a:r>
              <a:rPr lang="zh-CN" altLang="en-US" smtClean="0"/>
              <a:t>或</a:t>
            </a:r>
            <a:r>
              <a:rPr lang="en-US" altLang="zh-CN" smtClean="0"/>
              <a:t>clickthrough agreement </a:t>
            </a:r>
            <a:r>
              <a:rPr lang="zh-CN" altLang="en-US" smtClean="0"/>
              <a:t>或</a:t>
            </a:r>
            <a:r>
              <a:rPr lang="en-US" smtClean="0"/>
              <a:t> </a:t>
            </a:r>
            <a:r>
              <a:rPr lang="en-US" altLang="zh-CN" smtClean="0"/>
              <a:t>clickwrap license)</a:t>
            </a:r>
            <a:r>
              <a:rPr lang="zh-CN" altLang="en-US" smtClean="0"/>
              <a:t>是互联网世界中常有的软件协议。</a:t>
            </a:r>
            <a:endParaRPr lang="en-US" altLang="zh-CN" smtClean="0"/>
          </a:p>
          <a:p>
            <a:pPr lvl="1"/>
            <a:r>
              <a:rPr lang="zh-CN" altLang="en-US" smtClean="0"/>
              <a:t>其主要出现在软件包的安装过程中。这个销售行为是 “薄膜包装合同</a:t>
            </a:r>
            <a:r>
              <a:rPr lang="en-US" altLang="zh-CN" smtClean="0"/>
              <a:t>(shrink wrap contracts)</a:t>
            </a:r>
            <a:r>
              <a:rPr lang="zh-CN" altLang="en-US" smtClean="0"/>
              <a:t>”的扩展，一但拆封就意味着用户同意该软件规定的商业条款。</a:t>
            </a:r>
            <a:endParaRPr lang="en-US" altLang="zh-CN" smtClean="0"/>
          </a:p>
          <a:p>
            <a:pPr lvl="1"/>
            <a:r>
              <a:rPr lang="zh-CN" altLang="en-US" smtClean="0"/>
              <a:t>在安装过程中，软件用户一旦点击同意协议后，就不能再反悔。</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b="1" smtClean="0"/>
              <a:t>Zeidenberg</a:t>
            </a:r>
            <a:r>
              <a:rPr lang="zh-CN" altLang="en-US" b="1" smtClean="0"/>
              <a:t>与</a:t>
            </a:r>
            <a:r>
              <a:rPr lang="en-US" altLang="zh-CN" b="1" smtClean="0"/>
              <a:t>Pro CD</a:t>
            </a:r>
            <a:r>
              <a:rPr lang="zh-CN" altLang="en-US" b="1" smtClean="0"/>
              <a:t>公司的案例</a:t>
            </a:r>
            <a:endParaRPr lang="zh-CN" altLang="en-US" smtClean="0"/>
          </a:p>
        </p:txBody>
      </p:sp>
      <p:sp>
        <p:nvSpPr>
          <p:cNvPr id="17411" name="内容占位符 2"/>
          <p:cNvSpPr>
            <a:spLocks noGrp="1"/>
          </p:cNvSpPr>
          <p:nvPr>
            <p:ph idx="1"/>
          </p:nvPr>
        </p:nvSpPr>
        <p:spPr>
          <a:xfrm>
            <a:off x="571500" y="785813"/>
            <a:ext cx="8572500" cy="5457825"/>
          </a:xfrm>
        </p:spPr>
        <p:txBody>
          <a:bodyPr/>
          <a:lstStyle/>
          <a:p>
            <a:r>
              <a:rPr lang="en-US" altLang="zh-CN" sz="2000" smtClean="0"/>
              <a:t>1996</a:t>
            </a:r>
            <a:r>
              <a:rPr lang="zh-CN" altLang="en-US" sz="2000" smtClean="0"/>
              <a:t>年，一名研究生</a:t>
            </a:r>
            <a:r>
              <a:rPr lang="en-US" altLang="zh-CN" sz="2000" smtClean="0"/>
              <a:t>Matthew Zeidenberg</a:t>
            </a:r>
            <a:r>
              <a:rPr lang="zh-CN" altLang="en-US" sz="2000" smtClean="0"/>
              <a:t>购买了</a:t>
            </a:r>
            <a:r>
              <a:rPr lang="en-US" altLang="zh-CN" sz="2000" smtClean="0"/>
              <a:t>ProCD</a:t>
            </a:r>
            <a:r>
              <a:rPr lang="zh-CN" altLang="en-US" sz="2000" smtClean="0"/>
              <a:t>公司制作的电话目录数据库软件</a:t>
            </a:r>
            <a:r>
              <a:rPr lang="en-US" altLang="zh-CN" sz="2000" smtClean="0"/>
              <a:t>(SelectPhone)</a:t>
            </a:r>
            <a:r>
              <a:rPr lang="zh-CN" altLang="en-US" sz="2000" smtClean="0"/>
              <a:t>光盘，其中有</a:t>
            </a:r>
            <a:r>
              <a:rPr lang="en-US" altLang="zh-CN" sz="2000" smtClean="0"/>
              <a:t>3000</a:t>
            </a:r>
            <a:r>
              <a:rPr lang="zh-CN" altLang="en-US" sz="2000" smtClean="0"/>
              <a:t>个电话目录。</a:t>
            </a:r>
            <a:r>
              <a:rPr lang="en-US" altLang="zh-CN" sz="2000" smtClean="0"/>
              <a:t>SelectPhone</a:t>
            </a:r>
            <a:r>
              <a:rPr lang="zh-CN" altLang="en-US" sz="2000" smtClean="0"/>
              <a:t>软件的研发成本超过一千万美元。为收回此成本，</a:t>
            </a:r>
            <a:r>
              <a:rPr lang="en-US" altLang="zh-CN" sz="2000" smtClean="0"/>
              <a:t>ProCD</a:t>
            </a:r>
            <a:r>
              <a:rPr lang="zh-CN" altLang="en-US" sz="2000" smtClean="0"/>
              <a:t>区分了商业用户和非商用的普通用户两个版本。</a:t>
            </a:r>
          </a:p>
          <a:p>
            <a:r>
              <a:rPr lang="en-US" altLang="zh-CN" sz="2000" smtClean="0"/>
              <a:t>Zeidenberg</a:t>
            </a:r>
            <a:r>
              <a:rPr lang="zh-CN" altLang="en-US" sz="2000" smtClean="0"/>
              <a:t>购买的</a:t>
            </a:r>
            <a:r>
              <a:rPr lang="en-US" altLang="zh-CN" sz="2000" smtClean="0"/>
              <a:t>SelectPhone</a:t>
            </a:r>
            <a:r>
              <a:rPr lang="zh-CN" altLang="en-US" sz="2000" smtClean="0"/>
              <a:t>是普通用户版本。他打开包装安装到</a:t>
            </a:r>
            <a:r>
              <a:rPr lang="en-US" altLang="zh-CN" sz="2000" smtClean="0"/>
              <a:t>PC</a:t>
            </a:r>
            <a:r>
              <a:rPr lang="zh-CN" altLang="en-US" sz="2000" smtClean="0"/>
              <a:t>机上，并创立了一个网页，将该软件中的原始信息提供给网站的访问者，收取比</a:t>
            </a:r>
            <a:r>
              <a:rPr lang="en-US" altLang="zh-CN" sz="2000" smtClean="0"/>
              <a:t>ProCD</a:t>
            </a:r>
            <a:r>
              <a:rPr lang="zh-CN" altLang="en-US" sz="2000" smtClean="0"/>
              <a:t>公司要低的费用。</a:t>
            </a:r>
          </a:p>
          <a:p>
            <a:r>
              <a:rPr lang="zh-CN" altLang="en-US" sz="2000" smtClean="0"/>
              <a:t>在购买时，</a:t>
            </a:r>
            <a:r>
              <a:rPr lang="en-US" altLang="zh-CN" sz="2000" smtClean="0"/>
              <a:t>Zeidenberg</a:t>
            </a:r>
            <a:r>
              <a:rPr lang="zh-CN" altLang="en-US" sz="2000" smtClean="0"/>
              <a:t>没有意识到软件的使用限制，但是其包装中有相关的许可证，并在安装过程中在屏幕上出现过。</a:t>
            </a:r>
            <a:r>
              <a:rPr lang="en-US" altLang="zh-CN" sz="2000" smtClean="0"/>
              <a:t>Zeidenberg</a:t>
            </a:r>
            <a:r>
              <a:rPr lang="zh-CN" altLang="en-US" sz="2000" smtClean="0"/>
              <a:t>没有花时间阅读许可证条款。直接点击就安装了此软件。</a:t>
            </a:r>
          </a:p>
          <a:p>
            <a:r>
              <a:rPr lang="zh-CN" altLang="en-US" sz="2000" smtClean="0"/>
              <a:t>法院认为软件许可证是合法的且是可行的。主要依据是</a:t>
            </a:r>
            <a:r>
              <a:rPr lang="en-US" altLang="zh-CN" sz="2000" smtClean="0"/>
              <a:t>UCC(Uniform Commercial Code)</a:t>
            </a:r>
            <a:r>
              <a:rPr lang="zh-CN" altLang="en-US" sz="2000" smtClean="0"/>
              <a:t>的第</a:t>
            </a:r>
            <a:r>
              <a:rPr lang="en-US" altLang="zh-CN" sz="2000" smtClean="0"/>
              <a:t>2-204</a:t>
            </a:r>
            <a:r>
              <a:rPr lang="zh-CN" altLang="en-US" sz="2000" smtClean="0"/>
              <a:t>条款</a:t>
            </a:r>
            <a:r>
              <a:rPr lang="en-US" altLang="zh-CN" sz="2000" smtClean="0"/>
              <a:t>(</a:t>
            </a:r>
            <a:r>
              <a:rPr lang="zh-CN" altLang="en-US" sz="2000" smtClean="0"/>
              <a:t>描述合法合同</a:t>
            </a:r>
            <a:r>
              <a:rPr lang="en-US" altLang="zh-CN" sz="2000" smtClean="0"/>
              <a:t>)</a:t>
            </a:r>
            <a:r>
              <a:rPr lang="zh-CN" altLang="en-US" sz="2000" smtClean="0"/>
              <a:t>和</a:t>
            </a:r>
            <a:r>
              <a:rPr lang="en-US" altLang="zh-CN" sz="2000" smtClean="0"/>
              <a:t>2-206</a:t>
            </a:r>
            <a:r>
              <a:rPr lang="zh-CN" altLang="en-US" sz="2000" smtClean="0"/>
              <a:t>条款</a:t>
            </a:r>
            <a:r>
              <a:rPr lang="en-US" altLang="zh-CN" sz="2000" smtClean="0"/>
              <a:t>(</a:t>
            </a:r>
            <a:r>
              <a:rPr lang="zh-CN" altLang="en-US" sz="2000" smtClean="0"/>
              <a:t>描述合同的接收条件</a:t>
            </a:r>
            <a:r>
              <a:rPr lang="en-US" altLang="zh-CN" sz="2000" smtClean="0"/>
              <a:t>)</a:t>
            </a:r>
            <a:r>
              <a:rPr lang="zh-CN" altLang="en-US" sz="2000" smtClean="0"/>
              <a:t>。</a:t>
            </a:r>
          </a:p>
          <a:p>
            <a:r>
              <a:rPr lang="zh-CN" altLang="en-US" sz="2000" smtClean="0"/>
              <a:t>法院要求</a:t>
            </a:r>
            <a:r>
              <a:rPr lang="en-US" altLang="zh-CN" sz="2000" smtClean="0"/>
              <a:t>Zeidenberg</a:t>
            </a:r>
            <a:r>
              <a:rPr lang="zh-CN" altLang="en-US" sz="2000" smtClean="0"/>
              <a:t>接受“点击通过</a:t>
            </a:r>
            <a:r>
              <a:rPr lang="en-US" altLang="zh-CN" sz="2000" smtClean="0"/>
              <a:t>(clicking through)</a:t>
            </a:r>
            <a:r>
              <a:rPr lang="zh-CN" altLang="en-US" sz="2000" smtClean="0"/>
              <a:t>”协议，并认为：软件在屏幕上闪现了许可证条款，如果没有确定接受，他可以不继续下一步。法院指出，</a:t>
            </a:r>
            <a:r>
              <a:rPr lang="en-US" altLang="zh-CN" sz="2000" smtClean="0"/>
              <a:t>Zeidenberg</a:t>
            </a:r>
            <a:r>
              <a:rPr lang="zh-CN" altLang="en-US" sz="2000" smtClean="0"/>
              <a:t>拒绝了合同条款，就要返还软件。法院断定：依据</a:t>
            </a:r>
            <a:r>
              <a:rPr lang="en-US" altLang="zh-CN" sz="2000" smtClean="0"/>
              <a:t>UCC</a:t>
            </a:r>
            <a:r>
              <a:rPr lang="zh-CN" altLang="en-US" sz="2000" smtClean="0"/>
              <a:t>法案，</a:t>
            </a:r>
            <a:r>
              <a:rPr lang="en-US" altLang="zh-CN" sz="2000" smtClean="0"/>
              <a:t>Zeidenberg</a:t>
            </a:r>
            <a:r>
              <a:rPr lang="zh-CN" altLang="en-US" sz="2000" smtClean="0"/>
              <a:t>不能按商业版本的条款使用该软件，并允许退还该软件。</a:t>
            </a:r>
          </a:p>
          <a:p>
            <a:pPr>
              <a:buFontTx/>
              <a:buNone/>
            </a:pPr>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t>6.2.4 </a:t>
            </a:r>
            <a:r>
              <a:rPr lang="zh-CN" altLang="en-US" smtClean="0"/>
              <a:t>二次开发的皇税协议</a:t>
            </a:r>
          </a:p>
        </p:txBody>
      </p:sp>
      <p:sp>
        <p:nvSpPr>
          <p:cNvPr id="3" name="内容占位符 2"/>
          <p:cNvSpPr>
            <a:spLocks noGrp="1"/>
          </p:cNvSpPr>
          <p:nvPr>
            <p:ph idx="1"/>
          </p:nvPr>
        </p:nvSpPr>
        <p:spPr>
          <a:xfrm>
            <a:off x="857250" y="1295400"/>
            <a:ext cx="8134350" cy="4562475"/>
          </a:xfrm>
        </p:spPr>
        <p:txBody>
          <a:bodyPr/>
          <a:lstStyle/>
          <a:p>
            <a:pPr>
              <a:defRPr/>
            </a:pPr>
            <a:r>
              <a:rPr lang="zh-CN" altLang="en-US" dirty="0" smtClean="0"/>
              <a:t>而次开发商购买一些代码库</a:t>
            </a:r>
            <a:r>
              <a:rPr lang="en-US" dirty="0" smtClean="0"/>
              <a:t>(</a:t>
            </a:r>
            <a:r>
              <a:rPr lang="zh-CN" altLang="en-US" dirty="0" smtClean="0"/>
              <a:t>或中间件</a:t>
            </a:r>
            <a:r>
              <a:rPr lang="en-US" dirty="0" smtClean="0"/>
              <a:t>)</a:t>
            </a:r>
            <a:r>
              <a:rPr lang="zh-CN" altLang="en-US" dirty="0" smtClean="0"/>
              <a:t>的软件，并将其嵌入或集成到卖给最终用户的软件或设备中。</a:t>
            </a:r>
            <a:endParaRPr lang="en-US" altLang="zh-CN" dirty="0" smtClean="0"/>
          </a:p>
          <a:p>
            <a:pPr>
              <a:defRPr/>
            </a:pPr>
            <a:r>
              <a:rPr lang="zh-CN" altLang="en-US" dirty="0" smtClean="0"/>
              <a:t>针对这类情况，所集成的软件代码的原始供货商会采用</a:t>
            </a:r>
            <a:r>
              <a:rPr lang="en-US" dirty="0" smtClean="0"/>
              <a:t>Royalty(</a:t>
            </a:r>
            <a:r>
              <a:rPr lang="zh-CN" altLang="en-US" dirty="0" smtClean="0"/>
              <a:t>皇税或版权费</a:t>
            </a:r>
            <a:r>
              <a:rPr lang="en-US" dirty="0" smtClean="0"/>
              <a:t>)</a:t>
            </a:r>
            <a:r>
              <a:rPr lang="zh-CN" altLang="en-US" dirty="0" smtClean="0"/>
              <a:t>模式，基本计算公式为：</a:t>
            </a:r>
            <a:endParaRPr lang="en-US" altLang="zh-CN" dirty="0" smtClean="0"/>
          </a:p>
          <a:p>
            <a:pPr>
              <a:defRPr/>
            </a:pPr>
            <a:endParaRPr lang="en-US" altLang="zh-CN" dirty="0" smtClean="0"/>
          </a:p>
          <a:p>
            <a:pPr algn="ctr">
              <a:buFontTx/>
              <a:buNone/>
              <a:defRPr/>
            </a:pPr>
            <a:r>
              <a:rPr lang="zh-CN" altLang="en-US" sz="2400" dirty="0" smtClean="0">
                <a:latin typeface="华文行楷" pitchFamily="2" charset="-122"/>
                <a:ea typeface="华文行楷" pitchFamily="2" charset="-122"/>
              </a:rPr>
              <a:t>设备的软件成本 </a:t>
            </a:r>
            <a:r>
              <a:rPr lang="en-US" sz="2400" dirty="0" smtClean="0">
                <a:latin typeface="华文行楷" pitchFamily="2" charset="-122"/>
                <a:ea typeface="华文行楷" pitchFamily="2" charset="-122"/>
              </a:rPr>
              <a:t>= </a:t>
            </a:r>
            <a:r>
              <a:rPr lang="zh-CN" altLang="en-US" sz="2400" dirty="0" smtClean="0">
                <a:latin typeface="华文行楷" pitchFamily="2" charset="-122"/>
                <a:ea typeface="华文行楷" pitchFamily="2" charset="-122"/>
              </a:rPr>
              <a:t>工具价格</a:t>
            </a:r>
            <a:r>
              <a:rPr lang="en-US" sz="2400" dirty="0" smtClean="0">
                <a:latin typeface="华文行楷" pitchFamily="2" charset="-122"/>
                <a:ea typeface="华文行楷" pitchFamily="2" charset="-122"/>
              </a:rPr>
              <a:t> + </a:t>
            </a:r>
            <a:r>
              <a:rPr lang="zh-CN" altLang="en-US" sz="2400" dirty="0" smtClean="0">
                <a:latin typeface="华文行楷" pitchFamily="2" charset="-122"/>
                <a:ea typeface="华文行楷" pitchFamily="2" charset="-122"/>
              </a:rPr>
              <a:t>版税 </a:t>
            </a:r>
            <a:r>
              <a:rPr lang="en-US" sz="2400" dirty="0" smtClean="0">
                <a:latin typeface="+mj-lt"/>
                <a:ea typeface="华文行楷" pitchFamily="2" charset="-122"/>
              </a:rPr>
              <a:t>x </a:t>
            </a:r>
            <a:r>
              <a:rPr lang="zh-CN" altLang="en-US" sz="2400" dirty="0" smtClean="0">
                <a:latin typeface="华文行楷" pitchFamily="2" charset="-122"/>
                <a:ea typeface="华文行楷" pitchFamily="2" charset="-122"/>
              </a:rPr>
              <a:t>生产的设备个数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6.2.5 </a:t>
            </a:r>
            <a:r>
              <a:rPr lang="zh-CN" altLang="en-US" smtClean="0"/>
              <a:t>开源协议</a:t>
            </a:r>
          </a:p>
        </p:txBody>
      </p:sp>
      <p:sp>
        <p:nvSpPr>
          <p:cNvPr id="19459" name="内容占位符 2"/>
          <p:cNvSpPr>
            <a:spLocks noGrp="1"/>
          </p:cNvSpPr>
          <p:nvPr>
            <p:ph idx="1"/>
          </p:nvPr>
        </p:nvSpPr>
        <p:spPr>
          <a:xfrm>
            <a:off x="1088571" y="1295400"/>
            <a:ext cx="7903029" cy="5029200"/>
          </a:xfrm>
        </p:spPr>
        <p:txBody>
          <a:bodyPr/>
          <a:lstStyle/>
          <a:p>
            <a:r>
              <a:rPr lang="zh-CN" altLang="en-US" dirty="0" smtClean="0"/>
              <a:t>比较普遍接受</a:t>
            </a:r>
            <a:r>
              <a:rPr lang="en-US" altLang="zh-CN" dirty="0" smtClean="0"/>
              <a:t>(</a:t>
            </a:r>
            <a:r>
              <a:rPr lang="zh-CN" altLang="en-US" dirty="0" smtClean="0"/>
              <a:t>或者说，比较规范的</a:t>
            </a:r>
            <a:r>
              <a:rPr lang="en-US" altLang="zh-CN" dirty="0" smtClean="0"/>
              <a:t>)</a:t>
            </a:r>
            <a:r>
              <a:rPr lang="zh-CN" altLang="en-US" dirty="0" smtClean="0"/>
              <a:t>开源代码许可证是</a:t>
            </a:r>
            <a:r>
              <a:rPr lang="en-US" altLang="zh-CN" dirty="0" smtClean="0"/>
              <a:t>Open Source Initiative (OSI)</a:t>
            </a:r>
            <a:r>
              <a:rPr lang="zh-CN" altLang="en-US" dirty="0" smtClean="0"/>
              <a:t>，其基础是开源定义</a:t>
            </a:r>
            <a:r>
              <a:rPr lang="en-US" altLang="zh-CN" dirty="0" smtClean="0"/>
              <a:t>(OSD --Open Source Definition)</a:t>
            </a:r>
            <a:r>
              <a:rPr lang="zh-CN" altLang="en-US" dirty="0" smtClean="0"/>
              <a:t>。</a:t>
            </a:r>
            <a:endParaRPr lang="en-US" altLang="zh-CN" dirty="0" smtClean="0"/>
          </a:p>
          <a:p>
            <a:pPr lvl="1"/>
            <a:r>
              <a:rPr lang="zh-CN" altLang="en-US" dirty="0" smtClean="0"/>
              <a:t>其给出了</a:t>
            </a:r>
            <a:r>
              <a:rPr lang="en-US" altLang="zh-CN" dirty="0" smtClean="0"/>
              <a:t>10</a:t>
            </a:r>
            <a:r>
              <a:rPr lang="zh-CN" altLang="en-US" dirty="0" smtClean="0"/>
              <a:t>条要求</a:t>
            </a:r>
            <a:r>
              <a:rPr lang="en-US" altLang="zh-CN" dirty="0" smtClean="0"/>
              <a:t>(http://opensource.org/osd.html)</a:t>
            </a:r>
            <a:endParaRPr lang="zh-CN"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6.2.6 GNU</a:t>
            </a:r>
            <a:r>
              <a:rPr lang="zh-CN" altLang="en-US" smtClean="0"/>
              <a:t>、</a:t>
            </a:r>
            <a:r>
              <a:rPr lang="en-US" altLang="zh-CN" smtClean="0"/>
              <a:t>BSD</a:t>
            </a:r>
            <a:r>
              <a:rPr lang="zh-CN" altLang="en-US" smtClean="0"/>
              <a:t>、</a:t>
            </a:r>
            <a:r>
              <a:rPr lang="en-US" altLang="zh-CN" smtClean="0"/>
              <a:t>MIT</a:t>
            </a:r>
            <a:r>
              <a:rPr lang="zh-CN" altLang="en-US" smtClean="0"/>
              <a:t>协议</a:t>
            </a:r>
          </a:p>
        </p:txBody>
      </p:sp>
      <p:sp>
        <p:nvSpPr>
          <p:cNvPr id="20483" name="内容占位符 2"/>
          <p:cNvSpPr>
            <a:spLocks noGrp="1"/>
          </p:cNvSpPr>
          <p:nvPr>
            <p:ph idx="1"/>
          </p:nvPr>
        </p:nvSpPr>
        <p:spPr>
          <a:xfrm>
            <a:off x="841828" y="1039586"/>
            <a:ext cx="8084457" cy="5029200"/>
          </a:xfrm>
        </p:spPr>
        <p:txBody>
          <a:bodyPr/>
          <a:lstStyle/>
          <a:p>
            <a:r>
              <a:rPr lang="en-US" altLang="zh-CN" sz="2400" b="1" dirty="0" smtClean="0"/>
              <a:t>GNU General Public License (GPL) </a:t>
            </a:r>
            <a:r>
              <a:rPr lang="zh-CN" altLang="en-US" sz="2400" b="1" dirty="0" smtClean="0"/>
              <a:t>许可证</a:t>
            </a:r>
            <a:r>
              <a:rPr lang="zh-CN" altLang="en-US" sz="2400" b="1" dirty="0" smtClean="0"/>
              <a:t>。</a:t>
            </a:r>
            <a:endParaRPr lang="en-US" altLang="zh-CN" sz="2400" b="1" dirty="0" smtClean="0"/>
          </a:p>
          <a:p>
            <a:pPr lvl="1"/>
            <a:r>
              <a:rPr lang="en-US" altLang="zh-CN" sz="2000" dirty="0" smtClean="0"/>
              <a:t>GPL</a:t>
            </a:r>
            <a:r>
              <a:rPr lang="zh-CN" altLang="en-US" sz="2000" dirty="0" smtClean="0"/>
              <a:t>在保证所有开发者的权利的同时，为使用者提供了足够的复制，分发，修改的权利。可自由复制，可以将软件复制到你的电脑、客户的电脑，或者任何地方。复制份数没有任何限制。</a:t>
            </a:r>
            <a:endParaRPr lang="en-US" altLang="zh-CN" sz="2000" dirty="0" smtClean="0"/>
          </a:p>
          <a:p>
            <a:r>
              <a:rPr lang="en-US" altLang="zh-CN" sz="2400" b="1" dirty="0" smtClean="0"/>
              <a:t>BSD(Berkeley Software Distribution)</a:t>
            </a:r>
            <a:r>
              <a:rPr lang="zh-CN" altLang="en-US" sz="2400" b="1" dirty="0" smtClean="0"/>
              <a:t>开源协议</a:t>
            </a:r>
            <a:r>
              <a:rPr lang="zh-CN" altLang="en-US" sz="2400" dirty="0" smtClean="0"/>
              <a:t>限制比别的开源协议（如</a:t>
            </a:r>
            <a:r>
              <a:rPr lang="en-US" altLang="zh-CN" sz="2400" dirty="0" smtClean="0"/>
              <a:t>GNU GPL</a:t>
            </a:r>
            <a:r>
              <a:rPr lang="zh-CN" altLang="en-US" sz="2400" dirty="0" smtClean="0"/>
              <a:t>）要少</a:t>
            </a:r>
            <a:r>
              <a:rPr lang="zh-CN" altLang="en-US" sz="2400" dirty="0" smtClean="0"/>
              <a:t>。</a:t>
            </a:r>
            <a:endParaRPr lang="en-US" altLang="zh-CN" sz="2400" dirty="0" smtClean="0"/>
          </a:p>
          <a:p>
            <a:pPr lvl="1"/>
            <a:r>
              <a:rPr lang="zh-CN" altLang="en-US" sz="2000" dirty="0" smtClean="0"/>
              <a:t>该</a:t>
            </a:r>
            <a:r>
              <a:rPr lang="zh-CN" altLang="en-US" sz="2000" dirty="0" smtClean="0"/>
              <a:t>协议有多种版本，最主要的版本有两个：新</a:t>
            </a:r>
            <a:r>
              <a:rPr lang="en-US" altLang="zh-CN" sz="2000" dirty="0" smtClean="0"/>
              <a:t>BSD</a:t>
            </a:r>
            <a:r>
              <a:rPr lang="zh-CN" altLang="en-US" sz="2000" dirty="0" smtClean="0"/>
              <a:t>协议与简单</a:t>
            </a:r>
            <a:r>
              <a:rPr lang="en-US" altLang="zh-CN" sz="2000" dirty="0" smtClean="0"/>
              <a:t>BSD </a:t>
            </a:r>
            <a:r>
              <a:rPr lang="zh-CN" altLang="en-US" sz="2000" dirty="0" smtClean="0"/>
              <a:t>协议。这两种协议经过修正后都与</a:t>
            </a:r>
            <a:r>
              <a:rPr lang="en-US" altLang="zh-CN" sz="2000" dirty="0" smtClean="0"/>
              <a:t>GPL </a:t>
            </a:r>
            <a:r>
              <a:rPr lang="zh-CN" altLang="en-US" sz="2000" dirty="0" smtClean="0"/>
              <a:t>兼容，并为开源组织所认可。</a:t>
            </a:r>
            <a:endParaRPr lang="en-US" altLang="zh-CN" sz="2000" dirty="0" smtClean="0"/>
          </a:p>
          <a:p>
            <a:r>
              <a:rPr lang="en-US" altLang="zh-CN" sz="2400" b="1" dirty="0" smtClean="0"/>
              <a:t>MIT </a:t>
            </a:r>
            <a:r>
              <a:rPr lang="zh-CN" altLang="en-US" sz="2400" b="1" dirty="0" smtClean="0"/>
              <a:t>协议</a:t>
            </a:r>
            <a:r>
              <a:rPr lang="zh-CN" altLang="en-US" sz="2400" dirty="0" smtClean="0"/>
              <a:t>是几大开源协议中最宽松的一个，核心条款是</a:t>
            </a:r>
            <a:r>
              <a:rPr lang="zh-CN" altLang="en-US" sz="2400" dirty="0" smtClean="0"/>
              <a:t>：</a:t>
            </a:r>
            <a:endParaRPr lang="en-US" altLang="zh-CN" sz="2400" dirty="0" smtClean="0"/>
          </a:p>
          <a:p>
            <a:pPr lvl="1"/>
            <a:r>
              <a:rPr lang="zh-CN" altLang="en-US" sz="2000" dirty="0" smtClean="0"/>
              <a:t>软件</a:t>
            </a:r>
            <a:r>
              <a:rPr lang="zh-CN" altLang="en-US" sz="2000" dirty="0" smtClean="0"/>
              <a:t>及其相关文档对所有人免费，可以任意处置，包括使用、复制、修改、合并、发表、分发、再授权、或销售。唯一的限制是，软件中必须包含上述版权和许可提示，包含许可声明。</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6.2.7 </a:t>
            </a:r>
            <a:r>
              <a:rPr lang="zh-CN" altLang="en-US" smtClean="0"/>
              <a:t>免许可证软件</a:t>
            </a:r>
          </a:p>
        </p:txBody>
      </p:sp>
      <p:sp>
        <p:nvSpPr>
          <p:cNvPr id="21507" name="内容占位符 2"/>
          <p:cNvSpPr>
            <a:spLocks noGrp="1"/>
          </p:cNvSpPr>
          <p:nvPr>
            <p:ph idx="1"/>
          </p:nvPr>
        </p:nvSpPr>
        <p:spPr/>
        <p:txBody>
          <a:bodyPr/>
          <a:lstStyle/>
          <a:p>
            <a:r>
              <a:rPr lang="zh-CN" altLang="en-US" sz="2400" smtClean="0"/>
              <a:t>免许可证软件</a:t>
            </a:r>
            <a:r>
              <a:rPr lang="en-US" altLang="zh-CN" sz="2400" smtClean="0"/>
              <a:t>(License-free software)</a:t>
            </a:r>
            <a:r>
              <a:rPr lang="zh-CN" altLang="en-US" sz="2400" smtClean="0"/>
              <a:t>是一种宣称了版权，但不提供许可证的软件。例如， </a:t>
            </a:r>
            <a:r>
              <a:rPr lang="en-US" altLang="zh-CN" sz="2400" smtClean="0"/>
              <a:t>Daniel J. Bernstein</a:t>
            </a:r>
            <a:r>
              <a:rPr lang="zh-CN" altLang="en-US" sz="2400" smtClean="0"/>
              <a:t>提供的</a:t>
            </a:r>
            <a:r>
              <a:rPr lang="en-US" altLang="zh-CN" sz="2400" smtClean="0"/>
              <a:t>qmail</a:t>
            </a:r>
            <a:r>
              <a:rPr lang="zh-CN" altLang="en-US" sz="2400" smtClean="0"/>
              <a:t>、</a:t>
            </a:r>
            <a:r>
              <a:rPr lang="en-US" altLang="zh-CN" sz="2400" smtClean="0"/>
              <a:t>daemontools</a:t>
            </a:r>
            <a:r>
              <a:rPr lang="zh-CN" altLang="en-US" sz="2400" smtClean="0"/>
              <a:t>和</a:t>
            </a:r>
            <a:r>
              <a:rPr lang="en-US" altLang="zh-CN" sz="2400" smtClean="0"/>
              <a:t>ucspi-tcp</a:t>
            </a:r>
            <a:r>
              <a:rPr lang="zh-CN" altLang="en-US" sz="2400" smtClean="0"/>
              <a:t>。</a:t>
            </a:r>
            <a:r>
              <a:rPr lang="en-US" altLang="zh-CN" sz="2400" smtClean="0"/>
              <a:t>Bernstein</a:t>
            </a:r>
            <a:r>
              <a:rPr lang="zh-CN" altLang="en-US" sz="2400" smtClean="0"/>
              <a:t>开始宣布了软件版权，并分发其产品，</a:t>
            </a:r>
            <a:r>
              <a:rPr lang="en-US" altLang="zh-CN" sz="2400" smtClean="0"/>
              <a:t>2007</a:t>
            </a:r>
            <a:r>
              <a:rPr lang="zh-CN" altLang="en-US" sz="2400" smtClean="0"/>
              <a:t>年</a:t>
            </a:r>
            <a:r>
              <a:rPr lang="en-US" altLang="zh-CN" sz="2400" smtClean="0"/>
              <a:t>12</a:t>
            </a:r>
            <a:r>
              <a:rPr lang="zh-CN" altLang="en-US" sz="2400" smtClean="0"/>
              <a:t>月</a:t>
            </a:r>
            <a:r>
              <a:rPr lang="en-US" altLang="zh-CN" sz="2400" smtClean="0"/>
              <a:t>28</a:t>
            </a:r>
            <a:r>
              <a:rPr lang="zh-CN" altLang="en-US" sz="2400" smtClean="0"/>
              <a:t>日将其放到公开网站上，并告诉大家可以随便使用其软件</a:t>
            </a:r>
            <a:r>
              <a:rPr lang="en-US" altLang="zh-CN" sz="2400" smtClean="0"/>
              <a:t>(</a:t>
            </a:r>
            <a:r>
              <a:rPr lang="en-US" altLang="zh-CN" sz="2400" u="sng" smtClean="0"/>
              <a:t>http://cr.yp.to/distributors.html</a:t>
            </a:r>
            <a:r>
              <a:rPr lang="en-US" altLang="zh-CN" sz="2400" smtClean="0"/>
              <a:t>)</a:t>
            </a:r>
            <a:r>
              <a:rPr lang="zh-CN" altLang="en-US" sz="2400" smtClean="0"/>
              <a:t>。</a:t>
            </a:r>
          </a:p>
          <a:p>
            <a:endParaRPr lang="en-US" altLang="zh-CN" sz="2400" smtClean="0"/>
          </a:p>
          <a:p>
            <a:r>
              <a:rPr lang="zh-CN" altLang="en-US" sz="2400" smtClean="0"/>
              <a:t>许多小的脚本程序的发布也是没有许可证的。或者，很难规定其权利和限制条件。从用户的权利角度看，</a:t>
            </a:r>
            <a:r>
              <a:rPr lang="en-US" altLang="en-US" sz="2400" smtClean="0"/>
              <a:t>Bernstein</a:t>
            </a:r>
            <a:r>
              <a:rPr lang="zh-CN" altLang="en-US" sz="2400" smtClean="0"/>
              <a:t>认为在版权法律仪式上，软件是允许被修改的，如果你只是为了自己更好用，可以不管许可证如何规定。</a:t>
            </a:r>
            <a:endParaRPr lang="en-US" altLang="zh-CN" sz="2400" smtClean="0"/>
          </a:p>
          <a:p>
            <a:endParaRPr lang="zh-C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6.2.8 </a:t>
            </a:r>
            <a:r>
              <a:rPr lang="zh-CN" altLang="en-US" smtClean="0"/>
              <a:t>国际间的软件版权</a:t>
            </a:r>
          </a:p>
        </p:txBody>
      </p:sp>
      <p:sp>
        <p:nvSpPr>
          <p:cNvPr id="22531" name="内容占位符 2"/>
          <p:cNvSpPr>
            <a:spLocks noGrp="1"/>
          </p:cNvSpPr>
          <p:nvPr>
            <p:ph idx="1"/>
          </p:nvPr>
        </p:nvSpPr>
        <p:spPr>
          <a:xfrm>
            <a:off x="1052286" y="1092200"/>
            <a:ext cx="8091714" cy="5029200"/>
          </a:xfrm>
        </p:spPr>
        <p:txBody>
          <a:bodyPr/>
          <a:lstStyle/>
          <a:p>
            <a:r>
              <a:rPr lang="zh-CN" altLang="en-US" sz="2800" dirty="0" smtClean="0"/>
              <a:t>法律条文</a:t>
            </a:r>
            <a:r>
              <a:rPr lang="zh-CN" altLang="en-US" dirty="0" smtClean="0"/>
              <a:t>：</a:t>
            </a:r>
            <a:endParaRPr lang="en-US" altLang="zh-CN" dirty="0" smtClean="0"/>
          </a:p>
          <a:p>
            <a:pPr lvl="1"/>
            <a:r>
              <a:rPr lang="zh-CN" altLang="en-US" sz="2400" dirty="0" smtClean="0"/>
              <a:t>美国法典”第</a:t>
            </a:r>
            <a:r>
              <a:rPr lang="en-US" altLang="zh-CN" sz="2400" dirty="0" smtClean="0"/>
              <a:t>17</a:t>
            </a:r>
            <a:r>
              <a:rPr lang="zh-CN" altLang="en-US" sz="2400" dirty="0" smtClean="0"/>
              <a:t>章</a:t>
            </a:r>
            <a:r>
              <a:rPr lang="en-US" altLang="zh-CN" sz="2400" dirty="0" smtClean="0"/>
              <a:t>(USC117)</a:t>
            </a:r>
            <a:r>
              <a:rPr lang="zh-CN" altLang="en-US" sz="2400" dirty="0" smtClean="0"/>
              <a:t>作为计算机版权和许可证制定的法律依据。</a:t>
            </a:r>
            <a:endParaRPr lang="en-US" altLang="zh-CN" sz="2400" dirty="0" smtClean="0"/>
          </a:p>
          <a:p>
            <a:pPr lvl="1"/>
            <a:r>
              <a:rPr lang="zh-CN" altLang="en-US" sz="2400" dirty="0" smtClean="0"/>
              <a:t>欧洲议会于</a:t>
            </a:r>
            <a:r>
              <a:rPr lang="en-US" altLang="zh-CN" sz="2400" dirty="0" smtClean="0"/>
              <a:t>2009</a:t>
            </a:r>
            <a:r>
              <a:rPr lang="zh-CN" altLang="en-US" sz="2400" dirty="0" smtClean="0"/>
              <a:t>年通过的计算机程序保护法</a:t>
            </a:r>
            <a:r>
              <a:rPr lang="en-US" altLang="zh-CN" sz="2400" dirty="0" smtClean="0"/>
              <a:t>(on the legal protection of computer programs)</a:t>
            </a:r>
            <a:endParaRPr lang="en-US" altLang="zh-CN" sz="2400" baseline="30000" dirty="0" smtClean="0"/>
          </a:p>
          <a:p>
            <a:pPr lvl="1"/>
            <a:r>
              <a:rPr lang="zh-CN" altLang="en-US" sz="2400" dirty="0" smtClean="0"/>
              <a:t>中国发布的</a:t>
            </a:r>
            <a:r>
              <a:rPr lang="en-US" altLang="zh-CN" sz="2400" dirty="0" smtClean="0"/>
              <a:t>《</a:t>
            </a:r>
            <a:r>
              <a:rPr lang="zh-CN" altLang="en-US" sz="2400" dirty="0" smtClean="0"/>
              <a:t>计算机软件保护条例</a:t>
            </a:r>
            <a:r>
              <a:rPr lang="en-US" altLang="zh-CN" sz="2400" dirty="0" smtClean="0"/>
              <a:t>》</a:t>
            </a:r>
          </a:p>
          <a:p>
            <a:r>
              <a:rPr lang="zh-CN" altLang="en-US" sz="2400" dirty="0" smtClean="0"/>
              <a:t>国家之间也会因为对软件知识产权的理解问题而发生纠纷。特别是发达国家对发展中国家在软件版权的保护方面给于过多的指责。</a:t>
            </a:r>
            <a:endParaRPr lang="en-US" altLang="zh-CN" sz="2400" dirty="0" smtClean="0"/>
          </a:p>
          <a:p>
            <a:pPr lvl="1"/>
            <a:r>
              <a:rPr lang="zh-CN" altLang="en-US" sz="2000" dirty="0" smtClean="0"/>
              <a:t>如果一味地要求用户遵循软件所有者的许可证条款要求，很难完全地解决国际之间的软件知识产权纠纷。为解决这些问题，有些软件公司针对不同的国家和地区发布不同的软件版本。</a:t>
            </a:r>
            <a:endParaRPr lang="en-US" altLang="zh-CN" sz="2000" baseline="30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5123" name="Rectangle 6147"/>
          <p:cNvSpPr>
            <a:spLocks noGrp="1" noChangeArrowheads="1"/>
          </p:cNvSpPr>
          <p:nvPr>
            <p:ph type="body" idx="1"/>
          </p:nvPr>
        </p:nvSpPr>
        <p:spPr>
          <a:xfrm>
            <a:off x="990600" y="1295400"/>
            <a:ext cx="8001000" cy="4276725"/>
          </a:xfrm>
        </p:spPr>
        <p:txBody>
          <a:bodyPr/>
          <a:lstStyle/>
          <a:p>
            <a:r>
              <a:rPr lang="en-US" altLang="zh-CN" smtClean="0"/>
              <a:t>6.1 </a:t>
            </a:r>
            <a:r>
              <a:rPr lang="zh-CN" altLang="en-US" smtClean="0"/>
              <a:t>软件类型</a:t>
            </a:r>
          </a:p>
          <a:p>
            <a:r>
              <a:rPr lang="en-US" altLang="zh-CN" smtClean="0"/>
              <a:t>6.2 </a:t>
            </a:r>
            <a:r>
              <a:rPr lang="zh-CN" altLang="en-US" smtClean="0"/>
              <a:t>软件产品销售模式</a:t>
            </a:r>
          </a:p>
          <a:p>
            <a:r>
              <a:rPr lang="en-US" altLang="zh-CN" smtClean="0"/>
              <a:t>6.3 </a:t>
            </a:r>
            <a:r>
              <a:rPr lang="zh-CN" altLang="en-US" smtClean="0"/>
              <a:t>软件项目采购模式</a:t>
            </a:r>
          </a:p>
          <a:p>
            <a:r>
              <a:rPr lang="en-US" altLang="zh-CN" smtClean="0"/>
              <a:t>6.4 OTS</a:t>
            </a:r>
            <a:r>
              <a:rPr lang="zh-CN" altLang="en-US" smtClean="0"/>
              <a:t>的采购和使用</a:t>
            </a:r>
          </a:p>
          <a:p>
            <a:r>
              <a:rPr lang="en-US" altLang="zh-CN" smtClean="0"/>
              <a:t>6.5 </a:t>
            </a:r>
            <a:r>
              <a:rPr lang="zh-CN" altLang="en-US" smtClean="0"/>
              <a:t>总结</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b="1" smtClean="0"/>
              <a:t>6.3</a:t>
            </a:r>
            <a:r>
              <a:rPr lang="zh-CN" altLang="en-US" b="1" smtClean="0"/>
              <a:t>软件项目采购模式</a:t>
            </a:r>
            <a:endParaRPr lang="zh-CN" altLang="en-US" smtClean="0"/>
          </a:p>
        </p:txBody>
      </p:sp>
      <p:sp>
        <p:nvSpPr>
          <p:cNvPr id="23555" name="内容占位符 2"/>
          <p:cNvSpPr>
            <a:spLocks noGrp="1"/>
          </p:cNvSpPr>
          <p:nvPr>
            <p:ph idx="1"/>
          </p:nvPr>
        </p:nvSpPr>
        <p:spPr/>
        <p:txBody>
          <a:bodyPr/>
          <a:lstStyle/>
          <a:p>
            <a:r>
              <a:rPr lang="en-US" altLang="zh-CN" smtClean="0"/>
              <a:t>6.3.1 </a:t>
            </a:r>
            <a:r>
              <a:rPr lang="zh-CN" altLang="en-US" smtClean="0"/>
              <a:t>软件采购和外包形式</a:t>
            </a:r>
          </a:p>
          <a:p>
            <a:r>
              <a:rPr lang="en-US" altLang="zh-CN" smtClean="0"/>
              <a:t>6.3.2 </a:t>
            </a:r>
            <a:r>
              <a:rPr lang="zh-CN" altLang="en-US" smtClean="0"/>
              <a:t>软件采购过程</a:t>
            </a:r>
          </a:p>
          <a:p>
            <a:r>
              <a:rPr lang="en-US" altLang="zh-CN" smtClean="0"/>
              <a:t>6.3.3 </a:t>
            </a:r>
            <a:r>
              <a:rPr lang="zh-CN" altLang="en-US" smtClean="0"/>
              <a:t>软件采购主要问题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6.3.1 </a:t>
            </a:r>
            <a:r>
              <a:rPr lang="zh-CN" altLang="en-US" smtClean="0"/>
              <a:t>软件采购和外包形式</a:t>
            </a:r>
          </a:p>
        </p:txBody>
      </p:sp>
      <p:sp>
        <p:nvSpPr>
          <p:cNvPr id="24579" name="内容占位符 2"/>
          <p:cNvSpPr>
            <a:spLocks noGrp="1"/>
          </p:cNvSpPr>
          <p:nvPr>
            <p:ph idx="1"/>
          </p:nvPr>
        </p:nvSpPr>
        <p:spPr>
          <a:xfrm>
            <a:off x="714375" y="1295400"/>
            <a:ext cx="8277225" cy="1633538"/>
          </a:xfrm>
        </p:spPr>
        <p:txBody>
          <a:bodyPr/>
          <a:lstStyle/>
          <a:p>
            <a:r>
              <a:rPr lang="zh-CN" altLang="en-US" sz="2400" smtClean="0"/>
              <a:t>在软件市场上，大量的软件交易是以项目形式开发方式进行的。由此形成了最终用户</a:t>
            </a:r>
            <a:r>
              <a:rPr lang="en-US" altLang="zh-CN" sz="2400" smtClean="0"/>
              <a:t>(enduser)</a:t>
            </a:r>
            <a:r>
              <a:rPr lang="zh-CN" altLang="en-US" sz="2400" smtClean="0"/>
              <a:t>、客户</a:t>
            </a:r>
            <a:r>
              <a:rPr lang="en-US" altLang="zh-CN" sz="2400" smtClean="0"/>
              <a:t>(customer)</a:t>
            </a:r>
            <a:r>
              <a:rPr lang="zh-CN" altLang="en-US" sz="2400" smtClean="0"/>
              <a:t>和承包商</a:t>
            </a:r>
            <a:r>
              <a:rPr lang="en-US" altLang="zh-CN" sz="2400" smtClean="0"/>
              <a:t>(contractor)</a:t>
            </a:r>
            <a:r>
              <a:rPr lang="zh-CN" altLang="en-US" sz="2400" smtClean="0"/>
              <a:t>等不同角色，他们对软件项目的理解和目标的要求会有很大差别。</a:t>
            </a:r>
          </a:p>
        </p:txBody>
      </p:sp>
      <p:pic>
        <p:nvPicPr>
          <p:cNvPr id="24580" name="Picture 2"/>
          <p:cNvPicPr>
            <a:picLocks noChangeAspect="1" noChangeArrowheads="1"/>
          </p:cNvPicPr>
          <p:nvPr/>
        </p:nvPicPr>
        <p:blipFill>
          <a:blip r:embed="rId2"/>
          <a:srcRect/>
          <a:stretch>
            <a:fillRect/>
          </a:stretch>
        </p:blipFill>
        <p:spPr bwMode="auto">
          <a:xfrm>
            <a:off x="679228" y="3074079"/>
            <a:ext cx="8203520" cy="27146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b="1" smtClean="0"/>
              <a:t>软件外包关系的分类</a:t>
            </a:r>
            <a:endParaRPr lang="zh-CN" altLang="en-US" smtClean="0"/>
          </a:p>
        </p:txBody>
      </p:sp>
      <p:pic>
        <p:nvPicPr>
          <p:cNvPr id="25603" name="Picture 2"/>
          <p:cNvPicPr>
            <a:picLocks noChangeAspect="1" noChangeArrowheads="1"/>
          </p:cNvPicPr>
          <p:nvPr/>
        </p:nvPicPr>
        <p:blipFill>
          <a:blip r:embed="rId2"/>
          <a:srcRect/>
          <a:stretch>
            <a:fillRect/>
          </a:stretch>
        </p:blipFill>
        <p:spPr bwMode="auto">
          <a:xfrm>
            <a:off x="428625" y="1143000"/>
            <a:ext cx="8858250" cy="4603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6.3.2 </a:t>
            </a:r>
            <a:r>
              <a:rPr lang="zh-CN" altLang="en-US" smtClean="0"/>
              <a:t>软件采购过程</a:t>
            </a:r>
          </a:p>
        </p:txBody>
      </p:sp>
      <p:sp>
        <p:nvSpPr>
          <p:cNvPr id="26627" name="内容占位符 2"/>
          <p:cNvSpPr>
            <a:spLocks noGrp="1"/>
          </p:cNvSpPr>
          <p:nvPr>
            <p:ph idx="1"/>
          </p:nvPr>
        </p:nvSpPr>
        <p:spPr/>
        <p:txBody>
          <a:bodyPr/>
          <a:lstStyle/>
          <a:p>
            <a:r>
              <a:rPr lang="en-US" altLang="zh-CN" sz="2800" smtClean="0"/>
              <a:t>EEE-1602a</a:t>
            </a:r>
            <a:r>
              <a:rPr lang="zh-CN" altLang="en-US" sz="2800" smtClean="0"/>
              <a:t>建议针对项目开发软件和商业现货软件</a:t>
            </a:r>
            <a:r>
              <a:rPr lang="en-US" altLang="zh-CN" sz="2800" smtClean="0"/>
              <a:t>(MOTS)</a:t>
            </a:r>
            <a:r>
              <a:rPr lang="zh-CN" altLang="en-US" sz="2800" smtClean="0"/>
              <a:t>采购分为</a:t>
            </a:r>
            <a:r>
              <a:rPr lang="en-US" altLang="zh-CN" sz="2800" smtClean="0"/>
              <a:t>9</a:t>
            </a:r>
            <a:r>
              <a:rPr lang="zh-CN" altLang="en-US" sz="2800" smtClean="0"/>
              <a:t>个步骤。</a:t>
            </a:r>
          </a:p>
          <a:p>
            <a:pPr lvl="1"/>
            <a:r>
              <a:rPr lang="en-US" altLang="en-US" sz="2000" smtClean="0"/>
              <a:t>1</a:t>
            </a:r>
            <a:r>
              <a:rPr lang="zh-CN" altLang="en-US" sz="2000" smtClean="0"/>
              <a:t>）策划组织的采购策略。评审采购者的目的，开发出进行软件采购的策略；</a:t>
            </a:r>
          </a:p>
          <a:p>
            <a:pPr lvl="1"/>
            <a:r>
              <a:rPr lang="en-US" altLang="en-US" sz="2000" smtClean="0"/>
              <a:t>2</a:t>
            </a:r>
            <a:r>
              <a:rPr lang="zh-CN" altLang="en-US" sz="2000" smtClean="0"/>
              <a:t>）实施组织的软件采购。建立一个适合于组织需要的软件采购过程；</a:t>
            </a:r>
          </a:p>
          <a:p>
            <a:pPr lvl="1"/>
            <a:r>
              <a:rPr lang="en-US" altLang="en-US" sz="2000" smtClean="0"/>
              <a:t>3</a:t>
            </a:r>
            <a:r>
              <a:rPr lang="zh-CN" altLang="en-US" sz="2000" smtClean="0"/>
              <a:t>）定义软件需求。定义需要采购的软件，准备质量和维护计划；</a:t>
            </a:r>
          </a:p>
          <a:p>
            <a:pPr lvl="1"/>
            <a:r>
              <a:rPr lang="en-US" altLang="en-US" sz="2000" smtClean="0"/>
              <a:t>4</a:t>
            </a:r>
            <a:r>
              <a:rPr lang="zh-CN" altLang="en-US" sz="2000" smtClean="0"/>
              <a:t>）识别潜在的供货商；</a:t>
            </a:r>
          </a:p>
          <a:p>
            <a:pPr lvl="1"/>
            <a:r>
              <a:rPr lang="en-US" altLang="en-US" sz="2000" smtClean="0"/>
              <a:t>5</a:t>
            </a:r>
            <a:r>
              <a:rPr lang="zh-CN" altLang="en-US" sz="2000" smtClean="0"/>
              <a:t>）准备合同要求；</a:t>
            </a:r>
          </a:p>
          <a:p>
            <a:pPr lvl="1"/>
            <a:r>
              <a:rPr lang="en-US" altLang="en-US" sz="2000" smtClean="0"/>
              <a:t>6</a:t>
            </a:r>
            <a:r>
              <a:rPr lang="zh-CN" altLang="en-US" sz="2000" smtClean="0"/>
              <a:t>）方案评审，并选择供应商；</a:t>
            </a:r>
          </a:p>
          <a:p>
            <a:pPr lvl="1"/>
            <a:r>
              <a:rPr lang="en-US" altLang="en-US" sz="2000" smtClean="0"/>
              <a:t>7</a:t>
            </a:r>
            <a:r>
              <a:rPr lang="zh-CN" altLang="en-US" sz="2000" smtClean="0"/>
              <a:t>）监督和管理供应商的行为和性能；</a:t>
            </a:r>
          </a:p>
          <a:p>
            <a:pPr lvl="1"/>
            <a:r>
              <a:rPr lang="en-US" altLang="en-US" sz="2000" smtClean="0"/>
              <a:t>8</a:t>
            </a:r>
            <a:r>
              <a:rPr lang="zh-CN" altLang="en-US" sz="2000" smtClean="0"/>
              <a:t>）软件验收；</a:t>
            </a:r>
          </a:p>
          <a:p>
            <a:pPr lvl="1"/>
            <a:r>
              <a:rPr lang="en-US" altLang="en-US" sz="2000" smtClean="0"/>
              <a:t>9</a:t>
            </a:r>
            <a:r>
              <a:rPr lang="zh-CN" altLang="en-US" sz="2000" smtClean="0"/>
              <a:t>）软件运行。</a:t>
            </a:r>
          </a:p>
          <a:p>
            <a:endParaRPr lang="zh-CN"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p>
        </p:txBody>
      </p:sp>
      <p:pic>
        <p:nvPicPr>
          <p:cNvPr id="27651" name="Picture 2"/>
          <p:cNvPicPr>
            <a:picLocks noChangeAspect="1" noChangeArrowheads="1"/>
          </p:cNvPicPr>
          <p:nvPr/>
        </p:nvPicPr>
        <p:blipFill>
          <a:blip r:embed="rId2"/>
          <a:srcRect/>
          <a:stretch>
            <a:fillRect/>
          </a:stretch>
        </p:blipFill>
        <p:spPr bwMode="auto">
          <a:xfrm>
            <a:off x="-392113" y="1714500"/>
            <a:ext cx="9536113" cy="2286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smtClean="0"/>
          </a:p>
        </p:txBody>
      </p:sp>
      <p:pic>
        <p:nvPicPr>
          <p:cNvPr id="28675" name="Picture 2"/>
          <p:cNvPicPr>
            <a:picLocks noChangeAspect="1" noChangeArrowheads="1"/>
          </p:cNvPicPr>
          <p:nvPr/>
        </p:nvPicPr>
        <p:blipFill>
          <a:blip r:embed="rId2"/>
          <a:srcRect/>
          <a:stretch>
            <a:fillRect/>
          </a:stretch>
        </p:blipFill>
        <p:spPr bwMode="auto">
          <a:xfrm>
            <a:off x="142875" y="0"/>
            <a:ext cx="8715375"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6.3.3 </a:t>
            </a:r>
            <a:r>
              <a:rPr lang="zh-CN" altLang="en-US" smtClean="0"/>
              <a:t>软件采购主要问题</a:t>
            </a:r>
          </a:p>
        </p:txBody>
      </p:sp>
      <p:graphicFrame>
        <p:nvGraphicFramePr>
          <p:cNvPr id="3" name="表格 2"/>
          <p:cNvGraphicFramePr>
            <a:graphicFrameLocks noGrp="1"/>
          </p:cNvGraphicFramePr>
          <p:nvPr/>
        </p:nvGraphicFramePr>
        <p:xfrm>
          <a:off x="220889" y="1559605"/>
          <a:ext cx="8429652" cy="4764869"/>
        </p:xfrm>
        <a:graphic>
          <a:graphicData uri="http://schemas.openxmlformats.org/drawingml/2006/table">
            <a:tbl>
              <a:tblPr/>
              <a:tblGrid>
                <a:gridCol w="6377070"/>
                <a:gridCol w="2052582"/>
              </a:tblGrid>
              <a:tr h="0">
                <a:tc>
                  <a:txBody>
                    <a:bodyPr/>
                    <a:lstStyle/>
                    <a:p>
                      <a:pPr indent="269875" algn="ctr">
                        <a:lnSpc>
                          <a:spcPts val="1660"/>
                        </a:lnSpc>
                        <a:spcAft>
                          <a:spcPts val="600"/>
                        </a:spcAft>
                      </a:pPr>
                      <a:r>
                        <a:rPr lang="zh-CN" sz="1600" b="1" dirty="0">
                          <a:latin typeface="Times New Roman"/>
                          <a:ea typeface="宋体"/>
                        </a:rPr>
                        <a:t>主要问题</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b="1" dirty="0">
                          <a:latin typeface="Times New Roman"/>
                          <a:ea typeface="宋体"/>
                        </a:rPr>
                        <a:t>主要责任方</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55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a:t>
                      </a:r>
                      <a:r>
                        <a:rPr lang="zh-CN" sz="1800" dirty="0">
                          <a:latin typeface="Times New Roman"/>
                          <a:ea typeface="宋体"/>
                        </a:rPr>
                        <a:t>）自由放任</a:t>
                      </a:r>
                      <a:r>
                        <a:rPr lang="en-US" sz="1800" dirty="0">
                          <a:latin typeface="Times New Roman"/>
                          <a:ea typeface="宋体"/>
                        </a:rPr>
                        <a:t>(laissez-faire)----</a:t>
                      </a:r>
                      <a:r>
                        <a:rPr lang="zh-CN" sz="1800" dirty="0">
                          <a:latin typeface="Times New Roman"/>
                          <a:ea typeface="宋体"/>
                        </a:rPr>
                        <a:t>合同签订后，客户方并没有积极的管理活动，放任了对承包商的过程跟踪和监督。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a:t>
                      </a:r>
                      <a:r>
                        <a:rPr lang="zh-CN" sz="16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440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2</a:t>
                      </a:r>
                      <a:r>
                        <a:rPr lang="zh-CN" sz="1800" dirty="0">
                          <a:latin typeface="Times New Roman"/>
                          <a:ea typeface="宋体"/>
                        </a:rPr>
                        <a:t>）过度的行政管理性工作</a:t>
                      </a:r>
                      <a:r>
                        <a:rPr lang="en-US" sz="1800" dirty="0">
                          <a:latin typeface="Times New Roman"/>
                          <a:ea typeface="宋体"/>
                        </a:rPr>
                        <a:t> (administrative overload) ---</a:t>
                      </a:r>
                      <a:r>
                        <a:rPr lang="zh-CN" sz="1800" dirty="0">
                          <a:latin typeface="Times New Roman"/>
                          <a:ea typeface="宋体"/>
                        </a:rPr>
                        <a:t>太多的精力放在监督合同上，而忽视了技术方面的管理。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a:t>
                      </a:r>
                      <a:r>
                        <a:rPr lang="zh-CN" sz="1600" dirty="0">
                          <a:latin typeface="Times New Roman"/>
                          <a:ea typeface="宋体"/>
                        </a:rPr>
                        <a:t>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1486">
                <a:tc>
                  <a:txBody>
                    <a:bodyPr/>
                    <a:lstStyle/>
                    <a:p>
                      <a:pPr indent="269875" algn="just">
                        <a:lnSpc>
                          <a:spcPts val="1660"/>
                        </a:lnSpc>
                        <a:spcAft>
                          <a:spcPts val="600"/>
                        </a:spcAft>
                      </a:pPr>
                      <a:endParaRPr lang="en-US" sz="1600" dirty="0" smtClean="0">
                        <a:latin typeface="Times New Roman"/>
                        <a:ea typeface="宋体"/>
                      </a:endParaRPr>
                    </a:p>
                    <a:p>
                      <a:pPr indent="269875" algn="just">
                        <a:lnSpc>
                          <a:spcPts val="1660"/>
                        </a:lnSpc>
                        <a:spcAft>
                          <a:spcPts val="600"/>
                        </a:spcAft>
                      </a:pPr>
                      <a:r>
                        <a:rPr lang="en-US" sz="1600" dirty="0" smtClean="0">
                          <a:latin typeface="Times New Roman"/>
                          <a:ea typeface="宋体"/>
                        </a:rPr>
                        <a:t>3</a:t>
                      </a:r>
                      <a:r>
                        <a:rPr lang="zh-CN" sz="1600" dirty="0">
                          <a:latin typeface="Times New Roman"/>
                          <a:ea typeface="宋体"/>
                        </a:rPr>
                        <a:t>）范围蔓延</a:t>
                      </a:r>
                      <a:r>
                        <a:rPr lang="en-US" sz="1600" dirty="0">
                          <a:latin typeface="Times New Roman"/>
                          <a:ea typeface="宋体"/>
                        </a:rPr>
                        <a:t>(scope creep</a:t>
                      </a:r>
                      <a:r>
                        <a:rPr lang="zh-CN" sz="1600" dirty="0">
                          <a:latin typeface="Times New Roman"/>
                          <a:ea typeface="宋体"/>
                        </a:rPr>
                        <a:t>）</a:t>
                      </a:r>
                      <a:r>
                        <a:rPr lang="en-US" sz="1600" dirty="0">
                          <a:latin typeface="Times New Roman"/>
                          <a:ea typeface="宋体"/>
                        </a:rPr>
                        <a:t>----</a:t>
                      </a:r>
                      <a:r>
                        <a:rPr lang="zh-CN" sz="1600" dirty="0">
                          <a:latin typeface="Times New Roman"/>
                          <a:ea typeface="宋体"/>
                        </a:rPr>
                        <a:t>在项目进行中，时间和资源不够时，客户方坚持增加和更改软件范围和功能，引起需求的量变到质变。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a:t>
                      </a:r>
                      <a:r>
                        <a:rPr lang="zh-CN" sz="16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5266">
                <a:tc>
                  <a:txBody>
                    <a:bodyPr/>
                    <a:lstStyle/>
                    <a:p>
                      <a:pPr indent="269875" algn="just">
                        <a:lnSpc>
                          <a:spcPts val="1660"/>
                        </a:lnSpc>
                        <a:spcAft>
                          <a:spcPts val="600"/>
                        </a:spcAft>
                      </a:pPr>
                      <a:endParaRPr lang="en-US" sz="1600" dirty="0" smtClean="0">
                        <a:latin typeface="Times New Roman"/>
                        <a:ea typeface="宋体"/>
                      </a:endParaRPr>
                    </a:p>
                    <a:p>
                      <a:pPr indent="269875" algn="just">
                        <a:lnSpc>
                          <a:spcPts val="1660"/>
                        </a:lnSpc>
                        <a:spcAft>
                          <a:spcPts val="600"/>
                        </a:spcAft>
                      </a:pPr>
                      <a:r>
                        <a:rPr lang="en-US" sz="1600" dirty="0" smtClean="0">
                          <a:latin typeface="Times New Roman"/>
                          <a:ea typeface="宋体"/>
                        </a:rPr>
                        <a:t>4</a:t>
                      </a:r>
                      <a:r>
                        <a:rPr lang="zh-CN" sz="1600" dirty="0">
                          <a:latin typeface="Times New Roman"/>
                          <a:ea typeface="宋体"/>
                        </a:rPr>
                        <a:t>）支离破碎</a:t>
                      </a:r>
                      <a:r>
                        <a:rPr lang="en-US" sz="1600" dirty="0">
                          <a:latin typeface="Times New Roman"/>
                          <a:ea typeface="宋体"/>
                        </a:rPr>
                        <a:t>(fragmentation)----</a:t>
                      </a:r>
                      <a:r>
                        <a:rPr lang="zh-CN" sz="1600" dirty="0">
                          <a:latin typeface="Times New Roman"/>
                          <a:ea typeface="宋体"/>
                        </a:rPr>
                        <a:t>客户方和承包商的项目团队成员随机被拉入到其它项目中。双方项目组不能实施原先的目标。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a:t>
                      </a:r>
                      <a:r>
                        <a:rPr lang="zh-CN" sz="1600" dirty="0">
                          <a:latin typeface="Times New Roman"/>
                          <a:ea typeface="宋体"/>
                        </a:rPr>
                        <a:t>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5266">
                <a:tc>
                  <a:txBody>
                    <a:bodyPr/>
                    <a:lstStyle/>
                    <a:p>
                      <a:pPr indent="269875" algn="just">
                        <a:lnSpc>
                          <a:spcPts val="1660"/>
                        </a:lnSpc>
                        <a:spcAft>
                          <a:spcPts val="600"/>
                        </a:spcAft>
                      </a:pPr>
                      <a:endParaRPr lang="en-US" sz="1600" dirty="0" smtClean="0">
                        <a:latin typeface="Times New Roman"/>
                        <a:ea typeface="宋体"/>
                      </a:endParaRPr>
                    </a:p>
                    <a:p>
                      <a:pPr indent="269875" algn="just">
                        <a:lnSpc>
                          <a:spcPts val="1660"/>
                        </a:lnSpc>
                        <a:spcAft>
                          <a:spcPts val="600"/>
                        </a:spcAft>
                      </a:pPr>
                      <a:r>
                        <a:rPr lang="en-US" sz="1600" dirty="0" smtClean="0">
                          <a:latin typeface="Times New Roman"/>
                          <a:ea typeface="宋体"/>
                        </a:rPr>
                        <a:t>5</a:t>
                      </a:r>
                      <a:r>
                        <a:rPr lang="zh-CN" sz="1600" dirty="0">
                          <a:latin typeface="Times New Roman"/>
                          <a:ea typeface="宋体"/>
                        </a:rPr>
                        <a:t>）种金子</a:t>
                      </a:r>
                      <a:r>
                        <a:rPr lang="en-US" sz="1600" dirty="0">
                          <a:latin typeface="Times New Roman"/>
                          <a:ea typeface="宋体"/>
                        </a:rPr>
                        <a:t>(Gold plating)----</a:t>
                      </a:r>
                      <a:r>
                        <a:rPr lang="zh-CN" sz="1600" dirty="0">
                          <a:latin typeface="Times New Roman"/>
                          <a:ea typeface="宋体"/>
                        </a:rPr>
                        <a:t>提出过分的需求，或做出复杂的和全新的解决方案，而不是使用简单和已证明的技术方案。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a:t>
                      </a:r>
                      <a:r>
                        <a:rPr lang="zh-CN" sz="1600" dirty="0">
                          <a:latin typeface="Times New Roman"/>
                          <a:ea typeface="宋体"/>
                        </a:rPr>
                        <a:t>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smtClean="0"/>
          </a:p>
        </p:txBody>
      </p:sp>
      <p:graphicFrame>
        <p:nvGraphicFramePr>
          <p:cNvPr id="3" name="表格 2"/>
          <p:cNvGraphicFramePr>
            <a:graphicFrameLocks noGrp="1"/>
          </p:cNvGraphicFramePr>
          <p:nvPr/>
        </p:nvGraphicFramePr>
        <p:xfrm>
          <a:off x="885369" y="1146628"/>
          <a:ext cx="8055431" cy="4924538"/>
        </p:xfrm>
        <a:graphic>
          <a:graphicData uri="http://schemas.openxmlformats.org/drawingml/2006/table">
            <a:tbl>
              <a:tblPr/>
              <a:tblGrid>
                <a:gridCol w="5876721"/>
                <a:gridCol w="2178710"/>
              </a:tblGrid>
              <a:tr h="896259">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6</a:t>
                      </a:r>
                      <a:r>
                        <a:rPr lang="zh-CN" sz="1800" dirty="0">
                          <a:latin typeface="Times New Roman"/>
                          <a:ea typeface="宋体"/>
                        </a:rPr>
                        <a:t>）我已付钱了</a:t>
                      </a:r>
                      <a:r>
                        <a:rPr lang="en-US" sz="1800" dirty="0">
                          <a:latin typeface="Times New Roman"/>
                          <a:ea typeface="宋体"/>
                        </a:rPr>
                        <a:t>(I’m paid to engineer!)----</a:t>
                      </a:r>
                      <a:r>
                        <a:rPr lang="zh-CN" sz="1800" dirty="0">
                          <a:latin typeface="Times New Roman"/>
                          <a:ea typeface="宋体"/>
                        </a:rPr>
                        <a:t>客户方会告诉承包商如何工作，而不是说要需要完成哪些工作。客户方甚至认为自己比承包商能力更强。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最终</a:t>
                      </a:r>
                      <a:r>
                        <a:rPr lang="zh-CN" sz="1800" dirty="0">
                          <a:latin typeface="Times New Roman"/>
                          <a:ea typeface="宋体"/>
                        </a:rPr>
                        <a:t>用户、客户方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220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7</a:t>
                      </a:r>
                      <a:r>
                        <a:rPr lang="zh-CN" sz="1800" dirty="0">
                          <a:latin typeface="Times New Roman"/>
                          <a:ea typeface="宋体"/>
                        </a:rPr>
                        <a:t>）错误的指示器</a:t>
                      </a:r>
                      <a:r>
                        <a:rPr lang="en-US" sz="1800" dirty="0">
                          <a:latin typeface="Times New Roman"/>
                          <a:ea typeface="宋体"/>
                        </a:rPr>
                        <a:t>(Missing indicators)---</a:t>
                      </a:r>
                      <a:r>
                        <a:rPr lang="zh-CN" sz="1800" dirty="0">
                          <a:latin typeface="Times New Roman"/>
                          <a:ea typeface="宋体"/>
                        </a:rPr>
                        <a:t>对项目进展和整体性能的测量是定性的，而缺乏定量的度量。指示器给出的分级太粗略，无法准确判读。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承包商</a:t>
                      </a:r>
                      <a:r>
                        <a:rPr lang="zh-CN" sz="1800" dirty="0">
                          <a:latin typeface="Times New Roman"/>
                          <a:ea typeface="宋体"/>
                        </a:rPr>
                        <a:t>、客户方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220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8</a:t>
                      </a:r>
                      <a:r>
                        <a:rPr lang="en-US" sz="1800" dirty="0">
                          <a:latin typeface="Times New Roman"/>
                          <a:ea typeface="宋体"/>
                        </a:rPr>
                        <a:t>)</a:t>
                      </a:r>
                      <a:r>
                        <a:rPr lang="zh-CN" sz="1800" dirty="0">
                          <a:latin typeface="Times New Roman"/>
                          <a:ea typeface="宋体"/>
                        </a:rPr>
                        <a:t>谁负责</a:t>
                      </a:r>
                      <a:r>
                        <a:rPr lang="en-US" sz="1800" dirty="0">
                          <a:latin typeface="Times New Roman"/>
                          <a:ea typeface="宋体"/>
                        </a:rPr>
                        <a:t>(Who is charge ?) ----</a:t>
                      </a:r>
                      <a:r>
                        <a:rPr lang="zh-CN" sz="1800" dirty="0">
                          <a:latin typeface="Times New Roman"/>
                          <a:ea typeface="宋体"/>
                        </a:rPr>
                        <a:t>项目中有太多的老板和领导，不能及时作出决策。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dirty="0" smtClean="0">
                        <a:latin typeface="Times New Roman"/>
                        <a:ea typeface="宋体"/>
                      </a:endParaRPr>
                    </a:p>
                    <a:p>
                      <a:pPr indent="0" algn="just">
                        <a:lnSpc>
                          <a:spcPts val="1660"/>
                        </a:lnSpc>
                        <a:spcAft>
                          <a:spcPts val="0"/>
                        </a:spcAft>
                      </a:pPr>
                      <a:r>
                        <a:rPr lang="zh-CN" sz="1800" dirty="0" smtClean="0">
                          <a:latin typeface="Times New Roman"/>
                          <a:ea typeface="宋体"/>
                        </a:rPr>
                        <a:t>最终</a:t>
                      </a:r>
                      <a:r>
                        <a:rPr lang="zh-CN" sz="1800" dirty="0">
                          <a:latin typeface="Times New Roman"/>
                          <a:ea typeface="宋体"/>
                        </a:rPr>
                        <a:t>用户、</a:t>
                      </a:r>
                    </a:p>
                    <a:p>
                      <a:pPr indent="0" algn="just">
                        <a:lnSpc>
                          <a:spcPts val="1660"/>
                        </a:lnSpc>
                        <a:spcAft>
                          <a:spcPts val="0"/>
                        </a:spcAft>
                      </a:pPr>
                      <a:r>
                        <a:rPr lang="zh-CN" sz="1800" dirty="0">
                          <a:latin typeface="Times New Roman"/>
                          <a:ea typeface="宋体"/>
                        </a:rPr>
                        <a:t>承包商、客户方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2937">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9</a:t>
                      </a:r>
                      <a:r>
                        <a:rPr lang="zh-CN" sz="1800" dirty="0">
                          <a:latin typeface="Times New Roman"/>
                          <a:ea typeface="宋体"/>
                        </a:rPr>
                        <a:t>）缺乏最终用户参与</a:t>
                      </a:r>
                      <a:r>
                        <a:rPr lang="en-US" sz="1800" dirty="0">
                          <a:latin typeface="Times New Roman"/>
                          <a:ea typeface="宋体"/>
                        </a:rPr>
                        <a:t>(No end user involvement)---</a:t>
                      </a:r>
                      <a:r>
                        <a:rPr lang="zh-CN" sz="1800" dirty="0">
                          <a:latin typeface="Times New Roman"/>
                          <a:ea typeface="宋体"/>
                        </a:rPr>
                        <a:t>不能从最终用户的角度看待软件产品的功能性和可使用性。最终用户往往不懂需求，客户方一定要了解最终用户的需求，或组织承包商从最终用户角度捕获需求。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客户</a:t>
                      </a:r>
                      <a:r>
                        <a:rPr lang="zh-CN" sz="1800" dirty="0">
                          <a:latin typeface="Times New Roman"/>
                          <a:ea typeface="宋体"/>
                        </a:rPr>
                        <a:t>方、最终用户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220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10</a:t>
                      </a:r>
                      <a:r>
                        <a:rPr lang="zh-CN" sz="1800" dirty="0">
                          <a:latin typeface="Times New Roman"/>
                          <a:ea typeface="宋体"/>
                        </a:rPr>
                        <a:t>）定义的需求太差</a:t>
                      </a:r>
                      <a:r>
                        <a:rPr lang="en-US" sz="1800" dirty="0">
                          <a:latin typeface="Times New Roman"/>
                          <a:ea typeface="宋体"/>
                        </a:rPr>
                        <a:t>(Poorly defined requirements) ---</a:t>
                      </a:r>
                      <a:r>
                        <a:rPr lang="zh-CN" sz="1800" dirty="0">
                          <a:latin typeface="Times New Roman"/>
                          <a:ea typeface="宋体"/>
                        </a:rPr>
                        <a:t>客户方与承包商之间的合同条款是不完整的和不可验证。合同中缺乏技术条款论述，或技术条款不可验证。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客户</a:t>
                      </a:r>
                      <a:r>
                        <a:rPr lang="zh-CN" sz="1800" dirty="0">
                          <a:latin typeface="Times New Roman"/>
                          <a:ea typeface="宋体"/>
                        </a:rPr>
                        <a:t>方、承包商的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smtClean="0"/>
          </a:p>
        </p:txBody>
      </p:sp>
      <p:graphicFrame>
        <p:nvGraphicFramePr>
          <p:cNvPr id="3" name="表格 2"/>
          <p:cNvGraphicFramePr>
            <a:graphicFrameLocks noGrp="1"/>
          </p:cNvGraphicFramePr>
          <p:nvPr/>
        </p:nvGraphicFramePr>
        <p:xfrm>
          <a:off x="857250" y="1357313"/>
          <a:ext cx="7858180" cy="4143400"/>
        </p:xfrm>
        <a:graphic>
          <a:graphicData uri="http://schemas.openxmlformats.org/drawingml/2006/table">
            <a:tbl>
              <a:tblPr/>
              <a:tblGrid>
                <a:gridCol w="5944749"/>
                <a:gridCol w="1913431"/>
              </a:tblGrid>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11</a:t>
                      </a:r>
                      <a:r>
                        <a:rPr lang="zh-CN" sz="1800" dirty="0">
                          <a:latin typeface="Times New Roman"/>
                          <a:ea typeface="宋体"/>
                        </a:rPr>
                        <a:t>）采购缺乏竞争力</a:t>
                      </a:r>
                      <a:r>
                        <a:rPr lang="en-US" sz="1800" dirty="0">
                          <a:latin typeface="Times New Roman"/>
                          <a:ea typeface="宋体"/>
                        </a:rPr>
                        <a:t>(Acquisition incompetence)----</a:t>
                      </a:r>
                      <a:r>
                        <a:rPr lang="zh-CN" sz="1800" dirty="0">
                          <a:latin typeface="Times New Roman"/>
                          <a:ea typeface="宋体"/>
                        </a:rPr>
                        <a:t>没有理解软件采购的特定需求。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客户</a:t>
                      </a:r>
                      <a:r>
                        <a:rPr lang="zh-CN" sz="18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12</a:t>
                      </a:r>
                      <a:r>
                        <a:rPr lang="zh-CN" sz="1800" dirty="0">
                          <a:latin typeface="Times New Roman"/>
                          <a:ea typeface="宋体"/>
                        </a:rPr>
                        <a:t>）夸大承诺</a:t>
                      </a:r>
                      <a:r>
                        <a:rPr lang="en-US" sz="1800" dirty="0">
                          <a:latin typeface="Times New Roman"/>
                          <a:ea typeface="宋体"/>
                        </a:rPr>
                        <a:t>(Overpromising) ----</a:t>
                      </a:r>
                      <a:r>
                        <a:rPr lang="zh-CN" sz="1800" dirty="0">
                          <a:latin typeface="Times New Roman"/>
                          <a:ea typeface="宋体"/>
                        </a:rPr>
                        <a:t>承包商的市场人员所承诺的是技术人员无法做到的。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13</a:t>
                      </a:r>
                      <a:r>
                        <a:rPr lang="zh-CN" sz="1800" dirty="0">
                          <a:latin typeface="Times New Roman"/>
                          <a:ea typeface="宋体"/>
                        </a:rPr>
                        <a:t>）工程过程缺乏纪律</a:t>
                      </a:r>
                      <a:r>
                        <a:rPr lang="en-US" sz="1800" dirty="0">
                          <a:latin typeface="Times New Roman"/>
                          <a:ea typeface="宋体"/>
                        </a:rPr>
                        <a:t>(Lack of discipline)---</a:t>
                      </a:r>
                      <a:r>
                        <a:rPr lang="zh-CN" sz="1800" dirty="0">
                          <a:latin typeface="Times New Roman"/>
                          <a:ea typeface="宋体"/>
                        </a:rPr>
                        <a:t>迫于项目期限的压力，编写代码成为主要的工作。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14</a:t>
                      </a:r>
                      <a:r>
                        <a:rPr lang="zh-CN" sz="1800" dirty="0">
                          <a:latin typeface="Times New Roman"/>
                          <a:ea typeface="宋体"/>
                        </a:rPr>
                        <a:t>）不现实的期望</a:t>
                      </a:r>
                      <a:r>
                        <a:rPr lang="en-US" sz="1800" dirty="0">
                          <a:latin typeface="Times New Roman"/>
                          <a:ea typeface="宋体"/>
                        </a:rPr>
                        <a:t>(Unrealistic expectations) ----</a:t>
                      </a:r>
                      <a:r>
                        <a:rPr lang="zh-CN" sz="1800" dirty="0">
                          <a:latin typeface="Times New Roman"/>
                          <a:ea typeface="宋体"/>
                        </a:rPr>
                        <a:t>不可能的进度，没有意识到技术的限制。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客户</a:t>
                      </a:r>
                      <a:r>
                        <a:rPr lang="zh-CN" sz="1800" dirty="0">
                          <a:latin typeface="Times New Roman"/>
                          <a:ea typeface="宋体"/>
                        </a:rPr>
                        <a:t>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15</a:t>
                      </a:r>
                      <a:r>
                        <a:rPr lang="zh-CN" sz="1800" dirty="0">
                          <a:latin typeface="Times New Roman"/>
                          <a:ea typeface="宋体"/>
                        </a:rPr>
                        <a:t>）缺乏充足的资源</a:t>
                      </a:r>
                      <a:r>
                        <a:rPr lang="en-US" sz="1800" dirty="0">
                          <a:latin typeface="Times New Roman"/>
                          <a:ea typeface="宋体"/>
                        </a:rPr>
                        <a:t>(Inadequate resources)---</a:t>
                      </a:r>
                      <a:r>
                        <a:rPr lang="zh-CN" sz="1800" dirty="0">
                          <a:latin typeface="Times New Roman"/>
                          <a:ea typeface="宋体"/>
                        </a:rPr>
                        <a:t>没有合适的经费，缺乏合适的员工、工具和设备。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smtClean="0"/>
          </a:p>
        </p:txBody>
      </p:sp>
      <p:graphicFrame>
        <p:nvGraphicFramePr>
          <p:cNvPr id="3" name="表格 2"/>
          <p:cNvGraphicFramePr>
            <a:graphicFrameLocks noGrp="1"/>
          </p:cNvGraphicFramePr>
          <p:nvPr/>
        </p:nvGraphicFramePr>
        <p:xfrm>
          <a:off x="785813" y="1500188"/>
          <a:ext cx="8358214" cy="4143405"/>
        </p:xfrm>
        <a:graphic>
          <a:graphicData uri="http://schemas.openxmlformats.org/drawingml/2006/table">
            <a:tbl>
              <a:tblPr/>
              <a:tblGrid>
                <a:gridCol w="6215106"/>
                <a:gridCol w="2143108"/>
              </a:tblGrid>
              <a:tr h="828681">
                <a:tc>
                  <a:txBody>
                    <a:bodyPr/>
                    <a:lstStyle/>
                    <a:p>
                      <a:pPr indent="269875" algn="just">
                        <a:lnSpc>
                          <a:spcPts val="1660"/>
                        </a:lnSpc>
                        <a:spcAft>
                          <a:spcPts val="600"/>
                        </a:spcAft>
                      </a:pPr>
                      <a:r>
                        <a:rPr lang="en-US" sz="1800" dirty="0">
                          <a:latin typeface="Times New Roman"/>
                          <a:ea typeface="宋体"/>
                        </a:rPr>
                        <a:t>16</a:t>
                      </a:r>
                      <a:r>
                        <a:rPr lang="zh-CN" sz="1800" dirty="0">
                          <a:latin typeface="Times New Roman"/>
                          <a:ea typeface="宋体"/>
                        </a:rPr>
                        <a:t>）缺乏执行支持</a:t>
                      </a:r>
                      <a:r>
                        <a:rPr lang="en-US" sz="1800" dirty="0">
                          <a:latin typeface="Times New Roman"/>
                          <a:ea typeface="宋体"/>
                        </a:rPr>
                        <a:t>(No executive support)----</a:t>
                      </a:r>
                      <a:r>
                        <a:rPr lang="zh-CN" sz="1800" dirty="0">
                          <a:latin typeface="Times New Roman"/>
                          <a:ea typeface="宋体"/>
                        </a:rPr>
                        <a:t>从顶层管理上缺乏对项目的支持。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800">
                          <a:latin typeface="Times New Roman"/>
                          <a:ea typeface="宋体"/>
                        </a:rPr>
                        <a:t>客户方、承包商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1">
                <a:tc>
                  <a:txBody>
                    <a:bodyPr/>
                    <a:lstStyle/>
                    <a:p>
                      <a:pPr indent="269875" algn="just">
                        <a:lnSpc>
                          <a:spcPts val="1660"/>
                        </a:lnSpc>
                        <a:spcAft>
                          <a:spcPts val="600"/>
                        </a:spcAft>
                      </a:pPr>
                      <a:r>
                        <a:rPr lang="en-US" sz="1800" dirty="0">
                          <a:latin typeface="Times New Roman"/>
                          <a:ea typeface="宋体"/>
                        </a:rPr>
                        <a:t>17</a:t>
                      </a:r>
                      <a:r>
                        <a:rPr lang="zh-CN" sz="1800" dirty="0">
                          <a:latin typeface="Times New Roman"/>
                          <a:ea typeface="宋体"/>
                        </a:rPr>
                        <a:t>）没有清晰的目标</a:t>
                      </a:r>
                      <a:r>
                        <a:rPr lang="en-US" sz="1800" dirty="0">
                          <a:latin typeface="Times New Roman"/>
                          <a:ea typeface="宋体"/>
                        </a:rPr>
                        <a:t>(Lack of clear objectives)---</a:t>
                      </a:r>
                      <a:r>
                        <a:rPr lang="zh-CN" sz="1800" dirty="0">
                          <a:latin typeface="Times New Roman"/>
                          <a:ea typeface="宋体"/>
                        </a:rPr>
                        <a:t>没有清晰地陈述目标和预期，从而导致项目成员在方向上出现分歧。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800">
                          <a:latin typeface="Times New Roman"/>
                          <a:ea typeface="宋体"/>
                        </a:rPr>
                        <a:t>客户方、承包商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1">
                <a:tc>
                  <a:txBody>
                    <a:bodyPr/>
                    <a:lstStyle/>
                    <a:p>
                      <a:pPr indent="269875" algn="just">
                        <a:lnSpc>
                          <a:spcPts val="1660"/>
                        </a:lnSpc>
                        <a:spcAft>
                          <a:spcPts val="600"/>
                        </a:spcAft>
                      </a:pPr>
                      <a:r>
                        <a:rPr lang="en-US" sz="1800" dirty="0">
                          <a:latin typeface="Times New Roman"/>
                          <a:ea typeface="宋体"/>
                        </a:rPr>
                        <a:t>18</a:t>
                      </a:r>
                      <a:r>
                        <a:rPr lang="zh-CN" sz="1800" dirty="0">
                          <a:latin typeface="Times New Roman"/>
                          <a:ea typeface="宋体"/>
                        </a:rPr>
                        <a:t>）沟通不够</a:t>
                      </a:r>
                      <a:r>
                        <a:rPr lang="en-US" sz="1800" dirty="0">
                          <a:latin typeface="Times New Roman"/>
                          <a:ea typeface="宋体"/>
                        </a:rPr>
                        <a:t>(Ineffective communications)---</a:t>
                      </a:r>
                      <a:r>
                        <a:rPr lang="zh-CN" sz="1800" dirty="0">
                          <a:latin typeface="Times New Roman"/>
                          <a:ea typeface="宋体"/>
                        </a:rPr>
                        <a:t>有效的交流渠道，信息不能及时地传达给合适的人。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800">
                          <a:latin typeface="Times New Roman"/>
                          <a:ea typeface="宋体"/>
                        </a:rPr>
                        <a:t>客户方、承包商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1">
                <a:tc>
                  <a:txBody>
                    <a:bodyPr/>
                    <a:lstStyle/>
                    <a:p>
                      <a:pPr indent="269875" algn="just">
                        <a:lnSpc>
                          <a:spcPts val="1660"/>
                        </a:lnSpc>
                        <a:spcAft>
                          <a:spcPts val="600"/>
                        </a:spcAft>
                      </a:pPr>
                      <a:r>
                        <a:rPr lang="en-US" sz="1800" dirty="0">
                          <a:latin typeface="Times New Roman"/>
                          <a:ea typeface="宋体"/>
                        </a:rPr>
                        <a:t>19</a:t>
                      </a:r>
                      <a:r>
                        <a:rPr lang="zh-CN" sz="1800" dirty="0">
                          <a:latin typeface="Times New Roman"/>
                          <a:ea typeface="宋体"/>
                        </a:rPr>
                        <a:t>）缺乏竞争</a:t>
                      </a:r>
                      <a:r>
                        <a:rPr lang="en-US" sz="1800" dirty="0">
                          <a:latin typeface="Times New Roman"/>
                          <a:ea typeface="宋体"/>
                        </a:rPr>
                        <a:t>(Lack of competence)----</a:t>
                      </a:r>
                      <a:r>
                        <a:rPr lang="zh-CN" sz="1800" dirty="0">
                          <a:latin typeface="Times New Roman"/>
                          <a:ea typeface="宋体"/>
                        </a:rPr>
                        <a:t>没有合适的技术和领导技能。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800" dirty="0">
                          <a:latin typeface="Times New Roman"/>
                          <a:ea typeface="宋体"/>
                        </a:rPr>
                        <a:t>客户方、承包商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681">
                <a:tc>
                  <a:txBody>
                    <a:bodyPr/>
                    <a:lstStyle/>
                    <a:p>
                      <a:pPr indent="269875" algn="just">
                        <a:lnSpc>
                          <a:spcPts val="1660"/>
                        </a:lnSpc>
                        <a:spcAft>
                          <a:spcPts val="600"/>
                        </a:spcAft>
                      </a:pPr>
                      <a:r>
                        <a:rPr lang="en-US" sz="1800">
                          <a:latin typeface="Times New Roman"/>
                          <a:ea typeface="宋体"/>
                        </a:rPr>
                        <a:t>20</a:t>
                      </a:r>
                      <a:r>
                        <a:rPr lang="zh-CN" sz="1800">
                          <a:latin typeface="Times New Roman"/>
                          <a:ea typeface="宋体"/>
                        </a:rPr>
                        <a:t>）争执</a:t>
                      </a:r>
                      <a:r>
                        <a:rPr lang="en-US" sz="1800">
                          <a:latin typeface="Times New Roman"/>
                          <a:ea typeface="宋体"/>
                        </a:rPr>
                        <a:t>(Friction) –</a:t>
                      </a:r>
                      <a:r>
                        <a:rPr lang="zh-CN" sz="1800">
                          <a:latin typeface="Times New Roman"/>
                          <a:ea typeface="宋体"/>
                        </a:rPr>
                        <a:t>某些原因导致相关方的合作不顺畅。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800" dirty="0">
                          <a:latin typeface="Times New Roman"/>
                          <a:ea typeface="宋体"/>
                        </a:rPr>
                        <a:t>客户方、承包商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6.1 </a:t>
            </a:r>
            <a:r>
              <a:rPr lang="zh-CN" altLang="en-US" smtClean="0"/>
              <a:t>软件类型</a:t>
            </a:r>
          </a:p>
        </p:txBody>
      </p:sp>
      <p:sp>
        <p:nvSpPr>
          <p:cNvPr id="6147" name="内容占位符 2"/>
          <p:cNvSpPr>
            <a:spLocks noGrp="1"/>
          </p:cNvSpPr>
          <p:nvPr>
            <p:ph idx="1"/>
          </p:nvPr>
        </p:nvSpPr>
        <p:spPr/>
        <p:txBody>
          <a:bodyPr/>
          <a:lstStyle/>
          <a:p>
            <a:r>
              <a:rPr lang="en-US" altLang="zh-CN" smtClean="0"/>
              <a:t>6.1.1 </a:t>
            </a:r>
            <a:r>
              <a:rPr lang="zh-CN" altLang="en-US" smtClean="0"/>
              <a:t>现货软件</a:t>
            </a:r>
          </a:p>
          <a:p>
            <a:r>
              <a:rPr lang="en-US" altLang="zh-CN" smtClean="0"/>
              <a:t>6.1.2 </a:t>
            </a:r>
            <a:r>
              <a:rPr lang="zh-CN" altLang="en-US" smtClean="0"/>
              <a:t>可复用软件</a:t>
            </a:r>
          </a:p>
          <a:p>
            <a:r>
              <a:rPr lang="en-US" altLang="zh-CN" smtClean="0"/>
              <a:t>6.1.3 </a:t>
            </a:r>
            <a:r>
              <a:rPr lang="zh-CN" altLang="en-US" smtClean="0"/>
              <a:t>按合同开发的软件</a:t>
            </a:r>
          </a:p>
          <a:p>
            <a:r>
              <a:rPr lang="en-US" altLang="zh-CN" smtClean="0"/>
              <a:t>6.1.4 </a:t>
            </a:r>
            <a:r>
              <a:rPr lang="zh-CN" altLang="en-US" smtClean="0"/>
              <a:t>开源软件</a:t>
            </a:r>
          </a:p>
          <a:p>
            <a:r>
              <a:rPr lang="en-US" altLang="zh-CN" smtClean="0"/>
              <a:t>6.1.4 </a:t>
            </a:r>
            <a:r>
              <a:rPr lang="zh-CN" altLang="en-US" smtClean="0"/>
              <a:t>软件类型与质量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6.4 OTS</a:t>
            </a:r>
            <a:r>
              <a:rPr lang="zh-CN" altLang="en-US" smtClean="0"/>
              <a:t>的采购和使用</a:t>
            </a:r>
          </a:p>
        </p:txBody>
      </p:sp>
      <p:sp>
        <p:nvSpPr>
          <p:cNvPr id="33795" name="内容占位符 2"/>
          <p:cNvSpPr>
            <a:spLocks noGrp="1"/>
          </p:cNvSpPr>
          <p:nvPr>
            <p:ph idx="1"/>
          </p:nvPr>
        </p:nvSpPr>
        <p:spPr/>
        <p:txBody>
          <a:bodyPr/>
          <a:lstStyle/>
          <a:p>
            <a:r>
              <a:rPr lang="en-US" altLang="zh-CN" smtClean="0"/>
              <a:t>6.4.1</a:t>
            </a:r>
            <a:r>
              <a:rPr lang="zh-CN" altLang="en-US" smtClean="0"/>
              <a:t>一般问题</a:t>
            </a:r>
            <a:endParaRPr lang="en-US" altLang="zh-CN" smtClean="0"/>
          </a:p>
          <a:p>
            <a:r>
              <a:rPr lang="en-US" altLang="zh-CN" smtClean="0"/>
              <a:t>6.4.2 </a:t>
            </a:r>
            <a:r>
              <a:rPr lang="zh-CN" altLang="en-US" smtClean="0"/>
              <a:t>安全性考虑</a:t>
            </a:r>
          </a:p>
          <a:p>
            <a:r>
              <a:rPr lang="en-US" altLang="zh-CN" smtClean="0"/>
              <a:t>6.3.3 </a:t>
            </a:r>
            <a:r>
              <a:rPr lang="zh-CN" altLang="en-US" smtClean="0"/>
              <a:t>密安性考虑</a:t>
            </a:r>
            <a:endParaRPr lang="en-US" altLang="zh-CN"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6.4.1</a:t>
            </a:r>
            <a:r>
              <a:rPr lang="zh-CN" altLang="en-US" smtClean="0"/>
              <a:t>一般问题</a:t>
            </a:r>
            <a:endParaRPr lang="en-US" altLang="zh-CN" smtClean="0"/>
          </a:p>
        </p:txBody>
      </p:sp>
      <p:sp>
        <p:nvSpPr>
          <p:cNvPr id="34819" name="内容占位符 2"/>
          <p:cNvSpPr>
            <a:spLocks noGrp="1"/>
          </p:cNvSpPr>
          <p:nvPr>
            <p:ph idx="1"/>
          </p:nvPr>
        </p:nvSpPr>
        <p:spPr>
          <a:xfrm>
            <a:off x="914400" y="1164772"/>
            <a:ext cx="8011886" cy="5133975"/>
          </a:xfrm>
        </p:spPr>
        <p:txBody>
          <a:bodyPr/>
          <a:lstStyle/>
          <a:p>
            <a:r>
              <a:rPr lang="zh-CN" altLang="en-US" sz="2400" dirty="0" smtClean="0"/>
              <a:t>为了表示采用</a:t>
            </a:r>
            <a:r>
              <a:rPr lang="en-US" altLang="zh-CN" sz="2400" dirty="0" smtClean="0"/>
              <a:t>OTS</a:t>
            </a:r>
            <a:r>
              <a:rPr lang="zh-CN" altLang="en-US" sz="2400" dirty="0" smtClean="0"/>
              <a:t>软件的风险和可信赖性，诞生了专用叫法：</a:t>
            </a:r>
            <a:r>
              <a:rPr lang="zh-CN" altLang="en-US" sz="2400" b="1" dirty="0" smtClean="0"/>
              <a:t>血统不确定软件</a:t>
            </a:r>
            <a:r>
              <a:rPr lang="en-US" altLang="zh-CN" sz="2400" b="1" dirty="0" smtClean="0"/>
              <a:t>(SOUP---Software of Uncertain Pedigree) </a:t>
            </a:r>
            <a:r>
              <a:rPr lang="zh-CN" altLang="en-US" sz="2400" b="1" dirty="0" smtClean="0"/>
              <a:t>或 源产地不清楚软件（</a:t>
            </a:r>
            <a:r>
              <a:rPr lang="en-US" altLang="zh-CN" sz="2400" b="1" dirty="0" smtClean="0"/>
              <a:t>Software Of Unknown Provenance)</a:t>
            </a:r>
            <a:r>
              <a:rPr lang="zh-CN" altLang="en-US" sz="2400" dirty="0" smtClean="0"/>
              <a:t>。</a:t>
            </a:r>
            <a:r>
              <a:rPr lang="en-US" altLang="zh-CN" sz="2400" dirty="0" smtClean="0"/>
              <a:t>SOUP</a:t>
            </a:r>
            <a:r>
              <a:rPr lang="zh-CN" altLang="en-US" sz="2400" dirty="0" smtClean="0"/>
              <a:t>强调了</a:t>
            </a:r>
            <a:r>
              <a:rPr lang="en-US" altLang="zh-CN" sz="2400" dirty="0" smtClean="0"/>
              <a:t>OTS</a:t>
            </a:r>
            <a:r>
              <a:rPr lang="zh-CN" altLang="en-US" sz="2400" dirty="0" smtClean="0"/>
              <a:t>来源不清所带来的潜在问题和可能的缺陷。</a:t>
            </a:r>
            <a:endParaRPr lang="en-US" altLang="zh-CN" sz="2400" dirty="0" smtClean="0"/>
          </a:p>
          <a:p>
            <a:pPr lvl="1"/>
            <a:r>
              <a:rPr lang="en-US" altLang="zh-CN" sz="2000" dirty="0" smtClean="0"/>
              <a:t>OTS</a:t>
            </a:r>
            <a:r>
              <a:rPr lang="zh-CN" altLang="en-US" sz="2000" dirty="0" smtClean="0"/>
              <a:t>可能是由完全遵循软件工程实践和标准的开发队伍开发的，也可能是由一些夜以继日，吃着汉堡，喝着饮料的程序员匆匆拼凑出来的。</a:t>
            </a:r>
            <a:endParaRPr lang="en-US" altLang="zh-CN" sz="2000" dirty="0" smtClean="0"/>
          </a:p>
          <a:p>
            <a:pPr lvl="1"/>
            <a:r>
              <a:rPr lang="zh-CN" altLang="en-US" sz="2000" dirty="0" smtClean="0"/>
              <a:t>或许是具有一定目的开发者免费提供的，或许是敌对势力和竞争对手有意提供的软件。</a:t>
            </a:r>
            <a:endParaRPr lang="en-US" altLang="zh-CN" sz="2000" dirty="0" smtClean="0"/>
          </a:p>
          <a:p>
            <a:pPr lvl="1"/>
            <a:r>
              <a:rPr lang="zh-CN" altLang="en-US" sz="2000" dirty="0" smtClean="0"/>
              <a:t>敌对势力植入逻辑炸弹，并在适当的时候引爆，从而破坏整个软件系统。</a:t>
            </a:r>
            <a:endParaRPr lang="en-US" altLang="zh-CN" sz="2000" dirty="0" smtClean="0"/>
          </a:p>
          <a:p>
            <a:pPr lvl="1"/>
            <a:r>
              <a:rPr lang="zh-CN" altLang="en-US" sz="2000" dirty="0" smtClean="0"/>
              <a:t>商业竞争对手可以将版权信息等植入在软件中，等待用户在使用中破坏版权行为的出现，通过法律手段要求远远高于采购该软件价格索赔。</a:t>
            </a:r>
          </a:p>
          <a:p>
            <a:endParaRPr lang="zh-CN" altLang="en-US" sz="2400" dirty="0" smtClean="0"/>
          </a:p>
          <a:p>
            <a:endParaRPr lang="zh-CN" altLang="en-US" sz="24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6.4.1</a:t>
            </a:r>
            <a:r>
              <a:rPr lang="zh-CN" altLang="en-US" smtClean="0"/>
              <a:t>一般问题</a:t>
            </a:r>
            <a:endParaRPr lang="en-US" altLang="zh-CN" smtClean="0"/>
          </a:p>
        </p:txBody>
      </p:sp>
      <p:sp>
        <p:nvSpPr>
          <p:cNvPr id="35843" name="内容占位符 2"/>
          <p:cNvSpPr>
            <a:spLocks noGrp="1"/>
          </p:cNvSpPr>
          <p:nvPr>
            <p:ph idx="1"/>
          </p:nvPr>
        </p:nvSpPr>
        <p:spPr>
          <a:xfrm>
            <a:off x="785813" y="1143000"/>
            <a:ext cx="8001000" cy="5029200"/>
          </a:xfrm>
        </p:spPr>
        <p:txBody>
          <a:bodyPr/>
          <a:lstStyle/>
          <a:p>
            <a:r>
              <a:rPr lang="zh-CN" altLang="en-US" sz="2400" smtClean="0"/>
              <a:t>在软件项目开发中，出于费用和进度的考虑，</a:t>
            </a:r>
            <a:r>
              <a:rPr lang="en-US" altLang="zh-CN" sz="2400" smtClean="0"/>
              <a:t>OTS</a:t>
            </a:r>
            <a:r>
              <a:rPr lang="zh-CN" altLang="en-US" sz="2400" smtClean="0"/>
              <a:t>软件已经成为各个行业的公共部件。如果项目经理们能够找到现成的</a:t>
            </a:r>
            <a:r>
              <a:rPr lang="en-US" altLang="zh-CN" sz="2400" smtClean="0"/>
              <a:t>OTS</a:t>
            </a:r>
            <a:r>
              <a:rPr lang="zh-CN" altLang="en-US" sz="2400" smtClean="0"/>
              <a:t>或先前项目开发好的部件在新项目中被复用，就可以比自己开发节约时间和费用。</a:t>
            </a:r>
            <a:endParaRPr lang="en-US" altLang="zh-CN" sz="2400" smtClean="0"/>
          </a:p>
          <a:p>
            <a:r>
              <a:rPr lang="zh-CN" altLang="en-US" sz="2400" smtClean="0"/>
              <a:t>但是采购和采用</a:t>
            </a:r>
            <a:r>
              <a:rPr lang="en-US" altLang="zh-CN" sz="2400" smtClean="0"/>
              <a:t>OTS</a:t>
            </a:r>
            <a:r>
              <a:rPr lang="zh-CN" altLang="en-US" sz="2400" smtClean="0"/>
              <a:t>会具有极大的风险和安全问题。</a:t>
            </a:r>
            <a:endParaRPr lang="en-US" altLang="zh-CN" sz="2400" smtClean="0"/>
          </a:p>
          <a:p>
            <a:r>
              <a:rPr lang="zh-CN" altLang="en-US" sz="2400" smtClean="0"/>
              <a:t>从其他项目中复用过来的软件，即使是非常类似的项目，也不可能是完全一样的。系统的细微差别都将导致破坏性的结果。</a:t>
            </a:r>
            <a:endParaRPr lang="en-US" altLang="zh-CN" sz="2400" smtClean="0"/>
          </a:p>
          <a:p>
            <a:pPr lvl="1"/>
            <a:r>
              <a:rPr lang="zh-CN" altLang="en-US" sz="2400" smtClean="0"/>
              <a:t>欧洲的</a:t>
            </a:r>
            <a:r>
              <a:rPr lang="en-US" altLang="zh-CN" sz="2400" smtClean="0"/>
              <a:t>Ariane 5</a:t>
            </a:r>
            <a:r>
              <a:rPr lang="zh-CN" altLang="en-US" sz="2400" smtClean="0"/>
              <a:t>火箭首次飞行程序复用了</a:t>
            </a:r>
            <a:r>
              <a:rPr lang="en-US" altLang="zh-CN" sz="2400" smtClean="0"/>
              <a:t>Ariane 4</a:t>
            </a:r>
            <a:r>
              <a:rPr lang="zh-CN" altLang="en-US" sz="2400" smtClean="0"/>
              <a:t>的软件，确忽略了两者在倒计时阶段的差异，从而成为导致</a:t>
            </a:r>
            <a:r>
              <a:rPr lang="en-US" altLang="zh-CN" sz="2400" smtClean="0"/>
              <a:t>Ariane 5</a:t>
            </a:r>
            <a:r>
              <a:rPr lang="zh-CN" altLang="en-US" sz="2400" smtClean="0"/>
              <a:t>首次飞行爆炸的因素之一。</a:t>
            </a:r>
            <a:endParaRPr lang="en-US" altLang="zh-CN" sz="24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6.4.1</a:t>
            </a:r>
            <a:r>
              <a:rPr lang="zh-CN" altLang="en-US" smtClean="0"/>
              <a:t>一般问题</a:t>
            </a:r>
            <a:endParaRPr lang="en-US" altLang="zh-CN" smtClean="0"/>
          </a:p>
        </p:txBody>
      </p:sp>
      <p:sp>
        <p:nvSpPr>
          <p:cNvPr id="36867" name="内容占位符 2"/>
          <p:cNvSpPr>
            <a:spLocks noGrp="1"/>
          </p:cNvSpPr>
          <p:nvPr>
            <p:ph idx="1"/>
          </p:nvPr>
        </p:nvSpPr>
        <p:spPr>
          <a:xfrm>
            <a:off x="642938" y="1295400"/>
            <a:ext cx="8348662" cy="5029200"/>
          </a:xfrm>
        </p:spPr>
        <p:txBody>
          <a:bodyPr/>
          <a:lstStyle/>
          <a:p>
            <a:r>
              <a:rPr lang="zh-CN" altLang="en-US" sz="2400" smtClean="0"/>
              <a:t>为了表示采用</a:t>
            </a:r>
            <a:r>
              <a:rPr lang="en-US" altLang="zh-CN" sz="2400" smtClean="0"/>
              <a:t>OTS</a:t>
            </a:r>
            <a:r>
              <a:rPr lang="zh-CN" altLang="en-US" sz="2400" smtClean="0"/>
              <a:t>软件的风险和可信赖性，诞生了专用叫法：</a:t>
            </a:r>
            <a:r>
              <a:rPr lang="zh-CN" altLang="en-US" sz="2400" b="1" smtClean="0"/>
              <a:t>血统不确定软件</a:t>
            </a:r>
            <a:r>
              <a:rPr lang="en-US" altLang="zh-CN" sz="2400" b="1" smtClean="0"/>
              <a:t>(SOUP---Software of Uncertain Pedigree) </a:t>
            </a:r>
            <a:r>
              <a:rPr lang="zh-CN" altLang="en-US" sz="2400" b="1" smtClean="0"/>
              <a:t>或 源产地不清楚软件（</a:t>
            </a:r>
            <a:r>
              <a:rPr lang="en-US" altLang="zh-CN" sz="2400" b="1" smtClean="0"/>
              <a:t>Software Of Unknown Provenance)</a:t>
            </a:r>
            <a:r>
              <a:rPr lang="zh-CN" altLang="en-US" sz="2400" smtClean="0"/>
              <a:t>。</a:t>
            </a:r>
            <a:endParaRPr lang="en-US" altLang="zh-CN" sz="2400" smtClean="0"/>
          </a:p>
          <a:p>
            <a:r>
              <a:rPr lang="en-US" altLang="zh-CN" sz="2400" smtClean="0"/>
              <a:t>SOUP</a:t>
            </a:r>
            <a:r>
              <a:rPr lang="zh-CN" altLang="en-US" sz="2400" smtClean="0"/>
              <a:t>强调了</a:t>
            </a:r>
            <a:r>
              <a:rPr lang="en-US" altLang="zh-CN" sz="2400" smtClean="0"/>
              <a:t>OTS</a:t>
            </a:r>
            <a:r>
              <a:rPr lang="zh-CN" altLang="en-US" sz="2400" smtClean="0"/>
              <a:t>来源不清所带来的潜在问题和可能的缺陷。也就是说：</a:t>
            </a:r>
            <a:endParaRPr lang="en-US" altLang="zh-CN" sz="2400" smtClean="0"/>
          </a:p>
          <a:p>
            <a:pPr lvl="1"/>
            <a:r>
              <a:rPr lang="en-US" altLang="zh-CN" sz="2000" smtClean="0"/>
              <a:t>OTS</a:t>
            </a:r>
            <a:r>
              <a:rPr lang="zh-CN" altLang="en-US" sz="2000" smtClean="0"/>
              <a:t>可能是由完全遵循软件工程实践和标准的开发队伍开发的，</a:t>
            </a:r>
            <a:endParaRPr lang="en-US" altLang="zh-CN" sz="2000" smtClean="0"/>
          </a:p>
          <a:p>
            <a:pPr lvl="1"/>
            <a:r>
              <a:rPr lang="zh-CN" altLang="en-US" sz="2000" smtClean="0"/>
              <a:t>也可能是由一些夜以继日，吃着汉堡，喝着饮料的程序员匆匆拼凑出来的。或许是具有一定目的开发者免费提供的，或许是敌对势力和竞争对手有意提供的软件。</a:t>
            </a:r>
            <a:endParaRPr lang="en-US" altLang="zh-CN" sz="2000" smtClean="0"/>
          </a:p>
          <a:p>
            <a:pPr lvl="1"/>
            <a:r>
              <a:rPr lang="zh-CN" altLang="en-US" sz="2000" smtClean="0"/>
              <a:t>敌对势力可以在软件中植入一些多余的功能，窃听重要数据和信息，或者是植入逻辑炸弹，并在适当的时候引爆。</a:t>
            </a:r>
            <a:endParaRPr lang="en-US" altLang="zh-CN" sz="2000" smtClean="0"/>
          </a:p>
          <a:p>
            <a:pPr lvl="1"/>
            <a:r>
              <a:rPr lang="zh-CN" altLang="en-US" sz="2000" smtClean="0"/>
              <a:t>商业竞争对手可以将版权信息等植入在软件中，等待用户在使用中破坏版权行为的出现，通过法律手段要求远远高于采购该软件价格索赔。</a:t>
            </a:r>
          </a:p>
          <a:p>
            <a:endParaRPr lang="zh-CN" altLang="en-US" sz="2400" smtClean="0"/>
          </a:p>
          <a:p>
            <a:endParaRPr lang="zh-CN" alt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采购</a:t>
            </a:r>
            <a:r>
              <a:rPr lang="en-US" altLang="zh-CN" smtClean="0"/>
              <a:t>OTS</a:t>
            </a:r>
            <a:r>
              <a:rPr lang="zh-CN" altLang="en-US" smtClean="0"/>
              <a:t>时必须考虑的问题</a:t>
            </a:r>
          </a:p>
        </p:txBody>
      </p:sp>
      <p:sp>
        <p:nvSpPr>
          <p:cNvPr id="37891" name="内容占位符 2"/>
          <p:cNvSpPr>
            <a:spLocks noGrp="1"/>
          </p:cNvSpPr>
          <p:nvPr>
            <p:ph idx="1"/>
          </p:nvPr>
        </p:nvSpPr>
        <p:spPr>
          <a:xfrm>
            <a:off x="943429" y="1295400"/>
            <a:ext cx="8129134" cy="5029200"/>
          </a:xfrm>
        </p:spPr>
        <p:txBody>
          <a:bodyPr/>
          <a:lstStyle/>
          <a:p>
            <a:r>
              <a:rPr lang="en-US" altLang="zh-CN" sz="2800" dirty="0" smtClean="0"/>
              <a:t>1</a:t>
            </a:r>
            <a:r>
              <a:rPr lang="zh-CN" altLang="en-US" sz="2800" dirty="0" smtClean="0"/>
              <a:t>）是否需要用粘连件将</a:t>
            </a:r>
            <a:r>
              <a:rPr lang="en-US" altLang="zh-CN" sz="2800" dirty="0" smtClean="0"/>
              <a:t>OTS</a:t>
            </a:r>
            <a:r>
              <a:rPr lang="zh-CN" altLang="en-US" sz="2800" dirty="0" smtClean="0"/>
              <a:t>集成到待开发的系统中？</a:t>
            </a:r>
          </a:p>
          <a:p>
            <a:r>
              <a:rPr lang="en-US" altLang="zh-CN" sz="2800" dirty="0" smtClean="0"/>
              <a:t>2</a:t>
            </a:r>
            <a:r>
              <a:rPr lang="zh-CN" altLang="en-US" sz="2800" dirty="0" smtClean="0"/>
              <a:t>）如何扩展粘连件？</a:t>
            </a:r>
          </a:p>
          <a:p>
            <a:r>
              <a:rPr lang="en-US" altLang="zh-CN" sz="2800" dirty="0" smtClean="0"/>
              <a:t>3</a:t>
            </a:r>
            <a:r>
              <a:rPr lang="zh-CN" altLang="en-US" sz="2800" dirty="0" smtClean="0"/>
              <a:t>）当</a:t>
            </a:r>
            <a:r>
              <a:rPr lang="en-US" altLang="zh-CN" sz="2800" dirty="0" smtClean="0"/>
              <a:t>OTS</a:t>
            </a:r>
            <a:r>
              <a:rPr lang="zh-CN" altLang="en-US" sz="2800" dirty="0" smtClean="0"/>
              <a:t>不能提供全部功能时，是否必须通过粘连件增加功能？</a:t>
            </a:r>
          </a:p>
          <a:p>
            <a:r>
              <a:rPr lang="en-US" altLang="zh-CN" sz="2800" dirty="0" smtClean="0"/>
              <a:t>4</a:t>
            </a:r>
            <a:r>
              <a:rPr lang="zh-CN" altLang="en-US" sz="2800" dirty="0" smtClean="0"/>
              <a:t>）</a:t>
            </a:r>
            <a:r>
              <a:rPr lang="en-US" altLang="zh-CN" sz="2800" dirty="0" smtClean="0"/>
              <a:t>OTS</a:t>
            </a:r>
            <a:r>
              <a:rPr lang="zh-CN" altLang="en-US" sz="2800" dirty="0" smtClean="0"/>
              <a:t>软件是否有多余物</a:t>
            </a:r>
            <a:r>
              <a:rPr lang="en-US" altLang="zh-CN" sz="2800" dirty="0" smtClean="0"/>
              <a:t>(</a:t>
            </a:r>
            <a:r>
              <a:rPr lang="zh-CN" altLang="en-US" sz="2800" dirty="0" smtClean="0"/>
              <a:t>功能</a:t>
            </a:r>
            <a:r>
              <a:rPr lang="en-US" altLang="zh-CN" sz="2800" dirty="0" smtClean="0"/>
              <a:t>)</a:t>
            </a:r>
            <a:r>
              <a:rPr lang="zh-CN" altLang="en-US" sz="2800" dirty="0" smtClean="0"/>
              <a:t>，待开发的系统是否需要对这些多余功能进行保护？</a:t>
            </a:r>
          </a:p>
          <a:p>
            <a:r>
              <a:rPr lang="en-US" altLang="zh-CN" sz="2800" dirty="0" smtClean="0"/>
              <a:t>5</a:t>
            </a:r>
            <a:r>
              <a:rPr lang="zh-CN" altLang="en-US" sz="2800" dirty="0" smtClean="0"/>
              <a:t>）为了验证</a:t>
            </a:r>
            <a:r>
              <a:rPr lang="en-US" altLang="zh-CN" sz="2800" dirty="0" smtClean="0"/>
              <a:t>OTS</a:t>
            </a:r>
            <a:r>
              <a:rPr lang="zh-CN" altLang="en-US" sz="2800" dirty="0" smtClean="0"/>
              <a:t>质量和可信赖性，还需要哪些分析工作？</a:t>
            </a:r>
          </a:p>
          <a:p>
            <a:r>
              <a:rPr lang="en-US" altLang="zh-CN" sz="2800" dirty="0" smtClean="0"/>
              <a:t>6</a:t>
            </a:r>
            <a:r>
              <a:rPr lang="zh-CN" altLang="en-US" sz="2800" dirty="0" smtClean="0"/>
              <a:t>）必须增加哪些额外的测试或认证工作？</a:t>
            </a:r>
          </a:p>
          <a:p>
            <a:endParaRPr lang="zh-CN" altLang="en-US" sz="28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6.4.2 </a:t>
            </a:r>
            <a:r>
              <a:rPr lang="zh-CN" altLang="en-US" smtClean="0"/>
              <a:t>安全性考虑</a:t>
            </a:r>
          </a:p>
        </p:txBody>
      </p:sp>
      <p:sp>
        <p:nvSpPr>
          <p:cNvPr id="38915" name="内容占位符 2"/>
          <p:cNvSpPr>
            <a:spLocks noGrp="1"/>
          </p:cNvSpPr>
          <p:nvPr>
            <p:ph idx="1"/>
          </p:nvPr>
        </p:nvSpPr>
        <p:spPr>
          <a:xfrm>
            <a:off x="785813" y="1295400"/>
            <a:ext cx="8205787" cy="5029200"/>
          </a:xfrm>
        </p:spPr>
        <p:txBody>
          <a:bodyPr/>
          <a:lstStyle/>
          <a:p>
            <a:r>
              <a:rPr lang="zh-CN" altLang="en-US" sz="2800" smtClean="0"/>
              <a:t>像医疗和核工业应用这样的“安全关键”系统中采用</a:t>
            </a:r>
            <a:r>
              <a:rPr lang="en-US" altLang="zh-CN" sz="2800" smtClean="0"/>
              <a:t>OTS</a:t>
            </a:r>
            <a:r>
              <a:rPr lang="zh-CN" altLang="en-US" sz="2800" smtClean="0"/>
              <a:t>时，也必须专门讨论</a:t>
            </a:r>
            <a:r>
              <a:rPr lang="en-US" altLang="zh-CN" sz="2800" smtClean="0"/>
              <a:t>COTS</a:t>
            </a:r>
            <a:r>
              <a:rPr lang="zh-CN" altLang="en-US" sz="2800" smtClean="0"/>
              <a:t>软件的使用问题。</a:t>
            </a:r>
            <a:endParaRPr lang="en-US" altLang="zh-CN" sz="2800" smtClean="0"/>
          </a:p>
          <a:p>
            <a:endParaRPr lang="en-US" altLang="zh-CN" sz="2800" smtClean="0"/>
          </a:p>
          <a:p>
            <a:r>
              <a:rPr lang="zh-CN" altLang="en-US" sz="2800" smtClean="0"/>
              <a:t>美国</a:t>
            </a:r>
            <a:r>
              <a:rPr lang="en-US" altLang="zh-CN" sz="2800" smtClean="0"/>
              <a:t>NASA</a:t>
            </a:r>
            <a:r>
              <a:rPr lang="zh-CN" altLang="en-US" sz="2800" smtClean="0"/>
              <a:t>的约翰逊空间中心（</a:t>
            </a:r>
            <a:r>
              <a:rPr lang="en-US" altLang="zh-CN" sz="2800" smtClean="0"/>
              <a:t>JSC ---Lyndon B. Johnson Space Center )</a:t>
            </a:r>
            <a:r>
              <a:rPr lang="zh-CN" altLang="en-US" sz="2800" smtClean="0"/>
              <a:t>的工程指导分部认为航天安全的工作基础与</a:t>
            </a:r>
            <a:r>
              <a:rPr lang="en-US" altLang="zh-CN" sz="2800" smtClean="0"/>
              <a:t>FDA</a:t>
            </a:r>
            <a:r>
              <a:rPr lang="zh-CN" altLang="en-US" sz="2800" smtClean="0"/>
              <a:t>的“医疗器件中只用</a:t>
            </a:r>
            <a:r>
              <a:rPr lang="en-US" altLang="zh-CN" sz="2800" smtClean="0"/>
              <a:t>OTS</a:t>
            </a:r>
            <a:r>
              <a:rPr lang="zh-CN" altLang="en-US" sz="2800" smtClean="0"/>
              <a:t>软件指导”是一致的，并以</a:t>
            </a:r>
            <a:r>
              <a:rPr lang="en-US" altLang="zh-CN" sz="2800" smtClean="0"/>
              <a:t>EA-WI-018</a:t>
            </a:r>
            <a:r>
              <a:rPr lang="zh-CN" altLang="en-US" sz="2800" smtClean="0"/>
              <a:t>文件的形式指出了含有</a:t>
            </a:r>
            <a:r>
              <a:rPr lang="en-US" altLang="zh-CN" sz="2800" smtClean="0"/>
              <a:t>OTS</a:t>
            </a:r>
            <a:r>
              <a:rPr lang="zh-CN" altLang="en-US" sz="2800" smtClean="0"/>
              <a:t>软件项目的生命周期，包括安全性考虑。</a:t>
            </a:r>
            <a:endParaRPr lang="en-US" altLang="zh-CN" sz="2800" smtClean="0"/>
          </a:p>
          <a:p>
            <a:endParaRPr lang="zh-CN" altLang="en-US" sz="28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OTS</a:t>
            </a:r>
            <a:r>
              <a:rPr lang="zh-CN" altLang="en-US" smtClean="0"/>
              <a:t>的问题</a:t>
            </a:r>
          </a:p>
        </p:txBody>
      </p:sp>
      <p:sp>
        <p:nvSpPr>
          <p:cNvPr id="39939" name="内容占位符 2"/>
          <p:cNvSpPr>
            <a:spLocks noGrp="1"/>
          </p:cNvSpPr>
          <p:nvPr>
            <p:ph idx="1"/>
          </p:nvPr>
        </p:nvSpPr>
        <p:spPr>
          <a:xfrm>
            <a:off x="857250" y="1143000"/>
            <a:ext cx="8143875" cy="5214938"/>
          </a:xfrm>
        </p:spPr>
        <p:txBody>
          <a:bodyPr/>
          <a:lstStyle/>
          <a:p>
            <a:pPr>
              <a:buFontTx/>
              <a:buNone/>
            </a:pPr>
            <a:r>
              <a:rPr lang="en-US" altLang="zh-CN" sz="2000" smtClean="0"/>
              <a:t>1</a:t>
            </a:r>
            <a:r>
              <a:rPr lang="zh-CN" altLang="en-US" sz="2000" smtClean="0"/>
              <a:t>）文档不充分：往往只有用户手册，只是从用户观点描述其功能。</a:t>
            </a:r>
          </a:p>
          <a:p>
            <a:pPr>
              <a:buFontTx/>
              <a:buNone/>
            </a:pPr>
            <a:r>
              <a:rPr lang="en-US" altLang="zh-CN" sz="2000" smtClean="0"/>
              <a:t>2</a:t>
            </a:r>
            <a:r>
              <a:rPr lang="zh-CN" altLang="en-US" sz="2000" smtClean="0"/>
              <a:t>）缺乏源代码。阻碍对系统的安全性分析。阻碍对实际软件如何工作的理解。</a:t>
            </a:r>
          </a:p>
          <a:p>
            <a:pPr>
              <a:buFontTx/>
              <a:buNone/>
            </a:pPr>
            <a:r>
              <a:rPr lang="en-US" altLang="zh-CN" sz="2000" smtClean="0"/>
              <a:t>3</a:t>
            </a:r>
            <a:r>
              <a:rPr lang="zh-CN" altLang="en-US" sz="2000" smtClean="0"/>
              <a:t>）缺乏该软件如何创立的开发过程的了解。</a:t>
            </a:r>
          </a:p>
          <a:p>
            <a:pPr>
              <a:buFontTx/>
              <a:buNone/>
            </a:pPr>
            <a:r>
              <a:rPr lang="en-US" altLang="zh-CN" sz="2000" smtClean="0"/>
              <a:t>4</a:t>
            </a:r>
            <a:r>
              <a:rPr lang="zh-CN" altLang="en-US" sz="2000" smtClean="0"/>
              <a:t>）缺乏对软件进行验证的测试过程的了解。</a:t>
            </a:r>
          </a:p>
          <a:p>
            <a:pPr>
              <a:buFontTx/>
              <a:buNone/>
            </a:pPr>
            <a:r>
              <a:rPr lang="en-US" altLang="zh-CN" sz="2000" smtClean="0"/>
              <a:t>5</a:t>
            </a:r>
            <a:r>
              <a:rPr lang="zh-CN" altLang="en-US" sz="2000" smtClean="0"/>
              <a:t>）</a:t>
            </a:r>
            <a:r>
              <a:rPr lang="en-US" altLang="zh-CN" sz="2000" smtClean="0"/>
              <a:t>OTS</a:t>
            </a:r>
            <a:r>
              <a:rPr lang="zh-CN" altLang="en-US" sz="2000" smtClean="0"/>
              <a:t>的开发者并不能完全理解系统元素之间的交互关系，也不可能与购买者完全交流信息。</a:t>
            </a:r>
          </a:p>
          <a:p>
            <a:pPr>
              <a:buFontTx/>
              <a:buNone/>
            </a:pPr>
            <a:r>
              <a:rPr lang="en-US" altLang="zh-CN" sz="2000" smtClean="0"/>
              <a:t>6</a:t>
            </a:r>
            <a:r>
              <a:rPr lang="zh-CN" altLang="en-US" sz="2000" smtClean="0"/>
              <a:t>）对</a:t>
            </a:r>
            <a:r>
              <a:rPr lang="en-US" altLang="zh-CN" sz="2000" smtClean="0"/>
              <a:t>OTS</a:t>
            </a:r>
            <a:r>
              <a:rPr lang="zh-CN" altLang="en-US" sz="2000" smtClean="0"/>
              <a:t>的缺陷细节、以及已知的错误，也不能完全提供该购买或者。</a:t>
            </a:r>
          </a:p>
          <a:p>
            <a:pPr>
              <a:buFontTx/>
              <a:buNone/>
            </a:pPr>
            <a:r>
              <a:rPr lang="en-US" altLang="zh-CN" sz="2000" smtClean="0"/>
              <a:t>7</a:t>
            </a:r>
            <a:r>
              <a:rPr lang="zh-CN" altLang="en-US" sz="2000" smtClean="0"/>
              <a:t>）对软件的分析不够。</a:t>
            </a:r>
          </a:p>
          <a:p>
            <a:pPr>
              <a:buFontTx/>
              <a:buNone/>
            </a:pPr>
            <a:r>
              <a:rPr lang="en-US" altLang="zh-CN" sz="2000" smtClean="0"/>
              <a:t>8</a:t>
            </a:r>
            <a:r>
              <a:rPr lang="zh-CN" altLang="en-US" sz="2000" smtClean="0"/>
              <a:t>）遗漏功能。</a:t>
            </a:r>
            <a:r>
              <a:rPr lang="en-US" altLang="zh-CN" sz="2000" smtClean="0"/>
              <a:t>OTS</a:t>
            </a:r>
            <a:r>
              <a:rPr lang="zh-CN" altLang="en-US" sz="2000" smtClean="0"/>
              <a:t>软件提供主要的、而不是全部的需要的功能。遗漏的部分必须用粘连件弥补。</a:t>
            </a:r>
          </a:p>
          <a:p>
            <a:pPr>
              <a:buFontTx/>
              <a:buNone/>
            </a:pPr>
            <a:r>
              <a:rPr lang="en-US" altLang="zh-CN" sz="2000" smtClean="0"/>
              <a:t>9</a:t>
            </a:r>
            <a:r>
              <a:rPr lang="zh-CN" altLang="en-US" sz="2000" smtClean="0"/>
              <a:t>）多余的功能。</a:t>
            </a:r>
            <a:r>
              <a:rPr lang="en-US" altLang="zh-CN" sz="2000" smtClean="0"/>
              <a:t>OTS</a:t>
            </a:r>
            <a:r>
              <a:rPr lang="zh-CN" altLang="en-US" sz="2000" smtClean="0"/>
              <a:t>软件往往会包含一些不必要的功能。有时，这些功能是“关闭的”，除非</a:t>
            </a:r>
            <a:r>
              <a:rPr lang="en-US" altLang="zh-CN" sz="2000" smtClean="0"/>
              <a:t>OTS</a:t>
            </a:r>
            <a:r>
              <a:rPr lang="zh-CN" altLang="en-US" sz="2000" smtClean="0"/>
              <a:t>软件被重新编译，否则，这些代码仍保留在系统中。</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6.3.3</a:t>
            </a:r>
            <a:r>
              <a:rPr lang="zh-CN" altLang="en-US" smtClean="0"/>
              <a:t>密安性考虑</a:t>
            </a:r>
          </a:p>
        </p:txBody>
      </p:sp>
      <p:sp>
        <p:nvSpPr>
          <p:cNvPr id="40963" name="内容占位符 2"/>
          <p:cNvSpPr>
            <a:spLocks noGrp="1"/>
          </p:cNvSpPr>
          <p:nvPr>
            <p:ph idx="1"/>
          </p:nvPr>
        </p:nvSpPr>
        <p:spPr>
          <a:xfrm>
            <a:off x="785813" y="1295400"/>
            <a:ext cx="8205787" cy="5029200"/>
          </a:xfrm>
        </p:spPr>
        <p:txBody>
          <a:bodyPr/>
          <a:lstStyle/>
          <a:p>
            <a:r>
              <a:rPr lang="zh-CN" altLang="en-US" sz="2800" dirty="0" smtClean="0"/>
              <a:t>与实物部件被盗窃对比，信息泄露或被偷窃后往往并不能被立即发现</a:t>
            </a:r>
            <a:r>
              <a:rPr lang="zh-CN" altLang="en-US" sz="2800" dirty="0" smtClean="0"/>
              <a:t>。</a:t>
            </a:r>
            <a:endParaRPr lang="en-US" altLang="zh-CN" sz="2800" dirty="0" smtClean="0"/>
          </a:p>
          <a:p>
            <a:pPr lvl="1"/>
            <a:r>
              <a:rPr lang="zh-CN" altLang="en-US" sz="2400" dirty="0" smtClean="0"/>
              <a:t>特别是</a:t>
            </a:r>
            <a:r>
              <a:rPr lang="zh-CN" altLang="en-US" sz="2400" dirty="0" smtClean="0"/>
              <a:t>涉及到国家、军队、商业运行安全的高度机密和绝密信息，敌对方或商业竞争者不会轻易使用所盗取到的信息。</a:t>
            </a:r>
            <a:endParaRPr lang="en-US" altLang="zh-CN" sz="2400" dirty="0" smtClean="0"/>
          </a:p>
          <a:p>
            <a:r>
              <a:rPr lang="zh-CN" altLang="en-US" sz="2800" dirty="0" smtClean="0"/>
              <a:t>敌对方会选择在足以对国家、军队或商业机构构成足够的威胁或造成不可弥补的损失时，才会使用盗取的信息。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OTS</a:t>
            </a:r>
            <a:r>
              <a:rPr lang="zh-CN" altLang="en-US" smtClean="0"/>
              <a:t>的密安性考虑</a:t>
            </a:r>
          </a:p>
        </p:txBody>
      </p:sp>
      <p:sp>
        <p:nvSpPr>
          <p:cNvPr id="41987" name="内容占位符 2"/>
          <p:cNvSpPr>
            <a:spLocks noGrp="1"/>
          </p:cNvSpPr>
          <p:nvPr>
            <p:ph idx="1"/>
          </p:nvPr>
        </p:nvSpPr>
        <p:spPr>
          <a:xfrm>
            <a:off x="928688" y="1357313"/>
            <a:ext cx="7786687" cy="4143375"/>
          </a:xfrm>
        </p:spPr>
        <p:txBody>
          <a:bodyPr/>
          <a:lstStyle/>
          <a:p>
            <a:pPr>
              <a:buFontTx/>
              <a:buNone/>
            </a:pPr>
            <a:r>
              <a:rPr lang="en-US" altLang="zh-CN" sz="2400" smtClean="0"/>
              <a:t>1</a:t>
            </a:r>
            <a:r>
              <a:rPr lang="zh-CN" altLang="en-US" sz="2400" smtClean="0"/>
              <a:t>）密安性与系统体系结构，以及与其他系统的接口密切相关；</a:t>
            </a:r>
          </a:p>
          <a:p>
            <a:pPr>
              <a:buFontTx/>
              <a:buNone/>
            </a:pPr>
            <a:r>
              <a:rPr lang="en-US" altLang="zh-CN" sz="2400" smtClean="0"/>
              <a:t>2</a:t>
            </a:r>
            <a:r>
              <a:rPr lang="zh-CN" altLang="en-US" sz="2400" smtClean="0"/>
              <a:t>）软件密安性贯穿与于整个设计阶段；</a:t>
            </a:r>
          </a:p>
          <a:p>
            <a:pPr>
              <a:buFontTx/>
              <a:buNone/>
            </a:pPr>
            <a:r>
              <a:rPr lang="en-US" altLang="zh-CN" sz="2400" smtClean="0"/>
              <a:t>3</a:t>
            </a:r>
            <a:r>
              <a:rPr lang="zh-CN" altLang="en-US" sz="2400" smtClean="0"/>
              <a:t>）</a:t>
            </a:r>
            <a:r>
              <a:rPr lang="en-US" altLang="zh-CN" sz="2400" smtClean="0"/>
              <a:t>OTS</a:t>
            </a:r>
            <a:r>
              <a:rPr lang="zh-CN" altLang="en-US" sz="2400" smtClean="0"/>
              <a:t>的密安性是采购经理报告的重要组成部分，并必须把</a:t>
            </a:r>
            <a:r>
              <a:rPr lang="en-US" altLang="zh-CN" sz="2400" smtClean="0"/>
              <a:t>OTS</a:t>
            </a:r>
            <a:r>
              <a:rPr lang="zh-CN" altLang="en-US" sz="2400" smtClean="0"/>
              <a:t>密安性要求和评价情况传递给项目经理；</a:t>
            </a:r>
          </a:p>
          <a:p>
            <a:pPr>
              <a:buFontTx/>
              <a:buNone/>
            </a:pPr>
            <a:r>
              <a:rPr lang="en-US" altLang="zh-CN" sz="2400" smtClean="0"/>
              <a:t>4</a:t>
            </a:r>
            <a:r>
              <a:rPr lang="zh-CN" altLang="en-US" sz="2400" smtClean="0"/>
              <a:t>）特定的编码规则和要求是预防信息泄露和代码被攻击的重要措施；客户方和承包商必须就密安性要求，规定程序的编码规则，防止代码的漏洞。参见第</a:t>
            </a:r>
            <a:r>
              <a:rPr lang="en-US" altLang="zh-CN" sz="2400" smtClean="0"/>
              <a:t>12.5</a:t>
            </a:r>
            <a:r>
              <a:rPr lang="zh-CN" altLang="en-US" sz="2400" smtClean="0"/>
              <a:t>节。</a:t>
            </a:r>
          </a:p>
          <a:p>
            <a:pPr>
              <a:buFontTx/>
              <a:buNone/>
            </a:pPr>
            <a:r>
              <a:rPr lang="en-US" altLang="zh-CN" sz="2400" smtClean="0"/>
              <a:t>5</a:t>
            </a:r>
            <a:r>
              <a:rPr lang="zh-CN" altLang="en-US" sz="2400" smtClean="0"/>
              <a:t>）在代码实现阶段，通过编码规则，增强密安性；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OTS</a:t>
            </a:r>
            <a:r>
              <a:rPr lang="zh-CN" altLang="en-US" smtClean="0"/>
              <a:t>的密安性考虑</a:t>
            </a:r>
          </a:p>
        </p:txBody>
      </p:sp>
      <p:sp>
        <p:nvSpPr>
          <p:cNvPr id="43011" name="内容占位符 2"/>
          <p:cNvSpPr>
            <a:spLocks noGrp="1"/>
          </p:cNvSpPr>
          <p:nvPr>
            <p:ph idx="1"/>
          </p:nvPr>
        </p:nvSpPr>
        <p:spPr>
          <a:xfrm>
            <a:off x="1117600" y="1500188"/>
            <a:ext cx="7812088" cy="4143375"/>
          </a:xfrm>
        </p:spPr>
        <p:txBody>
          <a:bodyPr/>
          <a:lstStyle/>
          <a:p>
            <a:pPr>
              <a:buFontTx/>
              <a:buNone/>
            </a:pPr>
            <a:r>
              <a:rPr lang="en-US" altLang="zh-CN" sz="2400" dirty="0" smtClean="0"/>
              <a:t>6</a:t>
            </a:r>
            <a:r>
              <a:rPr lang="zh-CN" altLang="en-US" sz="2400" dirty="0" smtClean="0"/>
              <a:t>）系统集成中，同样把密安性作为重要的要求，对集成过程进行验证；</a:t>
            </a:r>
          </a:p>
          <a:p>
            <a:pPr>
              <a:buFontTx/>
              <a:buNone/>
            </a:pPr>
            <a:r>
              <a:rPr lang="en-US" altLang="zh-CN" sz="2400" dirty="0" smtClean="0"/>
              <a:t>7</a:t>
            </a:r>
            <a:r>
              <a:rPr lang="zh-CN" altLang="en-US" sz="2400" dirty="0" smtClean="0"/>
              <a:t>）测试计划和规程要保证软件系统能完成其功能，而不能超越功能之外；</a:t>
            </a:r>
          </a:p>
          <a:p>
            <a:pPr>
              <a:buFontTx/>
              <a:buNone/>
            </a:pPr>
            <a:r>
              <a:rPr lang="en-US" altLang="zh-CN" sz="2400" dirty="0" smtClean="0"/>
              <a:t>8</a:t>
            </a:r>
            <a:r>
              <a:rPr lang="zh-CN" altLang="en-US" sz="2400" dirty="0" smtClean="0"/>
              <a:t>）软件的部署和安装也要能够保护密安性要求。</a:t>
            </a:r>
          </a:p>
          <a:p>
            <a:pPr>
              <a:buFontTx/>
              <a:buNone/>
            </a:pPr>
            <a:r>
              <a:rPr lang="en-US" altLang="zh-CN" sz="2400" dirty="0" smtClean="0"/>
              <a:t>9</a:t>
            </a:r>
            <a:r>
              <a:rPr lang="zh-CN" altLang="en-US" sz="2400" dirty="0" smtClean="0"/>
              <a:t>）通过管理更改过程，保护系统和</a:t>
            </a:r>
            <a:r>
              <a:rPr lang="en-US" altLang="zh-CN" sz="2400" dirty="0" smtClean="0"/>
              <a:t>OTS</a:t>
            </a:r>
            <a:r>
              <a:rPr lang="zh-CN" altLang="en-US" sz="2400" dirty="0" smtClean="0"/>
              <a:t>部件的密安性；</a:t>
            </a:r>
          </a:p>
          <a:p>
            <a:pPr>
              <a:buFontTx/>
              <a:buNone/>
            </a:pPr>
            <a:r>
              <a:rPr lang="en-US" altLang="zh-CN" sz="2400" dirty="0" smtClean="0"/>
              <a:t>10</a:t>
            </a:r>
            <a:r>
              <a:rPr lang="zh-CN" altLang="en-US" sz="2400" dirty="0" smtClean="0"/>
              <a:t>）系统必须在保证密安性的方式下运行和维护；</a:t>
            </a:r>
          </a:p>
          <a:p>
            <a:pPr>
              <a:buFontTx/>
              <a:buNone/>
            </a:pPr>
            <a:r>
              <a:rPr lang="en-US" altLang="zh-CN" sz="2400" dirty="0" smtClean="0"/>
              <a:t>11</a:t>
            </a:r>
            <a:r>
              <a:rPr lang="zh-CN" altLang="en-US" sz="2400" dirty="0" smtClean="0"/>
              <a:t>）最后，在系统退出现役时，要将系统分解和废弃，而不能丢失或泄漏敏感数据或信息。 </a:t>
            </a:r>
          </a:p>
          <a:p>
            <a:endParaRPr lang="zh-CN" alt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6.1.1 </a:t>
            </a:r>
            <a:r>
              <a:rPr lang="zh-CN" altLang="en-US" smtClean="0"/>
              <a:t>现货软件</a:t>
            </a:r>
          </a:p>
        </p:txBody>
      </p:sp>
      <p:sp>
        <p:nvSpPr>
          <p:cNvPr id="7171" name="内容占位符 2"/>
          <p:cNvSpPr>
            <a:spLocks noGrp="1"/>
          </p:cNvSpPr>
          <p:nvPr>
            <p:ph idx="1"/>
          </p:nvPr>
        </p:nvSpPr>
        <p:spPr>
          <a:xfrm>
            <a:off x="1059542" y="1295400"/>
            <a:ext cx="7932057" cy="5029200"/>
          </a:xfrm>
        </p:spPr>
        <p:txBody>
          <a:bodyPr/>
          <a:lstStyle/>
          <a:p>
            <a:r>
              <a:rPr lang="zh-CN" altLang="en-US" sz="2800" b="1" dirty="0" smtClean="0"/>
              <a:t>现货软件</a:t>
            </a:r>
            <a:r>
              <a:rPr lang="en-US" altLang="zh-CN" sz="2800" b="1" dirty="0" smtClean="0"/>
              <a:t>(OTS--Off-The-Shelf)</a:t>
            </a:r>
            <a:r>
              <a:rPr lang="zh-CN" altLang="en-US" sz="2800" dirty="0" smtClean="0"/>
              <a:t>：</a:t>
            </a:r>
          </a:p>
          <a:p>
            <a:pPr lvl="1"/>
            <a:r>
              <a:rPr lang="zh-CN" altLang="en-US" sz="2400" dirty="0" smtClean="0"/>
              <a:t>（</a:t>
            </a:r>
            <a:r>
              <a:rPr lang="en-US" altLang="zh-CN" sz="2400" dirty="0" smtClean="0"/>
              <a:t>a</a:t>
            </a:r>
            <a:r>
              <a:rPr lang="zh-CN" altLang="en-US" sz="2400" dirty="0" smtClean="0"/>
              <a:t>）商业现货软件</a:t>
            </a:r>
            <a:r>
              <a:rPr lang="en-US" altLang="zh-CN" sz="2400" dirty="0" smtClean="0"/>
              <a:t>(COTS --Commercial-Off-The-Shelf software)</a:t>
            </a:r>
            <a:endParaRPr lang="zh-CN" altLang="en-US" sz="2400" dirty="0" smtClean="0"/>
          </a:p>
          <a:p>
            <a:pPr lvl="1"/>
            <a:r>
              <a:rPr lang="zh-CN" altLang="en-US" sz="2400" dirty="0" smtClean="0"/>
              <a:t>（</a:t>
            </a:r>
            <a:r>
              <a:rPr lang="en-US" altLang="zh-CN" sz="2400" dirty="0" smtClean="0"/>
              <a:t>b</a:t>
            </a:r>
            <a:r>
              <a:rPr lang="zh-CN" altLang="en-US" sz="2400" dirty="0" smtClean="0"/>
              <a:t>）政府现货软件</a:t>
            </a:r>
            <a:r>
              <a:rPr lang="en-US" altLang="zh-CN" sz="2400" dirty="0" smtClean="0"/>
              <a:t>(GOTS--Government-Off-The-Shelf software)</a:t>
            </a:r>
            <a:endParaRPr lang="zh-CN" altLang="en-US" sz="2400" dirty="0" smtClean="0"/>
          </a:p>
          <a:p>
            <a:pPr lvl="1"/>
            <a:r>
              <a:rPr lang="zh-CN" altLang="en-US" sz="2400" dirty="0" smtClean="0"/>
              <a:t>（</a:t>
            </a:r>
            <a:r>
              <a:rPr lang="en-US" altLang="zh-CN" sz="2400" dirty="0" smtClean="0"/>
              <a:t>c</a:t>
            </a:r>
            <a:r>
              <a:rPr lang="zh-CN" altLang="en-US" sz="2400" dirty="0" smtClean="0"/>
              <a:t>）工业现货软件</a:t>
            </a:r>
            <a:r>
              <a:rPr lang="en-US" altLang="zh-CN" sz="2400" dirty="0" smtClean="0"/>
              <a:t>(IOTS--Industry-Off-The-Shelf)</a:t>
            </a:r>
            <a:r>
              <a:rPr lang="zh-CN" altLang="en-US" sz="2400" dirty="0" smtClean="0"/>
              <a:t> 。</a:t>
            </a:r>
          </a:p>
          <a:p>
            <a:pPr lvl="1"/>
            <a:r>
              <a:rPr lang="zh-CN" altLang="en-US" sz="2400" dirty="0" smtClean="0"/>
              <a:t>（</a:t>
            </a:r>
            <a:r>
              <a:rPr lang="en-US" altLang="zh-CN" sz="2400" dirty="0" smtClean="0"/>
              <a:t>d</a:t>
            </a:r>
            <a:r>
              <a:rPr lang="zh-CN" altLang="en-US" sz="2400" dirty="0" smtClean="0"/>
              <a:t>）可修改的现货软件</a:t>
            </a:r>
            <a:r>
              <a:rPr lang="en-US" altLang="zh-CN" sz="2400" dirty="0" smtClean="0"/>
              <a:t>(MOTS--Modified-Off-The-Shelf</a:t>
            </a:r>
            <a:endParaRPr lang="zh-CN" altLang="en-US" sz="24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采购策略</a:t>
            </a:r>
          </a:p>
        </p:txBody>
      </p:sp>
      <p:sp>
        <p:nvSpPr>
          <p:cNvPr id="44035" name="内容占位符 2"/>
          <p:cNvSpPr>
            <a:spLocks noGrp="1"/>
          </p:cNvSpPr>
          <p:nvPr>
            <p:ph idx="1"/>
          </p:nvPr>
        </p:nvSpPr>
        <p:spPr>
          <a:xfrm>
            <a:off x="714375" y="1295400"/>
            <a:ext cx="8277225" cy="5029200"/>
          </a:xfrm>
        </p:spPr>
        <p:txBody>
          <a:bodyPr/>
          <a:lstStyle/>
          <a:p>
            <a:r>
              <a:rPr lang="zh-CN" altLang="en-US" sz="2800" dirty="0" smtClean="0"/>
              <a:t>采购</a:t>
            </a:r>
            <a:r>
              <a:rPr lang="en-US" altLang="zh-CN" sz="2800" dirty="0" smtClean="0"/>
              <a:t>OTS</a:t>
            </a:r>
            <a:r>
              <a:rPr lang="zh-CN" altLang="en-US" sz="2800" dirty="0" smtClean="0"/>
              <a:t>的目的能够快速生产、部署和使用</a:t>
            </a:r>
            <a:r>
              <a:rPr lang="zh-CN" altLang="en-US" sz="2800" b="1" dirty="0" smtClean="0"/>
              <a:t>可信任的</a:t>
            </a:r>
            <a:r>
              <a:rPr lang="zh-CN" altLang="en-US" sz="2800" dirty="0" smtClean="0"/>
              <a:t>、</a:t>
            </a:r>
            <a:r>
              <a:rPr lang="zh-CN" altLang="en-US" sz="2800" b="1" dirty="0" smtClean="0"/>
              <a:t>可预测的</a:t>
            </a:r>
            <a:r>
              <a:rPr lang="zh-CN" altLang="en-US" sz="2800" dirty="0" smtClean="0"/>
              <a:t>、以及能与系统的密安策略</a:t>
            </a:r>
            <a:r>
              <a:rPr lang="zh-CN" altLang="en-US" sz="2800" b="1" dirty="0" smtClean="0"/>
              <a:t>相一致</a:t>
            </a:r>
            <a:r>
              <a:rPr lang="zh-CN" altLang="en-US" sz="2800" dirty="0" smtClean="0"/>
              <a:t>的软件系统。</a:t>
            </a:r>
            <a:endParaRPr lang="en-US" altLang="zh-CN" sz="2800" dirty="0" smtClean="0"/>
          </a:p>
          <a:p>
            <a:pPr lvl="2"/>
            <a:r>
              <a:rPr lang="zh-CN" altLang="en-US" sz="2400" b="1" dirty="0" smtClean="0"/>
              <a:t>可信任</a:t>
            </a:r>
            <a:r>
              <a:rPr lang="zh-CN" altLang="en-US" sz="2400" dirty="0" smtClean="0"/>
              <a:t>意味着进行了非常严肃的工作，将系统中那些偶然的、有企图的、可被利用的脆弱点降到了最低点。</a:t>
            </a:r>
            <a:endParaRPr lang="en-US" altLang="zh-CN" sz="2400" dirty="0" smtClean="0"/>
          </a:p>
          <a:p>
            <a:pPr lvl="2"/>
            <a:r>
              <a:rPr lang="zh-CN" altLang="en-US" sz="2400" b="1" dirty="0" smtClean="0"/>
              <a:t>可预测</a:t>
            </a:r>
            <a:r>
              <a:rPr lang="zh-CN" altLang="en-US" sz="2400" dirty="0" smtClean="0"/>
              <a:t>意味着系统功能准确和可靠地完成所需的意图具有极高的概率。</a:t>
            </a:r>
            <a:endParaRPr lang="en-US" altLang="zh-CN" sz="2400" dirty="0" smtClean="0"/>
          </a:p>
          <a:p>
            <a:pPr lvl="2"/>
            <a:r>
              <a:rPr lang="zh-CN" altLang="en-US" sz="2400" b="1" dirty="0" smtClean="0"/>
              <a:t>一致性</a:t>
            </a:r>
            <a:r>
              <a:rPr lang="zh-CN" altLang="en-US" sz="2400" dirty="0" smtClean="0"/>
              <a:t>意味着“计划的和系统的多学科活动保证了软件过程和产品符合需求和应用标准和规程”。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b="1" smtClean="0"/>
              <a:t>6.5 </a:t>
            </a:r>
            <a:r>
              <a:rPr lang="zh-CN" altLang="en-US" b="1" smtClean="0"/>
              <a:t>总结</a:t>
            </a:r>
            <a:endParaRPr lang="zh-CN" altLang="en-US" smtClean="0"/>
          </a:p>
        </p:txBody>
      </p:sp>
      <p:sp>
        <p:nvSpPr>
          <p:cNvPr id="45059" name="内容占位符 2"/>
          <p:cNvSpPr>
            <a:spLocks noGrp="1"/>
          </p:cNvSpPr>
          <p:nvPr>
            <p:ph idx="1"/>
          </p:nvPr>
        </p:nvSpPr>
        <p:spPr>
          <a:xfrm>
            <a:off x="943429" y="1295400"/>
            <a:ext cx="8057696" cy="5029200"/>
          </a:xfrm>
        </p:spPr>
        <p:txBody>
          <a:bodyPr/>
          <a:lstStyle/>
          <a:p>
            <a:r>
              <a:rPr lang="zh-CN" altLang="en-US" sz="2800" dirty="0" smtClean="0"/>
              <a:t>好的软件是买卖出来的”</a:t>
            </a:r>
            <a:endParaRPr lang="en-US" altLang="zh-CN" sz="2800" dirty="0" smtClean="0"/>
          </a:p>
          <a:p>
            <a:pPr lvl="1"/>
            <a:r>
              <a:rPr lang="zh-CN" altLang="en-US" sz="2400" dirty="0" smtClean="0"/>
              <a:t>软件产品的良好销售决定了用户，也成就了软件在使用过程中不断的改进，软件质量就会越来越好。</a:t>
            </a:r>
            <a:endParaRPr lang="en-US" altLang="zh-CN" sz="2400" dirty="0" smtClean="0"/>
          </a:p>
          <a:p>
            <a:pPr lvl="1"/>
            <a:r>
              <a:rPr lang="zh-CN" altLang="en-US" sz="2400" dirty="0" smtClean="0"/>
              <a:t>对软件产品和软件项目的采购方式和过程，决定了软件的需求和承包商的选择，从而导致了软件质量、工期、成本、乃至未来的使用。</a:t>
            </a:r>
            <a:endParaRPr lang="en-US" altLang="zh-CN" sz="2400" dirty="0" smtClean="0"/>
          </a:p>
          <a:p>
            <a:pPr lvl="1"/>
            <a:r>
              <a:rPr lang="zh-CN" altLang="en-US" sz="2400" dirty="0" smtClean="0"/>
              <a:t>软件采购和项目外包必须考虑质量和可信赖性问题，才能把握整个系统的可信任程度。</a:t>
            </a:r>
            <a:endParaRPr lang="en-US" altLang="zh-CN" sz="2400" dirty="0" smtClean="0"/>
          </a:p>
          <a:p>
            <a:pPr lvl="1"/>
            <a:r>
              <a:rPr lang="zh-CN" altLang="en-US" sz="2400" dirty="0" smtClean="0"/>
              <a:t>在市场经济下，“销售和采购”能力是推动软件工程化的重要因素之。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6.1.2 </a:t>
            </a:r>
            <a:r>
              <a:rPr lang="zh-CN" altLang="en-US" smtClean="0"/>
              <a:t>可复用软件</a:t>
            </a:r>
          </a:p>
        </p:txBody>
      </p:sp>
      <p:sp>
        <p:nvSpPr>
          <p:cNvPr id="8195" name="内容占位符 2"/>
          <p:cNvSpPr>
            <a:spLocks noGrp="1"/>
          </p:cNvSpPr>
          <p:nvPr>
            <p:ph idx="1"/>
          </p:nvPr>
        </p:nvSpPr>
        <p:spPr>
          <a:xfrm>
            <a:off x="714375" y="1295400"/>
            <a:ext cx="8277225" cy="5029200"/>
          </a:xfrm>
        </p:spPr>
        <p:txBody>
          <a:bodyPr/>
          <a:lstStyle/>
          <a:p>
            <a:r>
              <a:rPr lang="zh-CN" altLang="en-US" sz="2800" b="1" smtClean="0"/>
              <a:t>可复用软件</a:t>
            </a:r>
            <a:r>
              <a:rPr lang="en-US" altLang="zh-CN" sz="2800" b="1" smtClean="0"/>
              <a:t>(Reused software)</a:t>
            </a:r>
            <a:r>
              <a:rPr lang="zh-CN" altLang="en-US" sz="2800" b="1" smtClean="0"/>
              <a:t>：</a:t>
            </a:r>
            <a:r>
              <a:rPr lang="zh-CN" altLang="en-US" sz="2800" smtClean="0"/>
              <a:t>由企业内部的的队伍开发的软件，被用于不同的项目。</a:t>
            </a:r>
            <a:endParaRPr lang="en-US" altLang="zh-CN" sz="2800" smtClean="0"/>
          </a:p>
          <a:p>
            <a:pPr lvl="1"/>
            <a:r>
              <a:rPr lang="zh-CN" altLang="en-US" sz="2400" smtClean="0"/>
              <a:t>复用软件将先前写好的功能直接纳入到新项目中，需要知道在新项目中如何使用。</a:t>
            </a:r>
            <a:endParaRPr lang="en-US" altLang="zh-CN" sz="2400" smtClean="0"/>
          </a:p>
          <a:p>
            <a:pPr lvl="1"/>
            <a:r>
              <a:rPr lang="zh-CN" altLang="en-US" sz="2400" smtClean="0"/>
              <a:t>由于在系统</a:t>
            </a:r>
            <a:r>
              <a:rPr lang="en-US" altLang="zh-CN" sz="2400" smtClean="0"/>
              <a:t>A</a:t>
            </a:r>
            <a:r>
              <a:rPr lang="zh-CN" altLang="en-US" sz="2400" smtClean="0"/>
              <a:t>中运行良好的软件，并不意味着你能在系统</a:t>
            </a:r>
            <a:r>
              <a:rPr lang="en-US" altLang="zh-CN" sz="2400" smtClean="0"/>
              <a:t>B</a:t>
            </a:r>
            <a:r>
              <a:rPr lang="zh-CN" altLang="en-US" sz="2400" smtClean="0"/>
              <a:t>中也运行良好。因此，必须进行可适应性分析。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6.1.3 </a:t>
            </a:r>
            <a:r>
              <a:rPr lang="zh-CN" altLang="en-US" smtClean="0"/>
              <a:t>按合同开发的软件</a:t>
            </a:r>
          </a:p>
        </p:txBody>
      </p:sp>
      <p:sp>
        <p:nvSpPr>
          <p:cNvPr id="9219" name="内容占位符 2"/>
          <p:cNvSpPr>
            <a:spLocks noGrp="1"/>
          </p:cNvSpPr>
          <p:nvPr>
            <p:ph idx="1"/>
          </p:nvPr>
        </p:nvSpPr>
        <p:spPr/>
        <p:txBody>
          <a:bodyPr/>
          <a:lstStyle/>
          <a:p>
            <a:r>
              <a:rPr lang="zh-CN" altLang="en-US" b="1" dirty="0" smtClean="0"/>
              <a:t>合同软件</a:t>
            </a:r>
            <a:r>
              <a:rPr lang="en-US" altLang="zh-CN" b="1" dirty="0" smtClean="0"/>
              <a:t>(Contracted software)</a:t>
            </a:r>
            <a:r>
              <a:rPr lang="zh-CN" altLang="en-US" b="1" dirty="0" smtClean="0"/>
              <a:t>或客户软件</a:t>
            </a:r>
            <a:r>
              <a:rPr lang="en-US" altLang="zh-CN" b="1" dirty="0" smtClean="0"/>
              <a:t>(Custom </a:t>
            </a:r>
            <a:r>
              <a:rPr lang="en-US" altLang="zh-CN" b="1" dirty="0" smtClean="0"/>
              <a:t>S</a:t>
            </a:r>
            <a:r>
              <a:rPr lang="en-US" altLang="zh-CN" b="1" dirty="0" smtClean="0"/>
              <a:t>oftware</a:t>
            </a:r>
            <a:r>
              <a:rPr lang="en-US" altLang="zh-CN" b="1" dirty="0" smtClean="0"/>
              <a:t>)</a:t>
            </a:r>
            <a:r>
              <a:rPr lang="zh-CN" altLang="en-US" b="1" dirty="0" smtClean="0"/>
              <a:t>：</a:t>
            </a:r>
            <a:endParaRPr lang="en-US" altLang="zh-CN" b="1" dirty="0" smtClean="0"/>
          </a:p>
          <a:p>
            <a:pPr lvl="1"/>
            <a:r>
              <a:rPr lang="zh-CN" altLang="en-US" dirty="0" smtClean="0"/>
              <a:t>是</a:t>
            </a:r>
            <a:r>
              <a:rPr lang="zh-CN" altLang="en-US" dirty="0" smtClean="0"/>
              <a:t>采购单位或用户委托承包商或子承包商开发的软件</a:t>
            </a:r>
            <a:r>
              <a:rPr lang="zh-CN" altLang="en-US" dirty="0" smtClean="0"/>
              <a:t>。</a:t>
            </a:r>
            <a:endParaRPr lang="en-US" altLang="zh-CN" dirty="0" smtClean="0"/>
          </a:p>
          <a:p>
            <a:pPr lvl="1"/>
            <a:r>
              <a:rPr lang="zh-CN" altLang="en-US" dirty="0" smtClean="0"/>
              <a:t>项目</a:t>
            </a:r>
            <a:r>
              <a:rPr lang="zh-CN" altLang="en-US" dirty="0" smtClean="0"/>
              <a:t>在定义的软件必须满足的需求的同时，还要定义出开发过程要求和安全等要求。</a:t>
            </a:r>
          </a:p>
          <a:p>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6.1.4 </a:t>
            </a:r>
            <a:r>
              <a:rPr lang="zh-CN" altLang="en-US" smtClean="0"/>
              <a:t>开源软件</a:t>
            </a:r>
          </a:p>
        </p:txBody>
      </p:sp>
      <p:sp>
        <p:nvSpPr>
          <p:cNvPr id="10243" name="内容占位符 2"/>
          <p:cNvSpPr>
            <a:spLocks noGrp="1"/>
          </p:cNvSpPr>
          <p:nvPr>
            <p:ph idx="1"/>
          </p:nvPr>
        </p:nvSpPr>
        <p:spPr>
          <a:xfrm>
            <a:off x="1016000" y="1295400"/>
            <a:ext cx="7975600" cy="5029200"/>
          </a:xfrm>
        </p:spPr>
        <p:txBody>
          <a:bodyPr/>
          <a:lstStyle/>
          <a:p>
            <a:r>
              <a:rPr lang="zh-CN" altLang="en-US" b="1" dirty="0" smtClean="0"/>
              <a:t>开源码软件</a:t>
            </a:r>
            <a:r>
              <a:rPr lang="en-US" altLang="zh-CN" b="1" dirty="0" smtClean="0"/>
              <a:t>(Open Source Software</a:t>
            </a:r>
            <a:r>
              <a:rPr lang="en-US" altLang="zh-CN" b="1" dirty="0" smtClean="0"/>
              <a:t>):</a:t>
            </a:r>
          </a:p>
          <a:p>
            <a:pPr lvl="1"/>
            <a:r>
              <a:rPr lang="en-US" altLang="zh-CN" b="1" dirty="0" smtClean="0"/>
              <a:t> </a:t>
            </a:r>
            <a:r>
              <a:rPr lang="zh-CN" altLang="en-US" dirty="0" smtClean="0"/>
              <a:t>与通常的只提供软件的机器代码的销售方式相反，开源码软件的提供者同时提供源代码和一些平台上的机器代码。</a:t>
            </a:r>
            <a:endParaRPr lang="en-US" altLang="zh-CN" dirty="0" smtClean="0"/>
          </a:p>
          <a:p>
            <a:pPr lvl="1"/>
            <a:r>
              <a:rPr lang="zh-CN" altLang="en-US" sz="2000" dirty="0" smtClean="0"/>
              <a:t>开源软件可能是政府支助开发的，也可能是企业主动公开源代码的软件。</a:t>
            </a:r>
            <a:endParaRPr lang="en-US" altLang="zh-CN" sz="2000" dirty="0" smtClean="0"/>
          </a:p>
          <a:p>
            <a:pPr lvl="1"/>
            <a:r>
              <a:rPr lang="zh-CN" altLang="en-US" sz="2000" dirty="0" smtClean="0"/>
              <a:t>许多开源码软件缺乏相关的文档，更没有有关于软件中的可靠安全、信息安全等质量方面的分析和善意提示。这会给开源代码的使用者带来诸多的风险</a:t>
            </a:r>
            <a:r>
              <a:rPr lang="zh-CN" altLang="en-US" sz="2000" dirty="0" smtClean="0"/>
              <a:t>。</a:t>
            </a:r>
            <a:endParaRPr lang="en-US" altLang="zh-CN" sz="2000" dirty="0" smtClean="0"/>
          </a:p>
          <a:p>
            <a:pPr lvl="1"/>
            <a:r>
              <a:rPr lang="zh-CN" altLang="en-US" sz="2000" dirty="0" smtClean="0"/>
              <a:t>从</a:t>
            </a:r>
            <a:r>
              <a:rPr lang="zh-CN" altLang="en-US" sz="2000" dirty="0" smtClean="0"/>
              <a:t>商业模式上，开源代码团体一般要求使用开源代码开发出的系统，也要开放其新开发的源代码</a:t>
            </a:r>
            <a:r>
              <a:rPr lang="zh-CN" alt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6.1.4</a:t>
            </a:r>
            <a:r>
              <a:rPr lang="zh-CN" altLang="en-US" smtClean="0"/>
              <a:t>软件类型与质量</a:t>
            </a:r>
          </a:p>
        </p:txBody>
      </p:sp>
      <p:pic>
        <p:nvPicPr>
          <p:cNvPr id="11267" name="Picture 2"/>
          <p:cNvPicPr>
            <a:picLocks noChangeAspect="1" noChangeArrowheads="1"/>
          </p:cNvPicPr>
          <p:nvPr/>
        </p:nvPicPr>
        <p:blipFill>
          <a:blip r:embed="rId2"/>
          <a:srcRect/>
          <a:stretch>
            <a:fillRect/>
          </a:stretch>
        </p:blipFill>
        <p:spPr bwMode="auto">
          <a:xfrm>
            <a:off x="671513" y="1428750"/>
            <a:ext cx="8472487" cy="50006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6.2 </a:t>
            </a:r>
            <a:r>
              <a:rPr lang="zh-CN" altLang="en-US" smtClean="0"/>
              <a:t>软件产品销售模式</a:t>
            </a:r>
          </a:p>
        </p:txBody>
      </p:sp>
      <p:sp>
        <p:nvSpPr>
          <p:cNvPr id="12291" name="内容占位符 2"/>
          <p:cNvSpPr>
            <a:spLocks noGrp="1"/>
          </p:cNvSpPr>
          <p:nvPr>
            <p:ph idx="1"/>
          </p:nvPr>
        </p:nvSpPr>
        <p:spPr>
          <a:xfrm>
            <a:off x="857250" y="1295400"/>
            <a:ext cx="8134350" cy="5029200"/>
          </a:xfrm>
        </p:spPr>
        <p:txBody>
          <a:bodyPr/>
          <a:lstStyle/>
          <a:p>
            <a:r>
              <a:rPr lang="en-US" altLang="zh-CN" smtClean="0"/>
              <a:t>6.2.1 </a:t>
            </a:r>
            <a:r>
              <a:rPr lang="zh-CN" altLang="en-US" smtClean="0"/>
              <a:t>软件产品销售行为</a:t>
            </a:r>
            <a:r>
              <a:rPr lang="en-US" smtClean="0"/>
              <a:t>	</a:t>
            </a:r>
            <a:endParaRPr lang="zh-CN" altLang="en-US" smtClean="0"/>
          </a:p>
          <a:p>
            <a:r>
              <a:rPr lang="en-US" altLang="zh-CN" smtClean="0"/>
              <a:t>6.2.2 </a:t>
            </a:r>
            <a:r>
              <a:rPr lang="zh-CN" altLang="en-US" smtClean="0"/>
              <a:t>最终用户协议</a:t>
            </a:r>
          </a:p>
          <a:p>
            <a:r>
              <a:rPr lang="en-US" altLang="zh-CN" smtClean="0"/>
              <a:t>6.2.3 </a:t>
            </a:r>
            <a:r>
              <a:rPr lang="zh-CN" altLang="en-US" smtClean="0"/>
              <a:t>点击同意协议</a:t>
            </a:r>
          </a:p>
          <a:p>
            <a:r>
              <a:rPr lang="en-US" altLang="zh-CN" smtClean="0"/>
              <a:t>6.2.4 </a:t>
            </a:r>
            <a:r>
              <a:rPr lang="zh-CN" altLang="en-US" smtClean="0"/>
              <a:t>二次开发的皇税协议</a:t>
            </a:r>
          </a:p>
          <a:p>
            <a:r>
              <a:rPr lang="en-US" altLang="zh-CN" smtClean="0"/>
              <a:t>6.2.5 </a:t>
            </a:r>
            <a:r>
              <a:rPr lang="zh-CN" altLang="en-US" smtClean="0"/>
              <a:t>开源协议</a:t>
            </a:r>
          </a:p>
          <a:p>
            <a:r>
              <a:rPr lang="en-US" altLang="zh-CN" smtClean="0"/>
              <a:t>6.2.6 GNU</a:t>
            </a:r>
            <a:r>
              <a:rPr lang="zh-CN" altLang="en-US" smtClean="0"/>
              <a:t>、</a:t>
            </a:r>
            <a:r>
              <a:rPr lang="en-US" altLang="zh-CN" smtClean="0"/>
              <a:t>BSD</a:t>
            </a:r>
            <a:r>
              <a:rPr lang="zh-CN" altLang="en-US" smtClean="0"/>
              <a:t>、</a:t>
            </a:r>
            <a:r>
              <a:rPr lang="en-US" altLang="zh-CN" smtClean="0"/>
              <a:t>MIT</a:t>
            </a:r>
            <a:r>
              <a:rPr lang="zh-CN" altLang="en-US" smtClean="0"/>
              <a:t>协议</a:t>
            </a:r>
          </a:p>
          <a:p>
            <a:r>
              <a:rPr lang="en-US" altLang="zh-CN" smtClean="0"/>
              <a:t>6.2.7 </a:t>
            </a:r>
            <a:r>
              <a:rPr lang="zh-CN" altLang="en-US" smtClean="0"/>
              <a:t>免许可证软件</a:t>
            </a:r>
          </a:p>
          <a:p>
            <a:r>
              <a:rPr lang="en-US" altLang="zh-CN" smtClean="0"/>
              <a:t>6.2.8 </a:t>
            </a:r>
            <a:r>
              <a:rPr lang="zh-CN" altLang="en-US" smtClean="0"/>
              <a:t>国际间的软件版权</a:t>
            </a:r>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9</TotalTime>
  <Words>4045</Words>
  <Application>Microsoft PowerPoint</Application>
  <PresentationFormat>全屏显示(4:3)</PresentationFormat>
  <Paragraphs>258</Paragraphs>
  <Slides>41</Slides>
  <Notes>0</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新模板-7</vt:lpstr>
      <vt:lpstr>自定义设计方案</vt:lpstr>
      <vt:lpstr>第6章 软件销售与采购</vt:lpstr>
      <vt:lpstr>目录</vt:lpstr>
      <vt:lpstr>6.1 软件类型</vt:lpstr>
      <vt:lpstr>6.1.1 现货软件</vt:lpstr>
      <vt:lpstr>6.1.2 可复用软件</vt:lpstr>
      <vt:lpstr>6.1.3 按合同开发的软件</vt:lpstr>
      <vt:lpstr>6.1.4 开源软件</vt:lpstr>
      <vt:lpstr>6.1.4软件类型与质量</vt:lpstr>
      <vt:lpstr>6.2 软件产品销售模式</vt:lpstr>
      <vt:lpstr>6.2.1 软件产品销售行为</vt:lpstr>
      <vt:lpstr>法典的漏洞</vt:lpstr>
      <vt:lpstr>6.2.2 最终用户协议</vt:lpstr>
      <vt:lpstr>6.2.3 点击同意协议</vt:lpstr>
      <vt:lpstr>Zeidenberg与Pro CD公司的案例</vt:lpstr>
      <vt:lpstr>6.2.4 二次开发的皇税协议</vt:lpstr>
      <vt:lpstr>6.2.5 开源协议</vt:lpstr>
      <vt:lpstr>6.2.6 GNU、BSD、MIT协议</vt:lpstr>
      <vt:lpstr>6.2.7 免许可证软件</vt:lpstr>
      <vt:lpstr>6.2.8 国际间的软件版权</vt:lpstr>
      <vt:lpstr>6.3软件项目采购模式</vt:lpstr>
      <vt:lpstr>6.3.1 软件采购和外包形式</vt:lpstr>
      <vt:lpstr>软件外包关系的分类</vt:lpstr>
      <vt:lpstr>6.3.2 软件采购过程</vt:lpstr>
      <vt:lpstr>幻灯片 24</vt:lpstr>
      <vt:lpstr>幻灯片 25</vt:lpstr>
      <vt:lpstr>6.3.3 软件采购主要问题</vt:lpstr>
      <vt:lpstr>幻灯片 27</vt:lpstr>
      <vt:lpstr>幻灯片 28</vt:lpstr>
      <vt:lpstr>幻灯片 29</vt:lpstr>
      <vt:lpstr>6.4 OTS的采购和使用</vt:lpstr>
      <vt:lpstr>6.4.1一般问题</vt:lpstr>
      <vt:lpstr>6.4.1一般问题</vt:lpstr>
      <vt:lpstr>6.4.1一般问题</vt:lpstr>
      <vt:lpstr>采购OTS时必须考虑的问题</vt:lpstr>
      <vt:lpstr>6.4.2 安全性考虑</vt:lpstr>
      <vt:lpstr>OTS的问题</vt:lpstr>
      <vt:lpstr>6.3.3密安性考虑</vt:lpstr>
      <vt:lpstr>OTS的密安性考虑</vt:lpstr>
      <vt:lpstr>OTS的密安性考虑</vt:lpstr>
      <vt:lpstr>采购策略</vt:lpstr>
      <vt:lpstr>6.5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软件销售与采购</dc:title>
  <dc:creator>Think</dc:creator>
  <cp:lastModifiedBy>Think</cp:lastModifiedBy>
  <cp:revision>2</cp:revision>
  <dcterms:created xsi:type="dcterms:W3CDTF">2014-07-04T02:21:34Z</dcterms:created>
  <dcterms:modified xsi:type="dcterms:W3CDTF">2014-07-15T09:43:43Z</dcterms:modified>
</cp:coreProperties>
</file>