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42"/>
  </p:notesMasterIdLst>
  <p:handoutMasterIdLst>
    <p:handoutMasterId r:id="rId43"/>
  </p:handoutMasterIdLst>
  <p:sldIdLst>
    <p:sldId id="257" r:id="rId3"/>
    <p:sldId id="258" r:id="rId4"/>
    <p:sldId id="259" r:id="rId5"/>
    <p:sldId id="295"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0" autoAdjust="0"/>
  </p:normalViewPr>
  <p:slideViewPr>
    <p:cSldViewPr snapToGrid="0">
      <p:cViewPr varScale="1">
        <p:scale>
          <a:sx n="66" d="100"/>
          <a:sy n="66" d="100"/>
        </p:scale>
        <p:origin x="-1506" y="-11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a:xfrm>
            <a:off x="714375" y="1714500"/>
            <a:ext cx="7772400" cy="1470025"/>
          </a:xfrm>
        </p:spPr>
        <p:txBody>
          <a:bodyPr/>
          <a:lstStyle/>
          <a:p>
            <a:pPr algn="ctr" eaLnBrk="1" hangingPunct="1"/>
            <a:r>
              <a:rPr lang="zh-CN" altLang="en-US" smtClean="0"/>
              <a:t>第</a:t>
            </a:r>
            <a:r>
              <a:rPr lang="en-US" altLang="zh-CN" smtClean="0"/>
              <a:t>7</a:t>
            </a:r>
            <a:r>
              <a:rPr lang="zh-CN" altLang="en-US" smtClean="0"/>
              <a:t>章  软件运维与服务过程</a:t>
            </a:r>
            <a:endParaRPr lang="en-US" altLang="zh-CN" smtClean="0"/>
          </a:p>
        </p:txBody>
      </p:sp>
      <p:sp>
        <p:nvSpPr>
          <p:cNvPr id="4099" name="Rectangle 6"/>
          <p:cNvSpPr>
            <a:spLocks noGrp="1" noChangeArrowheads="1"/>
          </p:cNvSpPr>
          <p:nvPr>
            <p:ph type="subTitle" idx="1"/>
          </p:nvPr>
        </p:nvSpPr>
        <p:spPr>
          <a:xfrm>
            <a:off x="1371600" y="3284538"/>
            <a:ext cx="6400800" cy="1001712"/>
          </a:xfrm>
        </p:spPr>
        <p:txBody>
          <a:bodyPr/>
          <a:lstStyle/>
          <a:p>
            <a:pPr eaLnBrk="1" hangingPunct="1"/>
            <a:r>
              <a:rPr lang="zh-CN" altLang="en-US" sz="2800" smtClean="0"/>
              <a:t>软件是服务，需要运行与维护</a:t>
            </a:r>
            <a:endParaRPr lang="en-US" altLang="zh-CN" sz="28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smtClean="0"/>
              <a:t>7.3.2 Lehman</a:t>
            </a:r>
            <a:r>
              <a:rPr lang="zh-CN" altLang="en-US" smtClean="0"/>
              <a:t>定律</a:t>
            </a:r>
          </a:p>
        </p:txBody>
      </p:sp>
      <p:pic>
        <p:nvPicPr>
          <p:cNvPr id="12291" name="Picture 2"/>
          <p:cNvPicPr>
            <a:picLocks noChangeAspect="1" noChangeArrowheads="1"/>
          </p:cNvPicPr>
          <p:nvPr/>
        </p:nvPicPr>
        <p:blipFill>
          <a:blip r:embed="rId2"/>
          <a:srcRect/>
          <a:stretch>
            <a:fillRect/>
          </a:stretch>
        </p:blipFill>
        <p:spPr bwMode="auto">
          <a:xfrm>
            <a:off x="1101951" y="1013506"/>
            <a:ext cx="8042049" cy="55372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smtClean="0"/>
              <a:t>7.3.3 </a:t>
            </a:r>
            <a:r>
              <a:rPr lang="zh-CN" altLang="en-US" smtClean="0"/>
              <a:t>维护成本</a:t>
            </a:r>
          </a:p>
        </p:txBody>
      </p:sp>
      <p:sp>
        <p:nvSpPr>
          <p:cNvPr id="13315" name="内容占位符 2"/>
          <p:cNvSpPr>
            <a:spLocks noGrp="1"/>
          </p:cNvSpPr>
          <p:nvPr>
            <p:ph idx="1"/>
          </p:nvPr>
        </p:nvSpPr>
        <p:spPr>
          <a:xfrm>
            <a:off x="957942" y="1295400"/>
            <a:ext cx="8033657" cy="5029200"/>
          </a:xfrm>
        </p:spPr>
        <p:txBody>
          <a:bodyPr/>
          <a:lstStyle/>
          <a:p>
            <a:r>
              <a:rPr lang="zh-CN" altLang="en-US" sz="2400" dirty="0" smtClean="0"/>
              <a:t>统计显示，需求阶段或者定义和理解更改的需求占整个成本的</a:t>
            </a:r>
            <a:r>
              <a:rPr lang="en-US" altLang="zh-CN" sz="2400" dirty="0" smtClean="0"/>
              <a:t>15%</a:t>
            </a:r>
            <a:r>
              <a:rPr lang="zh-CN" altLang="en-US" sz="2400" dirty="0" smtClean="0"/>
              <a:t>；理解已有的系统，包括评审文档和设计</a:t>
            </a:r>
            <a:r>
              <a:rPr lang="en-US" altLang="zh-CN" sz="2400" dirty="0" smtClean="0"/>
              <a:t>(</a:t>
            </a:r>
            <a:r>
              <a:rPr lang="zh-CN" altLang="en-US" sz="2400" dirty="0" smtClean="0"/>
              <a:t>或重新设计</a:t>
            </a:r>
            <a:r>
              <a:rPr lang="en-US" altLang="zh-CN" sz="2400" dirty="0" smtClean="0"/>
              <a:t>)</a:t>
            </a:r>
            <a:r>
              <a:rPr lang="zh-CN" altLang="en-US" sz="2400" dirty="0" smtClean="0"/>
              <a:t>占</a:t>
            </a:r>
            <a:r>
              <a:rPr lang="en-US" altLang="zh-CN" sz="2400" dirty="0" smtClean="0"/>
              <a:t>30%</a:t>
            </a:r>
            <a:r>
              <a:rPr lang="zh-CN" altLang="en-US" sz="2400" dirty="0" smtClean="0"/>
              <a:t>；更改的实现占</a:t>
            </a:r>
            <a:r>
              <a:rPr lang="en-US" altLang="zh-CN" sz="2400" dirty="0" smtClean="0"/>
              <a:t>25%</a:t>
            </a:r>
            <a:r>
              <a:rPr lang="zh-CN" altLang="en-US" sz="2400" dirty="0" smtClean="0"/>
              <a:t>；产品或系统的检验</a:t>
            </a:r>
            <a:r>
              <a:rPr lang="en-US" altLang="zh-CN" sz="2400" dirty="0" smtClean="0"/>
              <a:t>(checkout)</a:t>
            </a:r>
            <a:r>
              <a:rPr lang="zh-CN" altLang="en-US" sz="2400" dirty="0" smtClean="0"/>
              <a:t>，包括测试与调试，以及改写文档占</a:t>
            </a:r>
            <a:r>
              <a:rPr lang="en-US" altLang="zh-CN" sz="2400" dirty="0" smtClean="0"/>
              <a:t>35%</a:t>
            </a:r>
            <a:r>
              <a:rPr lang="zh-CN" altLang="en-US" sz="2400" dirty="0" smtClean="0"/>
              <a:t>的成本。</a:t>
            </a:r>
          </a:p>
          <a:p>
            <a:r>
              <a:rPr lang="zh-CN" altLang="en-US" sz="2400" dirty="0" smtClean="0"/>
              <a:t>支持软件运行的活动成本，特别是支持软件密级型系统运行的成本已经成为影响软件整个生命周期成本的重要因素。</a:t>
            </a:r>
            <a:r>
              <a:rPr lang="zh-CN" altLang="en-US" sz="2400" b="1" dirty="0" smtClean="0"/>
              <a:t>软件危机不仅仅是开发阶段的危机，更重要的是软件运行和维护阶段的危机。</a:t>
            </a:r>
            <a:endParaRPr lang="en-US" altLang="zh-CN" sz="2400" b="1" dirty="0" smtClean="0"/>
          </a:p>
          <a:p>
            <a:r>
              <a:rPr lang="zh-CN" altLang="en-US" sz="2400" dirty="0" smtClean="0"/>
              <a:t>美国国防部门和工业界的研究表明，典型的维护成本占整个软件全生命周期的</a:t>
            </a:r>
            <a:r>
              <a:rPr lang="en-US" altLang="zh-CN" sz="2400" dirty="0" smtClean="0"/>
              <a:t>60%~80%</a:t>
            </a:r>
            <a:r>
              <a:rPr lang="zh-CN" altLang="en-US" sz="2400" dirty="0" smtClean="0"/>
              <a:t>。用户方和开发方均面临着如何降低软件的维护成本问题。</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endParaRPr lang="zh-CN" altLang="en-US" smtClean="0"/>
          </a:p>
        </p:txBody>
      </p:sp>
      <p:sp>
        <p:nvSpPr>
          <p:cNvPr id="14339" name="内容占位符 2"/>
          <p:cNvSpPr>
            <a:spLocks noGrp="1"/>
          </p:cNvSpPr>
          <p:nvPr>
            <p:ph idx="1"/>
          </p:nvPr>
        </p:nvSpPr>
        <p:spPr>
          <a:xfrm>
            <a:off x="928688" y="1214438"/>
            <a:ext cx="8001000" cy="5029200"/>
          </a:xfrm>
        </p:spPr>
        <p:txBody>
          <a:bodyPr/>
          <a:lstStyle/>
          <a:p>
            <a:r>
              <a:rPr lang="zh-CN" altLang="en-US" smtClean="0"/>
              <a:t>支持活动的重要环节是对软件系统进行修改。软件修改按其目的一般分为：</a:t>
            </a:r>
            <a:endParaRPr lang="en-US" altLang="zh-CN" smtClean="0"/>
          </a:p>
          <a:p>
            <a:pPr lvl="1"/>
            <a:r>
              <a:rPr lang="en-US" altLang="zh-CN" smtClean="0"/>
              <a:t>1</a:t>
            </a:r>
            <a:r>
              <a:rPr lang="zh-CN" altLang="en-US" smtClean="0"/>
              <a:t>）纠错性</a:t>
            </a:r>
            <a:r>
              <a:rPr lang="en-US" altLang="zh-CN" smtClean="0"/>
              <a:t>(Corrective)---</a:t>
            </a:r>
            <a:r>
              <a:rPr lang="zh-CN" altLang="en-US" smtClean="0"/>
              <a:t>其目的是消除系统中的缺陷；</a:t>
            </a:r>
            <a:endParaRPr lang="en-US" altLang="zh-CN" smtClean="0"/>
          </a:p>
          <a:p>
            <a:pPr lvl="1"/>
            <a:r>
              <a:rPr lang="en-US" altLang="zh-CN" smtClean="0"/>
              <a:t>2</a:t>
            </a:r>
            <a:r>
              <a:rPr lang="zh-CN" altLang="en-US" smtClean="0"/>
              <a:t>）适应性</a:t>
            </a:r>
            <a:r>
              <a:rPr lang="en-US" altLang="zh-CN" smtClean="0"/>
              <a:t>(Adaptive)---</a:t>
            </a:r>
            <a:r>
              <a:rPr lang="zh-CN" altLang="en-US" smtClean="0"/>
              <a:t>其目的是修改软件项，让其能够满足环境的变化；</a:t>
            </a:r>
            <a:endParaRPr lang="en-US" altLang="zh-CN" smtClean="0"/>
          </a:p>
          <a:p>
            <a:pPr lvl="1"/>
            <a:r>
              <a:rPr lang="en-US" altLang="zh-CN" smtClean="0"/>
              <a:t>3)</a:t>
            </a:r>
            <a:r>
              <a:rPr lang="zh-CN" altLang="en-US" smtClean="0"/>
              <a:t>完美性</a:t>
            </a:r>
            <a:r>
              <a:rPr lang="en-US" altLang="zh-CN" smtClean="0"/>
              <a:t>(Perfective)---</a:t>
            </a:r>
            <a:r>
              <a:rPr lang="zh-CN" altLang="en-US" smtClean="0"/>
              <a:t>修改软件项，满足已有能力的基础上，改进其风格；</a:t>
            </a:r>
            <a:endParaRPr lang="en-US" altLang="zh-CN" smtClean="0"/>
          </a:p>
          <a:p>
            <a:pPr lvl="1"/>
            <a:r>
              <a:rPr lang="en-US" altLang="zh-CN" smtClean="0"/>
              <a:t>4</a:t>
            </a:r>
            <a:r>
              <a:rPr lang="zh-CN" altLang="en-US" smtClean="0"/>
              <a:t>）增强性</a:t>
            </a:r>
            <a:r>
              <a:rPr lang="en-US" altLang="zh-CN" smtClean="0"/>
              <a:t>(Enhancement)----</a:t>
            </a:r>
            <a:r>
              <a:rPr lang="zh-CN" altLang="en-US" smtClean="0"/>
              <a:t>为系统增加更多的功能，或提高其性能。</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t>开发时，要考虑如何维护</a:t>
            </a:r>
          </a:p>
        </p:txBody>
      </p:sp>
      <p:sp>
        <p:nvSpPr>
          <p:cNvPr id="15363" name="内容占位符 2"/>
          <p:cNvSpPr>
            <a:spLocks noGrp="1"/>
          </p:cNvSpPr>
          <p:nvPr>
            <p:ph idx="1"/>
          </p:nvPr>
        </p:nvSpPr>
        <p:spPr>
          <a:xfrm>
            <a:off x="857250" y="1295400"/>
            <a:ext cx="8134350" cy="5029200"/>
          </a:xfrm>
        </p:spPr>
        <p:txBody>
          <a:bodyPr/>
          <a:lstStyle/>
          <a:p>
            <a:r>
              <a:rPr lang="zh-CN" altLang="en-US" smtClean="0"/>
              <a:t>对软件维护考虑的不足必然增加软件维护费用，一度导致软件生产效率的大幅度降低，软件维护活动导致软件的生产率下降了</a:t>
            </a:r>
            <a:r>
              <a:rPr lang="en-US" altLang="zh-CN" smtClean="0"/>
              <a:t>40</a:t>
            </a:r>
            <a:r>
              <a:rPr lang="zh-CN" altLang="en-US" smtClean="0"/>
              <a:t>倍</a:t>
            </a:r>
            <a:r>
              <a:rPr lang="en-US" altLang="zh-CN" smtClean="0"/>
              <a:t>(</a:t>
            </a:r>
            <a:r>
              <a:rPr lang="zh-CN" altLang="en-US" smtClean="0"/>
              <a:t>按每个人月的代码行计算</a:t>
            </a:r>
            <a:r>
              <a:rPr lang="en-US" altLang="zh-CN" smtClean="0"/>
              <a:t>)</a:t>
            </a:r>
            <a:r>
              <a:rPr lang="zh-CN" altLang="en-US" smtClean="0"/>
              <a:t>。</a:t>
            </a:r>
            <a:endParaRPr lang="en-US" altLang="zh-CN" smtClean="0"/>
          </a:p>
          <a:p>
            <a:r>
              <a:rPr lang="zh-CN" altLang="en-US" smtClean="0"/>
              <a:t>这样数据是重要的证据，要求软件开发者必须在需求和设计阶段考虑维护问题，从系统的可理解性、可修改性、互操作性、可重用性、可扩展性和可移植性等角度提高系统可维护性。</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146"/>
          <p:cNvSpPr>
            <a:spLocks noGrp="1" noChangeArrowheads="1"/>
          </p:cNvSpPr>
          <p:nvPr>
            <p:ph type="title"/>
          </p:nvPr>
        </p:nvSpPr>
        <p:spPr/>
        <p:txBody>
          <a:bodyPr/>
          <a:lstStyle/>
          <a:p>
            <a:pPr eaLnBrk="1" hangingPunct="1"/>
            <a:r>
              <a:rPr lang="en-US" altLang="zh-CN" smtClean="0"/>
              <a:t>7.4</a:t>
            </a:r>
            <a:r>
              <a:rPr lang="zh-CN" altLang="en-US" smtClean="0"/>
              <a:t>软件支持过程与活动</a:t>
            </a:r>
            <a:endParaRPr lang="en-GB" altLang="zh-CN" smtClean="0"/>
          </a:p>
        </p:txBody>
      </p:sp>
      <p:sp>
        <p:nvSpPr>
          <p:cNvPr id="16387" name="Rectangle 6147"/>
          <p:cNvSpPr>
            <a:spLocks noGrp="1" noChangeArrowheads="1"/>
          </p:cNvSpPr>
          <p:nvPr>
            <p:ph type="body" idx="1"/>
          </p:nvPr>
        </p:nvSpPr>
        <p:spPr>
          <a:xfrm>
            <a:off x="990600" y="1295400"/>
            <a:ext cx="8001000" cy="4276725"/>
          </a:xfrm>
        </p:spPr>
        <p:txBody>
          <a:bodyPr/>
          <a:lstStyle/>
          <a:p>
            <a:r>
              <a:rPr lang="en-US" altLang="zh-CN" smtClean="0"/>
              <a:t>7.4.1</a:t>
            </a:r>
            <a:r>
              <a:rPr lang="zh-CN" altLang="en-US" smtClean="0"/>
              <a:t>软件修改过程</a:t>
            </a:r>
            <a:r>
              <a:rPr lang="en-US" smtClean="0"/>
              <a:t>	</a:t>
            </a:r>
            <a:endParaRPr lang="zh-CN" altLang="en-US" smtClean="0"/>
          </a:p>
          <a:p>
            <a:r>
              <a:rPr lang="en-US" altLang="zh-CN" smtClean="0"/>
              <a:t>7.4.2 </a:t>
            </a:r>
            <a:r>
              <a:rPr lang="zh-CN" altLang="en-US" smtClean="0"/>
              <a:t>软件支持活动</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smtClean="0"/>
              <a:t>7.4.1</a:t>
            </a:r>
            <a:r>
              <a:rPr lang="zh-CN" altLang="en-US" smtClean="0"/>
              <a:t>软件修改过程</a:t>
            </a:r>
          </a:p>
        </p:txBody>
      </p:sp>
      <p:sp>
        <p:nvSpPr>
          <p:cNvPr id="17411" name="内容占位符 2"/>
          <p:cNvSpPr>
            <a:spLocks noGrp="1"/>
          </p:cNvSpPr>
          <p:nvPr>
            <p:ph idx="1"/>
          </p:nvPr>
        </p:nvSpPr>
        <p:spPr/>
        <p:txBody>
          <a:bodyPr/>
          <a:lstStyle/>
          <a:p>
            <a:r>
              <a:rPr lang="zh-CN" altLang="en-US" dirty="0" smtClean="0"/>
              <a:t>对运行中的软件系统进行修改的主要推动者是系统的用户和外部更改因素。</a:t>
            </a:r>
            <a:endParaRPr lang="en-US" altLang="zh-CN" dirty="0" smtClean="0"/>
          </a:p>
          <a:p>
            <a:pPr lvl="1"/>
            <a:r>
              <a:rPr lang="zh-CN" altLang="en-US" dirty="0" smtClean="0"/>
              <a:t>内部要求系统更改的需求。</a:t>
            </a:r>
            <a:endParaRPr lang="en-US" altLang="zh-CN" dirty="0" smtClean="0"/>
          </a:p>
          <a:p>
            <a:pPr lvl="2"/>
            <a:r>
              <a:rPr lang="zh-CN" altLang="en-US" dirty="0" smtClean="0"/>
              <a:t>用户</a:t>
            </a:r>
            <a:r>
              <a:rPr lang="en-US" altLang="zh-CN" dirty="0" smtClean="0"/>
              <a:t>(</a:t>
            </a:r>
            <a:r>
              <a:rPr lang="zh-CN" altLang="en-US" dirty="0" smtClean="0"/>
              <a:t>系统运行和支持人员</a:t>
            </a:r>
            <a:r>
              <a:rPr lang="en-US" altLang="zh-CN" dirty="0" smtClean="0"/>
              <a:t>)</a:t>
            </a:r>
            <a:r>
              <a:rPr lang="zh-CN" altLang="en-US" dirty="0" smtClean="0"/>
              <a:t>在使用中提出和发现问题，以及对系统的适应性和增强提出一些想法。</a:t>
            </a:r>
            <a:endParaRPr lang="en-US" altLang="zh-CN" dirty="0" smtClean="0"/>
          </a:p>
          <a:p>
            <a:pPr lvl="2"/>
            <a:r>
              <a:rPr lang="zh-CN" altLang="en-US" dirty="0" smtClean="0"/>
              <a:t>这些都可以收集为系统的“质疑单”，从而形成质疑报告。</a:t>
            </a:r>
            <a:endParaRPr lang="en-US" altLang="zh-CN" dirty="0" smtClean="0"/>
          </a:p>
          <a:p>
            <a:pPr lvl="1"/>
            <a:r>
              <a:rPr lang="zh-CN" altLang="en-US" dirty="0" smtClean="0"/>
              <a:t>外部请求更改并不来源于用户的意见，在不改变系统功能的情况下，更改软件接口部件或者基本硬件配置。</a:t>
            </a:r>
          </a:p>
          <a:p>
            <a:endParaRPr lang="zh-CN" alt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endParaRPr lang="zh-CN" altLang="en-US" smtClean="0"/>
          </a:p>
        </p:txBody>
      </p:sp>
      <p:pic>
        <p:nvPicPr>
          <p:cNvPr id="18435" name="Picture 52"/>
          <p:cNvPicPr>
            <a:picLocks noChangeAspect="1" noChangeArrowheads="1"/>
          </p:cNvPicPr>
          <p:nvPr/>
        </p:nvPicPr>
        <p:blipFill>
          <a:blip r:embed="rId2"/>
          <a:srcRect/>
          <a:stretch>
            <a:fillRect/>
          </a:stretch>
        </p:blipFill>
        <p:spPr bwMode="auto">
          <a:xfrm>
            <a:off x="319088" y="1285875"/>
            <a:ext cx="8824912" cy="4929188"/>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en-US" altLang="zh-CN" smtClean="0"/>
              <a:t>SCR</a:t>
            </a:r>
            <a:r>
              <a:rPr lang="zh-CN" altLang="en-US" smtClean="0"/>
              <a:t>的问题</a:t>
            </a:r>
          </a:p>
        </p:txBody>
      </p:sp>
      <p:sp>
        <p:nvSpPr>
          <p:cNvPr id="19459" name="内容占位符 2"/>
          <p:cNvSpPr>
            <a:spLocks noGrp="1"/>
          </p:cNvSpPr>
          <p:nvPr>
            <p:ph idx="1"/>
          </p:nvPr>
        </p:nvSpPr>
        <p:spPr>
          <a:xfrm>
            <a:off x="979717" y="1150258"/>
            <a:ext cx="8019143" cy="5029200"/>
          </a:xfrm>
        </p:spPr>
        <p:txBody>
          <a:bodyPr/>
          <a:lstStyle/>
          <a:p>
            <a:pPr>
              <a:buFontTx/>
              <a:buNone/>
            </a:pPr>
            <a:r>
              <a:rPr lang="en-US" altLang="zh-CN" sz="2400" dirty="0" smtClean="0"/>
              <a:t>1</a:t>
            </a:r>
            <a:r>
              <a:rPr lang="zh-CN" altLang="en-US" sz="2400" dirty="0" smtClean="0"/>
              <a:t>）修改请求单</a:t>
            </a:r>
            <a:r>
              <a:rPr lang="en-US" altLang="zh-CN" sz="2400" dirty="0" smtClean="0"/>
              <a:t>(SCR)</a:t>
            </a:r>
            <a:r>
              <a:rPr lang="zh-CN" altLang="en-US" sz="2400" dirty="0" smtClean="0"/>
              <a:t>是随机产生的，用户不太可能在年度财政预算中完全估算出来</a:t>
            </a:r>
            <a:r>
              <a:rPr lang="en-US" altLang="zh-CN" sz="2400" dirty="0" smtClean="0"/>
              <a:t>SCR</a:t>
            </a:r>
            <a:r>
              <a:rPr lang="zh-CN" altLang="en-US" sz="2400" dirty="0" smtClean="0"/>
              <a:t>个数；</a:t>
            </a:r>
          </a:p>
          <a:p>
            <a:pPr>
              <a:buFontTx/>
              <a:buNone/>
            </a:pPr>
            <a:r>
              <a:rPr lang="en-US" altLang="zh-CN" sz="2400" dirty="0" smtClean="0"/>
              <a:t>2</a:t>
            </a:r>
            <a:r>
              <a:rPr lang="zh-CN" altLang="en-US" sz="2400" dirty="0" smtClean="0"/>
              <a:t>）依据系统运行等级影响，对</a:t>
            </a:r>
            <a:r>
              <a:rPr lang="en-US" altLang="zh-CN" sz="2400" dirty="0" smtClean="0"/>
              <a:t>SCR</a:t>
            </a:r>
            <a:r>
              <a:rPr lang="zh-CN" altLang="en-US" sz="2400" dirty="0" smtClean="0"/>
              <a:t>进行优先权排序，而不是由高层管理者决定；</a:t>
            </a:r>
          </a:p>
          <a:p>
            <a:pPr>
              <a:buFontTx/>
              <a:buNone/>
            </a:pPr>
            <a:r>
              <a:rPr lang="en-US" altLang="zh-CN" sz="2400" dirty="0" smtClean="0"/>
              <a:t>3</a:t>
            </a:r>
            <a:r>
              <a:rPr lang="zh-CN" altLang="en-US" sz="2400" dirty="0" smtClean="0"/>
              <a:t>）维护工作量不能按项目管理技术进行管理，而要用依据紧急程度进行排队管理；</a:t>
            </a:r>
          </a:p>
          <a:p>
            <a:pPr>
              <a:buFontTx/>
              <a:buNone/>
            </a:pPr>
            <a:r>
              <a:rPr lang="en-US" altLang="zh-CN" sz="2400" dirty="0" smtClean="0"/>
              <a:t>4</a:t>
            </a:r>
            <a:r>
              <a:rPr lang="zh-CN" altLang="en-US" sz="2400" dirty="0" smtClean="0"/>
              <a:t>）细分</a:t>
            </a:r>
            <a:r>
              <a:rPr lang="en-US" altLang="zh-CN" sz="2400" dirty="0" smtClean="0"/>
              <a:t>SCR</a:t>
            </a:r>
            <a:r>
              <a:rPr lang="zh-CN" altLang="en-US" sz="2400" dirty="0" smtClean="0"/>
              <a:t>，让每个</a:t>
            </a:r>
            <a:r>
              <a:rPr lang="en-US" altLang="zh-CN" sz="2400" dirty="0" smtClean="0"/>
              <a:t>SCR</a:t>
            </a:r>
            <a:r>
              <a:rPr lang="zh-CN" altLang="en-US" sz="2400" dirty="0" smtClean="0"/>
              <a:t>的规模和复杂程度可以用一个或两个资源</a:t>
            </a:r>
            <a:r>
              <a:rPr lang="en-US" altLang="zh-CN" sz="2400" dirty="0" smtClean="0"/>
              <a:t>(</a:t>
            </a:r>
            <a:r>
              <a:rPr lang="zh-CN" altLang="en-US" sz="2400" dirty="0" smtClean="0"/>
              <a:t>适当的人力和工作量</a:t>
            </a:r>
            <a:r>
              <a:rPr lang="en-US" altLang="zh-CN" sz="2400" dirty="0" smtClean="0"/>
              <a:t>)</a:t>
            </a:r>
            <a:r>
              <a:rPr lang="zh-CN" altLang="en-US" sz="2400" dirty="0" smtClean="0"/>
              <a:t>就可处理，即，处理</a:t>
            </a:r>
            <a:r>
              <a:rPr lang="en-US" altLang="zh-CN" sz="2400" dirty="0" smtClean="0"/>
              <a:t>SCR</a:t>
            </a:r>
            <a:r>
              <a:rPr lang="zh-CN" altLang="en-US" sz="2400" dirty="0" smtClean="0"/>
              <a:t>的工作量是确定和可控的；</a:t>
            </a:r>
          </a:p>
          <a:p>
            <a:pPr>
              <a:buFontTx/>
              <a:buNone/>
            </a:pPr>
            <a:r>
              <a:rPr lang="en-US" altLang="zh-CN" sz="2400" dirty="0" smtClean="0"/>
              <a:t>5</a:t>
            </a:r>
            <a:r>
              <a:rPr lang="zh-CN" altLang="en-US" sz="2400" dirty="0" smtClean="0"/>
              <a:t>）维护工作量要按“面向服务用户”和“面向应用责任”的方式计算；</a:t>
            </a:r>
          </a:p>
          <a:p>
            <a:pPr>
              <a:buFontTx/>
              <a:buNone/>
            </a:pPr>
            <a:r>
              <a:rPr lang="en-US" altLang="zh-CN" sz="2400" dirty="0" smtClean="0"/>
              <a:t>6</a:t>
            </a:r>
            <a:r>
              <a:rPr lang="zh-CN" altLang="en-US" sz="2400" dirty="0" smtClean="0"/>
              <a:t>）可以随时间改变</a:t>
            </a:r>
            <a:r>
              <a:rPr lang="en-US" altLang="zh-CN" sz="2400" dirty="0" smtClean="0"/>
              <a:t>SCR</a:t>
            </a:r>
            <a:r>
              <a:rPr lang="zh-CN" altLang="en-US" sz="2400" dirty="0" smtClean="0"/>
              <a:t>的优先权，对系统的修改请求可以依据其它工作进展决定其优先权。</a:t>
            </a:r>
          </a:p>
          <a:p>
            <a:pPr>
              <a:buFontTx/>
              <a:buNone/>
            </a:pPr>
            <a:endParaRPr lang="zh-CN" altLang="en-US" sz="24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是否真的要改？</a:t>
            </a:r>
          </a:p>
        </p:txBody>
      </p:sp>
      <p:sp>
        <p:nvSpPr>
          <p:cNvPr id="20483" name="内容占位符 2"/>
          <p:cNvSpPr>
            <a:spLocks noGrp="1"/>
          </p:cNvSpPr>
          <p:nvPr>
            <p:ph idx="1"/>
          </p:nvPr>
        </p:nvSpPr>
        <p:spPr>
          <a:xfrm>
            <a:off x="972457" y="1214438"/>
            <a:ext cx="8019143" cy="5110162"/>
          </a:xfrm>
        </p:spPr>
        <p:txBody>
          <a:bodyPr/>
          <a:lstStyle/>
          <a:p>
            <a:r>
              <a:rPr lang="zh-CN" altLang="en-US" sz="2800" dirty="0" smtClean="0"/>
              <a:t>为了平衡上述的情况和因素，最好设立一个更改控制小组</a:t>
            </a:r>
            <a:r>
              <a:rPr lang="en-US" altLang="zh-CN" sz="2800" dirty="0" smtClean="0"/>
              <a:t>(</a:t>
            </a:r>
            <a:r>
              <a:rPr lang="zh-CN" altLang="en-US" sz="2800" dirty="0" smtClean="0"/>
              <a:t>或委员会</a:t>
            </a:r>
            <a:r>
              <a:rPr lang="en-US" altLang="zh-CN" sz="2800" dirty="0" smtClean="0"/>
              <a:t>)</a:t>
            </a:r>
            <a:r>
              <a:rPr lang="zh-CN" altLang="en-US" sz="2800" dirty="0" smtClean="0"/>
              <a:t>，对</a:t>
            </a:r>
            <a:r>
              <a:rPr lang="en-US" altLang="zh-CN" sz="2800" dirty="0" smtClean="0"/>
              <a:t>SCR</a:t>
            </a:r>
            <a:r>
              <a:rPr lang="zh-CN" altLang="en-US" sz="2800" dirty="0" smtClean="0"/>
              <a:t>进行授权和排序，以满足系统运行能力和稳定的要求。</a:t>
            </a:r>
            <a:endParaRPr lang="en-US" altLang="zh-CN" sz="2800" dirty="0" smtClean="0"/>
          </a:p>
          <a:p>
            <a:r>
              <a:rPr lang="zh-CN" altLang="en-US" sz="2800" dirty="0" smtClean="0"/>
              <a:t>更改控制小组处理用户提出的</a:t>
            </a:r>
            <a:r>
              <a:rPr lang="en-US" altLang="zh-CN" sz="2800" dirty="0" smtClean="0"/>
              <a:t>SCR</a:t>
            </a:r>
            <a:r>
              <a:rPr lang="zh-CN" altLang="en-US" sz="2800" dirty="0" smtClean="0"/>
              <a:t>以及外部请求更改单。</a:t>
            </a:r>
            <a:endParaRPr lang="en-US" altLang="zh-CN" sz="2800" dirty="0" smtClean="0"/>
          </a:p>
          <a:p>
            <a:r>
              <a:rPr lang="zh-CN" altLang="en-US" sz="2800" dirty="0" smtClean="0"/>
              <a:t>更改控制小组要依据更改的目标、约束条件、可使用的资源等，协调更改请求。</a:t>
            </a:r>
            <a:endParaRPr lang="en-US" altLang="zh-CN" sz="2800" dirty="0" smtClean="0"/>
          </a:p>
          <a:p>
            <a:r>
              <a:rPr lang="zh-CN" altLang="en-US" sz="2800" dirty="0" smtClean="0"/>
              <a:t>最好对更改请求进行可行性和影响性分析。</a:t>
            </a:r>
            <a:endParaRPr lang="en-US" altLang="zh-CN" sz="2800" dirty="0" smtClean="0"/>
          </a:p>
          <a:p>
            <a:r>
              <a:rPr lang="zh-CN" altLang="en-US" sz="2800" dirty="0" smtClean="0"/>
              <a:t>由于运行的软件和数据是互相依赖的，因此，不仅要要意识到软件代码的更改还要意识到数据更改对系统产生的影响</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修改活动</a:t>
            </a:r>
          </a:p>
        </p:txBody>
      </p:sp>
      <p:sp>
        <p:nvSpPr>
          <p:cNvPr id="21507" name="内容占位符 2"/>
          <p:cNvSpPr>
            <a:spLocks noGrp="1"/>
          </p:cNvSpPr>
          <p:nvPr>
            <p:ph idx="1"/>
          </p:nvPr>
        </p:nvSpPr>
        <p:spPr/>
        <p:txBody>
          <a:bodyPr/>
          <a:lstStyle/>
          <a:p>
            <a:r>
              <a:rPr lang="zh-CN" altLang="en-US" sz="2400" smtClean="0"/>
              <a:t>实施软件修改活动，依据授权的</a:t>
            </a:r>
            <a:r>
              <a:rPr lang="en-US" altLang="zh-CN" sz="2400" smtClean="0"/>
              <a:t>SCR</a:t>
            </a:r>
            <a:r>
              <a:rPr lang="zh-CN" altLang="en-US" sz="2400" smtClean="0"/>
              <a:t>对软件进行修改。其活动的输出是新的可以在宿主系统上运行软件和支持文档。</a:t>
            </a:r>
            <a:endParaRPr lang="en-US" altLang="zh-CN" sz="2400" smtClean="0"/>
          </a:p>
          <a:p>
            <a:r>
              <a:rPr lang="zh-CN" altLang="en-US" sz="2400" smtClean="0"/>
              <a:t>数据的修改：</a:t>
            </a:r>
            <a:endParaRPr lang="en-US" altLang="zh-CN" sz="2400" smtClean="0"/>
          </a:p>
          <a:p>
            <a:pPr lvl="1"/>
            <a:r>
              <a:rPr lang="zh-CN" altLang="en-US" sz="2400" smtClean="0"/>
              <a:t>由于软件与数据的依赖性，在更改软件的同时，必须同步进行数据的修改、备份、转储和恢复等，以保证系统在修改过程无缝地转入正常运行。</a:t>
            </a:r>
          </a:p>
          <a:p>
            <a:pPr lvl="1"/>
            <a:r>
              <a:rPr lang="zh-CN" altLang="en-US" sz="2400" smtClean="0"/>
              <a:t>数据支持工作主要包括从宿主系统中相关的转储数据和恢复数据，以及配置发布的软件。数据支持工作包括数据的创立、保存、分析和修改，其工作结果是新装入的数据和使用文档。</a:t>
            </a:r>
          </a:p>
          <a:p>
            <a:endParaRPr lang="zh-CN" altLang="en-US" sz="240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146"/>
          <p:cNvSpPr>
            <a:spLocks noGrp="1" noChangeArrowheads="1"/>
          </p:cNvSpPr>
          <p:nvPr>
            <p:ph type="title"/>
          </p:nvPr>
        </p:nvSpPr>
        <p:spPr/>
        <p:txBody>
          <a:bodyPr/>
          <a:lstStyle/>
          <a:p>
            <a:pPr eaLnBrk="1" hangingPunct="1"/>
            <a:r>
              <a:rPr lang="zh-CN" altLang="en-US" smtClean="0"/>
              <a:t>目录</a:t>
            </a:r>
            <a:endParaRPr lang="en-GB" altLang="zh-CN" smtClean="0"/>
          </a:p>
        </p:txBody>
      </p:sp>
      <p:sp>
        <p:nvSpPr>
          <p:cNvPr id="5123" name="Rectangle 6147"/>
          <p:cNvSpPr>
            <a:spLocks noGrp="1" noChangeArrowheads="1"/>
          </p:cNvSpPr>
          <p:nvPr>
            <p:ph type="body" idx="1"/>
          </p:nvPr>
        </p:nvSpPr>
        <p:spPr>
          <a:xfrm>
            <a:off x="990600" y="1295400"/>
            <a:ext cx="8001000" cy="4276725"/>
          </a:xfrm>
        </p:spPr>
        <p:txBody>
          <a:bodyPr/>
          <a:lstStyle/>
          <a:p>
            <a:r>
              <a:rPr lang="en-US" altLang="zh-CN" dirty="0" smtClean="0"/>
              <a:t>7.1 </a:t>
            </a:r>
            <a:r>
              <a:rPr lang="zh-CN" altLang="en-US" dirty="0" smtClean="0"/>
              <a:t>引言</a:t>
            </a:r>
          </a:p>
          <a:p>
            <a:r>
              <a:rPr lang="en-US" altLang="zh-CN" dirty="0" smtClean="0"/>
              <a:t>7.2 </a:t>
            </a:r>
            <a:r>
              <a:rPr lang="zh-CN" altLang="en-US" dirty="0" smtClean="0"/>
              <a:t>软件移交与验收过程</a:t>
            </a:r>
          </a:p>
          <a:p>
            <a:r>
              <a:rPr lang="en-US" altLang="zh-CN" dirty="0" smtClean="0"/>
              <a:t>7.3 </a:t>
            </a:r>
            <a:r>
              <a:rPr lang="zh-CN" altLang="en-US" dirty="0" smtClean="0"/>
              <a:t>软件支持过程</a:t>
            </a:r>
          </a:p>
          <a:p>
            <a:r>
              <a:rPr lang="en-US" altLang="zh-CN" dirty="0" smtClean="0"/>
              <a:t>7.4 </a:t>
            </a:r>
            <a:r>
              <a:rPr lang="zh-CN" altLang="en-US" dirty="0" smtClean="0"/>
              <a:t>软件支持过程与活动</a:t>
            </a:r>
          </a:p>
          <a:p>
            <a:r>
              <a:rPr lang="en-US" altLang="zh-CN" dirty="0" smtClean="0"/>
              <a:t>7.5 </a:t>
            </a:r>
            <a:r>
              <a:rPr lang="zh-CN" altLang="en-US" dirty="0" smtClean="0"/>
              <a:t>软件支持方式与能力</a:t>
            </a:r>
          </a:p>
          <a:p>
            <a:r>
              <a:rPr lang="en-US" altLang="zh-CN" dirty="0" smtClean="0"/>
              <a:t>7.6 </a:t>
            </a:r>
            <a:r>
              <a:rPr lang="zh-CN" altLang="en-US" dirty="0" smtClean="0"/>
              <a:t>独立的软件支持</a:t>
            </a:r>
          </a:p>
          <a:p>
            <a:r>
              <a:rPr lang="en-US" altLang="zh-CN" dirty="0" smtClean="0"/>
              <a:t>7.7 </a:t>
            </a:r>
            <a:r>
              <a:rPr lang="zh-CN" altLang="en-US" dirty="0" smtClean="0"/>
              <a:t>总结</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修改后产品质量的保证</a:t>
            </a:r>
          </a:p>
        </p:txBody>
      </p:sp>
      <p:sp>
        <p:nvSpPr>
          <p:cNvPr id="22531" name="内容占位符 2"/>
          <p:cNvSpPr>
            <a:spLocks noGrp="1"/>
          </p:cNvSpPr>
          <p:nvPr>
            <p:ph idx="1"/>
          </p:nvPr>
        </p:nvSpPr>
        <p:spPr/>
        <p:txBody>
          <a:bodyPr/>
          <a:lstStyle/>
          <a:p>
            <a:r>
              <a:rPr lang="zh-CN" altLang="en-US" sz="2800" smtClean="0"/>
              <a:t>产品保证的目的是验证和确认修改的产品是否可以发布和运行，在完成了授权的</a:t>
            </a:r>
            <a:r>
              <a:rPr lang="en-US" altLang="zh-CN" sz="2800" smtClean="0"/>
              <a:t>SCR</a:t>
            </a:r>
            <a:r>
              <a:rPr lang="zh-CN" altLang="en-US" sz="2800" smtClean="0"/>
              <a:t>修改后，系统是否仍然达到所期望的可靠性、安全性、密安性等可信赖等级的要求。重新发布的软件被正确地配置并有相应的文档只是最低要求。</a:t>
            </a:r>
            <a:endParaRPr lang="en-US" altLang="zh-CN" sz="2800" smtClean="0"/>
          </a:p>
          <a:p>
            <a:r>
              <a:rPr lang="zh-CN" altLang="en-US" sz="2800" smtClean="0"/>
              <a:t>最低要求只能提供质量要求的完整性证据，而不能表示产品是完整的。</a:t>
            </a:r>
            <a:endParaRPr lang="en-US" altLang="zh-CN" sz="2800" smtClean="0"/>
          </a:p>
          <a:p>
            <a:r>
              <a:rPr lang="zh-CN" altLang="en-US" sz="2800" smtClean="0"/>
              <a:t>要达到完整性，维护工作的每一步都必须进行质量保证活动。</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smtClean="0"/>
              <a:t>7.4.2 </a:t>
            </a:r>
            <a:r>
              <a:rPr lang="zh-CN" altLang="en-US" smtClean="0"/>
              <a:t>软件支持活动</a:t>
            </a:r>
          </a:p>
        </p:txBody>
      </p:sp>
      <p:sp>
        <p:nvSpPr>
          <p:cNvPr id="23555" name="内容占位符 2"/>
          <p:cNvSpPr>
            <a:spLocks noGrp="1"/>
          </p:cNvSpPr>
          <p:nvPr>
            <p:ph idx="1"/>
          </p:nvPr>
        </p:nvSpPr>
        <p:spPr/>
        <p:txBody>
          <a:bodyPr/>
          <a:lstStyle/>
          <a:p>
            <a:r>
              <a:rPr lang="zh-CN" altLang="en-US" smtClean="0"/>
              <a:t>软件的开发过程看做为“前向工程”，那么，软件的维护是一个“逆向工程”过程。</a:t>
            </a:r>
            <a:endParaRPr lang="en-US" altLang="zh-CN" smtClean="0"/>
          </a:p>
          <a:p>
            <a:r>
              <a:rPr lang="zh-CN" altLang="en-US" smtClean="0"/>
              <a:t>由此产生了“逆向工程”、前向工程、重新结构化、以及重新编写文档的概念：</a:t>
            </a:r>
            <a:endParaRPr lang="en-US" altLang="zh-CN"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smtClean="0"/>
              <a:t>7.4.2 </a:t>
            </a:r>
            <a:r>
              <a:rPr lang="zh-CN" altLang="en-US" smtClean="0"/>
              <a:t>软件支持活动</a:t>
            </a:r>
          </a:p>
        </p:txBody>
      </p:sp>
      <p:sp>
        <p:nvSpPr>
          <p:cNvPr id="24579" name="内容占位符 2"/>
          <p:cNvSpPr>
            <a:spLocks noGrp="1"/>
          </p:cNvSpPr>
          <p:nvPr>
            <p:ph idx="1"/>
          </p:nvPr>
        </p:nvSpPr>
        <p:spPr>
          <a:xfrm>
            <a:off x="914400" y="1222830"/>
            <a:ext cx="8200571" cy="5029200"/>
          </a:xfrm>
        </p:spPr>
        <p:txBody>
          <a:bodyPr/>
          <a:lstStyle/>
          <a:p>
            <a:r>
              <a:rPr lang="zh-CN" altLang="en-US" sz="2400" b="1" dirty="0" smtClean="0"/>
              <a:t>逆向工程</a:t>
            </a:r>
            <a:r>
              <a:rPr lang="en-US" altLang="zh-CN" sz="2400" b="1" dirty="0" smtClean="0"/>
              <a:t>(Reverse engineering)</a:t>
            </a:r>
            <a:r>
              <a:rPr lang="zh-CN" altLang="en-US" sz="2400" dirty="0" smtClean="0"/>
              <a:t>：是对已有软件进行检查分析，并抽象出其设计和基本需求的过程。即，充分分析和理解已有的系统以便能够对其进行更改。</a:t>
            </a:r>
          </a:p>
          <a:p>
            <a:r>
              <a:rPr lang="zh-CN" altLang="en-US" sz="2400" b="1" dirty="0" smtClean="0"/>
              <a:t>前向工程</a:t>
            </a:r>
            <a:r>
              <a:rPr lang="en-US" altLang="zh-CN" sz="2400" b="1" dirty="0" smtClean="0"/>
              <a:t>(Forward engineering)</a:t>
            </a:r>
            <a:r>
              <a:rPr lang="zh-CN" altLang="en-US" sz="2400" b="1" dirty="0" smtClean="0"/>
              <a:t>：</a:t>
            </a:r>
            <a:r>
              <a:rPr lang="zh-CN" altLang="en-US" sz="2400" dirty="0" smtClean="0"/>
              <a:t>是使用现有产品或从已有的系统中派生出来的制品，以及新需求，生产出新系统的工程过程活动。</a:t>
            </a:r>
          </a:p>
          <a:p>
            <a:r>
              <a:rPr lang="zh-CN" altLang="en-US" sz="2400" b="1" dirty="0" smtClean="0"/>
              <a:t>重新结构化</a:t>
            </a:r>
            <a:r>
              <a:rPr lang="en-US" altLang="zh-CN" sz="2400" b="1" dirty="0" smtClean="0"/>
              <a:t>(Restructuring)</a:t>
            </a:r>
            <a:r>
              <a:rPr lang="zh-CN" altLang="en-US" sz="2400" b="1" dirty="0" smtClean="0"/>
              <a:t>：</a:t>
            </a:r>
            <a:r>
              <a:rPr lang="zh-CN" altLang="en-US" sz="2400" dirty="0" smtClean="0"/>
              <a:t>在保持软件外部特征不变的前提下，将已存在的系统重新组织，或者将已有的系统从一种表达形式转换成另一种表达形式的过程。重新结构化的目的是理清系统的结构，以便降低系统的维护和修改成本。</a:t>
            </a:r>
          </a:p>
          <a:p>
            <a:r>
              <a:rPr lang="zh-CN" altLang="en-US" sz="2400" b="1" dirty="0" smtClean="0"/>
              <a:t>重新编写文档：</a:t>
            </a:r>
            <a:r>
              <a:rPr lang="zh-CN" altLang="en-US" sz="2400" dirty="0" smtClean="0"/>
              <a:t>其目的是分析已有的软件，产生各种支持系统运行的文档，包括用户使用手册，以及重新梳理源代码，形成格式化的源代码，提高其可读性。</a:t>
            </a:r>
          </a:p>
          <a:p>
            <a:endParaRPr lang="zh-CN" altLang="en-US" sz="2400"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endParaRPr lang="zh-CN" altLang="en-US" smtClean="0"/>
          </a:p>
        </p:txBody>
      </p:sp>
      <p:pic>
        <p:nvPicPr>
          <p:cNvPr id="25603" name="Picture 2"/>
          <p:cNvPicPr>
            <a:picLocks noChangeAspect="1" noChangeArrowheads="1"/>
          </p:cNvPicPr>
          <p:nvPr/>
        </p:nvPicPr>
        <p:blipFill>
          <a:blip r:embed="rId2"/>
          <a:srcRect/>
          <a:stretch>
            <a:fillRect/>
          </a:stretch>
        </p:blipFill>
        <p:spPr bwMode="auto">
          <a:xfrm>
            <a:off x="0" y="1103313"/>
            <a:ext cx="8786812" cy="547052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dirty="0" smtClean="0"/>
              <a:t>7.5</a:t>
            </a:r>
            <a:r>
              <a:rPr lang="zh-CN" altLang="en-US" dirty="0" smtClean="0"/>
              <a:t>软件支持方式与能力</a:t>
            </a:r>
          </a:p>
        </p:txBody>
      </p:sp>
      <p:sp>
        <p:nvSpPr>
          <p:cNvPr id="26627" name="内容占位符 2"/>
          <p:cNvSpPr>
            <a:spLocks noGrp="1"/>
          </p:cNvSpPr>
          <p:nvPr>
            <p:ph idx="1"/>
          </p:nvPr>
        </p:nvSpPr>
        <p:spPr/>
        <p:txBody>
          <a:bodyPr/>
          <a:lstStyle/>
          <a:p>
            <a:r>
              <a:rPr lang="en-US" altLang="zh-CN" smtClean="0"/>
              <a:t>7.5.1 </a:t>
            </a:r>
            <a:r>
              <a:rPr lang="zh-CN" altLang="en-US" smtClean="0"/>
              <a:t>软件支持方式与基本要求</a:t>
            </a:r>
          </a:p>
          <a:p>
            <a:r>
              <a:rPr lang="en-US" altLang="zh-CN" smtClean="0"/>
              <a:t>7.5.2 </a:t>
            </a:r>
            <a:r>
              <a:rPr lang="zh-CN" altLang="en-US" smtClean="0"/>
              <a:t>针对软件可使用性的支持</a:t>
            </a:r>
          </a:p>
          <a:p>
            <a:r>
              <a:rPr lang="en-US" altLang="zh-CN" smtClean="0"/>
              <a:t>7.5.3 </a:t>
            </a:r>
            <a:r>
              <a:rPr lang="zh-CN" altLang="en-US" smtClean="0"/>
              <a:t>针对运行能力的支持</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smtClean="0"/>
              <a:t>7.5.1 </a:t>
            </a:r>
            <a:r>
              <a:rPr lang="zh-CN" altLang="en-US" smtClean="0"/>
              <a:t>软件支持方式与基本要求</a:t>
            </a:r>
          </a:p>
        </p:txBody>
      </p:sp>
      <p:sp>
        <p:nvSpPr>
          <p:cNvPr id="27651" name="内容占位符 2"/>
          <p:cNvSpPr>
            <a:spLocks noGrp="1"/>
          </p:cNvSpPr>
          <p:nvPr>
            <p:ph idx="1"/>
          </p:nvPr>
        </p:nvSpPr>
        <p:spPr/>
        <p:txBody>
          <a:bodyPr/>
          <a:lstStyle/>
          <a:p>
            <a:r>
              <a:rPr lang="zh-CN" altLang="en-US" sz="2400" dirty="0" smtClean="0"/>
              <a:t>软件支持工作可能有客户方</a:t>
            </a:r>
            <a:r>
              <a:rPr lang="en-US" altLang="zh-CN" sz="2400" dirty="0" smtClean="0"/>
              <a:t>(</a:t>
            </a:r>
            <a:r>
              <a:rPr lang="zh-CN" altLang="en-US" sz="2400" dirty="0" smtClean="0"/>
              <a:t>系统的使用方</a:t>
            </a:r>
            <a:r>
              <a:rPr lang="en-US" altLang="zh-CN" sz="2400" dirty="0" smtClean="0"/>
              <a:t>)</a:t>
            </a:r>
            <a:r>
              <a:rPr lang="zh-CN" altLang="en-US" sz="2400" dirty="0" smtClean="0"/>
              <a:t>为主体实施的，这种情况比较常见，在中国，很多软件使用方都会建立单独的信息中心或网络中心，承担支持本单位的软件系统运行和一般性的维护工作。</a:t>
            </a:r>
          </a:p>
          <a:p>
            <a:r>
              <a:rPr lang="zh-CN" altLang="en-US" sz="2400" dirty="0" smtClean="0"/>
              <a:t>支持过程也可能是有独立的支持机构完成，例如，一个军队的作战软件系统，使用该系统是一个战斗编制部门（如一个作战师），而软件的支持机构可能是后方的文职技术人员，而不是软件的原始开发方，也不是具体的战斗编制部门</a:t>
            </a:r>
            <a:r>
              <a:rPr lang="en-US" altLang="zh-CN" sz="2400" dirty="0" smtClean="0"/>
              <a:t>(</a:t>
            </a:r>
            <a:r>
              <a:rPr lang="zh-CN" altLang="en-US" sz="2400" dirty="0" smtClean="0"/>
              <a:t>用户</a:t>
            </a:r>
            <a:r>
              <a:rPr lang="en-US" altLang="zh-CN" sz="2400" dirty="0" smtClean="0"/>
              <a:t>)</a:t>
            </a:r>
            <a:r>
              <a:rPr lang="zh-CN" altLang="en-US" sz="2400" dirty="0" smtClean="0"/>
              <a:t>。</a:t>
            </a:r>
          </a:p>
          <a:p>
            <a:endParaRPr lang="zh-CN" altLang="en-US"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服务或支持条款</a:t>
            </a:r>
          </a:p>
        </p:txBody>
      </p:sp>
      <p:sp>
        <p:nvSpPr>
          <p:cNvPr id="28675" name="内容占位符 2"/>
          <p:cNvSpPr>
            <a:spLocks noGrp="1"/>
          </p:cNvSpPr>
          <p:nvPr>
            <p:ph idx="1"/>
          </p:nvPr>
        </p:nvSpPr>
        <p:spPr/>
        <p:txBody>
          <a:bodyPr/>
          <a:lstStyle/>
          <a:p>
            <a:r>
              <a:rPr lang="en-US" altLang="zh-CN" sz="2800" smtClean="0"/>
              <a:t>(1)</a:t>
            </a:r>
            <a:r>
              <a:rPr lang="zh-CN" altLang="en-US" sz="2800" smtClean="0"/>
              <a:t>对纠错性修改：一般会写入双方的合同中。如果执行纠错修改的费用超出供货商的费用，就需要补充一个软件保质单。保质单可以遵循如下的形式：</a:t>
            </a:r>
          </a:p>
          <a:p>
            <a:pPr lvl="1"/>
            <a:r>
              <a:rPr lang="en-US" altLang="zh-CN" sz="2400" smtClean="0"/>
              <a:t>(a) </a:t>
            </a:r>
            <a:r>
              <a:rPr lang="zh-CN" altLang="en-US" sz="2400" smtClean="0"/>
              <a:t>终身保质单（</a:t>
            </a:r>
            <a:r>
              <a:rPr lang="en-US" altLang="zh-CN" sz="2400" smtClean="0"/>
              <a:t>Lifetime Warranty</a:t>
            </a:r>
            <a:r>
              <a:rPr lang="zh-CN" altLang="en-US" sz="2400" smtClean="0"/>
              <a:t>）。这种保质条款要求纠错活动在软件生命周期内是终身保修的。</a:t>
            </a:r>
          </a:p>
          <a:p>
            <a:pPr lvl="1"/>
            <a:r>
              <a:rPr lang="en-US" altLang="zh-CN" sz="2400" smtClean="0"/>
              <a:t>(b) </a:t>
            </a:r>
            <a:r>
              <a:rPr lang="zh-CN" altLang="en-US" sz="2400" smtClean="0"/>
              <a:t>有限期保质单</a:t>
            </a:r>
            <a:r>
              <a:rPr lang="en-US" altLang="zh-CN" sz="2400" smtClean="0"/>
              <a:t>(Limited Life Warranty)</a:t>
            </a:r>
            <a:r>
              <a:rPr lang="zh-CN" altLang="en-US" sz="2400" smtClean="0"/>
              <a:t>。在规定的时间期限内，所做的纠错活动是免费的。一旦过了保质期，客户需要单独交付纠错活动的费用。</a:t>
            </a:r>
          </a:p>
          <a:p>
            <a:pPr lvl="1"/>
            <a:r>
              <a:rPr lang="en-US" altLang="zh-CN" sz="2400" smtClean="0"/>
              <a:t>(c) </a:t>
            </a:r>
            <a:r>
              <a:rPr lang="zh-CN" altLang="en-US" sz="2400" smtClean="0"/>
              <a:t>无保质单</a:t>
            </a:r>
            <a:r>
              <a:rPr lang="en-US" altLang="zh-CN" sz="2400" smtClean="0"/>
              <a:t>(No Warranty)</a:t>
            </a:r>
            <a:r>
              <a:rPr lang="zh-CN" altLang="en-US" sz="2400" smtClean="0"/>
              <a:t>。客户需要交付所有纠错活动的费用。</a:t>
            </a:r>
          </a:p>
          <a:p>
            <a:endParaRPr lang="zh-CN" altLang="en-US" sz="240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en-US" altLang="zh-CN" smtClean="0"/>
              <a:t>(2) </a:t>
            </a:r>
            <a:r>
              <a:rPr lang="zh-CN" altLang="en-US" smtClean="0"/>
              <a:t>对于适应性和增强性修改</a:t>
            </a:r>
          </a:p>
        </p:txBody>
      </p:sp>
      <p:sp>
        <p:nvSpPr>
          <p:cNvPr id="29699" name="内容占位符 2"/>
          <p:cNvSpPr>
            <a:spLocks noGrp="1"/>
          </p:cNvSpPr>
          <p:nvPr>
            <p:ph idx="1"/>
          </p:nvPr>
        </p:nvSpPr>
        <p:spPr>
          <a:xfrm>
            <a:off x="714375" y="1295400"/>
            <a:ext cx="8429625" cy="5029200"/>
          </a:xfrm>
        </p:spPr>
        <p:txBody>
          <a:bodyPr/>
          <a:lstStyle/>
          <a:p>
            <a:r>
              <a:rPr lang="zh-CN" altLang="en-US" sz="2400" smtClean="0"/>
              <a:t>其目的是满足系统的支持能力。与纠错修改不一样，一般客户都需要付出费用。软件开发方一般会通过发布新版本的方式要求客户方支付</a:t>
            </a:r>
            <a:r>
              <a:rPr lang="en-US" altLang="zh-CN" sz="2400" smtClean="0"/>
              <a:t>(</a:t>
            </a:r>
            <a:r>
              <a:rPr lang="zh-CN" altLang="en-US" sz="2400" smtClean="0"/>
              <a:t>全新</a:t>
            </a:r>
            <a:r>
              <a:rPr lang="en-US" altLang="zh-CN" sz="2400" smtClean="0"/>
              <a:t>)</a:t>
            </a:r>
            <a:r>
              <a:rPr lang="zh-CN" altLang="en-US" sz="2400" smtClean="0"/>
              <a:t>的费用，同时会给老客户一定的价格优惠。</a:t>
            </a:r>
            <a:endParaRPr lang="en-US" altLang="zh-CN" sz="2400" smtClean="0"/>
          </a:p>
          <a:p>
            <a:r>
              <a:rPr lang="zh-CN" altLang="en-US" sz="2400" smtClean="0"/>
              <a:t>为得到这种优惠和持续的支持服务，在订立软件合同时，最好要在一个后设计服务</a:t>
            </a:r>
            <a:r>
              <a:rPr lang="en-US" altLang="zh-CN" sz="2400" smtClean="0"/>
              <a:t>(PDS—Post Design Services)</a:t>
            </a:r>
            <a:r>
              <a:rPr lang="zh-CN" altLang="en-US" sz="2400" smtClean="0"/>
              <a:t>合同或条款中提出对后续版本升级提出具体的要求。</a:t>
            </a:r>
          </a:p>
          <a:p>
            <a:r>
              <a:rPr lang="zh-CN" altLang="en-US" sz="2400" smtClean="0"/>
              <a:t>当客户方和供应商签订支持合同时，双方必须考虑相关的问题，并在合同中用文字规定各自的责任和问题处理方式。供应方至少要考虑：</a:t>
            </a:r>
            <a:r>
              <a:rPr lang="en-US" altLang="zh-CN" sz="2400" smtClean="0"/>
              <a:t>1</a:t>
            </a:r>
            <a:r>
              <a:rPr lang="zh-CN" altLang="en-US" sz="2400" smtClean="0"/>
              <a:t>）使用何种硬件平台？</a:t>
            </a:r>
            <a:r>
              <a:rPr lang="en-US" altLang="zh-CN" sz="2400" smtClean="0"/>
              <a:t>2</a:t>
            </a:r>
            <a:r>
              <a:rPr lang="zh-CN" altLang="en-US" sz="2400" smtClean="0"/>
              <a:t>）客户具备哪些能力？</a:t>
            </a:r>
            <a:r>
              <a:rPr lang="en-US" altLang="zh-CN" sz="2400" smtClean="0"/>
              <a:t>3</a:t>
            </a:r>
            <a:r>
              <a:rPr lang="zh-CN" altLang="en-US" sz="2400" smtClean="0"/>
              <a:t>）哪些已知技术可以用于软件支持？</a:t>
            </a:r>
            <a:r>
              <a:rPr lang="en-US" altLang="zh-CN" sz="2400" smtClean="0"/>
              <a:t>4</a:t>
            </a:r>
            <a:r>
              <a:rPr lang="zh-CN" altLang="en-US" sz="2400" smtClean="0"/>
              <a:t>）客户对保密安全有哪些要求</a:t>
            </a:r>
            <a:r>
              <a:rPr lang="en-US" altLang="zh-CN" sz="2400" smtClean="0"/>
              <a:t>5) </a:t>
            </a:r>
            <a:r>
              <a:rPr lang="zh-CN" altLang="en-US" sz="2400" smtClean="0"/>
              <a:t>软件对客户的业务影响又多大？</a:t>
            </a:r>
            <a:r>
              <a:rPr lang="en-US" altLang="zh-CN" sz="2400" smtClean="0"/>
              <a:t>6</a:t>
            </a:r>
            <a:r>
              <a:rPr lang="zh-CN" altLang="en-US" sz="2400" smtClean="0"/>
              <a:t>）客户如何维护整个系统方案的完整性？</a:t>
            </a:r>
          </a:p>
          <a:p>
            <a:pPr>
              <a:buFontTx/>
              <a:buNone/>
            </a:pPr>
            <a:endParaRPr lang="zh-CN" altLang="en-US"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en-US" altLang="zh-CN" smtClean="0"/>
              <a:t>7.5.2 </a:t>
            </a:r>
            <a:r>
              <a:rPr lang="zh-CN" altLang="en-US" smtClean="0"/>
              <a:t>针对软件可使用性的支持</a:t>
            </a:r>
          </a:p>
        </p:txBody>
      </p:sp>
      <p:sp>
        <p:nvSpPr>
          <p:cNvPr id="30723" name="内容占位符 2"/>
          <p:cNvSpPr>
            <a:spLocks noGrp="1"/>
          </p:cNvSpPr>
          <p:nvPr>
            <p:ph idx="1"/>
          </p:nvPr>
        </p:nvSpPr>
        <p:spPr/>
        <p:txBody>
          <a:bodyPr/>
          <a:lstStyle/>
          <a:p>
            <a:r>
              <a:rPr lang="zh-CN" altLang="en-US" dirty="0" smtClean="0"/>
              <a:t>对于许多“任务关键或安全关键”的系统，例如，军事、银行、高速铁路的等软件系统，一般的支持和服务模式往往不能满足客户对系统的安全性、可持续的使用等方面的支持要求。</a:t>
            </a:r>
          </a:p>
          <a:p>
            <a:r>
              <a:rPr lang="zh-CN" altLang="en-US" dirty="0" smtClean="0"/>
              <a:t>可使用性合同</a:t>
            </a:r>
            <a:r>
              <a:rPr lang="en-US" altLang="zh-CN" dirty="0" smtClean="0"/>
              <a:t>(</a:t>
            </a:r>
            <a:r>
              <a:rPr lang="en-US" altLang="zh-CN" dirty="0" err="1" smtClean="0"/>
              <a:t>CfA</a:t>
            </a:r>
            <a:r>
              <a:rPr lang="en-US" altLang="zh-CN" dirty="0" smtClean="0"/>
              <a:t>---Contracting for </a:t>
            </a:r>
            <a:r>
              <a:rPr lang="en-US" altLang="zh-CN" dirty="0" smtClean="0"/>
              <a:t>Availability)</a:t>
            </a:r>
            <a:endParaRPr lang="zh-CN" altLang="en-US"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endParaRPr lang="zh-CN" altLang="en-US" smtClean="0"/>
          </a:p>
        </p:txBody>
      </p:sp>
      <p:sp>
        <p:nvSpPr>
          <p:cNvPr id="31747" name="内容占位符 2"/>
          <p:cNvSpPr>
            <a:spLocks noGrp="1"/>
          </p:cNvSpPr>
          <p:nvPr>
            <p:ph idx="1"/>
          </p:nvPr>
        </p:nvSpPr>
        <p:spPr/>
        <p:txBody>
          <a:bodyPr/>
          <a:lstStyle/>
          <a:p>
            <a:r>
              <a:rPr lang="zh-CN" altLang="en-US" sz="2800" dirty="0" smtClean="0"/>
              <a:t>英国国防部提出在需要软件的适应性和增强性修改时，必须建立</a:t>
            </a:r>
            <a:r>
              <a:rPr lang="en-US" altLang="zh-CN" sz="2800" dirty="0" smtClean="0"/>
              <a:t>PDS</a:t>
            </a:r>
            <a:r>
              <a:rPr lang="zh-CN" altLang="en-US" sz="2800" dirty="0" smtClean="0"/>
              <a:t>合同：</a:t>
            </a:r>
            <a:endParaRPr lang="en-US" sz="2800" dirty="0" smtClean="0"/>
          </a:p>
          <a:p>
            <a:pPr lvl="1"/>
            <a:r>
              <a:rPr lang="en-US" altLang="zh-CN" sz="2400" dirty="0" smtClean="0"/>
              <a:t>(1) </a:t>
            </a:r>
            <a:r>
              <a:rPr lang="zh-CN" altLang="en-US" sz="2400" dirty="0" smtClean="0"/>
              <a:t>对于纠错性修改，修改前必须测量和评价系统的可使用性，包括所有降低可使用性的故障属性。</a:t>
            </a:r>
            <a:r>
              <a:rPr lang="en-US" altLang="zh-CN" sz="2400" dirty="0" err="1" smtClean="0"/>
              <a:t>CfA</a:t>
            </a:r>
            <a:r>
              <a:rPr lang="zh-CN" altLang="en-US" sz="2400" dirty="0" smtClean="0"/>
              <a:t>的定义完全依赖于对软件的可使用性定义，因此可以替代软件保质单的要求，引导软件开发方建立和执行更有效率的软件支持方案。</a:t>
            </a:r>
          </a:p>
          <a:p>
            <a:pPr lvl="1"/>
            <a:r>
              <a:rPr lang="en-US" altLang="zh-CN" sz="2400" dirty="0" smtClean="0"/>
              <a:t>(2)</a:t>
            </a:r>
            <a:r>
              <a:rPr lang="zh-CN" altLang="en-US" sz="2400" dirty="0" smtClean="0"/>
              <a:t>对于适应性和增强性修改。由于这种修改处于系统层面上。仅靠</a:t>
            </a:r>
            <a:r>
              <a:rPr lang="en-US" altLang="zh-CN" sz="2400" dirty="0" err="1" smtClean="0"/>
              <a:t>CfA</a:t>
            </a:r>
            <a:r>
              <a:rPr lang="zh-CN" altLang="en-US" sz="2400" dirty="0" smtClean="0"/>
              <a:t>不能满足软件修改的要求。因此要增加合同中的能力支持要求。</a:t>
            </a:r>
          </a:p>
          <a:p>
            <a:endParaRPr lang="zh-CN" altLang="en-US" sz="24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146"/>
          <p:cNvSpPr>
            <a:spLocks noGrp="1" noChangeArrowheads="1"/>
          </p:cNvSpPr>
          <p:nvPr>
            <p:ph type="title"/>
          </p:nvPr>
        </p:nvSpPr>
        <p:spPr/>
        <p:txBody>
          <a:bodyPr/>
          <a:lstStyle/>
          <a:p>
            <a:pPr eaLnBrk="1" hangingPunct="1"/>
            <a:r>
              <a:rPr lang="en-US" altLang="zh-CN" smtClean="0"/>
              <a:t>7.1</a:t>
            </a:r>
            <a:r>
              <a:rPr lang="zh-CN" altLang="en-US" smtClean="0"/>
              <a:t>引言</a:t>
            </a:r>
            <a:endParaRPr lang="en-GB" altLang="zh-CN" smtClean="0"/>
          </a:p>
        </p:txBody>
      </p:sp>
      <p:sp>
        <p:nvSpPr>
          <p:cNvPr id="6147" name="Rectangle 6147"/>
          <p:cNvSpPr>
            <a:spLocks noGrp="1" noChangeArrowheads="1"/>
          </p:cNvSpPr>
          <p:nvPr>
            <p:ph type="body" idx="1"/>
          </p:nvPr>
        </p:nvSpPr>
        <p:spPr>
          <a:xfrm>
            <a:off x="990600" y="1295400"/>
            <a:ext cx="8001000" cy="4276725"/>
          </a:xfrm>
        </p:spPr>
        <p:txBody>
          <a:bodyPr/>
          <a:lstStyle/>
          <a:p>
            <a:r>
              <a:rPr lang="zh-CN" altLang="en-US" smtClean="0"/>
              <a:t>建立软件的目是满足使用的质量和可信赖性要求，从而给用户和客户带来明显的经济效益或相应的社会利益。</a:t>
            </a:r>
            <a:endParaRPr lang="en-US" altLang="zh-CN" smtClean="0"/>
          </a:p>
          <a:p>
            <a:r>
              <a:rPr lang="zh-CN" altLang="en-US" smtClean="0"/>
              <a:t>软件不仅是可运行的程序，也包括了软件系统所处理的数据和信息，运行该软件的规程和执行规则，以及支持或维护软件正常运行的各种活动。</a:t>
            </a:r>
            <a:endParaRPr lang="en-US" altLang="zh-CN" smtClean="0"/>
          </a:p>
          <a:p>
            <a:pPr lvl="1"/>
            <a:r>
              <a:rPr lang="zh-CN" altLang="en-US" smtClean="0"/>
              <a:t>软件的运行和支持运行的维护过程简称为运维</a:t>
            </a:r>
            <a:r>
              <a:rPr lang="en-US" altLang="zh-CN" smtClean="0"/>
              <a:t>(Operation and Maintaince)</a:t>
            </a:r>
            <a:r>
              <a:rPr lang="zh-CN" altLang="en-US" smtClean="0"/>
              <a:t>过程。</a:t>
            </a:r>
            <a:endParaRPr lang="en-US" altLang="zh-CN"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altLang="zh-CN" smtClean="0"/>
              <a:t>7.5.3 </a:t>
            </a:r>
            <a:r>
              <a:rPr lang="zh-CN" altLang="en-US" smtClean="0"/>
              <a:t>针对运行能力的支持</a:t>
            </a:r>
          </a:p>
        </p:txBody>
      </p:sp>
      <p:sp>
        <p:nvSpPr>
          <p:cNvPr id="32771" name="内容占位符 2"/>
          <p:cNvSpPr>
            <a:spLocks noGrp="1"/>
          </p:cNvSpPr>
          <p:nvPr>
            <p:ph idx="1"/>
          </p:nvPr>
        </p:nvSpPr>
        <p:spPr/>
        <p:txBody>
          <a:bodyPr/>
          <a:lstStyle/>
          <a:p>
            <a:r>
              <a:rPr lang="zh-CN" altLang="en-US" sz="2800" smtClean="0"/>
              <a:t>综合上述的针对软件可使用性、系统和信息保密性等的支持，以及其它运行特性的支持，可归结为对系统能力的支持要求。英国国防部门要求在</a:t>
            </a:r>
            <a:r>
              <a:rPr lang="en-US" altLang="zh-CN" sz="2800" smtClean="0"/>
              <a:t>CfA</a:t>
            </a:r>
            <a:r>
              <a:rPr lang="zh-CN" altLang="en-US" sz="2800" smtClean="0"/>
              <a:t>之外，建立能力合同（</a:t>
            </a:r>
            <a:r>
              <a:rPr lang="en-US" altLang="zh-CN" sz="2800" smtClean="0"/>
              <a:t>CfC----Contracting for Capability</a:t>
            </a:r>
            <a:r>
              <a:rPr lang="zh-CN" altLang="en-US" sz="2800" smtClean="0"/>
              <a:t>）。</a:t>
            </a:r>
            <a:endParaRPr lang="en-US" altLang="zh-CN" sz="2800" smtClean="0"/>
          </a:p>
          <a:p>
            <a:r>
              <a:rPr lang="en-US" altLang="zh-CN" sz="2800" smtClean="0"/>
              <a:t>CfC</a:t>
            </a:r>
            <a:r>
              <a:rPr lang="zh-CN" altLang="en-US" sz="2800" smtClean="0"/>
              <a:t>的支持方案中要求：当系统与预先定义要求发生矛盾时，必须体现出对软件能力的支持，而不能仅仅限定合同范围。因为人们很难在软件采购合同中，设想清楚所有可能发生的问题。</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endParaRPr lang="zh-CN" altLang="en-US" smtClean="0"/>
          </a:p>
        </p:txBody>
      </p:sp>
      <p:sp>
        <p:nvSpPr>
          <p:cNvPr id="33795" name="内容占位符 2"/>
          <p:cNvSpPr>
            <a:spLocks noGrp="1"/>
          </p:cNvSpPr>
          <p:nvPr>
            <p:ph idx="1"/>
          </p:nvPr>
        </p:nvSpPr>
        <p:spPr>
          <a:xfrm>
            <a:off x="785813" y="1295400"/>
            <a:ext cx="8205787" cy="5029200"/>
          </a:xfrm>
        </p:spPr>
        <p:txBody>
          <a:bodyPr/>
          <a:lstStyle/>
          <a:p>
            <a:r>
              <a:rPr lang="zh-CN" altLang="en-US" smtClean="0"/>
              <a:t>总之，</a:t>
            </a:r>
            <a:endParaRPr lang="en-US" altLang="zh-CN" smtClean="0"/>
          </a:p>
          <a:p>
            <a:pPr lvl="1"/>
            <a:r>
              <a:rPr lang="zh-CN" altLang="en-US" smtClean="0"/>
              <a:t>一般的软件支持仅仅需满足通常的修改要求。</a:t>
            </a:r>
            <a:endParaRPr lang="en-US" altLang="zh-CN" smtClean="0"/>
          </a:p>
          <a:p>
            <a:pPr lvl="1"/>
            <a:r>
              <a:rPr lang="zh-CN" altLang="en-US" smtClean="0"/>
              <a:t>而软件</a:t>
            </a:r>
            <a:r>
              <a:rPr lang="en-US" altLang="zh-CN" smtClean="0"/>
              <a:t>CfA</a:t>
            </a:r>
            <a:r>
              <a:rPr lang="zh-CN" altLang="en-US" smtClean="0"/>
              <a:t>要求针对系统规格说明的修改建立相应的可使用性变更的准则。</a:t>
            </a:r>
            <a:endParaRPr lang="en-US" altLang="zh-CN" smtClean="0"/>
          </a:p>
          <a:p>
            <a:pPr lvl="1"/>
            <a:r>
              <a:rPr lang="zh-CN" altLang="en-US" smtClean="0"/>
              <a:t>软件</a:t>
            </a:r>
            <a:r>
              <a:rPr lang="en-US" altLang="zh-CN" smtClean="0"/>
              <a:t>CfC</a:t>
            </a:r>
            <a:r>
              <a:rPr lang="zh-CN" altLang="en-US" smtClean="0"/>
              <a:t>则要求软件修改可以满足系统运行需要的不断进化</a:t>
            </a:r>
            <a:r>
              <a:rPr lang="en-US" altLang="zh-CN" smtClean="0"/>
              <a:t>(</a:t>
            </a:r>
            <a:r>
              <a:rPr lang="zh-CN" altLang="en-US" smtClean="0"/>
              <a:t>软件修改和升级</a:t>
            </a:r>
            <a:r>
              <a:rPr lang="en-US" altLang="zh-CN" smtClean="0"/>
              <a:t>)</a:t>
            </a:r>
            <a:r>
              <a:rPr lang="zh-CN" altLang="en-US" smtClean="0"/>
              <a:t>的要求。</a:t>
            </a:r>
          </a:p>
          <a:p>
            <a:endParaRPr lang="zh-CN" altLang="en-US"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en-US" altLang="zh-CN" b="1" smtClean="0"/>
              <a:t>7.6 </a:t>
            </a:r>
            <a:r>
              <a:rPr lang="zh-CN" altLang="en-US" b="1" smtClean="0"/>
              <a:t>独立的软件支持</a:t>
            </a:r>
            <a:endParaRPr lang="zh-CN" altLang="en-US" smtClean="0"/>
          </a:p>
        </p:txBody>
      </p:sp>
      <p:sp>
        <p:nvSpPr>
          <p:cNvPr id="34819" name="内容占位符 2"/>
          <p:cNvSpPr>
            <a:spLocks noGrp="1"/>
          </p:cNvSpPr>
          <p:nvPr>
            <p:ph idx="1"/>
          </p:nvPr>
        </p:nvSpPr>
        <p:spPr/>
        <p:txBody>
          <a:bodyPr/>
          <a:lstStyle/>
          <a:p>
            <a:r>
              <a:rPr lang="en-US" altLang="zh-CN" smtClean="0"/>
              <a:t>7.6.1 </a:t>
            </a:r>
            <a:r>
              <a:rPr lang="zh-CN" altLang="en-US" smtClean="0"/>
              <a:t>软件支持的原则</a:t>
            </a:r>
          </a:p>
          <a:p>
            <a:r>
              <a:rPr lang="en-US" altLang="zh-CN" smtClean="0"/>
              <a:t>7.6.2 </a:t>
            </a:r>
            <a:r>
              <a:rPr lang="zh-CN" altLang="en-US" smtClean="0"/>
              <a:t>系统部署前后的支持工作</a:t>
            </a:r>
          </a:p>
          <a:p>
            <a:r>
              <a:rPr lang="en-US" altLang="zh-CN" smtClean="0"/>
              <a:t>7.6.3 </a:t>
            </a:r>
            <a:r>
              <a:rPr lang="zh-CN" altLang="en-US" smtClean="0"/>
              <a:t>采购对支持工作要求</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en-US" altLang="zh-CN" smtClean="0"/>
              <a:t>7.6.1 </a:t>
            </a:r>
            <a:r>
              <a:rPr lang="zh-CN" altLang="en-US" smtClean="0"/>
              <a:t>软件支持的原则</a:t>
            </a:r>
          </a:p>
        </p:txBody>
      </p:sp>
      <p:sp>
        <p:nvSpPr>
          <p:cNvPr id="35843" name="内容占位符 2"/>
          <p:cNvSpPr>
            <a:spLocks noGrp="1"/>
          </p:cNvSpPr>
          <p:nvPr>
            <p:ph idx="1"/>
          </p:nvPr>
        </p:nvSpPr>
        <p:spPr/>
        <p:txBody>
          <a:bodyPr/>
          <a:lstStyle/>
          <a:p>
            <a:r>
              <a:rPr lang="zh-CN" altLang="en-US" sz="2800" smtClean="0"/>
              <a:t>美军方为了更有效地支持其软件的运行和维护工作，在</a:t>
            </a:r>
            <a:r>
              <a:rPr lang="en-US" altLang="zh-CN" sz="2800" smtClean="0"/>
              <a:t>MIL-HDBK-347</a:t>
            </a:r>
            <a:r>
              <a:rPr lang="zh-CN" altLang="en-US" sz="2800" smtClean="0"/>
              <a:t>标准规定：</a:t>
            </a:r>
            <a:endParaRPr lang="en-US" altLang="zh-CN" sz="2800" smtClean="0"/>
          </a:p>
          <a:p>
            <a:r>
              <a:rPr lang="zh-CN" altLang="en-US" sz="2800" smtClean="0"/>
              <a:t>基本的原则：</a:t>
            </a:r>
          </a:p>
          <a:p>
            <a:pPr lvl="1"/>
            <a:r>
              <a:rPr lang="zh-CN" altLang="en-US" sz="2400" smtClean="0"/>
              <a:t>要求软件支持活动必须贯穿于整系统的采购过程。即，从使用方</a:t>
            </a:r>
            <a:r>
              <a:rPr lang="en-US" altLang="zh-CN" sz="2400" smtClean="0"/>
              <a:t>(</a:t>
            </a:r>
            <a:r>
              <a:rPr lang="zh-CN" altLang="en-US" sz="2400" smtClean="0"/>
              <a:t>特别是军方</a:t>
            </a:r>
            <a:r>
              <a:rPr lang="en-US" altLang="zh-CN" sz="2400" smtClean="0"/>
              <a:t>)</a:t>
            </a:r>
            <a:r>
              <a:rPr lang="zh-CN" altLang="en-US" sz="2400" smtClean="0"/>
              <a:t>的系统采购开始，就要考虑和落实未来的支持活动。</a:t>
            </a:r>
          </a:p>
          <a:p>
            <a:pPr lvl="1"/>
            <a:r>
              <a:rPr lang="zh-CN" altLang="en-US" sz="2400" smtClean="0"/>
              <a:t>软件的进化是软件开发周期的后续活动。从软件开发的第一个版本开始，一直在后续版本的软件开发周期中，都要持续地支持；</a:t>
            </a:r>
          </a:p>
          <a:p>
            <a:pPr lvl="1"/>
            <a:r>
              <a:rPr lang="zh-CN" altLang="en-US" sz="2400" smtClean="0"/>
              <a:t>任何软件都需要持续进化，只有通过对软件修改才能实现，才能满足软件的基本需求，以及合理的费效比。</a:t>
            </a:r>
          </a:p>
          <a:p>
            <a:endParaRPr lang="zh-CN" altLang="en-US"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mtClean="0"/>
              <a:t>独立的支持机构实施软件支持</a:t>
            </a:r>
          </a:p>
        </p:txBody>
      </p:sp>
      <p:sp>
        <p:nvSpPr>
          <p:cNvPr id="36867" name="内容占位符 2"/>
          <p:cNvSpPr>
            <a:spLocks noGrp="1"/>
          </p:cNvSpPr>
          <p:nvPr>
            <p:ph idx="1"/>
          </p:nvPr>
        </p:nvSpPr>
        <p:spPr>
          <a:xfrm>
            <a:off x="866775" y="1106714"/>
            <a:ext cx="8277225" cy="5029200"/>
          </a:xfrm>
        </p:spPr>
        <p:txBody>
          <a:bodyPr/>
          <a:lstStyle/>
          <a:p>
            <a:r>
              <a:rPr lang="zh-CN" altLang="en-US" sz="2800" dirty="0" smtClean="0"/>
              <a:t>原则：</a:t>
            </a:r>
          </a:p>
          <a:p>
            <a:pPr lvl="1"/>
            <a:r>
              <a:rPr lang="zh-CN" altLang="en-US" dirty="0" smtClean="0"/>
              <a:t>软件支持活动必须由特定的支持机构</a:t>
            </a:r>
            <a:r>
              <a:rPr lang="en-US" altLang="zh-CN" dirty="0" smtClean="0"/>
              <a:t>(</a:t>
            </a:r>
            <a:r>
              <a:rPr lang="zh-CN" altLang="en-US" dirty="0" smtClean="0"/>
              <a:t>例如，军队的后勤支持部门</a:t>
            </a:r>
            <a:r>
              <a:rPr lang="en-US" altLang="zh-CN" dirty="0" smtClean="0"/>
              <a:t>)</a:t>
            </a:r>
            <a:r>
              <a:rPr lang="zh-CN" altLang="en-US" dirty="0" smtClean="0"/>
              <a:t>负责向采购方的项目经理提出部署后的支持要求。并从费效比的角度出发，要求支持工作随着软件系统的一起移交。</a:t>
            </a:r>
          </a:p>
          <a:p>
            <a:pPr lvl="1"/>
            <a:r>
              <a:rPr lang="zh-CN" altLang="en-US" dirty="0" smtClean="0"/>
              <a:t>对关键计算机资源，要有特定的机构进行支持，以保证支持活动可被审计，并提供快速响应、可控制，连续的和兼容的服务。同时，这些特定机构要识别出军方或政府可控制的软件基线，定义和评估软件质量需求，并进行系统级的测试，以及管理和策划部署后的支持工作。</a:t>
            </a:r>
          </a:p>
          <a:p>
            <a:pPr lvl="1"/>
            <a:r>
              <a:rPr lang="zh-CN" altLang="en-US" dirty="0" smtClean="0"/>
              <a:t>最终用户团体</a:t>
            </a:r>
            <a:r>
              <a:rPr lang="en-US" altLang="zh-CN" dirty="0" smtClean="0"/>
              <a:t>(</a:t>
            </a:r>
            <a:r>
              <a:rPr lang="zh-CN" altLang="en-US" dirty="0" smtClean="0"/>
              <a:t>例如，军队的作战单位</a:t>
            </a:r>
            <a:r>
              <a:rPr lang="en-US" altLang="zh-CN" dirty="0" smtClean="0"/>
              <a:t>)</a:t>
            </a:r>
            <a:r>
              <a:rPr lang="zh-CN" altLang="en-US" dirty="0" smtClean="0"/>
              <a:t>必须能够与独立的支持机构直接交流，识别和隔离软件问题，并合作解决支持问题，而不需要与软件原始开发方交流。</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en-US" altLang="zh-CN" smtClean="0"/>
              <a:t>7.6.2 </a:t>
            </a:r>
            <a:r>
              <a:rPr lang="zh-CN" altLang="en-US" smtClean="0"/>
              <a:t>系统部署前后的支持工作</a:t>
            </a:r>
          </a:p>
        </p:txBody>
      </p:sp>
      <p:sp>
        <p:nvSpPr>
          <p:cNvPr id="37891" name="内容占位符 2"/>
          <p:cNvSpPr>
            <a:spLocks noGrp="1"/>
          </p:cNvSpPr>
          <p:nvPr>
            <p:ph idx="1"/>
          </p:nvPr>
        </p:nvSpPr>
        <p:spPr>
          <a:xfrm>
            <a:off x="1143000" y="1143000"/>
            <a:ext cx="8001000" cy="633413"/>
          </a:xfrm>
        </p:spPr>
        <p:txBody>
          <a:bodyPr/>
          <a:lstStyle/>
          <a:p>
            <a:r>
              <a:rPr lang="zh-CN" altLang="en-US" smtClean="0"/>
              <a:t>软件部署前后的软件支持活动</a:t>
            </a:r>
          </a:p>
        </p:txBody>
      </p:sp>
      <p:pic>
        <p:nvPicPr>
          <p:cNvPr id="37892" name="Picture 1"/>
          <p:cNvPicPr>
            <a:picLocks noChangeAspect="1" noChangeArrowheads="1"/>
          </p:cNvPicPr>
          <p:nvPr/>
        </p:nvPicPr>
        <p:blipFill>
          <a:blip r:embed="rId2"/>
          <a:srcRect/>
          <a:stretch>
            <a:fillRect/>
          </a:stretch>
        </p:blipFill>
        <p:spPr bwMode="auto">
          <a:xfrm>
            <a:off x="1015772" y="2143125"/>
            <a:ext cx="8215312" cy="4071938"/>
          </a:xfrm>
          <a:prstGeom prst="rect">
            <a:avLst/>
          </a:prstGeom>
          <a:noFill/>
          <a:ln w="9525">
            <a:noFill/>
            <a:miter lim="800000"/>
            <a:headEnd/>
            <a:tailEnd/>
          </a:ln>
        </p:spPr>
      </p:pic>
      <p:sp>
        <p:nvSpPr>
          <p:cNvPr id="37893" name="矩形 5"/>
          <p:cNvSpPr>
            <a:spLocks noChangeArrowheads="1"/>
          </p:cNvSpPr>
          <p:nvPr/>
        </p:nvSpPr>
        <p:spPr bwMode="auto">
          <a:xfrm>
            <a:off x="2643188" y="1643063"/>
            <a:ext cx="4083050" cy="461962"/>
          </a:xfrm>
          <a:prstGeom prst="rect">
            <a:avLst/>
          </a:prstGeom>
          <a:noFill/>
          <a:ln w="9525">
            <a:noFill/>
            <a:miter lim="800000"/>
            <a:headEnd/>
            <a:tailEnd/>
          </a:ln>
        </p:spPr>
        <p:txBody>
          <a:bodyPr wrap="none">
            <a:spAutoFit/>
          </a:bodyPr>
          <a:lstStyle/>
          <a:p>
            <a:r>
              <a:rPr lang="en-US" altLang="zh-CN"/>
              <a:t>(</a:t>
            </a:r>
            <a:r>
              <a:rPr lang="zh-CN" altLang="en-US"/>
              <a:t>第一个软件版本开发和移交</a:t>
            </a:r>
            <a:r>
              <a:rPr lang="en-US" altLang="zh-CN"/>
              <a:t>)</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endParaRPr lang="zh-CN" altLang="en-US" smtClean="0"/>
          </a:p>
        </p:txBody>
      </p:sp>
      <p:pic>
        <p:nvPicPr>
          <p:cNvPr id="38915" name="Picture 1"/>
          <p:cNvPicPr>
            <a:picLocks noChangeAspect="1" noChangeArrowheads="1"/>
          </p:cNvPicPr>
          <p:nvPr/>
        </p:nvPicPr>
        <p:blipFill>
          <a:blip r:embed="rId2"/>
          <a:srcRect/>
          <a:stretch>
            <a:fillRect/>
          </a:stretch>
        </p:blipFill>
        <p:spPr bwMode="auto">
          <a:xfrm>
            <a:off x="959982" y="1842861"/>
            <a:ext cx="8564562" cy="4000500"/>
          </a:xfrm>
          <a:prstGeom prst="rect">
            <a:avLst/>
          </a:prstGeom>
          <a:noFill/>
          <a:ln w="9525">
            <a:noFill/>
            <a:miter lim="800000"/>
            <a:headEnd/>
            <a:tailEnd/>
          </a:ln>
        </p:spPr>
      </p:pic>
      <p:sp>
        <p:nvSpPr>
          <p:cNvPr id="38916" name="矩形 4"/>
          <p:cNvSpPr>
            <a:spLocks noChangeArrowheads="1"/>
          </p:cNvSpPr>
          <p:nvPr/>
        </p:nvSpPr>
        <p:spPr bwMode="auto">
          <a:xfrm>
            <a:off x="2500313" y="1357313"/>
            <a:ext cx="4083050" cy="461962"/>
          </a:xfrm>
          <a:prstGeom prst="rect">
            <a:avLst/>
          </a:prstGeom>
          <a:noFill/>
          <a:ln w="9525">
            <a:noFill/>
            <a:miter lim="800000"/>
            <a:headEnd/>
            <a:tailEnd/>
          </a:ln>
        </p:spPr>
        <p:txBody>
          <a:bodyPr wrap="none">
            <a:spAutoFit/>
          </a:bodyPr>
          <a:lstStyle/>
          <a:p>
            <a:r>
              <a:rPr lang="en-US" altLang="zh-CN"/>
              <a:t>(</a:t>
            </a:r>
            <a:r>
              <a:rPr lang="zh-CN" altLang="en-US"/>
              <a:t>后续软件版本的开发和进化</a:t>
            </a:r>
            <a:r>
              <a:rPr lang="en-US" altLang="zh-CN"/>
              <a:t>)</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en-US" altLang="zh-CN" smtClean="0"/>
              <a:t>7.6.3 </a:t>
            </a:r>
            <a:r>
              <a:rPr lang="zh-CN" altLang="en-US" smtClean="0"/>
              <a:t>采购对支持工作要求</a:t>
            </a:r>
          </a:p>
        </p:txBody>
      </p:sp>
      <p:sp>
        <p:nvSpPr>
          <p:cNvPr id="39939" name="内容占位符 2"/>
          <p:cNvSpPr>
            <a:spLocks noGrp="1"/>
          </p:cNvSpPr>
          <p:nvPr>
            <p:ph idx="1"/>
          </p:nvPr>
        </p:nvSpPr>
        <p:spPr>
          <a:xfrm>
            <a:off x="928914" y="1295400"/>
            <a:ext cx="8062686" cy="5029200"/>
          </a:xfrm>
        </p:spPr>
        <p:txBody>
          <a:bodyPr/>
          <a:lstStyle/>
          <a:p>
            <a:r>
              <a:rPr lang="zh-CN" altLang="en-US" sz="2400" dirty="0" smtClean="0"/>
              <a:t>在采购过程中，客户方的项目经理角色是至关重要的。</a:t>
            </a:r>
            <a:endParaRPr lang="en-US" altLang="zh-CN" sz="2400" dirty="0" smtClean="0"/>
          </a:p>
          <a:p>
            <a:r>
              <a:rPr lang="zh-CN" altLang="en-US" sz="2400" dirty="0" smtClean="0"/>
              <a:t>除正常的项目采购外，必须采购支持系统，以满足支持未来系统运行的支持团队的工作要求。包括：</a:t>
            </a:r>
            <a:endParaRPr lang="en-US" altLang="zh-CN" sz="2400" dirty="0" smtClean="0"/>
          </a:p>
          <a:p>
            <a:pPr lvl="1"/>
            <a:r>
              <a:rPr lang="zh-CN" altLang="en-US" sz="2400" dirty="0" smtClean="0"/>
              <a:t>定义系统支持概念，经费预算和进度计划，需求确认，规格说明的验证，质量保证，配置管理，准备采购计划、编写工作条款和合同要求，对软件进行独立验证和确认，保密要求，测试和评估，系统支持和后勤分析和策划等工作。</a:t>
            </a:r>
            <a:endParaRPr lang="en-US" altLang="zh-CN" sz="2400" dirty="0" smtClean="0"/>
          </a:p>
          <a:p>
            <a:r>
              <a:rPr lang="zh-CN" altLang="en-US" sz="2400" dirty="0" smtClean="0"/>
              <a:t>客户方的项目经理必须明确地建立和提出足够的资金支持以及综合的后勤支持程序。为软件开发合同提供全面的需求，包括软件支持活动的资源需求、采购必要的资源以及最终提供支持的需求等，而不仅仅是可运行软件本身的需求。</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1214438" y="142875"/>
            <a:ext cx="7772400" cy="877888"/>
          </a:xfrm>
        </p:spPr>
        <p:txBody>
          <a:bodyPr/>
          <a:lstStyle/>
          <a:p>
            <a:r>
              <a:rPr lang="zh-CN" altLang="en-US" smtClean="0"/>
              <a:t>软件系统采购过程的支持活动要求</a:t>
            </a:r>
          </a:p>
        </p:txBody>
      </p:sp>
      <p:pic>
        <p:nvPicPr>
          <p:cNvPr id="40963" name="Picture 2"/>
          <p:cNvPicPr>
            <a:picLocks noChangeAspect="1" noChangeArrowheads="1"/>
          </p:cNvPicPr>
          <p:nvPr/>
        </p:nvPicPr>
        <p:blipFill>
          <a:blip r:embed="rId2"/>
          <a:srcRect/>
          <a:stretch>
            <a:fillRect/>
          </a:stretch>
        </p:blipFill>
        <p:spPr bwMode="auto">
          <a:xfrm>
            <a:off x="857250" y="1357313"/>
            <a:ext cx="8501063" cy="4214812"/>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146"/>
          <p:cNvSpPr>
            <a:spLocks noGrp="1" noChangeArrowheads="1"/>
          </p:cNvSpPr>
          <p:nvPr>
            <p:ph type="title"/>
          </p:nvPr>
        </p:nvSpPr>
        <p:spPr/>
        <p:txBody>
          <a:bodyPr/>
          <a:lstStyle/>
          <a:p>
            <a:r>
              <a:rPr lang="en-US" altLang="zh-CN" dirty="0" smtClean="0"/>
              <a:t>7.7 </a:t>
            </a:r>
            <a:r>
              <a:rPr lang="zh-CN" altLang="en-US" dirty="0" smtClean="0"/>
              <a:t>总结</a:t>
            </a:r>
          </a:p>
        </p:txBody>
      </p:sp>
      <p:sp>
        <p:nvSpPr>
          <p:cNvPr id="41987" name="Rectangle 6147"/>
          <p:cNvSpPr>
            <a:spLocks noGrp="1" noChangeArrowheads="1"/>
          </p:cNvSpPr>
          <p:nvPr>
            <p:ph type="body" idx="1"/>
          </p:nvPr>
        </p:nvSpPr>
        <p:spPr>
          <a:xfrm>
            <a:off x="857250" y="1357313"/>
            <a:ext cx="8286750" cy="4705350"/>
          </a:xfrm>
        </p:spPr>
        <p:txBody>
          <a:bodyPr/>
          <a:lstStyle/>
          <a:p>
            <a:r>
              <a:rPr lang="zh-CN" altLang="en-US" sz="2400" smtClean="0"/>
              <a:t>软件运行和维护是保证软件充分发挥能力，保证运行质量和可信赖性的关键因素之一，会比开发阶段花费更多的费用和工作量。</a:t>
            </a:r>
            <a:endParaRPr lang="en-US" altLang="zh-CN" sz="2400" smtClean="0"/>
          </a:p>
          <a:p>
            <a:r>
              <a:rPr lang="zh-CN" altLang="en-US" sz="2400" smtClean="0"/>
              <a:t>软件维护和服务支持是软件生命周期重要组成部分。</a:t>
            </a:r>
            <a:endParaRPr lang="en-US" altLang="zh-CN" sz="2400" smtClean="0"/>
          </a:p>
          <a:p>
            <a:r>
              <a:rPr lang="zh-CN" altLang="en-US" sz="2400" smtClean="0"/>
              <a:t>只有不断地对软件维护、支持和服务，才能够提高软件的使用质量，扩大市场。</a:t>
            </a:r>
          </a:p>
          <a:p>
            <a:r>
              <a:rPr lang="zh-CN" altLang="en-US" sz="2400" smtClean="0"/>
              <a:t>大多时候，很难把软件维护与开发绝对的分割开来。</a:t>
            </a:r>
            <a:endParaRPr lang="en-US" altLang="zh-CN" sz="2400" smtClean="0"/>
          </a:p>
          <a:p>
            <a:r>
              <a:rPr lang="zh-CN" altLang="en-US" sz="2400" smtClean="0"/>
              <a:t>在软件采购和开发阶段，就须考虑软件系统的可维护性和可支持性，并建立与软件系统质量和可信赖性要求相适应的支持与服务过程和方法。</a:t>
            </a:r>
            <a:endParaRPr lang="en-US" altLang="zh-CN" sz="2400" smtClean="0"/>
          </a:p>
          <a:p>
            <a:endParaRPr lang="en-US" altLang="zh-CN" sz="24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endParaRPr lang="zh-CN" altLang="en-US" smtClean="0"/>
          </a:p>
        </p:txBody>
      </p:sp>
      <p:sp>
        <p:nvSpPr>
          <p:cNvPr id="7171" name="内容占位符 2"/>
          <p:cNvSpPr>
            <a:spLocks noGrp="1"/>
          </p:cNvSpPr>
          <p:nvPr>
            <p:ph idx="1"/>
          </p:nvPr>
        </p:nvSpPr>
        <p:spPr/>
        <p:txBody>
          <a:bodyPr/>
          <a:lstStyle/>
          <a:p>
            <a:r>
              <a:rPr lang="zh-CN" altLang="en-US" dirty="0" smtClean="0"/>
              <a:t>维护软件的费用可能是软件开发费用的</a:t>
            </a:r>
            <a:r>
              <a:rPr lang="en-US" altLang="zh-CN" dirty="0" smtClean="0"/>
              <a:t>2~100</a:t>
            </a:r>
            <a:r>
              <a:rPr lang="zh-CN" altLang="en-US" dirty="0" smtClean="0"/>
              <a:t>倍，具体随应用领域和系统的规模而定</a:t>
            </a:r>
            <a:r>
              <a:rPr lang="zh-CN" altLang="en-US" dirty="0" smtClean="0"/>
              <a:t>。</a:t>
            </a:r>
            <a:endParaRPr lang="en-US" altLang="zh-CN" dirty="0" smtClean="0"/>
          </a:p>
          <a:p>
            <a:endParaRPr lang="en-US" altLang="zh-CN" dirty="0" smtClean="0"/>
          </a:p>
          <a:p>
            <a:r>
              <a:rPr lang="zh-CN" altLang="en-US" dirty="0" smtClean="0"/>
              <a:t>软件</a:t>
            </a:r>
            <a:r>
              <a:rPr lang="zh-CN" altLang="en-US" dirty="0" smtClean="0"/>
              <a:t>系统使用的时间越长，维护费用可能越高。</a:t>
            </a:r>
            <a:endParaRPr lang="en-US" altLang="zh-CN" dirty="0" smtClean="0"/>
          </a:p>
          <a:p>
            <a:endParaRPr lang="en-US" altLang="zh-CN" dirty="0" smtClean="0"/>
          </a:p>
          <a:p>
            <a:r>
              <a:rPr lang="zh-CN" altLang="en-US" dirty="0" smtClean="0"/>
              <a:t>许多</a:t>
            </a:r>
            <a:r>
              <a:rPr lang="zh-CN" altLang="en-US" dirty="0" smtClean="0"/>
              <a:t>运维问题是由于软件支持和服务工作中，供应商和客户方的争执所引起的</a:t>
            </a:r>
            <a:r>
              <a:rPr lang="zh-CN" altLang="en-US" dirty="0" smtClean="0"/>
              <a:t>。</a:t>
            </a:r>
            <a:endParaRPr lang="en-US" altLang="zh-CN" dirty="0" smtClean="0"/>
          </a:p>
          <a:p>
            <a:endParaRPr lang="en-US" altLang="zh-CN" sz="2000" dirty="0" smtClean="0"/>
          </a:p>
          <a:p>
            <a:endParaRPr lang="zh-CN" altLang="en-US" sz="20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endParaRPr lang="zh-CN" altLang="en-US" smtClean="0"/>
          </a:p>
        </p:txBody>
      </p:sp>
      <p:sp>
        <p:nvSpPr>
          <p:cNvPr id="7171" name="内容占位符 2"/>
          <p:cNvSpPr>
            <a:spLocks noGrp="1"/>
          </p:cNvSpPr>
          <p:nvPr>
            <p:ph idx="1"/>
          </p:nvPr>
        </p:nvSpPr>
        <p:spPr>
          <a:xfrm>
            <a:off x="961571" y="1150258"/>
            <a:ext cx="8001000" cy="5119914"/>
          </a:xfrm>
        </p:spPr>
        <p:txBody>
          <a:bodyPr/>
          <a:lstStyle/>
          <a:p>
            <a:r>
              <a:rPr lang="zh-CN" altLang="en-US" sz="2400" dirty="0" smtClean="0"/>
              <a:t>应当</a:t>
            </a:r>
            <a:r>
              <a:rPr lang="zh-CN" altLang="en-US" sz="2400" dirty="0" smtClean="0"/>
              <a:t>规定服务的范围，包括：</a:t>
            </a:r>
            <a:endParaRPr lang="en-US" altLang="zh-CN" sz="2400" dirty="0" smtClean="0"/>
          </a:p>
          <a:p>
            <a:pPr lvl="1"/>
            <a:r>
              <a:rPr lang="en-US" altLang="zh-CN" sz="2000" dirty="0" smtClean="0"/>
              <a:t>1</a:t>
            </a:r>
            <a:r>
              <a:rPr lang="zh-CN" altLang="en-US" sz="2000" dirty="0" smtClean="0"/>
              <a:t>）解释软件的使用</a:t>
            </a:r>
            <a:r>
              <a:rPr lang="zh-CN" altLang="en-US" sz="2000" dirty="0" smtClean="0"/>
              <a:t>；</a:t>
            </a:r>
            <a:endParaRPr lang="en-US" altLang="zh-CN" sz="2000" dirty="0" smtClean="0"/>
          </a:p>
          <a:p>
            <a:pPr lvl="1"/>
            <a:r>
              <a:rPr lang="en-US" altLang="zh-CN" sz="2000" dirty="0" smtClean="0"/>
              <a:t>2</a:t>
            </a:r>
            <a:r>
              <a:rPr lang="zh-CN" altLang="en-US" sz="2000" dirty="0" smtClean="0"/>
              <a:t>）编写软件手册和其它文档</a:t>
            </a:r>
            <a:r>
              <a:rPr lang="zh-CN" altLang="en-US" sz="2000" dirty="0" smtClean="0"/>
              <a:t>；</a:t>
            </a:r>
            <a:endParaRPr lang="en-US" altLang="zh-CN" sz="2000" dirty="0" smtClean="0"/>
          </a:p>
          <a:p>
            <a:pPr lvl="1"/>
            <a:r>
              <a:rPr lang="en-US" altLang="zh-CN" sz="2000" dirty="0" smtClean="0"/>
              <a:t>3</a:t>
            </a:r>
            <a:r>
              <a:rPr lang="zh-CN" altLang="en-US" sz="2000" dirty="0" smtClean="0"/>
              <a:t>）在软件使用过程中，帮助和指导客户的使用</a:t>
            </a:r>
            <a:r>
              <a:rPr lang="zh-CN" altLang="en-US" sz="2000" dirty="0" smtClean="0"/>
              <a:t>；</a:t>
            </a:r>
            <a:endParaRPr lang="en-US" altLang="zh-CN" sz="2000" dirty="0" smtClean="0"/>
          </a:p>
          <a:p>
            <a:pPr lvl="1"/>
            <a:r>
              <a:rPr lang="en-US" altLang="zh-CN" sz="2000" dirty="0" smtClean="0"/>
              <a:t>4</a:t>
            </a:r>
            <a:r>
              <a:rPr lang="zh-CN" altLang="en-US" sz="2000" dirty="0" smtClean="0"/>
              <a:t>）针对硬件给出建议</a:t>
            </a:r>
            <a:r>
              <a:rPr lang="zh-CN" altLang="en-US" sz="2000" dirty="0" smtClean="0"/>
              <a:t>；</a:t>
            </a:r>
            <a:endParaRPr lang="en-US" altLang="zh-CN" sz="2000" dirty="0" smtClean="0"/>
          </a:p>
          <a:p>
            <a:pPr lvl="1"/>
            <a:r>
              <a:rPr lang="en-US" altLang="zh-CN" sz="2000" dirty="0" smtClean="0"/>
              <a:t>5</a:t>
            </a:r>
            <a:r>
              <a:rPr lang="zh-CN" altLang="en-US" sz="2000" dirty="0" smtClean="0"/>
              <a:t>）修补引起宕机、引起故障的缺陷</a:t>
            </a:r>
            <a:r>
              <a:rPr lang="zh-CN" altLang="en-US" sz="2000" dirty="0" smtClean="0"/>
              <a:t>；</a:t>
            </a:r>
            <a:endParaRPr lang="en-US" altLang="zh-CN" sz="2000" dirty="0" smtClean="0"/>
          </a:p>
          <a:p>
            <a:pPr lvl="1"/>
            <a:r>
              <a:rPr lang="en-US" altLang="zh-CN" sz="2000" dirty="0" smtClean="0"/>
              <a:t>6</a:t>
            </a:r>
            <a:r>
              <a:rPr lang="zh-CN" altLang="en-US" sz="2000" dirty="0" smtClean="0"/>
              <a:t>）维护和修正崩溃的数据；</a:t>
            </a:r>
            <a:r>
              <a:rPr lang="en-US" altLang="zh-CN" sz="2000" dirty="0" smtClean="0"/>
              <a:t>7</a:t>
            </a:r>
            <a:r>
              <a:rPr lang="zh-CN" altLang="en-US" sz="2000" dirty="0" smtClean="0"/>
              <a:t>）处理由于软件修改所引起的缺陷</a:t>
            </a:r>
            <a:r>
              <a:rPr lang="zh-CN" altLang="en-US" sz="2000" dirty="0" smtClean="0"/>
              <a:t>；</a:t>
            </a:r>
            <a:endParaRPr lang="en-US" altLang="zh-CN" sz="2000" dirty="0" smtClean="0"/>
          </a:p>
          <a:p>
            <a:pPr lvl="1"/>
            <a:r>
              <a:rPr lang="en-US" altLang="zh-CN" sz="2000" dirty="0" smtClean="0"/>
              <a:t>8</a:t>
            </a:r>
            <a:r>
              <a:rPr lang="zh-CN" altLang="en-US" sz="2000" dirty="0" smtClean="0"/>
              <a:t>）清理由于软件误用</a:t>
            </a:r>
            <a:r>
              <a:rPr lang="en-US" altLang="zh-CN" sz="2000" dirty="0" smtClean="0"/>
              <a:t>(</a:t>
            </a:r>
            <a:r>
              <a:rPr lang="zh-CN" altLang="en-US" sz="2000" dirty="0" smtClean="0"/>
              <a:t>未按规定的或期望的用法或设计的方式使用</a:t>
            </a:r>
            <a:r>
              <a:rPr lang="en-US" altLang="zh-CN" sz="2000" dirty="0" smtClean="0"/>
              <a:t>)</a:t>
            </a:r>
            <a:r>
              <a:rPr lang="zh-CN" altLang="en-US" sz="2000" dirty="0" smtClean="0"/>
              <a:t>所引起的错误</a:t>
            </a:r>
            <a:r>
              <a:rPr lang="zh-CN" altLang="en-US" sz="2000" dirty="0" smtClean="0"/>
              <a:t>；</a:t>
            </a:r>
            <a:endParaRPr lang="en-US" altLang="zh-CN" sz="2000" dirty="0" smtClean="0"/>
          </a:p>
          <a:p>
            <a:pPr lvl="1"/>
            <a:r>
              <a:rPr lang="en-US" altLang="zh-CN" sz="2000" dirty="0" smtClean="0"/>
              <a:t>9</a:t>
            </a:r>
            <a:r>
              <a:rPr lang="zh-CN" altLang="en-US" sz="2000" dirty="0" smtClean="0"/>
              <a:t>）清理操作系统或设备的错误</a:t>
            </a:r>
            <a:r>
              <a:rPr lang="zh-CN" altLang="en-US" sz="2000" dirty="0" smtClean="0"/>
              <a:t>；</a:t>
            </a:r>
            <a:endParaRPr lang="en-US" altLang="zh-CN" sz="2000" dirty="0" smtClean="0"/>
          </a:p>
          <a:p>
            <a:pPr lvl="1"/>
            <a:r>
              <a:rPr lang="en-US" altLang="zh-CN" sz="2000" dirty="0" smtClean="0"/>
              <a:t>10</a:t>
            </a:r>
            <a:r>
              <a:rPr lang="zh-CN" altLang="en-US" sz="2000" dirty="0" smtClean="0"/>
              <a:t>）持续地培训软件用户</a:t>
            </a:r>
            <a:r>
              <a:rPr lang="zh-CN" altLang="en-US" sz="2000" dirty="0" smtClean="0"/>
              <a:t>；</a:t>
            </a:r>
            <a:endParaRPr lang="en-US" altLang="zh-CN" sz="2000" dirty="0" smtClean="0"/>
          </a:p>
          <a:p>
            <a:pPr lvl="1"/>
            <a:r>
              <a:rPr lang="en-US" altLang="zh-CN" sz="2000" dirty="0" smtClean="0"/>
              <a:t>11</a:t>
            </a:r>
            <a:r>
              <a:rPr lang="zh-CN" altLang="en-US" sz="2000" dirty="0" smtClean="0"/>
              <a:t>）修改软件</a:t>
            </a:r>
            <a:r>
              <a:rPr lang="zh-CN" altLang="en-US" sz="2000" dirty="0" smtClean="0"/>
              <a:t>；</a:t>
            </a:r>
            <a:endParaRPr lang="en-US" altLang="zh-CN" sz="2000" dirty="0" smtClean="0"/>
          </a:p>
          <a:p>
            <a:pPr lvl="1"/>
            <a:r>
              <a:rPr lang="en-US" altLang="zh-CN" sz="2000" dirty="0" smtClean="0"/>
              <a:t>12</a:t>
            </a:r>
            <a:r>
              <a:rPr lang="zh-CN" altLang="en-US" sz="2000" dirty="0" smtClean="0"/>
              <a:t>）清理缺陷</a:t>
            </a:r>
            <a:r>
              <a:rPr lang="en-US" altLang="zh-CN" sz="2000" dirty="0" smtClean="0"/>
              <a:t>(</a:t>
            </a:r>
            <a:r>
              <a:rPr lang="zh-CN" altLang="en-US" sz="2000" dirty="0" smtClean="0"/>
              <a:t>包括保质期之后的</a:t>
            </a:r>
            <a:r>
              <a:rPr lang="en-US" altLang="zh-CN" sz="2000" dirty="0" smtClean="0"/>
              <a:t>)</a:t>
            </a:r>
            <a:r>
              <a:rPr lang="zh-CN" altLang="en-US" sz="2000" dirty="0" smtClean="0"/>
              <a:t>，等等。</a:t>
            </a:r>
          </a:p>
          <a:p>
            <a:endParaRPr lang="en-US" altLang="zh-CN" sz="2000" dirty="0" smtClean="0"/>
          </a:p>
          <a:p>
            <a:endParaRPr lang="zh-CN" altLang="en-US" sz="20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7.2</a:t>
            </a:r>
            <a:r>
              <a:rPr lang="zh-CN" altLang="en-US" smtClean="0"/>
              <a:t>软件移交与验收过程</a:t>
            </a:r>
          </a:p>
        </p:txBody>
      </p:sp>
      <p:pic>
        <p:nvPicPr>
          <p:cNvPr id="8195" name="Picture 2"/>
          <p:cNvPicPr>
            <a:picLocks noChangeAspect="1" noChangeArrowheads="1"/>
          </p:cNvPicPr>
          <p:nvPr/>
        </p:nvPicPr>
        <p:blipFill>
          <a:blip r:embed="rId2"/>
          <a:srcRect/>
          <a:stretch>
            <a:fillRect/>
          </a:stretch>
        </p:blipFill>
        <p:spPr bwMode="auto">
          <a:xfrm>
            <a:off x="428625" y="2124075"/>
            <a:ext cx="8715375" cy="4591050"/>
          </a:xfrm>
          <a:prstGeom prst="rect">
            <a:avLst/>
          </a:prstGeom>
          <a:noFill/>
          <a:ln w="9525">
            <a:noFill/>
            <a:miter lim="800000"/>
            <a:headEnd/>
            <a:tailEnd/>
          </a:ln>
        </p:spPr>
      </p:pic>
      <p:sp>
        <p:nvSpPr>
          <p:cNvPr id="8196" name="TextBox 4"/>
          <p:cNvSpPr txBox="1">
            <a:spLocks noChangeArrowheads="1"/>
          </p:cNvSpPr>
          <p:nvPr/>
        </p:nvSpPr>
        <p:spPr bwMode="auto">
          <a:xfrm>
            <a:off x="928688" y="1214438"/>
            <a:ext cx="7929562" cy="830262"/>
          </a:xfrm>
          <a:prstGeom prst="rect">
            <a:avLst/>
          </a:prstGeom>
          <a:noFill/>
          <a:ln w="9525">
            <a:noFill/>
            <a:miter lim="800000"/>
            <a:headEnd/>
            <a:tailEnd/>
          </a:ln>
        </p:spPr>
        <p:txBody>
          <a:bodyPr>
            <a:spAutoFit/>
          </a:bodyPr>
          <a:lstStyle/>
          <a:p>
            <a:r>
              <a:rPr lang="zh-CN" altLang="en-US"/>
              <a:t>        软件验收和移交是软件采购过程</a:t>
            </a:r>
            <a:r>
              <a:rPr lang="en-US" altLang="zh-CN"/>
              <a:t>(</a:t>
            </a:r>
            <a:r>
              <a:rPr lang="zh-CN" altLang="en-US"/>
              <a:t>见图</a:t>
            </a:r>
            <a:r>
              <a:rPr lang="en-US" altLang="zh-CN"/>
              <a:t>6-2)</a:t>
            </a:r>
            <a:r>
              <a:rPr lang="zh-CN" altLang="en-US"/>
              <a:t>的逆向过程。客户方把此过程称为验收过程，开发方称为移交过程。</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en-US" altLang="zh-CN" dirty="0" smtClean="0"/>
              <a:t>7.3</a:t>
            </a:r>
            <a:r>
              <a:rPr lang="zh-CN" altLang="en-US" dirty="0" smtClean="0"/>
              <a:t>软件支持过程</a:t>
            </a:r>
          </a:p>
        </p:txBody>
      </p:sp>
      <p:sp>
        <p:nvSpPr>
          <p:cNvPr id="9219" name="内容占位符 2"/>
          <p:cNvSpPr>
            <a:spLocks noGrp="1"/>
          </p:cNvSpPr>
          <p:nvPr>
            <p:ph idx="1"/>
          </p:nvPr>
        </p:nvSpPr>
        <p:spPr/>
        <p:txBody>
          <a:bodyPr/>
          <a:lstStyle/>
          <a:p>
            <a:r>
              <a:rPr lang="en-US" altLang="zh-CN" smtClean="0"/>
              <a:t>7.3.1</a:t>
            </a:r>
            <a:r>
              <a:rPr lang="zh-CN" altLang="en-US" smtClean="0"/>
              <a:t>软件维护与传统产品维护</a:t>
            </a:r>
          </a:p>
          <a:p>
            <a:r>
              <a:rPr lang="en-US" altLang="zh-CN" smtClean="0"/>
              <a:t>7.3.2 Lehman</a:t>
            </a:r>
            <a:r>
              <a:rPr lang="zh-CN" altLang="en-US" smtClean="0"/>
              <a:t>定律</a:t>
            </a:r>
          </a:p>
          <a:p>
            <a:r>
              <a:rPr lang="en-US" altLang="zh-CN" smtClean="0"/>
              <a:t>7.3.3 </a:t>
            </a:r>
            <a:r>
              <a:rPr lang="zh-CN" altLang="en-US" smtClean="0"/>
              <a:t>维护成本</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smtClean="0"/>
              <a:t>7.3.1</a:t>
            </a:r>
            <a:r>
              <a:rPr lang="zh-CN" altLang="en-US" smtClean="0"/>
              <a:t>软件维护与传统产品维护</a:t>
            </a:r>
          </a:p>
        </p:txBody>
      </p:sp>
      <p:sp>
        <p:nvSpPr>
          <p:cNvPr id="10243" name="内容占位符 2"/>
          <p:cNvSpPr>
            <a:spLocks noGrp="1"/>
          </p:cNvSpPr>
          <p:nvPr>
            <p:ph idx="1"/>
          </p:nvPr>
        </p:nvSpPr>
        <p:spPr>
          <a:xfrm>
            <a:off x="908052" y="1135743"/>
            <a:ext cx="8134350" cy="5029200"/>
          </a:xfrm>
        </p:spPr>
        <p:txBody>
          <a:bodyPr/>
          <a:lstStyle/>
          <a:p>
            <a:r>
              <a:rPr lang="zh-CN" altLang="en-US" sz="2800" dirty="0" smtClean="0"/>
              <a:t>在传统工程中，维护是指修理和更换已经损坏或磨损的部件</a:t>
            </a:r>
            <a:r>
              <a:rPr lang="zh-CN" altLang="en-US" sz="2800" dirty="0" smtClean="0"/>
              <a:t>。</a:t>
            </a:r>
            <a:endParaRPr lang="en-US" altLang="zh-CN" sz="2800" dirty="0" smtClean="0"/>
          </a:p>
          <a:p>
            <a:pPr lvl="1"/>
            <a:r>
              <a:rPr lang="zh-CN" altLang="en-US" sz="2400" dirty="0" smtClean="0"/>
              <a:t>然而</a:t>
            </a:r>
            <a:r>
              <a:rPr lang="zh-CN" altLang="en-US" sz="2400" dirty="0" smtClean="0"/>
              <a:t>软件不会损坏、更不会磨损。软件维护与传统工程维护有所不同，有时需要“重新开发”。</a:t>
            </a:r>
            <a:endParaRPr lang="en-US" altLang="zh-CN" sz="2400" dirty="0" smtClean="0"/>
          </a:p>
          <a:p>
            <a:r>
              <a:rPr lang="en-US" altLang="zh-CN" sz="2800" dirty="0" smtClean="0"/>
              <a:t>IEEE</a:t>
            </a:r>
            <a:r>
              <a:rPr lang="zh-CN" altLang="en-US" sz="2800" dirty="0" smtClean="0"/>
              <a:t>把软件维护定义为：在提交后，为纠错、改进性能或其它属性、或者适应环境变更要求，对软件系统或部件进行修改的过程。</a:t>
            </a:r>
          </a:p>
          <a:p>
            <a:r>
              <a:rPr lang="zh-CN" altLang="en-US" sz="2800" dirty="0" smtClean="0"/>
              <a:t>软件维护研究表明，用户需求变化对系统部署后支持费用的影响占</a:t>
            </a:r>
            <a:r>
              <a:rPr lang="en-US" altLang="zh-CN" sz="2800" dirty="0" smtClean="0"/>
              <a:t>41%</a:t>
            </a:r>
            <a:r>
              <a:rPr lang="zh-CN" altLang="en-US" sz="2800" dirty="0" smtClean="0"/>
              <a:t>，硬件变化所产生的维护费用占</a:t>
            </a:r>
            <a:r>
              <a:rPr lang="en-US" altLang="zh-CN" sz="2800" dirty="0" smtClean="0"/>
              <a:t>10%</a:t>
            </a:r>
            <a:r>
              <a:rPr lang="zh-CN" altLang="en-US" sz="2800" dirty="0" smtClean="0"/>
              <a:t>左右</a:t>
            </a:r>
            <a:r>
              <a:rPr lang="zh-CN" altLang="en-US" sz="2800" dirty="0" smtClean="0"/>
              <a:t>。</a:t>
            </a:r>
            <a:endParaRPr lang="en-US" altLang="zh-CN" sz="2800" dirty="0" smtClean="0"/>
          </a:p>
          <a:p>
            <a:pPr lvl="1"/>
            <a:r>
              <a:rPr lang="zh-CN" altLang="en-US" sz="2400" dirty="0" smtClean="0"/>
              <a:t>也就是说</a:t>
            </a:r>
            <a:r>
              <a:rPr lang="zh-CN" altLang="en-US" sz="2400" dirty="0" smtClean="0"/>
              <a:t>，一半以上的费用是系统外部环境的变化所引起的。</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软件服务的有形和无形比较</a:t>
            </a:r>
          </a:p>
        </p:txBody>
      </p:sp>
      <p:pic>
        <p:nvPicPr>
          <p:cNvPr id="11267" name="Picture 2"/>
          <p:cNvPicPr>
            <a:picLocks noChangeAspect="1" noChangeArrowheads="1"/>
          </p:cNvPicPr>
          <p:nvPr/>
        </p:nvPicPr>
        <p:blipFill>
          <a:blip r:embed="rId2"/>
          <a:srcRect/>
          <a:stretch>
            <a:fillRect/>
          </a:stretch>
        </p:blipFill>
        <p:spPr bwMode="auto">
          <a:xfrm>
            <a:off x="388938" y="1357313"/>
            <a:ext cx="8755062" cy="3500437"/>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6</TotalTime>
  <Words>3189</Words>
  <Application>Microsoft PowerPoint</Application>
  <PresentationFormat>全屏显示(4:3)</PresentationFormat>
  <Paragraphs>156</Paragraphs>
  <Slides>39</Slides>
  <Notes>0</Notes>
  <HiddenSlides>0</HiddenSlides>
  <MMClips>0</MMClips>
  <ScaleCrop>false</ScaleCrop>
  <HeadingPairs>
    <vt:vector size="4" baseType="variant">
      <vt:variant>
        <vt:lpstr>主题</vt:lpstr>
      </vt:variant>
      <vt:variant>
        <vt:i4>2</vt:i4>
      </vt:variant>
      <vt:variant>
        <vt:lpstr>幻灯片标题</vt:lpstr>
      </vt:variant>
      <vt:variant>
        <vt:i4>39</vt:i4>
      </vt:variant>
    </vt:vector>
  </HeadingPairs>
  <TitlesOfParts>
    <vt:vector size="41" baseType="lpstr">
      <vt:lpstr>新模板-7</vt:lpstr>
      <vt:lpstr>自定义设计方案</vt:lpstr>
      <vt:lpstr>第7章  软件运维与服务过程</vt:lpstr>
      <vt:lpstr>目录</vt:lpstr>
      <vt:lpstr>7.1引言</vt:lpstr>
      <vt:lpstr>幻灯片 4</vt:lpstr>
      <vt:lpstr>幻灯片 5</vt:lpstr>
      <vt:lpstr>7.2软件移交与验收过程</vt:lpstr>
      <vt:lpstr>7.3软件支持过程</vt:lpstr>
      <vt:lpstr>7.3.1软件维护与传统产品维护</vt:lpstr>
      <vt:lpstr>软件服务的有形和无形比较</vt:lpstr>
      <vt:lpstr>7.3.2 Lehman定律</vt:lpstr>
      <vt:lpstr>7.3.3 维护成本</vt:lpstr>
      <vt:lpstr>幻灯片 12</vt:lpstr>
      <vt:lpstr>开发时，要考虑如何维护</vt:lpstr>
      <vt:lpstr>7.4软件支持过程与活动</vt:lpstr>
      <vt:lpstr>7.4.1软件修改过程</vt:lpstr>
      <vt:lpstr>幻灯片 16</vt:lpstr>
      <vt:lpstr>SCR的问题</vt:lpstr>
      <vt:lpstr>是否真的要改？</vt:lpstr>
      <vt:lpstr>修改活动</vt:lpstr>
      <vt:lpstr>修改后产品质量的保证</vt:lpstr>
      <vt:lpstr>7.4.2 软件支持活动</vt:lpstr>
      <vt:lpstr>7.4.2 软件支持活动</vt:lpstr>
      <vt:lpstr>幻灯片 23</vt:lpstr>
      <vt:lpstr>7.5软件支持方式与能力</vt:lpstr>
      <vt:lpstr>7.5.1 软件支持方式与基本要求</vt:lpstr>
      <vt:lpstr>服务或支持条款</vt:lpstr>
      <vt:lpstr>(2) 对于适应性和增强性修改</vt:lpstr>
      <vt:lpstr>7.5.2 针对软件可使用性的支持</vt:lpstr>
      <vt:lpstr>幻灯片 29</vt:lpstr>
      <vt:lpstr>7.5.3 针对运行能力的支持</vt:lpstr>
      <vt:lpstr>幻灯片 31</vt:lpstr>
      <vt:lpstr>7.6 独立的软件支持</vt:lpstr>
      <vt:lpstr>7.6.1 软件支持的原则</vt:lpstr>
      <vt:lpstr>独立的支持机构实施软件支持</vt:lpstr>
      <vt:lpstr>7.6.2 系统部署前后的支持工作</vt:lpstr>
      <vt:lpstr>幻灯片 36</vt:lpstr>
      <vt:lpstr>7.6.3 采购对支持工作要求</vt:lpstr>
      <vt:lpstr>软件系统采购过程的支持活动要求</vt:lpstr>
      <vt:lpstr>7.7 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软件运维与服务过程</dc:title>
  <dc:creator>Think</dc:creator>
  <cp:lastModifiedBy>Think</cp:lastModifiedBy>
  <cp:revision>2</cp:revision>
  <dcterms:created xsi:type="dcterms:W3CDTF">2014-07-04T02:23:06Z</dcterms:created>
  <dcterms:modified xsi:type="dcterms:W3CDTF">2014-07-15T09:49:09Z</dcterms:modified>
</cp:coreProperties>
</file>