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60"/>
  </p:notesMasterIdLst>
  <p:handoutMasterIdLst>
    <p:handoutMasterId r:id="rId61"/>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5B0DA2C9-89F1-4EDF-B738-5C1E6DF4D9A6}" type="slidenum">
              <a:rPr lang="zh-CN" altLang="en-US" smtClean="0"/>
              <a:pPr/>
              <a:t>1</a:t>
            </a:fld>
            <a:endParaRPr lang="en-US" altLang="zh-CN" smtClean="0"/>
          </a:p>
        </p:txBody>
      </p:sp>
      <p:sp>
        <p:nvSpPr>
          <p:cNvPr id="24579" name="Rectangle 2"/>
          <p:cNvSpPr>
            <a:spLocks noGrp="1" noRot="1" noChangeAspect="1" noChangeArrowheads="1" noTextEdit="1"/>
          </p:cNvSpPr>
          <p:nvPr>
            <p:ph type="sldImg"/>
          </p:nvPr>
        </p:nvSpPr>
        <p:spPr>
          <a:xfrm>
            <a:off x="1258888" y="720725"/>
            <a:ext cx="4797425" cy="3598863"/>
          </a:xfrm>
          <a:ln/>
        </p:spPr>
      </p:sp>
      <p:sp>
        <p:nvSpPr>
          <p:cNvPr id="24580" name="Rectangle 3"/>
          <p:cNvSpPr>
            <a:spLocks noGrp="1" noChangeArrowheads="1"/>
          </p:cNvSpPr>
          <p:nvPr>
            <p:ph type="body" idx="1"/>
          </p:nvPr>
        </p:nvSpPr>
        <p:spPr>
          <a:noFill/>
          <a:ln/>
        </p:spPr>
        <p:txBody>
          <a:bodyPr/>
          <a:lstStyle/>
          <a:p>
            <a:pPr eaLnBrk="1" hangingPunct="1"/>
            <a:endParaRPr lang="zh-CN" altLang="en-US" smtClean="0">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9.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10.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1.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2.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idx="4294967295"/>
          </p:nvPr>
        </p:nvSpPr>
        <p:spPr>
          <a:xfrm>
            <a:off x="838200" y="1676400"/>
            <a:ext cx="7772400" cy="1143000"/>
          </a:xfrm>
        </p:spPr>
        <p:txBody>
          <a:bodyPr/>
          <a:lstStyle/>
          <a:p>
            <a:pPr algn="ctr"/>
            <a:r>
              <a:rPr lang="zh-CN" altLang="en-US" sz="3600" dirty="0" smtClean="0"/>
              <a:t>第</a:t>
            </a:r>
            <a:r>
              <a:rPr lang="en-US" altLang="zh-CN" sz="3600" dirty="0" smtClean="0"/>
              <a:t>8</a:t>
            </a:r>
            <a:r>
              <a:rPr lang="zh-CN" altLang="en-US" sz="3600" dirty="0" smtClean="0"/>
              <a:t>章  需求工程</a:t>
            </a:r>
          </a:p>
        </p:txBody>
      </p:sp>
      <p:sp>
        <p:nvSpPr>
          <p:cNvPr id="4099" name="Rectangle 5"/>
          <p:cNvSpPr>
            <a:spLocks noGrp="1" noChangeArrowheads="1"/>
          </p:cNvSpPr>
          <p:nvPr>
            <p:ph type="subTitle" idx="4294967295"/>
          </p:nvPr>
        </p:nvSpPr>
        <p:spPr>
          <a:xfrm>
            <a:off x="1143000" y="3657600"/>
            <a:ext cx="7334250" cy="990600"/>
          </a:xfrm>
        </p:spPr>
        <p:txBody>
          <a:bodyPr/>
          <a:lstStyle/>
          <a:p>
            <a:pPr algn="ctr">
              <a:buNone/>
            </a:pPr>
            <a:r>
              <a:rPr lang="zh-CN" altLang="en-US" dirty="0" smtClean="0"/>
              <a:t>需求是软件的源</a:t>
            </a:r>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8.2.3 </a:t>
            </a:r>
            <a:r>
              <a:rPr lang="zh-CN" altLang="en-US" smtClean="0"/>
              <a:t>需求内涵</a:t>
            </a:r>
          </a:p>
        </p:txBody>
      </p:sp>
      <p:sp>
        <p:nvSpPr>
          <p:cNvPr id="24579" name="内容占位符 2"/>
          <p:cNvSpPr>
            <a:spLocks noGrp="1"/>
          </p:cNvSpPr>
          <p:nvPr>
            <p:ph idx="1"/>
          </p:nvPr>
        </p:nvSpPr>
        <p:spPr>
          <a:xfrm>
            <a:off x="950690" y="1208314"/>
            <a:ext cx="7975600" cy="5029200"/>
          </a:xfrm>
        </p:spPr>
        <p:txBody>
          <a:bodyPr/>
          <a:lstStyle/>
          <a:p>
            <a:r>
              <a:rPr lang="zh-CN" altLang="en-US" dirty="0" smtClean="0"/>
              <a:t>无论是用户需求、系统需求、子系统需求、以及部件需求，均需要从功能需求和非功能需求方面进行分析和论述。</a:t>
            </a:r>
            <a:endParaRPr lang="en-US" altLang="zh-CN" dirty="0" smtClean="0"/>
          </a:p>
          <a:p>
            <a:endParaRPr lang="en-US" altLang="zh-CN" sz="2400" dirty="0" smtClean="0"/>
          </a:p>
          <a:p>
            <a:pPr lvl="1"/>
            <a:r>
              <a:rPr lang="zh-CN" altLang="en-US" b="1" dirty="0" smtClean="0"/>
              <a:t>功能需求</a:t>
            </a:r>
            <a:r>
              <a:rPr lang="zh-CN" altLang="en-US" dirty="0" smtClean="0"/>
              <a:t>是对未来软件的服务功能进行的描述。功能需求更关注系统的输入、加工（业务流程）、直到输出的情况</a:t>
            </a:r>
            <a:r>
              <a:rPr lang="zh-CN" altLang="en-US" dirty="0" smtClean="0"/>
              <a:t>。</a:t>
            </a:r>
            <a:endParaRPr lang="en-US" altLang="zh-CN" dirty="0" smtClean="0"/>
          </a:p>
          <a:p>
            <a:pPr lvl="1"/>
            <a:r>
              <a:rPr lang="zh-CN" altLang="en-US" dirty="0" smtClean="0"/>
              <a:t>人们</a:t>
            </a:r>
            <a:r>
              <a:rPr lang="zh-CN" altLang="en-US" dirty="0" smtClean="0"/>
              <a:t>观察和看待一个软件系统的角度和方式，决定了对需求的不同表达方式</a:t>
            </a:r>
            <a:r>
              <a:rPr lang="zh-CN" altLang="en-US" dirty="0" smtClean="0"/>
              <a:t>。</a:t>
            </a:r>
            <a:endParaRPr lang="en-US" altLang="zh-CN" dirty="0" smtClean="0"/>
          </a:p>
          <a:p>
            <a:pPr lvl="1"/>
            <a:r>
              <a:rPr lang="zh-CN" altLang="en-US" dirty="0" smtClean="0"/>
              <a:t>可以</a:t>
            </a:r>
            <a:r>
              <a:rPr lang="zh-CN" altLang="en-US" dirty="0" smtClean="0"/>
              <a:t>从未来的用户使用的角度分析和描述功能需求，由此，形成了不同的用户角色所导致的对功能的需求用例图。</a:t>
            </a: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smtClean="0"/>
              <a:t>8.2.3 </a:t>
            </a:r>
            <a:r>
              <a:rPr lang="zh-CN" altLang="en-US" smtClean="0"/>
              <a:t>需求内涵</a:t>
            </a:r>
          </a:p>
        </p:txBody>
      </p:sp>
      <p:sp>
        <p:nvSpPr>
          <p:cNvPr id="25603" name="内容占位符 2"/>
          <p:cNvSpPr>
            <a:spLocks noGrp="1"/>
          </p:cNvSpPr>
          <p:nvPr>
            <p:ph idx="1"/>
          </p:nvPr>
        </p:nvSpPr>
        <p:spPr>
          <a:xfrm>
            <a:off x="642938" y="1295400"/>
            <a:ext cx="8348662" cy="5029200"/>
          </a:xfrm>
        </p:spPr>
        <p:txBody>
          <a:bodyPr/>
          <a:lstStyle/>
          <a:p>
            <a:pPr lvl="1"/>
            <a:r>
              <a:rPr lang="zh-CN" altLang="en-US" b="1" dirty="0" smtClean="0"/>
              <a:t>非功能需求</a:t>
            </a:r>
            <a:r>
              <a:rPr lang="zh-CN" altLang="en-US" dirty="0" smtClean="0"/>
              <a:t>，顾名思义，是功能以外的需求描述。主要是系统的一些关键的特性，例如，可靠性、响应时间、存储空间等，以及，</a:t>
            </a:r>
            <a:r>
              <a:rPr lang="en-US" altLang="zh-CN" dirty="0" smtClean="0"/>
              <a:t>I/O</a:t>
            </a:r>
            <a:r>
              <a:rPr lang="zh-CN" altLang="en-US" dirty="0" smtClean="0"/>
              <a:t>设备的吞吐量、接口的数据格式等等。</a:t>
            </a:r>
          </a:p>
          <a:p>
            <a:pPr lvl="2"/>
            <a:r>
              <a:rPr lang="zh-CN" altLang="en-US" dirty="0" smtClean="0"/>
              <a:t>非功能需求往往是指系统层面上的，像第</a:t>
            </a:r>
            <a:r>
              <a:rPr lang="en-US" altLang="zh-CN" dirty="0" smtClean="0"/>
              <a:t>5</a:t>
            </a:r>
            <a:r>
              <a:rPr lang="zh-CN" altLang="en-US" dirty="0" smtClean="0"/>
              <a:t>章讨论的对系统可信赖性定义，如安全性</a:t>
            </a:r>
            <a:r>
              <a:rPr lang="en-US" altLang="zh-CN" dirty="0" smtClean="0"/>
              <a:t>(safety)</a:t>
            </a:r>
            <a:r>
              <a:rPr lang="zh-CN" altLang="en-US" dirty="0" smtClean="0"/>
              <a:t>、密安性</a:t>
            </a:r>
            <a:r>
              <a:rPr lang="en-US" altLang="zh-CN" dirty="0" smtClean="0"/>
              <a:t>(Security)</a:t>
            </a:r>
            <a:r>
              <a:rPr lang="zh-CN" altLang="en-US" dirty="0" smtClean="0"/>
              <a:t>、可使用性</a:t>
            </a:r>
            <a:r>
              <a:rPr lang="en-US" altLang="zh-CN" dirty="0" smtClean="0"/>
              <a:t>(availability)</a:t>
            </a:r>
            <a:r>
              <a:rPr lang="zh-CN" altLang="en-US" dirty="0" smtClean="0"/>
              <a:t>等。如果这些特性不能满足，系统的用户就不敢放心地使用软件系统。</a:t>
            </a:r>
            <a:endParaRPr lang="en-US" altLang="zh-CN" dirty="0" smtClean="0"/>
          </a:p>
          <a:p>
            <a:pPr lvl="1"/>
            <a:endParaRPr lang="zh-CN" altLang="en-US" sz="2000" dirty="0" smtClean="0"/>
          </a:p>
          <a:p>
            <a:pPr lvl="1"/>
            <a:r>
              <a:rPr lang="zh-CN" altLang="en-US" b="1" dirty="0" smtClean="0"/>
              <a:t>领域和行业需求</a:t>
            </a:r>
            <a:r>
              <a:rPr lang="zh-CN" altLang="en-US" dirty="0" smtClean="0"/>
              <a:t>，软件的使用领域或行业往往具有特定的要求。例如，航空、航天、轨道交通、通信、银行服务等行业，会对软件系统有自己行业的要求。</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b="1" smtClean="0"/>
              <a:t>8.3 </a:t>
            </a:r>
            <a:r>
              <a:rPr lang="zh-CN" altLang="en-US" b="1" smtClean="0"/>
              <a:t>需求分析过程</a:t>
            </a:r>
            <a:endParaRPr lang="zh-CN" altLang="en-US" smtClean="0"/>
          </a:p>
        </p:txBody>
      </p:sp>
      <p:sp>
        <p:nvSpPr>
          <p:cNvPr id="26627" name="内容占位符 2"/>
          <p:cNvSpPr>
            <a:spLocks noGrp="1"/>
          </p:cNvSpPr>
          <p:nvPr>
            <p:ph idx="1"/>
          </p:nvPr>
        </p:nvSpPr>
        <p:spPr>
          <a:xfrm>
            <a:off x="990600" y="1295400"/>
            <a:ext cx="8001000" cy="990600"/>
          </a:xfrm>
        </p:spPr>
        <p:txBody>
          <a:bodyPr/>
          <a:lstStyle/>
          <a:p>
            <a:r>
              <a:rPr lang="zh-CN" altLang="en-US" sz="2800" dirty="0" smtClean="0"/>
              <a:t>需求过程分为如下四个基本过程</a:t>
            </a:r>
            <a:r>
              <a:rPr lang="zh-CN" altLang="en-US" sz="2800" dirty="0" smtClean="0"/>
              <a:t>：</a:t>
            </a:r>
            <a:endParaRPr lang="en-US" altLang="zh-CN" sz="2800" dirty="0" smtClean="0"/>
          </a:p>
          <a:p>
            <a:pPr lvl="1"/>
            <a:r>
              <a:rPr lang="zh-CN" altLang="en-US" sz="2400" dirty="0" smtClean="0"/>
              <a:t>需求</a:t>
            </a:r>
            <a:r>
              <a:rPr lang="zh-CN" altLang="en-US" sz="2400" dirty="0" smtClean="0"/>
              <a:t>启发、需求规格说明、需求验证和确认、需求谈判。</a:t>
            </a:r>
          </a:p>
        </p:txBody>
      </p:sp>
      <p:pic>
        <p:nvPicPr>
          <p:cNvPr id="26628" name="Picture 2"/>
          <p:cNvPicPr>
            <a:picLocks noChangeAspect="1" noChangeArrowheads="1"/>
          </p:cNvPicPr>
          <p:nvPr/>
        </p:nvPicPr>
        <p:blipFill>
          <a:blip r:embed="rId2"/>
          <a:srcRect/>
          <a:stretch>
            <a:fillRect/>
          </a:stretch>
        </p:blipFill>
        <p:spPr bwMode="auto">
          <a:xfrm>
            <a:off x="530225" y="2518228"/>
            <a:ext cx="9847263" cy="3929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8.4 </a:t>
            </a:r>
            <a:r>
              <a:rPr lang="zh-CN" altLang="en-US" smtClean="0"/>
              <a:t>需求文档的编写</a:t>
            </a:r>
          </a:p>
        </p:txBody>
      </p:sp>
      <p:sp>
        <p:nvSpPr>
          <p:cNvPr id="27651" name="内容占位符 2"/>
          <p:cNvSpPr>
            <a:spLocks noGrp="1"/>
          </p:cNvSpPr>
          <p:nvPr>
            <p:ph idx="1"/>
          </p:nvPr>
        </p:nvSpPr>
        <p:spPr/>
        <p:txBody>
          <a:bodyPr/>
          <a:lstStyle/>
          <a:p>
            <a:r>
              <a:rPr lang="en-US" altLang="zh-CN" smtClean="0"/>
              <a:t>8.4.1 </a:t>
            </a:r>
            <a:r>
              <a:rPr lang="zh-CN" altLang="en-US" smtClean="0"/>
              <a:t>需求文档的结构化	</a:t>
            </a:r>
            <a:endParaRPr lang="en-US" altLang="zh-CN" smtClean="0"/>
          </a:p>
          <a:p>
            <a:r>
              <a:rPr lang="en-US" altLang="zh-CN" smtClean="0"/>
              <a:t>8.4.2 </a:t>
            </a:r>
            <a:r>
              <a:rPr lang="zh-CN" altLang="en-US" smtClean="0"/>
              <a:t>需求描述的语言</a:t>
            </a:r>
            <a:endParaRPr lang="en-US" altLang="zh-CN" smtClean="0"/>
          </a:p>
          <a:p>
            <a:r>
              <a:rPr lang="en-US" altLang="zh-CN" smtClean="0"/>
              <a:t>8.4.3 </a:t>
            </a:r>
            <a:r>
              <a:rPr lang="zh-CN" altLang="en-US" smtClean="0"/>
              <a:t>需求进一步量化</a:t>
            </a:r>
            <a:endParaRPr lang="en-US" altLang="zh-CN" smtClean="0"/>
          </a:p>
          <a:p>
            <a:pPr>
              <a:buFontTx/>
              <a:buNone/>
            </a:pPr>
            <a:endParaRPr lang="zh-CN" alt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mtClean="0"/>
              <a:t>8.4.1 </a:t>
            </a:r>
            <a:r>
              <a:rPr lang="zh-CN" altLang="en-US" smtClean="0"/>
              <a:t>需求文档的结构化</a:t>
            </a:r>
          </a:p>
        </p:txBody>
      </p:sp>
      <p:sp>
        <p:nvSpPr>
          <p:cNvPr id="28675" name="内容占位符 2"/>
          <p:cNvSpPr>
            <a:spLocks noGrp="1"/>
          </p:cNvSpPr>
          <p:nvPr>
            <p:ph idx="1"/>
          </p:nvPr>
        </p:nvSpPr>
        <p:spPr/>
        <p:txBody>
          <a:bodyPr/>
          <a:lstStyle/>
          <a:p>
            <a:r>
              <a:rPr lang="zh-CN" altLang="en-US" sz="2800" smtClean="0"/>
              <a:t>如果需求文档没有一定的结构，人们就需要花费大量时间去寻找所需的信息，也难以保证文档前后是否矛盾。将需求文档结构化，以便于：</a:t>
            </a:r>
            <a:endParaRPr lang="en-US" altLang="zh-CN" sz="2800" smtClean="0"/>
          </a:p>
          <a:p>
            <a:pPr lvl="1"/>
            <a:r>
              <a:rPr lang="zh-CN" altLang="en-US" sz="2400" smtClean="0"/>
              <a:t>减少需求的条款的数目；</a:t>
            </a:r>
          </a:p>
          <a:p>
            <a:pPr lvl="1"/>
            <a:r>
              <a:rPr lang="zh-CN" altLang="en-US" sz="2400" smtClean="0"/>
              <a:t>减少无用的信息，降低信息测重复或冗余；</a:t>
            </a:r>
          </a:p>
          <a:p>
            <a:pPr lvl="1"/>
            <a:r>
              <a:rPr lang="zh-CN" altLang="en-US" sz="2400" smtClean="0"/>
              <a:t>让读者能尽快找到相关的条款；</a:t>
            </a:r>
          </a:p>
          <a:p>
            <a:pPr lvl="1"/>
            <a:r>
              <a:rPr lang="zh-CN" altLang="en-US" sz="2400" smtClean="0"/>
              <a:t>让评审者能够检查和判断是否遗漏信息；</a:t>
            </a:r>
          </a:p>
          <a:p>
            <a:pPr lvl="1"/>
            <a:r>
              <a:rPr lang="zh-CN" altLang="en-US" sz="2400" smtClean="0"/>
              <a:t>消除需求条款之间的矛盾；</a:t>
            </a:r>
          </a:p>
          <a:p>
            <a:pPr lvl="1"/>
            <a:r>
              <a:rPr lang="zh-CN" altLang="en-US" sz="2400" smtClean="0"/>
              <a:t>便于后续能够对需求条款增、删、改和其它管理；</a:t>
            </a:r>
          </a:p>
          <a:p>
            <a:pPr lvl="1"/>
            <a:r>
              <a:rPr lang="zh-CN" altLang="en-US" sz="2400" smtClean="0"/>
              <a:t>将需求文档纳入库管理，能够很好的检索；</a:t>
            </a:r>
          </a:p>
          <a:p>
            <a:pPr lvl="1"/>
            <a:r>
              <a:rPr lang="zh-CN" altLang="en-US" sz="2400" smtClean="0"/>
              <a:t>建立文档库，让项目之间可以复用需求文档。</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功能需求描述</a:t>
            </a:r>
          </a:p>
        </p:txBody>
      </p:sp>
      <p:sp>
        <p:nvSpPr>
          <p:cNvPr id="29699" name="内容占位符 2"/>
          <p:cNvSpPr>
            <a:spLocks noGrp="1"/>
          </p:cNvSpPr>
          <p:nvPr>
            <p:ph idx="1"/>
          </p:nvPr>
        </p:nvSpPr>
        <p:spPr/>
        <p:txBody>
          <a:bodyPr/>
          <a:lstStyle/>
          <a:p>
            <a:r>
              <a:rPr lang="zh-CN" altLang="en-US" smtClean="0"/>
              <a:t>在功能需求的描述进一步分解为如表</a:t>
            </a:r>
            <a:r>
              <a:rPr lang="en-US" altLang="zh-CN" smtClean="0"/>
              <a:t>8-1</a:t>
            </a:r>
            <a:r>
              <a:rPr lang="zh-CN" altLang="en-US" smtClean="0"/>
              <a:t>的要求。</a:t>
            </a:r>
            <a:endParaRPr lang="en-US" altLang="zh-CN" smtClean="0"/>
          </a:p>
          <a:p>
            <a:r>
              <a:rPr lang="zh-CN" altLang="en-US" smtClean="0"/>
              <a:t>在工程上，首先，利用卡片和条款形式描述每个需求项的基本要求。给每个需求条款一个编号、名称、描述、建立需求的人等信息，并尽可能评估每个需求条款的优先级，在生命周期中变更情况</a:t>
            </a:r>
            <a:r>
              <a:rPr lang="en-US" altLang="zh-CN" smtClean="0"/>
              <a:t>(</a:t>
            </a:r>
            <a:r>
              <a:rPr lang="zh-CN" altLang="en-US" smtClean="0"/>
              <a:t>稳定程度</a:t>
            </a:r>
            <a:r>
              <a:rPr lang="en-US" altLang="zh-CN" smtClean="0"/>
              <a:t>)</a:t>
            </a:r>
            <a:r>
              <a:rPr lang="zh-CN" altLang="en-US" smtClean="0"/>
              <a:t>、未来如何验收，以及该需求条款的替代方案等。</a:t>
            </a:r>
          </a:p>
          <a:p>
            <a:endParaRPr lang="zh-CN" alt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标题 1"/>
          <p:cNvSpPr>
            <a:spLocks noGrp="1"/>
          </p:cNvSpPr>
          <p:nvPr>
            <p:ph type="title"/>
          </p:nvPr>
        </p:nvSpPr>
        <p:spPr>
          <a:xfrm>
            <a:off x="997857" y="0"/>
            <a:ext cx="7772400" cy="736600"/>
          </a:xfrm>
        </p:spPr>
        <p:txBody>
          <a:bodyPr/>
          <a:lstStyle/>
          <a:p>
            <a:r>
              <a:rPr lang="zh-CN" altLang="en-US" dirty="0" smtClean="0"/>
              <a:t>非功能需求的描述要求</a:t>
            </a:r>
          </a:p>
        </p:txBody>
      </p:sp>
      <p:pic>
        <p:nvPicPr>
          <p:cNvPr id="39937" name="Picture 1"/>
          <p:cNvPicPr>
            <a:picLocks noChangeAspect="1" noChangeArrowheads="1"/>
          </p:cNvPicPr>
          <p:nvPr/>
        </p:nvPicPr>
        <p:blipFill>
          <a:blip r:embed="rId2"/>
          <a:srcRect/>
          <a:stretch>
            <a:fillRect/>
          </a:stretch>
        </p:blipFill>
        <p:spPr bwMode="auto">
          <a:xfrm>
            <a:off x="296636" y="767216"/>
            <a:ext cx="8223250" cy="609078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8.4.2 </a:t>
            </a:r>
            <a:r>
              <a:rPr lang="zh-CN" altLang="en-US" smtClean="0"/>
              <a:t>需求描述的语言</a:t>
            </a:r>
          </a:p>
        </p:txBody>
      </p:sp>
      <p:sp>
        <p:nvSpPr>
          <p:cNvPr id="31747" name="内容占位符 2"/>
          <p:cNvSpPr>
            <a:spLocks noGrp="1"/>
          </p:cNvSpPr>
          <p:nvPr>
            <p:ph idx="1"/>
          </p:nvPr>
        </p:nvSpPr>
        <p:spPr/>
        <p:txBody>
          <a:bodyPr/>
          <a:lstStyle/>
          <a:p>
            <a:pPr>
              <a:buFontTx/>
              <a:buNone/>
            </a:pPr>
            <a:r>
              <a:rPr lang="zh-CN" altLang="en-US" sz="2400" smtClean="0"/>
              <a:t>在英文中，需求描述常用“</a:t>
            </a:r>
            <a:r>
              <a:rPr lang="en-US" altLang="zh-CN" sz="2400" smtClean="0"/>
              <a:t>shall</a:t>
            </a:r>
            <a:r>
              <a:rPr lang="zh-CN" altLang="en-US" sz="2400" smtClean="0"/>
              <a:t>，</a:t>
            </a:r>
            <a:r>
              <a:rPr lang="en-US" altLang="zh-CN" sz="2400" smtClean="0"/>
              <a:t>should</a:t>
            </a:r>
            <a:r>
              <a:rPr lang="zh-CN" altLang="en-US" sz="2400" smtClean="0"/>
              <a:t>，</a:t>
            </a:r>
            <a:r>
              <a:rPr lang="en-US" altLang="zh-CN" sz="2400" smtClean="0"/>
              <a:t>may, must (have to do)</a:t>
            </a:r>
            <a:r>
              <a:rPr lang="zh-CN" altLang="en-US" sz="2400" smtClean="0"/>
              <a:t>”表示不同的优先权。典型的需求语句如下：</a:t>
            </a:r>
          </a:p>
          <a:p>
            <a:pPr lvl="1">
              <a:buFontTx/>
              <a:buNone/>
            </a:pPr>
            <a:r>
              <a:rPr lang="en-US" altLang="zh-CN" sz="2000" b="1" smtClean="0"/>
              <a:t>The </a:t>
            </a:r>
            <a:r>
              <a:rPr lang="en-US" altLang="zh-CN" sz="2000" smtClean="0"/>
              <a:t>&lt;</a:t>
            </a:r>
            <a:r>
              <a:rPr lang="zh-CN" altLang="en-US" sz="2000" smtClean="0"/>
              <a:t>需求类型</a:t>
            </a:r>
            <a:r>
              <a:rPr lang="en-US" altLang="zh-CN" sz="2000" smtClean="0"/>
              <a:t>&gt;</a:t>
            </a:r>
            <a:r>
              <a:rPr lang="en-US" altLang="zh-CN" sz="2000" b="1" smtClean="0"/>
              <a:t> shall be able to </a:t>
            </a:r>
            <a:r>
              <a:rPr lang="en-US" altLang="zh-CN" sz="2000" smtClean="0"/>
              <a:t>&lt;</a:t>
            </a:r>
            <a:r>
              <a:rPr lang="zh-CN" altLang="en-US" sz="2000" smtClean="0"/>
              <a:t>能力</a:t>
            </a:r>
            <a:r>
              <a:rPr lang="en-US" altLang="zh-CN" sz="2000" smtClean="0"/>
              <a:t>&gt;</a:t>
            </a:r>
            <a:r>
              <a:rPr lang="zh-CN" altLang="en-US" sz="2000" b="1" smtClean="0"/>
              <a:t>。</a:t>
            </a:r>
            <a:endParaRPr lang="zh-CN" altLang="en-US" sz="2000" smtClean="0"/>
          </a:p>
          <a:p>
            <a:pPr lvl="1">
              <a:buFontTx/>
              <a:buNone/>
            </a:pPr>
            <a:r>
              <a:rPr lang="zh-CN" altLang="en-US" sz="2000" smtClean="0"/>
              <a:t>以及，</a:t>
            </a:r>
          </a:p>
          <a:p>
            <a:pPr lvl="1">
              <a:buFontTx/>
              <a:buNone/>
            </a:pPr>
            <a:r>
              <a:rPr lang="en-US" altLang="zh-CN" sz="2000" b="1" smtClean="0"/>
              <a:t>The</a:t>
            </a:r>
            <a:r>
              <a:rPr lang="en-US" altLang="zh-CN" sz="2000" smtClean="0"/>
              <a:t> &lt;</a:t>
            </a:r>
            <a:r>
              <a:rPr lang="zh-CN" altLang="en-US" sz="2000" smtClean="0"/>
              <a:t>需求类型</a:t>
            </a:r>
            <a:r>
              <a:rPr lang="en-US" altLang="zh-CN" sz="2000" smtClean="0"/>
              <a:t>&gt;</a:t>
            </a:r>
            <a:r>
              <a:rPr lang="en-US" altLang="zh-CN" sz="2000" b="1" smtClean="0"/>
              <a:t> shall be able to </a:t>
            </a:r>
            <a:r>
              <a:rPr lang="en-US" altLang="zh-CN" sz="2000" smtClean="0"/>
              <a:t>&lt;</a:t>
            </a:r>
            <a:r>
              <a:rPr lang="zh-CN" altLang="en-US" sz="2000" smtClean="0"/>
              <a:t>能力</a:t>
            </a:r>
            <a:r>
              <a:rPr lang="en-US" altLang="zh-CN" sz="2000" smtClean="0"/>
              <a:t>&gt;</a:t>
            </a:r>
            <a:endParaRPr lang="zh-CN" altLang="en-US" sz="2000" smtClean="0"/>
          </a:p>
          <a:p>
            <a:pPr lvl="1">
              <a:buFontTx/>
              <a:buNone/>
            </a:pPr>
            <a:r>
              <a:rPr lang="en-US" altLang="zh-CN" sz="2000" b="1" smtClean="0"/>
              <a:t>within </a:t>
            </a:r>
            <a:r>
              <a:rPr lang="en-US" altLang="zh-CN" sz="2000" smtClean="0"/>
              <a:t>&lt;</a:t>
            </a:r>
            <a:r>
              <a:rPr lang="zh-CN" altLang="en-US" sz="2000" smtClean="0"/>
              <a:t>性能</a:t>
            </a:r>
            <a:r>
              <a:rPr lang="en-US" altLang="zh-CN" sz="2000" smtClean="0"/>
              <a:t>&gt; </a:t>
            </a:r>
            <a:r>
              <a:rPr lang="en-US" altLang="zh-CN" sz="2000" b="1" smtClean="0"/>
              <a:t>of </a:t>
            </a:r>
            <a:r>
              <a:rPr lang="en-US" altLang="zh-CN" sz="2000" smtClean="0"/>
              <a:t>&lt;</a:t>
            </a:r>
            <a:r>
              <a:rPr lang="zh-CN" altLang="en-US" sz="2000" smtClean="0"/>
              <a:t>事件</a:t>
            </a:r>
            <a:r>
              <a:rPr lang="en-US" altLang="zh-CN" sz="2000" smtClean="0"/>
              <a:t>&gt;</a:t>
            </a:r>
            <a:endParaRPr lang="zh-CN" altLang="en-US" sz="2000" smtClean="0"/>
          </a:p>
          <a:p>
            <a:pPr lvl="1">
              <a:buFontTx/>
              <a:buNone/>
            </a:pPr>
            <a:r>
              <a:rPr lang="en-US" altLang="zh-CN" sz="2000" b="1" smtClean="0"/>
              <a:t>while </a:t>
            </a:r>
            <a:r>
              <a:rPr lang="en-US" altLang="zh-CN" sz="2000" smtClean="0"/>
              <a:t>&lt;</a:t>
            </a:r>
            <a:r>
              <a:rPr lang="zh-CN" altLang="en-US" sz="2000" smtClean="0"/>
              <a:t>运行条件</a:t>
            </a:r>
            <a:r>
              <a:rPr lang="en-US" altLang="zh-CN" sz="2000" smtClean="0"/>
              <a:t>&gt;</a:t>
            </a:r>
            <a:r>
              <a:rPr lang="zh-CN" altLang="en-US" sz="2000" b="1" smtClean="0"/>
              <a:t>。</a:t>
            </a:r>
            <a:endParaRPr lang="zh-CN" altLang="en-US" sz="2000" smtClean="0"/>
          </a:p>
          <a:p>
            <a:pPr>
              <a:buFontTx/>
              <a:buNone/>
            </a:pPr>
            <a:r>
              <a:rPr lang="zh-CN" altLang="en-US" sz="2400" smtClean="0"/>
              <a:t>而在汉语中，一般习惯于将定语和状语前置，常常是下面的格式：</a:t>
            </a:r>
          </a:p>
          <a:p>
            <a:pPr lvl="1">
              <a:buFontTx/>
              <a:buNone/>
            </a:pPr>
            <a:r>
              <a:rPr lang="zh-CN" altLang="en-US" sz="2000" b="1" smtClean="0"/>
              <a:t>在</a:t>
            </a:r>
            <a:r>
              <a:rPr lang="en-US" altLang="zh-CN" sz="2000" smtClean="0"/>
              <a:t>&lt;</a:t>
            </a:r>
            <a:r>
              <a:rPr lang="zh-CN" altLang="en-US" sz="2000" smtClean="0"/>
              <a:t>运行条件</a:t>
            </a:r>
            <a:r>
              <a:rPr lang="en-US" altLang="zh-CN" sz="2000" smtClean="0"/>
              <a:t>&gt;</a:t>
            </a:r>
            <a:r>
              <a:rPr lang="zh-CN" altLang="en-US" sz="2000" b="1" smtClean="0"/>
              <a:t>下，</a:t>
            </a:r>
            <a:r>
              <a:rPr lang="en-US" altLang="zh-CN" sz="2000" smtClean="0"/>
              <a:t>&lt;</a:t>
            </a:r>
            <a:r>
              <a:rPr lang="zh-CN" altLang="en-US" sz="2000" smtClean="0"/>
              <a:t>需求类型</a:t>
            </a:r>
            <a:r>
              <a:rPr lang="en-US" altLang="zh-CN" sz="2000" smtClean="0"/>
              <a:t>&gt;</a:t>
            </a:r>
            <a:r>
              <a:rPr lang="zh-CN" altLang="en-US" sz="2000" b="1" smtClean="0"/>
              <a:t>要求（希望）系统应当具有</a:t>
            </a:r>
            <a:r>
              <a:rPr lang="en-US" altLang="zh-CN" sz="2000" smtClean="0"/>
              <a:t>&lt;</a:t>
            </a:r>
            <a:r>
              <a:rPr lang="zh-CN" altLang="en-US" sz="2000" smtClean="0"/>
              <a:t>能力</a:t>
            </a:r>
            <a:r>
              <a:rPr lang="en-US" altLang="zh-CN" sz="2000" smtClean="0"/>
              <a:t>&gt;</a:t>
            </a:r>
            <a:r>
              <a:rPr lang="zh-CN" altLang="en-US" sz="2000" b="1" smtClean="0"/>
              <a:t>，</a:t>
            </a:r>
            <a:endParaRPr lang="zh-CN" altLang="en-US" sz="2000" smtClean="0"/>
          </a:p>
          <a:p>
            <a:pPr lvl="1">
              <a:buFontTx/>
              <a:buNone/>
            </a:pPr>
            <a:r>
              <a:rPr lang="zh-CN" altLang="en-US" sz="2000" b="1" smtClean="0"/>
              <a:t>并要求</a:t>
            </a:r>
            <a:r>
              <a:rPr lang="en-US" altLang="zh-CN" sz="2000" smtClean="0"/>
              <a:t>&lt;</a:t>
            </a:r>
            <a:r>
              <a:rPr lang="zh-CN" altLang="en-US" sz="2000" smtClean="0"/>
              <a:t>事件</a:t>
            </a:r>
            <a:r>
              <a:rPr lang="en-US" altLang="zh-CN" sz="2000" smtClean="0"/>
              <a:t>&gt;</a:t>
            </a:r>
            <a:r>
              <a:rPr lang="zh-CN" altLang="en-US" sz="2000" b="1" smtClean="0"/>
              <a:t>达到</a:t>
            </a:r>
            <a:r>
              <a:rPr lang="en-US" altLang="zh-CN" sz="2000" smtClean="0"/>
              <a:t>&lt;</a:t>
            </a:r>
            <a:r>
              <a:rPr lang="zh-CN" altLang="en-US" sz="2000" smtClean="0"/>
              <a:t>性能</a:t>
            </a:r>
            <a:r>
              <a:rPr lang="en-US" altLang="zh-CN" sz="2000" smtClean="0"/>
              <a:t>&gt;</a:t>
            </a:r>
            <a:r>
              <a:rPr lang="zh-CN" altLang="en-US" sz="2000" b="1" smtClean="0"/>
              <a:t>。</a:t>
            </a:r>
            <a:endParaRPr lang="zh-CN" altLang="en-US" sz="2000" smtClean="0"/>
          </a:p>
          <a:p>
            <a:endParaRPr lang="zh-CN"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语言表达模式</a:t>
            </a:r>
          </a:p>
        </p:txBody>
      </p:sp>
      <p:sp>
        <p:nvSpPr>
          <p:cNvPr id="32771" name="内容占位符 2"/>
          <p:cNvSpPr>
            <a:spLocks noGrp="1"/>
          </p:cNvSpPr>
          <p:nvPr>
            <p:ph idx="1"/>
          </p:nvPr>
        </p:nvSpPr>
        <p:spPr>
          <a:xfrm>
            <a:off x="990600" y="1295400"/>
            <a:ext cx="8001000" cy="704850"/>
          </a:xfrm>
        </p:spPr>
        <p:txBody>
          <a:bodyPr/>
          <a:lstStyle/>
          <a:p>
            <a:pPr>
              <a:buFontTx/>
              <a:buNone/>
            </a:pPr>
            <a:r>
              <a:rPr lang="zh-CN" altLang="en-US" sz="2400" smtClean="0"/>
              <a:t>模式</a:t>
            </a:r>
            <a:r>
              <a:rPr lang="en-US" altLang="zh-CN" sz="2400" smtClean="0"/>
              <a:t>34 = </a:t>
            </a:r>
            <a:r>
              <a:rPr lang="en-US" altLang="zh-CN" sz="2400" b="1" smtClean="0"/>
              <a:t> </a:t>
            </a:r>
            <a:r>
              <a:rPr lang="en-US" altLang="zh-CN" sz="2400" smtClean="0"/>
              <a:t>&lt;</a:t>
            </a:r>
            <a:r>
              <a:rPr lang="zh-CN" altLang="en-US" sz="2400" smtClean="0"/>
              <a:t>系统</a:t>
            </a:r>
            <a:r>
              <a:rPr lang="en-US" altLang="zh-CN" sz="2400" smtClean="0"/>
              <a:t>&gt;</a:t>
            </a:r>
            <a:r>
              <a:rPr lang="zh-CN" altLang="en-US" sz="2400" b="1" smtClean="0"/>
              <a:t>应当</a:t>
            </a:r>
            <a:r>
              <a:rPr lang="en-US" altLang="zh-CN" sz="2400" smtClean="0"/>
              <a:t>&lt;</a:t>
            </a:r>
            <a:r>
              <a:rPr lang="zh-CN" altLang="en-US" sz="2400" smtClean="0"/>
              <a:t>功能</a:t>
            </a:r>
            <a:r>
              <a:rPr lang="en-US" altLang="zh-CN" sz="2400" smtClean="0"/>
              <a:t>&gt; &lt;</a:t>
            </a:r>
            <a:r>
              <a:rPr lang="zh-CN" altLang="en-US" sz="2400" smtClean="0"/>
              <a:t>对象</a:t>
            </a:r>
            <a:r>
              <a:rPr lang="en-US" altLang="zh-CN" sz="2400" smtClean="0"/>
              <a:t>&gt;</a:t>
            </a:r>
            <a:r>
              <a:rPr lang="en-US" altLang="zh-CN" sz="2400" b="1" smtClean="0"/>
              <a:t> </a:t>
            </a:r>
            <a:r>
              <a:rPr lang="zh-CN" altLang="en-US" sz="2400" b="1" smtClean="0"/>
              <a:t>，每</a:t>
            </a:r>
            <a:r>
              <a:rPr lang="en-US" altLang="zh-CN" sz="2400" smtClean="0"/>
              <a:t>&lt;</a:t>
            </a:r>
            <a:r>
              <a:rPr lang="zh-CN" altLang="en-US" sz="2400" smtClean="0"/>
              <a:t>性能</a:t>
            </a:r>
            <a:r>
              <a:rPr lang="en-US" altLang="zh-CN" sz="2400" smtClean="0"/>
              <a:t>&gt;</a:t>
            </a:r>
            <a:r>
              <a:rPr lang="en-US" altLang="zh-CN" sz="2400" b="1" smtClean="0"/>
              <a:t> </a:t>
            </a:r>
            <a:r>
              <a:rPr lang="en-US" altLang="zh-CN" sz="2400" smtClean="0"/>
              <a:t>&lt;</a:t>
            </a:r>
            <a:r>
              <a:rPr lang="zh-CN" altLang="en-US" sz="2400" smtClean="0"/>
              <a:t>单位</a:t>
            </a:r>
            <a:r>
              <a:rPr lang="en-US" altLang="zh-CN" sz="2400" smtClean="0"/>
              <a:t>&gt;</a:t>
            </a:r>
            <a:endParaRPr lang="zh-CN" altLang="en-US" sz="2400" smtClean="0"/>
          </a:p>
          <a:p>
            <a:pPr>
              <a:buFontTx/>
              <a:buNone/>
            </a:pPr>
            <a:endParaRPr lang="zh-CN" altLang="en-US" smtClean="0"/>
          </a:p>
        </p:txBody>
      </p:sp>
      <p:graphicFrame>
        <p:nvGraphicFramePr>
          <p:cNvPr id="6" name="表格 5"/>
          <p:cNvGraphicFramePr>
            <a:graphicFrameLocks noGrp="1"/>
          </p:cNvGraphicFramePr>
          <p:nvPr/>
        </p:nvGraphicFramePr>
        <p:xfrm>
          <a:off x="914400" y="2071688"/>
          <a:ext cx="8229628" cy="2955696"/>
        </p:xfrm>
        <a:graphic>
          <a:graphicData uri="http://schemas.openxmlformats.org/drawingml/2006/table">
            <a:tbl>
              <a:tblPr/>
              <a:tblGrid>
                <a:gridCol w="1746808"/>
                <a:gridCol w="1236358"/>
                <a:gridCol w="2457611"/>
                <a:gridCol w="2788851"/>
              </a:tblGrid>
              <a:tr h="49458">
                <a:tc>
                  <a:txBody>
                    <a:bodyPr/>
                    <a:lstStyle/>
                    <a:p>
                      <a:pPr indent="269875" algn="just">
                        <a:lnSpc>
                          <a:spcPts val="1660"/>
                        </a:lnSpc>
                        <a:spcAft>
                          <a:spcPts val="0"/>
                        </a:spcAft>
                      </a:pPr>
                      <a:r>
                        <a:rPr lang="zh-CN" sz="1600" dirty="0">
                          <a:latin typeface="Times New Roman"/>
                          <a:ea typeface="宋体"/>
                        </a:rPr>
                        <a:t>需求条款</a:t>
                      </a:r>
                    </a:p>
                    <a:p>
                      <a:pPr indent="269875" algn="just">
                        <a:lnSpc>
                          <a:spcPts val="1660"/>
                        </a:lnSpc>
                        <a:spcAft>
                          <a:spcPts val="0"/>
                        </a:spcAft>
                      </a:pPr>
                      <a:r>
                        <a:rPr lang="en-US" sz="1600" dirty="0">
                          <a:latin typeface="Times New Roman"/>
                          <a:ea typeface="宋体"/>
                        </a:rPr>
                        <a:t>(</a:t>
                      </a:r>
                      <a:r>
                        <a:rPr lang="zh-CN" sz="1600" dirty="0">
                          <a:latin typeface="Times New Roman"/>
                          <a:ea typeface="宋体"/>
                        </a:rPr>
                        <a:t>需求文档章节</a:t>
                      </a:r>
                      <a:r>
                        <a:rPr lang="en-US" sz="1600" dirty="0">
                          <a:latin typeface="Times New Roman"/>
                          <a:ea typeface="宋体"/>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模式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模板替换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对应的自然语言描述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3998">
                <a:tc>
                  <a:txBody>
                    <a:bodyPr/>
                    <a:lstStyle/>
                    <a:p>
                      <a:pPr indent="269875" algn="just">
                        <a:lnSpc>
                          <a:spcPts val="1660"/>
                        </a:lnSpc>
                        <a:spcAft>
                          <a:spcPts val="0"/>
                        </a:spcAft>
                      </a:pPr>
                      <a:r>
                        <a:rPr lang="zh-CN" sz="1600" dirty="0">
                          <a:latin typeface="Times New Roman"/>
                          <a:ea typeface="宋体"/>
                        </a:rPr>
                        <a:t>需求条款</a:t>
                      </a:r>
                      <a:r>
                        <a:rPr lang="en-US" sz="1600" dirty="0">
                          <a:latin typeface="Times New Roman"/>
                          <a:ea typeface="宋体"/>
                        </a:rPr>
                        <a:t>201 =</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模板</a:t>
                      </a:r>
                      <a:r>
                        <a:rPr lang="en-US" sz="1600" dirty="0">
                          <a:latin typeface="Times New Roman"/>
                          <a:ea typeface="宋体"/>
                        </a:rPr>
                        <a:t>34  +</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&lt;</a:t>
                      </a:r>
                      <a:r>
                        <a:rPr lang="zh-CN" sz="1600" dirty="0">
                          <a:latin typeface="Times New Roman"/>
                          <a:ea typeface="宋体"/>
                        </a:rPr>
                        <a:t>系统</a:t>
                      </a:r>
                      <a:r>
                        <a:rPr lang="en-US" sz="1600" dirty="0">
                          <a:latin typeface="Times New Roman"/>
                          <a:ea typeface="宋体"/>
                        </a:rPr>
                        <a:t>&gt;</a:t>
                      </a:r>
                      <a:r>
                        <a:rPr lang="en-US" sz="1600" b="1" dirty="0">
                          <a:latin typeface="Times New Roman"/>
                          <a:ea typeface="宋体"/>
                        </a:rPr>
                        <a:t>= </a:t>
                      </a:r>
                      <a:r>
                        <a:rPr lang="zh-CN" sz="1600" b="1" dirty="0">
                          <a:latin typeface="Times New Roman"/>
                          <a:ea typeface="宋体"/>
                        </a:rPr>
                        <a:t>咖啡机</a:t>
                      </a:r>
                      <a:endParaRPr lang="zh-CN" sz="1600" dirty="0">
                        <a:latin typeface="Times New Roman"/>
                        <a:ea typeface="宋体"/>
                      </a:endParaRPr>
                    </a:p>
                    <a:p>
                      <a:pPr indent="269875" algn="just">
                        <a:lnSpc>
                          <a:spcPts val="1660"/>
                        </a:lnSpc>
                        <a:spcAft>
                          <a:spcPts val="0"/>
                        </a:spcAft>
                      </a:pPr>
                      <a:r>
                        <a:rPr lang="en-US" sz="1600" b="1" dirty="0">
                          <a:latin typeface="Times New Roman"/>
                          <a:ea typeface="宋体"/>
                        </a:rPr>
                        <a:t>&lt;</a:t>
                      </a:r>
                      <a:r>
                        <a:rPr lang="zh-CN" sz="1600" dirty="0">
                          <a:latin typeface="Times New Roman"/>
                          <a:ea typeface="宋体"/>
                        </a:rPr>
                        <a:t>功能</a:t>
                      </a:r>
                      <a:r>
                        <a:rPr lang="en-US" sz="1600" dirty="0">
                          <a:latin typeface="Times New Roman"/>
                          <a:ea typeface="宋体"/>
                        </a:rPr>
                        <a:t>&gt;</a:t>
                      </a:r>
                      <a:r>
                        <a:rPr lang="en-US" sz="1600" b="1" dirty="0">
                          <a:latin typeface="Times New Roman"/>
                          <a:ea typeface="宋体"/>
                        </a:rPr>
                        <a:t> = </a:t>
                      </a:r>
                      <a:r>
                        <a:rPr lang="zh-CN" sz="1600" b="1" dirty="0">
                          <a:latin typeface="Times New Roman"/>
                          <a:ea typeface="宋体"/>
                        </a:rPr>
                        <a:t>产生</a:t>
                      </a:r>
                      <a:endParaRPr lang="zh-CN" sz="1600" dirty="0">
                        <a:latin typeface="Times New Roman"/>
                        <a:ea typeface="宋体"/>
                      </a:endParaRPr>
                    </a:p>
                    <a:p>
                      <a:pPr indent="269875" algn="just">
                        <a:lnSpc>
                          <a:spcPts val="1660"/>
                        </a:lnSpc>
                        <a:spcAft>
                          <a:spcPts val="0"/>
                        </a:spcAft>
                      </a:pPr>
                      <a:r>
                        <a:rPr lang="en-US" sz="1600" dirty="0">
                          <a:latin typeface="Times New Roman"/>
                          <a:ea typeface="宋体"/>
                        </a:rPr>
                        <a:t>&lt;</a:t>
                      </a:r>
                      <a:r>
                        <a:rPr lang="zh-CN" sz="1600" dirty="0">
                          <a:latin typeface="Times New Roman"/>
                          <a:ea typeface="宋体"/>
                        </a:rPr>
                        <a:t>对象</a:t>
                      </a:r>
                      <a:r>
                        <a:rPr lang="en-US" sz="1600" dirty="0">
                          <a:latin typeface="Times New Roman"/>
                          <a:ea typeface="宋体"/>
                        </a:rPr>
                        <a:t>&gt;</a:t>
                      </a:r>
                      <a:r>
                        <a:rPr lang="en-US" sz="1600" b="1" dirty="0">
                          <a:latin typeface="Times New Roman"/>
                          <a:ea typeface="宋体"/>
                        </a:rPr>
                        <a:t> = </a:t>
                      </a:r>
                      <a:r>
                        <a:rPr lang="zh-CN" sz="1600" b="1" dirty="0">
                          <a:latin typeface="Times New Roman"/>
                          <a:ea typeface="宋体"/>
                        </a:rPr>
                        <a:t>一杯热饮</a:t>
                      </a:r>
                      <a:endParaRPr lang="zh-CN" sz="1600" dirty="0">
                        <a:latin typeface="Times New Roman"/>
                        <a:ea typeface="宋体"/>
                      </a:endParaRPr>
                    </a:p>
                    <a:p>
                      <a:pPr indent="269875" algn="just">
                        <a:lnSpc>
                          <a:spcPts val="1660"/>
                        </a:lnSpc>
                        <a:spcAft>
                          <a:spcPts val="0"/>
                        </a:spcAft>
                      </a:pPr>
                      <a:r>
                        <a:rPr lang="en-US" sz="1600" b="1" dirty="0">
                          <a:latin typeface="Times New Roman"/>
                          <a:ea typeface="宋体"/>
                        </a:rPr>
                        <a:t>&lt;</a:t>
                      </a:r>
                      <a:r>
                        <a:rPr lang="zh-CN" sz="1600" dirty="0">
                          <a:latin typeface="Times New Roman"/>
                          <a:ea typeface="宋体"/>
                        </a:rPr>
                        <a:t>性能</a:t>
                      </a:r>
                      <a:r>
                        <a:rPr lang="en-US" sz="1600" dirty="0">
                          <a:latin typeface="Times New Roman"/>
                          <a:ea typeface="宋体"/>
                        </a:rPr>
                        <a:t>&gt;</a:t>
                      </a:r>
                      <a:r>
                        <a:rPr lang="en-US" sz="1600" b="1" dirty="0">
                          <a:latin typeface="Times New Roman"/>
                          <a:ea typeface="宋体"/>
                        </a:rPr>
                        <a:t> = 10</a:t>
                      </a:r>
                      <a:endParaRPr lang="zh-CN" sz="1600" dirty="0">
                        <a:latin typeface="Times New Roman"/>
                        <a:ea typeface="宋体"/>
                      </a:endParaRPr>
                    </a:p>
                    <a:p>
                      <a:pPr indent="269875" algn="just">
                        <a:lnSpc>
                          <a:spcPts val="1660"/>
                        </a:lnSpc>
                        <a:spcAft>
                          <a:spcPts val="0"/>
                        </a:spcAft>
                      </a:pPr>
                      <a:r>
                        <a:rPr lang="en-US" sz="1600" b="1" dirty="0">
                          <a:latin typeface="Times New Roman"/>
                          <a:ea typeface="宋体"/>
                        </a:rPr>
                        <a:t>&lt;</a:t>
                      </a:r>
                      <a:r>
                        <a:rPr lang="zh-CN" sz="1600" dirty="0">
                          <a:latin typeface="Times New Roman"/>
                          <a:ea typeface="宋体"/>
                        </a:rPr>
                        <a:t>单位</a:t>
                      </a:r>
                      <a:r>
                        <a:rPr lang="en-US" sz="1600" dirty="0">
                          <a:latin typeface="Times New Roman"/>
                          <a:ea typeface="宋体"/>
                        </a:rPr>
                        <a:t>&gt;</a:t>
                      </a:r>
                      <a:r>
                        <a:rPr lang="en-US" sz="1600" b="1" dirty="0">
                          <a:latin typeface="Times New Roman"/>
                          <a:ea typeface="宋体"/>
                        </a:rPr>
                        <a:t> = </a:t>
                      </a:r>
                      <a:r>
                        <a:rPr lang="zh-CN" sz="1600" b="1" dirty="0">
                          <a:latin typeface="Times New Roman"/>
                          <a:ea typeface="宋体"/>
                        </a:rPr>
                        <a:t>秒</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咖啡机应当产生一杯热饮，每</a:t>
                      </a:r>
                      <a:r>
                        <a:rPr lang="en-US" sz="1600">
                          <a:latin typeface="Times New Roman"/>
                          <a:ea typeface="宋体"/>
                        </a:rPr>
                        <a:t>10</a:t>
                      </a:r>
                      <a:r>
                        <a:rPr lang="zh-CN" sz="1600">
                          <a:latin typeface="Times New Roman"/>
                          <a:ea typeface="宋体"/>
                        </a:rPr>
                        <a:t>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3998">
                <a:tc>
                  <a:txBody>
                    <a:bodyPr/>
                    <a:lstStyle/>
                    <a:p>
                      <a:pPr indent="269875" algn="just">
                        <a:lnSpc>
                          <a:spcPts val="1660"/>
                        </a:lnSpc>
                        <a:spcAft>
                          <a:spcPts val="0"/>
                        </a:spcAft>
                      </a:pPr>
                      <a:r>
                        <a:rPr lang="zh-CN" sz="1600">
                          <a:latin typeface="Times New Roman"/>
                          <a:ea typeface="宋体"/>
                        </a:rPr>
                        <a:t>需求条款</a:t>
                      </a:r>
                      <a:r>
                        <a:rPr lang="en-US" sz="1600">
                          <a:latin typeface="Times New Roman"/>
                          <a:ea typeface="宋体"/>
                        </a:rPr>
                        <a:t>203 =</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模板</a:t>
                      </a:r>
                      <a:r>
                        <a:rPr lang="en-US" sz="1600">
                          <a:latin typeface="Times New Roman"/>
                          <a:ea typeface="宋体"/>
                        </a:rPr>
                        <a:t>34  +</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&lt;</a:t>
                      </a:r>
                      <a:r>
                        <a:rPr lang="zh-CN" sz="1600" dirty="0">
                          <a:latin typeface="Times New Roman"/>
                          <a:ea typeface="宋体"/>
                        </a:rPr>
                        <a:t>系统</a:t>
                      </a:r>
                      <a:r>
                        <a:rPr lang="en-US" sz="1600" dirty="0">
                          <a:latin typeface="Times New Roman"/>
                          <a:ea typeface="宋体"/>
                        </a:rPr>
                        <a:t>&gt;</a:t>
                      </a:r>
                      <a:r>
                        <a:rPr lang="en-US" sz="1600" b="1" dirty="0">
                          <a:latin typeface="Times New Roman"/>
                          <a:ea typeface="宋体"/>
                        </a:rPr>
                        <a:t>= </a:t>
                      </a:r>
                      <a:r>
                        <a:rPr lang="zh-CN" sz="1600" b="1" dirty="0">
                          <a:latin typeface="Times New Roman"/>
                          <a:ea typeface="宋体"/>
                        </a:rPr>
                        <a:t>咖啡机</a:t>
                      </a:r>
                      <a:endParaRPr lang="zh-CN" sz="1600" dirty="0">
                        <a:latin typeface="Times New Roman"/>
                        <a:ea typeface="宋体"/>
                      </a:endParaRPr>
                    </a:p>
                    <a:p>
                      <a:pPr indent="269875" algn="just">
                        <a:lnSpc>
                          <a:spcPts val="1660"/>
                        </a:lnSpc>
                        <a:spcAft>
                          <a:spcPts val="0"/>
                        </a:spcAft>
                      </a:pPr>
                      <a:r>
                        <a:rPr lang="en-US" sz="1600" dirty="0">
                          <a:latin typeface="Times New Roman"/>
                          <a:ea typeface="宋体"/>
                        </a:rPr>
                        <a:t>&lt;</a:t>
                      </a:r>
                      <a:r>
                        <a:rPr lang="zh-CN" sz="1600" dirty="0">
                          <a:latin typeface="Times New Roman"/>
                          <a:ea typeface="宋体"/>
                        </a:rPr>
                        <a:t>功能</a:t>
                      </a:r>
                      <a:r>
                        <a:rPr lang="en-US" sz="1600" dirty="0">
                          <a:latin typeface="Times New Roman"/>
                          <a:ea typeface="宋体"/>
                        </a:rPr>
                        <a:t>&gt;</a:t>
                      </a:r>
                      <a:r>
                        <a:rPr lang="en-US" sz="1600" b="1" dirty="0">
                          <a:latin typeface="Times New Roman"/>
                          <a:ea typeface="宋体"/>
                        </a:rPr>
                        <a:t> = </a:t>
                      </a:r>
                      <a:r>
                        <a:rPr lang="zh-CN" sz="1600" b="1" dirty="0">
                          <a:latin typeface="Times New Roman"/>
                          <a:ea typeface="宋体"/>
                        </a:rPr>
                        <a:t>产生</a:t>
                      </a:r>
                      <a:endParaRPr lang="zh-CN" sz="1600" dirty="0">
                        <a:latin typeface="Times New Roman"/>
                        <a:ea typeface="宋体"/>
                      </a:endParaRPr>
                    </a:p>
                    <a:p>
                      <a:pPr indent="269875" algn="just">
                        <a:lnSpc>
                          <a:spcPts val="1660"/>
                        </a:lnSpc>
                        <a:spcAft>
                          <a:spcPts val="0"/>
                        </a:spcAft>
                      </a:pPr>
                      <a:r>
                        <a:rPr lang="en-US" sz="1600" dirty="0">
                          <a:latin typeface="Times New Roman"/>
                          <a:ea typeface="宋体"/>
                        </a:rPr>
                        <a:t>&lt;</a:t>
                      </a:r>
                      <a:r>
                        <a:rPr lang="zh-CN" sz="1600" dirty="0">
                          <a:latin typeface="Times New Roman"/>
                          <a:ea typeface="宋体"/>
                        </a:rPr>
                        <a:t>对象</a:t>
                      </a:r>
                      <a:r>
                        <a:rPr lang="en-US" sz="1600" dirty="0">
                          <a:latin typeface="Times New Roman"/>
                          <a:ea typeface="宋体"/>
                        </a:rPr>
                        <a:t>&gt;</a:t>
                      </a:r>
                      <a:r>
                        <a:rPr lang="en-US" sz="1600" b="1" dirty="0">
                          <a:latin typeface="Times New Roman"/>
                          <a:ea typeface="宋体"/>
                        </a:rPr>
                        <a:t> = </a:t>
                      </a:r>
                      <a:r>
                        <a:rPr lang="zh-CN" sz="1600" b="1" dirty="0">
                          <a:latin typeface="Times New Roman"/>
                          <a:ea typeface="宋体"/>
                        </a:rPr>
                        <a:t>一杯热饮</a:t>
                      </a:r>
                      <a:endParaRPr lang="zh-CN" sz="1600" dirty="0">
                        <a:latin typeface="Times New Roman"/>
                        <a:ea typeface="宋体"/>
                      </a:endParaRPr>
                    </a:p>
                    <a:p>
                      <a:pPr indent="269875" algn="just">
                        <a:lnSpc>
                          <a:spcPts val="1660"/>
                        </a:lnSpc>
                        <a:spcAft>
                          <a:spcPts val="0"/>
                        </a:spcAft>
                      </a:pPr>
                      <a:r>
                        <a:rPr lang="en-US" sz="1600" b="1" dirty="0">
                          <a:latin typeface="Times New Roman"/>
                          <a:ea typeface="宋体"/>
                        </a:rPr>
                        <a:t>&lt;</a:t>
                      </a:r>
                      <a:r>
                        <a:rPr lang="zh-CN" sz="1600" dirty="0">
                          <a:latin typeface="Times New Roman"/>
                          <a:ea typeface="宋体"/>
                        </a:rPr>
                        <a:t>性能</a:t>
                      </a:r>
                      <a:r>
                        <a:rPr lang="en-US" sz="1600" b="1" dirty="0">
                          <a:latin typeface="Times New Roman"/>
                          <a:ea typeface="宋体"/>
                        </a:rPr>
                        <a:t>&gt; = 5</a:t>
                      </a:r>
                      <a:endParaRPr lang="zh-CN" sz="1600" dirty="0">
                        <a:latin typeface="Times New Roman"/>
                        <a:ea typeface="宋体"/>
                      </a:endParaRPr>
                    </a:p>
                    <a:p>
                      <a:pPr indent="269875" algn="just">
                        <a:lnSpc>
                          <a:spcPts val="1660"/>
                        </a:lnSpc>
                        <a:spcAft>
                          <a:spcPts val="0"/>
                        </a:spcAft>
                      </a:pPr>
                      <a:r>
                        <a:rPr lang="en-US" sz="1600" b="1" dirty="0">
                          <a:latin typeface="Times New Roman"/>
                          <a:ea typeface="宋体"/>
                        </a:rPr>
                        <a:t>&lt;</a:t>
                      </a:r>
                      <a:r>
                        <a:rPr lang="zh-CN" sz="1600" dirty="0">
                          <a:latin typeface="Times New Roman"/>
                          <a:ea typeface="宋体"/>
                        </a:rPr>
                        <a:t>单位</a:t>
                      </a:r>
                      <a:r>
                        <a:rPr lang="en-US" sz="1600" b="1" dirty="0">
                          <a:latin typeface="Times New Roman"/>
                          <a:ea typeface="宋体"/>
                        </a:rPr>
                        <a:t>&gt; = </a:t>
                      </a:r>
                      <a:r>
                        <a:rPr lang="zh-CN" sz="1600" b="1" dirty="0">
                          <a:latin typeface="Times New Roman"/>
                          <a:ea typeface="宋体"/>
                        </a:rPr>
                        <a:t>秒</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dirty="0">
                          <a:latin typeface="Times New Roman"/>
                          <a:ea typeface="宋体"/>
                        </a:rPr>
                        <a:t>咖啡机应当产生一杯热饮，每</a:t>
                      </a:r>
                      <a:r>
                        <a:rPr lang="en-US" sz="1600" dirty="0">
                          <a:latin typeface="Times New Roman"/>
                          <a:ea typeface="宋体"/>
                        </a:rPr>
                        <a:t>5</a:t>
                      </a:r>
                      <a:r>
                        <a:rPr lang="zh-CN" sz="1600" dirty="0">
                          <a:latin typeface="Times New Roman"/>
                          <a:ea typeface="宋体"/>
                        </a:rPr>
                        <a:t>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endParaRPr lang="zh-CN" altLang="en-US" smtClean="0"/>
          </a:p>
        </p:txBody>
      </p:sp>
      <p:graphicFrame>
        <p:nvGraphicFramePr>
          <p:cNvPr id="6" name="表格 5"/>
          <p:cNvGraphicFramePr>
            <a:graphicFrameLocks noGrp="1"/>
          </p:cNvGraphicFramePr>
          <p:nvPr/>
        </p:nvGraphicFramePr>
        <p:xfrm>
          <a:off x="857250" y="1643063"/>
          <a:ext cx="7929617" cy="3575824"/>
        </p:xfrm>
        <a:graphic>
          <a:graphicData uri="http://schemas.openxmlformats.org/drawingml/2006/table">
            <a:tbl>
              <a:tblPr/>
              <a:tblGrid>
                <a:gridCol w="2143140"/>
                <a:gridCol w="5786477"/>
              </a:tblGrid>
              <a:tr h="356441">
                <a:tc>
                  <a:txBody>
                    <a:bodyPr/>
                    <a:lstStyle/>
                    <a:p>
                      <a:pPr indent="269875" algn="just">
                        <a:lnSpc>
                          <a:spcPts val="1660"/>
                        </a:lnSpc>
                        <a:spcAft>
                          <a:spcPts val="0"/>
                        </a:spcAft>
                      </a:pPr>
                      <a:endParaRPr lang="en-US" altLang="zh-CN" sz="1800" b="1" dirty="0" smtClean="0">
                        <a:latin typeface="Times New Roman"/>
                        <a:ea typeface="宋体"/>
                      </a:endParaRPr>
                    </a:p>
                    <a:p>
                      <a:pPr indent="269875" algn="just">
                        <a:lnSpc>
                          <a:spcPts val="1660"/>
                        </a:lnSpc>
                        <a:spcAft>
                          <a:spcPts val="0"/>
                        </a:spcAft>
                      </a:pPr>
                      <a:r>
                        <a:rPr lang="zh-CN" sz="1800" b="1" dirty="0" smtClean="0">
                          <a:latin typeface="Times New Roman"/>
                          <a:ea typeface="宋体"/>
                        </a:rPr>
                        <a:t>质量</a:t>
                      </a:r>
                      <a:r>
                        <a:rPr lang="zh-CN" sz="1800" b="1" dirty="0">
                          <a:latin typeface="Times New Roman"/>
                          <a:ea typeface="宋体"/>
                        </a:rPr>
                        <a:t>约束类型</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altLang="zh-CN" sz="1800" b="1" dirty="0" smtClean="0">
                        <a:latin typeface="Times New Roman"/>
                        <a:ea typeface="宋体"/>
                      </a:endParaRPr>
                    </a:p>
                    <a:p>
                      <a:pPr indent="269875" algn="ctr">
                        <a:lnSpc>
                          <a:spcPts val="1660"/>
                        </a:lnSpc>
                        <a:spcAft>
                          <a:spcPts val="0"/>
                        </a:spcAft>
                      </a:pPr>
                      <a:r>
                        <a:rPr lang="zh-CN" sz="1800" b="1" dirty="0" smtClean="0">
                          <a:latin typeface="Times New Roman"/>
                          <a:ea typeface="宋体"/>
                        </a:rPr>
                        <a:t>描述</a:t>
                      </a:r>
                      <a:r>
                        <a:rPr lang="zh-CN" sz="1800" b="1" dirty="0">
                          <a:latin typeface="Times New Roman"/>
                          <a:ea typeface="宋体"/>
                        </a:rPr>
                        <a:t>模式</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4899">
                <a:tc rowSpan="2">
                  <a:txBody>
                    <a:bodyPr/>
                    <a:lstStyle/>
                    <a:p>
                      <a:pPr indent="269875" algn="just">
                        <a:lnSpc>
                          <a:spcPts val="1660"/>
                        </a:lnSpc>
                        <a:spcAft>
                          <a:spcPts val="0"/>
                        </a:spcAft>
                      </a:pPr>
                      <a:endParaRPr lang="en-US" altLang="zh-CN" sz="1800" dirty="0" smtClean="0">
                        <a:latin typeface="Times New Roman"/>
                        <a:ea typeface="宋体"/>
                      </a:endParaRPr>
                    </a:p>
                    <a:p>
                      <a:pPr indent="269875" algn="just">
                        <a:lnSpc>
                          <a:spcPts val="1660"/>
                        </a:lnSpc>
                        <a:spcAft>
                          <a:spcPts val="0"/>
                        </a:spcAft>
                      </a:pPr>
                      <a:r>
                        <a:rPr lang="zh-CN" sz="1800" dirty="0" smtClean="0">
                          <a:latin typeface="Times New Roman"/>
                          <a:ea typeface="宋体"/>
                        </a:rPr>
                        <a:t>性能</a:t>
                      </a:r>
                      <a:r>
                        <a:rPr lang="en-US" sz="1800" dirty="0">
                          <a:latin typeface="Times New Roman"/>
                          <a:ea typeface="宋体"/>
                        </a:rPr>
                        <a:t>/</a:t>
                      </a:r>
                      <a:r>
                        <a:rPr lang="zh-CN" sz="1800" dirty="0">
                          <a:latin typeface="Times New Roman"/>
                          <a:ea typeface="宋体"/>
                        </a:rPr>
                        <a:t>能力要求</a:t>
                      </a:r>
                      <a:r>
                        <a:rPr lang="en-US" sz="1800" dirty="0">
                          <a:latin typeface="Times New Roman"/>
                          <a:ea typeface="宋体"/>
                        </a:rPr>
                        <a:t>1</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800" dirty="0" smtClean="0">
                        <a:latin typeface="Times New Roman"/>
                        <a:ea typeface="宋体"/>
                      </a:endParaRPr>
                    </a:p>
                    <a:p>
                      <a:pPr indent="269875" algn="just">
                        <a:lnSpc>
                          <a:spcPts val="1660"/>
                        </a:lnSpc>
                        <a:spcAft>
                          <a:spcPts val="0"/>
                        </a:spcAft>
                      </a:pPr>
                      <a:r>
                        <a:rPr lang="en-US" sz="1800" dirty="0" smtClean="0">
                          <a:latin typeface="Times New Roman"/>
                          <a:ea typeface="宋体"/>
                        </a:rPr>
                        <a:t>The </a:t>
                      </a:r>
                      <a:r>
                        <a:rPr lang="en-US" sz="1800" b="1" dirty="0">
                          <a:latin typeface="Times New Roman"/>
                          <a:ea typeface="宋体"/>
                        </a:rPr>
                        <a:t>&lt;system&gt;</a:t>
                      </a:r>
                      <a:r>
                        <a:rPr lang="en-US" sz="1800" dirty="0">
                          <a:latin typeface="Times New Roman"/>
                          <a:ea typeface="宋体"/>
                        </a:rPr>
                        <a:t> shall be able to</a:t>
                      </a:r>
                      <a:r>
                        <a:rPr lang="en-US" sz="1800" b="1" dirty="0">
                          <a:latin typeface="Times New Roman"/>
                          <a:ea typeface="宋体"/>
                        </a:rPr>
                        <a:t> &lt;function&gt; &lt;object&gt;</a:t>
                      </a:r>
                      <a:r>
                        <a:rPr lang="en-US" sz="1800" dirty="0">
                          <a:latin typeface="Times New Roman"/>
                          <a:ea typeface="宋体"/>
                        </a:rPr>
                        <a:t> not less than </a:t>
                      </a:r>
                      <a:r>
                        <a:rPr lang="en-US" sz="1800" b="1" dirty="0">
                          <a:latin typeface="Times New Roman"/>
                          <a:ea typeface="宋体"/>
                        </a:rPr>
                        <a:t>&lt;performance&gt;</a:t>
                      </a:r>
                      <a:r>
                        <a:rPr lang="en-US" sz="1800" dirty="0">
                          <a:latin typeface="Times New Roman"/>
                          <a:ea typeface="宋体"/>
                        </a:rPr>
                        <a:t> times per</a:t>
                      </a:r>
                      <a:r>
                        <a:rPr lang="en-US" sz="1800" b="1" dirty="0">
                          <a:latin typeface="Times New Roman"/>
                          <a:ea typeface="宋体"/>
                        </a:rPr>
                        <a:t>&lt;units&gt;</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8605">
                <a:tc vMerge="1">
                  <a:txBody>
                    <a:bodyPr/>
                    <a:lstStyle/>
                    <a:p>
                      <a:endParaRPr lang="zh-CN" altLang="en-US"/>
                    </a:p>
                  </a:txBody>
                  <a:tcPr/>
                </a:tc>
                <a:tc>
                  <a:txBody>
                    <a:bodyPr/>
                    <a:lstStyle/>
                    <a:p>
                      <a:pPr indent="269875" algn="just">
                        <a:lnSpc>
                          <a:spcPts val="1660"/>
                        </a:lnSpc>
                        <a:spcAft>
                          <a:spcPts val="0"/>
                        </a:spcAft>
                      </a:pPr>
                      <a:endParaRPr lang="en-US" sz="1800" dirty="0" smtClean="0">
                        <a:latin typeface="Times New Roman"/>
                        <a:ea typeface="宋体"/>
                      </a:endParaRPr>
                    </a:p>
                    <a:p>
                      <a:pPr indent="269875" algn="just">
                        <a:lnSpc>
                          <a:spcPts val="1660"/>
                        </a:lnSpc>
                        <a:spcAft>
                          <a:spcPts val="0"/>
                        </a:spcAft>
                      </a:pPr>
                      <a:r>
                        <a:rPr lang="en-US" sz="1800" dirty="0" smtClean="0">
                          <a:latin typeface="Times New Roman"/>
                          <a:ea typeface="宋体"/>
                        </a:rPr>
                        <a:t>&lt;</a:t>
                      </a:r>
                      <a:r>
                        <a:rPr lang="zh-CN" sz="1800" dirty="0">
                          <a:latin typeface="Times New Roman"/>
                          <a:ea typeface="宋体"/>
                        </a:rPr>
                        <a:t>系统</a:t>
                      </a:r>
                      <a:r>
                        <a:rPr lang="en-US" sz="1800" dirty="0">
                          <a:latin typeface="Times New Roman"/>
                          <a:ea typeface="宋体"/>
                        </a:rPr>
                        <a:t>&gt;</a:t>
                      </a:r>
                      <a:r>
                        <a:rPr lang="zh-CN" sz="1800" dirty="0">
                          <a:latin typeface="Times New Roman"/>
                          <a:ea typeface="宋体"/>
                        </a:rPr>
                        <a:t>应当能够</a:t>
                      </a:r>
                      <a:r>
                        <a:rPr lang="en-US" sz="1800" dirty="0">
                          <a:latin typeface="Times New Roman"/>
                          <a:ea typeface="宋体"/>
                        </a:rPr>
                        <a:t>&lt;</a:t>
                      </a:r>
                      <a:r>
                        <a:rPr lang="zh-CN" sz="1800" dirty="0">
                          <a:latin typeface="Times New Roman"/>
                          <a:ea typeface="宋体"/>
                        </a:rPr>
                        <a:t>功能动词</a:t>
                      </a:r>
                      <a:r>
                        <a:rPr lang="en-US" sz="1800" dirty="0">
                          <a:latin typeface="Times New Roman"/>
                          <a:ea typeface="宋体"/>
                        </a:rPr>
                        <a:t>&gt;&lt;</a:t>
                      </a:r>
                      <a:r>
                        <a:rPr lang="zh-CN" sz="1800" dirty="0">
                          <a:latin typeface="Times New Roman"/>
                          <a:ea typeface="宋体"/>
                        </a:rPr>
                        <a:t>目标对象</a:t>
                      </a:r>
                      <a:r>
                        <a:rPr lang="en-US" sz="1800" dirty="0">
                          <a:latin typeface="Times New Roman"/>
                          <a:ea typeface="宋体"/>
                        </a:rPr>
                        <a:t>&gt;</a:t>
                      </a:r>
                      <a:r>
                        <a:rPr lang="zh-CN" sz="1800" dirty="0">
                          <a:latin typeface="Times New Roman"/>
                          <a:ea typeface="宋体"/>
                        </a:rPr>
                        <a:t>，其</a:t>
                      </a:r>
                      <a:r>
                        <a:rPr lang="en-US" sz="1800" dirty="0">
                          <a:latin typeface="Times New Roman"/>
                          <a:ea typeface="宋体"/>
                        </a:rPr>
                        <a:t>&lt;</a:t>
                      </a:r>
                      <a:r>
                        <a:rPr lang="zh-CN" sz="1800" dirty="0">
                          <a:latin typeface="Times New Roman"/>
                          <a:ea typeface="宋体"/>
                        </a:rPr>
                        <a:t>响应速度</a:t>
                      </a:r>
                      <a:r>
                        <a:rPr lang="en-US" sz="1800" dirty="0">
                          <a:latin typeface="Times New Roman"/>
                          <a:ea typeface="宋体"/>
                        </a:rPr>
                        <a:t>&gt;</a:t>
                      </a:r>
                      <a:r>
                        <a:rPr lang="zh-CN" sz="1800" dirty="0">
                          <a:latin typeface="Times New Roman"/>
                          <a:ea typeface="宋体"/>
                        </a:rPr>
                        <a:t>不小于每</a:t>
                      </a:r>
                      <a:r>
                        <a:rPr lang="en-US" sz="1800" dirty="0">
                          <a:latin typeface="Times New Roman"/>
                          <a:ea typeface="宋体"/>
                        </a:rPr>
                        <a:t>&lt;</a:t>
                      </a:r>
                      <a:r>
                        <a:rPr lang="zh-CN" sz="1800" dirty="0">
                          <a:latin typeface="Times New Roman"/>
                          <a:ea typeface="宋体"/>
                        </a:rPr>
                        <a:t>时间单位</a:t>
                      </a:r>
                      <a:r>
                        <a:rPr lang="en-US" sz="1800" dirty="0">
                          <a:latin typeface="Times New Roman"/>
                          <a:ea typeface="宋体"/>
                        </a:rPr>
                        <a:t>&gt;&lt;</a:t>
                      </a:r>
                      <a:r>
                        <a:rPr lang="zh-CN" sz="1800" dirty="0">
                          <a:latin typeface="Times New Roman"/>
                          <a:ea typeface="宋体"/>
                        </a:rPr>
                        <a:t>量纲</a:t>
                      </a:r>
                      <a:r>
                        <a:rPr lang="en-US" sz="1800" dirty="0">
                          <a:latin typeface="Times New Roman"/>
                          <a:ea typeface="宋体"/>
                        </a:rPr>
                        <a:t>&gt;</a:t>
                      </a:r>
                      <a:r>
                        <a:rPr lang="zh-CN" sz="1800" dirty="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7637">
                <a:tc rowSpan="2">
                  <a:txBody>
                    <a:bodyPr/>
                    <a:lstStyle/>
                    <a:p>
                      <a:pPr indent="269875" algn="just">
                        <a:lnSpc>
                          <a:spcPts val="1660"/>
                        </a:lnSpc>
                        <a:spcAft>
                          <a:spcPts val="0"/>
                        </a:spcAft>
                      </a:pPr>
                      <a:endParaRPr lang="en-US" altLang="zh-CN" sz="1800" dirty="0" smtClean="0">
                        <a:latin typeface="Times New Roman"/>
                        <a:ea typeface="宋体"/>
                      </a:endParaRPr>
                    </a:p>
                    <a:p>
                      <a:pPr indent="269875" algn="just">
                        <a:lnSpc>
                          <a:spcPts val="1660"/>
                        </a:lnSpc>
                        <a:spcAft>
                          <a:spcPts val="0"/>
                        </a:spcAft>
                      </a:pPr>
                      <a:r>
                        <a:rPr lang="zh-CN" sz="1800" dirty="0" smtClean="0">
                          <a:latin typeface="Times New Roman"/>
                          <a:ea typeface="宋体"/>
                        </a:rPr>
                        <a:t>性能</a:t>
                      </a:r>
                      <a:r>
                        <a:rPr lang="en-US" sz="1800" dirty="0">
                          <a:latin typeface="Times New Roman"/>
                          <a:ea typeface="宋体"/>
                        </a:rPr>
                        <a:t>/</a:t>
                      </a:r>
                      <a:r>
                        <a:rPr lang="zh-CN" sz="1800" dirty="0">
                          <a:latin typeface="Times New Roman"/>
                          <a:ea typeface="宋体"/>
                        </a:rPr>
                        <a:t>能力要求</a:t>
                      </a:r>
                      <a:r>
                        <a:rPr lang="en-US" sz="1800" dirty="0">
                          <a:latin typeface="Times New Roman"/>
                          <a:ea typeface="宋体"/>
                        </a:rPr>
                        <a:t>2</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800" dirty="0" smtClean="0">
                        <a:latin typeface="Times New Roman"/>
                        <a:ea typeface="宋体"/>
                      </a:endParaRPr>
                    </a:p>
                    <a:p>
                      <a:pPr indent="269875" algn="just">
                        <a:lnSpc>
                          <a:spcPts val="1660"/>
                        </a:lnSpc>
                        <a:spcAft>
                          <a:spcPts val="0"/>
                        </a:spcAft>
                      </a:pPr>
                      <a:r>
                        <a:rPr lang="en-US" sz="1800" dirty="0" smtClean="0">
                          <a:latin typeface="Times New Roman"/>
                          <a:ea typeface="宋体"/>
                        </a:rPr>
                        <a:t>The </a:t>
                      </a:r>
                      <a:r>
                        <a:rPr lang="en-US" sz="1800" b="1" dirty="0">
                          <a:latin typeface="Times New Roman"/>
                          <a:ea typeface="宋体"/>
                        </a:rPr>
                        <a:t>&lt;system&gt; </a:t>
                      </a:r>
                      <a:r>
                        <a:rPr lang="en-US" sz="1800" dirty="0">
                          <a:latin typeface="Times New Roman"/>
                          <a:ea typeface="宋体"/>
                        </a:rPr>
                        <a:t>shall be able to </a:t>
                      </a:r>
                      <a:r>
                        <a:rPr lang="en-US" sz="1800" b="1" dirty="0">
                          <a:latin typeface="Times New Roman"/>
                          <a:ea typeface="宋体"/>
                        </a:rPr>
                        <a:t>&lt;function&gt; &lt;object&gt; </a:t>
                      </a:r>
                      <a:r>
                        <a:rPr lang="en-US" sz="1800" dirty="0">
                          <a:latin typeface="Times New Roman"/>
                          <a:ea typeface="宋体"/>
                        </a:rPr>
                        <a:t>of type </a:t>
                      </a:r>
                      <a:r>
                        <a:rPr lang="en-US" sz="1800" b="1" dirty="0">
                          <a:latin typeface="Times New Roman"/>
                          <a:ea typeface="宋体"/>
                        </a:rPr>
                        <a:t>&lt;qualification&gt;</a:t>
                      </a:r>
                      <a:r>
                        <a:rPr lang="en-US" sz="1800" dirty="0">
                          <a:latin typeface="Times New Roman"/>
                          <a:ea typeface="宋体"/>
                        </a:rPr>
                        <a:t> within </a:t>
                      </a:r>
                      <a:r>
                        <a:rPr lang="en-US" sz="1800" b="1" dirty="0">
                          <a:latin typeface="Times New Roman"/>
                          <a:ea typeface="宋体"/>
                        </a:rPr>
                        <a:t>&lt;performance&gt; &lt;units&gt;</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883">
                <a:tc vMerge="1">
                  <a:txBody>
                    <a:bodyPr/>
                    <a:lstStyle/>
                    <a:p>
                      <a:endParaRPr lang="zh-CN" altLang="en-US"/>
                    </a:p>
                  </a:txBody>
                  <a:tcPr/>
                </a:tc>
                <a:tc>
                  <a:txBody>
                    <a:bodyPr/>
                    <a:lstStyle/>
                    <a:p>
                      <a:pPr indent="269875" algn="just">
                        <a:lnSpc>
                          <a:spcPts val="1660"/>
                        </a:lnSpc>
                        <a:spcAft>
                          <a:spcPts val="0"/>
                        </a:spcAft>
                      </a:pPr>
                      <a:endParaRPr lang="en-US" sz="1800" dirty="0" smtClean="0">
                        <a:latin typeface="Times New Roman"/>
                        <a:ea typeface="宋体"/>
                      </a:endParaRPr>
                    </a:p>
                    <a:p>
                      <a:pPr indent="269875" algn="just">
                        <a:lnSpc>
                          <a:spcPts val="1660"/>
                        </a:lnSpc>
                        <a:spcAft>
                          <a:spcPts val="0"/>
                        </a:spcAft>
                      </a:pPr>
                      <a:r>
                        <a:rPr lang="en-US" sz="1800" dirty="0" smtClean="0">
                          <a:latin typeface="Times New Roman"/>
                          <a:ea typeface="宋体"/>
                        </a:rPr>
                        <a:t>&lt;</a:t>
                      </a:r>
                      <a:r>
                        <a:rPr lang="zh-CN" sz="1800" dirty="0">
                          <a:latin typeface="Times New Roman"/>
                          <a:ea typeface="宋体"/>
                        </a:rPr>
                        <a:t>系统</a:t>
                      </a:r>
                      <a:r>
                        <a:rPr lang="en-US" sz="1800" dirty="0">
                          <a:latin typeface="Times New Roman"/>
                          <a:ea typeface="宋体"/>
                        </a:rPr>
                        <a:t>&gt;</a:t>
                      </a:r>
                      <a:r>
                        <a:rPr lang="zh-CN" sz="1800" dirty="0">
                          <a:latin typeface="Times New Roman"/>
                          <a:ea typeface="宋体"/>
                        </a:rPr>
                        <a:t>应当能够</a:t>
                      </a:r>
                      <a:r>
                        <a:rPr lang="en-US" sz="1800" dirty="0">
                          <a:latin typeface="Times New Roman"/>
                          <a:ea typeface="宋体"/>
                        </a:rPr>
                        <a:t>&lt;</a:t>
                      </a:r>
                      <a:r>
                        <a:rPr lang="zh-CN" sz="1800" dirty="0">
                          <a:latin typeface="Times New Roman"/>
                          <a:ea typeface="宋体"/>
                        </a:rPr>
                        <a:t>功能动词</a:t>
                      </a:r>
                      <a:r>
                        <a:rPr lang="en-US" sz="1800" dirty="0">
                          <a:latin typeface="Times New Roman"/>
                          <a:ea typeface="宋体"/>
                        </a:rPr>
                        <a:t>&gt;&lt;</a:t>
                      </a:r>
                      <a:r>
                        <a:rPr lang="zh-CN" sz="1800" dirty="0">
                          <a:latin typeface="Times New Roman"/>
                          <a:ea typeface="宋体"/>
                        </a:rPr>
                        <a:t>目标对象</a:t>
                      </a:r>
                      <a:r>
                        <a:rPr lang="en-US" sz="1800" dirty="0">
                          <a:latin typeface="Times New Roman"/>
                          <a:ea typeface="宋体"/>
                        </a:rPr>
                        <a:t>&gt;</a:t>
                      </a:r>
                      <a:r>
                        <a:rPr lang="zh-CN" sz="1800" dirty="0">
                          <a:latin typeface="Times New Roman"/>
                          <a:ea typeface="宋体"/>
                        </a:rPr>
                        <a:t>，其</a:t>
                      </a:r>
                      <a:r>
                        <a:rPr lang="en-US" sz="1800" dirty="0">
                          <a:latin typeface="Times New Roman"/>
                          <a:ea typeface="宋体"/>
                        </a:rPr>
                        <a:t>&lt;</a:t>
                      </a:r>
                      <a:r>
                        <a:rPr lang="zh-CN" sz="1800" dirty="0">
                          <a:latin typeface="Times New Roman"/>
                          <a:ea typeface="宋体"/>
                        </a:rPr>
                        <a:t>质量指标</a:t>
                      </a:r>
                      <a:r>
                        <a:rPr lang="en-US" sz="1800" dirty="0">
                          <a:latin typeface="Times New Roman"/>
                          <a:ea typeface="宋体"/>
                        </a:rPr>
                        <a:t>&gt;</a:t>
                      </a:r>
                      <a:r>
                        <a:rPr lang="zh-CN" sz="1800" dirty="0">
                          <a:latin typeface="Times New Roman"/>
                          <a:ea typeface="宋体"/>
                        </a:rPr>
                        <a:t>在</a:t>
                      </a:r>
                      <a:r>
                        <a:rPr lang="en-US" sz="1800" dirty="0">
                          <a:latin typeface="Times New Roman"/>
                          <a:ea typeface="宋体"/>
                        </a:rPr>
                        <a:t>&lt;</a:t>
                      </a:r>
                      <a:r>
                        <a:rPr lang="zh-CN" sz="1800" dirty="0">
                          <a:latin typeface="Times New Roman"/>
                          <a:ea typeface="宋体"/>
                        </a:rPr>
                        <a:t>性能</a:t>
                      </a:r>
                      <a:r>
                        <a:rPr lang="en-US" sz="1800" dirty="0">
                          <a:latin typeface="Times New Roman"/>
                          <a:ea typeface="宋体"/>
                        </a:rPr>
                        <a:t>&gt;&lt;</a:t>
                      </a:r>
                      <a:r>
                        <a:rPr lang="zh-CN" sz="1800" dirty="0">
                          <a:latin typeface="Times New Roman"/>
                          <a:ea typeface="宋体"/>
                        </a:rPr>
                        <a:t>单位</a:t>
                      </a:r>
                      <a:r>
                        <a:rPr lang="en-US" sz="1800" dirty="0">
                          <a:latin typeface="Times New Roman"/>
                          <a:ea typeface="宋体"/>
                        </a:rPr>
                        <a:t>&gt;</a:t>
                      </a:r>
                      <a:r>
                        <a:rPr lang="zh-CN" sz="1800" dirty="0">
                          <a:latin typeface="Times New Roman"/>
                          <a:ea typeface="宋体"/>
                        </a:rPr>
                        <a:t>范围内。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146"/>
          <p:cNvSpPr>
            <a:spLocks noGrp="1" noChangeArrowheads="1"/>
          </p:cNvSpPr>
          <p:nvPr>
            <p:ph type="title"/>
          </p:nvPr>
        </p:nvSpPr>
        <p:spPr/>
        <p:txBody>
          <a:bodyPr/>
          <a:lstStyle/>
          <a:p>
            <a:pPr eaLnBrk="1" hangingPunct="1"/>
            <a:r>
              <a:rPr lang="zh-CN" altLang="en-US" smtClean="0"/>
              <a:t>目录</a:t>
            </a:r>
            <a:endParaRPr lang="en-GB" altLang="zh-CN" smtClean="0"/>
          </a:p>
        </p:txBody>
      </p:sp>
      <p:sp>
        <p:nvSpPr>
          <p:cNvPr id="17411" name="Rectangle 6147"/>
          <p:cNvSpPr>
            <a:spLocks noGrp="1" noChangeArrowheads="1"/>
          </p:cNvSpPr>
          <p:nvPr>
            <p:ph type="body" idx="1"/>
          </p:nvPr>
        </p:nvSpPr>
        <p:spPr>
          <a:xfrm>
            <a:off x="990600" y="1295400"/>
            <a:ext cx="8001000" cy="4276725"/>
          </a:xfrm>
        </p:spPr>
        <p:txBody>
          <a:bodyPr/>
          <a:lstStyle/>
          <a:p>
            <a:r>
              <a:rPr lang="en-US" altLang="zh-CN" smtClean="0"/>
              <a:t>8.1 </a:t>
            </a:r>
            <a:r>
              <a:rPr lang="zh-CN" altLang="en-US" smtClean="0"/>
              <a:t>引言</a:t>
            </a:r>
            <a:endParaRPr lang="en-US" altLang="zh-CN" smtClean="0"/>
          </a:p>
          <a:p>
            <a:r>
              <a:rPr lang="en-US" altLang="zh-CN" smtClean="0"/>
              <a:t>8.2 </a:t>
            </a:r>
            <a:r>
              <a:rPr lang="zh-CN" altLang="en-US" smtClean="0"/>
              <a:t>需求类型</a:t>
            </a:r>
            <a:endParaRPr lang="en-US" altLang="zh-CN" smtClean="0"/>
          </a:p>
          <a:p>
            <a:r>
              <a:rPr lang="en-US" altLang="zh-CN" smtClean="0"/>
              <a:t>8.3 </a:t>
            </a:r>
            <a:r>
              <a:rPr lang="zh-CN" altLang="en-US" smtClean="0"/>
              <a:t>需求分析过程</a:t>
            </a:r>
            <a:endParaRPr lang="en-US" altLang="zh-CN" smtClean="0"/>
          </a:p>
          <a:p>
            <a:r>
              <a:rPr lang="en-US" altLang="zh-CN" smtClean="0"/>
              <a:t>8.4 </a:t>
            </a:r>
            <a:r>
              <a:rPr lang="zh-CN" altLang="en-US" smtClean="0"/>
              <a:t>需求文档的编写</a:t>
            </a:r>
            <a:endParaRPr lang="en-US" altLang="zh-CN" smtClean="0"/>
          </a:p>
          <a:p>
            <a:r>
              <a:rPr lang="en-US" altLang="zh-CN" smtClean="0"/>
              <a:t>8.5 </a:t>
            </a:r>
            <a:r>
              <a:rPr lang="zh-CN" altLang="en-US" smtClean="0"/>
              <a:t>需求文档的质量度量</a:t>
            </a:r>
            <a:endParaRPr lang="en-US" altLang="zh-CN" smtClean="0"/>
          </a:p>
          <a:p>
            <a:r>
              <a:rPr lang="en-US" altLang="zh-CN" smtClean="0"/>
              <a:t>8.6 </a:t>
            </a:r>
            <a:r>
              <a:rPr lang="zh-CN" altLang="en-US" smtClean="0"/>
              <a:t>需求管理</a:t>
            </a:r>
            <a:endParaRPr lang="en-US" altLang="zh-CN" smtClean="0"/>
          </a:p>
          <a:p>
            <a:r>
              <a:rPr lang="en-US" altLang="zh-CN" smtClean="0"/>
              <a:t>8.7 </a:t>
            </a:r>
            <a:r>
              <a:rPr lang="zh-CN" altLang="en-US" smtClean="0"/>
              <a:t>总结</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8.4.3 </a:t>
            </a:r>
            <a:r>
              <a:rPr lang="zh-CN" altLang="en-US" smtClean="0"/>
              <a:t>需求进一步量化</a:t>
            </a:r>
          </a:p>
        </p:txBody>
      </p:sp>
      <p:sp>
        <p:nvSpPr>
          <p:cNvPr id="34819" name="内容占位符 2"/>
          <p:cNvSpPr>
            <a:spLocks noGrp="1"/>
          </p:cNvSpPr>
          <p:nvPr>
            <p:ph idx="1"/>
          </p:nvPr>
        </p:nvSpPr>
        <p:spPr>
          <a:xfrm>
            <a:off x="857250" y="1295400"/>
            <a:ext cx="8134350" cy="5029200"/>
          </a:xfrm>
        </p:spPr>
        <p:txBody>
          <a:bodyPr/>
          <a:lstStyle/>
          <a:p>
            <a:r>
              <a:rPr lang="zh-CN" altLang="en-US" sz="2400" dirty="0" smtClean="0"/>
              <a:t>在需求条款中，有些需求是不可谈判的。如果这些需求不满足，所开发出的软件系统就没有用了。而有些需求是可以商量的</a:t>
            </a:r>
            <a:r>
              <a:rPr lang="zh-CN" altLang="en-US" sz="2400" dirty="0" smtClean="0"/>
              <a:t>。</a:t>
            </a:r>
            <a:endParaRPr lang="en-US" altLang="zh-CN" sz="2400" dirty="0" smtClean="0"/>
          </a:p>
          <a:p>
            <a:pPr lvl="1"/>
            <a:r>
              <a:rPr lang="zh-CN" altLang="en-US" sz="2000" dirty="0" smtClean="0"/>
              <a:t>例如</a:t>
            </a:r>
            <a:r>
              <a:rPr lang="zh-CN" altLang="en-US" sz="2000" dirty="0" smtClean="0"/>
              <a:t>，如果客户要求支持</a:t>
            </a:r>
            <a:r>
              <a:rPr lang="en-US" altLang="zh-CN" sz="2000" dirty="0" smtClean="0"/>
              <a:t>100</a:t>
            </a:r>
            <a:r>
              <a:rPr lang="zh-CN" altLang="en-US" sz="2000" dirty="0" smtClean="0"/>
              <a:t>个并发用户，所提交系统可以支持</a:t>
            </a:r>
            <a:r>
              <a:rPr lang="en-US" altLang="zh-CN" sz="2000" dirty="0" smtClean="0"/>
              <a:t>99</a:t>
            </a:r>
            <a:r>
              <a:rPr lang="zh-CN" altLang="en-US" sz="2000" dirty="0" smtClean="0"/>
              <a:t>个用户，也算是满足了需求。这种情况下，需要对需求的重要程度进行量化。</a:t>
            </a:r>
          </a:p>
          <a:p>
            <a:r>
              <a:rPr lang="zh-CN" altLang="en-US" sz="2400" dirty="0" smtClean="0"/>
              <a:t>一种方法是将需求条款分为三种价值：</a:t>
            </a:r>
            <a:r>
              <a:rPr lang="en-US" altLang="zh-CN" sz="2400" dirty="0" smtClean="0"/>
              <a:t>M(mandatory)</a:t>
            </a:r>
            <a:r>
              <a:rPr lang="zh-CN" altLang="en-US" sz="2400" dirty="0" smtClean="0"/>
              <a:t>：强制性要求，给出要求的下限或上线；</a:t>
            </a:r>
            <a:r>
              <a:rPr lang="en-US" altLang="zh-CN" sz="2400" dirty="0" smtClean="0"/>
              <a:t>D(desirable)</a:t>
            </a:r>
            <a:r>
              <a:rPr lang="zh-CN" altLang="en-US" sz="2400" dirty="0" smtClean="0"/>
              <a:t>：期望的要求；</a:t>
            </a:r>
            <a:r>
              <a:rPr lang="en-US" altLang="zh-CN" sz="2400" dirty="0" smtClean="0"/>
              <a:t>B(best)</a:t>
            </a:r>
            <a:r>
              <a:rPr lang="zh-CN" altLang="en-US" sz="2400" dirty="0" smtClean="0"/>
              <a:t>：最好的要求。</a:t>
            </a:r>
          </a:p>
          <a:p>
            <a:pPr lvl="1"/>
            <a:r>
              <a:rPr lang="zh-CN" altLang="en-US" sz="2000" dirty="0" smtClean="0"/>
              <a:t>这样就可以对上述例子进一步的表达为：“系统应当支持 </a:t>
            </a:r>
            <a:r>
              <a:rPr lang="en-US" altLang="zh-CN" sz="2000" dirty="0" smtClean="0"/>
              <a:t>(M:50</a:t>
            </a:r>
            <a:r>
              <a:rPr lang="zh-CN" altLang="en-US" sz="2000" dirty="0" smtClean="0"/>
              <a:t>、</a:t>
            </a:r>
            <a:r>
              <a:rPr lang="en-US" altLang="zh-CN" sz="2000" dirty="0" smtClean="0"/>
              <a:t>D:100</a:t>
            </a:r>
            <a:r>
              <a:rPr lang="zh-CN" altLang="en-US" sz="2000" dirty="0" smtClean="0"/>
              <a:t>、</a:t>
            </a:r>
            <a:r>
              <a:rPr lang="en-US" altLang="zh-CN" sz="2000" dirty="0" smtClean="0"/>
              <a:t>B:200)</a:t>
            </a:r>
            <a:r>
              <a:rPr lang="zh-CN" altLang="en-US" sz="2000" dirty="0" smtClean="0"/>
              <a:t>个并发用户”即，最低支持</a:t>
            </a:r>
            <a:r>
              <a:rPr lang="en-US" altLang="zh-CN" sz="2000" dirty="0" smtClean="0"/>
              <a:t>50</a:t>
            </a:r>
            <a:r>
              <a:rPr lang="zh-CN" altLang="en-US" sz="2000" dirty="0" smtClean="0"/>
              <a:t>个用户，期望正常支持</a:t>
            </a:r>
            <a:r>
              <a:rPr lang="en-US" altLang="zh-CN" sz="2000" dirty="0" smtClean="0"/>
              <a:t>100</a:t>
            </a:r>
            <a:r>
              <a:rPr lang="zh-CN" altLang="en-US" sz="2000" dirty="0" smtClean="0"/>
              <a:t>个用户，在支持</a:t>
            </a:r>
            <a:r>
              <a:rPr lang="en-US" altLang="zh-CN" sz="2000" dirty="0" smtClean="0"/>
              <a:t>200</a:t>
            </a:r>
            <a:r>
              <a:rPr lang="zh-CN" altLang="en-US" sz="2000" dirty="0" smtClean="0"/>
              <a:t>个用户时，系统基本仍然可以使用。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mtClean="0"/>
              <a:t>8.4.3 </a:t>
            </a:r>
            <a:r>
              <a:rPr lang="zh-CN" altLang="en-US" smtClean="0"/>
              <a:t>需求进一步量化</a:t>
            </a:r>
          </a:p>
        </p:txBody>
      </p:sp>
      <p:sp>
        <p:nvSpPr>
          <p:cNvPr id="35843" name="内容占位符 2"/>
          <p:cNvSpPr>
            <a:spLocks noGrp="1"/>
          </p:cNvSpPr>
          <p:nvPr>
            <p:ph idx="1"/>
          </p:nvPr>
        </p:nvSpPr>
        <p:spPr>
          <a:xfrm>
            <a:off x="571500" y="1295400"/>
            <a:ext cx="8420100" cy="5029200"/>
          </a:xfrm>
        </p:spPr>
        <p:txBody>
          <a:bodyPr/>
          <a:lstStyle/>
          <a:p>
            <a:r>
              <a:rPr lang="zh-CN" altLang="en-US" sz="2400" dirty="0" smtClean="0"/>
              <a:t>另</a:t>
            </a:r>
            <a:r>
              <a:rPr lang="zh-CN" altLang="en-US" dirty="0" smtClean="0"/>
              <a:t>一种方法是将需求表示为一个映射的函数，其值域从</a:t>
            </a:r>
            <a:r>
              <a:rPr lang="en-US" altLang="zh-CN" dirty="0" smtClean="0"/>
              <a:t>1</a:t>
            </a:r>
            <a:r>
              <a:rPr lang="zh-CN" altLang="en-US" dirty="0" smtClean="0"/>
              <a:t>到</a:t>
            </a:r>
            <a:r>
              <a:rPr lang="en-US" altLang="zh-CN" dirty="0" smtClean="0"/>
              <a:t>100</a:t>
            </a:r>
            <a:r>
              <a:rPr lang="zh-CN" altLang="en-US" dirty="0" smtClean="0"/>
              <a:t>分别代表需求量化后的性能要求</a:t>
            </a:r>
            <a:r>
              <a:rPr lang="zh-CN" altLang="en-US" dirty="0" smtClean="0"/>
              <a:t>。</a:t>
            </a:r>
            <a:endParaRPr lang="en-US" altLang="zh-CN" dirty="0" smtClean="0"/>
          </a:p>
          <a:p>
            <a:endParaRPr lang="en-US" altLang="zh-CN" dirty="0" smtClean="0"/>
          </a:p>
          <a:p>
            <a:pPr lvl="1"/>
            <a:r>
              <a:rPr lang="zh-CN" altLang="en-US" dirty="0" smtClean="0"/>
              <a:t>例如</a:t>
            </a:r>
            <a:r>
              <a:rPr lang="zh-CN" altLang="en-US" dirty="0" smtClean="0"/>
              <a:t>，在信息管理或网络系统中，随着用户量的增加，系统响应时间降低会呈现曲线而不是简单线性下降，如果能够估计出性能变化的拐点，就能借用类似的性能曲线，对需求提出更明确的量化要求，参见</a:t>
            </a:r>
            <a:r>
              <a:rPr lang="en-US" altLang="zh-CN" dirty="0" smtClean="0"/>
              <a:t>26</a:t>
            </a:r>
            <a:r>
              <a:rPr lang="zh-CN" altLang="en-US" dirty="0" smtClean="0"/>
              <a:t>章。</a:t>
            </a:r>
          </a:p>
          <a:p>
            <a:endParaRPr lang="zh-CN" alt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8.5 </a:t>
            </a:r>
            <a:r>
              <a:rPr lang="zh-CN" altLang="en-US" smtClean="0"/>
              <a:t>需求文档的质量度量</a:t>
            </a:r>
          </a:p>
        </p:txBody>
      </p:sp>
      <p:sp>
        <p:nvSpPr>
          <p:cNvPr id="36867" name="内容占位符 2"/>
          <p:cNvSpPr>
            <a:spLocks noGrp="1"/>
          </p:cNvSpPr>
          <p:nvPr>
            <p:ph idx="1"/>
          </p:nvPr>
        </p:nvSpPr>
        <p:spPr>
          <a:xfrm>
            <a:off x="990600" y="1295400"/>
            <a:ext cx="8001000" cy="1633538"/>
          </a:xfrm>
        </p:spPr>
        <p:txBody>
          <a:bodyPr/>
          <a:lstStyle/>
          <a:p>
            <a:r>
              <a:rPr lang="en-US" altLang="zh-CN" sz="2800" b="1" smtClean="0"/>
              <a:t>1</a:t>
            </a:r>
            <a:r>
              <a:rPr lang="zh-CN" altLang="en-US" sz="2800" b="1" smtClean="0"/>
              <a:t>）无歧义</a:t>
            </a:r>
            <a:r>
              <a:rPr lang="en-US" altLang="zh-CN" sz="2800" b="1" smtClean="0"/>
              <a:t>(Unambiguous)</a:t>
            </a:r>
            <a:r>
              <a:rPr lang="en-US" altLang="zh-CN" sz="2800" smtClean="0"/>
              <a:t> </a:t>
            </a:r>
            <a:r>
              <a:rPr lang="zh-CN" altLang="en-US" sz="2800" smtClean="0"/>
              <a:t>：一个</a:t>
            </a:r>
            <a:r>
              <a:rPr lang="en-US" altLang="zh-CN" sz="2800" smtClean="0"/>
              <a:t>SRS</a:t>
            </a:r>
            <a:r>
              <a:rPr lang="zh-CN" altLang="en-US" sz="2800" smtClean="0"/>
              <a:t>是无歧义的，当且仅当</a:t>
            </a:r>
            <a:r>
              <a:rPr lang="en-US" altLang="zh-CN" sz="2800" smtClean="0"/>
              <a:t>SRS</a:t>
            </a:r>
            <a:r>
              <a:rPr lang="zh-CN" altLang="en-US" sz="2800" smtClean="0"/>
              <a:t>每个需求条款只具有唯一的解释。</a:t>
            </a:r>
            <a:endParaRPr lang="en-US" altLang="zh-CN" sz="2800" smtClean="0"/>
          </a:p>
          <a:p>
            <a:endParaRPr lang="en-US" altLang="zh-CN" smtClean="0"/>
          </a:p>
          <a:p>
            <a:endParaRPr lang="zh-CN" altLang="en-US" smtClean="0"/>
          </a:p>
        </p:txBody>
      </p:sp>
      <p:pic>
        <p:nvPicPr>
          <p:cNvPr id="36868" name="Picture 2"/>
          <p:cNvPicPr>
            <a:picLocks noChangeAspect="1" noChangeArrowheads="1"/>
          </p:cNvPicPr>
          <p:nvPr/>
        </p:nvPicPr>
        <p:blipFill>
          <a:blip r:embed="rId2"/>
          <a:srcRect/>
          <a:stretch>
            <a:fillRect/>
          </a:stretch>
        </p:blipFill>
        <p:spPr bwMode="auto">
          <a:xfrm>
            <a:off x="928688" y="2857500"/>
            <a:ext cx="7500937" cy="714375"/>
          </a:xfrm>
          <a:prstGeom prst="rect">
            <a:avLst/>
          </a:prstGeom>
          <a:noFill/>
          <a:ln w="9525">
            <a:noFill/>
            <a:miter lim="800000"/>
            <a:headEnd/>
            <a:tailEnd/>
          </a:ln>
        </p:spPr>
      </p:pic>
      <p:sp>
        <p:nvSpPr>
          <p:cNvPr id="36869" name="矩形 4"/>
          <p:cNvSpPr>
            <a:spLocks noChangeArrowheads="1"/>
          </p:cNvSpPr>
          <p:nvPr/>
        </p:nvSpPr>
        <p:spPr bwMode="auto">
          <a:xfrm>
            <a:off x="1000125" y="4214813"/>
            <a:ext cx="7643813" cy="954087"/>
          </a:xfrm>
          <a:prstGeom prst="rect">
            <a:avLst/>
          </a:prstGeom>
          <a:noFill/>
          <a:ln w="9525">
            <a:noFill/>
            <a:miter lim="800000"/>
            <a:headEnd/>
            <a:tailEnd/>
          </a:ln>
        </p:spPr>
        <p:txBody>
          <a:bodyPr>
            <a:spAutoFit/>
          </a:bodyPr>
          <a:lstStyle/>
          <a:p>
            <a:r>
              <a:rPr lang="zh-CN" altLang="en-US" sz="2800"/>
              <a:t>其中，</a:t>
            </a:r>
            <a:r>
              <a:rPr lang="en-US" altLang="zh-CN" sz="2800" i="1"/>
              <a:t>N</a:t>
            </a:r>
            <a:r>
              <a:rPr lang="en-US" altLang="zh-CN" sz="2800" i="1" baseline="-25000"/>
              <a:t>u</a:t>
            </a:r>
            <a:r>
              <a:rPr lang="zh-CN" altLang="en-US" sz="2800"/>
              <a:t>表示具有歧义的需求条款数，</a:t>
            </a:r>
            <a:r>
              <a:rPr lang="en-US" altLang="zh-CN" sz="2800" i="1"/>
              <a:t>N</a:t>
            </a:r>
            <a:r>
              <a:rPr lang="en-US" altLang="zh-CN" sz="2800" i="1" baseline="-25000"/>
              <a:t>r</a:t>
            </a:r>
            <a:r>
              <a:rPr lang="zh-CN" altLang="en-US" sz="2800"/>
              <a:t>表示总的需求条款数。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dirty="0" smtClean="0"/>
              <a:t>2</a:t>
            </a:r>
            <a:r>
              <a:rPr lang="zh-CN" altLang="en-US" dirty="0" smtClean="0"/>
              <a:t>）完整</a:t>
            </a:r>
            <a:r>
              <a:rPr lang="en-US" altLang="zh-CN" dirty="0" smtClean="0"/>
              <a:t>(complete)</a:t>
            </a:r>
            <a:endParaRPr lang="zh-CN" altLang="en-US" dirty="0" smtClean="0"/>
          </a:p>
        </p:txBody>
      </p:sp>
      <p:sp>
        <p:nvSpPr>
          <p:cNvPr id="37891" name="内容占位符 2"/>
          <p:cNvSpPr>
            <a:spLocks noGrp="1"/>
          </p:cNvSpPr>
          <p:nvPr>
            <p:ph idx="1"/>
          </p:nvPr>
        </p:nvSpPr>
        <p:spPr>
          <a:xfrm>
            <a:off x="857250" y="1295400"/>
            <a:ext cx="8134350" cy="1633538"/>
          </a:xfrm>
        </p:spPr>
        <p:txBody>
          <a:bodyPr/>
          <a:lstStyle/>
          <a:p>
            <a:r>
              <a:rPr lang="zh-CN" altLang="en-US" sz="2400" smtClean="0"/>
              <a:t>一个</a:t>
            </a:r>
            <a:r>
              <a:rPr lang="en-US" altLang="zh-CN" sz="2400" smtClean="0"/>
              <a:t>SRS</a:t>
            </a:r>
            <a:r>
              <a:rPr lang="zh-CN" altLang="en-US" sz="2400" smtClean="0"/>
              <a:t>是完整的，如果：</a:t>
            </a:r>
            <a:r>
              <a:rPr lang="en-US" altLang="zh-CN" sz="2400" smtClean="0"/>
              <a:t>a)</a:t>
            </a:r>
            <a:r>
              <a:rPr lang="zh-CN" altLang="en-US" sz="2400" smtClean="0"/>
              <a:t>包含了所有可实现的情境，以及对其输入数据的响应；</a:t>
            </a:r>
            <a:r>
              <a:rPr lang="en-US" altLang="zh-CN" sz="2400" smtClean="0"/>
              <a:t>b)</a:t>
            </a:r>
            <a:r>
              <a:rPr lang="zh-CN" altLang="en-US" sz="2400" smtClean="0"/>
              <a:t>所有页编号、所有图表有编号、所有术语被定义，提供了所有的测量单位，标引了所有的引用材料。</a:t>
            </a:r>
          </a:p>
          <a:p>
            <a:endParaRPr lang="zh-CN" altLang="en-US" smtClean="0"/>
          </a:p>
        </p:txBody>
      </p:sp>
      <p:pic>
        <p:nvPicPr>
          <p:cNvPr id="37892" name="Picture 20"/>
          <p:cNvPicPr>
            <a:picLocks noChangeAspect="1" noChangeArrowheads="1"/>
          </p:cNvPicPr>
          <p:nvPr/>
        </p:nvPicPr>
        <p:blipFill>
          <a:blip r:embed="rId2"/>
          <a:srcRect/>
          <a:stretch>
            <a:fillRect/>
          </a:stretch>
        </p:blipFill>
        <p:spPr bwMode="auto">
          <a:xfrm>
            <a:off x="714375" y="2770414"/>
            <a:ext cx="8429625" cy="369728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endParaRPr lang="zh-CN" altLang="en-US" smtClean="0"/>
          </a:p>
        </p:txBody>
      </p:sp>
      <p:pic>
        <p:nvPicPr>
          <p:cNvPr id="38915" name="Picture 24"/>
          <p:cNvPicPr>
            <a:picLocks noChangeAspect="1" noChangeArrowheads="1"/>
          </p:cNvPicPr>
          <p:nvPr/>
        </p:nvPicPr>
        <p:blipFill>
          <a:blip r:embed="rId2"/>
          <a:srcRect/>
          <a:stretch>
            <a:fillRect/>
          </a:stretch>
        </p:blipFill>
        <p:spPr bwMode="auto">
          <a:xfrm>
            <a:off x="642938" y="1285875"/>
            <a:ext cx="8215312" cy="3603625"/>
          </a:xfrm>
          <a:prstGeom prst="rect">
            <a:avLst/>
          </a:prstGeom>
          <a:noFill/>
          <a:ln w="9525">
            <a:noFill/>
            <a:miter lim="800000"/>
            <a:headEnd/>
            <a:tailEnd/>
          </a:ln>
        </p:spPr>
      </p:pic>
      <p:pic>
        <p:nvPicPr>
          <p:cNvPr id="38916" name="Picture 25"/>
          <p:cNvPicPr>
            <a:picLocks noChangeAspect="1" noChangeArrowheads="1"/>
          </p:cNvPicPr>
          <p:nvPr/>
        </p:nvPicPr>
        <p:blipFill>
          <a:blip r:embed="rId3"/>
          <a:srcRect/>
          <a:stretch>
            <a:fillRect/>
          </a:stretch>
        </p:blipFill>
        <p:spPr bwMode="auto">
          <a:xfrm>
            <a:off x="928688" y="4572000"/>
            <a:ext cx="7786687" cy="714375"/>
          </a:xfrm>
          <a:prstGeom prst="rect">
            <a:avLst/>
          </a:prstGeom>
          <a:noFill/>
          <a:ln w="9525">
            <a:noFill/>
            <a:miter lim="800000"/>
            <a:headEnd/>
            <a:tailEnd/>
          </a:ln>
        </p:spPr>
      </p:pic>
      <p:sp>
        <p:nvSpPr>
          <p:cNvPr id="38917" name="Rectangle 26"/>
          <p:cNvSpPr>
            <a:spLocks noChangeArrowheads="1"/>
          </p:cNvSpPr>
          <p:nvPr/>
        </p:nvSpPr>
        <p:spPr bwMode="auto">
          <a:xfrm>
            <a:off x="1071563" y="5429250"/>
            <a:ext cx="7500937" cy="461963"/>
          </a:xfrm>
          <a:prstGeom prst="rect">
            <a:avLst/>
          </a:prstGeom>
          <a:noFill/>
          <a:ln w="9525">
            <a:noFill/>
            <a:miter lim="800000"/>
            <a:headEnd/>
            <a:tailEnd/>
          </a:ln>
        </p:spPr>
        <p:txBody>
          <a:bodyPr anchor="ctr">
            <a:spAutoFit/>
          </a:bodyPr>
          <a:lstStyle/>
          <a:p>
            <a:pPr indent="269875" eaLnBrk="0" hangingPunct="0"/>
            <a:r>
              <a:rPr lang="zh-CN"/>
              <a:t>其中</a:t>
            </a:r>
            <a:r>
              <a:rPr lang="en-US" altLang="zh-CN"/>
              <a:t>N</a:t>
            </a:r>
            <a:r>
              <a:rPr lang="en-US" altLang="zh-CN" baseline="-30000"/>
              <a:t>r</a:t>
            </a:r>
            <a:r>
              <a:rPr lang="en-US" altLang="zh-CN"/>
              <a:t> </a:t>
            </a:r>
            <a:r>
              <a:rPr lang="zh-CN" altLang="en-US"/>
              <a:t>是总的需求条款，包括理解的和不理解的。</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en-US" altLang="zh-CN" dirty="0" smtClean="0"/>
              <a:t>3</a:t>
            </a:r>
            <a:r>
              <a:rPr lang="zh-CN" altLang="en-US" dirty="0" smtClean="0"/>
              <a:t>）准确</a:t>
            </a:r>
            <a:r>
              <a:rPr lang="en-US" altLang="zh-CN" dirty="0" smtClean="0"/>
              <a:t>(correct)</a:t>
            </a:r>
            <a:endParaRPr lang="zh-CN" altLang="en-US" dirty="0" smtClean="0"/>
          </a:p>
        </p:txBody>
      </p:sp>
      <p:sp>
        <p:nvSpPr>
          <p:cNvPr id="2052" name="内容占位符 2"/>
          <p:cNvSpPr>
            <a:spLocks noGrp="1"/>
          </p:cNvSpPr>
          <p:nvPr>
            <p:ph idx="1"/>
          </p:nvPr>
        </p:nvSpPr>
        <p:spPr>
          <a:xfrm>
            <a:off x="990600" y="1295400"/>
            <a:ext cx="8001000" cy="2419350"/>
          </a:xfrm>
        </p:spPr>
        <p:txBody>
          <a:bodyPr/>
          <a:lstStyle/>
          <a:p>
            <a:r>
              <a:rPr lang="zh-CN" altLang="en-US" sz="2400" smtClean="0"/>
              <a:t>一个</a:t>
            </a:r>
            <a:r>
              <a:rPr lang="en-US" altLang="zh-CN" sz="2400" smtClean="0"/>
              <a:t>SRS</a:t>
            </a:r>
            <a:r>
              <a:rPr lang="zh-CN" altLang="en-US" sz="2400" smtClean="0"/>
              <a:t>是准确的，当且仅当每个需求都表达了系统的期望，即，每个需求都满足实际的需求。对准确性的度量可以表达为：</a:t>
            </a:r>
            <a:endParaRPr lang="en-US" altLang="zh-CN" sz="2400" smtClean="0"/>
          </a:p>
          <a:p>
            <a:pPr lvl="1"/>
            <a:r>
              <a:rPr lang="en-US" altLang="zh-CN" sz="2000" smtClean="0"/>
              <a:t>N</a:t>
            </a:r>
            <a:r>
              <a:rPr lang="en-US" altLang="zh-CN" sz="2000" baseline="-25000" smtClean="0"/>
              <a:t>C</a:t>
            </a:r>
            <a:r>
              <a:rPr lang="en-US" altLang="zh-CN" sz="2000" smtClean="0"/>
              <a:t>/(N</a:t>
            </a:r>
            <a:r>
              <a:rPr lang="en-US" altLang="zh-CN" sz="2000" baseline="-25000" smtClean="0"/>
              <a:t>c</a:t>
            </a:r>
            <a:r>
              <a:rPr lang="en-US" altLang="zh-CN" sz="2000" smtClean="0"/>
              <a:t> + N</a:t>
            </a:r>
            <a:r>
              <a:rPr lang="en-US" altLang="zh-CN" sz="2000" baseline="-25000" smtClean="0"/>
              <a:t>I</a:t>
            </a:r>
            <a:r>
              <a:rPr lang="en-US" altLang="zh-CN" sz="2000" smtClean="0"/>
              <a:t>)</a:t>
            </a:r>
            <a:r>
              <a:rPr lang="zh-CN" altLang="en-US" sz="2000" smtClean="0"/>
              <a:t>，其中，</a:t>
            </a:r>
            <a:r>
              <a:rPr lang="en-US" altLang="zh-CN" sz="2000" smtClean="0"/>
              <a:t>N</a:t>
            </a:r>
            <a:r>
              <a:rPr lang="en-US" altLang="zh-CN" sz="2000" baseline="-25000" smtClean="0"/>
              <a:t>c</a:t>
            </a:r>
            <a:r>
              <a:rPr lang="en-US" altLang="zh-CN" sz="2000" smtClean="0"/>
              <a:t> </a:t>
            </a:r>
            <a:r>
              <a:rPr lang="zh-CN" altLang="en-US" sz="2000" smtClean="0"/>
              <a:t>和</a:t>
            </a:r>
            <a:r>
              <a:rPr lang="en-US" sz="2000" smtClean="0"/>
              <a:t> </a:t>
            </a:r>
            <a:r>
              <a:rPr lang="en-US" altLang="zh-CN" sz="2000" smtClean="0"/>
              <a:t>N</a:t>
            </a:r>
            <a:r>
              <a:rPr lang="en-US" altLang="zh-CN" sz="2000" baseline="-25000" smtClean="0"/>
              <a:t>I </a:t>
            </a:r>
            <a:r>
              <a:rPr lang="zh-CN" altLang="en-US" sz="2000" smtClean="0"/>
              <a:t>分别表述准确的需求条款数和不准确的需求条款数。</a:t>
            </a:r>
          </a:p>
          <a:p>
            <a:r>
              <a:rPr lang="zh-CN" altLang="en-US" sz="2400" smtClean="0"/>
              <a:t>在工程中，我们很难认定那些事准确的，哪些是不准确的。因此，最好改为：</a:t>
            </a:r>
          </a:p>
          <a:p>
            <a:endParaRPr lang="zh-CN" altLang="en-US" smtClean="0"/>
          </a:p>
        </p:txBody>
      </p:sp>
      <p:sp>
        <p:nvSpPr>
          <p:cNvPr id="2053"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1"/>
          <p:cNvGraphicFramePr>
            <a:graphicFrameLocks noChangeAspect="1"/>
          </p:cNvGraphicFramePr>
          <p:nvPr/>
        </p:nvGraphicFramePr>
        <p:xfrm>
          <a:off x="1000125" y="4071938"/>
          <a:ext cx="5286375" cy="727075"/>
        </p:xfrm>
        <a:graphic>
          <a:graphicData uri="http://schemas.openxmlformats.org/presentationml/2006/ole">
            <p:oleObj spid="_x0000_s2050" name="公式" r:id="rId3" imgW="1879600" imgH="381000" progId="Equation.3">
              <p:embed/>
            </p:oleObj>
          </a:graphicData>
        </a:graphic>
      </p:graphicFrame>
      <p:sp>
        <p:nvSpPr>
          <p:cNvPr id="2054" name="Rectangle 3"/>
          <p:cNvSpPr>
            <a:spLocks noChangeArrowheads="1"/>
          </p:cNvSpPr>
          <p:nvPr/>
        </p:nvSpPr>
        <p:spPr bwMode="auto">
          <a:xfrm>
            <a:off x="6500813" y="4214813"/>
            <a:ext cx="1970087" cy="461962"/>
          </a:xfrm>
          <a:prstGeom prst="rect">
            <a:avLst/>
          </a:prstGeom>
          <a:noFill/>
          <a:ln w="9525">
            <a:noFill/>
            <a:miter lim="800000"/>
            <a:headEnd/>
            <a:tailEnd/>
          </a:ln>
        </p:spPr>
        <p:txBody>
          <a:bodyPr wrap="none" anchor="ctr">
            <a:spAutoFit/>
          </a:bodyPr>
          <a:lstStyle/>
          <a:p>
            <a:pPr indent="269875" eaLnBrk="0" hangingPunct="0"/>
            <a:r>
              <a:rPr lang="en-US" altLang="zh-CN"/>
              <a:t>-------- (8-3)</a:t>
            </a:r>
          </a:p>
        </p:txBody>
      </p:sp>
      <p:sp>
        <p:nvSpPr>
          <p:cNvPr id="2055" name="矩形 6"/>
          <p:cNvSpPr>
            <a:spLocks noChangeArrowheads="1"/>
          </p:cNvSpPr>
          <p:nvPr/>
        </p:nvSpPr>
        <p:spPr bwMode="auto">
          <a:xfrm>
            <a:off x="857250" y="4929188"/>
            <a:ext cx="7858125" cy="830262"/>
          </a:xfrm>
          <a:prstGeom prst="rect">
            <a:avLst/>
          </a:prstGeom>
          <a:noFill/>
          <a:ln w="9525">
            <a:noFill/>
            <a:miter lim="800000"/>
            <a:headEnd/>
            <a:tailEnd/>
          </a:ln>
        </p:spPr>
        <p:txBody>
          <a:bodyPr>
            <a:spAutoFit/>
          </a:bodyPr>
          <a:lstStyle/>
          <a:p>
            <a:r>
              <a:rPr lang="zh-CN" altLang="en-US"/>
              <a:t>其中，</a:t>
            </a:r>
            <a:r>
              <a:rPr lang="en-US" altLang="zh-CN"/>
              <a:t>N</a:t>
            </a:r>
            <a:r>
              <a:rPr lang="en-US" altLang="zh-CN" baseline="-25000"/>
              <a:t>c</a:t>
            </a:r>
            <a:r>
              <a:rPr lang="en-US" altLang="zh-CN"/>
              <a:t> </a:t>
            </a:r>
            <a:r>
              <a:rPr lang="zh-CN" altLang="en-US"/>
              <a:t>是确认准确的条款数，</a:t>
            </a:r>
            <a:r>
              <a:rPr lang="en-US" altLang="zh-CN"/>
              <a:t>N</a:t>
            </a:r>
            <a:r>
              <a:rPr lang="en-US" altLang="zh-CN" baseline="-25000"/>
              <a:t>NV</a:t>
            </a:r>
            <a:r>
              <a:rPr lang="en-US" altLang="zh-CN"/>
              <a:t> </a:t>
            </a:r>
            <a:r>
              <a:rPr lang="zh-CN" altLang="en-US"/>
              <a:t>是不能确认的需求条款，</a:t>
            </a:r>
            <a:r>
              <a:rPr lang="en-US" altLang="zh-CN"/>
              <a:t>N</a:t>
            </a:r>
            <a:r>
              <a:rPr lang="en-US" altLang="zh-CN" baseline="-25000"/>
              <a:t>c</a:t>
            </a:r>
            <a:r>
              <a:rPr lang="zh-CN" altLang="en-US"/>
              <a:t>是总的需求条款数。</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smtClean="0"/>
              <a:t>4</a:t>
            </a:r>
            <a:r>
              <a:rPr lang="zh-CN" altLang="en-US" dirty="0" smtClean="0"/>
              <a:t>）可理解</a:t>
            </a:r>
            <a:r>
              <a:rPr lang="en-US" altLang="zh-CN" dirty="0" smtClean="0"/>
              <a:t>(understandable)</a:t>
            </a:r>
            <a:endParaRPr lang="zh-CN" altLang="en-US" dirty="0" smtClean="0"/>
          </a:p>
        </p:txBody>
      </p:sp>
      <p:sp>
        <p:nvSpPr>
          <p:cNvPr id="39939" name="内容占位符 2"/>
          <p:cNvSpPr>
            <a:spLocks noGrp="1"/>
          </p:cNvSpPr>
          <p:nvPr>
            <p:ph idx="1"/>
          </p:nvPr>
        </p:nvSpPr>
        <p:spPr>
          <a:xfrm>
            <a:off x="785813" y="1190171"/>
            <a:ext cx="8205787" cy="5134429"/>
          </a:xfrm>
        </p:spPr>
        <p:txBody>
          <a:bodyPr/>
          <a:lstStyle/>
          <a:p>
            <a:r>
              <a:rPr lang="en-US" altLang="zh-CN" sz="2400" dirty="0" smtClean="0"/>
              <a:t>SRS</a:t>
            </a:r>
            <a:r>
              <a:rPr lang="zh-CN" altLang="en-US" sz="2400" dirty="0" smtClean="0"/>
              <a:t>是可理解的，如果经最少的解释，各种类型的读者都能够容易地理解所有需求的含义的话。读者包括：</a:t>
            </a:r>
            <a:endParaRPr lang="en-US" altLang="zh-CN" sz="2400" dirty="0" smtClean="0"/>
          </a:p>
          <a:p>
            <a:pPr lvl="1"/>
            <a:r>
              <a:rPr lang="zh-CN" altLang="en-US" sz="2000" dirty="0" smtClean="0"/>
              <a:t>客户、最终用户、项目经理、软件开发人员和测试人员。</a:t>
            </a:r>
            <a:endParaRPr lang="en-US" altLang="zh-CN" sz="2000" dirty="0" smtClean="0"/>
          </a:p>
          <a:p>
            <a:pPr lvl="1"/>
            <a:r>
              <a:rPr lang="zh-CN" altLang="en-US" sz="2000" dirty="0" smtClean="0"/>
              <a:t>要让前三类人员能理解的办法是用自然语言编写</a:t>
            </a:r>
            <a:r>
              <a:rPr lang="en-US" altLang="zh-CN" sz="2000" dirty="0" smtClean="0"/>
              <a:t>SRS</a:t>
            </a:r>
            <a:r>
              <a:rPr lang="zh-CN" altLang="en-US" sz="2000" dirty="0" smtClean="0"/>
              <a:t>。如果他们不理解</a:t>
            </a:r>
            <a:r>
              <a:rPr lang="en-US" altLang="zh-CN" sz="2000" dirty="0" smtClean="0"/>
              <a:t>SRS</a:t>
            </a:r>
            <a:r>
              <a:rPr lang="zh-CN" altLang="en-US" sz="2000" dirty="0" smtClean="0"/>
              <a:t>，就可能不同意，或者保留意见到开发后期或验收时，才提出不同意见。</a:t>
            </a:r>
            <a:endParaRPr lang="en-US" altLang="zh-CN" sz="2000" dirty="0" smtClean="0"/>
          </a:p>
          <a:p>
            <a:r>
              <a:rPr lang="zh-CN" altLang="en-US" sz="2400" dirty="0" smtClean="0"/>
              <a:t>用形式化的语言描述</a:t>
            </a:r>
            <a:r>
              <a:rPr lang="en-US" altLang="zh-CN" sz="2400" dirty="0" smtClean="0"/>
              <a:t>SRS</a:t>
            </a:r>
            <a:r>
              <a:rPr lang="zh-CN" altLang="en-US" sz="2400" dirty="0" smtClean="0"/>
              <a:t>更容易被后两类人员理解，加快系统的建造和测试步伐</a:t>
            </a:r>
            <a:r>
              <a:rPr lang="zh-CN" altLang="en-US" sz="2400" dirty="0" smtClean="0"/>
              <a:t>。</a:t>
            </a:r>
            <a:endParaRPr lang="en-US" altLang="zh-CN" sz="2400" dirty="0" smtClean="0"/>
          </a:p>
          <a:p>
            <a:pPr lvl="1"/>
            <a:r>
              <a:rPr lang="zh-CN" altLang="en-US" sz="2000" dirty="0" smtClean="0"/>
              <a:t>例如</a:t>
            </a:r>
            <a:r>
              <a:rPr lang="zh-CN" altLang="en-US" sz="2000" dirty="0" smtClean="0"/>
              <a:t>，用图表表达有利于客户和用户理解，用带语义的</a:t>
            </a:r>
            <a:r>
              <a:rPr lang="en-US" altLang="zh-CN" sz="2000" dirty="0" smtClean="0"/>
              <a:t>Petri</a:t>
            </a:r>
            <a:r>
              <a:rPr lang="zh-CN" altLang="en-US" sz="2000" dirty="0" smtClean="0"/>
              <a:t>网表达的需求容易被开发和测试人员理解</a:t>
            </a:r>
            <a:r>
              <a:rPr lang="zh-CN" altLang="en-US" sz="2000" dirty="0" smtClean="0"/>
              <a:t>。</a:t>
            </a:r>
            <a:endParaRPr lang="en-US" altLang="zh-CN" sz="2000" dirty="0" smtClean="0"/>
          </a:p>
          <a:p>
            <a:r>
              <a:rPr lang="zh-CN" altLang="en-US" sz="2400" dirty="0" smtClean="0"/>
              <a:t>图</a:t>
            </a:r>
            <a:r>
              <a:rPr lang="en-US" altLang="zh-CN" sz="2400" dirty="0" smtClean="0"/>
              <a:t>8-8</a:t>
            </a:r>
            <a:r>
              <a:rPr lang="zh-CN" altLang="en-US" sz="2400" dirty="0" smtClean="0"/>
              <a:t>表示表达了这种矛盾，增加用</a:t>
            </a:r>
            <a:r>
              <a:rPr lang="en-US" altLang="zh-CN" sz="2400" dirty="0" smtClean="0"/>
              <a:t>Petri</a:t>
            </a:r>
            <a:r>
              <a:rPr lang="zh-CN" altLang="en-US" sz="2400" dirty="0" smtClean="0"/>
              <a:t>网表达需求，会增加开发和测试者的可理解性，同时也会增加客户和用户的不可理解程度</a:t>
            </a:r>
            <a:r>
              <a:rPr lang="zh-CN" altLang="en-US" sz="2400" dirty="0" smtClean="0"/>
              <a:t>。因此</a:t>
            </a:r>
            <a:r>
              <a:rPr lang="zh-CN" altLang="en-US" sz="2400" dirty="0" smtClean="0"/>
              <a:t>，可理解性是针对不同读者的一个折衷。</a:t>
            </a:r>
          </a:p>
          <a:p>
            <a:endParaRPr lang="zh-CN" altLang="en-US" sz="24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r>
              <a:rPr lang="zh-CN" altLang="en-US" smtClean="0"/>
              <a:t>需求表达方式与可理解程度</a:t>
            </a:r>
          </a:p>
        </p:txBody>
      </p:sp>
      <p:pic>
        <p:nvPicPr>
          <p:cNvPr id="3076" name="Picture 30"/>
          <p:cNvPicPr>
            <a:picLocks noChangeAspect="1" noChangeArrowheads="1"/>
          </p:cNvPicPr>
          <p:nvPr/>
        </p:nvPicPr>
        <p:blipFill>
          <a:blip r:embed="rId3"/>
          <a:srcRect/>
          <a:stretch>
            <a:fillRect/>
          </a:stretch>
        </p:blipFill>
        <p:spPr bwMode="auto">
          <a:xfrm>
            <a:off x="857250" y="1214438"/>
            <a:ext cx="8059738" cy="3857625"/>
          </a:xfrm>
          <a:prstGeom prst="rect">
            <a:avLst/>
          </a:prstGeom>
          <a:noFill/>
          <a:ln w="9525">
            <a:noFill/>
            <a:miter lim="800000"/>
            <a:headEnd/>
            <a:tailEnd/>
          </a:ln>
        </p:spPr>
      </p:pic>
      <p:sp>
        <p:nvSpPr>
          <p:cNvPr id="3077" name="Rectangle 3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31"/>
          <p:cNvGraphicFramePr>
            <a:graphicFrameLocks noChangeAspect="1"/>
          </p:cNvGraphicFramePr>
          <p:nvPr/>
        </p:nvGraphicFramePr>
        <p:xfrm>
          <a:off x="1000125" y="5357813"/>
          <a:ext cx="1928813" cy="642937"/>
        </p:xfrm>
        <a:graphic>
          <a:graphicData uri="http://schemas.openxmlformats.org/presentationml/2006/ole">
            <p:oleObj spid="_x0000_s3074" name="公式" r:id="rId4" imgW="812447" imgH="380835" progId="Equation.3">
              <p:embed/>
            </p:oleObj>
          </a:graphicData>
        </a:graphic>
      </p:graphicFrame>
      <p:sp>
        <p:nvSpPr>
          <p:cNvPr id="3078" name="矩形 23"/>
          <p:cNvSpPr>
            <a:spLocks noChangeArrowheads="1"/>
          </p:cNvSpPr>
          <p:nvPr/>
        </p:nvSpPr>
        <p:spPr bwMode="auto">
          <a:xfrm>
            <a:off x="3000375" y="5214938"/>
            <a:ext cx="5572125" cy="830262"/>
          </a:xfrm>
          <a:prstGeom prst="rect">
            <a:avLst/>
          </a:prstGeom>
          <a:noFill/>
          <a:ln w="9525">
            <a:noFill/>
            <a:miter lim="800000"/>
            <a:headEnd/>
            <a:tailEnd/>
          </a:ln>
        </p:spPr>
        <p:txBody>
          <a:bodyPr>
            <a:spAutoFit/>
          </a:bodyPr>
          <a:lstStyle/>
          <a:p>
            <a:r>
              <a:rPr lang="zh-CN" altLang="en-US"/>
              <a:t>其中，</a:t>
            </a:r>
            <a:r>
              <a:rPr lang="en-US" altLang="zh-CN"/>
              <a:t>Nur</a:t>
            </a:r>
            <a:r>
              <a:rPr lang="zh-CN" altLang="en-US"/>
              <a:t>是所有评审人员理解的需求条款数，</a:t>
            </a:r>
            <a:r>
              <a:rPr lang="en-US" altLang="zh-CN"/>
              <a:t>Nr</a:t>
            </a:r>
            <a:r>
              <a:rPr lang="zh-CN" altLang="en-US"/>
              <a:t>表示总的需求条款数。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dirty="0" smtClean="0"/>
              <a:t>5</a:t>
            </a:r>
            <a:r>
              <a:rPr lang="zh-CN" altLang="en-US" dirty="0" smtClean="0"/>
              <a:t>）可验证</a:t>
            </a:r>
            <a:r>
              <a:rPr lang="en-US" altLang="zh-CN" dirty="0" smtClean="0"/>
              <a:t>(Verifiable)</a:t>
            </a:r>
            <a:endParaRPr lang="zh-CN" altLang="en-US" dirty="0" smtClean="0"/>
          </a:p>
        </p:txBody>
      </p:sp>
      <p:sp>
        <p:nvSpPr>
          <p:cNvPr id="40963" name="内容占位符 2"/>
          <p:cNvSpPr>
            <a:spLocks noGrp="1"/>
          </p:cNvSpPr>
          <p:nvPr>
            <p:ph idx="1"/>
          </p:nvPr>
        </p:nvSpPr>
        <p:spPr/>
        <p:txBody>
          <a:bodyPr/>
          <a:lstStyle/>
          <a:p>
            <a:r>
              <a:rPr lang="zh-CN" altLang="en-US" smtClean="0"/>
              <a:t>一个</a:t>
            </a:r>
            <a:r>
              <a:rPr lang="en-US" altLang="zh-CN" smtClean="0"/>
              <a:t>SRS</a:t>
            </a:r>
            <a:r>
              <a:rPr lang="zh-CN" altLang="en-US" smtClean="0"/>
              <a:t>是可验证的，如果存在有穷的、费效合理的技术能够验证所建造的系统是否满足每个需求条款。</a:t>
            </a:r>
            <a:endParaRPr lang="en-US" altLang="zh-CN" smtClean="0"/>
          </a:p>
          <a:p>
            <a:pPr lvl="1"/>
            <a:r>
              <a:rPr lang="zh-CN" altLang="en-US" smtClean="0"/>
              <a:t>某些需求很容易被测试，例如，“按红色钮，红灯亮”。</a:t>
            </a:r>
            <a:endParaRPr lang="en-US" altLang="zh-CN" smtClean="0"/>
          </a:p>
          <a:p>
            <a:pPr lvl="1"/>
            <a:r>
              <a:rPr lang="zh-CN" altLang="en-US" smtClean="0"/>
              <a:t>而许多需求是很难被测试的，例如，“软件界面友好，易于使用。”这是由于</a:t>
            </a:r>
            <a:r>
              <a:rPr lang="en-US" altLang="zh-CN" smtClean="0"/>
              <a:t>SRS</a:t>
            </a:r>
            <a:r>
              <a:rPr lang="zh-CN" altLang="en-US" smtClean="0"/>
              <a:t>本身的表达就具有很大的歧义性、不可判定性、以及费用的限制。</a:t>
            </a:r>
            <a:endParaRPr lang="en-US" altLang="zh-CN" smtClean="0"/>
          </a:p>
          <a:p>
            <a:pPr lvl="1"/>
            <a:endParaRPr lang="zh-CN" alt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endParaRPr lang="zh-CN" altLang="en-US" smtClean="0"/>
          </a:p>
        </p:txBody>
      </p:sp>
      <p:sp>
        <p:nvSpPr>
          <p:cNvPr id="4100" name="内容占位符 2"/>
          <p:cNvSpPr>
            <a:spLocks noGrp="1"/>
          </p:cNvSpPr>
          <p:nvPr>
            <p:ph idx="1"/>
          </p:nvPr>
        </p:nvSpPr>
        <p:spPr>
          <a:xfrm>
            <a:off x="857250" y="4500563"/>
            <a:ext cx="8001000" cy="1143000"/>
          </a:xfrm>
        </p:spPr>
        <p:txBody>
          <a:bodyPr/>
          <a:lstStyle/>
          <a:p>
            <a:r>
              <a:rPr lang="zh-CN" altLang="en-US" sz="2800" smtClean="0"/>
              <a:t>其中，</a:t>
            </a:r>
            <a:r>
              <a:rPr lang="en-US" altLang="zh-CN" sz="2800" smtClean="0"/>
              <a:t>c(N</a:t>
            </a:r>
            <a:r>
              <a:rPr lang="en-US" altLang="zh-CN" sz="2800" baseline="-25000" smtClean="0"/>
              <a:t>i</a:t>
            </a:r>
            <a:r>
              <a:rPr lang="en-US" altLang="zh-CN" sz="2800" smtClean="0"/>
              <a:t>) </a:t>
            </a:r>
            <a:r>
              <a:rPr lang="zh-CN" altLang="en-US" sz="2800" smtClean="0"/>
              <a:t>和</a:t>
            </a:r>
            <a:r>
              <a:rPr lang="en-US" altLang="zh-CN" sz="2800" smtClean="0"/>
              <a:t>t(N</a:t>
            </a:r>
            <a:r>
              <a:rPr lang="en-US" altLang="zh-CN" sz="2800" baseline="-25000" smtClean="0"/>
              <a:t>i </a:t>
            </a:r>
            <a:r>
              <a:rPr lang="en-US" altLang="zh-CN" sz="2800" smtClean="0"/>
              <a:t>)</a:t>
            </a:r>
            <a:r>
              <a:rPr lang="zh-CN" altLang="en-US" sz="2800" smtClean="0"/>
              <a:t>分别表达验证需求条款</a:t>
            </a:r>
            <a:r>
              <a:rPr lang="en-US" altLang="zh-CN" sz="2800" smtClean="0"/>
              <a:t>N</a:t>
            </a:r>
            <a:r>
              <a:rPr lang="en-US" altLang="zh-CN" sz="2800" baseline="-25000" smtClean="0"/>
              <a:t>i</a:t>
            </a:r>
            <a:r>
              <a:rPr lang="en-US" altLang="zh-CN" sz="2800" smtClean="0"/>
              <a:t> </a:t>
            </a:r>
            <a:r>
              <a:rPr lang="zh-CN" altLang="en-US" sz="2800" smtClean="0"/>
              <a:t>的所需的费用和时间。</a:t>
            </a:r>
          </a:p>
          <a:p>
            <a:endParaRPr lang="zh-CN" altLang="en-US" smtClean="0"/>
          </a:p>
        </p:txBody>
      </p:sp>
      <p:sp>
        <p:nvSpPr>
          <p:cNvPr id="410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4098" name="Object 1"/>
          <p:cNvGraphicFramePr>
            <a:graphicFrameLocks noChangeAspect="1"/>
          </p:cNvGraphicFramePr>
          <p:nvPr/>
        </p:nvGraphicFramePr>
        <p:xfrm>
          <a:off x="1500188" y="3214688"/>
          <a:ext cx="5535612" cy="900112"/>
        </p:xfrm>
        <a:graphic>
          <a:graphicData uri="http://schemas.openxmlformats.org/presentationml/2006/ole">
            <p:oleObj spid="_x0000_s4098" name="公式" r:id="rId3" imgW="2336800" imgH="406400" progId="Equation.3">
              <p:embed/>
            </p:oleObj>
          </a:graphicData>
        </a:graphic>
      </p:graphicFrame>
      <p:sp>
        <p:nvSpPr>
          <p:cNvPr id="4102" name="矩形 5"/>
          <p:cNvSpPr>
            <a:spLocks noChangeArrowheads="1"/>
          </p:cNvSpPr>
          <p:nvPr/>
        </p:nvSpPr>
        <p:spPr bwMode="auto">
          <a:xfrm>
            <a:off x="1071563" y="1214438"/>
            <a:ext cx="7715250" cy="1384300"/>
          </a:xfrm>
          <a:prstGeom prst="rect">
            <a:avLst/>
          </a:prstGeom>
          <a:noFill/>
          <a:ln w="9525">
            <a:noFill/>
            <a:miter lim="800000"/>
            <a:headEnd/>
            <a:tailEnd/>
          </a:ln>
        </p:spPr>
        <p:txBody>
          <a:bodyPr>
            <a:spAutoFit/>
          </a:bodyPr>
          <a:lstStyle/>
          <a:p>
            <a:r>
              <a:rPr lang="zh-CN" altLang="en-US" sz="2800"/>
              <a:t>可以简单地度量</a:t>
            </a:r>
            <a:r>
              <a:rPr lang="en-US" altLang="zh-CN" sz="2800"/>
              <a:t>SRS</a:t>
            </a:r>
            <a:r>
              <a:rPr lang="zh-CN" altLang="en-US" sz="2800"/>
              <a:t>中的需求条款可验证的百分比。但是，这种度量不能反映出费用和工期情况。</a:t>
            </a:r>
            <a:endParaRPr lang="en-US" altLang="zh-CN" sz="2800"/>
          </a:p>
          <a:p>
            <a:r>
              <a:rPr lang="zh-CN" altLang="en-US" sz="2800"/>
              <a:t>建议的方法是：</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146"/>
          <p:cNvSpPr>
            <a:spLocks noGrp="1" noChangeArrowheads="1"/>
          </p:cNvSpPr>
          <p:nvPr>
            <p:ph type="title"/>
          </p:nvPr>
        </p:nvSpPr>
        <p:spPr/>
        <p:txBody>
          <a:bodyPr/>
          <a:lstStyle/>
          <a:p>
            <a:r>
              <a:rPr lang="en-US" altLang="zh-CN" smtClean="0"/>
              <a:t>8.1 </a:t>
            </a:r>
            <a:r>
              <a:rPr lang="zh-CN" altLang="en-US" smtClean="0"/>
              <a:t>引言</a:t>
            </a:r>
            <a:endParaRPr lang="en-US" altLang="zh-CN" smtClean="0"/>
          </a:p>
        </p:txBody>
      </p:sp>
      <p:sp>
        <p:nvSpPr>
          <p:cNvPr id="1028" name="Rectangle 6147"/>
          <p:cNvSpPr>
            <a:spLocks noGrp="1" noChangeArrowheads="1"/>
          </p:cNvSpPr>
          <p:nvPr>
            <p:ph type="body" idx="1"/>
          </p:nvPr>
        </p:nvSpPr>
        <p:spPr>
          <a:xfrm>
            <a:off x="714375" y="1143000"/>
            <a:ext cx="2500313" cy="5429250"/>
          </a:xfrm>
        </p:spPr>
        <p:txBody>
          <a:bodyPr vert="eaVert"/>
          <a:lstStyle/>
          <a:p>
            <a:pPr>
              <a:buFontTx/>
              <a:buNone/>
            </a:pPr>
            <a:r>
              <a:rPr lang="zh-CN" altLang="en-US" sz="2800" smtClean="0">
                <a:latin typeface="华文行楷" pitchFamily="2" charset="-122"/>
                <a:ea typeface="华文行楷" pitchFamily="2" charset="-122"/>
              </a:rPr>
              <a:t>            软件项目失败的最主要原因并不是软件设计和代码编写等方面的技术原因，很大程度上是对用户的需求分析不够等方面非技术的原因。</a:t>
            </a:r>
            <a:endParaRPr lang="en-US" altLang="zh-CN" sz="2800" smtClean="0">
              <a:latin typeface="华文行楷" pitchFamily="2" charset="-122"/>
              <a:ea typeface="华文行楷" pitchFamily="2" charset="-122"/>
            </a:endParaRPr>
          </a:p>
        </p:txBody>
      </p:sp>
      <p:sp>
        <p:nvSpPr>
          <p:cNvPr id="102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1"/>
          <p:cNvGraphicFramePr>
            <a:graphicFrameLocks noChangeAspect="1"/>
          </p:cNvGraphicFramePr>
          <p:nvPr/>
        </p:nvGraphicFramePr>
        <p:xfrm>
          <a:off x="2714625" y="1143000"/>
          <a:ext cx="6429375" cy="4214813"/>
        </p:xfrm>
        <a:graphic>
          <a:graphicData uri="http://schemas.openxmlformats.org/presentationml/2006/ole">
            <p:oleObj spid="_x0000_s1026" name="图表" r:id="rId3" imgW="4686300" imgH="2971800" progId="MSGraph.Chart.8">
              <p:embed/>
            </p:oleObj>
          </a:graphicData>
        </a:graphic>
      </p:graphicFrame>
      <p:sp>
        <p:nvSpPr>
          <p:cNvPr id="1030" name="矩形 5"/>
          <p:cNvSpPr>
            <a:spLocks noChangeArrowheads="1"/>
          </p:cNvSpPr>
          <p:nvPr/>
        </p:nvSpPr>
        <p:spPr bwMode="auto">
          <a:xfrm>
            <a:off x="3357563" y="5214938"/>
            <a:ext cx="5786437" cy="830262"/>
          </a:xfrm>
          <a:prstGeom prst="rect">
            <a:avLst/>
          </a:prstGeom>
          <a:noFill/>
          <a:ln w="9525">
            <a:noFill/>
            <a:miter lim="800000"/>
            <a:headEnd/>
            <a:tailEnd/>
          </a:ln>
        </p:spPr>
        <p:txBody>
          <a:bodyPr>
            <a:spAutoFit/>
          </a:bodyPr>
          <a:lstStyle/>
          <a:p>
            <a:r>
              <a:rPr lang="zh-CN" altLang="en-US"/>
              <a:t>软件需求导致软件项目失败的比例达到“</a:t>
            </a:r>
            <a:r>
              <a:rPr lang="en-US" altLang="zh-CN"/>
              <a:t>64.8%</a:t>
            </a:r>
            <a:r>
              <a:rPr lang="zh-CN" altLang="en-US"/>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b="1" smtClean="0"/>
              <a:t>6</a:t>
            </a:r>
            <a:r>
              <a:rPr lang="zh-CN" altLang="en-US" b="1" smtClean="0"/>
              <a:t>）内部一致</a:t>
            </a:r>
            <a:r>
              <a:rPr lang="en-US" altLang="zh-CN" b="1" smtClean="0"/>
              <a:t>(Internally Consistent)</a:t>
            </a:r>
            <a:endParaRPr lang="zh-CN" altLang="en-US" smtClean="0"/>
          </a:p>
        </p:txBody>
      </p:sp>
      <p:sp>
        <p:nvSpPr>
          <p:cNvPr id="41987" name="内容占位符 2"/>
          <p:cNvSpPr>
            <a:spLocks noGrp="1"/>
          </p:cNvSpPr>
          <p:nvPr>
            <p:ph idx="1"/>
          </p:nvPr>
        </p:nvSpPr>
        <p:spPr/>
        <p:txBody>
          <a:bodyPr/>
          <a:lstStyle/>
          <a:p>
            <a:r>
              <a:rPr lang="zh-CN" altLang="en-US" sz="2800" smtClean="0"/>
              <a:t>一个</a:t>
            </a:r>
            <a:r>
              <a:rPr lang="en-US" sz="2800" smtClean="0"/>
              <a:t> </a:t>
            </a:r>
            <a:r>
              <a:rPr lang="en-US" altLang="zh-CN" sz="2800" smtClean="0"/>
              <a:t>SRS</a:t>
            </a:r>
            <a:r>
              <a:rPr lang="zh-CN" altLang="en-US" sz="2800" smtClean="0"/>
              <a:t>是内部一致的，当且仅当所陈述的单个需求之间没有矛盾。</a:t>
            </a:r>
            <a:endParaRPr lang="en-US" altLang="zh-CN" sz="2800" smtClean="0"/>
          </a:p>
          <a:p>
            <a:r>
              <a:rPr lang="zh-CN" altLang="en-US" sz="2800" smtClean="0"/>
              <a:t>如果将</a:t>
            </a:r>
            <a:r>
              <a:rPr lang="en-US" altLang="zh-CN" sz="2800" smtClean="0"/>
              <a:t>SRS</a:t>
            </a:r>
            <a:r>
              <a:rPr lang="zh-CN" altLang="en-US" sz="2800" smtClean="0"/>
              <a:t>的一个功能定义为从输入和状态到状态和输出的映射，那么所有的功能就是一个有限状态机</a:t>
            </a:r>
            <a:r>
              <a:rPr lang="en-US" altLang="zh-CN" sz="2800" smtClean="0"/>
              <a:t>(FSM )</a:t>
            </a:r>
            <a:r>
              <a:rPr lang="zh-CN" altLang="en-US" sz="2800" smtClean="0"/>
              <a:t>。</a:t>
            </a:r>
            <a:r>
              <a:rPr lang="en-US" altLang="zh-CN" sz="2800" smtClean="0"/>
              <a:t>SRS </a:t>
            </a:r>
            <a:r>
              <a:rPr lang="zh-CN" altLang="en-US" sz="2800" smtClean="0"/>
              <a:t>就是一个确定的</a:t>
            </a:r>
            <a:r>
              <a:rPr lang="en-US" altLang="zh-CN" sz="2800" smtClean="0"/>
              <a:t>FSM</a:t>
            </a:r>
            <a:r>
              <a:rPr lang="zh-CN" altLang="en-US" sz="2800" smtClean="0"/>
              <a:t>。不确定性是指</a:t>
            </a:r>
            <a:r>
              <a:rPr lang="en-US" altLang="zh-CN" sz="2800" smtClean="0"/>
              <a:t>SRS</a:t>
            </a:r>
            <a:r>
              <a:rPr lang="zh-CN" altLang="en-US" sz="2800" smtClean="0"/>
              <a:t>对一个情况定义了多个系统响应或多个下一个状态。假定所有的激励</a:t>
            </a:r>
            <a:r>
              <a:rPr lang="en-US" altLang="zh-CN" sz="2800" smtClean="0"/>
              <a:t>(Stimuli)</a:t>
            </a:r>
            <a:r>
              <a:rPr lang="zh-CN" altLang="en-US" sz="2800" smtClean="0"/>
              <a:t>为</a:t>
            </a:r>
            <a:r>
              <a:rPr lang="en-US" altLang="zh-CN" sz="2800" smtClean="0"/>
              <a:t>Ni</a:t>
            </a:r>
            <a:r>
              <a:rPr lang="zh-CN" altLang="en-US" sz="2800" smtClean="0"/>
              <a:t>，所有的状态是</a:t>
            </a:r>
            <a:r>
              <a:rPr lang="en-US" altLang="zh-CN" sz="2800" smtClean="0"/>
              <a:t>N</a:t>
            </a:r>
            <a:r>
              <a:rPr lang="en-US" altLang="zh-CN" sz="2800" baseline="-25000" smtClean="0"/>
              <a:t>s</a:t>
            </a:r>
            <a:r>
              <a:rPr lang="zh-CN" altLang="en-US" sz="2800" smtClean="0"/>
              <a:t>。那么，</a:t>
            </a:r>
            <a:r>
              <a:rPr lang="en-US" altLang="zh-CN" sz="2800" smtClean="0"/>
              <a:t>N</a:t>
            </a:r>
            <a:r>
              <a:rPr lang="en-US" altLang="zh-CN" sz="2800" baseline="-25000" smtClean="0"/>
              <a:t>i</a:t>
            </a:r>
            <a:r>
              <a:rPr lang="en-US" altLang="zh-CN" sz="2800" smtClean="0"/>
              <a:t> X N</a:t>
            </a:r>
            <a:r>
              <a:rPr lang="en-US" altLang="zh-CN" sz="2800" baseline="-25000" smtClean="0"/>
              <a:t>s</a:t>
            </a:r>
            <a:r>
              <a:rPr lang="zh-CN" altLang="en-US" sz="2800" smtClean="0"/>
              <a:t>是总的需要完成的功能，且相互间是一致和无冗余的。将实际的一个个的功能记为</a:t>
            </a:r>
            <a:r>
              <a:rPr lang="en-US" altLang="zh-CN" sz="2800" smtClean="0"/>
              <a:t>Nu</a:t>
            </a:r>
            <a:r>
              <a:rPr lang="zh-CN" altLang="en-US" sz="2800" smtClean="0"/>
              <a:t>，那么不确定的功能为</a:t>
            </a:r>
            <a:r>
              <a:rPr lang="en-US" altLang="zh-CN" sz="2800" smtClean="0"/>
              <a:t>Nn</a:t>
            </a:r>
            <a:r>
              <a:rPr lang="zh-CN" altLang="en-US" sz="2800" smtClean="0"/>
              <a:t>。</a:t>
            </a:r>
          </a:p>
          <a:p>
            <a:endParaRPr lang="en-US" altLang="zh-CN"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990600" y="1295400"/>
            <a:ext cx="8001000" cy="919163"/>
          </a:xfrm>
        </p:spPr>
        <p:txBody>
          <a:bodyPr/>
          <a:lstStyle/>
          <a:p>
            <a:pPr>
              <a:defRPr/>
            </a:pPr>
            <a:r>
              <a:rPr lang="zh-CN" altLang="en-US" sz="2800" kern="1200" dirty="0" smtClean="0"/>
              <a:t>这样内部不一致性为：</a:t>
            </a:r>
          </a:p>
        </p:txBody>
      </p:sp>
      <p:sp>
        <p:nvSpPr>
          <p:cNvPr id="512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5122" name="Object 1"/>
          <p:cNvGraphicFramePr>
            <a:graphicFrameLocks noChangeAspect="1"/>
          </p:cNvGraphicFramePr>
          <p:nvPr/>
        </p:nvGraphicFramePr>
        <p:xfrm>
          <a:off x="1428750" y="2071688"/>
          <a:ext cx="3571875" cy="1090612"/>
        </p:xfrm>
        <a:graphic>
          <a:graphicData uri="http://schemas.openxmlformats.org/presentationml/2006/ole">
            <p:oleObj spid="_x0000_s5122" name="公式" r:id="rId3" imgW="1244600" imgH="381000" progId="Equation.3">
              <p:embed/>
            </p:oleObj>
          </a:graphicData>
        </a:graphic>
      </p:graphicFrame>
      <p:sp>
        <p:nvSpPr>
          <p:cNvPr id="5126" name="Rectangle 3"/>
          <p:cNvSpPr>
            <a:spLocks noChangeArrowheads="1"/>
          </p:cNvSpPr>
          <p:nvPr/>
        </p:nvSpPr>
        <p:spPr bwMode="auto">
          <a:xfrm>
            <a:off x="1571625" y="3357563"/>
            <a:ext cx="6715125" cy="954087"/>
          </a:xfrm>
          <a:prstGeom prst="rect">
            <a:avLst/>
          </a:prstGeom>
          <a:noFill/>
          <a:ln w="9525">
            <a:noFill/>
            <a:miter lim="800000"/>
            <a:headEnd/>
            <a:tailEnd/>
          </a:ln>
        </p:spPr>
        <p:txBody>
          <a:bodyPr anchor="ctr">
            <a:spAutoFit/>
          </a:bodyPr>
          <a:lstStyle/>
          <a:p>
            <a:pPr indent="269875" eaLnBrk="0" hangingPunct="0"/>
            <a:r>
              <a:rPr lang="zh-CN" sz="2800"/>
              <a:t>其范围为</a:t>
            </a:r>
            <a:r>
              <a:rPr lang="en-US" altLang="zh-CN" sz="2800"/>
              <a:t>0 (</a:t>
            </a:r>
            <a:r>
              <a:rPr lang="zh-CN" altLang="en-US" sz="2800"/>
              <a:t>表示</a:t>
            </a:r>
            <a:r>
              <a:rPr lang="en-US" altLang="zh-CN" sz="2800"/>
              <a:t>100%</a:t>
            </a:r>
            <a:r>
              <a:rPr lang="zh-CN" altLang="en-US" sz="2800"/>
              <a:t>的内部不一致</a:t>
            </a:r>
            <a:r>
              <a:rPr lang="en-US" altLang="zh-CN" sz="2800"/>
              <a:t>) ~1</a:t>
            </a:r>
            <a:r>
              <a:rPr lang="zh-CN" altLang="en-US" sz="2800"/>
              <a:t>（表示</a:t>
            </a:r>
            <a:r>
              <a:rPr lang="en-US" altLang="zh-CN" sz="2800"/>
              <a:t>100%</a:t>
            </a:r>
            <a:r>
              <a:rPr lang="zh-CN" altLang="en-US" sz="2800"/>
              <a:t>内部一致）。</a:t>
            </a:r>
          </a:p>
        </p:txBody>
      </p:sp>
      <p:sp>
        <p:nvSpPr>
          <p:cNvPr id="5127" name="矩形 6"/>
          <p:cNvSpPr>
            <a:spLocks noChangeArrowheads="1"/>
          </p:cNvSpPr>
          <p:nvPr/>
        </p:nvSpPr>
        <p:spPr bwMode="auto">
          <a:xfrm>
            <a:off x="1175657" y="4714875"/>
            <a:ext cx="7539718" cy="1200150"/>
          </a:xfrm>
          <a:prstGeom prst="rect">
            <a:avLst/>
          </a:prstGeom>
          <a:noFill/>
          <a:ln w="9525">
            <a:solidFill>
              <a:schemeClr val="accent1"/>
            </a:solidFill>
            <a:miter lim="800000"/>
            <a:headEnd/>
            <a:tailEnd/>
          </a:ln>
        </p:spPr>
        <p:txBody>
          <a:bodyPr wrap="square">
            <a:spAutoFit/>
          </a:bodyPr>
          <a:lstStyle/>
          <a:p>
            <a:r>
              <a:rPr lang="zh-CN" altLang="en-US" dirty="0"/>
              <a:t>有一些检查内部一致性的工具可以验证</a:t>
            </a:r>
            <a:r>
              <a:rPr lang="en-US" altLang="zh-CN" dirty="0"/>
              <a:t>SRS</a:t>
            </a:r>
            <a:r>
              <a:rPr lang="zh-CN" altLang="en-US" dirty="0"/>
              <a:t>内部一致性，但是，均要求把</a:t>
            </a:r>
            <a:r>
              <a:rPr lang="en-US" altLang="zh-CN" dirty="0"/>
              <a:t>SRS</a:t>
            </a:r>
            <a:r>
              <a:rPr lang="zh-CN" altLang="en-US" dirty="0"/>
              <a:t>用</a:t>
            </a:r>
            <a:r>
              <a:rPr lang="en-US" altLang="zh-CN" dirty="0"/>
              <a:t>DFD(</a:t>
            </a:r>
            <a:r>
              <a:rPr lang="zh-CN" altLang="en-US" dirty="0"/>
              <a:t>数据流图</a:t>
            </a:r>
            <a:r>
              <a:rPr lang="en-US" altLang="zh-CN" dirty="0"/>
              <a:t>)</a:t>
            </a:r>
            <a:r>
              <a:rPr lang="zh-CN" altLang="en-US" dirty="0"/>
              <a:t>和</a:t>
            </a:r>
            <a:r>
              <a:rPr lang="en-US" altLang="zh-CN" dirty="0"/>
              <a:t>FSM(</a:t>
            </a:r>
            <a:r>
              <a:rPr lang="zh-CN" altLang="en-US" dirty="0"/>
              <a:t>有限状态其</a:t>
            </a:r>
            <a:r>
              <a:rPr lang="en-US" altLang="zh-CN" dirty="0"/>
              <a:t>)</a:t>
            </a:r>
            <a:r>
              <a:rPr lang="zh-CN" altLang="en-US" dirty="0"/>
              <a:t>表示出来。</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p:cNvSpPr>
          <p:nvPr>
            <p:ph type="title"/>
          </p:nvPr>
        </p:nvSpPr>
        <p:spPr/>
        <p:txBody>
          <a:bodyPr/>
          <a:lstStyle/>
          <a:p>
            <a:r>
              <a:rPr lang="en-US" altLang="zh-CN" dirty="0" smtClean="0"/>
              <a:t>7</a:t>
            </a:r>
            <a:r>
              <a:rPr lang="zh-CN" altLang="en-US" dirty="0" smtClean="0"/>
              <a:t>）外部一致</a:t>
            </a:r>
            <a:r>
              <a:rPr lang="en-US" altLang="zh-CN" dirty="0" smtClean="0"/>
              <a:t>(Externally Consistent)</a:t>
            </a:r>
            <a:endParaRPr lang="zh-CN" altLang="en-US" dirty="0" smtClean="0"/>
          </a:p>
        </p:txBody>
      </p:sp>
      <p:sp>
        <p:nvSpPr>
          <p:cNvPr id="3" name="内容占位符 2"/>
          <p:cNvSpPr>
            <a:spLocks noGrp="1"/>
          </p:cNvSpPr>
          <p:nvPr>
            <p:ph idx="1"/>
          </p:nvPr>
        </p:nvSpPr>
        <p:spPr>
          <a:xfrm>
            <a:off x="990600" y="1295400"/>
            <a:ext cx="8001000" cy="990600"/>
          </a:xfrm>
        </p:spPr>
        <p:txBody>
          <a:bodyPr/>
          <a:lstStyle/>
          <a:p>
            <a:pPr>
              <a:defRPr/>
            </a:pPr>
            <a:r>
              <a:rPr lang="zh-CN" altLang="en-US" sz="2400" kern="1200" dirty="0" smtClean="0"/>
              <a:t>一个</a:t>
            </a:r>
            <a:r>
              <a:rPr lang="en-US" altLang="en-US" sz="2400" kern="1200" dirty="0" smtClean="0"/>
              <a:t> SRS</a:t>
            </a:r>
            <a:r>
              <a:rPr lang="zh-CN" altLang="en-US" sz="2400" kern="1200" dirty="0" smtClean="0"/>
              <a:t>是外部一致的，当且仅当所陈述的需求与当前基线规定的文档之间没有矛盾。</a:t>
            </a:r>
            <a:endParaRPr lang="zh-CN" altLang="en-US" sz="2400" kern="1200" dirty="0"/>
          </a:p>
        </p:txBody>
      </p:sp>
      <p:graphicFrame>
        <p:nvGraphicFramePr>
          <p:cNvPr id="6146" name="Object 1"/>
          <p:cNvGraphicFramePr>
            <a:graphicFrameLocks noChangeAspect="1"/>
          </p:cNvGraphicFramePr>
          <p:nvPr/>
        </p:nvGraphicFramePr>
        <p:xfrm>
          <a:off x="1643063" y="2500313"/>
          <a:ext cx="4643437" cy="855662"/>
        </p:xfrm>
        <a:graphic>
          <a:graphicData uri="http://schemas.openxmlformats.org/presentationml/2006/ole">
            <p:oleObj spid="_x0000_s6146" name="公式" r:id="rId3" imgW="2070100" imgH="381000" progId="Equation.3">
              <p:embed/>
            </p:oleObj>
          </a:graphicData>
        </a:graphic>
      </p:graphicFrame>
      <p:sp>
        <p:nvSpPr>
          <p:cNvPr id="6150" name="Rectangle 3"/>
          <p:cNvSpPr>
            <a:spLocks noChangeArrowheads="1"/>
          </p:cNvSpPr>
          <p:nvPr/>
        </p:nvSpPr>
        <p:spPr bwMode="auto">
          <a:xfrm>
            <a:off x="928688" y="3786188"/>
            <a:ext cx="8215312" cy="830262"/>
          </a:xfrm>
          <a:prstGeom prst="rect">
            <a:avLst/>
          </a:prstGeom>
          <a:noFill/>
          <a:ln w="9525">
            <a:noFill/>
            <a:miter lim="800000"/>
            <a:headEnd/>
            <a:tailEnd/>
          </a:ln>
        </p:spPr>
        <p:txBody>
          <a:bodyPr anchor="ctr">
            <a:spAutoFit/>
          </a:bodyPr>
          <a:lstStyle/>
          <a:p>
            <a:pPr marL="342900" indent="-342900" eaLnBrk="0" hangingPunct="0">
              <a:spcBef>
                <a:spcPct val="20000"/>
              </a:spcBef>
              <a:buFontTx/>
              <a:buChar char="•"/>
            </a:pPr>
            <a:r>
              <a:rPr lang="en-US" altLang="zh-CN"/>
              <a:t>NEC</a:t>
            </a:r>
            <a:r>
              <a:rPr lang="zh-CN" altLang="en-US"/>
              <a:t>表示</a:t>
            </a:r>
            <a:r>
              <a:rPr lang="en-US" altLang="zh-CN"/>
              <a:t>SRS</a:t>
            </a:r>
            <a:r>
              <a:rPr lang="zh-CN" altLang="en-US"/>
              <a:t>中与所有的其它文档一致的需求条款个数，</a:t>
            </a:r>
            <a:r>
              <a:rPr lang="en-US" altLang="zh-CN"/>
              <a:t>NEI </a:t>
            </a:r>
            <a:r>
              <a:rPr lang="zh-CN" altLang="en-US"/>
              <a:t>是不一致的需求条款个数。</a:t>
            </a:r>
            <a:r>
              <a:rPr lang="en-US" altLang="zh-CN"/>
              <a:t>Nr =NEC + NEI </a:t>
            </a:r>
          </a:p>
        </p:txBody>
      </p:sp>
      <p:sp>
        <p:nvSpPr>
          <p:cNvPr id="6151" name="矩形 6"/>
          <p:cNvSpPr>
            <a:spLocks noChangeArrowheads="1"/>
          </p:cNvSpPr>
          <p:nvPr/>
        </p:nvSpPr>
        <p:spPr bwMode="auto">
          <a:xfrm>
            <a:off x="1000125" y="4929188"/>
            <a:ext cx="7358063" cy="1200150"/>
          </a:xfrm>
          <a:prstGeom prst="rect">
            <a:avLst/>
          </a:prstGeom>
          <a:noFill/>
          <a:ln w="9525">
            <a:noFill/>
            <a:miter lim="800000"/>
            <a:headEnd/>
            <a:tailEnd/>
          </a:ln>
        </p:spPr>
        <p:txBody>
          <a:bodyPr>
            <a:spAutoFit/>
          </a:bodyPr>
          <a:lstStyle/>
          <a:p>
            <a:r>
              <a:rPr lang="zh-CN" altLang="en-US"/>
              <a:t>为提高外部一致性，我们必须全面地建立和维护需求文档与其它文档</a:t>
            </a:r>
            <a:r>
              <a:rPr lang="en-US" altLang="zh-CN"/>
              <a:t>(</a:t>
            </a:r>
            <a:r>
              <a:rPr lang="zh-CN" altLang="en-US"/>
              <a:t>例如，与开发计划、开发合同等等</a:t>
            </a:r>
            <a:r>
              <a:rPr lang="en-US" altLang="zh-CN"/>
              <a:t>)</a:t>
            </a:r>
            <a:r>
              <a:rPr lang="zh-CN" altLang="en-US"/>
              <a:t>之间的交叉引用关系</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p:txBody>
          <a:bodyPr/>
          <a:lstStyle/>
          <a:p>
            <a:r>
              <a:rPr lang="en-US" altLang="zh-CN" dirty="0" smtClean="0"/>
              <a:t>8</a:t>
            </a:r>
            <a:r>
              <a:rPr lang="zh-CN" altLang="en-US" dirty="0" smtClean="0"/>
              <a:t>）可实现</a:t>
            </a:r>
            <a:r>
              <a:rPr lang="en-US" altLang="zh-CN" dirty="0" smtClean="0"/>
              <a:t>(Achievable</a:t>
            </a:r>
            <a:r>
              <a:rPr lang="en-US" altLang="zh-CN" dirty="0" smtClean="0"/>
              <a:t>)</a:t>
            </a:r>
            <a:endParaRPr lang="zh-CN" altLang="en-US" dirty="0" smtClean="0"/>
          </a:p>
        </p:txBody>
      </p:sp>
      <p:sp>
        <p:nvSpPr>
          <p:cNvPr id="7172" name="内容占位符 2"/>
          <p:cNvSpPr>
            <a:spLocks noGrp="1"/>
          </p:cNvSpPr>
          <p:nvPr>
            <p:ph idx="1"/>
          </p:nvPr>
        </p:nvSpPr>
        <p:spPr/>
        <p:txBody>
          <a:bodyPr/>
          <a:lstStyle/>
          <a:p>
            <a:r>
              <a:rPr lang="zh-CN" altLang="en-US" sz="2400" smtClean="0"/>
              <a:t>一个</a:t>
            </a:r>
            <a:r>
              <a:rPr lang="en-US" altLang="zh-CN" sz="2400" smtClean="0"/>
              <a:t>SRS</a:t>
            </a:r>
            <a:r>
              <a:rPr lang="zh-CN" altLang="en-US" sz="2400" smtClean="0"/>
              <a:t>是可实现的，当且仅当至少存在一种设计和实现方案可以正确的实现</a:t>
            </a:r>
            <a:r>
              <a:rPr lang="en-US" altLang="zh-CN" sz="2400" smtClean="0"/>
              <a:t>SRS</a:t>
            </a:r>
            <a:r>
              <a:rPr lang="zh-CN" altLang="en-US" sz="2400" smtClean="0"/>
              <a:t>。</a:t>
            </a:r>
            <a:r>
              <a:rPr lang="en-US" altLang="zh-CN" sz="2400" smtClean="0"/>
              <a:t>Q</a:t>
            </a:r>
            <a:r>
              <a:rPr lang="en-US" altLang="zh-CN" sz="2400" baseline="-25000" smtClean="0"/>
              <a:t>8</a:t>
            </a:r>
            <a:r>
              <a:rPr lang="zh-CN" altLang="en-US" sz="2400" smtClean="0"/>
              <a:t>，就应当是</a:t>
            </a:r>
            <a:r>
              <a:rPr lang="en-US" altLang="zh-CN" sz="2400" smtClean="0"/>
              <a:t>0</a:t>
            </a:r>
            <a:r>
              <a:rPr lang="zh-CN" altLang="en-US" sz="2400" smtClean="0"/>
              <a:t>或</a:t>
            </a:r>
            <a:r>
              <a:rPr lang="en-US" altLang="zh-CN" sz="2400" smtClean="0"/>
              <a:t>1</a:t>
            </a:r>
            <a:r>
              <a:rPr lang="zh-CN" altLang="en-US" sz="2400" smtClean="0"/>
              <a:t>。即，一组需求能够被实现或不能满足给定的验收条件。可实现性为：</a:t>
            </a:r>
          </a:p>
          <a:p>
            <a:endParaRPr lang="zh-CN" altLang="en-US" smtClean="0"/>
          </a:p>
        </p:txBody>
      </p:sp>
      <p:sp>
        <p:nvSpPr>
          <p:cNvPr id="7173"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7170" name="Object 1"/>
          <p:cNvGraphicFramePr>
            <a:graphicFrameLocks noChangeAspect="1"/>
          </p:cNvGraphicFramePr>
          <p:nvPr/>
        </p:nvGraphicFramePr>
        <p:xfrm>
          <a:off x="2714625" y="2928938"/>
          <a:ext cx="4000500" cy="785812"/>
        </p:xfrm>
        <a:graphic>
          <a:graphicData uri="http://schemas.openxmlformats.org/presentationml/2006/ole">
            <p:oleObj spid="_x0000_s7170" name="公式" r:id="rId3" imgW="1803400" imgH="457200" progId="Equation.3">
              <p:embed/>
            </p:oleObj>
          </a:graphicData>
        </a:graphic>
      </p:graphicFrame>
      <p:sp>
        <p:nvSpPr>
          <p:cNvPr id="7174" name="Rectangle 3"/>
          <p:cNvSpPr>
            <a:spLocks noChangeArrowheads="1"/>
          </p:cNvSpPr>
          <p:nvPr/>
        </p:nvSpPr>
        <p:spPr bwMode="auto">
          <a:xfrm>
            <a:off x="1000125" y="4500563"/>
            <a:ext cx="7572375" cy="1200150"/>
          </a:xfrm>
          <a:prstGeom prst="rect">
            <a:avLst/>
          </a:prstGeom>
          <a:noFill/>
          <a:ln w="9525">
            <a:noFill/>
            <a:miter lim="800000"/>
            <a:headEnd/>
            <a:tailEnd/>
          </a:ln>
        </p:spPr>
        <p:txBody>
          <a:bodyPr anchor="ctr">
            <a:spAutoFit/>
          </a:bodyPr>
          <a:lstStyle/>
          <a:p>
            <a:pPr indent="269875" eaLnBrk="0" hangingPunct="0">
              <a:tabLst>
                <a:tab pos="1787525" algn="l"/>
              </a:tabLst>
            </a:pPr>
            <a:r>
              <a:rPr lang="zh-CN">
                <a:latin typeface="华文行楷" pitchFamily="2" charset="-122"/>
                <a:ea typeface="华文行楷" pitchFamily="2" charset="-122"/>
              </a:rPr>
              <a:t>保证可实现性的最好办法是先构造出一个系统（全部或部分）的工作原型，之后，估计其工程费用和工期，评判其是否可在预算的经费和工期内被实际的实现。</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p:cNvSpPr>
          <p:nvPr>
            <p:ph type="title"/>
          </p:nvPr>
        </p:nvSpPr>
        <p:spPr/>
        <p:txBody>
          <a:bodyPr/>
          <a:lstStyle/>
          <a:p>
            <a:r>
              <a:rPr lang="en-US" altLang="zh-CN" dirty="0" smtClean="0"/>
              <a:t>9</a:t>
            </a:r>
            <a:r>
              <a:rPr lang="zh-CN" altLang="en-US" dirty="0" smtClean="0"/>
              <a:t>）简洁</a:t>
            </a:r>
            <a:r>
              <a:rPr lang="en-US" altLang="zh-CN" dirty="0" smtClean="0"/>
              <a:t>(Concise)</a:t>
            </a:r>
            <a:endParaRPr lang="zh-CN" altLang="en-US" dirty="0" smtClean="0"/>
          </a:p>
        </p:txBody>
      </p:sp>
      <p:sp>
        <p:nvSpPr>
          <p:cNvPr id="8196" name="内容占位符 2"/>
          <p:cNvSpPr>
            <a:spLocks noGrp="1"/>
          </p:cNvSpPr>
          <p:nvPr>
            <p:ph idx="1"/>
          </p:nvPr>
        </p:nvSpPr>
        <p:spPr>
          <a:xfrm>
            <a:off x="990600" y="1295400"/>
            <a:ext cx="8001000" cy="2847975"/>
          </a:xfrm>
        </p:spPr>
        <p:txBody>
          <a:bodyPr/>
          <a:lstStyle/>
          <a:p>
            <a:r>
              <a:rPr lang="zh-CN" altLang="en-US" sz="2400" smtClean="0"/>
              <a:t>一个</a:t>
            </a:r>
            <a:r>
              <a:rPr lang="en-US" altLang="zh-CN" sz="2400" smtClean="0"/>
              <a:t>SRS</a:t>
            </a:r>
            <a:r>
              <a:rPr lang="zh-CN" altLang="en-US" sz="2400" smtClean="0"/>
              <a:t>是简洁的，如果能尽可能简短地写出</a:t>
            </a:r>
            <a:r>
              <a:rPr lang="en-US" altLang="zh-CN" sz="2400" smtClean="0"/>
              <a:t>SRS</a:t>
            </a:r>
            <a:r>
              <a:rPr lang="zh-CN" altLang="en-US" sz="2400" smtClean="0"/>
              <a:t>，而不影响</a:t>
            </a:r>
            <a:r>
              <a:rPr lang="en-US" altLang="zh-CN" sz="2400" smtClean="0"/>
              <a:t>SRS</a:t>
            </a:r>
            <a:r>
              <a:rPr lang="zh-CN" altLang="en-US" sz="2400" smtClean="0"/>
              <a:t>的质量。假定同一个系统有两个</a:t>
            </a:r>
            <a:r>
              <a:rPr lang="en-US" altLang="zh-CN" sz="2400" smtClean="0"/>
              <a:t>SRS</a:t>
            </a:r>
            <a:r>
              <a:rPr lang="zh-CN" altLang="en-US" sz="2400" smtClean="0"/>
              <a:t>，都符合这里表达的质量指标，哪个更短，那个就是更好！</a:t>
            </a:r>
            <a:endParaRPr lang="en-US" altLang="zh-CN" sz="2400" smtClean="0"/>
          </a:p>
          <a:p>
            <a:endParaRPr lang="en-US" altLang="zh-CN" sz="2400" smtClean="0"/>
          </a:p>
          <a:p>
            <a:r>
              <a:rPr lang="zh-CN" altLang="en-US" sz="2400" smtClean="0"/>
              <a:t>因此，可以测量</a:t>
            </a:r>
            <a:r>
              <a:rPr lang="en-US" altLang="zh-CN" sz="2400" smtClean="0"/>
              <a:t>SRS</a:t>
            </a:r>
            <a:r>
              <a:rPr lang="zh-CN" altLang="en-US" sz="2400" smtClean="0"/>
              <a:t>的页数或字数表达文档的简洁性。极端的情况是，一个</a:t>
            </a:r>
            <a:r>
              <a:rPr lang="en-US" altLang="zh-CN" sz="2400" smtClean="0"/>
              <a:t>SRS</a:t>
            </a:r>
            <a:r>
              <a:rPr lang="zh-CN" altLang="en-US" sz="2400" smtClean="0"/>
              <a:t>没有任何内容，或无穷大。这样，</a:t>
            </a:r>
          </a:p>
          <a:p>
            <a:endParaRPr lang="zh-CN" altLang="en-US" smtClean="0"/>
          </a:p>
        </p:txBody>
      </p:sp>
      <p:sp>
        <p:nvSpPr>
          <p:cNvPr id="8197"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8194" name="Object 1"/>
          <p:cNvGraphicFramePr>
            <a:graphicFrameLocks noChangeAspect="1"/>
          </p:cNvGraphicFramePr>
          <p:nvPr/>
        </p:nvGraphicFramePr>
        <p:xfrm>
          <a:off x="2000250" y="4143375"/>
          <a:ext cx="2270125" cy="642938"/>
        </p:xfrm>
        <a:graphic>
          <a:graphicData uri="http://schemas.openxmlformats.org/presentationml/2006/ole">
            <p:oleObj spid="_x0000_s8194" name="公式" r:id="rId3" imgW="1079032" imgH="304668" progId="Equation.3">
              <p:embed/>
            </p:oleObj>
          </a:graphicData>
        </a:graphic>
      </p:graphicFrame>
      <p:sp>
        <p:nvSpPr>
          <p:cNvPr id="8198" name="矩形 5"/>
          <p:cNvSpPr>
            <a:spLocks noChangeArrowheads="1"/>
          </p:cNvSpPr>
          <p:nvPr/>
        </p:nvSpPr>
        <p:spPr bwMode="auto">
          <a:xfrm>
            <a:off x="1500188" y="5214938"/>
            <a:ext cx="3186112" cy="461962"/>
          </a:xfrm>
          <a:prstGeom prst="rect">
            <a:avLst/>
          </a:prstGeom>
          <a:noFill/>
          <a:ln w="9525">
            <a:noFill/>
            <a:miter lim="800000"/>
            <a:headEnd/>
            <a:tailEnd/>
          </a:ln>
        </p:spPr>
        <p:txBody>
          <a:bodyPr wrap="none">
            <a:spAutoFit/>
          </a:bodyPr>
          <a:lstStyle/>
          <a:p>
            <a:r>
              <a:rPr lang="zh-CN" altLang="en-US"/>
              <a:t>其中</a:t>
            </a:r>
            <a:r>
              <a:rPr lang="en-US"/>
              <a:t> </a:t>
            </a:r>
            <a:r>
              <a:rPr lang="en-US" altLang="zh-CN"/>
              <a:t>Size</a:t>
            </a:r>
            <a:r>
              <a:rPr lang="zh-CN" altLang="en-US"/>
              <a:t>是</a:t>
            </a:r>
            <a:r>
              <a:rPr lang="en-US" altLang="zh-CN"/>
              <a:t>SRS</a:t>
            </a:r>
            <a:r>
              <a:rPr lang="zh-CN" altLang="en-US"/>
              <a:t>的页数</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p:cNvSpPr>
          <p:nvPr>
            <p:ph type="title"/>
          </p:nvPr>
        </p:nvSpPr>
        <p:spPr/>
        <p:txBody>
          <a:bodyPr/>
          <a:lstStyle/>
          <a:p>
            <a:r>
              <a:rPr lang="en-US" altLang="zh-CN" dirty="0" smtClean="0"/>
              <a:t>10</a:t>
            </a:r>
            <a:r>
              <a:rPr lang="zh-CN" altLang="en-US" dirty="0" smtClean="0"/>
              <a:t>）设计独立性</a:t>
            </a:r>
            <a:r>
              <a:rPr lang="en-US" altLang="zh-CN" dirty="0" smtClean="0"/>
              <a:t>(Design-Independent)</a:t>
            </a:r>
            <a:endParaRPr lang="zh-CN" altLang="en-US" dirty="0" smtClean="0"/>
          </a:p>
        </p:txBody>
      </p:sp>
      <p:sp>
        <p:nvSpPr>
          <p:cNvPr id="9220" name="内容占位符 2"/>
          <p:cNvSpPr>
            <a:spLocks noGrp="1"/>
          </p:cNvSpPr>
          <p:nvPr>
            <p:ph idx="1"/>
          </p:nvPr>
        </p:nvSpPr>
        <p:spPr>
          <a:xfrm>
            <a:off x="990600" y="1295400"/>
            <a:ext cx="8001000" cy="3705225"/>
          </a:xfrm>
        </p:spPr>
        <p:txBody>
          <a:bodyPr/>
          <a:lstStyle/>
          <a:p>
            <a:r>
              <a:rPr lang="zh-CN" altLang="en-US" sz="2400" smtClean="0"/>
              <a:t>一个</a:t>
            </a:r>
            <a:r>
              <a:rPr lang="en-US" altLang="zh-CN" sz="2400" smtClean="0"/>
              <a:t>SRS</a:t>
            </a:r>
            <a:r>
              <a:rPr lang="zh-CN" altLang="en-US" sz="2400" smtClean="0"/>
              <a:t>是“设计独立的”，当且仅当存在多个设计和实现方案均能正确地实现</a:t>
            </a:r>
            <a:r>
              <a:rPr lang="en-US" altLang="zh-CN" sz="2400" smtClean="0"/>
              <a:t>SRS</a:t>
            </a:r>
            <a:r>
              <a:rPr lang="zh-CN" altLang="en-US" sz="2400" smtClean="0"/>
              <a:t>中的所有需求。</a:t>
            </a:r>
            <a:r>
              <a:rPr lang="en-US" altLang="zh-CN" sz="2400" smtClean="0"/>
              <a:t>SRS</a:t>
            </a:r>
            <a:r>
              <a:rPr lang="zh-CN" altLang="en-US" sz="2400" smtClean="0"/>
              <a:t>的目的是描述系统所期望的外部特征，让用户满意。</a:t>
            </a:r>
            <a:endParaRPr lang="en-US" altLang="zh-CN" sz="2400" smtClean="0"/>
          </a:p>
          <a:p>
            <a:endParaRPr lang="en-US" altLang="zh-CN" sz="2400" smtClean="0"/>
          </a:p>
          <a:p>
            <a:r>
              <a:rPr lang="zh-CN" altLang="en-US" sz="2400" smtClean="0"/>
              <a:t>假定</a:t>
            </a:r>
            <a:r>
              <a:rPr lang="en-US" altLang="zh-CN" sz="2400" smtClean="0"/>
              <a:t>SRS</a:t>
            </a:r>
            <a:r>
              <a:rPr lang="zh-CN" altLang="en-US" sz="2400" smtClean="0"/>
              <a:t>中包括了某些纯粹的外部需求</a:t>
            </a:r>
            <a:r>
              <a:rPr lang="en-US" altLang="zh-CN" sz="2400" smtClean="0"/>
              <a:t>R</a:t>
            </a:r>
            <a:r>
              <a:rPr lang="en-US" altLang="zh-CN" sz="2400" baseline="-25000" smtClean="0"/>
              <a:t>E </a:t>
            </a:r>
            <a:r>
              <a:rPr lang="zh-CN" altLang="en-US" sz="2400" smtClean="0"/>
              <a:t>，和某些与体系结构、算法、编程语言等相关的需求（</a:t>
            </a:r>
            <a:r>
              <a:rPr lang="en-US" altLang="zh-CN" sz="2400" smtClean="0"/>
              <a:t>R</a:t>
            </a:r>
            <a:r>
              <a:rPr lang="en-US" altLang="zh-CN" sz="2400" baseline="-25000" smtClean="0"/>
              <a:t>I</a:t>
            </a:r>
            <a:r>
              <a:rPr lang="zh-CN" altLang="en-US" sz="2400" smtClean="0"/>
              <a:t>），则有</a:t>
            </a:r>
            <a:r>
              <a:rPr lang="en-US" altLang="zh-CN" sz="2400" smtClean="0"/>
              <a:t>R= R</a:t>
            </a:r>
            <a:r>
              <a:rPr lang="en-US" altLang="zh-CN" sz="2400" baseline="-25000" smtClean="0"/>
              <a:t>E</a:t>
            </a:r>
            <a:r>
              <a:rPr lang="zh-CN" altLang="en-US" sz="2400" smtClean="0"/>
              <a:t>∪</a:t>
            </a:r>
            <a:r>
              <a:rPr lang="en-US" altLang="zh-CN" sz="2400" smtClean="0"/>
              <a:t>R</a:t>
            </a:r>
            <a:r>
              <a:rPr lang="en-US" altLang="zh-CN" sz="2400" baseline="-25000" smtClean="0"/>
              <a:t>I</a:t>
            </a:r>
            <a:r>
              <a:rPr lang="zh-CN" altLang="en-US" sz="2400" smtClean="0"/>
              <a:t>。那么，一定存在一些实际的解决方案</a:t>
            </a:r>
            <a:r>
              <a:rPr lang="en-US" altLang="zh-CN" sz="2400" smtClean="0"/>
              <a:t>D(R</a:t>
            </a:r>
            <a:r>
              <a:rPr lang="en-US" altLang="zh-CN" sz="2400" baseline="-25000" smtClean="0"/>
              <a:t>E</a:t>
            </a:r>
            <a:r>
              <a:rPr lang="zh-CN" altLang="en-US" sz="2400" smtClean="0"/>
              <a:t>∪</a:t>
            </a:r>
            <a:r>
              <a:rPr lang="en-US" altLang="zh-CN" sz="2400" smtClean="0"/>
              <a:t>R</a:t>
            </a:r>
            <a:r>
              <a:rPr lang="en-US" altLang="zh-CN" sz="2400" baseline="-25000" smtClean="0"/>
              <a:t>I</a:t>
            </a:r>
            <a:r>
              <a:rPr lang="en-US" altLang="zh-CN" sz="2400" smtClean="0"/>
              <a:t>)</a:t>
            </a:r>
            <a:r>
              <a:rPr lang="zh-CN" altLang="en-US" sz="2400" smtClean="0"/>
              <a:t>满足所有的需求。某些实际的解决方案</a:t>
            </a:r>
            <a:r>
              <a:rPr lang="en-US" altLang="zh-CN" sz="2400" smtClean="0"/>
              <a:t>D(R</a:t>
            </a:r>
            <a:r>
              <a:rPr lang="en-US" altLang="zh-CN" sz="2400" baseline="-25000" smtClean="0"/>
              <a:t>E</a:t>
            </a:r>
            <a:r>
              <a:rPr lang="en-US" altLang="zh-CN" sz="2400" smtClean="0"/>
              <a:t>)</a:t>
            </a:r>
            <a:r>
              <a:rPr lang="zh-CN" altLang="en-US" sz="2400" smtClean="0"/>
              <a:t>仅满足外部特征的需求。设计独立性就是指：</a:t>
            </a:r>
          </a:p>
        </p:txBody>
      </p:sp>
      <p:sp>
        <p:nvSpPr>
          <p:cNvPr id="922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1"/>
          <p:cNvGraphicFramePr>
            <a:graphicFrameLocks noChangeAspect="1"/>
          </p:cNvGraphicFramePr>
          <p:nvPr/>
        </p:nvGraphicFramePr>
        <p:xfrm>
          <a:off x="1928813" y="5072063"/>
          <a:ext cx="3143250" cy="747712"/>
        </p:xfrm>
        <a:graphic>
          <a:graphicData uri="http://schemas.openxmlformats.org/presentationml/2006/ole">
            <p:oleObj spid="_x0000_s9218" name="公式" r:id="rId3" imgW="1600200" imgH="381000" progId="Equation.3">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p:cNvSpPr>
          <p:nvPr>
            <p:ph type="title"/>
          </p:nvPr>
        </p:nvSpPr>
        <p:spPr/>
        <p:txBody>
          <a:bodyPr/>
          <a:lstStyle/>
          <a:p>
            <a:r>
              <a:rPr lang="en-US" altLang="zh-CN" dirty="0" smtClean="0"/>
              <a:t>11</a:t>
            </a:r>
            <a:r>
              <a:rPr lang="zh-CN" altLang="en-US" dirty="0" smtClean="0"/>
              <a:t>）可跟踪</a:t>
            </a:r>
            <a:r>
              <a:rPr lang="en-US" altLang="zh-CN" dirty="0" smtClean="0"/>
              <a:t>(Traceable)</a:t>
            </a:r>
            <a:endParaRPr lang="zh-CN" altLang="en-US" dirty="0" smtClean="0"/>
          </a:p>
        </p:txBody>
      </p:sp>
      <p:sp>
        <p:nvSpPr>
          <p:cNvPr id="10244" name="内容占位符 2"/>
          <p:cNvSpPr>
            <a:spLocks noGrp="1"/>
          </p:cNvSpPr>
          <p:nvPr>
            <p:ph idx="1"/>
          </p:nvPr>
        </p:nvSpPr>
        <p:spPr>
          <a:xfrm>
            <a:off x="990600" y="1295400"/>
            <a:ext cx="8001000" cy="4205288"/>
          </a:xfrm>
        </p:spPr>
        <p:txBody>
          <a:bodyPr/>
          <a:lstStyle/>
          <a:p>
            <a:r>
              <a:rPr lang="zh-CN" altLang="en-US" sz="2400" smtClean="0"/>
              <a:t>一个</a:t>
            </a:r>
            <a:r>
              <a:rPr lang="en-US" altLang="zh-CN" sz="2400" smtClean="0"/>
              <a:t>SRS</a:t>
            </a:r>
            <a:r>
              <a:rPr lang="zh-CN" altLang="en-US" sz="2400" smtClean="0"/>
              <a:t>是可追踪的，当且仅当能够对</a:t>
            </a:r>
            <a:r>
              <a:rPr lang="en-US" altLang="zh-CN" sz="2400" smtClean="0"/>
              <a:t>SRS</a:t>
            </a:r>
            <a:r>
              <a:rPr lang="zh-CN" altLang="en-US" sz="2400" smtClean="0"/>
              <a:t>中的每个条款进行独立引用。一个</a:t>
            </a:r>
            <a:r>
              <a:rPr lang="en-US" altLang="zh-CN" sz="2400" smtClean="0"/>
              <a:t>SRS</a:t>
            </a:r>
            <a:r>
              <a:rPr lang="zh-CN" altLang="en-US" sz="2400" smtClean="0"/>
              <a:t>中可能有一些可跟踪的需求条款和一些不可跟踪的条款。这两个决定了需求的可跟踪性</a:t>
            </a:r>
            <a:r>
              <a:rPr lang="en-US" altLang="zh-CN" sz="2400" smtClean="0"/>
              <a:t>---Q11</a:t>
            </a:r>
            <a:r>
              <a:rPr lang="zh-CN" altLang="en-US" sz="2400" smtClean="0"/>
              <a:t>。如果每个需求都用下面的手段进行表达，那么</a:t>
            </a:r>
            <a:r>
              <a:rPr lang="en-US" sz="2400" smtClean="0"/>
              <a:t> </a:t>
            </a:r>
            <a:r>
              <a:rPr lang="en-US" altLang="zh-CN" sz="2400" smtClean="0"/>
              <a:t>Q11</a:t>
            </a:r>
            <a:r>
              <a:rPr lang="zh-CN" altLang="en-US" sz="2400" smtClean="0"/>
              <a:t>就为</a:t>
            </a:r>
            <a:r>
              <a:rPr lang="en-US" altLang="zh-CN" sz="2400" smtClean="0"/>
              <a:t>1</a:t>
            </a:r>
            <a:r>
              <a:rPr lang="zh-CN" altLang="en-US" sz="2400" smtClean="0"/>
              <a:t>，否则，就为</a:t>
            </a:r>
            <a:r>
              <a:rPr lang="en-US" altLang="zh-CN" sz="2400" smtClean="0"/>
              <a:t>0</a:t>
            </a:r>
            <a:r>
              <a:rPr lang="zh-CN" altLang="en-US" sz="2400" smtClean="0"/>
              <a:t>。</a:t>
            </a:r>
            <a:endParaRPr lang="en-US" altLang="zh-CN" sz="2400" smtClean="0"/>
          </a:p>
          <a:p>
            <a:endParaRPr lang="en-US" altLang="zh-CN" sz="2400" smtClean="0"/>
          </a:p>
          <a:p>
            <a:pPr lvl="1"/>
            <a:r>
              <a:rPr lang="en-US" altLang="zh-CN" sz="2000" smtClean="0"/>
              <a:t>a) </a:t>
            </a:r>
            <a:r>
              <a:rPr lang="zh-CN" altLang="en-US" sz="2000" smtClean="0"/>
              <a:t>将段落分层次编号，例如，</a:t>
            </a:r>
            <a:r>
              <a:rPr lang="en-US" altLang="zh-CN" sz="2000" smtClean="0"/>
              <a:t>2.3.24S3</a:t>
            </a:r>
            <a:r>
              <a:rPr lang="zh-CN" altLang="en-US" sz="2000" smtClean="0"/>
              <a:t>表达了</a:t>
            </a:r>
            <a:r>
              <a:rPr lang="en-US" altLang="zh-CN" sz="2000" smtClean="0"/>
              <a:t>2.3.3.4</a:t>
            </a:r>
            <a:r>
              <a:rPr lang="zh-CN" altLang="en-US" sz="2000" smtClean="0"/>
              <a:t>节的第</a:t>
            </a:r>
            <a:r>
              <a:rPr lang="en-US" altLang="zh-CN" sz="2000" smtClean="0"/>
              <a:t>3</a:t>
            </a:r>
            <a:r>
              <a:rPr lang="zh-CN" altLang="en-US" sz="2000" smtClean="0"/>
              <a:t>个条款；</a:t>
            </a:r>
          </a:p>
          <a:p>
            <a:pPr lvl="1"/>
            <a:r>
              <a:rPr lang="en-US" altLang="zh-CN" sz="2000" smtClean="0"/>
              <a:t>b) </a:t>
            </a:r>
            <a:r>
              <a:rPr lang="zh-CN" altLang="en-US" sz="2000" smtClean="0"/>
              <a:t>对段落分层次编号，每个段落只有一个需求；</a:t>
            </a:r>
          </a:p>
          <a:p>
            <a:pPr lvl="1"/>
            <a:r>
              <a:rPr lang="en-US" altLang="zh-CN" sz="2000" smtClean="0"/>
              <a:t>c) </a:t>
            </a:r>
            <a:r>
              <a:rPr lang="zh-CN" altLang="en-US" sz="2000" smtClean="0"/>
              <a:t>每个需求给一个唯一的编号；</a:t>
            </a:r>
          </a:p>
          <a:p>
            <a:pPr lvl="1"/>
            <a:r>
              <a:rPr lang="en-US" altLang="zh-CN" sz="2000" smtClean="0"/>
              <a:t>d) </a:t>
            </a:r>
            <a:r>
              <a:rPr lang="zh-CN" altLang="en-US" sz="2000" smtClean="0"/>
              <a:t>每个需求用以一个如“</a:t>
            </a:r>
            <a:r>
              <a:rPr lang="en-US" altLang="zh-CN" sz="2000" smtClean="0"/>
              <a:t>shall</a:t>
            </a:r>
            <a:r>
              <a:rPr lang="zh-CN" altLang="en-US" sz="2000" smtClean="0"/>
              <a:t>（应当）”这样的情态动词。</a:t>
            </a:r>
          </a:p>
          <a:p>
            <a:endParaRPr lang="zh-CN" altLang="en-US" sz="2400" smtClean="0"/>
          </a:p>
        </p:txBody>
      </p:sp>
      <p:sp>
        <p:nvSpPr>
          <p:cNvPr id="1024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10242" name="Object 1"/>
          <p:cNvGraphicFramePr>
            <a:graphicFrameLocks noChangeAspect="1"/>
          </p:cNvGraphicFramePr>
          <p:nvPr/>
        </p:nvGraphicFramePr>
        <p:xfrm>
          <a:off x="1571625" y="5637213"/>
          <a:ext cx="3571875" cy="776287"/>
        </p:xfrm>
        <a:graphic>
          <a:graphicData uri="http://schemas.openxmlformats.org/presentationml/2006/ole">
            <p:oleObj spid="_x0000_s10242" name="公式" r:id="rId3" imgW="2108200" imgH="457200" progId="Equation.3">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dirty="0" smtClean="0"/>
              <a:t>12</a:t>
            </a:r>
            <a:r>
              <a:rPr lang="zh-CN" altLang="en-US" dirty="0" smtClean="0"/>
              <a:t>）可修改</a:t>
            </a:r>
            <a:r>
              <a:rPr lang="en-US" altLang="zh-CN" dirty="0" smtClean="0"/>
              <a:t>(Modifiable)</a:t>
            </a:r>
            <a:endParaRPr lang="zh-CN" altLang="en-US" dirty="0" smtClean="0"/>
          </a:p>
        </p:txBody>
      </p:sp>
      <p:sp>
        <p:nvSpPr>
          <p:cNvPr id="43011" name="内容占位符 2"/>
          <p:cNvSpPr>
            <a:spLocks noGrp="1"/>
          </p:cNvSpPr>
          <p:nvPr>
            <p:ph idx="1"/>
          </p:nvPr>
        </p:nvSpPr>
        <p:spPr/>
        <p:txBody>
          <a:bodyPr/>
          <a:lstStyle/>
          <a:p>
            <a:r>
              <a:rPr lang="zh-CN" altLang="en-US" sz="2400" smtClean="0"/>
              <a:t>一个</a:t>
            </a:r>
            <a:r>
              <a:rPr lang="en-US" altLang="zh-CN" sz="2400" smtClean="0"/>
              <a:t>SRS</a:t>
            </a:r>
            <a:r>
              <a:rPr lang="zh-CN" altLang="en-US" sz="2400" smtClean="0"/>
              <a:t>是可修改的，如果</a:t>
            </a:r>
            <a:r>
              <a:rPr lang="en-US" altLang="zh-CN" sz="2400" smtClean="0"/>
              <a:t>SRS</a:t>
            </a:r>
            <a:r>
              <a:rPr lang="zh-CN" altLang="en-US" sz="2400" smtClean="0"/>
              <a:t>的结构和风格使其容易地、完全地和一致地被变更。</a:t>
            </a:r>
            <a:endParaRPr lang="en-US" altLang="zh-CN" sz="2400" smtClean="0"/>
          </a:p>
          <a:p>
            <a:r>
              <a:rPr lang="zh-CN" altLang="en-US" sz="2400" smtClean="0"/>
              <a:t>需求变更的原因在于：</a:t>
            </a:r>
            <a:r>
              <a:rPr lang="en-US" altLang="zh-CN" sz="2400" smtClean="0"/>
              <a:t>(1)</a:t>
            </a:r>
            <a:r>
              <a:rPr lang="zh-CN" altLang="en-US" sz="2400" smtClean="0"/>
              <a:t>客户的要求需要进化；（</a:t>
            </a:r>
            <a:r>
              <a:rPr lang="en-US" altLang="zh-CN" sz="2400" smtClean="0"/>
              <a:t>2</a:t>
            </a:r>
            <a:r>
              <a:rPr lang="zh-CN" altLang="en-US" sz="2400" smtClean="0"/>
              <a:t>）</a:t>
            </a:r>
            <a:r>
              <a:rPr lang="en-US" altLang="zh-CN" sz="2400" smtClean="0"/>
              <a:t>SRS</a:t>
            </a:r>
            <a:r>
              <a:rPr lang="zh-CN" altLang="en-US" sz="2400" smtClean="0"/>
              <a:t>中不可避免的有错误。</a:t>
            </a:r>
          </a:p>
          <a:p>
            <a:r>
              <a:rPr lang="zh-CN" altLang="en-US" sz="2400" smtClean="0"/>
              <a:t>对于要求的进化，</a:t>
            </a:r>
            <a:r>
              <a:rPr lang="en-US" altLang="zh-CN" sz="2400" smtClean="0"/>
              <a:t>SRS</a:t>
            </a:r>
            <a:r>
              <a:rPr lang="zh-CN" altLang="en-US" sz="2400" smtClean="0"/>
              <a:t>的变更需要增加新的需求、记录旧的更改、删除废弃的需求。</a:t>
            </a:r>
          </a:p>
          <a:p>
            <a:r>
              <a:rPr lang="zh-CN" altLang="en-US" sz="2400" smtClean="0"/>
              <a:t>可修改性与可跟踪、可读、被跟踪、被组织、交叉引用等特征密切相关。</a:t>
            </a:r>
            <a:r>
              <a:rPr lang="en-US" altLang="zh-CN" sz="2400" smtClean="0"/>
              <a:t>SRS</a:t>
            </a:r>
            <a:r>
              <a:rPr lang="zh-CN" altLang="en-US" sz="2400" smtClean="0"/>
              <a:t>中的目录、图表索引等也可以提高可修改性。</a:t>
            </a:r>
            <a:endParaRPr lang="en-US" altLang="zh-CN" sz="2400" smtClean="0"/>
          </a:p>
          <a:p>
            <a:pPr lvl="1"/>
            <a:r>
              <a:rPr lang="zh-CN" altLang="en-US" sz="2000" smtClean="0"/>
              <a:t>这里将可修改性考虑为：如果</a:t>
            </a:r>
            <a:r>
              <a:rPr lang="en-US" altLang="zh-CN" sz="2000" smtClean="0"/>
              <a:t>SRS</a:t>
            </a:r>
            <a:r>
              <a:rPr lang="zh-CN" altLang="en-US" sz="2000" smtClean="0"/>
              <a:t>有目录和图表索引，其值为</a:t>
            </a:r>
            <a:r>
              <a:rPr lang="en-US" altLang="zh-CN" sz="2000" smtClean="0"/>
              <a:t>1</a:t>
            </a:r>
            <a:r>
              <a:rPr lang="zh-CN" altLang="en-US" sz="2000" smtClean="0"/>
              <a:t>，否则为</a:t>
            </a:r>
            <a:r>
              <a:rPr lang="en-US" altLang="zh-CN" sz="2000" smtClean="0"/>
              <a:t>0</a:t>
            </a:r>
            <a:r>
              <a:rPr lang="zh-CN" altLang="en-US" sz="2000" smtClean="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dirty="0" smtClean="0"/>
              <a:t>13</a:t>
            </a:r>
            <a:r>
              <a:rPr lang="zh-CN" altLang="en-US" dirty="0" smtClean="0"/>
              <a:t>）按相对重要程度表达</a:t>
            </a:r>
            <a:r>
              <a:rPr lang="en-US" altLang="zh-CN" dirty="0" smtClean="0"/>
              <a:t>(Annotated by Relative Importance)</a:t>
            </a:r>
            <a:endParaRPr lang="zh-CN" altLang="en-US" dirty="0" smtClean="0"/>
          </a:p>
        </p:txBody>
      </p:sp>
      <p:sp>
        <p:nvSpPr>
          <p:cNvPr id="44035" name="内容占位符 2"/>
          <p:cNvSpPr>
            <a:spLocks noGrp="1"/>
          </p:cNvSpPr>
          <p:nvPr>
            <p:ph idx="1"/>
          </p:nvPr>
        </p:nvSpPr>
        <p:spPr/>
        <p:txBody>
          <a:bodyPr/>
          <a:lstStyle/>
          <a:p>
            <a:r>
              <a:rPr lang="zh-CN" altLang="en-US" sz="2800" smtClean="0"/>
              <a:t>一个</a:t>
            </a:r>
            <a:r>
              <a:rPr lang="en-US" altLang="zh-CN" sz="2800" smtClean="0"/>
              <a:t>SRS</a:t>
            </a:r>
            <a:r>
              <a:rPr lang="zh-CN" altLang="en-US" sz="2800" smtClean="0"/>
              <a:t>已按重要程度表达，如果读者可以很容易地判定出那些需求对客户是最重要的，那些是次重要的，等等。</a:t>
            </a:r>
            <a:endParaRPr lang="en-US" altLang="zh-CN" sz="2800" smtClean="0"/>
          </a:p>
          <a:p>
            <a:r>
              <a:rPr lang="zh-CN" altLang="en-US" sz="2800" smtClean="0"/>
              <a:t>这样就可以合理地分配成本和实现的次序。</a:t>
            </a:r>
            <a:endParaRPr lang="en-US" altLang="zh-CN" sz="2800" smtClean="0"/>
          </a:p>
          <a:p>
            <a:r>
              <a:rPr lang="zh-CN" altLang="en-US" sz="2800" smtClean="0"/>
              <a:t>对每个需求条款进行评价，并将其表为：</a:t>
            </a:r>
            <a:endParaRPr lang="en-US" altLang="zh-CN" sz="2800" smtClean="0"/>
          </a:p>
          <a:p>
            <a:pPr lvl="1"/>
            <a:r>
              <a:rPr lang="zh-CN" altLang="en-US" sz="2400" smtClean="0"/>
              <a:t>强制（</a:t>
            </a:r>
            <a:r>
              <a:rPr lang="en-US" altLang="zh-CN" sz="2400" smtClean="0"/>
              <a:t>M-mandatory</a:t>
            </a:r>
            <a:r>
              <a:rPr lang="zh-CN" altLang="en-US" sz="2400" smtClean="0"/>
              <a:t>）</a:t>
            </a:r>
            <a:endParaRPr lang="en-US" altLang="zh-CN" sz="2400" smtClean="0"/>
          </a:p>
          <a:p>
            <a:pPr lvl="1"/>
            <a:r>
              <a:rPr lang="zh-CN" altLang="en-US" sz="2400" smtClean="0"/>
              <a:t>要求（</a:t>
            </a:r>
            <a:r>
              <a:rPr lang="en-US" altLang="zh-CN" sz="2400" smtClean="0"/>
              <a:t>D-desirable</a:t>
            </a:r>
            <a:r>
              <a:rPr lang="zh-CN" altLang="en-US" sz="2400" smtClean="0"/>
              <a:t>）</a:t>
            </a:r>
            <a:endParaRPr lang="en-US" altLang="zh-CN" sz="2400" smtClean="0"/>
          </a:p>
          <a:p>
            <a:pPr lvl="1"/>
            <a:r>
              <a:rPr lang="zh-CN" altLang="en-US" sz="2400" smtClean="0"/>
              <a:t>可选（</a:t>
            </a:r>
            <a:r>
              <a:rPr lang="en-US" altLang="zh-CN" sz="2400" smtClean="0"/>
              <a:t>O-optional</a:t>
            </a:r>
            <a:r>
              <a:rPr lang="zh-CN" altLang="en-US" sz="2400" smtClean="0"/>
              <a:t>）。</a:t>
            </a:r>
          </a:p>
          <a:p>
            <a:endParaRPr lang="zh-CN" alt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dirty="0" smtClean="0"/>
              <a:t>14</a:t>
            </a:r>
            <a:r>
              <a:rPr lang="zh-CN" altLang="en-US" dirty="0" smtClean="0"/>
              <a:t>）按相对稳定程度表达</a:t>
            </a:r>
            <a:r>
              <a:rPr lang="en-US" altLang="zh-CN" dirty="0" smtClean="0"/>
              <a:t>(Annotated by Relative Stability)</a:t>
            </a:r>
            <a:endParaRPr lang="zh-CN" altLang="en-US" dirty="0" smtClean="0"/>
          </a:p>
        </p:txBody>
      </p:sp>
      <p:sp>
        <p:nvSpPr>
          <p:cNvPr id="45059" name="内容占位符 2"/>
          <p:cNvSpPr>
            <a:spLocks noGrp="1"/>
          </p:cNvSpPr>
          <p:nvPr>
            <p:ph idx="1"/>
          </p:nvPr>
        </p:nvSpPr>
        <p:spPr/>
        <p:txBody>
          <a:bodyPr/>
          <a:lstStyle/>
          <a:p>
            <a:r>
              <a:rPr lang="zh-CN" altLang="en-US" sz="2800" smtClean="0"/>
              <a:t>一个</a:t>
            </a:r>
            <a:r>
              <a:rPr lang="en-US" altLang="zh-CN" sz="2800" smtClean="0"/>
              <a:t>SRS</a:t>
            </a:r>
            <a:r>
              <a:rPr lang="zh-CN" altLang="en-US" sz="2800" smtClean="0"/>
              <a:t>已稳定表达，如果读者可以很容易地判定出那些可能会经常变，那些需求可能会变，等等。</a:t>
            </a:r>
            <a:endParaRPr lang="en-US" altLang="zh-CN" sz="2800" smtClean="0"/>
          </a:p>
          <a:p>
            <a:r>
              <a:rPr lang="zh-CN" altLang="en-US" sz="2800" smtClean="0"/>
              <a:t>设计人员需要这些信息决定那些部分要设计的灵活一些。</a:t>
            </a:r>
            <a:endParaRPr lang="en-US" altLang="zh-CN" sz="2800" smtClean="0"/>
          </a:p>
          <a:p>
            <a:endParaRPr lang="en-US" altLang="zh-CN" sz="2800" smtClean="0"/>
          </a:p>
          <a:p>
            <a:r>
              <a:rPr lang="zh-CN" altLang="en-US" sz="2800" smtClean="0"/>
              <a:t>可以分别用</a:t>
            </a:r>
            <a:r>
              <a:rPr lang="en-US" altLang="zh-CN" sz="2800" smtClean="0"/>
              <a:t>H</a:t>
            </a:r>
            <a:r>
              <a:rPr lang="zh-CN" altLang="en-US" sz="2800" smtClean="0"/>
              <a:t>、</a:t>
            </a:r>
            <a:r>
              <a:rPr lang="en-US" altLang="zh-CN" sz="2800" smtClean="0"/>
              <a:t>M</a:t>
            </a:r>
            <a:r>
              <a:rPr lang="zh-CN" altLang="en-US" sz="2800" smtClean="0"/>
              <a:t>、</a:t>
            </a:r>
            <a:r>
              <a:rPr lang="en-US" altLang="zh-CN" sz="2800" smtClean="0"/>
              <a:t>L</a:t>
            </a:r>
            <a:r>
              <a:rPr lang="zh-CN" altLang="en-US" sz="2800" smtClean="0"/>
              <a:t>分别表达需求更改可能性的高</a:t>
            </a:r>
            <a:r>
              <a:rPr lang="en-US" altLang="zh-CN" sz="2800" smtClean="0"/>
              <a:t>(high)</a:t>
            </a:r>
            <a:r>
              <a:rPr lang="zh-CN" altLang="en-US" sz="2800" smtClean="0"/>
              <a:t>、中</a:t>
            </a:r>
            <a:r>
              <a:rPr lang="en-US" altLang="zh-CN" sz="2800" smtClean="0"/>
              <a:t>(medium)</a:t>
            </a:r>
            <a:r>
              <a:rPr lang="zh-CN" altLang="en-US" sz="2800" smtClean="0"/>
              <a:t>、低</a:t>
            </a:r>
            <a:r>
              <a:rPr lang="en-US" altLang="zh-CN" sz="2800" smtClean="0"/>
              <a:t>(Low)</a:t>
            </a:r>
            <a:r>
              <a:rPr lang="zh-CN" altLang="en-US" sz="280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“需求工程”的提出</a:t>
            </a:r>
          </a:p>
        </p:txBody>
      </p:sp>
      <p:sp>
        <p:nvSpPr>
          <p:cNvPr id="18435" name="内容占位符 2"/>
          <p:cNvSpPr>
            <a:spLocks noGrp="1"/>
          </p:cNvSpPr>
          <p:nvPr>
            <p:ph idx="1"/>
          </p:nvPr>
        </p:nvSpPr>
        <p:spPr/>
        <p:txBody>
          <a:bodyPr/>
          <a:lstStyle/>
          <a:p>
            <a:r>
              <a:rPr lang="en-US" altLang="zh-CN" sz="2400" smtClean="0"/>
              <a:t>1970</a:t>
            </a:r>
            <a:r>
              <a:rPr lang="zh-CN" altLang="en-US" sz="2400" smtClean="0"/>
              <a:t>年代中期，人们就认识到了需求的重要性，并提出“需求工程”，从而强调需求不仅仅只是“需求分析”。</a:t>
            </a:r>
            <a:endParaRPr lang="en-US" altLang="zh-CN" sz="2400" smtClean="0"/>
          </a:p>
          <a:p>
            <a:r>
              <a:rPr lang="zh-CN" altLang="en-US" sz="2400" smtClean="0"/>
              <a:t>现在，需求工程已经成为软件系统开发的关键议题之一，要在整个软件生命周期中，以及最终用户、客户方和承包商的空间范围维护整个需求，保证需求在变更过程中的稳定和完整。</a:t>
            </a:r>
            <a:endParaRPr lang="en-US" altLang="zh-CN" sz="2400" smtClean="0"/>
          </a:p>
          <a:p>
            <a:endParaRPr lang="zh-CN" altLang="en-US" sz="2400" smtClean="0"/>
          </a:p>
          <a:p>
            <a:r>
              <a:rPr lang="en-US" altLang="zh-CN" sz="2400" smtClean="0"/>
              <a:t>IEEE </a:t>
            </a:r>
            <a:r>
              <a:rPr lang="zh-CN" altLang="en-US" sz="2400" smtClean="0"/>
              <a:t>标准</a:t>
            </a:r>
            <a:r>
              <a:rPr lang="en-US" altLang="zh-CN" sz="2400" smtClean="0"/>
              <a:t>IEEE-610.12(1991)</a:t>
            </a:r>
            <a:r>
              <a:rPr lang="zh-CN" altLang="en-US" sz="2400" smtClean="0"/>
              <a:t>将需求工程定义为：（</a:t>
            </a:r>
            <a:r>
              <a:rPr lang="en-US" altLang="zh-CN" sz="2400" smtClean="0"/>
              <a:t>1</a:t>
            </a:r>
            <a:r>
              <a:rPr lang="zh-CN" altLang="en-US" sz="2400" smtClean="0"/>
              <a:t>）研究用户需要的过程，达到对系统、硬件、或软件的需求定义；</a:t>
            </a:r>
            <a:r>
              <a:rPr lang="en-US" altLang="zh-CN" sz="2400" smtClean="0"/>
              <a:t>(2)</a:t>
            </a:r>
            <a:r>
              <a:rPr lang="zh-CN" altLang="en-US" sz="2400" smtClean="0"/>
              <a:t>对系统、硬件或软件需求进行研究和细化的过程。</a:t>
            </a:r>
          </a:p>
          <a:p>
            <a:endParaRPr lang="zh-CN" altLang="en-US"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dirty="0" smtClean="0"/>
              <a:t>15</a:t>
            </a:r>
            <a:r>
              <a:rPr lang="zh-CN" altLang="en-US" dirty="0" smtClean="0"/>
              <a:t>）版本表达</a:t>
            </a:r>
            <a:r>
              <a:rPr lang="en-US" altLang="zh-CN" dirty="0" smtClean="0"/>
              <a:t>(Annotated by Version)</a:t>
            </a:r>
            <a:endParaRPr lang="zh-CN" altLang="en-US" dirty="0" smtClean="0"/>
          </a:p>
        </p:txBody>
      </p:sp>
      <p:sp>
        <p:nvSpPr>
          <p:cNvPr id="46083" name="内容占位符 2"/>
          <p:cNvSpPr>
            <a:spLocks noGrp="1"/>
          </p:cNvSpPr>
          <p:nvPr>
            <p:ph idx="1"/>
          </p:nvPr>
        </p:nvSpPr>
        <p:spPr/>
        <p:txBody>
          <a:bodyPr/>
          <a:lstStyle/>
          <a:p>
            <a:r>
              <a:rPr lang="zh-CN" altLang="en-US" sz="2800" smtClean="0"/>
              <a:t>一个</a:t>
            </a:r>
            <a:r>
              <a:rPr lang="en-US" altLang="zh-CN" sz="2800" smtClean="0"/>
              <a:t>SRS</a:t>
            </a:r>
            <a:r>
              <a:rPr lang="zh-CN" altLang="en-US" sz="2800" smtClean="0"/>
              <a:t>已按版本表达，如果读者可以很容易地判定出需求是否满足产品版本的要求。</a:t>
            </a:r>
            <a:endParaRPr lang="en-US" altLang="zh-CN" sz="2800" smtClean="0"/>
          </a:p>
          <a:p>
            <a:endParaRPr lang="en-US" altLang="zh-CN" sz="2800" smtClean="0"/>
          </a:p>
          <a:p>
            <a:r>
              <a:rPr lang="zh-CN" altLang="en-US" sz="2800" smtClean="0"/>
              <a:t>通常，在原版本号的基础山增加，或者，增加一位数字表达小版本的变更。</a:t>
            </a:r>
            <a:endParaRPr lang="en-US" altLang="zh-CN" sz="2800" smtClean="0"/>
          </a:p>
          <a:p>
            <a:pPr lvl="1"/>
            <a:r>
              <a:rPr lang="zh-CN" altLang="en-US" smtClean="0"/>
              <a:t>例如， </a:t>
            </a:r>
            <a:r>
              <a:rPr lang="en-US" altLang="zh-CN" smtClean="0"/>
              <a:t>V1.1.2</a:t>
            </a:r>
            <a:endParaRPr lang="zh-CN" altLang="en-US" smtClean="0"/>
          </a:p>
          <a:p>
            <a:endParaRPr lang="zh-CN" alt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p:txBody>
          <a:bodyPr/>
          <a:lstStyle/>
          <a:p>
            <a:r>
              <a:rPr lang="en-US" altLang="zh-CN" dirty="0" smtClean="0"/>
              <a:t>16</a:t>
            </a:r>
            <a:r>
              <a:rPr lang="zh-CN" altLang="en-US" dirty="0" smtClean="0"/>
              <a:t>）无冗余</a:t>
            </a:r>
            <a:r>
              <a:rPr lang="en-US" altLang="zh-CN" dirty="0" smtClean="0"/>
              <a:t>(Not Redundant)</a:t>
            </a:r>
            <a:endParaRPr lang="zh-CN" altLang="en-US" dirty="0" smtClean="0"/>
          </a:p>
        </p:txBody>
      </p:sp>
      <p:sp>
        <p:nvSpPr>
          <p:cNvPr id="11268" name="内容占位符 2"/>
          <p:cNvSpPr>
            <a:spLocks noGrp="1"/>
          </p:cNvSpPr>
          <p:nvPr>
            <p:ph idx="1"/>
          </p:nvPr>
        </p:nvSpPr>
        <p:spPr>
          <a:xfrm>
            <a:off x="990600" y="1295400"/>
            <a:ext cx="8001000" cy="2633663"/>
          </a:xfrm>
        </p:spPr>
        <p:txBody>
          <a:bodyPr/>
          <a:lstStyle/>
          <a:p>
            <a:r>
              <a:rPr lang="zh-CN" altLang="en-US" sz="2800" smtClean="0"/>
              <a:t>一个</a:t>
            </a:r>
            <a:r>
              <a:rPr lang="en-US" altLang="zh-CN" sz="2800" smtClean="0"/>
              <a:t>SRS</a:t>
            </a:r>
            <a:r>
              <a:rPr lang="zh-CN" altLang="en-US" sz="2800" smtClean="0"/>
              <a:t>是无冗余的，如果同一个需求只陈述一遍。</a:t>
            </a:r>
            <a:r>
              <a:rPr lang="en-US" altLang="zh-CN" sz="2800" smtClean="0"/>
              <a:t>SRS</a:t>
            </a:r>
            <a:r>
              <a:rPr lang="zh-CN" altLang="en-US" sz="2800" smtClean="0"/>
              <a:t>无冗余并不一定好。</a:t>
            </a:r>
            <a:endParaRPr lang="en-US" altLang="zh-CN" sz="2800" smtClean="0"/>
          </a:p>
          <a:p>
            <a:r>
              <a:rPr lang="zh-CN" altLang="en-US" sz="2800" smtClean="0"/>
              <a:t>冗余会提高</a:t>
            </a:r>
            <a:r>
              <a:rPr lang="en-US" altLang="zh-CN" sz="2800" smtClean="0"/>
              <a:t>SRS</a:t>
            </a:r>
            <a:r>
              <a:rPr lang="zh-CN" altLang="en-US" sz="2800" smtClean="0"/>
              <a:t>的可读性。</a:t>
            </a:r>
            <a:endParaRPr lang="en-US" altLang="zh-CN" sz="2800" smtClean="0"/>
          </a:p>
          <a:p>
            <a:r>
              <a:rPr lang="zh-CN" altLang="en-US" sz="2800" smtClean="0"/>
              <a:t>但是，在对</a:t>
            </a:r>
            <a:r>
              <a:rPr lang="en-US" altLang="zh-CN" sz="2800" smtClean="0"/>
              <a:t>SRS</a:t>
            </a:r>
            <a:r>
              <a:rPr lang="zh-CN" altLang="en-US" sz="2800" smtClean="0"/>
              <a:t>修改时，就会导致多处修改的不一致性。</a:t>
            </a:r>
            <a:endParaRPr lang="en-US" altLang="zh-CN" sz="2800" smtClean="0"/>
          </a:p>
          <a:p>
            <a:r>
              <a:rPr lang="zh-CN" altLang="en-US" sz="2800" smtClean="0"/>
              <a:t>无冗余性可以表达为：</a:t>
            </a:r>
          </a:p>
        </p:txBody>
      </p:sp>
      <p:sp>
        <p:nvSpPr>
          <p:cNvPr id="11269"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11266" name="Object 1"/>
          <p:cNvGraphicFramePr>
            <a:graphicFrameLocks noChangeAspect="1"/>
          </p:cNvGraphicFramePr>
          <p:nvPr/>
        </p:nvGraphicFramePr>
        <p:xfrm>
          <a:off x="2857500" y="4357688"/>
          <a:ext cx="1885950" cy="857250"/>
        </p:xfrm>
        <a:graphic>
          <a:graphicData uri="http://schemas.openxmlformats.org/presentationml/2006/ole">
            <p:oleObj spid="_x0000_s11266" name="公式" r:id="rId3" imgW="838200" imgH="381000" progId="Equation.3">
              <p:embed/>
            </p:oleObj>
          </a:graphicData>
        </a:graphic>
      </p:graphicFrame>
      <p:sp>
        <p:nvSpPr>
          <p:cNvPr id="11270" name="矩形 5"/>
          <p:cNvSpPr>
            <a:spLocks noChangeArrowheads="1"/>
          </p:cNvSpPr>
          <p:nvPr/>
        </p:nvSpPr>
        <p:spPr bwMode="auto">
          <a:xfrm>
            <a:off x="928688" y="5214938"/>
            <a:ext cx="8001000" cy="830262"/>
          </a:xfrm>
          <a:prstGeom prst="rect">
            <a:avLst/>
          </a:prstGeom>
          <a:noFill/>
          <a:ln w="9525">
            <a:noFill/>
            <a:miter lim="800000"/>
            <a:headEnd/>
            <a:tailEnd/>
          </a:ln>
        </p:spPr>
        <p:txBody>
          <a:bodyPr>
            <a:spAutoFit/>
          </a:bodyPr>
          <a:lstStyle/>
          <a:p>
            <a:r>
              <a:rPr lang="zh-CN" altLang="en-US"/>
              <a:t>其中，</a:t>
            </a:r>
            <a:r>
              <a:rPr lang="en-US" altLang="zh-CN"/>
              <a:t>N</a:t>
            </a:r>
            <a:r>
              <a:rPr lang="en-US" altLang="zh-CN" baseline="-25000"/>
              <a:t>f</a:t>
            </a:r>
            <a:r>
              <a:rPr lang="en-US" altLang="zh-CN"/>
              <a:t> </a:t>
            </a:r>
            <a:r>
              <a:rPr lang="zh-CN" altLang="en-US"/>
              <a:t>和</a:t>
            </a:r>
            <a:r>
              <a:rPr lang="en-US"/>
              <a:t> </a:t>
            </a:r>
            <a:r>
              <a:rPr lang="en-US" altLang="zh-CN"/>
              <a:t>N</a:t>
            </a:r>
            <a:r>
              <a:rPr lang="en-US" altLang="zh-CN" baseline="-25000"/>
              <a:t>u</a:t>
            </a:r>
            <a:r>
              <a:rPr lang="zh-CN" altLang="en-US"/>
              <a:t>分别表示是实际的功能个数，以及实际的独立表达的功能个数。</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dirty="0" smtClean="0"/>
              <a:t>17</a:t>
            </a:r>
            <a:r>
              <a:rPr lang="zh-CN" altLang="en-US" dirty="0" smtClean="0"/>
              <a:t>）精确性</a:t>
            </a:r>
            <a:r>
              <a:rPr lang="en-US" altLang="zh-CN" dirty="0" smtClean="0"/>
              <a:t>(Precise)</a:t>
            </a:r>
            <a:endParaRPr lang="zh-CN" altLang="en-US" dirty="0" smtClean="0"/>
          </a:p>
        </p:txBody>
      </p:sp>
      <p:sp>
        <p:nvSpPr>
          <p:cNvPr id="47107" name="内容占位符 2"/>
          <p:cNvSpPr>
            <a:spLocks noGrp="1"/>
          </p:cNvSpPr>
          <p:nvPr>
            <p:ph idx="1"/>
          </p:nvPr>
        </p:nvSpPr>
        <p:spPr/>
        <p:txBody>
          <a:bodyPr/>
          <a:lstStyle/>
          <a:p>
            <a:r>
              <a:rPr lang="zh-CN" altLang="en-US" sz="2800" smtClean="0"/>
              <a:t>一个</a:t>
            </a:r>
            <a:r>
              <a:rPr lang="en-US" altLang="zh-CN" sz="2800" smtClean="0"/>
              <a:t>SRS</a:t>
            </a:r>
            <a:r>
              <a:rPr lang="zh-CN" altLang="en-US" sz="2800" smtClean="0"/>
              <a:t>是精确的，当且仅当，只要可能，都有数字量进行表达时，或采用对数字量采用分级精度表达时。</a:t>
            </a:r>
            <a:endParaRPr lang="en-US" altLang="zh-CN" sz="2800" smtClean="0"/>
          </a:p>
          <a:p>
            <a:endParaRPr lang="en-US" altLang="zh-CN" sz="2800" smtClean="0"/>
          </a:p>
          <a:p>
            <a:r>
              <a:rPr lang="zh-CN" altLang="en-US" sz="2800" smtClean="0"/>
              <a:t>例如，“系统应当很快地做出响应”是不精确的，而“系统的平均响应时间是</a:t>
            </a:r>
            <a:r>
              <a:rPr lang="en-US" altLang="zh-CN" sz="2800" smtClean="0"/>
              <a:t>2</a:t>
            </a:r>
            <a:r>
              <a:rPr lang="zh-CN" altLang="en-US" sz="2800" smtClean="0"/>
              <a:t>秒内”是精确的。</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dirty="0" smtClean="0"/>
              <a:t>18</a:t>
            </a:r>
            <a:r>
              <a:rPr lang="zh-CN" altLang="en-US" dirty="0" smtClean="0"/>
              <a:t>）可复用</a:t>
            </a:r>
            <a:r>
              <a:rPr lang="en-US" altLang="zh-CN" dirty="0" smtClean="0"/>
              <a:t>(Reusable)</a:t>
            </a:r>
            <a:endParaRPr lang="zh-CN" altLang="en-US" dirty="0" smtClean="0"/>
          </a:p>
        </p:txBody>
      </p:sp>
      <p:sp>
        <p:nvSpPr>
          <p:cNvPr id="48131" name="内容占位符 2"/>
          <p:cNvSpPr>
            <a:spLocks noGrp="1"/>
          </p:cNvSpPr>
          <p:nvPr>
            <p:ph idx="1"/>
          </p:nvPr>
        </p:nvSpPr>
        <p:spPr>
          <a:xfrm>
            <a:off x="785813" y="1295400"/>
            <a:ext cx="8205787" cy="5029200"/>
          </a:xfrm>
        </p:spPr>
        <p:txBody>
          <a:bodyPr/>
          <a:lstStyle/>
          <a:p>
            <a:r>
              <a:rPr lang="zh-CN" altLang="en-US" sz="2800" smtClean="0"/>
              <a:t>一个</a:t>
            </a:r>
            <a:r>
              <a:rPr lang="en-US" altLang="zh-CN" sz="2800" smtClean="0"/>
              <a:t>SRS</a:t>
            </a:r>
            <a:r>
              <a:rPr lang="zh-CN" altLang="en-US" sz="2800" smtClean="0"/>
              <a:t>是可复用的，当且仅当，其语句、段落和章节很容易地被后续的</a:t>
            </a:r>
            <a:r>
              <a:rPr lang="en-US" altLang="zh-CN" sz="2800" smtClean="0"/>
              <a:t>SRS</a:t>
            </a:r>
            <a:r>
              <a:rPr lang="zh-CN" altLang="en-US" sz="2800" smtClean="0"/>
              <a:t>采纳、摘录使用。</a:t>
            </a:r>
            <a:endParaRPr lang="en-US" altLang="zh-CN" sz="2800" smtClean="0"/>
          </a:p>
          <a:p>
            <a:r>
              <a:rPr lang="zh-CN" altLang="en-US" sz="2400" smtClean="0"/>
              <a:t>一般谈到复用，主要指设计和代码的复用。但是，如果能够对需求复用，将会提高工程效率。例如，下面方法：</a:t>
            </a:r>
          </a:p>
          <a:p>
            <a:pPr lvl="1"/>
            <a:r>
              <a:rPr lang="zh-CN" altLang="en-US" sz="2400" smtClean="0"/>
              <a:t>在</a:t>
            </a:r>
            <a:r>
              <a:rPr lang="en-US" altLang="zh-CN" sz="2400" smtClean="0"/>
              <a:t>SRS</a:t>
            </a:r>
            <a:r>
              <a:rPr lang="zh-CN" altLang="en-US" sz="2400" smtClean="0"/>
              <a:t>中的系统性能一节中，用符号代表常数，例如，响应时间。之后的其它需求可简单地更改这些值，而不用重写文档。</a:t>
            </a:r>
          </a:p>
          <a:p>
            <a:pPr lvl="1"/>
            <a:r>
              <a:rPr lang="zh-CN" altLang="en-US" sz="2400" smtClean="0"/>
              <a:t>采用形式化的模型表达需求。后续需求可以重用这些模型。</a:t>
            </a:r>
          </a:p>
          <a:p>
            <a:pPr lvl="1"/>
            <a:r>
              <a:rPr lang="zh-CN" altLang="en-US" sz="2400" smtClean="0"/>
              <a:t>建立一个需求库，对需求类型进行抽象。形成通用的需求段落，之后是对通用的需求实例化，形成系列的</a:t>
            </a:r>
            <a:r>
              <a:rPr lang="en-US" altLang="zh-CN" sz="2400" smtClean="0"/>
              <a:t>SRS</a:t>
            </a:r>
            <a:r>
              <a:rPr lang="zh-CN" altLang="en-US" sz="2400" smtClean="0"/>
              <a:t>实例。</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dirty="0" smtClean="0"/>
              <a:t>19</a:t>
            </a:r>
            <a:r>
              <a:rPr lang="zh-CN" altLang="en-US" dirty="0" smtClean="0"/>
              <a:t>）被跟踪</a:t>
            </a:r>
            <a:r>
              <a:rPr lang="en-US" altLang="zh-CN" dirty="0" smtClean="0"/>
              <a:t>(Traced)</a:t>
            </a:r>
            <a:endParaRPr lang="zh-CN" altLang="en-US" dirty="0" smtClean="0"/>
          </a:p>
        </p:txBody>
      </p:sp>
      <p:sp>
        <p:nvSpPr>
          <p:cNvPr id="49155" name="内容占位符 2"/>
          <p:cNvSpPr>
            <a:spLocks noGrp="1"/>
          </p:cNvSpPr>
          <p:nvPr>
            <p:ph idx="1"/>
          </p:nvPr>
        </p:nvSpPr>
        <p:spPr>
          <a:xfrm>
            <a:off x="714375" y="1295400"/>
            <a:ext cx="8277225" cy="5029200"/>
          </a:xfrm>
        </p:spPr>
        <p:txBody>
          <a:bodyPr/>
          <a:lstStyle/>
          <a:p>
            <a:r>
              <a:rPr lang="zh-CN" altLang="en-US" sz="2800" smtClean="0"/>
              <a:t>一个</a:t>
            </a:r>
            <a:r>
              <a:rPr lang="en-US" altLang="zh-CN" sz="2800" smtClean="0"/>
              <a:t>SRS</a:t>
            </a:r>
            <a:r>
              <a:rPr lang="zh-CN" altLang="en-US" sz="2800" smtClean="0"/>
              <a:t>是被跟踪，当且仅当，每个需求的原始来源是清晰的。</a:t>
            </a:r>
            <a:endParaRPr lang="en-US" altLang="zh-CN" sz="2800" smtClean="0"/>
          </a:p>
          <a:p>
            <a:r>
              <a:rPr lang="zh-CN" altLang="en-US" sz="2800" smtClean="0"/>
              <a:t>这就意味着每个需求条款要能引用到其来源，典型的来源库包括：系统层的需求、系统层设计文档、硬件需求，</a:t>
            </a:r>
            <a:r>
              <a:rPr lang="en-US" altLang="zh-CN" sz="2800" smtClean="0"/>
              <a:t>SOW</a:t>
            </a:r>
            <a:r>
              <a:rPr lang="zh-CN" altLang="en-US" sz="2800" smtClean="0"/>
              <a:t>（工作分解结构书）、合同、白皮书和研究报告、软件开发计划等。</a:t>
            </a:r>
            <a:endParaRPr lang="en-US" altLang="zh-CN" sz="2800" smtClean="0"/>
          </a:p>
          <a:p>
            <a:r>
              <a:rPr lang="zh-CN" altLang="en-US" sz="2400" smtClean="0"/>
              <a:t>这种线索是很重要的，例如，“系统要在</a:t>
            </a:r>
            <a:r>
              <a:rPr lang="en-US" altLang="zh-CN" sz="2400" smtClean="0"/>
              <a:t>1</a:t>
            </a:r>
            <a:r>
              <a:rPr lang="zh-CN" altLang="en-US" sz="2400" smtClean="0"/>
              <a:t>秒钟内报告所有船舶的当前位置”可能来源于关于船舶白皮书中的最大运动速度、以及系统层需求要求的显示频度。在</a:t>
            </a:r>
            <a:r>
              <a:rPr lang="en-US" altLang="zh-CN" sz="2400" smtClean="0"/>
              <a:t>SRS</a:t>
            </a:r>
            <a:r>
              <a:rPr lang="zh-CN" altLang="en-US" sz="2400" smtClean="0"/>
              <a:t>中标引出该需求的原始出处是有利的。对于需求被跟踪的度量可以采用：</a:t>
            </a:r>
            <a:endParaRPr lang="en-US" altLang="zh-CN" sz="2400" smtClean="0"/>
          </a:p>
          <a:p>
            <a:pPr>
              <a:buFontTx/>
              <a:buNone/>
            </a:pPr>
            <a:r>
              <a:rPr lang="zh-CN" altLang="en-US" sz="2000" b="1" smtClean="0"/>
              <a:t>被跟踪到原始出处的需求条款数</a:t>
            </a:r>
            <a:r>
              <a:rPr lang="en-US" sz="2000" b="1" smtClean="0"/>
              <a:t> </a:t>
            </a:r>
            <a:r>
              <a:rPr lang="en-US" altLang="zh-CN" sz="2000" b="1" smtClean="0"/>
              <a:t>/ </a:t>
            </a:r>
            <a:r>
              <a:rPr lang="zh-CN" altLang="en-US" sz="2000" b="1" smtClean="0"/>
              <a:t>具有原始出处的需求条款个数</a:t>
            </a:r>
          </a:p>
          <a:p>
            <a:endParaRPr lang="zh-CN" altLang="en-US" sz="240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b="1" smtClean="0"/>
              <a:t>20</a:t>
            </a:r>
            <a:r>
              <a:rPr lang="zh-CN" altLang="en-US" b="1" smtClean="0"/>
              <a:t>）被组织</a:t>
            </a:r>
            <a:r>
              <a:rPr lang="en-US" altLang="zh-CN" b="1" smtClean="0"/>
              <a:t>(Organized)</a:t>
            </a:r>
            <a:endParaRPr lang="zh-CN" altLang="en-US" smtClean="0"/>
          </a:p>
        </p:txBody>
      </p:sp>
      <p:sp>
        <p:nvSpPr>
          <p:cNvPr id="50179" name="内容占位符 2"/>
          <p:cNvSpPr>
            <a:spLocks noGrp="1"/>
          </p:cNvSpPr>
          <p:nvPr>
            <p:ph idx="1"/>
          </p:nvPr>
        </p:nvSpPr>
        <p:spPr/>
        <p:txBody>
          <a:bodyPr/>
          <a:lstStyle/>
          <a:p>
            <a:r>
              <a:rPr lang="zh-CN" altLang="en-US" sz="2800" smtClean="0"/>
              <a:t>一个</a:t>
            </a:r>
            <a:r>
              <a:rPr lang="en-US" altLang="zh-CN" sz="2800" smtClean="0"/>
              <a:t>SRS</a:t>
            </a:r>
            <a:r>
              <a:rPr lang="zh-CN" altLang="en-US" sz="2800" smtClean="0"/>
              <a:t>是被组织的，当且仅当其内容已按读者类型进行编排，可以让读者很轻易地定位所需信息和相关章节的逻辑关系。</a:t>
            </a:r>
            <a:endParaRPr lang="en-US" altLang="zh-CN" sz="2800" smtClean="0"/>
          </a:p>
          <a:p>
            <a:endParaRPr lang="en-US" sz="2800" smtClean="0"/>
          </a:p>
          <a:p>
            <a:r>
              <a:rPr lang="en-US" altLang="zh-CN" sz="2800" smtClean="0"/>
              <a:t>SRS</a:t>
            </a:r>
            <a:r>
              <a:rPr lang="zh-CN" altLang="en-US" sz="2800" smtClean="0"/>
              <a:t>被组织的几种方式如下：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dirty="0" smtClean="0"/>
              <a:t>20</a:t>
            </a:r>
            <a:r>
              <a:rPr lang="zh-CN" altLang="en-US" dirty="0" smtClean="0"/>
              <a:t>）被组织</a:t>
            </a:r>
            <a:r>
              <a:rPr lang="en-US" altLang="zh-CN" dirty="0" smtClean="0"/>
              <a:t>(Organized)</a:t>
            </a:r>
            <a:endParaRPr lang="zh-CN" altLang="en-US" dirty="0" smtClean="0"/>
          </a:p>
        </p:txBody>
      </p:sp>
      <p:sp>
        <p:nvSpPr>
          <p:cNvPr id="51203" name="内容占位符 2"/>
          <p:cNvSpPr>
            <a:spLocks noGrp="1"/>
          </p:cNvSpPr>
          <p:nvPr>
            <p:ph idx="1"/>
          </p:nvPr>
        </p:nvSpPr>
        <p:spPr>
          <a:xfrm>
            <a:off x="682171" y="845459"/>
            <a:ext cx="8461829" cy="5029200"/>
          </a:xfrm>
        </p:spPr>
        <p:txBody>
          <a:bodyPr/>
          <a:lstStyle/>
          <a:p>
            <a:r>
              <a:rPr lang="en-US" altLang="zh-CN" sz="2400" dirty="0" smtClean="0"/>
              <a:t>a) </a:t>
            </a:r>
            <a:r>
              <a:rPr lang="zh-CN" altLang="en-US" sz="2400" dirty="0" smtClean="0"/>
              <a:t>按用户类型和角色组织功能需求。</a:t>
            </a:r>
            <a:endParaRPr lang="en-US" altLang="zh-CN" sz="2400" dirty="0" smtClean="0"/>
          </a:p>
          <a:p>
            <a:pPr lvl="1"/>
            <a:r>
              <a:rPr lang="zh-CN" altLang="en-US" sz="2000" dirty="0" smtClean="0"/>
              <a:t>例如，一个电梯控制系统的</a:t>
            </a:r>
            <a:r>
              <a:rPr lang="en-US" altLang="zh-CN" sz="2000" dirty="0" smtClean="0"/>
              <a:t>SRS</a:t>
            </a:r>
            <a:r>
              <a:rPr lang="zh-CN" altLang="en-US" sz="2000" dirty="0" smtClean="0"/>
              <a:t>的</a:t>
            </a:r>
            <a:r>
              <a:rPr lang="en-US" altLang="zh-CN" sz="2000" dirty="0" smtClean="0"/>
              <a:t>3.1</a:t>
            </a:r>
            <a:r>
              <a:rPr lang="zh-CN" altLang="en-US" sz="2000" dirty="0" smtClean="0"/>
              <a:t>节写乘客需求，</a:t>
            </a:r>
            <a:r>
              <a:rPr lang="en-US" altLang="zh-CN" sz="2000" dirty="0" smtClean="0"/>
              <a:t>3.2</a:t>
            </a:r>
            <a:r>
              <a:rPr lang="zh-CN" altLang="en-US" sz="2000" dirty="0" smtClean="0"/>
              <a:t>节写消防员需求，</a:t>
            </a:r>
            <a:r>
              <a:rPr lang="en-US" altLang="zh-CN" sz="2000" dirty="0" smtClean="0"/>
              <a:t>3.3</a:t>
            </a:r>
            <a:r>
              <a:rPr lang="zh-CN" altLang="en-US" sz="2000" dirty="0" smtClean="0"/>
              <a:t>节写维护人员需求，等等。</a:t>
            </a:r>
          </a:p>
          <a:p>
            <a:r>
              <a:rPr lang="en-US" altLang="zh-CN" sz="2400" dirty="0" smtClean="0"/>
              <a:t>b) </a:t>
            </a:r>
            <a:r>
              <a:rPr lang="zh-CN" altLang="en-US" sz="2400" dirty="0" smtClean="0"/>
              <a:t>按系统的激励</a:t>
            </a:r>
            <a:r>
              <a:rPr lang="en-US" altLang="zh-CN" sz="2400" dirty="0" smtClean="0"/>
              <a:t>(stimulus)</a:t>
            </a:r>
            <a:r>
              <a:rPr lang="zh-CN" altLang="en-US" sz="2400" dirty="0" smtClean="0"/>
              <a:t>类型组织功能需求。</a:t>
            </a:r>
            <a:endParaRPr lang="en-US" altLang="zh-CN" sz="2400" dirty="0" smtClean="0"/>
          </a:p>
          <a:p>
            <a:pPr lvl="1"/>
            <a:r>
              <a:rPr lang="zh-CN" altLang="en-US" sz="2000" dirty="0" smtClean="0"/>
              <a:t>例如，飞机的自动降落系统</a:t>
            </a:r>
            <a:r>
              <a:rPr lang="en-US" altLang="zh-CN" sz="2000" dirty="0" smtClean="0"/>
              <a:t>SRS</a:t>
            </a:r>
            <a:r>
              <a:rPr lang="zh-CN" altLang="en-US" sz="2000" dirty="0" smtClean="0"/>
              <a:t>的第</a:t>
            </a:r>
            <a:r>
              <a:rPr lang="en-US" altLang="zh-CN" sz="2000" dirty="0" smtClean="0"/>
              <a:t>3.1</a:t>
            </a:r>
            <a:r>
              <a:rPr lang="zh-CN" altLang="en-US" sz="2000" dirty="0" smtClean="0"/>
              <a:t>节写所有与风速相关的需求，</a:t>
            </a:r>
            <a:r>
              <a:rPr lang="en-US" altLang="zh-CN" sz="2000" dirty="0" smtClean="0"/>
              <a:t>3.2</a:t>
            </a:r>
            <a:r>
              <a:rPr lang="zh-CN" altLang="en-US" sz="2000" dirty="0" smtClean="0"/>
              <a:t>节写燃油消耗的需求，</a:t>
            </a:r>
            <a:r>
              <a:rPr lang="en-US" altLang="zh-CN" sz="2000" dirty="0" smtClean="0"/>
              <a:t>3.3</a:t>
            </a:r>
            <a:r>
              <a:rPr lang="zh-CN" altLang="en-US" sz="2000" dirty="0" smtClean="0"/>
              <a:t>节写起落架的需求，等等。</a:t>
            </a:r>
          </a:p>
          <a:p>
            <a:r>
              <a:rPr lang="en-US" altLang="zh-CN" sz="2400" dirty="0" smtClean="0"/>
              <a:t>c) </a:t>
            </a:r>
            <a:r>
              <a:rPr lang="zh-CN" altLang="en-US" sz="2400" dirty="0" smtClean="0"/>
              <a:t>按系统的响应</a:t>
            </a:r>
            <a:r>
              <a:rPr lang="en-US" altLang="zh-CN" sz="2400" dirty="0" smtClean="0"/>
              <a:t>(response)</a:t>
            </a:r>
            <a:r>
              <a:rPr lang="zh-CN" altLang="en-US" sz="2400" dirty="0" smtClean="0"/>
              <a:t>类型组织功能需求。</a:t>
            </a:r>
            <a:endParaRPr lang="en-US" altLang="zh-CN" sz="2400" dirty="0" smtClean="0"/>
          </a:p>
          <a:p>
            <a:pPr lvl="1"/>
            <a:r>
              <a:rPr lang="zh-CN" altLang="en-US" sz="2000" dirty="0" smtClean="0"/>
              <a:t>例如，工资发放系统的</a:t>
            </a:r>
            <a:r>
              <a:rPr lang="en-US" altLang="zh-CN" sz="2000" dirty="0" smtClean="0"/>
              <a:t>SRS</a:t>
            </a:r>
            <a:r>
              <a:rPr lang="zh-CN" altLang="en-US" sz="2000" dirty="0" smtClean="0"/>
              <a:t>的</a:t>
            </a:r>
            <a:r>
              <a:rPr lang="en-US" altLang="zh-CN" sz="2000" dirty="0" smtClean="0"/>
              <a:t>3.1</a:t>
            </a:r>
            <a:r>
              <a:rPr lang="zh-CN" altLang="en-US" sz="2000" dirty="0" smtClean="0"/>
              <a:t>节写每个员工的工资单需求，</a:t>
            </a:r>
            <a:r>
              <a:rPr lang="en-US" altLang="zh-CN" sz="2000" dirty="0" smtClean="0"/>
              <a:t>3.2</a:t>
            </a:r>
            <a:r>
              <a:rPr lang="zh-CN" altLang="en-US" sz="2000" dirty="0" smtClean="0"/>
              <a:t>节写当前所有员工的月薪需求，等等。</a:t>
            </a:r>
          </a:p>
          <a:p>
            <a:r>
              <a:rPr lang="en-US" altLang="zh-CN" sz="2400" dirty="0" smtClean="0"/>
              <a:t>d) </a:t>
            </a:r>
            <a:r>
              <a:rPr lang="zh-CN" altLang="en-US" sz="2400" dirty="0" smtClean="0"/>
              <a:t>按特征</a:t>
            </a:r>
            <a:r>
              <a:rPr lang="en-US" altLang="zh-CN" sz="2400" dirty="0" smtClean="0"/>
              <a:t>(feature)</a:t>
            </a:r>
            <a:r>
              <a:rPr lang="zh-CN" altLang="en-US" sz="2400" dirty="0" smtClean="0"/>
              <a:t>组织需求。</a:t>
            </a:r>
            <a:endParaRPr lang="en-US" altLang="zh-CN" sz="2400" dirty="0" smtClean="0"/>
          </a:p>
          <a:p>
            <a:pPr lvl="1"/>
            <a:r>
              <a:rPr lang="zh-CN" altLang="en-US" sz="2000" dirty="0" smtClean="0"/>
              <a:t>例如，电话账单系统的</a:t>
            </a:r>
            <a:r>
              <a:rPr lang="en-US" altLang="zh-CN" sz="2000" dirty="0" smtClean="0"/>
              <a:t>SRS</a:t>
            </a:r>
            <a:r>
              <a:rPr lang="zh-CN" altLang="en-US" sz="2000" dirty="0" smtClean="0"/>
              <a:t>可能在</a:t>
            </a:r>
            <a:r>
              <a:rPr lang="en-US" altLang="zh-CN" sz="2000" dirty="0" smtClean="0"/>
              <a:t>3.1</a:t>
            </a:r>
            <a:r>
              <a:rPr lang="zh-CN" altLang="en-US" sz="2000" dirty="0" smtClean="0"/>
              <a:t>节写本地通话需求，</a:t>
            </a:r>
            <a:r>
              <a:rPr lang="en-US" altLang="zh-CN" sz="2000" dirty="0" smtClean="0"/>
              <a:t>3.2</a:t>
            </a:r>
            <a:r>
              <a:rPr lang="zh-CN" altLang="en-US" sz="2000" dirty="0" smtClean="0"/>
              <a:t>节写长途通话需求，</a:t>
            </a:r>
            <a:r>
              <a:rPr lang="en-US" altLang="zh-CN" sz="2000" dirty="0" smtClean="0"/>
              <a:t>3.3</a:t>
            </a:r>
            <a:r>
              <a:rPr lang="zh-CN" altLang="en-US" sz="2000" dirty="0" smtClean="0"/>
              <a:t>节写电话会议的需求，等等。</a:t>
            </a:r>
          </a:p>
          <a:p>
            <a:r>
              <a:rPr lang="en-US" altLang="zh-CN" sz="2400" dirty="0" smtClean="0"/>
              <a:t>e) </a:t>
            </a:r>
            <a:r>
              <a:rPr lang="zh-CN" altLang="en-US" sz="2400" dirty="0" smtClean="0"/>
              <a:t>按对象</a:t>
            </a:r>
            <a:r>
              <a:rPr lang="en-US" altLang="zh-CN" sz="2400" dirty="0" smtClean="0"/>
              <a:t>(object)</a:t>
            </a:r>
            <a:r>
              <a:rPr lang="zh-CN" altLang="en-US" sz="2400" dirty="0" smtClean="0"/>
              <a:t>组织需求。</a:t>
            </a:r>
            <a:endParaRPr lang="en-US" altLang="zh-CN" sz="2400" dirty="0" smtClean="0"/>
          </a:p>
          <a:p>
            <a:pPr lvl="1"/>
            <a:r>
              <a:rPr lang="zh-CN" altLang="en-US" sz="2000" dirty="0" smtClean="0"/>
              <a:t>例如</a:t>
            </a:r>
            <a:r>
              <a:rPr lang="zh-CN" altLang="en-US" sz="1600" dirty="0" smtClean="0"/>
              <a:t>，</a:t>
            </a:r>
            <a:r>
              <a:rPr lang="zh-CN" altLang="en-US" sz="2000" dirty="0" smtClean="0"/>
              <a:t>航班选座位系统的</a:t>
            </a:r>
            <a:r>
              <a:rPr lang="en-US" altLang="zh-CN" sz="2000" dirty="0" smtClean="0"/>
              <a:t>SRS</a:t>
            </a:r>
            <a:r>
              <a:rPr lang="zh-CN" altLang="en-US" sz="2000" dirty="0" smtClean="0"/>
              <a:t>的</a:t>
            </a:r>
            <a:r>
              <a:rPr lang="en-US" altLang="zh-CN" sz="2000" dirty="0" smtClean="0"/>
              <a:t>3.1</a:t>
            </a:r>
            <a:r>
              <a:rPr lang="zh-CN" altLang="en-US" sz="2000" dirty="0" smtClean="0"/>
              <a:t>节写所有的座位需求，</a:t>
            </a:r>
            <a:r>
              <a:rPr lang="en-US" altLang="zh-CN" sz="2000" dirty="0" smtClean="0"/>
              <a:t>3.2</a:t>
            </a:r>
            <a:r>
              <a:rPr lang="zh-CN" altLang="en-US" sz="2000" dirty="0" smtClean="0"/>
              <a:t>节写飞行区间需求，</a:t>
            </a:r>
            <a:r>
              <a:rPr lang="en-US" altLang="zh-CN" sz="2000" dirty="0" smtClean="0"/>
              <a:t>3.3</a:t>
            </a:r>
            <a:r>
              <a:rPr lang="zh-CN" altLang="en-US" sz="2000" dirty="0" smtClean="0"/>
              <a:t>节写旅行者的需求，</a:t>
            </a:r>
            <a:r>
              <a:rPr lang="en-US" altLang="zh-CN" sz="2000" dirty="0" smtClean="0"/>
              <a:t>3.4</a:t>
            </a:r>
            <a:r>
              <a:rPr lang="zh-CN" altLang="en-US" sz="2000" dirty="0" smtClean="0"/>
              <a:t>节写机票的需求，等等。</a:t>
            </a:r>
          </a:p>
          <a:p>
            <a:endParaRPr lang="zh-CN" altLang="en-US" sz="2000"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dirty="0" smtClean="0"/>
              <a:t>21</a:t>
            </a:r>
            <a:r>
              <a:rPr lang="zh-CN" altLang="en-US" dirty="0" smtClean="0"/>
              <a:t>）被交叉引用</a:t>
            </a:r>
            <a:r>
              <a:rPr lang="en-US" altLang="zh-CN" dirty="0" smtClean="0"/>
              <a:t>(Cross-Referenced</a:t>
            </a:r>
            <a:r>
              <a:rPr lang="en-US" altLang="zh-CN" dirty="0" smtClean="0"/>
              <a:t>)</a:t>
            </a:r>
            <a:endParaRPr lang="zh-CN" altLang="en-US" dirty="0" smtClean="0"/>
          </a:p>
        </p:txBody>
      </p:sp>
      <p:sp>
        <p:nvSpPr>
          <p:cNvPr id="52227" name="内容占位符 2"/>
          <p:cNvSpPr>
            <a:spLocks noGrp="1"/>
          </p:cNvSpPr>
          <p:nvPr>
            <p:ph idx="1"/>
          </p:nvPr>
        </p:nvSpPr>
        <p:spPr/>
        <p:txBody>
          <a:bodyPr/>
          <a:lstStyle/>
          <a:p>
            <a:r>
              <a:rPr lang="zh-CN" altLang="en-US" smtClean="0"/>
              <a:t>一个</a:t>
            </a:r>
            <a:r>
              <a:rPr lang="en-US" altLang="zh-CN" smtClean="0"/>
              <a:t>SRS</a:t>
            </a:r>
            <a:r>
              <a:rPr lang="zh-CN" altLang="en-US" smtClean="0"/>
              <a:t>是被交叉引用的，当且仅当</a:t>
            </a:r>
            <a:r>
              <a:rPr lang="en-US" altLang="zh-CN" smtClean="0"/>
              <a:t>SRS</a:t>
            </a:r>
            <a:r>
              <a:rPr lang="zh-CN" altLang="en-US" smtClean="0"/>
              <a:t>内容与相关章节之间建立了交叉引用关系，相关章节是指：</a:t>
            </a:r>
          </a:p>
          <a:p>
            <a:pPr lvl="1"/>
            <a:r>
              <a:rPr lang="zh-CN" altLang="en-US" smtClean="0"/>
              <a:t>论述的是同一个</a:t>
            </a:r>
            <a:r>
              <a:rPr lang="en-US" altLang="zh-CN" smtClean="0"/>
              <a:t>(</a:t>
            </a:r>
            <a:r>
              <a:rPr lang="zh-CN" altLang="en-US" smtClean="0"/>
              <a:t>即，冗余</a:t>
            </a:r>
            <a:r>
              <a:rPr lang="en-US" altLang="zh-CN" smtClean="0"/>
              <a:t>)</a:t>
            </a:r>
            <a:r>
              <a:rPr lang="zh-CN" altLang="en-US" smtClean="0"/>
              <a:t>需求。同一个多处论述，但必须互相引用，保持一致。</a:t>
            </a:r>
          </a:p>
          <a:p>
            <a:pPr lvl="1"/>
            <a:r>
              <a:rPr lang="zh-CN" altLang="en-US" smtClean="0"/>
              <a:t>更抽象或更像详细地描述同一个需求。表达出同一个需求的细化或抽象。</a:t>
            </a:r>
          </a:p>
          <a:p>
            <a:pPr lvl="1"/>
            <a:r>
              <a:rPr lang="zh-CN" altLang="en-US" smtClean="0"/>
              <a:t>依赖于该需求的章节。在需求被修改时，保持相关部分也要被修改</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p:cNvSpPr>
          <p:nvPr>
            <p:ph type="title"/>
          </p:nvPr>
        </p:nvSpPr>
        <p:spPr/>
        <p:txBody>
          <a:bodyPr/>
          <a:lstStyle/>
          <a:p>
            <a:endParaRPr lang="zh-CN" altLang="en-US" smtClean="0"/>
          </a:p>
        </p:txBody>
      </p:sp>
      <p:sp>
        <p:nvSpPr>
          <p:cNvPr id="12292" name="内容占位符 2"/>
          <p:cNvSpPr>
            <a:spLocks noGrp="1"/>
          </p:cNvSpPr>
          <p:nvPr>
            <p:ph idx="1"/>
          </p:nvPr>
        </p:nvSpPr>
        <p:spPr>
          <a:xfrm>
            <a:off x="1030514" y="1214438"/>
            <a:ext cx="7899174" cy="2847975"/>
          </a:xfrm>
        </p:spPr>
        <p:txBody>
          <a:bodyPr/>
          <a:lstStyle/>
          <a:p>
            <a:r>
              <a:rPr lang="zh-CN" altLang="en-US" sz="2800" dirty="0" smtClean="0"/>
              <a:t>上述的</a:t>
            </a:r>
            <a:r>
              <a:rPr lang="en-US" altLang="zh-CN" sz="2800" dirty="0" smtClean="0"/>
              <a:t>21</a:t>
            </a:r>
            <a:r>
              <a:rPr lang="zh-CN" altLang="en-US" sz="2800" dirty="0" smtClean="0"/>
              <a:t>个度量指标有些是可量化的，有些是无法量化。将所有能量化的指标进行加权求和，就能较好地评价出</a:t>
            </a:r>
            <a:r>
              <a:rPr lang="en-US" altLang="zh-CN" sz="2800" dirty="0" smtClean="0"/>
              <a:t>SRS</a:t>
            </a:r>
            <a:r>
              <a:rPr lang="zh-CN" altLang="en-US" sz="2800" dirty="0" smtClean="0"/>
              <a:t>的整体质量。</a:t>
            </a:r>
            <a:endParaRPr lang="en-US" altLang="zh-CN" sz="2800" dirty="0" smtClean="0"/>
          </a:p>
          <a:p>
            <a:r>
              <a:rPr lang="zh-CN" altLang="en-US" sz="2800" dirty="0" smtClean="0"/>
              <a:t>每个度量指标的权重可能会因应用领域和企业情况而定。</a:t>
            </a:r>
            <a:endParaRPr lang="en-US" altLang="zh-CN" sz="2800" dirty="0" smtClean="0"/>
          </a:p>
          <a:p>
            <a:r>
              <a:rPr lang="zh-CN" altLang="en-US" sz="2800" dirty="0" smtClean="0"/>
              <a:t>这样需求</a:t>
            </a:r>
            <a:r>
              <a:rPr lang="en-US" altLang="zh-CN" sz="2800" dirty="0" smtClean="0"/>
              <a:t>SRS</a:t>
            </a:r>
            <a:r>
              <a:rPr lang="zh-CN" altLang="en-US" sz="2800" dirty="0" smtClean="0"/>
              <a:t>的质量为：</a:t>
            </a:r>
          </a:p>
          <a:p>
            <a:pPr>
              <a:buFontTx/>
              <a:buNone/>
            </a:pPr>
            <a:endParaRPr lang="zh-CN" altLang="en-US" dirty="0" smtClean="0"/>
          </a:p>
        </p:txBody>
      </p:sp>
      <p:sp>
        <p:nvSpPr>
          <p:cNvPr id="12293" name="矩形 3"/>
          <p:cNvSpPr>
            <a:spLocks noChangeArrowheads="1"/>
          </p:cNvSpPr>
          <p:nvPr/>
        </p:nvSpPr>
        <p:spPr bwMode="auto">
          <a:xfrm>
            <a:off x="2357438" y="5500688"/>
            <a:ext cx="3340100" cy="461962"/>
          </a:xfrm>
          <a:prstGeom prst="rect">
            <a:avLst/>
          </a:prstGeom>
          <a:noFill/>
          <a:ln w="9525">
            <a:noFill/>
            <a:miter lim="800000"/>
            <a:headEnd/>
            <a:tailEnd/>
          </a:ln>
        </p:spPr>
        <p:txBody>
          <a:bodyPr wrap="none">
            <a:spAutoFit/>
          </a:bodyPr>
          <a:lstStyle/>
          <a:p>
            <a:r>
              <a:rPr lang="zh-CN" altLang="en-US"/>
              <a:t>其中，</a:t>
            </a:r>
            <a:r>
              <a:rPr lang="en-US" altLang="zh-CN"/>
              <a:t>W</a:t>
            </a:r>
            <a:r>
              <a:rPr lang="en-US" altLang="zh-CN" baseline="-25000"/>
              <a:t>i</a:t>
            </a:r>
            <a:r>
              <a:rPr lang="en-US" altLang="zh-CN"/>
              <a:t> </a:t>
            </a:r>
            <a:r>
              <a:rPr lang="zh-CN" altLang="en-US"/>
              <a:t>是</a:t>
            </a:r>
            <a:r>
              <a:rPr lang="en-US" altLang="zh-CN"/>
              <a:t>Q</a:t>
            </a:r>
            <a:r>
              <a:rPr lang="en-US" altLang="zh-CN" baseline="-25000"/>
              <a:t>i</a:t>
            </a:r>
            <a:r>
              <a:rPr lang="zh-CN" altLang="en-US"/>
              <a:t>的权重。</a:t>
            </a:r>
          </a:p>
        </p:txBody>
      </p:sp>
      <p:sp>
        <p:nvSpPr>
          <p:cNvPr id="1229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12290" name="Object 1"/>
          <p:cNvGraphicFramePr>
            <a:graphicFrameLocks noChangeAspect="1"/>
          </p:cNvGraphicFramePr>
          <p:nvPr/>
        </p:nvGraphicFramePr>
        <p:xfrm>
          <a:off x="2571750" y="4214813"/>
          <a:ext cx="2928938" cy="941387"/>
        </p:xfrm>
        <a:graphic>
          <a:graphicData uri="http://schemas.openxmlformats.org/presentationml/2006/ole">
            <p:oleObj spid="_x0000_s12290" name="公式" r:id="rId3" imgW="1333500" imgH="431800" progId="Equation.3">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146"/>
          <p:cNvSpPr>
            <a:spLocks noGrp="1" noChangeArrowheads="1"/>
          </p:cNvSpPr>
          <p:nvPr>
            <p:ph type="title"/>
          </p:nvPr>
        </p:nvSpPr>
        <p:spPr/>
        <p:txBody>
          <a:bodyPr/>
          <a:lstStyle/>
          <a:p>
            <a:r>
              <a:rPr lang="en-US" altLang="zh-CN" dirty="0" smtClean="0"/>
              <a:t>8.6 </a:t>
            </a:r>
            <a:r>
              <a:rPr lang="zh-CN" altLang="en-US" dirty="0" smtClean="0"/>
              <a:t>需求管理</a:t>
            </a:r>
            <a:endParaRPr lang="en-US" altLang="zh-CN" dirty="0" smtClean="0"/>
          </a:p>
        </p:txBody>
      </p:sp>
      <p:sp>
        <p:nvSpPr>
          <p:cNvPr id="53251" name="Rectangle 6147"/>
          <p:cNvSpPr>
            <a:spLocks noGrp="1" noChangeArrowheads="1"/>
          </p:cNvSpPr>
          <p:nvPr>
            <p:ph type="body" idx="1"/>
          </p:nvPr>
        </p:nvSpPr>
        <p:spPr>
          <a:xfrm>
            <a:off x="990600" y="1295400"/>
            <a:ext cx="8001000" cy="4276725"/>
          </a:xfrm>
        </p:spPr>
        <p:txBody>
          <a:bodyPr/>
          <a:lstStyle/>
          <a:p>
            <a:r>
              <a:rPr lang="en-US" altLang="zh-CN" smtClean="0"/>
              <a:t>8.6.1 </a:t>
            </a:r>
            <a:r>
              <a:rPr lang="zh-CN" altLang="en-US" smtClean="0"/>
              <a:t>需求管理的起因</a:t>
            </a:r>
            <a:endParaRPr lang="en-US" altLang="zh-CN" smtClean="0"/>
          </a:p>
          <a:p>
            <a:r>
              <a:rPr lang="en-US" altLang="zh-CN" smtClean="0"/>
              <a:t>8.6.2 </a:t>
            </a:r>
            <a:r>
              <a:rPr lang="zh-CN" altLang="en-US" smtClean="0"/>
              <a:t>需求的跟踪</a:t>
            </a:r>
            <a:endParaRPr lang="en-US" altLang="zh-CN" smtClean="0"/>
          </a:p>
          <a:p>
            <a:r>
              <a:rPr lang="en-US" altLang="zh-CN" smtClean="0"/>
              <a:t>8.6.3 </a:t>
            </a:r>
            <a:r>
              <a:rPr lang="zh-CN" altLang="en-US" smtClean="0"/>
              <a:t>需求变更管理</a:t>
            </a:r>
            <a:endParaRPr lang="en-US" altLang="zh-CN"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146"/>
          <p:cNvSpPr>
            <a:spLocks noGrp="1" noChangeArrowheads="1"/>
          </p:cNvSpPr>
          <p:nvPr>
            <p:ph type="title"/>
          </p:nvPr>
        </p:nvSpPr>
        <p:spPr/>
        <p:txBody>
          <a:bodyPr/>
          <a:lstStyle/>
          <a:p>
            <a:r>
              <a:rPr lang="en-US" altLang="zh-CN" smtClean="0"/>
              <a:t>8.2 </a:t>
            </a:r>
            <a:r>
              <a:rPr lang="zh-CN" altLang="en-US" smtClean="0"/>
              <a:t>需求类型</a:t>
            </a:r>
            <a:endParaRPr lang="en-US" altLang="zh-CN" smtClean="0"/>
          </a:p>
        </p:txBody>
      </p:sp>
      <p:sp>
        <p:nvSpPr>
          <p:cNvPr id="19459" name="Rectangle 6147"/>
          <p:cNvSpPr>
            <a:spLocks noGrp="1" noChangeArrowheads="1"/>
          </p:cNvSpPr>
          <p:nvPr>
            <p:ph type="body" idx="1"/>
          </p:nvPr>
        </p:nvSpPr>
        <p:spPr>
          <a:xfrm>
            <a:off x="990600" y="1295400"/>
            <a:ext cx="8001000" cy="4276725"/>
          </a:xfrm>
        </p:spPr>
        <p:txBody>
          <a:bodyPr/>
          <a:lstStyle/>
          <a:p>
            <a:r>
              <a:rPr lang="en-US" altLang="zh-CN" smtClean="0"/>
              <a:t>8.2.1 </a:t>
            </a:r>
            <a:r>
              <a:rPr lang="zh-CN" altLang="en-US" smtClean="0"/>
              <a:t>需求分类</a:t>
            </a:r>
            <a:endParaRPr lang="en-US" altLang="zh-CN" smtClean="0"/>
          </a:p>
          <a:p>
            <a:r>
              <a:rPr lang="en-US" altLang="zh-CN" smtClean="0"/>
              <a:t>8.2.2 </a:t>
            </a:r>
            <a:r>
              <a:rPr lang="zh-CN" altLang="en-US" smtClean="0"/>
              <a:t>需求分析目标和维度</a:t>
            </a:r>
            <a:endParaRPr lang="en-US" altLang="zh-CN" smtClean="0"/>
          </a:p>
          <a:p>
            <a:r>
              <a:rPr lang="en-US" altLang="zh-CN" smtClean="0"/>
              <a:t>8.2.3 </a:t>
            </a:r>
            <a:r>
              <a:rPr lang="zh-CN" altLang="en-US" smtClean="0"/>
              <a:t>需求内涵</a:t>
            </a:r>
            <a:endParaRPr lang="en-US" altLang="zh-CN"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dirty="0" smtClean="0"/>
              <a:t>8.6.1 </a:t>
            </a:r>
            <a:r>
              <a:rPr lang="zh-CN" altLang="en-US" dirty="0" smtClean="0"/>
              <a:t>需求管理的起因</a:t>
            </a:r>
          </a:p>
        </p:txBody>
      </p:sp>
      <p:sp>
        <p:nvSpPr>
          <p:cNvPr id="54275" name="内容占位符 2"/>
          <p:cNvSpPr>
            <a:spLocks noGrp="1"/>
          </p:cNvSpPr>
          <p:nvPr>
            <p:ph idx="1"/>
          </p:nvPr>
        </p:nvSpPr>
        <p:spPr>
          <a:xfrm>
            <a:off x="938213" y="1143000"/>
            <a:ext cx="8205787" cy="5029200"/>
          </a:xfrm>
        </p:spPr>
        <p:txBody>
          <a:bodyPr/>
          <a:lstStyle/>
          <a:p>
            <a:r>
              <a:rPr lang="zh-CN" altLang="en-US" sz="2800" dirty="0" smtClean="0"/>
              <a:t>第一种情况是甲方提出需求，并编写需求文档，通过招投标的方法获得供应商</a:t>
            </a:r>
            <a:r>
              <a:rPr lang="zh-CN" altLang="en-US" sz="2800" dirty="0" smtClean="0"/>
              <a:t>。</a:t>
            </a:r>
            <a:endParaRPr lang="en-US" altLang="zh-CN" sz="2800" dirty="0" smtClean="0"/>
          </a:p>
          <a:p>
            <a:pPr lvl="1"/>
            <a:r>
              <a:rPr lang="zh-CN" altLang="en-US" sz="2400" dirty="0" smtClean="0"/>
              <a:t>由于</a:t>
            </a:r>
            <a:r>
              <a:rPr lang="zh-CN" altLang="en-US" sz="2400" dirty="0" smtClean="0"/>
              <a:t>甲方事先与乙方没有沟通，可能导致所提出的要求条款，特别是涉及到非功能的要求，要么没法实现，要么模糊不清。这就为未来的系统验收造成了麻烦。</a:t>
            </a:r>
          </a:p>
          <a:p>
            <a:r>
              <a:rPr lang="zh-CN" altLang="en-US" sz="2800" dirty="0" smtClean="0"/>
              <a:t>第二</a:t>
            </a:r>
            <a:r>
              <a:rPr lang="zh-CN" altLang="en-US" sz="2800" dirty="0" smtClean="0"/>
              <a:t>种情况是，完全有乙方主导需求分析以及未来的开发。似乎可以解决需求与未来的设计和开发之间的问题</a:t>
            </a:r>
            <a:r>
              <a:rPr lang="zh-CN" altLang="en-US" sz="2800" dirty="0" smtClean="0"/>
              <a:t>。</a:t>
            </a:r>
            <a:endParaRPr lang="en-US" altLang="zh-CN" sz="2800" dirty="0" smtClean="0"/>
          </a:p>
          <a:p>
            <a:pPr lvl="1"/>
            <a:r>
              <a:rPr lang="zh-CN" altLang="en-US" sz="2400" dirty="0" smtClean="0"/>
              <a:t>事实上</a:t>
            </a:r>
            <a:r>
              <a:rPr lang="zh-CN" altLang="en-US" sz="2400" dirty="0" smtClean="0"/>
              <a:t>，乙方常常会自认为对需求的理解是完全正确的，拒绝甲方的任何变更要求，从而导致开发出的系统不能使客户满意，或质量达不到要求，甚至项目彻底失败。</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endParaRPr lang="zh-CN" altLang="en-US" smtClean="0"/>
          </a:p>
        </p:txBody>
      </p:sp>
      <p:sp>
        <p:nvSpPr>
          <p:cNvPr id="55299" name="内容占位符 2"/>
          <p:cNvSpPr>
            <a:spLocks noGrp="1"/>
          </p:cNvSpPr>
          <p:nvPr>
            <p:ph idx="1"/>
          </p:nvPr>
        </p:nvSpPr>
        <p:spPr>
          <a:xfrm>
            <a:off x="785813" y="1295400"/>
            <a:ext cx="8205787" cy="5029200"/>
          </a:xfrm>
        </p:spPr>
        <p:txBody>
          <a:bodyPr/>
          <a:lstStyle/>
          <a:p>
            <a:r>
              <a:rPr lang="zh-CN" altLang="en-US" sz="2800" dirty="0" smtClean="0"/>
              <a:t>在乙方所制定的开发计划中，必须考虑到甲方或自己可能对需求进行的变更</a:t>
            </a:r>
            <a:r>
              <a:rPr lang="zh-CN" altLang="en-US" sz="2800" dirty="0" smtClean="0"/>
              <a:t>。</a:t>
            </a:r>
            <a:endParaRPr lang="en-US" altLang="zh-CN" sz="2800" dirty="0" smtClean="0"/>
          </a:p>
          <a:p>
            <a:pPr lvl="1"/>
            <a:r>
              <a:rPr lang="zh-CN" altLang="en-US" sz="2400" dirty="0" smtClean="0"/>
              <a:t>纯粹</a:t>
            </a:r>
            <a:r>
              <a:rPr lang="zh-CN" altLang="en-US" sz="2400" dirty="0" smtClean="0"/>
              <a:t>的瀑布式开发模式几乎是不存在的，即使大方面符合瀑布式开发流程</a:t>
            </a:r>
            <a:r>
              <a:rPr lang="zh-CN" altLang="en-US" sz="2400" dirty="0" smtClean="0"/>
              <a:t>。</a:t>
            </a:r>
            <a:endParaRPr lang="en-US" altLang="zh-CN" sz="2400" dirty="0" smtClean="0"/>
          </a:p>
          <a:p>
            <a:pPr lvl="1"/>
            <a:r>
              <a:rPr lang="zh-CN" altLang="en-US" sz="2400" dirty="0" smtClean="0"/>
              <a:t>开发过程</a:t>
            </a:r>
            <a:r>
              <a:rPr lang="zh-CN" altLang="en-US" sz="2400" dirty="0" smtClean="0"/>
              <a:t>的返工的主要原因是因为前期需求不准确和中期的需求变更所引起的</a:t>
            </a:r>
            <a:r>
              <a:rPr lang="zh-CN" altLang="en-US" sz="2400" dirty="0" smtClean="0"/>
              <a:t>。</a:t>
            </a:r>
            <a:endParaRPr lang="en-US" altLang="zh-CN" sz="2800" dirty="0" smtClean="0"/>
          </a:p>
          <a:p>
            <a:r>
              <a:rPr lang="zh-CN" altLang="en-US" sz="2800" dirty="0" smtClean="0"/>
              <a:t>甲乙双方都需要对需求进行有效的管理</a:t>
            </a:r>
            <a:r>
              <a:rPr lang="zh-CN" altLang="en-US" sz="2800" dirty="0" smtClean="0"/>
              <a:t>。</a:t>
            </a:r>
            <a:endParaRPr lang="en-US" altLang="zh-CN" sz="2800" dirty="0" smtClean="0"/>
          </a:p>
          <a:p>
            <a:pPr lvl="1"/>
            <a:r>
              <a:rPr lang="zh-CN" altLang="en-US" sz="2400" dirty="0" smtClean="0"/>
              <a:t>避免</a:t>
            </a:r>
            <a:r>
              <a:rPr lang="zh-CN" altLang="en-US" sz="2400" dirty="0" smtClean="0"/>
              <a:t>由于需求管理不够所引起的项目风险和失败。除此之外，软件产品的组织方也会从产品的组织角度认识需求管理</a:t>
            </a:r>
            <a:r>
              <a:rPr lang="zh-CN" altLang="en-US" sz="2400" dirty="0" smtClean="0"/>
              <a:t>。</a:t>
            </a:r>
            <a:endParaRPr lang="en-US" altLang="zh-CN" sz="2400" dirty="0" smtClean="0"/>
          </a:p>
          <a:p>
            <a:pPr lvl="1"/>
            <a:r>
              <a:rPr lang="zh-CN" altLang="en-US" sz="2400" dirty="0" smtClean="0"/>
              <a:t>归纳</a:t>
            </a:r>
            <a:r>
              <a:rPr lang="zh-CN" altLang="en-US" sz="2400" dirty="0" smtClean="0"/>
              <a:t>起来，需求管理包括了管理计划的制定，对需求的监督和跟踪，以及对需求的变更进行管理。</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smtClean="0"/>
              <a:t>8.6.2 </a:t>
            </a:r>
            <a:r>
              <a:rPr lang="zh-CN" altLang="en-US" smtClean="0"/>
              <a:t>需求的跟踪</a:t>
            </a:r>
          </a:p>
        </p:txBody>
      </p:sp>
      <p:sp>
        <p:nvSpPr>
          <p:cNvPr id="56323" name="内容占位符 2"/>
          <p:cNvSpPr>
            <a:spLocks noGrp="1"/>
          </p:cNvSpPr>
          <p:nvPr>
            <p:ph idx="1"/>
          </p:nvPr>
        </p:nvSpPr>
        <p:spPr/>
        <p:txBody>
          <a:bodyPr/>
          <a:lstStyle/>
          <a:p>
            <a:r>
              <a:rPr lang="zh-CN" altLang="en-US" smtClean="0"/>
              <a:t>在项目中跟踪需求的变更的目的是：</a:t>
            </a:r>
          </a:p>
          <a:p>
            <a:pPr lvl="1"/>
            <a:r>
              <a:rPr lang="en-US" altLang="zh-CN" smtClean="0"/>
              <a:t>1</a:t>
            </a:r>
            <a:r>
              <a:rPr lang="zh-CN" altLang="en-US" smtClean="0"/>
              <a:t>）当前阶段的工作是否脱离或偏离了原始需求；</a:t>
            </a:r>
          </a:p>
          <a:p>
            <a:pPr lvl="1"/>
            <a:r>
              <a:rPr lang="en-US" altLang="zh-CN" smtClean="0"/>
              <a:t>2</a:t>
            </a:r>
            <a:r>
              <a:rPr lang="zh-CN" altLang="en-US" smtClean="0"/>
              <a:t>）当前的更改带来了哪些影响？这些变更是否会造成项目不能按计划实施。</a:t>
            </a:r>
          </a:p>
          <a:p>
            <a:pPr lvl="1"/>
            <a:r>
              <a:rPr lang="en-US" altLang="zh-CN" smtClean="0"/>
              <a:t>3</a:t>
            </a:r>
            <a:r>
              <a:rPr lang="zh-CN" altLang="en-US" smtClean="0"/>
              <a:t>）对承包商的子合同商做跟踪和审计，了解子承包商对项目的贡献和偏差；</a:t>
            </a:r>
          </a:p>
          <a:p>
            <a:pPr lvl="1"/>
            <a:r>
              <a:rPr lang="en-US" altLang="zh-CN" smtClean="0"/>
              <a:t>4</a:t>
            </a:r>
            <a:r>
              <a:rPr lang="zh-CN" altLang="en-US" smtClean="0"/>
              <a:t>）新增的需求产生了哪些额外费用？评估费用投入与产品部件之间的关系。</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需求与测试可追踪关系</a:t>
            </a:r>
          </a:p>
        </p:txBody>
      </p:sp>
      <p:pic>
        <p:nvPicPr>
          <p:cNvPr id="57347" name="Picture 2"/>
          <p:cNvPicPr>
            <a:picLocks noChangeAspect="1" noChangeArrowheads="1"/>
          </p:cNvPicPr>
          <p:nvPr/>
        </p:nvPicPr>
        <p:blipFill>
          <a:blip r:embed="rId2"/>
          <a:srcRect/>
          <a:stretch>
            <a:fillRect/>
          </a:stretch>
        </p:blipFill>
        <p:spPr bwMode="auto">
          <a:xfrm>
            <a:off x="422275" y="1143000"/>
            <a:ext cx="8721725" cy="51435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mtClean="0"/>
              <a:t>需求跟踪工作</a:t>
            </a:r>
          </a:p>
        </p:txBody>
      </p:sp>
      <p:pic>
        <p:nvPicPr>
          <p:cNvPr id="81922" name="Picture 2"/>
          <p:cNvPicPr>
            <a:picLocks noChangeAspect="1" noChangeArrowheads="1"/>
          </p:cNvPicPr>
          <p:nvPr/>
        </p:nvPicPr>
        <p:blipFill>
          <a:blip r:embed="rId2"/>
          <a:srcRect/>
          <a:stretch>
            <a:fillRect/>
          </a:stretch>
        </p:blipFill>
        <p:spPr bwMode="auto">
          <a:xfrm>
            <a:off x="906233" y="1657350"/>
            <a:ext cx="8119133" cy="29727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smtClean="0"/>
              <a:t>8.6.3 </a:t>
            </a:r>
            <a:r>
              <a:rPr lang="zh-CN" altLang="en-US" smtClean="0"/>
              <a:t>需求变更管理</a:t>
            </a:r>
          </a:p>
        </p:txBody>
      </p:sp>
      <p:sp>
        <p:nvSpPr>
          <p:cNvPr id="59395" name="内容占位符 2"/>
          <p:cNvSpPr>
            <a:spLocks noGrp="1"/>
          </p:cNvSpPr>
          <p:nvPr>
            <p:ph idx="1"/>
          </p:nvPr>
        </p:nvSpPr>
        <p:spPr/>
        <p:txBody>
          <a:bodyPr/>
          <a:lstStyle/>
          <a:p>
            <a:r>
              <a:rPr lang="zh-CN" altLang="en-US" sz="2800" dirty="0" smtClean="0"/>
              <a:t>变更管理的目的是如何监督、追踪和控制需求的变更，从而避免需求变更所带来的风险。</a:t>
            </a:r>
          </a:p>
          <a:p>
            <a:r>
              <a:rPr lang="zh-CN" altLang="en-US" sz="2800" dirty="0" smtClean="0"/>
              <a:t>不能将需求更改理解为对需求文档的简单更改。如果这样就会导致：</a:t>
            </a:r>
            <a:endParaRPr lang="en-US" altLang="zh-CN" sz="2800" dirty="0" smtClean="0"/>
          </a:p>
          <a:p>
            <a:pPr lvl="1"/>
            <a:r>
              <a:rPr lang="en-US" altLang="zh-CN" sz="2400" dirty="0" smtClean="0"/>
              <a:t>1)</a:t>
            </a:r>
            <a:r>
              <a:rPr lang="zh-CN" altLang="en-US" sz="2400" dirty="0" smtClean="0"/>
              <a:t>许多人不知道需求条款被更改了；</a:t>
            </a:r>
            <a:endParaRPr lang="en-US" altLang="zh-CN" sz="2400" dirty="0" smtClean="0"/>
          </a:p>
          <a:p>
            <a:pPr lvl="1"/>
            <a:r>
              <a:rPr lang="en-US" altLang="zh-CN" sz="2400" dirty="0" smtClean="0"/>
              <a:t>2</a:t>
            </a:r>
            <a:r>
              <a:rPr lang="zh-CN" altLang="en-US" sz="2400" dirty="0" smtClean="0"/>
              <a:t>）需求的更改的请求本身可能就是错误的；</a:t>
            </a:r>
            <a:endParaRPr lang="en-US" altLang="zh-CN" sz="2400" dirty="0" smtClean="0"/>
          </a:p>
          <a:p>
            <a:pPr lvl="1"/>
            <a:r>
              <a:rPr lang="en-US" altLang="zh-CN" sz="2400" dirty="0" smtClean="0"/>
              <a:t>3</a:t>
            </a:r>
            <a:r>
              <a:rPr lang="zh-CN" altLang="en-US" sz="2400" dirty="0" smtClean="0"/>
              <a:t>）更改时，也可能没改对。</a:t>
            </a:r>
            <a:endParaRPr lang="en-US" altLang="zh-CN" sz="2400" dirty="0" smtClean="0"/>
          </a:p>
          <a:p>
            <a:r>
              <a:rPr lang="zh-CN" altLang="en-US" sz="2800" dirty="0" smtClean="0"/>
              <a:t>要</a:t>
            </a:r>
            <a:r>
              <a:rPr lang="zh-CN" altLang="en-US" sz="2800" dirty="0" smtClean="0"/>
              <a:t>避免这些错误，必须建立需求变更的生命周期模型，制定需求变更的管理措施。</a:t>
            </a:r>
          </a:p>
          <a:p>
            <a:endParaRPr lang="zh-CN" alt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需求更改的管理和跟踪</a:t>
            </a:r>
          </a:p>
        </p:txBody>
      </p:sp>
      <p:pic>
        <p:nvPicPr>
          <p:cNvPr id="60419" name="Picture 77"/>
          <p:cNvPicPr>
            <a:picLocks noChangeAspect="1" noChangeArrowheads="1"/>
          </p:cNvPicPr>
          <p:nvPr/>
        </p:nvPicPr>
        <p:blipFill>
          <a:blip r:embed="rId2"/>
          <a:srcRect/>
          <a:stretch>
            <a:fillRect/>
          </a:stretch>
        </p:blipFill>
        <p:spPr bwMode="auto">
          <a:xfrm>
            <a:off x="428625" y="1285875"/>
            <a:ext cx="8632825" cy="526097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146"/>
          <p:cNvSpPr>
            <a:spLocks noGrp="1" noChangeArrowheads="1"/>
          </p:cNvSpPr>
          <p:nvPr>
            <p:ph type="title"/>
          </p:nvPr>
        </p:nvSpPr>
        <p:spPr/>
        <p:txBody>
          <a:bodyPr/>
          <a:lstStyle/>
          <a:p>
            <a:r>
              <a:rPr lang="en-US" altLang="zh-CN" dirty="0" smtClean="0"/>
              <a:t>8.6 </a:t>
            </a:r>
            <a:r>
              <a:rPr lang="zh-CN" altLang="en-US" dirty="0" smtClean="0"/>
              <a:t>总结</a:t>
            </a:r>
          </a:p>
        </p:txBody>
      </p:sp>
      <p:sp>
        <p:nvSpPr>
          <p:cNvPr id="61443" name="Rectangle 6147"/>
          <p:cNvSpPr>
            <a:spLocks noGrp="1" noChangeArrowheads="1"/>
          </p:cNvSpPr>
          <p:nvPr>
            <p:ph type="body" idx="1"/>
          </p:nvPr>
        </p:nvSpPr>
        <p:spPr>
          <a:xfrm>
            <a:off x="990600" y="1295400"/>
            <a:ext cx="8001000" cy="4276725"/>
          </a:xfrm>
        </p:spPr>
        <p:txBody>
          <a:bodyPr/>
          <a:lstStyle/>
          <a:p>
            <a:r>
              <a:rPr lang="zh-CN" altLang="en-US" sz="2400" smtClean="0"/>
              <a:t>软件需求是一个工程，贯穿于整个软件的生命周期，而不是简单地理解为编写一个需求文档，虽然，需求工程的主要成果是需求文档。</a:t>
            </a:r>
            <a:endParaRPr lang="en-US" altLang="zh-CN" sz="2400" smtClean="0"/>
          </a:p>
          <a:p>
            <a:r>
              <a:rPr lang="zh-CN" altLang="en-US" sz="2400" smtClean="0"/>
              <a:t>编写高质量需求文档是需求分析人员的重要工作，也是后续软件开发工作基础。用规范化的需求文档模板和半结构的自然语言编写需求文档，可以提高需求文档的质量。</a:t>
            </a:r>
            <a:endParaRPr lang="en-US" altLang="zh-CN" sz="2400" smtClean="0"/>
          </a:p>
          <a:p>
            <a:r>
              <a:rPr lang="zh-CN" altLang="en-US" sz="2400" smtClean="0"/>
              <a:t>依据本章讨论质量度量指标对需求文档进行量化评价，从而消灭需求分析的错误。</a:t>
            </a:r>
            <a:endParaRPr lang="en-US" altLang="zh-CN" sz="2400" smtClean="0"/>
          </a:p>
          <a:p>
            <a:r>
              <a:rPr lang="zh-CN" altLang="en-US" sz="2400" smtClean="0"/>
              <a:t>在整个开发过程中，要对需求进行有效跟踪、变更和管理是需求管理的主要任务。只有这样才能防止因需求变更导致项目的失败和风险。</a:t>
            </a:r>
            <a:endParaRPr lang="en-US" altLang="zh-CN"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8.2.1 </a:t>
            </a:r>
            <a:r>
              <a:rPr lang="zh-CN" altLang="en-US" smtClean="0"/>
              <a:t>需求分类</a:t>
            </a:r>
          </a:p>
        </p:txBody>
      </p:sp>
      <p:sp>
        <p:nvSpPr>
          <p:cNvPr id="20483" name="内容占位符 2"/>
          <p:cNvSpPr>
            <a:spLocks noGrp="1"/>
          </p:cNvSpPr>
          <p:nvPr>
            <p:ph idx="1"/>
          </p:nvPr>
        </p:nvSpPr>
        <p:spPr>
          <a:xfrm>
            <a:off x="1045029" y="1295400"/>
            <a:ext cx="7946571" cy="5029200"/>
          </a:xfrm>
        </p:spPr>
        <p:txBody>
          <a:bodyPr/>
          <a:lstStyle/>
          <a:p>
            <a:r>
              <a:rPr lang="zh-CN" altLang="en-US" sz="2400" dirty="0" smtClean="0"/>
              <a:t>谈论需求时，是从不同的人群和项目的时间段来看待的。</a:t>
            </a:r>
          </a:p>
          <a:p>
            <a:r>
              <a:rPr lang="zh-CN" altLang="en-US" sz="2400" dirty="0" smtClean="0"/>
              <a:t>相关利益方</a:t>
            </a:r>
            <a:r>
              <a:rPr lang="en-US" altLang="zh-CN" sz="2400" dirty="0" smtClean="0"/>
              <a:t>(stakeholders)</a:t>
            </a:r>
            <a:r>
              <a:rPr lang="zh-CN" altLang="en-US" sz="2400" dirty="0" smtClean="0"/>
              <a:t>是第一个角度，所涉及到的群体是：用户、客户方、开发方、以及软件销售人员、购买者。</a:t>
            </a:r>
            <a:endParaRPr lang="en-US" altLang="zh-CN" sz="2400" dirty="0" smtClean="0"/>
          </a:p>
          <a:p>
            <a:pPr lvl="1"/>
            <a:r>
              <a:rPr lang="zh-CN" altLang="en-US" sz="2000" dirty="0" smtClean="0"/>
              <a:t>在本书第六章中，我们已经讨论了这些群体的关系。现在集中客户方</a:t>
            </a:r>
            <a:r>
              <a:rPr lang="en-US" altLang="zh-CN" sz="2000" dirty="0" smtClean="0"/>
              <a:t>(</a:t>
            </a:r>
            <a:r>
              <a:rPr lang="zh-CN" altLang="en-US" sz="2000" dirty="0" smtClean="0"/>
              <a:t>甲方</a:t>
            </a:r>
            <a:r>
              <a:rPr lang="en-US" altLang="zh-CN" sz="2000" dirty="0" smtClean="0"/>
              <a:t>)</a:t>
            </a:r>
            <a:r>
              <a:rPr lang="zh-CN" altLang="en-US" sz="2000" dirty="0" smtClean="0"/>
              <a:t>和开发方</a:t>
            </a:r>
            <a:r>
              <a:rPr lang="en-US" altLang="zh-CN" sz="2000" dirty="0" smtClean="0"/>
              <a:t>(</a:t>
            </a:r>
            <a:r>
              <a:rPr lang="zh-CN" altLang="en-US" sz="2000" dirty="0" smtClean="0"/>
              <a:t>乙方</a:t>
            </a:r>
            <a:r>
              <a:rPr lang="en-US" altLang="zh-CN" sz="2000" dirty="0" smtClean="0"/>
              <a:t>)</a:t>
            </a:r>
            <a:r>
              <a:rPr lang="zh-CN" altLang="en-US" sz="2000" dirty="0" smtClean="0"/>
              <a:t>。</a:t>
            </a:r>
            <a:endParaRPr lang="en-US" altLang="zh-CN" sz="2000" dirty="0" smtClean="0"/>
          </a:p>
          <a:p>
            <a:endParaRPr lang="en-US" altLang="zh-CN" sz="2400" dirty="0" smtClean="0"/>
          </a:p>
          <a:p>
            <a:r>
              <a:rPr lang="zh-CN" altLang="en-US" sz="2400" dirty="0" smtClean="0"/>
              <a:t>客户方对于需求分析的要求是回答“系统是什么？”</a:t>
            </a:r>
            <a:endParaRPr lang="en-US" altLang="zh-CN" sz="2400" dirty="0" smtClean="0"/>
          </a:p>
          <a:p>
            <a:endParaRPr lang="en-US" altLang="zh-CN" sz="2400" dirty="0" smtClean="0"/>
          </a:p>
          <a:p>
            <a:r>
              <a:rPr lang="zh-CN" altLang="en-US" sz="2400" dirty="0" smtClean="0"/>
              <a:t>开发方还需要回答“当前技术和方法能否实现和完成这样的需求？”如果不能实现这样的需求，就需要说服客户降低系统的需求能力或要求。</a:t>
            </a:r>
          </a:p>
          <a:p>
            <a:pPr>
              <a:buFontTx/>
              <a:buNone/>
            </a:pPr>
            <a:endParaRPr lang="zh-CN" alt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mtClean="0"/>
              <a:t>V</a:t>
            </a:r>
            <a:r>
              <a:rPr lang="zh-CN" altLang="en-US" smtClean="0"/>
              <a:t>模型表达的需求各方关系</a:t>
            </a:r>
          </a:p>
        </p:txBody>
      </p:sp>
      <p:pic>
        <p:nvPicPr>
          <p:cNvPr id="21507" name="Picture 2"/>
          <p:cNvPicPr>
            <a:picLocks noChangeAspect="1" noChangeArrowheads="1"/>
          </p:cNvPicPr>
          <p:nvPr/>
        </p:nvPicPr>
        <p:blipFill>
          <a:blip r:embed="rId2"/>
          <a:srcRect/>
          <a:stretch>
            <a:fillRect/>
          </a:stretch>
        </p:blipFill>
        <p:spPr bwMode="auto">
          <a:xfrm>
            <a:off x="241300" y="1214438"/>
            <a:ext cx="8902700" cy="52863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endParaRPr lang="zh-CN" altLang="en-US" smtClean="0"/>
          </a:p>
        </p:txBody>
      </p:sp>
      <p:pic>
        <p:nvPicPr>
          <p:cNvPr id="22531" name="Picture 2"/>
          <p:cNvPicPr>
            <a:picLocks noChangeAspect="1" noChangeArrowheads="1"/>
          </p:cNvPicPr>
          <p:nvPr/>
        </p:nvPicPr>
        <p:blipFill>
          <a:blip r:embed="rId2"/>
          <a:srcRect/>
          <a:stretch>
            <a:fillRect/>
          </a:stretch>
        </p:blipFill>
        <p:spPr bwMode="auto">
          <a:xfrm>
            <a:off x="785813" y="714375"/>
            <a:ext cx="8358187" cy="6143625"/>
          </a:xfrm>
          <a:prstGeom prst="rect">
            <a:avLst/>
          </a:prstGeom>
          <a:solidFill>
            <a:schemeClr val="bg1"/>
          </a:solid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mtClean="0"/>
              <a:t>8.2.2 </a:t>
            </a:r>
            <a:r>
              <a:rPr lang="zh-CN" altLang="en-US" smtClean="0"/>
              <a:t>需求分析目标和维度</a:t>
            </a:r>
          </a:p>
        </p:txBody>
      </p:sp>
      <p:pic>
        <p:nvPicPr>
          <p:cNvPr id="23555" name="Picture 3"/>
          <p:cNvPicPr>
            <a:picLocks noChangeAspect="1" noChangeArrowheads="1"/>
          </p:cNvPicPr>
          <p:nvPr/>
        </p:nvPicPr>
        <p:blipFill>
          <a:blip r:embed="rId2"/>
          <a:srcRect/>
          <a:stretch>
            <a:fillRect/>
          </a:stretch>
        </p:blipFill>
        <p:spPr bwMode="auto">
          <a:xfrm>
            <a:off x="0" y="1071563"/>
            <a:ext cx="9144000" cy="5357812"/>
          </a:xfrm>
          <a:prstGeom prst="rect">
            <a:avLst/>
          </a:prstGeom>
          <a:solidFill>
            <a:schemeClr val="bg1"/>
          </a:solidFill>
          <a:ln w="9525">
            <a:noFill/>
            <a:miter lim="800000"/>
            <a:headEnd/>
            <a:tailEnd/>
          </a:ln>
        </p:spPr>
      </p:pic>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12</TotalTime>
  <Words>4813</Words>
  <Application>Microsoft PowerPoint</Application>
  <PresentationFormat>全屏显示(4:3)</PresentationFormat>
  <Paragraphs>284</Paragraphs>
  <Slides>57</Slides>
  <Notes>1</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57</vt:i4>
      </vt:variant>
    </vt:vector>
  </HeadingPairs>
  <TitlesOfParts>
    <vt:vector size="61" baseType="lpstr">
      <vt:lpstr>新模板-7</vt:lpstr>
      <vt:lpstr>自定义设计方案</vt:lpstr>
      <vt:lpstr>图表</vt:lpstr>
      <vt:lpstr>公式</vt:lpstr>
      <vt:lpstr>第8章  需求工程</vt:lpstr>
      <vt:lpstr>目录</vt:lpstr>
      <vt:lpstr>8.1 引言</vt:lpstr>
      <vt:lpstr>“需求工程”的提出</vt:lpstr>
      <vt:lpstr>8.2 需求类型</vt:lpstr>
      <vt:lpstr>8.2.1 需求分类</vt:lpstr>
      <vt:lpstr>V模型表达的需求各方关系</vt:lpstr>
      <vt:lpstr>幻灯片 8</vt:lpstr>
      <vt:lpstr>8.2.2 需求分析目标和维度</vt:lpstr>
      <vt:lpstr>8.2.3 需求内涵</vt:lpstr>
      <vt:lpstr>8.2.3 需求内涵</vt:lpstr>
      <vt:lpstr>8.3 需求分析过程</vt:lpstr>
      <vt:lpstr>8.4 需求文档的编写</vt:lpstr>
      <vt:lpstr>8.4.1 需求文档的结构化</vt:lpstr>
      <vt:lpstr>功能需求描述</vt:lpstr>
      <vt:lpstr>非功能需求的描述要求</vt:lpstr>
      <vt:lpstr>8.4.2 需求描述的语言</vt:lpstr>
      <vt:lpstr>语言表达模式</vt:lpstr>
      <vt:lpstr>幻灯片 19</vt:lpstr>
      <vt:lpstr>8.4.3 需求进一步量化</vt:lpstr>
      <vt:lpstr>8.4.3 需求进一步量化</vt:lpstr>
      <vt:lpstr>8.5 需求文档的质量度量</vt:lpstr>
      <vt:lpstr>2）完整(complete)</vt:lpstr>
      <vt:lpstr>幻灯片 24</vt:lpstr>
      <vt:lpstr>3）准确(correct)</vt:lpstr>
      <vt:lpstr>4）可理解(understandable)</vt:lpstr>
      <vt:lpstr>需求表达方式与可理解程度</vt:lpstr>
      <vt:lpstr>5）可验证(Verifiable)</vt:lpstr>
      <vt:lpstr>幻灯片 29</vt:lpstr>
      <vt:lpstr>6）内部一致(Internally Consistent)</vt:lpstr>
      <vt:lpstr>幻灯片 31</vt:lpstr>
      <vt:lpstr>7）外部一致(Externally Consistent)</vt:lpstr>
      <vt:lpstr>8）可实现(Achievable)</vt:lpstr>
      <vt:lpstr>9）简洁(Concise)</vt:lpstr>
      <vt:lpstr>10）设计独立性(Design-Independent)</vt:lpstr>
      <vt:lpstr>11）可跟踪(Traceable)</vt:lpstr>
      <vt:lpstr>12）可修改(Modifiable)</vt:lpstr>
      <vt:lpstr>13）按相对重要程度表达(Annotated by Relative Importance)</vt:lpstr>
      <vt:lpstr>14）按相对稳定程度表达(Annotated by Relative Stability)</vt:lpstr>
      <vt:lpstr>15）版本表达(Annotated by Version)</vt:lpstr>
      <vt:lpstr>16）无冗余(Not Redundant)</vt:lpstr>
      <vt:lpstr>17）精确性(Precise)</vt:lpstr>
      <vt:lpstr>18）可复用(Reusable)</vt:lpstr>
      <vt:lpstr>19）被跟踪(Traced)</vt:lpstr>
      <vt:lpstr>20）被组织(Organized)</vt:lpstr>
      <vt:lpstr>20）被组织(Organized)</vt:lpstr>
      <vt:lpstr>21）被交叉引用(Cross-Referenced)</vt:lpstr>
      <vt:lpstr>幻灯片 48</vt:lpstr>
      <vt:lpstr>8.6 需求管理</vt:lpstr>
      <vt:lpstr>8.6.1 需求管理的起因</vt:lpstr>
      <vt:lpstr>幻灯片 51</vt:lpstr>
      <vt:lpstr>8.6.2 需求的跟踪</vt:lpstr>
      <vt:lpstr>需求与测试可追踪关系</vt:lpstr>
      <vt:lpstr>需求跟踪工作</vt:lpstr>
      <vt:lpstr>8.6.3 需求变更管理</vt:lpstr>
      <vt:lpstr>需求更改的管理和跟踪</vt:lpstr>
      <vt:lpstr>8.6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需求工程</dc:title>
  <dc:creator>Think</dc:creator>
  <cp:lastModifiedBy>Think</cp:lastModifiedBy>
  <cp:revision>6</cp:revision>
  <dcterms:created xsi:type="dcterms:W3CDTF">2014-07-04T02:24:58Z</dcterms:created>
  <dcterms:modified xsi:type="dcterms:W3CDTF">2014-07-15T10:01:49Z</dcterms:modified>
</cp:coreProperties>
</file>