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9"/>
  </p:notesMasterIdLst>
  <p:handoutMasterIdLst>
    <p:handoutMasterId r:id="rId80"/>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B0DA2C9-89F1-4EDF-B738-5C1E6DF4D9A6}" type="slidenum">
              <a:rPr lang="zh-CN" altLang="en-US" smtClean="0"/>
              <a:pPr/>
              <a:t>1</a:t>
            </a:fld>
            <a:endParaRPr lang="en-US" altLang="zh-CN" smtClean="0"/>
          </a:p>
        </p:txBody>
      </p:sp>
      <p:sp>
        <p:nvSpPr>
          <p:cNvPr id="24579" name="Rectangle 2"/>
          <p:cNvSpPr>
            <a:spLocks noGrp="1" noRot="1" noChangeAspect="1" noChangeArrowheads="1" noTextEdit="1"/>
          </p:cNvSpPr>
          <p:nvPr>
            <p:ph type="sldImg"/>
          </p:nvPr>
        </p:nvSpPr>
        <p:spPr>
          <a:xfrm>
            <a:off x="1258888" y="720725"/>
            <a:ext cx="4797425" cy="3598863"/>
          </a:xfrm>
          <a:ln/>
        </p:spPr>
      </p:sp>
      <p:sp>
        <p:nvSpPr>
          <p:cNvPr id="24580" name="Rectangle 3"/>
          <p:cNvSpPr>
            <a:spLocks noGrp="1" noChangeArrowheads="1"/>
          </p:cNvSpPr>
          <p:nvPr>
            <p:ph type="body" idx="1"/>
          </p:nvPr>
        </p:nvSpPr>
        <p:spPr>
          <a:noFill/>
          <a:ln/>
        </p:spPr>
        <p:txBody>
          <a:bodyPr/>
          <a:lstStyle/>
          <a:p>
            <a:pPr eaLnBrk="1" hangingPunct="1"/>
            <a:endParaRPr lang="zh-CN" altLang="en-US"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7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a:xfrm>
            <a:off x="838200" y="1676400"/>
            <a:ext cx="7772400" cy="1143000"/>
          </a:xfrm>
        </p:spPr>
        <p:txBody>
          <a:bodyPr/>
          <a:lstStyle/>
          <a:p>
            <a:pPr algn="ctr"/>
            <a:r>
              <a:rPr lang="zh-CN" altLang="en-US" sz="3600" dirty="0" smtClean="0"/>
              <a:t>第</a:t>
            </a:r>
            <a:r>
              <a:rPr lang="en-US" altLang="zh-CN" sz="3600" dirty="0" smtClean="0"/>
              <a:t>9</a:t>
            </a:r>
            <a:r>
              <a:rPr lang="zh-CN" altLang="en-US" sz="3600" dirty="0" smtClean="0"/>
              <a:t>章 建模与图示化表达</a:t>
            </a:r>
          </a:p>
        </p:txBody>
      </p:sp>
      <p:sp>
        <p:nvSpPr>
          <p:cNvPr id="4099" name="Rectangle 5"/>
          <p:cNvSpPr>
            <a:spLocks noGrp="1" noChangeArrowheads="1"/>
          </p:cNvSpPr>
          <p:nvPr>
            <p:ph type="subTitle" idx="4294967295"/>
          </p:nvPr>
        </p:nvSpPr>
        <p:spPr>
          <a:xfrm>
            <a:off x="1143000" y="3657600"/>
            <a:ext cx="7334250" cy="990600"/>
          </a:xfrm>
        </p:spPr>
        <p:txBody>
          <a:bodyPr/>
          <a:lstStyle/>
          <a:p>
            <a:pPr marL="0" indent="0" algn="ctr" eaLnBrk="1" hangingPunct="1">
              <a:buFontTx/>
              <a:buNone/>
            </a:pPr>
            <a:r>
              <a:rPr lang="zh-CN" altLang="en-US" sz="2800" dirty="0" smtClean="0"/>
              <a:t>“看图识字”！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9.2</a:t>
            </a:r>
            <a:r>
              <a:rPr lang="zh-CN" altLang="en-US" b="1" dirty="0" smtClean="0"/>
              <a:t>传统的图示化建模</a:t>
            </a:r>
            <a:endParaRPr lang="zh-CN" altLang="en-US" dirty="0"/>
          </a:p>
        </p:txBody>
      </p:sp>
      <p:sp>
        <p:nvSpPr>
          <p:cNvPr id="3" name="内容占位符 2"/>
          <p:cNvSpPr>
            <a:spLocks noGrp="1"/>
          </p:cNvSpPr>
          <p:nvPr>
            <p:ph idx="1"/>
          </p:nvPr>
        </p:nvSpPr>
        <p:spPr/>
        <p:txBody>
          <a:bodyPr/>
          <a:lstStyle/>
          <a:p>
            <a:r>
              <a:rPr lang="en-US" dirty="0" smtClean="0"/>
              <a:t>9.2.1 </a:t>
            </a:r>
            <a:r>
              <a:rPr lang="zh-CN" altLang="en-US" dirty="0" smtClean="0"/>
              <a:t>系统周境图示化表达</a:t>
            </a:r>
          </a:p>
          <a:p>
            <a:r>
              <a:rPr lang="en-US" dirty="0" smtClean="0"/>
              <a:t>9.2.2 </a:t>
            </a:r>
            <a:r>
              <a:rPr lang="zh-CN" altLang="en-US" dirty="0" smtClean="0"/>
              <a:t>数据流图表达</a:t>
            </a:r>
          </a:p>
          <a:p>
            <a:r>
              <a:rPr lang="en-US" dirty="0" smtClean="0"/>
              <a:t>9.2.3 </a:t>
            </a:r>
            <a:r>
              <a:rPr lang="zh-CN" altLang="en-US" dirty="0" smtClean="0"/>
              <a:t>功能结构图表达</a:t>
            </a:r>
            <a:r>
              <a:rPr lang="en-US" dirty="0" smtClean="0"/>
              <a:t>	</a:t>
            </a:r>
            <a:endParaRPr lang="zh-CN" altLang="en-US" dirty="0" smtClean="0"/>
          </a:p>
          <a:p>
            <a:r>
              <a:rPr lang="en-US" dirty="0" smtClean="0"/>
              <a:t>9.2.4 </a:t>
            </a:r>
            <a:r>
              <a:rPr lang="zh-CN" altLang="en-US" dirty="0" smtClean="0"/>
              <a:t>实体关系图表达</a:t>
            </a:r>
            <a:r>
              <a:rPr lang="en-US" dirty="0" smtClean="0"/>
              <a:t>	</a:t>
            </a:r>
            <a:endParaRPr lang="zh-CN" altLang="en-US" dirty="0" smtClean="0"/>
          </a:p>
          <a:p>
            <a:r>
              <a:rPr lang="en-US" dirty="0" smtClean="0"/>
              <a:t>9.2.5 </a:t>
            </a:r>
            <a:r>
              <a:rPr lang="zh-CN" altLang="en-US" dirty="0" smtClean="0"/>
              <a:t>事务定义与性能分析</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9.2.1 </a:t>
            </a:r>
            <a:r>
              <a:rPr lang="zh-CN" altLang="en-US" dirty="0" smtClean="0"/>
              <a:t>系统周境图示化表达</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613860" y="1968500"/>
            <a:ext cx="8530140" cy="3784600"/>
          </a:xfrm>
          <a:prstGeom prst="rect">
            <a:avLst/>
          </a:prstGeom>
          <a:noFill/>
          <a:ln w="9525">
            <a:noFill/>
            <a:miter lim="800000"/>
            <a:headEnd/>
            <a:tailEnd/>
          </a:ln>
          <a:effectLst/>
        </p:spPr>
      </p:pic>
      <p:sp>
        <p:nvSpPr>
          <p:cNvPr id="4" name="矩形 3"/>
          <p:cNvSpPr/>
          <p:nvPr/>
        </p:nvSpPr>
        <p:spPr>
          <a:xfrm>
            <a:off x="787400" y="1095802"/>
            <a:ext cx="8204200" cy="830997"/>
          </a:xfrm>
          <a:prstGeom prst="rect">
            <a:avLst/>
          </a:prstGeom>
        </p:spPr>
        <p:txBody>
          <a:bodyPr wrap="square">
            <a:spAutoFit/>
          </a:bodyPr>
          <a:lstStyle/>
          <a:p>
            <a:r>
              <a:rPr lang="zh-CN" altLang="en-US" dirty="0" smtClean="0"/>
              <a:t>城市的紧急救护车的命令和控制</a:t>
            </a:r>
            <a:r>
              <a:rPr lang="en-US" dirty="0" smtClean="0"/>
              <a:t>(C&amp;C--</a:t>
            </a:r>
            <a:r>
              <a:rPr lang="en-US" dirty="0" err="1" smtClean="0"/>
              <a:t>Command&amp;Control</a:t>
            </a:r>
            <a:r>
              <a:rPr lang="en-US" dirty="0" smtClean="0"/>
              <a:t>)</a:t>
            </a:r>
            <a:r>
              <a:rPr lang="zh-CN" altLang="en-US" dirty="0" smtClean="0"/>
              <a:t>系统</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9.2.2 </a:t>
            </a:r>
            <a:r>
              <a:rPr lang="zh-CN" altLang="en-US" dirty="0" smtClean="0"/>
              <a:t>数据流图表达</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319088" y="1168400"/>
            <a:ext cx="8380412" cy="4051300"/>
          </a:xfrm>
          <a:prstGeom prst="rect">
            <a:avLst/>
          </a:prstGeom>
          <a:noFill/>
          <a:ln w="9525">
            <a:noFill/>
            <a:miter lim="800000"/>
            <a:headEnd/>
            <a:tailEnd/>
          </a:ln>
          <a:effectLst/>
        </p:spPr>
      </p:pic>
      <p:sp>
        <p:nvSpPr>
          <p:cNvPr id="4" name="矩形 3"/>
          <p:cNvSpPr/>
          <p:nvPr/>
        </p:nvSpPr>
        <p:spPr>
          <a:xfrm>
            <a:off x="1104900" y="5176272"/>
            <a:ext cx="7848600" cy="1015663"/>
          </a:xfrm>
          <a:prstGeom prst="rect">
            <a:avLst/>
          </a:prstGeom>
        </p:spPr>
        <p:txBody>
          <a:bodyPr wrap="square">
            <a:spAutoFit/>
          </a:bodyPr>
          <a:lstStyle/>
          <a:p>
            <a:r>
              <a:rPr lang="en-US" sz="2000" dirty="0" smtClean="0"/>
              <a:t>C&amp;C</a:t>
            </a:r>
            <a:r>
              <a:rPr lang="zh-CN" altLang="en-US" sz="2000" dirty="0" smtClean="0"/>
              <a:t>系统外的外部实体没有变化，其内部的功能被细化为：</a:t>
            </a:r>
            <a:r>
              <a:rPr lang="en-US" sz="2000" dirty="0" smtClean="0"/>
              <a:t>1.</a:t>
            </a:r>
            <a:r>
              <a:rPr lang="zh-CN" altLang="en-US" sz="2000" dirty="0" smtClean="0"/>
              <a:t>处理呼叫，</a:t>
            </a:r>
            <a:r>
              <a:rPr lang="en-US" sz="2000" dirty="0" smtClean="0"/>
              <a:t>2.</a:t>
            </a:r>
            <a:r>
              <a:rPr lang="zh-CN" altLang="en-US" sz="2000" dirty="0" smtClean="0"/>
              <a:t>安排救护车，</a:t>
            </a:r>
            <a:r>
              <a:rPr lang="en-US" sz="2000" dirty="0" smtClean="0"/>
              <a:t>3.</a:t>
            </a:r>
            <a:r>
              <a:rPr lang="zh-CN" altLang="en-US" sz="2000" dirty="0" smtClean="0"/>
              <a:t>归档记录三个功能。“当前事故”和“救护测状态”是功能处理过程中的数据，它表达了系统的一些状态。</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558800" y="1144588"/>
            <a:ext cx="8407400" cy="52816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4622800"/>
          </a:xfrm>
        </p:spPr>
        <p:txBody>
          <a:bodyPr/>
          <a:lstStyle/>
          <a:p>
            <a:r>
              <a:rPr lang="zh-CN" altLang="en-US" dirty="0" smtClean="0"/>
              <a:t>图中用</a:t>
            </a:r>
            <a:r>
              <a:rPr lang="en-US" dirty="0" smtClean="0"/>
              <a:t>     </a:t>
            </a:r>
            <a:r>
              <a:rPr lang="zh-CN" altLang="en-US" dirty="0" smtClean="0"/>
              <a:t>代表数据存储，箭头表示数据流动的方向（双向箭头表示数据可以双向流动），矩形方框表示对数据的加工过程或任务。这种方法被称为数据流图</a:t>
            </a:r>
            <a:r>
              <a:rPr lang="en-US" dirty="0" smtClean="0"/>
              <a:t>(DFD—Data Flow Diagrams)</a:t>
            </a:r>
            <a:r>
              <a:rPr lang="zh-CN" altLang="en-US" dirty="0" smtClean="0"/>
              <a:t>建模方法。</a:t>
            </a:r>
            <a:endParaRPr lang="en-US" altLang="zh-CN" dirty="0" smtClean="0"/>
          </a:p>
          <a:p>
            <a:endParaRPr lang="en-US" altLang="zh-CN" dirty="0" smtClean="0"/>
          </a:p>
          <a:p>
            <a:r>
              <a:rPr lang="zh-CN" altLang="en-US" dirty="0" smtClean="0"/>
              <a:t>在早期的</a:t>
            </a:r>
            <a:r>
              <a:rPr lang="en-US" dirty="0" smtClean="0"/>
              <a:t>DFD</a:t>
            </a:r>
            <a:r>
              <a:rPr lang="zh-CN" altLang="en-US" dirty="0" smtClean="0"/>
              <a:t>定义中，用：</a:t>
            </a:r>
          </a:p>
          <a:p>
            <a:pPr lvl="1"/>
            <a:r>
              <a:rPr lang="zh-CN" altLang="en-US" dirty="0" smtClean="0"/>
              <a:t>通常用带箭头的线表示数据流动方向；</a:t>
            </a:r>
          </a:p>
          <a:p>
            <a:pPr lvl="1"/>
            <a:r>
              <a:rPr lang="zh-CN" altLang="en-US" dirty="0" smtClean="0"/>
              <a:t>用圆圈表示数据加工（或转换）；</a:t>
            </a:r>
          </a:p>
          <a:p>
            <a:pPr lvl="1"/>
            <a:r>
              <a:rPr lang="zh-CN" altLang="en-US" dirty="0" smtClean="0"/>
              <a:t>一般用平行线表示数据存储。</a:t>
            </a:r>
          </a:p>
          <a:p>
            <a:pPr lvl="1"/>
            <a:r>
              <a:rPr lang="zh-CN" altLang="en-US" dirty="0" smtClean="0"/>
              <a:t>用矩形表示外部实体。</a:t>
            </a:r>
          </a:p>
          <a:p>
            <a:endParaRPr lang="zh-CN" altLang="en-US" dirty="0"/>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Picture 3"/>
          <p:cNvPicPr>
            <a:picLocks noChangeAspect="1" noChangeArrowheads="1"/>
          </p:cNvPicPr>
          <p:nvPr/>
        </p:nvPicPr>
        <p:blipFill>
          <a:blip r:embed="rId2"/>
          <a:srcRect/>
          <a:stretch>
            <a:fillRect/>
          </a:stretch>
        </p:blipFill>
        <p:spPr bwMode="auto">
          <a:xfrm>
            <a:off x="0" y="0"/>
            <a:ext cx="201613" cy="101600"/>
          </a:xfrm>
          <a:prstGeom prst="rect">
            <a:avLst/>
          </a:prstGeom>
          <a:noFill/>
        </p:spPr>
      </p:pic>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1" name="Picture 5"/>
          <p:cNvPicPr>
            <a:picLocks noChangeAspect="1" noChangeArrowheads="1"/>
          </p:cNvPicPr>
          <p:nvPr/>
        </p:nvPicPr>
        <p:blipFill>
          <a:blip r:embed="rId2"/>
          <a:srcRect/>
          <a:stretch>
            <a:fillRect/>
          </a:stretch>
        </p:blipFill>
        <p:spPr bwMode="auto">
          <a:xfrm>
            <a:off x="0" y="0"/>
            <a:ext cx="201613" cy="101600"/>
          </a:xfrm>
          <a:prstGeom prst="rect">
            <a:avLst/>
          </a:prstGeom>
          <a:noFill/>
        </p:spPr>
      </p:pic>
      <p:sp>
        <p:nvSpPr>
          <p:cNvPr id="10" name="流程图: 资料带 9"/>
          <p:cNvSpPr/>
          <p:nvPr/>
        </p:nvSpPr>
        <p:spPr bwMode="auto">
          <a:xfrm>
            <a:off x="2451100" y="1346200"/>
            <a:ext cx="457200" cy="368300"/>
          </a:xfrm>
          <a:prstGeom prst="flowChartPunchedTap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9.2.3 </a:t>
            </a:r>
            <a:r>
              <a:rPr lang="zh-CN" altLang="en-US" dirty="0" smtClean="0"/>
              <a:t>功能结构图表达</a:t>
            </a:r>
            <a:endParaRPr lang="zh-CN" altLang="en-US" dirty="0"/>
          </a:p>
        </p:txBody>
      </p:sp>
      <p:sp>
        <p:nvSpPr>
          <p:cNvPr id="3" name="内容占位符 2"/>
          <p:cNvSpPr>
            <a:spLocks noGrp="1"/>
          </p:cNvSpPr>
          <p:nvPr>
            <p:ph idx="1"/>
          </p:nvPr>
        </p:nvSpPr>
        <p:spPr>
          <a:xfrm>
            <a:off x="990600" y="1168400"/>
            <a:ext cx="8001000" cy="812800"/>
          </a:xfrm>
        </p:spPr>
        <p:txBody>
          <a:bodyPr/>
          <a:lstStyle/>
          <a:p>
            <a:r>
              <a:rPr lang="zh-CN" altLang="en-US" sz="2400" dirty="0" smtClean="0"/>
              <a:t>可以对系统的功能进行归纳，把各个功能点聚合到一起，得到如下图所示的</a:t>
            </a:r>
            <a:r>
              <a:rPr lang="en-US" sz="2400" dirty="0" smtClean="0"/>
              <a:t>C&amp;C</a:t>
            </a:r>
            <a:r>
              <a:rPr lang="zh-CN" altLang="en-US" sz="2400" dirty="0" smtClean="0"/>
              <a:t>系统功能图。</a:t>
            </a:r>
            <a:endParaRPr lang="zh-CN" altLang="en-US" sz="2400" dirty="0"/>
          </a:p>
        </p:txBody>
      </p:sp>
      <p:pic>
        <p:nvPicPr>
          <p:cNvPr id="46129" name="Picture 49"/>
          <p:cNvPicPr>
            <a:picLocks noChangeAspect="1" noChangeArrowheads="1"/>
          </p:cNvPicPr>
          <p:nvPr/>
        </p:nvPicPr>
        <p:blipFill>
          <a:blip r:embed="rId2"/>
          <a:srcRect/>
          <a:stretch>
            <a:fillRect/>
          </a:stretch>
        </p:blipFill>
        <p:spPr bwMode="auto">
          <a:xfrm>
            <a:off x="596900" y="1978025"/>
            <a:ext cx="8356600" cy="42703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9.2.4 </a:t>
            </a:r>
            <a:r>
              <a:rPr lang="zh-CN" altLang="en-US" dirty="0" smtClean="0"/>
              <a:t>实体关系图表达</a:t>
            </a:r>
            <a:endParaRPr lang="zh-CN" altLang="en-US" dirty="0"/>
          </a:p>
        </p:txBody>
      </p:sp>
      <p:sp>
        <p:nvSpPr>
          <p:cNvPr id="3" name="内容占位符 2"/>
          <p:cNvSpPr>
            <a:spLocks noGrp="1"/>
          </p:cNvSpPr>
          <p:nvPr>
            <p:ph idx="1"/>
          </p:nvPr>
        </p:nvSpPr>
        <p:spPr/>
        <p:txBody>
          <a:bodyPr/>
          <a:lstStyle/>
          <a:p>
            <a:r>
              <a:rPr lang="zh-CN" altLang="en-US" dirty="0" smtClean="0"/>
              <a:t>接着，我们问：</a:t>
            </a:r>
            <a:endParaRPr lang="en-US" altLang="zh-CN" dirty="0" smtClean="0"/>
          </a:p>
          <a:p>
            <a:pPr lvl="1"/>
            <a:r>
              <a:rPr lang="en-US" dirty="0" smtClean="0"/>
              <a:t>(1)</a:t>
            </a:r>
            <a:r>
              <a:rPr lang="zh-CN" altLang="en-US" dirty="0" smtClean="0"/>
              <a:t>一个救护车上有几个救护员？</a:t>
            </a:r>
          </a:p>
          <a:p>
            <a:pPr lvl="1"/>
            <a:r>
              <a:rPr lang="en-US" dirty="0" smtClean="0"/>
              <a:t>(2)</a:t>
            </a:r>
            <a:r>
              <a:rPr lang="zh-CN" altLang="en-US" dirty="0" smtClean="0"/>
              <a:t>一个事故发生后，</a:t>
            </a:r>
            <a:r>
              <a:rPr lang="en-US" dirty="0" smtClean="0"/>
              <a:t>C&amp;C</a:t>
            </a:r>
            <a:r>
              <a:rPr lang="zh-CN" altLang="en-US" dirty="0" smtClean="0"/>
              <a:t>性为该事故分配了几个救护车，以及有几个医院接收伤员？</a:t>
            </a:r>
          </a:p>
          <a:p>
            <a:r>
              <a:rPr lang="zh-CN" altLang="en-US" dirty="0" smtClean="0"/>
              <a:t>为描述这些关系，可以用实体及其之间的关系描述理清这些问题。下图是一个</a:t>
            </a:r>
            <a:r>
              <a:rPr lang="en-US" dirty="0" smtClean="0"/>
              <a:t>C&amp;C</a:t>
            </a:r>
            <a:r>
              <a:rPr lang="zh-CN" altLang="en-US" dirty="0" smtClean="0"/>
              <a:t>系统的救护员、司机、救护车和医院的关系图。</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实体关系图的例子</a:t>
            </a:r>
            <a:endParaRPr lang="zh-CN" altLang="en-US" dirty="0"/>
          </a:p>
        </p:txBody>
      </p:sp>
      <p:pic>
        <p:nvPicPr>
          <p:cNvPr id="47106" name="Picture 2"/>
          <p:cNvPicPr>
            <a:picLocks noChangeAspect="1" noChangeArrowheads="1"/>
          </p:cNvPicPr>
          <p:nvPr/>
        </p:nvPicPr>
        <p:blipFill>
          <a:blip r:embed="rId2"/>
          <a:srcRect/>
          <a:stretch>
            <a:fillRect/>
          </a:stretch>
        </p:blipFill>
        <p:spPr bwMode="auto">
          <a:xfrm>
            <a:off x="581928" y="1376363"/>
            <a:ext cx="8341771" cy="432593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陈品山给出的实体关系</a:t>
            </a:r>
            <a:r>
              <a:rPr lang="en-US" altLang="zh-CN" dirty="0" smtClean="0"/>
              <a:t>(Entity-Relationship)</a:t>
            </a:r>
            <a:endParaRPr lang="zh-CN" altLang="en-US" dirty="0"/>
          </a:p>
        </p:txBody>
      </p:sp>
      <p:sp>
        <p:nvSpPr>
          <p:cNvPr id="3" name="内容占位符 2"/>
          <p:cNvSpPr>
            <a:spLocks noGrp="1"/>
          </p:cNvSpPr>
          <p:nvPr>
            <p:ph idx="1"/>
          </p:nvPr>
        </p:nvSpPr>
        <p:spPr/>
        <p:txBody>
          <a:bodyPr/>
          <a:lstStyle/>
          <a:p>
            <a:r>
              <a:rPr lang="en-US" dirty="0" smtClean="0"/>
              <a:t>1976</a:t>
            </a:r>
            <a:r>
              <a:rPr lang="zh-CN" altLang="en-US" dirty="0" smtClean="0"/>
              <a:t>年，陈品山</a:t>
            </a:r>
            <a:r>
              <a:rPr lang="en-US" altLang="zh-CN" dirty="0" smtClean="0"/>
              <a:t>(</a:t>
            </a:r>
            <a:r>
              <a:rPr lang="en-US" dirty="0" smtClean="0"/>
              <a:t>Peter Pin-Shan Chen)</a:t>
            </a:r>
            <a:r>
              <a:rPr lang="zh-CN" altLang="en-US" dirty="0" smtClean="0"/>
              <a:t>提出从四个角度识别数据视图，并由此建立统一的数据视图：</a:t>
            </a:r>
          </a:p>
          <a:p>
            <a:pPr lvl="1"/>
            <a:r>
              <a:rPr lang="en-US" dirty="0" smtClean="0"/>
              <a:t>1</a:t>
            </a:r>
            <a:r>
              <a:rPr lang="zh-CN" altLang="en-US" dirty="0" smtClean="0"/>
              <a:t>）信息涉及的是实体及其关系，将其存在我们的脑子里；</a:t>
            </a:r>
          </a:p>
          <a:p>
            <a:pPr lvl="1"/>
            <a:r>
              <a:rPr lang="en-US" dirty="0" smtClean="0"/>
              <a:t>2</a:t>
            </a:r>
            <a:r>
              <a:rPr lang="zh-CN" altLang="en-US" dirty="0" smtClean="0"/>
              <a:t>）信息结构，</a:t>
            </a:r>
            <a:r>
              <a:rPr lang="en-US" dirty="0" smtClean="0"/>
              <a:t>---</a:t>
            </a:r>
            <a:r>
              <a:rPr lang="zh-CN" altLang="en-US" dirty="0" smtClean="0"/>
              <a:t>组织的，信息组织中的实体和关系可以用数据表示；</a:t>
            </a:r>
          </a:p>
          <a:p>
            <a:pPr lvl="1"/>
            <a:r>
              <a:rPr lang="en-US" dirty="0" smtClean="0"/>
              <a:t>3</a:t>
            </a:r>
            <a:r>
              <a:rPr lang="zh-CN" altLang="en-US" dirty="0" smtClean="0"/>
              <a:t>）访问路径独立的数据结构</a:t>
            </a:r>
            <a:r>
              <a:rPr lang="en-US" dirty="0" smtClean="0"/>
              <a:t>—</a:t>
            </a:r>
            <a:r>
              <a:rPr lang="zh-CN" altLang="en-US" dirty="0" smtClean="0"/>
              <a:t>数据结构不包括在搜索模式、索引模式等中；</a:t>
            </a:r>
          </a:p>
          <a:p>
            <a:pPr lvl="1"/>
            <a:r>
              <a:rPr lang="en-US" dirty="0" smtClean="0"/>
              <a:t>4</a:t>
            </a:r>
            <a:r>
              <a:rPr lang="zh-CN" altLang="en-US" dirty="0" smtClean="0"/>
              <a:t>）访问路径独立的数据结构。</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8130" name="Picture 2"/>
          <p:cNvPicPr>
            <a:picLocks noChangeAspect="1" noChangeArrowheads="1"/>
          </p:cNvPicPr>
          <p:nvPr/>
        </p:nvPicPr>
        <p:blipFill>
          <a:blip r:embed="rId2"/>
          <a:srcRect/>
          <a:stretch>
            <a:fillRect/>
          </a:stretch>
        </p:blipFill>
        <p:spPr bwMode="auto">
          <a:xfrm>
            <a:off x="433388" y="1325562"/>
            <a:ext cx="8710612" cy="429872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9.1 </a:t>
            </a:r>
            <a:r>
              <a:rPr lang="zh-CN" altLang="en-US" dirty="0" smtClean="0"/>
              <a:t>图示化与自然语言</a:t>
            </a:r>
          </a:p>
          <a:p>
            <a:r>
              <a:rPr lang="en-US" dirty="0" smtClean="0"/>
              <a:t>9.2</a:t>
            </a:r>
            <a:r>
              <a:rPr lang="zh-CN" altLang="en-US" dirty="0" smtClean="0"/>
              <a:t>传统的图示化建模</a:t>
            </a:r>
            <a:r>
              <a:rPr lang="en-US" dirty="0" smtClean="0"/>
              <a:t>	</a:t>
            </a:r>
            <a:endParaRPr lang="zh-CN" altLang="en-US" dirty="0" smtClean="0"/>
          </a:p>
          <a:p>
            <a:r>
              <a:rPr lang="en-US" dirty="0" smtClean="0"/>
              <a:t>9.3 </a:t>
            </a:r>
            <a:r>
              <a:rPr lang="zh-CN" altLang="en-US" dirty="0" smtClean="0"/>
              <a:t>用户角色表达</a:t>
            </a:r>
          </a:p>
          <a:p>
            <a:r>
              <a:rPr lang="en-US" dirty="0" smtClean="0"/>
              <a:t>9.4 </a:t>
            </a:r>
            <a:r>
              <a:rPr lang="zh-CN" altLang="en-US" dirty="0" smtClean="0"/>
              <a:t>静态图模型</a:t>
            </a:r>
          </a:p>
          <a:p>
            <a:r>
              <a:rPr lang="en-US" dirty="0" smtClean="0"/>
              <a:t>9.5 </a:t>
            </a:r>
            <a:r>
              <a:rPr lang="zh-CN" altLang="en-US" dirty="0" smtClean="0"/>
              <a:t>活动的建模</a:t>
            </a:r>
          </a:p>
          <a:p>
            <a:r>
              <a:rPr lang="en-US" dirty="0" smtClean="0"/>
              <a:t>9.6 </a:t>
            </a:r>
            <a:r>
              <a:rPr lang="zh-CN" altLang="en-US" dirty="0" smtClean="0"/>
              <a:t>交互的图示化模型</a:t>
            </a:r>
          </a:p>
          <a:p>
            <a:r>
              <a:rPr lang="en-US" dirty="0" smtClean="0"/>
              <a:t>9.7 </a:t>
            </a:r>
            <a:r>
              <a:rPr lang="zh-CN" altLang="en-US" dirty="0" smtClean="0"/>
              <a:t>状态机模型</a:t>
            </a:r>
          </a:p>
          <a:p>
            <a:r>
              <a:rPr lang="en-US" dirty="0" smtClean="0"/>
              <a:t>9.8</a:t>
            </a:r>
            <a:r>
              <a:rPr lang="zh-CN" altLang="en-US" dirty="0" smtClean="0"/>
              <a:t>可信赖性分析与建模</a:t>
            </a:r>
          </a:p>
          <a:p>
            <a:r>
              <a:rPr lang="en-US" dirty="0" smtClean="0"/>
              <a:t>9.9</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9154" name="Picture 2"/>
          <p:cNvPicPr>
            <a:picLocks noChangeAspect="1" noChangeArrowheads="1"/>
          </p:cNvPicPr>
          <p:nvPr/>
        </p:nvPicPr>
        <p:blipFill>
          <a:blip r:embed="rId2"/>
          <a:srcRect/>
          <a:stretch>
            <a:fillRect/>
          </a:stretch>
        </p:blipFill>
        <p:spPr bwMode="auto">
          <a:xfrm>
            <a:off x="474663" y="1222375"/>
            <a:ext cx="8573524" cy="46323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英语语法、实体关系和集合论</a:t>
            </a:r>
            <a:endParaRPr lang="zh-CN" altLang="en-US" dirty="0"/>
          </a:p>
        </p:txBody>
      </p:sp>
      <p:pic>
        <p:nvPicPr>
          <p:cNvPr id="50178" name="Picture 2"/>
          <p:cNvPicPr>
            <a:picLocks noChangeAspect="1" noChangeArrowheads="1"/>
          </p:cNvPicPr>
          <p:nvPr/>
        </p:nvPicPr>
        <p:blipFill>
          <a:blip r:embed="rId2"/>
          <a:srcRect/>
          <a:stretch>
            <a:fillRect/>
          </a:stretch>
        </p:blipFill>
        <p:spPr bwMode="auto">
          <a:xfrm>
            <a:off x="757237" y="1423988"/>
            <a:ext cx="8386763" cy="420211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9.2.5 </a:t>
            </a:r>
            <a:r>
              <a:rPr lang="zh-CN" altLang="en-US" dirty="0" smtClean="0"/>
              <a:t>事务定义与性能分析</a:t>
            </a:r>
            <a:endParaRPr lang="zh-CN" altLang="en-US" dirty="0"/>
          </a:p>
        </p:txBody>
      </p:sp>
      <p:sp>
        <p:nvSpPr>
          <p:cNvPr id="3" name="内容占位符 2"/>
          <p:cNvSpPr>
            <a:spLocks noGrp="1"/>
          </p:cNvSpPr>
          <p:nvPr>
            <p:ph idx="1"/>
          </p:nvPr>
        </p:nvSpPr>
        <p:spPr>
          <a:xfrm>
            <a:off x="990600" y="1295400"/>
            <a:ext cx="8001000" cy="2806700"/>
          </a:xfrm>
        </p:spPr>
        <p:txBody>
          <a:bodyPr/>
          <a:lstStyle/>
          <a:p>
            <a:r>
              <a:rPr lang="zh-CN" altLang="en-US" sz="2400" dirty="0" smtClean="0"/>
              <a:t>给出了一个功能到另一个功能之间所经历的事务情况，即，一次事故救援请求到派车的业务流程：“呼叫者</a:t>
            </a:r>
            <a:r>
              <a:rPr lang="en-US" sz="2400" dirty="0" smtClean="0">
                <a:sym typeface="Wingdings"/>
              </a:rPr>
              <a:t></a:t>
            </a:r>
            <a:r>
              <a:rPr lang="zh-CN" altLang="en-US" sz="2400" dirty="0" smtClean="0"/>
              <a:t>与呼叫者通信 </a:t>
            </a:r>
            <a:r>
              <a:rPr lang="en-US" sz="2400" dirty="0" smtClean="0">
                <a:sym typeface="Wingdings"/>
              </a:rPr>
              <a:t></a:t>
            </a:r>
            <a:r>
              <a:rPr lang="en-US" sz="2400" dirty="0" smtClean="0"/>
              <a:t> </a:t>
            </a:r>
            <a:r>
              <a:rPr lang="zh-CN" altLang="en-US" sz="2400" dirty="0" smtClean="0"/>
              <a:t>获得事故信息</a:t>
            </a:r>
            <a:r>
              <a:rPr lang="en-US" sz="2400" dirty="0" smtClean="0">
                <a:sym typeface="Wingdings"/>
              </a:rPr>
              <a:t></a:t>
            </a:r>
            <a:r>
              <a:rPr lang="en-US" sz="2400" dirty="0" smtClean="0"/>
              <a:t> </a:t>
            </a:r>
            <a:r>
              <a:rPr lang="zh-CN" altLang="en-US" sz="2400" dirty="0" smtClean="0"/>
              <a:t>分析事故 </a:t>
            </a:r>
            <a:r>
              <a:rPr lang="en-US" sz="2400" dirty="0" smtClean="0">
                <a:sym typeface="Wingdings"/>
              </a:rPr>
              <a:t></a:t>
            </a:r>
            <a:r>
              <a:rPr lang="en-US" sz="2400" dirty="0" smtClean="0"/>
              <a:t> </a:t>
            </a:r>
            <a:r>
              <a:rPr lang="zh-CN" altLang="en-US" sz="2400" dirty="0" smtClean="0"/>
              <a:t>分配救护车 </a:t>
            </a:r>
            <a:r>
              <a:rPr lang="en-US" sz="2400" dirty="0" smtClean="0">
                <a:sym typeface="Wingdings"/>
              </a:rPr>
              <a:t></a:t>
            </a:r>
            <a:r>
              <a:rPr lang="en-US" sz="2400" dirty="0" smtClean="0"/>
              <a:t> </a:t>
            </a:r>
            <a:r>
              <a:rPr lang="zh-CN" altLang="en-US" sz="2400" dirty="0" smtClean="0"/>
              <a:t>与救护车通信</a:t>
            </a:r>
            <a:r>
              <a:rPr lang="en-US" sz="2400" dirty="0" smtClean="0">
                <a:sym typeface="Wingdings"/>
              </a:rPr>
              <a:t></a:t>
            </a:r>
            <a:r>
              <a:rPr lang="en-US" sz="2400" dirty="0" smtClean="0"/>
              <a:t> </a:t>
            </a:r>
            <a:r>
              <a:rPr lang="zh-CN" altLang="en-US" sz="2400" dirty="0" smtClean="0"/>
              <a:t>输出派车单”。</a:t>
            </a:r>
            <a:endParaRPr lang="en-US" altLang="zh-CN" sz="2400" dirty="0" smtClean="0"/>
          </a:p>
          <a:p>
            <a:r>
              <a:rPr lang="zh-CN" altLang="en-US" sz="2400" dirty="0" smtClean="0"/>
              <a:t>分析者期望这个端到端的一次事务处理性能在</a:t>
            </a:r>
            <a:r>
              <a:rPr lang="en-US" sz="2400" dirty="0" smtClean="0"/>
              <a:t>15</a:t>
            </a:r>
            <a:r>
              <a:rPr lang="zh-CN" altLang="en-US" sz="2400" dirty="0" smtClean="0"/>
              <a:t>秒内完后。</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功能结构图上给出的事务性能要求</a:t>
            </a:r>
            <a:endParaRPr lang="zh-CN" altLang="en-US" dirty="0"/>
          </a:p>
        </p:txBody>
      </p:sp>
      <p:pic>
        <p:nvPicPr>
          <p:cNvPr id="51246" name="Picture 46"/>
          <p:cNvPicPr>
            <a:picLocks noChangeAspect="1" noChangeArrowheads="1"/>
          </p:cNvPicPr>
          <p:nvPr/>
        </p:nvPicPr>
        <p:blipFill>
          <a:blip r:embed="rId2"/>
          <a:srcRect/>
          <a:stretch>
            <a:fillRect/>
          </a:stretch>
        </p:blipFill>
        <p:spPr bwMode="auto">
          <a:xfrm>
            <a:off x="727074" y="1233488"/>
            <a:ext cx="7718425" cy="502761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数据流图上给出的一个派车事务流程</a:t>
            </a:r>
            <a:endParaRPr lang="zh-CN" altLang="en-US" dirty="0"/>
          </a:p>
        </p:txBody>
      </p:sp>
      <p:pic>
        <p:nvPicPr>
          <p:cNvPr id="55298" name="Picture 2"/>
          <p:cNvPicPr>
            <a:picLocks noChangeAspect="1" noChangeArrowheads="1"/>
          </p:cNvPicPr>
          <p:nvPr/>
        </p:nvPicPr>
        <p:blipFill>
          <a:blip r:embed="rId2"/>
          <a:srcRect/>
          <a:stretch>
            <a:fillRect/>
          </a:stretch>
        </p:blipFill>
        <p:spPr bwMode="auto">
          <a:xfrm>
            <a:off x="661988" y="1144588"/>
            <a:ext cx="8291512" cy="524895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9.3 </a:t>
            </a:r>
            <a:r>
              <a:rPr lang="zh-CN" altLang="en-US" dirty="0" smtClean="0"/>
              <a:t>用户角色表达</a:t>
            </a:r>
            <a:endParaRPr lang="zh-CN" altLang="en-US" dirty="0"/>
          </a:p>
        </p:txBody>
      </p:sp>
      <p:sp>
        <p:nvSpPr>
          <p:cNvPr id="3" name="内容占位符 2"/>
          <p:cNvSpPr>
            <a:spLocks noGrp="1"/>
          </p:cNvSpPr>
          <p:nvPr>
            <p:ph idx="1"/>
          </p:nvPr>
        </p:nvSpPr>
        <p:spPr/>
        <p:txBody>
          <a:bodyPr/>
          <a:lstStyle/>
          <a:p>
            <a:r>
              <a:rPr lang="en-US" dirty="0" smtClean="0"/>
              <a:t>9.3.1 </a:t>
            </a:r>
            <a:r>
              <a:rPr lang="zh-CN" altLang="en-US" dirty="0" smtClean="0"/>
              <a:t>用例图</a:t>
            </a:r>
          </a:p>
          <a:p>
            <a:r>
              <a:rPr lang="en-US" dirty="0" smtClean="0"/>
              <a:t>9.3.2 </a:t>
            </a:r>
            <a:r>
              <a:rPr lang="zh-CN" altLang="en-US" dirty="0" smtClean="0"/>
              <a:t>泳道图</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9.3.1 </a:t>
            </a:r>
            <a:r>
              <a:rPr lang="zh-CN" altLang="en-US" dirty="0" smtClean="0"/>
              <a:t>用例图</a:t>
            </a:r>
            <a:endParaRPr lang="zh-CN" altLang="en-US" dirty="0"/>
          </a:p>
        </p:txBody>
      </p:sp>
      <p:sp>
        <p:nvSpPr>
          <p:cNvPr id="3" name="内容占位符 2"/>
          <p:cNvSpPr>
            <a:spLocks noGrp="1"/>
          </p:cNvSpPr>
          <p:nvPr>
            <p:ph idx="1"/>
          </p:nvPr>
        </p:nvSpPr>
        <p:spPr/>
        <p:txBody>
          <a:bodyPr/>
          <a:lstStyle/>
          <a:p>
            <a:r>
              <a:rPr lang="en-US" altLang="en-US" dirty="0" err="1" smtClean="0"/>
              <a:t>用例</a:t>
            </a:r>
            <a:r>
              <a:rPr lang="zh-CN" altLang="en-US" dirty="0" smtClean="0"/>
              <a:t>图</a:t>
            </a:r>
            <a:r>
              <a:rPr lang="en-US" dirty="0" smtClean="0"/>
              <a:t>(User Case</a:t>
            </a:r>
            <a:r>
              <a:rPr lang="zh-CN" altLang="en-US" dirty="0" smtClean="0"/>
              <a:t>）是由参与者（</a:t>
            </a:r>
            <a:r>
              <a:rPr lang="en-US" dirty="0" smtClean="0"/>
              <a:t>Actor</a:t>
            </a:r>
            <a:r>
              <a:rPr lang="zh-CN" altLang="en-US" dirty="0" smtClean="0"/>
              <a:t>）、功能用例，以及它们之间的关系构成的图。</a:t>
            </a:r>
            <a:endParaRPr lang="en-US" altLang="zh-CN" dirty="0" smtClean="0"/>
          </a:p>
          <a:p>
            <a:r>
              <a:rPr lang="zh-CN" altLang="en-US" dirty="0" smtClean="0"/>
              <a:t>其目的是描述系统功能的视图。</a:t>
            </a:r>
            <a:endParaRPr lang="en-US" altLang="zh-CN" dirty="0" smtClean="0"/>
          </a:p>
          <a:p>
            <a:r>
              <a:rPr lang="zh-CN" altLang="en-US" dirty="0" smtClean="0"/>
              <a:t>通过用例图呈现的参与者和用例，以及它们之间的关系，就可以更清晰地了解用户对系统、子系统或各项功能使用和行为。</a:t>
            </a:r>
            <a:endParaRPr lang="en-US" altLang="zh-CN" dirty="0" smtClean="0"/>
          </a:p>
          <a:p>
            <a:endParaRPr lang="en-US" altLang="zh-CN" dirty="0" smtClean="0"/>
          </a:p>
          <a:p>
            <a:r>
              <a:rPr lang="zh-CN" altLang="en-US" dirty="0" smtClean="0"/>
              <a:t>以</a:t>
            </a:r>
            <a:r>
              <a:rPr lang="en-US" dirty="0" smtClean="0"/>
              <a:t>C&amp;C</a:t>
            </a:r>
            <a:r>
              <a:rPr lang="zh-CN" altLang="en-US" dirty="0" smtClean="0"/>
              <a:t>为例，其用户的角色起码包括：</a:t>
            </a:r>
            <a:endParaRPr lang="en-US" altLang="zh-CN" dirty="0" smtClean="0"/>
          </a:p>
          <a:p>
            <a:pPr lvl="1"/>
            <a:r>
              <a:rPr lang="zh-CN" altLang="en-US" dirty="0" smtClean="0"/>
              <a:t>救护车调度人员、司机、救护员、医院、事故的呼叫者。</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C&amp;C</a:t>
            </a:r>
            <a:r>
              <a:rPr lang="zh-CN" altLang="en-US" sz="2800" dirty="0" smtClean="0"/>
              <a:t>的一个用例图</a:t>
            </a:r>
            <a:r>
              <a:rPr lang="en-US" altLang="zh-CN" sz="2800" dirty="0" smtClean="0"/>
              <a:t>(</a:t>
            </a:r>
            <a:r>
              <a:rPr lang="zh-CN" altLang="en-US" sz="2800" dirty="0" smtClean="0"/>
              <a:t>注意</a:t>
            </a:r>
            <a:r>
              <a:rPr lang="en-US" altLang="zh-CN" sz="2800" dirty="0" smtClean="0"/>
              <a:t>:</a:t>
            </a:r>
            <a:r>
              <a:rPr lang="zh-CN" altLang="en-US" sz="2800" dirty="0" smtClean="0"/>
              <a:t>不完全符合</a:t>
            </a:r>
            <a:r>
              <a:rPr lang="en-US" altLang="zh-CN" sz="2800" dirty="0" smtClean="0"/>
              <a:t>UML</a:t>
            </a:r>
            <a:r>
              <a:rPr lang="zh-CN" altLang="en-US" sz="2800" dirty="0" smtClean="0"/>
              <a:t>规范</a:t>
            </a:r>
            <a:r>
              <a:rPr lang="en-US" altLang="zh-CN" sz="2800" dirty="0" smtClean="0"/>
              <a:t>)</a:t>
            </a:r>
            <a:endParaRPr lang="zh-CN" altLang="en-US" sz="2800" dirty="0"/>
          </a:p>
        </p:txBody>
      </p:sp>
      <p:pic>
        <p:nvPicPr>
          <p:cNvPr id="56323" name="Picture 3"/>
          <p:cNvPicPr>
            <a:picLocks noChangeAspect="1" noChangeArrowheads="1"/>
          </p:cNvPicPr>
          <p:nvPr/>
        </p:nvPicPr>
        <p:blipFill>
          <a:blip r:embed="rId2"/>
          <a:srcRect/>
          <a:stretch>
            <a:fillRect/>
          </a:stretch>
        </p:blipFill>
        <p:spPr bwMode="auto">
          <a:xfrm>
            <a:off x="625474" y="1017588"/>
            <a:ext cx="8074026" cy="547522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UML</a:t>
            </a:r>
            <a:r>
              <a:rPr lang="zh-CN" altLang="en-US" dirty="0" smtClean="0"/>
              <a:t>将用例图进行了规范，并明确定义了用户角色与用例</a:t>
            </a:r>
            <a:r>
              <a:rPr lang="en-US" dirty="0" smtClean="0"/>
              <a:t>(</a:t>
            </a:r>
            <a:r>
              <a:rPr lang="zh-CN" altLang="en-US" dirty="0" smtClean="0"/>
              <a:t>功能</a:t>
            </a:r>
            <a:r>
              <a:rPr lang="en-US" dirty="0" smtClean="0"/>
              <a:t>)</a:t>
            </a:r>
            <a:r>
              <a:rPr lang="zh-CN" altLang="en-US" dirty="0" smtClean="0"/>
              <a:t>之间的关联语义，例如：</a:t>
            </a:r>
          </a:p>
          <a:p>
            <a:pPr lvl="1"/>
            <a:r>
              <a:rPr lang="en-US" dirty="0" smtClean="0"/>
              <a:t>(1)</a:t>
            </a:r>
            <a:r>
              <a:rPr lang="zh-CN" altLang="en-US" dirty="0" smtClean="0"/>
              <a:t>包含关系</a:t>
            </a:r>
            <a:r>
              <a:rPr lang="en-US" dirty="0" smtClean="0"/>
              <a:t>(include)</a:t>
            </a:r>
            <a:r>
              <a:rPr lang="zh-CN" altLang="en-US" dirty="0" smtClean="0"/>
              <a:t>说明多个用例是相似的，而不需要重复复制，用</a:t>
            </a:r>
            <a:r>
              <a:rPr lang="en-US" dirty="0" smtClean="0"/>
              <a:t>include</a:t>
            </a:r>
            <a:r>
              <a:rPr lang="zh-CN" altLang="en-US" dirty="0" smtClean="0"/>
              <a:t>说明已包含。这一点非常类似于</a:t>
            </a:r>
            <a:r>
              <a:rPr lang="en-US" dirty="0" smtClean="0"/>
              <a:t>C</a:t>
            </a:r>
            <a:r>
              <a:rPr lang="zh-CN" altLang="en-US" dirty="0" smtClean="0"/>
              <a:t>语言定义中</a:t>
            </a:r>
            <a:r>
              <a:rPr lang="en-US" dirty="0" smtClean="0"/>
              <a:t>#include</a:t>
            </a:r>
            <a:r>
              <a:rPr lang="zh-CN" altLang="en-US" dirty="0" smtClean="0"/>
              <a:t>。</a:t>
            </a:r>
          </a:p>
          <a:p>
            <a:pPr lvl="1"/>
            <a:r>
              <a:rPr lang="en-US" dirty="0" smtClean="0"/>
              <a:t>(2)</a:t>
            </a:r>
            <a:r>
              <a:rPr lang="zh-CN" altLang="en-US" dirty="0" smtClean="0"/>
              <a:t>用例泛化</a:t>
            </a:r>
            <a:r>
              <a:rPr lang="en-US" dirty="0" smtClean="0"/>
              <a:t>(use case generalization)</a:t>
            </a:r>
            <a:r>
              <a:rPr lang="zh-CN" altLang="en-US" dirty="0" smtClean="0"/>
              <a:t>，在一个用例与另一个用例相似时，可以抽象为一种基本用例，其中只包括基本部分。然后，每个用例是基本用例再加上特殊部分。</a:t>
            </a:r>
          </a:p>
          <a:p>
            <a:pPr lvl="1"/>
            <a:r>
              <a:rPr lang="zh-CN" altLang="en-US" dirty="0" smtClean="0"/>
              <a:t>（</a:t>
            </a:r>
            <a:r>
              <a:rPr lang="en-US" dirty="0" smtClean="0"/>
              <a:t>3</a:t>
            </a:r>
            <a:r>
              <a:rPr lang="zh-CN" altLang="en-US" dirty="0" smtClean="0"/>
              <a:t>）扩展</a:t>
            </a:r>
            <a:r>
              <a:rPr lang="en-US" dirty="0" smtClean="0"/>
              <a:t>(extend)</a:t>
            </a:r>
            <a:r>
              <a:rPr lang="zh-CN" altLang="en-US" dirty="0" smtClean="0"/>
              <a:t>，类似于泛化，在基本用例的基础上，增加更多的特殊行为。</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9.3.2 </a:t>
            </a:r>
            <a:r>
              <a:rPr lang="zh-CN" altLang="en-US" dirty="0" smtClean="0"/>
              <a:t>泳道图</a:t>
            </a:r>
            <a:endParaRPr lang="zh-CN" altLang="en-US" dirty="0"/>
          </a:p>
        </p:txBody>
      </p:sp>
      <p:pic>
        <p:nvPicPr>
          <p:cNvPr id="57346" name="Picture 2"/>
          <p:cNvPicPr>
            <a:picLocks noChangeAspect="1" noChangeArrowheads="1"/>
          </p:cNvPicPr>
          <p:nvPr/>
        </p:nvPicPr>
        <p:blipFill>
          <a:blip r:embed="rId2"/>
          <a:srcRect/>
          <a:stretch>
            <a:fillRect/>
          </a:stretch>
        </p:blipFill>
        <p:spPr bwMode="auto">
          <a:xfrm>
            <a:off x="638174" y="1098550"/>
            <a:ext cx="6689725" cy="5226050"/>
          </a:xfrm>
          <a:prstGeom prst="rect">
            <a:avLst/>
          </a:prstGeom>
          <a:noFill/>
          <a:ln w="9525">
            <a:noFill/>
            <a:miter lim="800000"/>
            <a:headEnd/>
            <a:tailEnd/>
          </a:ln>
          <a:effectLst/>
        </p:spPr>
      </p:pic>
      <p:sp>
        <p:nvSpPr>
          <p:cNvPr id="4" name="TextBox 3"/>
          <p:cNvSpPr txBox="1"/>
          <p:nvPr/>
        </p:nvSpPr>
        <p:spPr>
          <a:xfrm>
            <a:off x="7746338" y="1574800"/>
            <a:ext cx="923330" cy="4000500"/>
          </a:xfrm>
          <a:prstGeom prst="rect">
            <a:avLst/>
          </a:prstGeom>
          <a:noFill/>
        </p:spPr>
        <p:txBody>
          <a:bodyPr vert="eaVert" wrap="square" rtlCol="0">
            <a:spAutoFit/>
          </a:bodyPr>
          <a:lstStyle/>
          <a:p>
            <a:r>
              <a:rPr lang="zh-CN" altLang="en-US" dirty="0" smtClean="0"/>
              <a:t>每个泳道是一个角色，角色之间信息按流程在交换。</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9.1 </a:t>
            </a:r>
            <a:r>
              <a:rPr lang="zh-CN" altLang="en-US" dirty="0" smtClean="0"/>
              <a:t>图示化与自然语言</a:t>
            </a:r>
            <a:endParaRPr lang="zh-CN" altLang="en-US" dirty="0"/>
          </a:p>
        </p:txBody>
      </p:sp>
      <p:sp>
        <p:nvSpPr>
          <p:cNvPr id="3" name="内容占位符 2"/>
          <p:cNvSpPr>
            <a:spLocks noGrp="1"/>
          </p:cNvSpPr>
          <p:nvPr>
            <p:ph idx="1"/>
          </p:nvPr>
        </p:nvSpPr>
        <p:spPr/>
        <p:txBody>
          <a:bodyPr/>
          <a:lstStyle/>
          <a:p>
            <a:r>
              <a:rPr lang="en-US" dirty="0" smtClean="0"/>
              <a:t>9.1.1 </a:t>
            </a:r>
            <a:r>
              <a:rPr lang="zh-CN" altLang="en-US" dirty="0" smtClean="0"/>
              <a:t>图的作用</a:t>
            </a:r>
          </a:p>
          <a:p>
            <a:r>
              <a:rPr lang="en-US" dirty="0" smtClean="0"/>
              <a:t>9.1.2 </a:t>
            </a:r>
            <a:r>
              <a:rPr lang="zh-CN" altLang="en-US" dirty="0" smtClean="0"/>
              <a:t>自然语言和文字的构造原则</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 </a:t>
            </a:r>
            <a:r>
              <a:rPr lang="zh-CN" altLang="en-US" dirty="0" smtClean="0"/>
              <a:t>静态图模型</a:t>
            </a:r>
            <a:endParaRPr lang="zh-CN" altLang="en-US" dirty="0"/>
          </a:p>
        </p:txBody>
      </p:sp>
      <p:sp>
        <p:nvSpPr>
          <p:cNvPr id="3" name="内容占位符 2"/>
          <p:cNvSpPr>
            <a:spLocks noGrp="1"/>
          </p:cNvSpPr>
          <p:nvPr>
            <p:ph idx="1"/>
          </p:nvPr>
        </p:nvSpPr>
        <p:spPr/>
        <p:txBody>
          <a:bodyPr/>
          <a:lstStyle/>
          <a:p>
            <a:r>
              <a:rPr lang="en-US" dirty="0" smtClean="0"/>
              <a:t>9.4.1 </a:t>
            </a:r>
            <a:r>
              <a:rPr lang="zh-CN" altLang="en-US" dirty="0" smtClean="0"/>
              <a:t>部署图</a:t>
            </a:r>
          </a:p>
          <a:p>
            <a:r>
              <a:rPr lang="en-US" dirty="0" smtClean="0"/>
              <a:t>9.4.2 </a:t>
            </a:r>
            <a:r>
              <a:rPr lang="zh-CN" altLang="en-US" dirty="0" smtClean="0"/>
              <a:t>对象和类图</a:t>
            </a:r>
          </a:p>
          <a:p>
            <a:r>
              <a:rPr lang="en-US" dirty="0" smtClean="0"/>
              <a:t>9.4.3 </a:t>
            </a:r>
            <a:r>
              <a:rPr lang="zh-CN" altLang="en-US" dirty="0" smtClean="0"/>
              <a:t>类之间的关联</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9.4.1 </a:t>
            </a:r>
            <a:r>
              <a:rPr lang="zh-CN" altLang="en-US" dirty="0" smtClean="0"/>
              <a:t>部署图</a:t>
            </a:r>
            <a:endParaRPr lang="zh-CN" altLang="en-US" dirty="0"/>
          </a:p>
        </p:txBody>
      </p:sp>
      <p:sp>
        <p:nvSpPr>
          <p:cNvPr id="3" name="内容占位符 2"/>
          <p:cNvSpPr>
            <a:spLocks noGrp="1"/>
          </p:cNvSpPr>
          <p:nvPr>
            <p:ph idx="1"/>
          </p:nvPr>
        </p:nvSpPr>
        <p:spPr>
          <a:xfrm>
            <a:off x="952500" y="1143000"/>
            <a:ext cx="8001000" cy="1041400"/>
          </a:xfrm>
        </p:spPr>
        <p:txBody>
          <a:bodyPr/>
          <a:lstStyle/>
          <a:p>
            <a:r>
              <a:rPr lang="zh-CN" altLang="en-US" sz="2000" dirty="0" smtClean="0"/>
              <a:t>在需求分析阶段，需要考虑未来的软件系统如何部署，特别是对于分布式的系统。分布式系统是由多个服务器、多个客户端组成的系统。可以用部署图表达软件系统的安装的物理地址或逻辑地址。</a:t>
            </a:r>
            <a:endParaRPr lang="zh-CN" altLang="en-US" sz="2000" dirty="0"/>
          </a:p>
        </p:txBody>
      </p:sp>
      <p:pic>
        <p:nvPicPr>
          <p:cNvPr id="58370" name="Picture 2"/>
          <p:cNvPicPr>
            <a:picLocks noChangeAspect="1" noChangeArrowheads="1"/>
          </p:cNvPicPr>
          <p:nvPr/>
        </p:nvPicPr>
        <p:blipFill>
          <a:blip r:embed="rId2"/>
          <a:srcRect/>
          <a:stretch>
            <a:fillRect/>
          </a:stretch>
        </p:blipFill>
        <p:spPr bwMode="auto">
          <a:xfrm>
            <a:off x="882650" y="2044700"/>
            <a:ext cx="7778750" cy="441174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9.4.2 </a:t>
            </a:r>
            <a:r>
              <a:rPr lang="zh-CN" altLang="en-US" dirty="0" smtClean="0"/>
              <a:t>对象和类图</a:t>
            </a:r>
            <a:endParaRPr lang="zh-CN" altLang="en-US" dirty="0"/>
          </a:p>
        </p:txBody>
      </p:sp>
      <p:sp>
        <p:nvSpPr>
          <p:cNvPr id="3" name="内容占位符 2"/>
          <p:cNvSpPr>
            <a:spLocks noGrp="1"/>
          </p:cNvSpPr>
          <p:nvPr>
            <p:ph idx="1"/>
          </p:nvPr>
        </p:nvSpPr>
        <p:spPr/>
        <p:txBody>
          <a:bodyPr/>
          <a:lstStyle/>
          <a:p>
            <a:r>
              <a:rPr lang="zh-CN" altLang="en-US" dirty="0" smtClean="0"/>
              <a:t>在传统的软件分析中，认为“数据</a:t>
            </a:r>
            <a:r>
              <a:rPr lang="en-US" dirty="0" smtClean="0"/>
              <a:t>+</a:t>
            </a:r>
            <a:r>
              <a:rPr lang="zh-CN" altLang="en-US" dirty="0" smtClean="0"/>
              <a:t>算法</a:t>
            </a:r>
            <a:r>
              <a:rPr lang="en-US" dirty="0" smtClean="0"/>
              <a:t>=</a:t>
            </a:r>
            <a:r>
              <a:rPr lang="zh-CN" altLang="en-US" dirty="0" smtClean="0"/>
              <a:t>程序”。第</a:t>
            </a:r>
            <a:r>
              <a:rPr lang="en-US" dirty="0" smtClean="0"/>
              <a:t>9.2</a:t>
            </a:r>
            <a:r>
              <a:rPr lang="zh-CN" altLang="en-US" dirty="0" smtClean="0"/>
              <a:t>节的数据流的分析就是以“数据的加工”为基本出发点的。</a:t>
            </a:r>
            <a:endParaRPr lang="en-US" altLang="zh-CN" dirty="0" smtClean="0"/>
          </a:p>
          <a:p>
            <a:r>
              <a:rPr lang="zh-CN" altLang="en-US" dirty="0" smtClean="0"/>
              <a:t>现在，我们换一种角度思考，将“数据及其对数据处理的封装在一起作为一个独立存在的客体或对象</a:t>
            </a:r>
            <a:r>
              <a:rPr lang="en-US" dirty="0" smtClean="0"/>
              <a:t>(object)</a:t>
            </a:r>
            <a:r>
              <a:rPr lang="zh-CN" altLang="en-US" dirty="0" smtClean="0"/>
              <a:t>。一个更大的软件是对多个这样的客体的扩充、继承、组合等，就像一个硬件工程一样，可以对一个和多个其电路板剪裁、扩充、叠加或组合，从而形成新的电路系统一样。</a:t>
            </a:r>
            <a:endParaRPr lang="en-US" altLang="zh-CN" dirty="0" smtClean="0"/>
          </a:p>
          <a:p>
            <a:pPr lvl="1"/>
            <a:r>
              <a:rPr lang="zh-CN" altLang="en-US" dirty="0" smtClean="0"/>
              <a:t>这种思想就是“面对客体”的分析、设计和实现方法，即，面向对象</a:t>
            </a:r>
            <a:r>
              <a:rPr lang="en-US" dirty="0" smtClean="0"/>
              <a:t>(Object-Oriented)</a:t>
            </a:r>
            <a:r>
              <a:rPr lang="zh-CN" altLang="en-US" dirty="0" smtClean="0"/>
              <a:t>的分析、设计和编程。</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01700" y="1295400"/>
            <a:ext cx="8089900" cy="4902200"/>
          </a:xfrm>
        </p:spPr>
        <p:txBody>
          <a:bodyPr/>
          <a:lstStyle/>
          <a:p>
            <a:r>
              <a:rPr lang="zh-CN" altLang="en-US" dirty="0" smtClean="0"/>
              <a:t>。更进一步，对“对象”进行抽象（暂时不完全定义里面变量或变量的具体值，函数或函数的参数）就形成了一个</a:t>
            </a:r>
            <a:r>
              <a:rPr lang="zh-CN" altLang="en-US" b="1" dirty="0" smtClean="0"/>
              <a:t>类</a:t>
            </a:r>
            <a:r>
              <a:rPr lang="en-US" b="1" dirty="0" smtClean="0"/>
              <a:t>(Class)</a:t>
            </a:r>
            <a:r>
              <a:rPr lang="zh-CN" altLang="en-US" b="1" dirty="0" smtClean="0"/>
              <a:t>。</a:t>
            </a:r>
            <a:endParaRPr lang="en-US" altLang="zh-CN" b="1" dirty="0" smtClean="0"/>
          </a:p>
          <a:p>
            <a:r>
              <a:rPr lang="zh-CN" altLang="en-US" dirty="0" smtClean="0"/>
              <a:t>每个类由三部分组成：</a:t>
            </a:r>
            <a:endParaRPr lang="en-US" altLang="zh-CN" dirty="0" smtClean="0"/>
          </a:p>
          <a:p>
            <a:pPr lvl="1"/>
            <a:r>
              <a:rPr lang="en-US" dirty="0" smtClean="0"/>
              <a:t>1</a:t>
            </a:r>
            <a:r>
              <a:rPr lang="zh-CN" altLang="en-US" dirty="0" smtClean="0"/>
              <a:t>）类的名称</a:t>
            </a:r>
            <a:r>
              <a:rPr lang="en-US" dirty="0" smtClean="0"/>
              <a:t>(Name)</a:t>
            </a:r>
            <a:r>
              <a:rPr lang="zh-CN" altLang="en-US" dirty="0" smtClean="0"/>
              <a:t>；</a:t>
            </a:r>
            <a:endParaRPr lang="en-US" altLang="zh-CN" dirty="0" smtClean="0"/>
          </a:p>
          <a:p>
            <a:pPr lvl="1"/>
            <a:r>
              <a:rPr lang="en-US" dirty="0" smtClean="0"/>
              <a:t>2</a:t>
            </a:r>
            <a:r>
              <a:rPr lang="zh-CN" altLang="en-US" dirty="0" smtClean="0"/>
              <a:t>）类的属性</a:t>
            </a:r>
            <a:r>
              <a:rPr lang="en-US" dirty="0" smtClean="0"/>
              <a:t>(attribute)</a:t>
            </a:r>
            <a:r>
              <a:rPr lang="zh-CN" altLang="en-US" dirty="0" smtClean="0"/>
              <a:t>，描述该类中的数据或数据结构定义；</a:t>
            </a:r>
            <a:endParaRPr lang="en-US" altLang="zh-CN" dirty="0" smtClean="0"/>
          </a:p>
          <a:p>
            <a:pPr lvl="1"/>
            <a:r>
              <a:rPr lang="en-US" dirty="0" smtClean="0"/>
              <a:t>3</a:t>
            </a:r>
            <a:r>
              <a:rPr lang="zh-CN" altLang="en-US" dirty="0" smtClean="0"/>
              <a:t>）类的操作</a:t>
            </a:r>
            <a:r>
              <a:rPr lang="en-US" dirty="0" smtClean="0"/>
              <a:t>(operation)</a:t>
            </a:r>
            <a:r>
              <a:rPr lang="zh-CN" altLang="en-US" dirty="0" smtClean="0"/>
              <a:t>，定义对该类的数据加工和操作的函数或方法。</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不同阶段与人员表达类的清晰程度</a:t>
            </a:r>
            <a:endParaRPr lang="zh-CN" altLang="en-US" dirty="0"/>
          </a:p>
        </p:txBody>
      </p:sp>
      <p:pic>
        <p:nvPicPr>
          <p:cNvPr id="59394" name="Picture 2"/>
          <p:cNvPicPr>
            <a:picLocks noChangeAspect="1" noChangeArrowheads="1"/>
          </p:cNvPicPr>
          <p:nvPr/>
        </p:nvPicPr>
        <p:blipFill>
          <a:blip r:embed="rId2"/>
          <a:srcRect/>
          <a:stretch>
            <a:fillRect/>
          </a:stretch>
        </p:blipFill>
        <p:spPr bwMode="auto">
          <a:xfrm>
            <a:off x="931863" y="1108075"/>
            <a:ext cx="7894637" cy="4403725"/>
          </a:xfrm>
          <a:prstGeom prst="rect">
            <a:avLst/>
          </a:prstGeom>
          <a:noFill/>
          <a:ln w="9525">
            <a:noFill/>
            <a:miter lim="800000"/>
            <a:headEnd/>
            <a:tailEnd/>
          </a:ln>
          <a:effectLst/>
        </p:spPr>
      </p:pic>
      <p:sp>
        <p:nvSpPr>
          <p:cNvPr id="59395" name="Rectangle 3"/>
          <p:cNvSpPr>
            <a:spLocks noChangeArrowheads="1"/>
          </p:cNvSpPr>
          <p:nvPr/>
        </p:nvSpPr>
        <p:spPr bwMode="auto">
          <a:xfrm>
            <a:off x="889000" y="5410200"/>
            <a:ext cx="8216900" cy="830997"/>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般来讲，用户只要理解类是一个实体的表达就行了，所关心的是此类与其它类之间的关系。分析者就需要对每个类进行分析，获得其属性和操作，开发人员则需要定义类的属性和操作，并进一步封装对属性和操作为期望的可见程度，避免暴露不必要的信息。</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9.4.3 </a:t>
            </a:r>
            <a:r>
              <a:rPr lang="zh-CN" altLang="en-US" dirty="0" smtClean="0"/>
              <a:t>类之间的关联</a:t>
            </a:r>
            <a:endParaRPr lang="zh-CN" altLang="en-US" dirty="0"/>
          </a:p>
        </p:txBody>
      </p:sp>
      <p:pic>
        <p:nvPicPr>
          <p:cNvPr id="66562" name="Picture 2"/>
          <p:cNvPicPr>
            <a:picLocks noChangeAspect="1" noChangeArrowheads="1"/>
          </p:cNvPicPr>
          <p:nvPr/>
        </p:nvPicPr>
        <p:blipFill>
          <a:blip r:embed="rId2"/>
          <a:srcRect/>
          <a:stretch>
            <a:fillRect/>
          </a:stretch>
        </p:blipFill>
        <p:spPr bwMode="auto">
          <a:xfrm>
            <a:off x="773113" y="1330325"/>
            <a:ext cx="8205787" cy="48037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可以直接将两个类之间画上一个联系，用自然语言标出之间的语义关系，例如图</a:t>
            </a:r>
            <a:r>
              <a:rPr lang="en-US" sz="2400" dirty="0" smtClean="0"/>
              <a:t>9-14</a:t>
            </a:r>
            <a:r>
              <a:rPr lang="zh-CN" altLang="en-US" sz="2400" dirty="0" smtClean="0"/>
              <a:t>中的类</a:t>
            </a:r>
            <a:r>
              <a:rPr lang="en-US" sz="2400" dirty="0" smtClean="0"/>
              <a:t>Owner</a:t>
            </a:r>
            <a:r>
              <a:rPr lang="zh-CN" altLang="en-US" sz="2400" dirty="0" smtClean="0"/>
              <a:t>具有多个</a:t>
            </a:r>
            <a:r>
              <a:rPr lang="en-US" sz="2400" dirty="0" smtClean="0"/>
              <a:t>(N)</a:t>
            </a:r>
            <a:r>
              <a:rPr lang="zh-CN" altLang="en-US" sz="2400" dirty="0" smtClean="0"/>
              <a:t>账号</a:t>
            </a:r>
            <a:r>
              <a:rPr lang="en-US" sz="2400" dirty="0" smtClean="0"/>
              <a:t>, </a:t>
            </a:r>
            <a:r>
              <a:rPr lang="zh-CN" altLang="en-US" sz="2400" dirty="0" smtClean="0"/>
              <a:t>类</a:t>
            </a:r>
            <a:r>
              <a:rPr lang="en-US" sz="2400" dirty="0" smtClean="0"/>
              <a:t>Current Account</a:t>
            </a:r>
            <a:r>
              <a:rPr lang="zh-CN" altLang="en-US" sz="2400" dirty="0" smtClean="0"/>
              <a:t>和类</a:t>
            </a:r>
            <a:r>
              <a:rPr lang="en-US" sz="2400" dirty="0" smtClean="0"/>
              <a:t>Issue </a:t>
            </a:r>
            <a:r>
              <a:rPr lang="en-US" sz="2400" dirty="0" err="1" smtClean="0"/>
              <a:t>Cheque</a:t>
            </a:r>
            <a:r>
              <a:rPr lang="zh-CN" altLang="en-US" sz="2400" dirty="0" smtClean="0"/>
              <a:t>之间的关系是“开出</a:t>
            </a:r>
            <a:r>
              <a:rPr lang="en-US" sz="2400" dirty="0" smtClean="0"/>
              <a:t>(1 </a:t>
            </a:r>
            <a:r>
              <a:rPr lang="zh-CN" altLang="en-US" sz="2400" dirty="0" smtClean="0"/>
              <a:t>：</a:t>
            </a:r>
            <a:r>
              <a:rPr lang="en-US" sz="2400" dirty="0" smtClean="0"/>
              <a:t>*)</a:t>
            </a:r>
            <a:r>
              <a:rPr lang="zh-CN" altLang="en-US" sz="2400" dirty="0" smtClean="0"/>
              <a:t>”的关系，解释为：“一个现金账户可以开出多张支票。”需要抽象出一些常用图示表达方式，增强类与类之间的语义关系，帮助客户和开发者的理解：</a:t>
            </a:r>
          </a:p>
          <a:p>
            <a:r>
              <a:rPr lang="zh-CN" altLang="en-US" sz="2400" b="1" dirty="0" smtClean="0"/>
              <a:t>类的泛化</a:t>
            </a:r>
            <a:r>
              <a:rPr lang="en-US" sz="2400" b="1" dirty="0" smtClean="0"/>
              <a:t>(</a:t>
            </a:r>
            <a:r>
              <a:rPr lang="en-US" sz="2400" dirty="0" smtClean="0"/>
              <a:t>generalization</a:t>
            </a:r>
            <a:r>
              <a:rPr lang="en-US" sz="2400" b="1" dirty="0" smtClean="0"/>
              <a:t>)</a:t>
            </a:r>
            <a:r>
              <a:rPr lang="zh-CN" altLang="en-US" sz="2400" b="1" dirty="0" smtClean="0"/>
              <a:t>：</a:t>
            </a:r>
            <a:r>
              <a:rPr lang="zh-CN" altLang="en-US" sz="2400" dirty="0" smtClean="0"/>
              <a:t>在图中，把类</a:t>
            </a:r>
            <a:r>
              <a:rPr lang="en-US" sz="2400" dirty="0" smtClean="0"/>
              <a:t>Account(</a:t>
            </a:r>
            <a:r>
              <a:rPr lang="zh-CN" altLang="en-US" sz="2400" dirty="0" smtClean="0"/>
              <a:t>账户</a:t>
            </a:r>
            <a:r>
              <a:rPr lang="en-US" sz="2400" dirty="0" smtClean="0"/>
              <a:t>)</a:t>
            </a:r>
            <a:r>
              <a:rPr lang="zh-CN" altLang="en-US" sz="2400" dirty="0" smtClean="0"/>
              <a:t>做进一步的泛化</a:t>
            </a:r>
            <a:r>
              <a:rPr lang="en-US" sz="2400" dirty="0" smtClean="0"/>
              <a:t>(generalization)</a:t>
            </a:r>
            <a:r>
              <a:rPr lang="zh-CN" altLang="en-US" sz="2400" dirty="0" smtClean="0"/>
              <a:t>，即，扩充其属性和操作方法，可以得到个人的现金账户</a:t>
            </a:r>
            <a:r>
              <a:rPr lang="en-US" sz="2400" dirty="0" smtClean="0"/>
              <a:t>(Current </a:t>
            </a:r>
            <a:r>
              <a:rPr lang="en-US" sz="2400" dirty="0" err="1" smtClean="0"/>
              <a:t>Acount</a:t>
            </a:r>
            <a:r>
              <a:rPr lang="en-US" sz="2400" dirty="0" smtClean="0"/>
              <a:t>)</a:t>
            </a:r>
            <a:r>
              <a:rPr lang="zh-CN" altLang="en-US" sz="2400" dirty="0" smtClean="0"/>
              <a:t>类。这样在继承</a:t>
            </a:r>
            <a:r>
              <a:rPr lang="en-US" sz="2400" dirty="0" smtClean="0"/>
              <a:t>Account</a:t>
            </a:r>
            <a:r>
              <a:rPr lang="zh-CN" altLang="en-US" sz="2400" dirty="0" smtClean="0"/>
              <a:t>原有属性和操作的基础上，类</a:t>
            </a:r>
            <a:r>
              <a:rPr lang="en-US" sz="2400" dirty="0" smtClean="0"/>
              <a:t>Current </a:t>
            </a:r>
            <a:r>
              <a:rPr lang="en-US" sz="2400" dirty="0" err="1" smtClean="0"/>
              <a:t>Acount</a:t>
            </a:r>
            <a:r>
              <a:rPr lang="zh-CN" altLang="en-US" sz="2400" dirty="0" smtClean="0"/>
              <a:t>的属性部分增加了</a:t>
            </a:r>
            <a:r>
              <a:rPr lang="en-US" sz="2400" dirty="0" err="1" smtClean="0"/>
              <a:t>OverDratt</a:t>
            </a:r>
            <a:r>
              <a:rPr lang="en-US" sz="2400" dirty="0" smtClean="0"/>
              <a:t> limit(</a:t>
            </a:r>
            <a:r>
              <a:rPr lang="zh-CN" altLang="en-US" sz="2400" dirty="0" smtClean="0"/>
              <a:t>取款限制</a:t>
            </a:r>
            <a:r>
              <a:rPr lang="en-US" sz="2400" dirty="0" smtClean="0"/>
              <a:t>)</a:t>
            </a:r>
            <a:r>
              <a:rPr lang="zh-CN" altLang="en-US" sz="2400" dirty="0" smtClean="0"/>
              <a:t>，操作部分增加了</a:t>
            </a:r>
            <a:r>
              <a:rPr lang="en-US" sz="2400" dirty="0" smtClean="0"/>
              <a:t>Pay </a:t>
            </a:r>
            <a:r>
              <a:rPr lang="en-US" sz="2400" dirty="0" err="1" smtClean="0"/>
              <a:t>Cheque</a:t>
            </a:r>
            <a:r>
              <a:rPr lang="en-US" sz="2400" dirty="0" smtClean="0"/>
              <a:t>(</a:t>
            </a:r>
            <a:r>
              <a:rPr lang="zh-CN" altLang="en-US" sz="2400" dirty="0" smtClean="0"/>
              <a:t>支票兑现</a:t>
            </a:r>
            <a:r>
              <a:rPr lang="en-US" sz="2400" dirty="0" smtClean="0"/>
              <a:t>)</a:t>
            </a:r>
            <a:r>
              <a:rPr lang="zh-CN" altLang="en-US" sz="2400" dirty="0" smtClean="0"/>
              <a:t>。</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类的聚合</a:t>
            </a:r>
            <a:r>
              <a:rPr lang="en-US" b="1" dirty="0" smtClean="0"/>
              <a:t>(</a:t>
            </a:r>
            <a:r>
              <a:rPr lang="en-US" dirty="0" smtClean="0"/>
              <a:t>aggregation</a:t>
            </a:r>
            <a:r>
              <a:rPr lang="en-US" b="1" dirty="0" smtClean="0"/>
              <a:t>)</a:t>
            </a:r>
            <a:endParaRPr lang="zh-CN" altLang="en-US" dirty="0"/>
          </a:p>
        </p:txBody>
      </p:sp>
      <p:sp>
        <p:nvSpPr>
          <p:cNvPr id="3" name="内容占位符 2"/>
          <p:cNvSpPr>
            <a:spLocks noGrp="1"/>
          </p:cNvSpPr>
          <p:nvPr>
            <p:ph idx="1"/>
          </p:nvPr>
        </p:nvSpPr>
        <p:spPr>
          <a:xfrm>
            <a:off x="990600" y="1295400"/>
            <a:ext cx="8001000" cy="1346200"/>
          </a:xfrm>
        </p:spPr>
        <p:txBody>
          <a:bodyPr/>
          <a:lstStyle/>
          <a:p>
            <a:r>
              <a:rPr lang="zh-CN" altLang="en-US" sz="2400" dirty="0" smtClean="0"/>
              <a:t>许多时候，需要表达一个类有若干个聚集而成的关系。例如，图</a:t>
            </a:r>
            <a:r>
              <a:rPr lang="en-US" sz="2400" dirty="0" smtClean="0"/>
              <a:t>9-15</a:t>
            </a:r>
            <a:r>
              <a:rPr lang="zh-CN" altLang="en-US" sz="2400" dirty="0" smtClean="0"/>
              <a:t>所表达的一个视窗</a:t>
            </a:r>
            <a:r>
              <a:rPr lang="en-US" sz="2400" dirty="0" smtClean="0"/>
              <a:t>(Window)</a:t>
            </a:r>
            <a:r>
              <a:rPr lang="zh-CN" altLang="en-US" sz="2400" dirty="0" smtClean="0"/>
              <a:t>有头部</a:t>
            </a:r>
            <a:r>
              <a:rPr lang="en-US" sz="2400" dirty="0" smtClean="0"/>
              <a:t>(header)</a:t>
            </a:r>
            <a:r>
              <a:rPr lang="zh-CN" altLang="en-US" sz="2400" dirty="0" smtClean="0"/>
              <a:t>、滑动条</a:t>
            </a:r>
            <a:r>
              <a:rPr lang="en-US" sz="2400" dirty="0" smtClean="0"/>
              <a:t>(Slider)</a:t>
            </a:r>
            <a:r>
              <a:rPr lang="zh-CN" altLang="en-US" sz="2400" dirty="0" smtClean="0"/>
              <a:t>和面板</a:t>
            </a:r>
            <a:r>
              <a:rPr lang="en-US" sz="2400" dirty="0" smtClean="0"/>
              <a:t>(Panel)</a:t>
            </a:r>
            <a:r>
              <a:rPr lang="zh-CN" altLang="en-US" sz="2400" dirty="0" smtClean="0"/>
              <a:t>所组成。之外，滑动条类具有两个方向的滚动条</a:t>
            </a:r>
            <a:r>
              <a:rPr lang="en-US" sz="2400" dirty="0" smtClean="0"/>
              <a:t>(scrollbar)</a:t>
            </a:r>
            <a:r>
              <a:rPr lang="zh-CN" altLang="en-US" sz="2400" dirty="0" smtClean="0"/>
              <a:t>，头部类具有一个表达标题</a:t>
            </a:r>
            <a:r>
              <a:rPr lang="en-US" sz="2400" dirty="0" smtClean="0"/>
              <a:t>(Title)</a:t>
            </a:r>
            <a:r>
              <a:rPr lang="zh-CN" altLang="en-US" sz="2400" dirty="0" smtClean="0"/>
              <a:t>信息，面板具有一个窗体</a:t>
            </a:r>
            <a:r>
              <a:rPr lang="en-US" sz="2400" dirty="0" smtClean="0"/>
              <a:t>(body)</a:t>
            </a:r>
            <a:r>
              <a:rPr lang="zh-CN" altLang="en-US" sz="2400" dirty="0" smtClean="0"/>
              <a:t>。</a:t>
            </a:r>
          </a:p>
          <a:p>
            <a:endParaRPr lang="zh-CN" altLang="en-US" dirty="0"/>
          </a:p>
        </p:txBody>
      </p:sp>
      <p:pic>
        <p:nvPicPr>
          <p:cNvPr id="67586" name="Picture 2"/>
          <p:cNvPicPr>
            <a:picLocks noChangeAspect="1" noChangeArrowheads="1"/>
          </p:cNvPicPr>
          <p:nvPr/>
        </p:nvPicPr>
        <p:blipFill>
          <a:blip r:embed="rId2"/>
          <a:srcRect/>
          <a:stretch>
            <a:fillRect/>
          </a:stretch>
        </p:blipFill>
        <p:spPr bwMode="auto">
          <a:xfrm>
            <a:off x="1092200" y="3276600"/>
            <a:ext cx="7699009" cy="2921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类的依赖</a:t>
            </a:r>
            <a:r>
              <a:rPr lang="en-US" b="1" dirty="0" smtClean="0"/>
              <a:t>(dependency)</a:t>
            </a:r>
            <a:endParaRPr lang="zh-CN" altLang="en-US" dirty="0"/>
          </a:p>
        </p:txBody>
      </p:sp>
      <p:sp>
        <p:nvSpPr>
          <p:cNvPr id="3" name="内容占位符 2"/>
          <p:cNvSpPr>
            <a:spLocks noGrp="1"/>
          </p:cNvSpPr>
          <p:nvPr>
            <p:ph idx="1"/>
          </p:nvPr>
        </p:nvSpPr>
        <p:spPr/>
        <p:txBody>
          <a:bodyPr/>
          <a:lstStyle/>
          <a:p>
            <a:r>
              <a:rPr lang="zh-CN" altLang="en-US" dirty="0" smtClean="0"/>
              <a:t>有时需要表达两个类之间的依赖关系，即，一个或一组模型元素要用其他模型元素的进行说明。依赖元素从语义上和结构上都依赖于其被依赖的元素。这种关系非常像客户和供应商之间的关系</a:t>
            </a:r>
            <a:r>
              <a:rPr lang="en-US" dirty="0" smtClean="0"/>
              <a:t>---</a:t>
            </a:r>
            <a:r>
              <a:rPr lang="zh-CN" altLang="en-US" dirty="0" smtClean="0"/>
              <a:t>客户依赖于供货商。</a:t>
            </a:r>
            <a:endParaRPr lang="en-US" altLang="zh-CN" dirty="0" smtClean="0"/>
          </a:p>
          <a:p>
            <a:endParaRPr lang="en-US" altLang="zh-CN" dirty="0" smtClean="0"/>
          </a:p>
          <a:p>
            <a:pPr>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分析阶段的</a:t>
            </a:r>
            <a:r>
              <a:rPr lang="en-US" altLang="zh-CN" dirty="0" smtClean="0"/>
              <a:t>UML</a:t>
            </a:r>
            <a:r>
              <a:rPr lang="zh-CN" altLang="en-US" dirty="0" smtClean="0"/>
              <a:t>使用</a:t>
            </a:r>
            <a:endParaRPr lang="zh-CN" altLang="en-US" dirty="0"/>
          </a:p>
        </p:txBody>
      </p:sp>
      <p:sp>
        <p:nvSpPr>
          <p:cNvPr id="3" name="内容占位符 2"/>
          <p:cNvSpPr>
            <a:spLocks noGrp="1"/>
          </p:cNvSpPr>
          <p:nvPr>
            <p:ph idx="1"/>
          </p:nvPr>
        </p:nvSpPr>
        <p:spPr/>
        <p:txBody>
          <a:bodyPr/>
          <a:lstStyle/>
          <a:p>
            <a:endParaRPr lang="en-US" altLang="zh-CN" dirty="0" smtClean="0"/>
          </a:p>
          <a:p>
            <a:r>
              <a:rPr lang="en-US" dirty="0" smtClean="0"/>
              <a:t>UML</a:t>
            </a:r>
            <a:r>
              <a:rPr lang="zh-CN" altLang="en-US" dirty="0" smtClean="0"/>
              <a:t>语言定义了许多表达类之间关系的语义符号。</a:t>
            </a:r>
            <a:endParaRPr lang="en-US" altLang="zh-CN" dirty="0" smtClean="0"/>
          </a:p>
          <a:p>
            <a:r>
              <a:rPr lang="zh-CN" altLang="en-US" dirty="0" smtClean="0"/>
              <a:t>在分析阶段，可以应用这些符号，表达对软件的期望和要求。如果在这个阶段过多追求精确的语义表达和符合定义，将会引起用户迷茫，需求分析初期阶段不要太追求太精确地语义，留待后面逐步求精。</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9.1.1 </a:t>
            </a:r>
            <a:r>
              <a:rPr lang="zh-CN" altLang="en-US" dirty="0" smtClean="0"/>
              <a:t>图的作用</a:t>
            </a:r>
            <a:endParaRPr lang="zh-CN" altLang="en-US" dirty="0"/>
          </a:p>
        </p:txBody>
      </p:sp>
      <p:sp>
        <p:nvSpPr>
          <p:cNvPr id="3" name="内容占位符 2"/>
          <p:cNvSpPr>
            <a:spLocks noGrp="1"/>
          </p:cNvSpPr>
          <p:nvPr>
            <p:ph idx="1"/>
          </p:nvPr>
        </p:nvSpPr>
        <p:spPr/>
        <p:txBody>
          <a:bodyPr/>
          <a:lstStyle/>
          <a:p>
            <a:r>
              <a:rPr lang="zh-CN" altLang="en-US" dirty="0" smtClean="0"/>
              <a:t>一副“图”可以让不同的民族、人种共同的理解其含义，而避免自然语言文字的隔阂。</a:t>
            </a:r>
            <a:endParaRPr lang="en-US" altLang="zh-CN" dirty="0" smtClean="0"/>
          </a:p>
          <a:p>
            <a:r>
              <a:rPr lang="zh-CN" altLang="en-US" dirty="0" smtClean="0"/>
              <a:t>用图示化的方法表达未来的、期待建设的软件世界的需求远远胜于用自然语言和文字的描述。</a:t>
            </a:r>
            <a:endParaRPr lang="en-US" altLang="zh-CN" dirty="0" smtClean="0"/>
          </a:p>
          <a:p>
            <a:endParaRPr lang="en-US" altLang="zh-C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9.5 </a:t>
            </a:r>
            <a:r>
              <a:rPr lang="zh-CN" altLang="en-US" dirty="0" smtClean="0"/>
              <a:t>活动的建模</a:t>
            </a:r>
            <a:endParaRPr lang="zh-CN" altLang="en-US" dirty="0"/>
          </a:p>
        </p:txBody>
      </p:sp>
      <p:sp>
        <p:nvSpPr>
          <p:cNvPr id="3" name="内容占位符 2"/>
          <p:cNvSpPr>
            <a:spLocks noGrp="1"/>
          </p:cNvSpPr>
          <p:nvPr>
            <p:ph idx="1"/>
          </p:nvPr>
        </p:nvSpPr>
        <p:spPr/>
        <p:txBody>
          <a:bodyPr/>
          <a:lstStyle/>
          <a:p>
            <a:r>
              <a:rPr lang="zh-CN" altLang="en-US" dirty="0" smtClean="0"/>
              <a:t>建立系统的活动和交互模型，可以分析和清晰地表达的系统个部分的行为动作</a:t>
            </a:r>
            <a:r>
              <a:rPr lang="en-US" dirty="0" smtClean="0"/>
              <a:t>----</a:t>
            </a:r>
            <a:r>
              <a:rPr lang="zh-CN" altLang="en-US" dirty="0" smtClean="0"/>
              <a:t>活动顺序和条件。常称为控制流</a:t>
            </a:r>
            <a:r>
              <a:rPr lang="en-US" dirty="0" smtClean="0"/>
              <a:t>(control flow)</a:t>
            </a:r>
            <a:r>
              <a:rPr lang="zh-CN" altLang="en-US" dirty="0" smtClean="0"/>
              <a:t>或对象流</a:t>
            </a:r>
            <a:r>
              <a:rPr lang="en-US" dirty="0" smtClean="0"/>
              <a:t>(object flow)</a:t>
            </a:r>
            <a:r>
              <a:rPr lang="zh-CN" altLang="en-US" dirty="0" smtClean="0"/>
              <a:t>建模。</a:t>
            </a:r>
            <a:endParaRPr lang="en-US" dirty="0" smtClean="0"/>
          </a:p>
          <a:p>
            <a:endParaRPr lang="en-US" dirty="0" smtClean="0"/>
          </a:p>
          <a:p>
            <a:r>
              <a:rPr lang="en-US" dirty="0" smtClean="0"/>
              <a:t>9.5.1</a:t>
            </a:r>
            <a:r>
              <a:rPr lang="zh-CN" altLang="en-US" dirty="0" smtClean="0"/>
              <a:t>活动的表达</a:t>
            </a:r>
          </a:p>
          <a:p>
            <a:r>
              <a:rPr lang="en-US" dirty="0" smtClean="0"/>
              <a:t>9.5.2 </a:t>
            </a:r>
            <a:r>
              <a:rPr lang="zh-CN" altLang="en-US" dirty="0" smtClean="0"/>
              <a:t>泳道与活动的结合</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9.5.1</a:t>
            </a:r>
            <a:r>
              <a:rPr lang="zh-CN" altLang="en-US" dirty="0" smtClean="0"/>
              <a:t>活动的表达</a:t>
            </a:r>
            <a:endParaRPr lang="zh-CN" altLang="en-US" dirty="0"/>
          </a:p>
        </p:txBody>
      </p:sp>
      <p:sp>
        <p:nvSpPr>
          <p:cNvPr id="3" name="内容占位符 2"/>
          <p:cNvSpPr>
            <a:spLocks noGrp="1"/>
          </p:cNvSpPr>
          <p:nvPr>
            <p:ph idx="1"/>
          </p:nvPr>
        </p:nvSpPr>
        <p:spPr>
          <a:xfrm>
            <a:off x="990600" y="1295400"/>
            <a:ext cx="8001000" cy="1206500"/>
          </a:xfrm>
        </p:spPr>
        <p:txBody>
          <a:bodyPr/>
          <a:lstStyle/>
          <a:p>
            <a:r>
              <a:rPr lang="zh-CN" altLang="en-US" dirty="0" smtClean="0"/>
              <a:t>进一步地，将加工活动区分为动作</a:t>
            </a:r>
            <a:r>
              <a:rPr lang="en-US" dirty="0" smtClean="0"/>
              <a:t>(Action)</a:t>
            </a:r>
            <a:r>
              <a:rPr lang="zh-CN" altLang="en-US" dirty="0" smtClean="0"/>
              <a:t>结点和对象</a:t>
            </a:r>
            <a:r>
              <a:rPr lang="en-US" dirty="0" smtClean="0"/>
              <a:t>(Object) </a:t>
            </a:r>
            <a:r>
              <a:rPr lang="zh-CN" altLang="en-US" dirty="0" smtClean="0"/>
              <a:t>结点，以及，采用一些特定的符号表达数据流的控制，即抽象出如图</a:t>
            </a:r>
            <a:r>
              <a:rPr lang="en-US" dirty="0" smtClean="0"/>
              <a:t>9-16</a:t>
            </a:r>
            <a:r>
              <a:rPr lang="zh-CN" altLang="en-US" dirty="0" smtClean="0"/>
              <a:t>的符号。</a:t>
            </a:r>
            <a:endParaRPr lang="zh-CN" altLang="en-US" dirty="0"/>
          </a:p>
        </p:txBody>
      </p:sp>
      <p:pic>
        <p:nvPicPr>
          <p:cNvPr id="68610" name="Picture 2"/>
          <p:cNvPicPr>
            <a:picLocks noChangeAspect="1" noChangeArrowheads="1"/>
          </p:cNvPicPr>
          <p:nvPr/>
        </p:nvPicPr>
        <p:blipFill>
          <a:blip r:embed="rId2"/>
          <a:srcRect/>
          <a:stretch>
            <a:fillRect/>
          </a:stretch>
        </p:blipFill>
        <p:spPr bwMode="auto">
          <a:xfrm>
            <a:off x="625475" y="2770188"/>
            <a:ext cx="8320834" cy="284321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一个处理订单过程的活动图</a:t>
            </a:r>
            <a:endParaRPr lang="zh-CN" altLang="en-US" dirty="0"/>
          </a:p>
        </p:txBody>
      </p:sp>
      <p:pic>
        <p:nvPicPr>
          <p:cNvPr id="69635" name="Picture 3"/>
          <p:cNvPicPr>
            <a:picLocks noChangeAspect="1" noChangeArrowheads="1"/>
          </p:cNvPicPr>
          <p:nvPr/>
        </p:nvPicPr>
        <p:blipFill>
          <a:blip r:embed="rId2"/>
          <a:srcRect/>
          <a:stretch>
            <a:fillRect/>
          </a:stretch>
        </p:blipFill>
        <p:spPr bwMode="auto">
          <a:xfrm>
            <a:off x="758824" y="1414463"/>
            <a:ext cx="8385175" cy="433769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9.5.2 </a:t>
            </a:r>
            <a:r>
              <a:rPr lang="zh-CN" altLang="en-US" dirty="0" smtClean="0"/>
              <a:t>泳道与活动的结合</a:t>
            </a:r>
            <a:endParaRPr lang="zh-CN" altLang="en-US" dirty="0"/>
          </a:p>
        </p:txBody>
      </p:sp>
      <p:pic>
        <p:nvPicPr>
          <p:cNvPr id="70658" name="Picture 2"/>
          <p:cNvPicPr>
            <a:picLocks noChangeAspect="1" noChangeArrowheads="1"/>
          </p:cNvPicPr>
          <p:nvPr/>
        </p:nvPicPr>
        <p:blipFill>
          <a:blip r:embed="rId2"/>
          <a:srcRect/>
          <a:stretch>
            <a:fillRect/>
          </a:stretch>
        </p:blipFill>
        <p:spPr bwMode="auto">
          <a:xfrm>
            <a:off x="596900" y="1076325"/>
            <a:ext cx="8229600" cy="4355143"/>
          </a:xfrm>
          <a:prstGeom prst="rect">
            <a:avLst/>
          </a:prstGeom>
          <a:noFill/>
          <a:ln w="9525">
            <a:noFill/>
            <a:miter lim="800000"/>
            <a:headEnd/>
            <a:tailEnd/>
          </a:ln>
          <a:effectLst/>
        </p:spPr>
      </p:pic>
      <p:sp>
        <p:nvSpPr>
          <p:cNvPr id="5" name="TextBox 4"/>
          <p:cNvSpPr txBox="1"/>
          <p:nvPr/>
        </p:nvSpPr>
        <p:spPr>
          <a:xfrm>
            <a:off x="1079501" y="5511800"/>
            <a:ext cx="8064499" cy="707886"/>
          </a:xfrm>
          <a:prstGeom prst="rect">
            <a:avLst/>
          </a:prstGeom>
          <a:noFill/>
        </p:spPr>
        <p:txBody>
          <a:bodyPr wrap="square" rtlCol="0">
            <a:spAutoFit/>
          </a:bodyPr>
          <a:lstStyle/>
          <a:p>
            <a:r>
              <a:rPr lang="en-US" sz="2000" dirty="0" smtClean="0"/>
              <a:t>a)</a:t>
            </a:r>
            <a:r>
              <a:rPr lang="zh-CN" altLang="en-US" sz="2000" dirty="0" smtClean="0"/>
              <a:t>表示了只有一个的情况，</a:t>
            </a:r>
            <a:r>
              <a:rPr lang="en-US" sz="2000" dirty="0" smtClean="0"/>
              <a:t>b)</a:t>
            </a:r>
            <a:r>
              <a:rPr lang="zh-CN" altLang="en-US" sz="2000" dirty="0" smtClean="0"/>
              <a:t>是多个泳道的表达，</a:t>
            </a:r>
            <a:endParaRPr lang="en-US" altLang="zh-CN" sz="2000" dirty="0" smtClean="0"/>
          </a:p>
          <a:p>
            <a:r>
              <a:rPr lang="en-US" sz="2000" dirty="0" smtClean="0"/>
              <a:t>c)</a:t>
            </a:r>
            <a:r>
              <a:rPr lang="zh-CN" altLang="en-US" sz="2000" dirty="0" smtClean="0"/>
              <a:t>将泳道分为两个维度，每个维度又进一步分为两个泳道。</a:t>
            </a:r>
            <a:endParaRPr lang="zh-CN"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分区的泳道图</a:t>
            </a:r>
            <a:endParaRPr lang="zh-CN" altLang="en-US" dirty="0"/>
          </a:p>
        </p:txBody>
      </p:sp>
      <p:sp>
        <p:nvSpPr>
          <p:cNvPr id="3" name="内容占位符 2"/>
          <p:cNvSpPr>
            <a:spLocks noGrp="1"/>
          </p:cNvSpPr>
          <p:nvPr>
            <p:ph idx="1"/>
          </p:nvPr>
        </p:nvSpPr>
        <p:spPr>
          <a:xfrm>
            <a:off x="977900" y="1155700"/>
            <a:ext cx="8001000" cy="520700"/>
          </a:xfrm>
        </p:spPr>
        <p:txBody>
          <a:bodyPr/>
          <a:lstStyle/>
          <a:p>
            <a:endParaRPr lang="zh-CN" altLang="en-US" dirty="0"/>
          </a:p>
        </p:txBody>
      </p:sp>
      <p:pic>
        <p:nvPicPr>
          <p:cNvPr id="71682" name="Picture 2"/>
          <p:cNvPicPr>
            <a:picLocks noChangeAspect="1" noChangeArrowheads="1"/>
          </p:cNvPicPr>
          <p:nvPr/>
        </p:nvPicPr>
        <p:blipFill>
          <a:blip r:embed="rId2"/>
          <a:srcRect/>
          <a:stretch>
            <a:fillRect/>
          </a:stretch>
        </p:blipFill>
        <p:spPr bwMode="auto">
          <a:xfrm>
            <a:off x="315913" y="1577975"/>
            <a:ext cx="8662987" cy="4713147"/>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多维度分区的泳道图</a:t>
            </a:r>
            <a:endParaRPr lang="zh-CN" altLang="en-US" dirty="0"/>
          </a:p>
        </p:txBody>
      </p:sp>
      <p:pic>
        <p:nvPicPr>
          <p:cNvPr id="72706" name="Picture 2"/>
          <p:cNvPicPr>
            <a:picLocks noChangeAspect="1" noChangeArrowheads="1"/>
          </p:cNvPicPr>
          <p:nvPr/>
        </p:nvPicPr>
        <p:blipFill>
          <a:blip r:embed="rId2"/>
          <a:srcRect/>
          <a:stretch>
            <a:fillRect/>
          </a:stretch>
        </p:blipFill>
        <p:spPr bwMode="auto">
          <a:xfrm>
            <a:off x="341313" y="838200"/>
            <a:ext cx="8974442" cy="541019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 </a:t>
            </a:r>
            <a:r>
              <a:rPr lang="zh-CN" altLang="en-US" dirty="0" smtClean="0"/>
              <a:t>交互的图示化模型</a:t>
            </a:r>
            <a:endParaRPr lang="zh-CN" altLang="en-US" dirty="0"/>
          </a:p>
        </p:txBody>
      </p:sp>
      <p:sp>
        <p:nvSpPr>
          <p:cNvPr id="3" name="内容占位符 2"/>
          <p:cNvSpPr>
            <a:spLocks noGrp="1"/>
          </p:cNvSpPr>
          <p:nvPr>
            <p:ph idx="1"/>
          </p:nvPr>
        </p:nvSpPr>
        <p:spPr/>
        <p:txBody>
          <a:bodyPr/>
          <a:lstStyle/>
          <a:p>
            <a:r>
              <a:rPr lang="en-US" dirty="0" smtClean="0"/>
              <a:t>9.6.1</a:t>
            </a:r>
            <a:r>
              <a:rPr lang="zh-CN" altLang="en-US" dirty="0" smtClean="0"/>
              <a:t>消息顺序图</a:t>
            </a:r>
          </a:p>
          <a:p>
            <a:r>
              <a:rPr lang="en-US" dirty="0" smtClean="0"/>
              <a:t>9.6.2</a:t>
            </a:r>
            <a:r>
              <a:rPr lang="zh-CN" altLang="en-US" dirty="0" smtClean="0"/>
              <a:t>通信图</a:t>
            </a:r>
          </a:p>
          <a:p>
            <a:r>
              <a:rPr lang="en-US" dirty="0" smtClean="0"/>
              <a:t>9.6.3</a:t>
            </a:r>
            <a:r>
              <a:rPr lang="zh-CN" altLang="en-US" dirty="0" smtClean="0"/>
              <a:t>交互概要图</a:t>
            </a:r>
          </a:p>
          <a:p>
            <a:r>
              <a:rPr lang="en-US" dirty="0" smtClean="0"/>
              <a:t>9.6.4</a:t>
            </a:r>
            <a:r>
              <a:rPr lang="zh-CN" altLang="en-US" dirty="0" smtClean="0"/>
              <a:t>时序图</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9.6.1</a:t>
            </a:r>
            <a:r>
              <a:rPr lang="zh-CN" altLang="en-US" dirty="0" smtClean="0"/>
              <a:t>消息顺序图</a:t>
            </a:r>
            <a:endParaRPr lang="zh-CN" altLang="en-US" dirty="0"/>
          </a:p>
        </p:txBody>
      </p:sp>
      <p:sp>
        <p:nvSpPr>
          <p:cNvPr id="3" name="内容占位符 2"/>
          <p:cNvSpPr>
            <a:spLocks noGrp="1"/>
          </p:cNvSpPr>
          <p:nvPr>
            <p:ph idx="1"/>
          </p:nvPr>
        </p:nvSpPr>
        <p:spPr>
          <a:xfrm>
            <a:off x="863600" y="1104900"/>
            <a:ext cx="8115300" cy="800100"/>
          </a:xfrm>
        </p:spPr>
        <p:txBody>
          <a:bodyPr/>
          <a:lstStyle/>
          <a:p>
            <a:r>
              <a:rPr lang="zh-CN" altLang="en-US" sz="2400" dirty="0" smtClean="0"/>
              <a:t>消息顺序图</a:t>
            </a:r>
            <a:r>
              <a:rPr lang="en-US" sz="2400" dirty="0" smtClean="0"/>
              <a:t>(MSC—Message Sequence Chart)</a:t>
            </a:r>
            <a:r>
              <a:rPr lang="zh-CN" altLang="en-US" sz="2400" dirty="0" smtClean="0"/>
              <a:t>：在实体的生命线</a:t>
            </a:r>
            <a:r>
              <a:rPr lang="en-US" sz="2400" dirty="0" smtClean="0"/>
              <a:t>(lifeline)</a:t>
            </a:r>
            <a:r>
              <a:rPr lang="zh-CN" altLang="en-US" sz="2400" dirty="0" smtClean="0"/>
              <a:t>之间表达出相互间交换的消息</a:t>
            </a:r>
            <a:r>
              <a:rPr lang="en-US" sz="2400" dirty="0" smtClean="0"/>
              <a:t>(message)</a:t>
            </a:r>
            <a:r>
              <a:rPr lang="zh-CN" altLang="en-US" sz="2400" dirty="0" smtClean="0"/>
              <a:t>。</a:t>
            </a:r>
            <a:endParaRPr lang="zh-CN" altLang="en-US" sz="2400" dirty="0"/>
          </a:p>
        </p:txBody>
      </p:sp>
      <p:pic>
        <p:nvPicPr>
          <p:cNvPr id="73730" name="Picture 2"/>
          <p:cNvPicPr>
            <a:picLocks noChangeAspect="1" noChangeArrowheads="1"/>
          </p:cNvPicPr>
          <p:nvPr/>
        </p:nvPicPr>
        <p:blipFill>
          <a:blip r:embed="rId2"/>
          <a:srcRect/>
          <a:stretch>
            <a:fillRect/>
          </a:stretch>
        </p:blipFill>
        <p:spPr bwMode="auto">
          <a:xfrm>
            <a:off x="444500" y="1871662"/>
            <a:ext cx="8699499" cy="449103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带时间约束和时序的</a:t>
            </a:r>
            <a:r>
              <a:rPr lang="en-US" dirty="0" smtClean="0"/>
              <a:t>MSC</a:t>
            </a:r>
            <a:r>
              <a:rPr lang="zh-CN" altLang="en-US" dirty="0" smtClean="0"/>
              <a:t>的例子</a:t>
            </a:r>
            <a:endParaRPr lang="zh-CN" altLang="en-US" dirty="0"/>
          </a:p>
        </p:txBody>
      </p:sp>
      <p:pic>
        <p:nvPicPr>
          <p:cNvPr id="74754" name="Picture 2"/>
          <p:cNvPicPr>
            <a:picLocks noChangeAspect="1" noChangeArrowheads="1"/>
          </p:cNvPicPr>
          <p:nvPr/>
        </p:nvPicPr>
        <p:blipFill>
          <a:blip r:embed="rId2"/>
          <a:srcRect/>
          <a:stretch>
            <a:fillRect/>
          </a:stretch>
        </p:blipFill>
        <p:spPr bwMode="auto">
          <a:xfrm>
            <a:off x="402115" y="1477963"/>
            <a:ext cx="8945085" cy="4275137"/>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9.6.2</a:t>
            </a:r>
            <a:r>
              <a:rPr lang="zh-CN" altLang="en-US" dirty="0" smtClean="0"/>
              <a:t>通信图</a:t>
            </a:r>
            <a:endParaRPr lang="zh-CN" altLang="en-US" dirty="0"/>
          </a:p>
        </p:txBody>
      </p:sp>
      <p:sp>
        <p:nvSpPr>
          <p:cNvPr id="3" name="内容占位符 2"/>
          <p:cNvSpPr>
            <a:spLocks noGrp="1"/>
          </p:cNvSpPr>
          <p:nvPr>
            <p:ph idx="1"/>
          </p:nvPr>
        </p:nvSpPr>
        <p:spPr>
          <a:xfrm>
            <a:off x="990600" y="1295400"/>
            <a:ext cx="8001000" cy="609600"/>
          </a:xfrm>
        </p:spPr>
        <p:txBody>
          <a:bodyPr/>
          <a:lstStyle/>
          <a:p>
            <a:endParaRPr lang="zh-CN" altLang="en-US"/>
          </a:p>
        </p:txBody>
      </p:sp>
      <p:pic>
        <p:nvPicPr>
          <p:cNvPr id="75778" name="Picture 2"/>
          <p:cNvPicPr>
            <a:picLocks noChangeAspect="1" noChangeArrowheads="1"/>
          </p:cNvPicPr>
          <p:nvPr/>
        </p:nvPicPr>
        <p:blipFill>
          <a:blip r:embed="rId2"/>
          <a:srcRect/>
          <a:stretch>
            <a:fillRect/>
          </a:stretch>
        </p:blipFill>
        <p:spPr bwMode="auto">
          <a:xfrm>
            <a:off x="392113" y="2032000"/>
            <a:ext cx="8561387" cy="4127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9.1.1 </a:t>
            </a:r>
            <a:r>
              <a:rPr lang="zh-CN" altLang="en-US" dirty="0" smtClean="0"/>
              <a:t>图的作用</a:t>
            </a:r>
            <a:endParaRPr lang="zh-CN" altLang="en-US" dirty="0"/>
          </a:p>
        </p:txBody>
      </p:sp>
      <p:sp>
        <p:nvSpPr>
          <p:cNvPr id="3" name="内容占位符 2"/>
          <p:cNvSpPr>
            <a:spLocks noGrp="1"/>
          </p:cNvSpPr>
          <p:nvPr>
            <p:ph idx="1"/>
          </p:nvPr>
        </p:nvSpPr>
        <p:spPr/>
        <p:txBody>
          <a:bodyPr/>
          <a:lstStyle/>
          <a:p>
            <a:r>
              <a:rPr lang="zh-CN" altLang="en-US" dirty="0" smtClean="0"/>
              <a:t>如何用图示化方法建立和表达一个系统，会有不同的观点。</a:t>
            </a:r>
            <a:endParaRPr lang="en-US" altLang="zh-CN" dirty="0" smtClean="0"/>
          </a:p>
          <a:p>
            <a:pPr lvl="1"/>
            <a:r>
              <a:rPr lang="en-US" dirty="0" smtClean="0"/>
              <a:t>Pressman</a:t>
            </a:r>
            <a:r>
              <a:rPr lang="zh-CN" altLang="en-US" dirty="0" smtClean="0"/>
              <a:t>将建模分为：基于场景建模、基于用例的</a:t>
            </a:r>
            <a:r>
              <a:rPr lang="en-US" dirty="0" smtClean="0"/>
              <a:t>UML</a:t>
            </a:r>
            <a:r>
              <a:rPr lang="zh-CN" altLang="en-US" dirty="0" smtClean="0"/>
              <a:t>建模、数据建模、基于面向对象的类建模，以及面向数据流建模、行为模型、需求模式等</a:t>
            </a:r>
            <a:r>
              <a:rPr lang="en-US" baseline="30000" dirty="0" smtClean="0"/>
              <a:t>[5]</a:t>
            </a:r>
            <a:r>
              <a:rPr lang="zh-CN" altLang="en-US" dirty="0" smtClean="0"/>
              <a:t>。</a:t>
            </a:r>
            <a:endParaRPr lang="en-US" altLang="zh-CN" dirty="0" smtClean="0"/>
          </a:p>
          <a:p>
            <a:pPr lvl="1"/>
            <a:r>
              <a:rPr lang="zh-CN" altLang="en-US" dirty="0" smtClean="0"/>
              <a:t>而</a:t>
            </a:r>
            <a:r>
              <a:rPr lang="en-US" dirty="0" err="1" smtClean="0"/>
              <a:t>Sommerville</a:t>
            </a:r>
            <a:r>
              <a:rPr lang="zh-CN" altLang="en-US" dirty="0" smtClean="0"/>
              <a:t>则将需求模型分为：上下文模型、交互模型、结构模型和行为模型</a:t>
            </a:r>
            <a:r>
              <a:rPr lang="en-US" baseline="30000" dirty="0" smtClean="0"/>
              <a:t>[6]</a:t>
            </a:r>
            <a:r>
              <a:rPr lang="zh-CN" altLang="en-US" dirty="0" smtClean="0"/>
              <a:t>。</a:t>
            </a:r>
            <a:endParaRPr lang="en-US" altLang="zh-CN" dirty="0" smtClean="0"/>
          </a:p>
          <a:p>
            <a:pPr lvl="1"/>
            <a:r>
              <a:rPr lang="en-US" dirty="0" err="1" smtClean="0"/>
              <a:t>Schach</a:t>
            </a:r>
            <a:r>
              <a:rPr lang="en-US" dirty="0" smtClean="0"/>
              <a:t> </a:t>
            </a:r>
            <a:r>
              <a:rPr lang="zh-CN" altLang="en-US" dirty="0" smtClean="0"/>
              <a:t>将需求分析划分为经典分析方法和面向对象的分析方法。</a:t>
            </a:r>
            <a:endParaRPr lang="en-US" altLang="zh-CN" dirty="0" smtClean="0"/>
          </a:p>
          <a:p>
            <a:pPr lvl="2"/>
            <a:r>
              <a:rPr lang="zh-CN" altLang="en-US" dirty="0" smtClean="0"/>
              <a:t>经典方法包括：非形式化、版形式和形式化的模型，例如，结构化分析、实体关系建模、以及形式化的有限自动机、</a:t>
            </a:r>
            <a:r>
              <a:rPr lang="en-US" dirty="0" smtClean="0"/>
              <a:t>Petri</a:t>
            </a:r>
            <a:r>
              <a:rPr lang="zh-CN" altLang="en-US" dirty="0" smtClean="0"/>
              <a:t>网、</a:t>
            </a:r>
            <a:r>
              <a:rPr lang="en-US" dirty="0" smtClean="0"/>
              <a:t>Z</a:t>
            </a:r>
            <a:r>
              <a:rPr lang="zh-CN" altLang="en-US" dirty="0" smtClean="0"/>
              <a:t>语言等</a:t>
            </a:r>
            <a:r>
              <a:rPr lang="en-US" baseline="30000" dirty="0" smtClean="0"/>
              <a:t>[7]</a:t>
            </a:r>
            <a:r>
              <a:rPr lang="zh-CN" altLang="en-US" dirty="0" smtClean="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52400"/>
            <a:ext cx="1168400" cy="4381500"/>
          </a:xfrm>
        </p:spPr>
        <p:txBody>
          <a:bodyPr vert="eaVert"/>
          <a:lstStyle/>
          <a:p>
            <a:pPr algn="l"/>
            <a:r>
              <a:rPr lang="en-US" dirty="0" smtClean="0"/>
              <a:t>9.6.3</a:t>
            </a:r>
            <a:r>
              <a:rPr lang="zh-CN" altLang="en-US" dirty="0" smtClean="0"/>
              <a:t>交互概要图</a:t>
            </a:r>
            <a:endParaRPr lang="zh-CN" altLang="en-US" dirty="0"/>
          </a:p>
        </p:txBody>
      </p:sp>
      <p:pic>
        <p:nvPicPr>
          <p:cNvPr id="76802" name="Picture 2"/>
          <p:cNvPicPr>
            <a:picLocks noChangeAspect="1" noChangeArrowheads="1"/>
          </p:cNvPicPr>
          <p:nvPr/>
        </p:nvPicPr>
        <p:blipFill>
          <a:blip r:embed="rId2"/>
          <a:srcRect/>
          <a:stretch>
            <a:fillRect/>
          </a:stretch>
        </p:blipFill>
        <p:spPr bwMode="auto">
          <a:xfrm>
            <a:off x="2688918" y="0"/>
            <a:ext cx="6612193" cy="6858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9.6.4</a:t>
            </a:r>
            <a:r>
              <a:rPr lang="zh-CN" altLang="en-US" dirty="0" smtClean="0"/>
              <a:t>时序图</a:t>
            </a:r>
            <a:r>
              <a:rPr lang="en-US" altLang="zh-CN" dirty="0" smtClean="0"/>
              <a:t>(</a:t>
            </a:r>
            <a:r>
              <a:rPr lang="en-US" dirty="0" smtClean="0"/>
              <a:t>Timing Diagrams)</a:t>
            </a:r>
            <a:endParaRPr lang="zh-CN" altLang="en-US" dirty="0"/>
          </a:p>
        </p:txBody>
      </p:sp>
      <p:pic>
        <p:nvPicPr>
          <p:cNvPr id="77826" name="Picture 2"/>
          <p:cNvPicPr>
            <a:picLocks noChangeAspect="1" noChangeArrowheads="1"/>
          </p:cNvPicPr>
          <p:nvPr/>
        </p:nvPicPr>
        <p:blipFill>
          <a:blip r:embed="rId2"/>
          <a:srcRect/>
          <a:stretch>
            <a:fillRect/>
          </a:stretch>
        </p:blipFill>
        <p:spPr bwMode="auto">
          <a:xfrm>
            <a:off x="595313" y="1114424"/>
            <a:ext cx="8548687" cy="486625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9.7 </a:t>
            </a:r>
            <a:r>
              <a:rPr lang="zh-CN" altLang="en-US" dirty="0" smtClean="0"/>
              <a:t>状态机模型</a:t>
            </a:r>
            <a:endParaRPr lang="zh-CN" altLang="en-US" dirty="0"/>
          </a:p>
        </p:txBody>
      </p:sp>
      <p:sp>
        <p:nvSpPr>
          <p:cNvPr id="3" name="内容占位符 2"/>
          <p:cNvSpPr>
            <a:spLocks noGrp="1"/>
          </p:cNvSpPr>
          <p:nvPr>
            <p:ph idx="1"/>
          </p:nvPr>
        </p:nvSpPr>
        <p:spPr/>
        <p:txBody>
          <a:bodyPr/>
          <a:lstStyle/>
          <a:p>
            <a:r>
              <a:rPr lang="en-US" dirty="0" smtClean="0"/>
              <a:t>9.7.1 Mealy</a:t>
            </a:r>
            <a:r>
              <a:rPr lang="zh-CN" altLang="en-US" dirty="0" smtClean="0"/>
              <a:t>机</a:t>
            </a:r>
          </a:p>
          <a:p>
            <a:r>
              <a:rPr lang="en-US" dirty="0" smtClean="0"/>
              <a:t>9.7.2 Moore</a:t>
            </a:r>
            <a:r>
              <a:rPr lang="zh-CN" altLang="en-US" dirty="0" smtClean="0"/>
              <a:t>机</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9.7.1 Mealy</a:t>
            </a:r>
            <a:r>
              <a:rPr lang="zh-CN" altLang="en-US" dirty="0" smtClean="0"/>
              <a:t>机</a:t>
            </a:r>
            <a:endParaRPr lang="zh-CN" altLang="en-US" dirty="0"/>
          </a:p>
        </p:txBody>
      </p:sp>
      <p:sp>
        <p:nvSpPr>
          <p:cNvPr id="3" name="内容占位符 2"/>
          <p:cNvSpPr>
            <a:spLocks noGrp="1"/>
          </p:cNvSpPr>
          <p:nvPr>
            <p:ph idx="1"/>
          </p:nvPr>
        </p:nvSpPr>
        <p:spPr/>
        <p:txBody>
          <a:bodyPr/>
          <a:lstStyle/>
          <a:p>
            <a:r>
              <a:rPr lang="en-US" dirty="0" smtClean="0"/>
              <a:t>1955</a:t>
            </a:r>
            <a:r>
              <a:rPr lang="zh-CN" altLang="en-US" dirty="0" smtClean="0"/>
              <a:t>年，</a:t>
            </a:r>
            <a:r>
              <a:rPr lang="en-US" dirty="0" smtClean="0"/>
              <a:t>Bell</a:t>
            </a:r>
            <a:r>
              <a:rPr lang="zh-CN" altLang="en-US" dirty="0" smtClean="0"/>
              <a:t>实验室的</a:t>
            </a:r>
            <a:r>
              <a:rPr lang="en-US" dirty="0" smtClean="0"/>
              <a:t>Mealy</a:t>
            </a:r>
            <a:r>
              <a:rPr lang="zh-CN" altLang="en-US" dirty="0" smtClean="0"/>
              <a:t>在研究综合的时序电路时，提出用状态机表达数字逻辑电路的输入、状态和输出的关系，并正式定义了</a:t>
            </a:r>
            <a:r>
              <a:rPr lang="en-US" dirty="0" smtClean="0"/>
              <a:t>Mealy</a:t>
            </a:r>
            <a:r>
              <a:rPr lang="zh-CN" altLang="en-US" dirty="0" smtClean="0"/>
              <a:t>机。</a:t>
            </a:r>
            <a:endParaRPr lang="en-US" altLang="zh-CN" dirty="0" smtClean="0"/>
          </a:p>
          <a:p>
            <a:endParaRPr lang="en-US" sz="2400" dirty="0" smtClean="0"/>
          </a:p>
          <a:p>
            <a:r>
              <a:rPr lang="en-US" sz="2400" dirty="0" smtClean="0"/>
              <a:t>Mealy</a:t>
            </a:r>
            <a:r>
              <a:rPr lang="zh-CN" altLang="en-US" sz="2400" dirty="0" smtClean="0"/>
              <a:t>机定义为一个</a:t>
            </a:r>
            <a:r>
              <a:rPr lang="en-US" sz="2400" dirty="0" smtClean="0"/>
              <a:t>6-</a:t>
            </a:r>
            <a:r>
              <a:rPr lang="zh-CN" altLang="en-US" sz="2400" dirty="0" smtClean="0"/>
              <a:t>元组</a:t>
            </a:r>
            <a:r>
              <a:rPr lang="en-US" sz="2400" dirty="0" smtClean="0"/>
              <a:t> ( S, S0, Σ, Λ, T, G )</a:t>
            </a:r>
            <a:r>
              <a:rPr lang="zh-CN" altLang="en-US" sz="2400" dirty="0" smtClean="0"/>
              <a:t>，其中，</a:t>
            </a:r>
            <a:r>
              <a:rPr lang="en-US" sz="2400" dirty="0" smtClean="0"/>
              <a:t>S </a:t>
            </a:r>
            <a:r>
              <a:rPr lang="zh-CN" altLang="en-US" sz="2400" dirty="0" smtClean="0"/>
              <a:t>是一个有限的状态集合，一个开始状态</a:t>
            </a:r>
            <a:r>
              <a:rPr lang="en-US" sz="2400" dirty="0" smtClean="0"/>
              <a:t>(</a:t>
            </a:r>
            <a:r>
              <a:rPr lang="zh-CN" altLang="en-US" sz="2400" dirty="0" smtClean="0"/>
              <a:t>或初始状态</a:t>
            </a:r>
            <a:r>
              <a:rPr lang="en-US" sz="2400" dirty="0" smtClean="0"/>
              <a:t>)S0</a:t>
            </a:r>
            <a:r>
              <a:rPr lang="zh-CN" altLang="en-US" sz="2400" dirty="0" smtClean="0"/>
              <a:t>，</a:t>
            </a:r>
            <a:r>
              <a:rPr lang="en-US" sz="2400" dirty="0" smtClean="0"/>
              <a:t>S0</a:t>
            </a:r>
            <a:r>
              <a:rPr lang="zh-CN" altLang="en-US" sz="2400" dirty="0" smtClean="0"/>
              <a:t>是</a:t>
            </a:r>
            <a:r>
              <a:rPr lang="en-US" sz="2400" dirty="0" smtClean="0"/>
              <a:t> S</a:t>
            </a:r>
            <a:r>
              <a:rPr lang="zh-CN" altLang="en-US" sz="2400" dirty="0" smtClean="0"/>
              <a:t>的一个元素；一个有限的输入字母集合</a:t>
            </a:r>
            <a:r>
              <a:rPr lang="en-US" sz="2400" dirty="0" smtClean="0"/>
              <a:t>( Σ )</a:t>
            </a:r>
            <a:r>
              <a:rPr lang="zh-CN" altLang="en-US" sz="2400" dirty="0" smtClean="0"/>
              <a:t>；一个有限的输出字母集合</a:t>
            </a:r>
            <a:r>
              <a:rPr lang="en-US" sz="2400" dirty="0" smtClean="0"/>
              <a:t>( Λ )</a:t>
            </a:r>
            <a:r>
              <a:rPr lang="zh-CN" altLang="en-US" sz="2400" dirty="0" smtClean="0"/>
              <a:t>；一个迁移函数</a:t>
            </a:r>
            <a:r>
              <a:rPr lang="en-US" sz="2400" dirty="0" smtClean="0"/>
              <a:t>(T : S </a:t>
            </a:r>
            <a:r>
              <a:rPr lang="en-US" altLang="zh-CN" sz="2400" dirty="0" smtClean="0"/>
              <a:t>× Σ →</a:t>
            </a:r>
            <a:r>
              <a:rPr lang="en-US" sz="2400" dirty="0" smtClean="0"/>
              <a:t> S) </a:t>
            </a:r>
            <a:r>
              <a:rPr lang="zh-CN" altLang="en-US" sz="2400" dirty="0" smtClean="0"/>
              <a:t>表示将状态和输入字母映射到另一个状态；</a:t>
            </a:r>
            <a:r>
              <a:rPr lang="zh-CN" altLang="en-US" sz="2400" b="1" dirty="0" smtClean="0"/>
              <a:t>一个输出函数为</a:t>
            </a:r>
            <a:r>
              <a:rPr lang="en-US" sz="2400" b="1" dirty="0" smtClean="0"/>
              <a:t>(G : S </a:t>
            </a:r>
            <a:r>
              <a:rPr lang="en-US" altLang="zh-CN" sz="2400" dirty="0" smtClean="0"/>
              <a:t>× Σ</a:t>
            </a:r>
            <a:r>
              <a:rPr lang="zh-CN" altLang="en-US" sz="2400" b="1" dirty="0" smtClean="0"/>
              <a:t>→ </a:t>
            </a:r>
            <a:r>
              <a:rPr lang="en-US" altLang="zh-CN" sz="2400" b="1" dirty="0" smtClean="0"/>
              <a:t>Λ</a:t>
            </a:r>
            <a:r>
              <a:rPr lang="en-US" sz="2400" b="1" dirty="0" smtClean="0"/>
              <a:t>)</a:t>
            </a:r>
            <a:r>
              <a:rPr lang="zh-CN" altLang="en-US" sz="2400" b="1" dirty="0" smtClean="0"/>
              <a:t>，是状态和输入符号对到输出的映射。</a:t>
            </a:r>
            <a:r>
              <a:rPr lang="zh-CN" altLang="en-US" sz="2400" dirty="0" smtClean="0"/>
              <a:t> 在有些定义中，迁移和输出函数合成为一个函数</a:t>
            </a:r>
            <a:r>
              <a:rPr lang="en-US" sz="2400" dirty="0" smtClean="0"/>
              <a:t> (T : S </a:t>
            </a:r>
            <a:r>
              <a:rPr lang="en-US" altLang="zh-CN" sz="2400" dirty="0" smtClean="0"/>
              <a:t>× Σ →</a:t>
            </a:r>
            <a:r>
              <a:rPr lang="en-US" sz="2400" dirty="0" smtClean="0"/>
              <a:t> S </a:t>
            </a:r>
            <a:r>
              <a:rPr lang="en-US" altLang="zh-CN" sz="2400" dirty="0" smtClean="0"/>
              <a:t>× Λ</a:t>
            </a:r>
            <a:r>
              <a:rPr lang="en-US" sz="2400" dirty="0" smtClean="0"/>
              <a:t>)</a:t>
            </a:r>
            <a:r>
              <a:rPr lang="zh-CN" altLang="en-US" sz="2400" dirty="0" smtClean="0"/>
              <a:t>。</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9.7.2 Moore</a:t>
            </a:r>
            <a:r>
              <a:rPr lang="zh-CN" altLang="en-US" dirty="0" smtClean="0"/>
              <a:t>机</a:t>
            </a:r>
            <a:endParaRPr lang="zh-CN" altLang="en-US" dirty="0"/>
          </a:p>
        </p:txBody>
      </p:sp>
      <p:sp>
        <p:nvSpPr>
          <p:cNvPr id="3" name="内容占位符 2"/>
          <p:cNvSpPr>
            <a:spLocks noGrp="1"/>
          </p:cNvSpPr>
          <p:nvPr>
            <p:ph idx="1"/>
          </p:nvPr>
        </p:nvSpPr>
        <p:spPr/>
        <p:txBody>
          <a:bodyPr/>
          <a:lstStyle/>
          <a:p>
            <a:r>
              <a:rPr lang="en-US" sz="2400" dirty="0" smtClean="0"/>
              <a:t>Moore</a:t>
            </a:r>
            <a:r>
              <a:rPr lang="zh-CN" altLang="en-US" sz="2400" dirty="0" smtClean="0"/>
              <a:t>提出了一种具有限制的有限状态机：其输出仅仅有当前的状态决定。从形式化上，</a:t>
            </a:r>
            <a:r>
              <a:rPr lang="en-US" sz="2400" dirty="0" smtClean="0"/>
              <a:t>Moore</a:t>
            </a:r>
            <a:r>
              <a:rPr lang="zh-CN" altLang="en-US" sz="2400" dirty="0" smtClean="0"/>
              <a:t>被定义为一个</a:t>
            </a:r>
            <a:r>
              <a:rPr lang="en-US" sz="2400" dirty="0" smtClean="0"/>
              <a:t>6-</a:t>
            </a:r>
            <a:r>
              <a:rPr lang="zh-CN" altLang="en-US" sz="2400" dirty="0" smtClean="0"/>
              <a:t>元组</a:t>
            </a:r>
            <a:r>
              <a:rPr lang="en-US" sz="2400" dirty="0" smtClean="0"/>
              <a:t> ( S, S0, Σ, Λ, T, G )</a:t>
            </a:r>
            <a:r>
              <a:rPr lang="zh-CN" altLang="en-US" sz="2400" dirty="0" smtClean="0"/>
              <a:t>，其中，含义与上述的</a:t>
            </a:r>
            <a:r>
              <a:rPr lang="en-US" sz="2400" dirty="0" smtClean="0"/>
              <a:t>Mealy</a:t>
            </a:r>
            <a:r>
              <a:rPr lang="zh-CN" altLang="en-US" sz="2400" dirty="0" smtClean="0"/>
              <a:t>机基本一样，</a:t>
            </a:r>
            <a:r>
              <a:rPr lang="zh-CN" altLang="en-US" sz="2400" b="1" dirty="0" smtClean="0"/>
              <a:t>其差别是，输出函数</a:t>
            </a:r>
            <a:r>
              <a:rPr lang="en-US" sz="2400" b="1" dirty="0" smtClean="0"/>
              <a:t>(G : S </a:t>
            </a:r>
            <a:r>
              <a:rPr lang="zh-CN" altLang="en-US" sz="2400" b="1" dirty="0" smtClean="0"/>
              <a:t>→ </a:t>
            </a:r>
            <a:r>
              <a:rPr lang="en-US" altLang="zh-CN" sz="2400" b="1" dirty="0" smtClean="0"/>
              <a:t>Λ</a:t>
            </a:r>
            <a:r>
              <a:rPr lang="en-US" sz="2400" b="1" dirty="0" smtClean="0"/>
              <a:t>)</a:t>
            </a:r>
            <a:r>
              <a:rPr lang="zh-CN" altLang="en-US" sz="2400" b="1" dirty="0" smtClean="0"/>
              <a:t>是将每个状态映射到输出</a:t>
            </a:r>
            <a:r>
              <a:rPr lang="zh-CN" altLang="en-US" sz="2400" dirty="0" smtClean="0"/>
              <a:t>，即，输出时状态的映射，与输入没有关系。这样</a:t>
            </a:r>
            <a:r>
              <a:rPr lang="en-US" sz="2400" dirty="0" smtClean="0"/>
              <a:t>Moore</a:t>
            </a:r>
            <a:r>
              <a:rPr lang="zh-CN" altLang="en-US" sz="2400" dirty="0" smtClean="0"/>
              <a:t>比</a:t>
            </a:r>
            <a:r>
              <a:rPr lang="en-US" sz="2400" dirty="0" smtClean="0"/>
              <a:t>Mealy</a:t>
            </a:r>
            <a:r>
              <a:rPr lang="zh-CN" altLang="en-US" sz="2400" dirty="0" smtClean="0"/>
              <a:t>机更简单。</a:t>
            </a:r>
            <a:endParaRPr lang="en-US" altLang="zh-CN" sz="2400" dirty="0" smtClean="0"/>
          </a:p>
          <a:p>
            <a:r>
              <a:rPr lang="zh-CN" altLang="en-US" sz="2400" dirty="0" smtClean="0"/>
              <a:t>由于该自动机</a:t>
            </a:r>
            <a:r>
              <a:rPr lang="en-US" sz="2400" dirty="0" smtClean="0"/>
              <a:t>S</a:t>
            </a:r>
            <a:r>
              <a:rPr lang="zh-CN" altLang="en-US" sz="2400" dirty="0" smtClean="0"/>
              <a:t>具有</a:t>
            </a:r>
            <a:r>
              <a:rPr lang="en-US" sz="2400" dirty="0" smtClean="0"/>
              <a:t>n</a:t>
            </a:r>
            <a:r>
              <a:rPr lang="zh-CN" altLang="en-US" sz="2400" dirty="0" smtClean="0"/>
              <a:t>个状态，</a:t>
            </a:r>
            <a:r>
              <a:rPr lang="en-US" sz="2400" dirty="0" smtClean="0"/>
              <a:t>m</a:t>
            </a:r>
            <a:r>
              <a:rPr lang="zh-CN" altLang="en-US" sz="2400" dirty="0" smtClean="0"/>
              <a:t>个输入符号，和</a:t>
            </a:r>
            <a:r>
              <a:rPr lang="en-US" sz="2400" dirty="0" smtClean="0"/>
              <a:t>p</a:t>
            </a:r>
            <a:r>
              <a:rPr lang="zh-CN" altLang="en-US" sz="2400" dirty="0" smtClean="0"/>
              <a:t>个输出符号，简称为</a:t>
            </a:r>
            <a:r>
              <a:rPr lang="en-US" sz="2400" dirty="0" smtClean="0"/>
              <a:t>(</a:t>
            </a:r>
            <a:r>
              <a:rPr lang="en-US" sz="2400" dirty="0" err="1" smtClean="0"/>
              <a:t>n;m;p</a:t>
            </a:r>
            <a:r>
              <a:rPr lang="en-US" sz="2400" dirty="0" smtClean="0"/>
              <a:t>)</a:t>
            </a:r>
            <a:r>
              <a:rPr lang="zh-CN" altLang="en-US" sz="2400" dirty="0" smtClean="0"/>
              <a:t>状态机。</a:t>
            </a:r>
            <a:r>
              <a:rPr lang="en-US" sz="2400" dirty="0" smtClean="0"/>
              <a:t> </a:t>
            </a:r>
          </a:p>
          <a:p>
            <a:r>
              <a:rPr lang="zh-CN" altLang="en-US" sz="2400" dirty="0" smtClean="0"/>
              <a:t>现在的问题是：给定一个</a:t>
            </a:r>
            <a:r>
              <a:rPr lang="en-US" sz="2400" dirty="0" smtClean="0"/>
              <a:t>(</a:t>
            </a:r>
            <a:r>
              <a:rPr lang="en-US" sz="2400" dirty="0" err="1" smtClean="0"/>
              <a:t>n;m;p</a:t>
            </a:r>
            <a:r>
              <a:rPr lang="en-US" sz="2400" dirty="0" smtClean="0"/>
              <a:t>) </a:t>
            </a:r>
            <a:r>
              <a:rPr lang="zh-CN" altLang="en-US" sz="2400" dirty="0" smtClean="0"/>
              <a:t>状态机，最多需要多少次试验就能遍历所有的状态。这个问题是</a:t>
            </a:r>
            <a:r>
              <a:rPr lang="en-US" sz="2400" dirty="0" smtClean="0"/>
              <a:t>1956</a:t>
            </a:r>
            <a:r>
              <a:rPr lang="zh-CN" altLang="en-US" sz="2400" dirty="0" smtClean="0"/>
              <a:t>年</a:t>
            </a:r>
            <a:r>
              <a:rPr lang="en-US" sz="2400" dirty="0" smtClean="0"/>
              <a:t>Moore</a:t>
            </a:r>
            <a:r>
              <a:rPr lang="zh-CN" altLang="en-US" sz="2400" dirty="0" smtClean="0"/>
              <a:t>发表的“</a:t>
            </a:r>
            <a:r>
              <a:rPr lang="en-US" sz="2400" dirty="0" err="1" smtClean="0"/>
              <a:t>Gedanken</a:t>
            </a:r>
            <a:r>
              <a:rPr lang="en-US" sz="2400" dirty="0" smtClean="0"/>
              <a:t>-experiments on Sequential Machines</a:t>
            </a:r>
            <a:r>
              <a:rPr lang="zh-CN" altLang="en-US" sz="2400" dirty="0" smtClean="0"/>
              <a:t>”中提出最大的实验长度。</a:t>
            </a:r>
            <a:endParaRPr lang="zh-CN"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dirty="0" smtClean="0"/>
              <a:t>oore</a:t>
            </a:r>
            <a:r>
              <a:rPr lang="zh-CN" altLang="en-US" dirty="0" smtClean="0"/>
              <a:t>机的完全测试问题</a:t>
            </a:r>
            <a:endParaRPr lang="zh-CN" altLang="en-US" dirty="0"/>
          </a:p>
        </p:txBody>
      </p:sp>
      <p:sp>
        <p:nvSpPr>
          <p:cNvPr id="3" name="内容占位符 2"/>
          <p:cNvSpPr>
            <a:spLocks noGrp="1"/>
          </p:cNvSpPr>
          <p:nvPr>
            <p:ph idx="1"/>
          </p:nvPr>
        </p:nvSpPr>
        <p:spPr/>
        <p:txBody>
          <a:bodyPr/>
          <a:lstStyle/>
          <a:p>
            <a:r>
              <a:rPr lang="zh-CN" altLang="en-US" sz="2400" dirty="0" smtClean="0"/>
              <a:t>如果我们能够解决此问题的话，即知道最少的实验长度，那么一旦我们用</a:t>
            </a:r>
            <a:r>
              <a:rPr lang="en-US" altLang="zh-CN" sz="2400" dirty="0" smtClean="0"/>
              <a:t>M</a:t>
            </a:r>
            <a:r>
              <a:rPr lang="en-US" sz="2400" dirty="0" smtClean="0"/>
              <a:t>oore</a:t>
            </a:r>
            <a:r>
              <a:rPr lang="zh-CN" altLang="en-US" sz="2400" dirty="0" smtClean="0"/>
              <a:t>机描述了软件需求，就能构造一个测试程序自动遍历</a:t>
            </a:r>
            <a:r>
              <a:rPr lang="en-US" sz="2400" dirty="0" smtClean="0"/>
              <a:t>Moore</a:t>
            </a:r>
            <a:r>
              <a:rPr lang="zh-CN" altLang="en-US" sz="2400" dirty="0" smtClean="0"/>
              <a:t>机的所有状态，从而自动地验证程序的正确性。这对于“安全关键”软件开发和测试是非常重要的。</a:t>
            </a:r>
            <a:endParaRPr lang="en-US" altLang="zh-CN" sz="2400" dirty="0" smtClean="0"/>
          </a:p>
          <a:p>
            <a:r>
              <a:rPr lang="en-US" sz="2400" dirty="0" smtClean="0"/>
              <a:t>1957</a:t>
            </a:r>
            <a:r>
              <a:rPr lang="zh-CN" altLang="en-US" sz="2400" dirty="0" smtClean="0"/>
              <a:t>年，</a:t>
            </a:r>
            <a:r>
              <a:rPr lang="en-US" sz="2400" dirty="0" smtClean="0"/>
              <a:t>A. A. </a:t>
            </a:r>
            <a:r>
              <a:rPr lang="en-US" sz="2400" dirty="0" err="1" smtClean="0"/>
              <a:t>Karatsuba</a:t>
            </a:r>
            <a:r>
              <a:rPr lang="zh-CN" altLang="en-US" sz="2400" dirty="0" smtClean="0"/>
              <a:t>确定了</a:t>
            </a:r>
            <a:r>
              <a:rPr lang="en-US" sz="2400" dirty="0" smtClean="0"/>
              <a:t>Moore</a:t>
            </a:r>
            <a:r>
              <a:rPr lang="zh-CN" altLang="en-US" sz="2400" dirty="0" smtClean="0"/>
              <a:t>问题的实验边界长度是</a:t>
            </a:r>
            <a:r>
              <a:rPr lang="en-US" sz="2400" dirty="0" smtClean="0"/>
              <a:t>(n+1)(n-2)/2 +1</a:t>
            </a:r>
            <a:r>
              <a:rPr lang="zh-CN" altLang="en-US" sz="2400" dirty="0" smtClean="0"/>
              <a:t>。</a:t>
            </a:r>
          </a:p>
          <a:p>
            <a:r>
              <a:rPr lang="zh-CN" altLang="en-US" sz="2400" dirty="0" smtClean="0"/>
              <a:t>从工程应用角度看，可以依据理论长度决定测试时给出的最小测试用例个数，如果每个测试用例都能代表一次独立实验的话。</a:t>
            </a:r>
            <a:endParaRPr lang="en-US" altLang="zh-CN" sz="2400" dirty="0" smtClean="0"/>
          </a:p>
          <a:p>
            <a:r>
              <a:rPr lang="zh-CN" altLang="en-US" sz="2400" dirty="0" smtClean="0"/>
              <a:t>因此测试工程问题就转化为如何设计出独立的</a:t>
            </a:r>
            <a:r>
              <a:rPr lang="en-US" sz="2400" dirty="0" smtClean="0"/>
              <a:t>(n+1)(n-2)/2 +1</a:t>
            </a:r>
            <a:r>
              <a:rPr lang="zh-CN" altLang="en-US" sz="2400" dirty="0" smtClean="0"/>
              <a:t>个测试用例。</a:t>
            </a:r>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9.7.3 UML</a:t>
            </a:r>
            <a:r>
              <a:rPr lang="zh-CN" altLang="en-US" dirty="0" smtClean="0"/>
              <a:t>中的状态机图示化表达</a:t>
            </a:r>
            <a:endParaRPr lang="zh-CN" altLang="en-US" dirty="0"/>
          </a:p>
        </p:txBody>
      </p:sp>
      <p:sp>
        <p:nvSpPr>
          <p:cNvPr id="3" name="内容占位符 2"/>
          <p:cNvSpPr>
            <a:spLocks noGrp="1"/>
          </p:cNvSpPr>
          <p:nvPr>
            <p:ph idx="1"/>
          </p:nvPr>
        </p:nvSpPr>
        <p:spPr>
          <a:xfrm>
            <a:off x="863600" y="1155700"/>
            <a:ext cx="8128000" cy="5041900"/>
          </a:xfrm>
        </p:spPr>
        <p:txBody>
          <a:bodyPr/>
          <a:lstStyle/>
          <a:p>
            <a:r>
              <a:rPr lang="zh-CN" altLang="en-US" dirty="0" smtClean="0"/>
              <a:t>在</a:t>
            </a:r>
            <a:r>
              <a:rPr lang="en-US" dirty="0" smtClean="0"/>
              <a:t>UML</a:t>
            </a:r>
            <a:r>
              <a:rPr lang="zh-CN" altLang="en-US" dirty="0" smtClean="0"/>
              <a:t>中，将状态机模型分为两类：一类是描述行为的状态机，另一类是描述协议状态机</a:t>
            </a:r>
            <a:r>
              <a:rPr lang="en-US" baseline="30000" dirty="0" smtClean="0"/>
              <a:t>[10]</a:t>
            </a:r>
            <a:r>
              <a:rPr lang="zh-CN" altLang="en-US" dirty="0" smtClean="0"/>
              <a:t>。</a:t>
            </a:r>
            <a:endParaRPr lang="en-US" altLang="zh-CN" dirty="0" smtClean="0"/>
          </a:p>
          <a:p>
            <a:pPr lvl="1"/>
            <a:r>
              <a:rPr lang="zh-CN" altLang="en-US" dirty="0" smtClean="0"/>
              <a:t>行为状态机</a:t>
            </a:r>
            <a:r>
              <a:rPr lang="en-US" dirty="0" smtClean="0"/>
              <a:t>(Behavioral state machine)</a:t>
            </a:r>
            <a:r>
              <a:rPr lang="zh-CN" altLang="en-US" dirty="0" smtClean="0"/>
              <a:t>用来描述各种模型元素的行为，基本的依据</a:t>
            </a:r>
            <a:r>
              <a:rPr lang="en-US" dirty="0" smtClean="0"/>
              <a:t>David </a:t>
            </a:r>
            <a:r>
              <a:rPr lang="en-US" dirty="0" err="1" smtClean="0"/>
              <a:t>Harel</a:t>
            </a:r>
            <a:r>
              <a:rPr lang="zh-CN" altLang="en-US" dirty="0" smtClean="0"/>
              <a:t>提出的</a:t>
            </a:r>
            <a:r>
              <a:rPr lang="en-US" dirty="0" err="1" smtClean="0"/>
              <a:t>Higrah</a:t>
            </a:r>
            <a:r>
              <a:rPr lang="zh-CN" altLang="en-US" dirty="0" smtClean="0"/>
              <a:t>图</a:t>
            </a:r>
            <a:r>
              <a:rPr lang="en-US" dirty="0" smtClean="0"/>
              <a:t>(</a:t>
            </a:r>
            <a:r>
              <a:rPr lang="zh-CN" altLang="en-US" dirty="0" smtClean="0"/>
              <a:t>超图</a:t>
            </a:r>
            <a:r>
              <a:rPr lang="en-US" dirty="0" smtClean="0"/>
              <a:t>)</a:t>
            </a:r>
            <a:r>
              <a:rPr lang="zh-CN" altLang="en-US" dirty="0" smtClean="0"/>
              <a:t>。</a:t>
            </a:r>
            <a:endParaRPr lang="en-US" altLang="zh-CN" dirty="0" smtClean="0"/>
          </a:p>
          <a:p>
            <a:pPr lvl="1"/>
            <a:r>
              <a:rPr lang="en-US" dirty="0" err="1" smtClean="0"/>
              <a:t>Higrah</a:t>
            </a:r>
            <a:r>
              <a:rPr lang="zh-CN" altLang="en-US" dirty="0" smtClean="0"/>
              <a:t>图是</a:t>
            </a:r>
            <a:r>
              <a:rPr lang="en-US" dirty="0" err="1" smtClean="0"/>
              <a:t>Harel</a:t>
            </a:r>
            <a:r>
              <a:rPr lang="en-US" dirty="0" smtClean="0"/>
              <a:t> </a:t>
            </a:r>
            <a:r>
              <a:rPr lang="zh-CN" altLang="en-US" dirty="0" smtClean="0"/>
              <a:t>在欧拉</a:t>
            </a:r>
            <a:r>
              <a:rPr lang="en-US" dirty="0" smtClean="0"/>
              <a:t>(Euler)</a:t>
            </a:r>
            <a:r>
              <a:rPr lang="zh-CN" altLang="en-US" dirty="0" smtClean="0"/>
              <a:t>图等研究的基础上提出的。</a:t>
            </a:r>
            <a:r>
              <a:rPr lang="en-US" dirty="0" err="1" smtClean="0"/>
              <a:t>Harel</a:t>
            </a:r>
            <a:r>
              <a:rPr lang="zh-CN" altLang="en-US" dirty="0" smtClean="0"/>
              <a:t>对</a:t>
            </a:r>
            <a:r>
              <a:rPr lang="en-US" dirty="0" err="1" smtClean="0"/>
              <a:t>Higrah</a:t>
            </a:r>
            <a:r>
              <a:rPr lang="zh-CN" altLang="en-US" dirty="0" smtClean="0"/>
              <a:t>图进行了完整的形式化定义</a:t>
            </a:r>
            <a:r>
              <a:rPr lang="en-US" baseline="30000" dirty="0" smtClean="0"/>
              <a:t>[9]</a:t>
            </a:r>
            <a:r>
              <a:rPr lang="zh-CN" altLang="en-US" dirty="0" smtClean="0"/>
              <a:t>。</a:t>
            </a:r>
            <a:endParaRPr lang="en-US" altLang="zh-CN" dirty="0" smtClean="0"/>
          </a:p>
          <a:p>
            <a:pPr lvl="1"/>
            <a:r>
              <a:rPr lang="zh-CN" altLang="en-US" dirty="0" smtClean="0"/>
              <a:t>协议状态机</a:t>
            </a:r>
            <a:r>
              <a:rPr lang="en-US" dirty="0" smtClean="0"/>
              <a:t>(Protocol state machine)</a:t>
            </a:r>
            <a:r>
              <a:rPr lang="zh-CN" altLang="en-US" dirty="0" smtClean="0"/>
              <a:t>用来表示协议的用法。描述每个状态收到触发后的迁移动作。在状态机表达中，可以定义出对象</a:t>
            </a:r>
            <a:r>
              <a:rPr lang="en-US" dirty="0" smtClean="0"/>
              <a:t>(object)</a:t>
            </a:r>
            <a:r>
              <a:rPr lang="zh-CN" altLang="en-US" dirty="0" smtClean="0"/>
              <a:t>的生命周期、及其操作调用的顺序。由于协议状态机并不排除特定行为的实现，因此可以强制描述与此相关联分类器</a:t>
            </a:r>
            <a:r>
              <a:rPr lang="en-US" dirty="0" smtClean="0"/>
              <a:t>(classifier)</a:t>
            </a:r>
            <a:r>
              <a:rPr lang="zh-CN" altLang="en-US" dirty="0" smtClean="0"/>
              <a:t>、接口、端口的合法使用场景。</a:t>
            </a:r>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Moore</a:t>
            </a:r>
            <a:r>
              <a:rPr lang="zh-CN" altLang="en-US" dirty="0" smtClean="0"/>
              <a:t>机、</a:t>
            </a:r>
            <a:r>
              <a:rPr lang="en-US" dirty="0" smtClean="0"/>
              <a:t>Mealy</a:t>
            </a:r>
            <a:r>
              <a:rPr lang="zh-CN" altLang="en-US" dirty="0" smtClean="0"/>
              <a:t>机和</a:t>
            </a:r>
            <a:r>
              <a:rPr lang="en-US" dirty="0" err="1" smtClean="0"/>
              <a:t>Harel</a:t>
            </a:r>
            <a:r>
              <a:rPr lang="zh-CN" altLang="en-US" dirty="0" smtClean="0"/>
              <a:t>超图的研究动力源于对工程问题的表达，其目的是更容易的表达系统的状态，从而能够精确地描述系统状态，并给出可验证</a:t>
            </a:r>
            <a:r>
              <a:rPr lang="en-US" dirty="0" smtClean="0"/>
              <a:t>(</a:t>
            </a:r>
            <a:r>
              <a:rPr lang="zh-CN" altLang="en-US" dirty="0" smtClean="0"/>
              <a:t>测试</a:t>
            </a:r>
            <a:r>
              <a:rPr lang="en-US" dirty="0" smtClean="0"/>
              <a:t>)</a:t>
            </a:r>
            <a:r>
              <a:rPr lang="zh-CN" altLang="en-US" dirty="0" smtClean="0"/>
              <a:t>的方法。</a:t>
            </a:r>
            <a:endParaRPr lang="en-US" altLang="zh-CN" dirty="0" smtClean="0"/>
          </a:p>
          <a:p>
            <a:r>
              <a:rPr lang="zh-CN" altLang="en-US" dirty="0" smtClean="0"/>
              <a:t>其问题是客户不太会理解纯数学符号表达的状态机，需要经过专业训练的技术人员。</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的状态机图</a:t>
            </a:r>
            <a:endParaRPr lang="zh-CN" altLang="en-US" dirty="0"/>
          </a:p>
        </p:txBody>
      </p:sp>
      <p:sp>
        <p:nvSpPr>
          <p:cNvPr id="3" name="内容占位符 2"/>
          <p:cNvSpPr>
            <a:spLocks noGrp="1"/>
          </p:cNvSpPr>
          <p:nvPr>
            <p:ph idx="1"/>
          </p:nvPr>
        </p:nvSpPr>
        <p:spPr/>
        <p:txBody>
          <a:bodyPr/>
          <a:lstStyle/>
          <a:p>
            <a:r>
              <a:rPr lang="zh-CN" altLang="en-US" dirty="0" smtClean="0"/>
              <a:t>状态机图</a:t>
            </a:r>
            <a:r>
              <a:rPr lang="en-US" dirty="0" smtClean="0"/>
              <a:t>(SMD---State Machine Diagram)</a:t>
            </a:r>
            <a:r>
              <a:rPr lang="zh-CN" altLang="en-US" dirty="0" smtClean="0"/>
              <a:t>就是一个状态机的图示化表达。</a:t>
            </a:r>
            <a:endParaRPr lang="en-US" altLang="zh-CN" dirty="0" smtClean="0"/>
          </a:p>
          <a:p>
            <a:r>
              <a:rPr lang="en-US" dirty="0" smtClean="0"/>
              <a:t>UML2.0 </a:t>
            </a:r>
            <a:r>
              <a:rPr lang="zh-CN" altLang="en-US" dirty="0" smtClean="0"/>
              <a:t>版规定了状态其图的各种符号和表达规则，简单的状态机可以要求：</a:t>
            </a:r>
          </a:p>
          <a:p>
            <a:pPr lvl="1"/>
            <a:r>
              <a:rPr lang="en-US" dirty="0" smtClean="0"/>
              <a:t>1</a:t>
            </a:r>
            <a:r>
              <a:rPr lang="zh-CN" altLang="en-US" dirty="0" smtClean="0"/>
              <a:t>）状态和多种其它结点</a:t>
            </a:r>
            <a:r>
              <a:rPr lang="en-US" dirty="0" smtClean="0"/>
              <a:t>(</a:t>
            </a:r>
            <a:r>
              <a:rPr lang="zh-CN" altLang="en-US" dirty="0" smtClean="0"/>
              <a:t>或伪状态</a:t>
            </a:r>
            <a:r>
              <a:rPr lang="en-US" dirty="0" smtClean="0"/>
              <a:t>)</a:t>
            </a:r>
            <a:r>
              <a:rPr lang="zh-CN" altLang="en-US" dirty="0" smtClean="0"/>
              <a:t>要用适当的状态和伪状态符号表达。</a:t>
            </a:r>
          </a:p>
          <a:p>
            <a:pPr lvl="1"/>
            <a:r>
              <a:rPr lang="en-US" dirty="0" smtClean="0"/>
              <a:t>2</a:t>
            </a:r>
            <a:r>
              <a:rPr lang="zh-CN" altLang="en-US" dirty="0" smtClean="0"/>
              <a:t>）迁移</a:t>
            </a:r>
            <a:r>
              <a:rPr lang="en-US" dirty="0" smtClean="0"/>
              <a:t>(transition)</a:t>
            </a:r>
            <a:r>
              <a:rPr lang="zh-CN" altLang="en-US" dirty="0" smtClean="0"/>
              <a:t>用带方向的弧线或直线表达，或者用能够表现迁移行为的控制图标</a:t>
            </a:r>
            <a:r>
              <a:rPr lang="en-US" dirty="0" smtClean="0"/>
              <a:t>(icon)</a:t>
            </a:r>
            <a:r>
              <a:rPr lang="zh-CN" altLang="en-US" dirty="0" smtClean="0"/>
              <a:t>表示。</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在此基础上，复杂状态机要遵守：</a:t>
            </a:r>
          </a:p>
          <a:p>
            <a:pPr lvl="1"/>
            <a:r>
              <a:rPr lang="en-US" dirty="0" smtClean="0"/>
              <a:t>3</a:t>
            </a:r>
            <a:r>
              <a:rPr lang="zh-CN" altLang="en-US" dirty="0" smtClean="0"/>
              <a:t>）不规定状态机之间的关联和其上下文分类，或行为特征的表达方式。可以采用前面几节的所述的表达方式。</a:t>
            </a:r>
          </a:p>
          <a:p>
            <a:pPr lvl="1"/>
            <a:r>
              <a:rPr lang="en-US" dirty="0" smtClean="0"/>
              <a:t>4</a:t>
            </a:r>
            <a:r>
              <a:rPr lang="zh-CN" altLang="en-US" dirty="0" smtClean="0"/>
              <a:t>）一个状态机可以是另一个状态机的扩展，并用保留字</a:t>
            </a:r>
            <a:r>
              <a:rPr lang="en-US" dirty="0" smtClean="0"/>
              <a:t>«extended»</a:t>
            </a:r>
            <a:r>
              <a:rPr lang="zh-CN" altLang="en-US" dirty="0" smtClean="0"/>
              <a:t>和名称表达。</a:t>
            </a:r>
          </a:p>
          <a:p>
            <a:pPr lvl="1"/>
            <a:r>
              <a:rPr lang="en-US" dirty="0" smtClean="0"/>
              <a:t>5</a:t>
            </a:r>
            <a:r>
              <a:rPr lang="zh-CN" altLang="en-US" dirty="0" smtClean="0"/>
              <a:t>）用保留字</a:t>
            </a:r>
            <a:r>
              <a:rPr lang="en-US" dirty="0" smtClean="0"/>
              <a:t>«</a:t>
            </a:r>
            <a:r>
              <a:rPr lang="en-US" dirty="0" err="1" smtClean="0"/>
              <a:t>statemachine</a:t>
            </a:r>
            <a:r>
              <a:rPr lang="en-US" dirty="0" smtClean="0"/>
              <a:t>»</a:t>
            </a:r>
            <a:r>
              <a:rPr lang="zh-CN" altLang="en-US" dirty="0" smtClean="0"/>
              <a:t>表明图形的类型。</a:t>
            </a:r>
          </a:p>
          <a:p>
            <a:pPr lvl="1"/>
            <a:r>
              <a:rPr lang="en-US" dirty="0" smtClean="0"/>
              <a:t>6</a:t>
            </a:r>
            <a:r>
              <a:rPr lang="zh-CN" altLang="en-US" dirty="0" smtClean="0"/>
              <a:t>）从其它图示继承过来的状态用虚线或灰色线条表达。</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9.1.2 </a:t>
            </a:r>
            <a:r>
              <a:rPr lang="zh-CN" altLang="en-US" dirty="0" smtClean="0"/>
              <a:t>自然语言和文字的构造原则</a:t>
            </a:r>
            <a:endParaRPr lang="zh-CN" altLang="en-US" dirty="0"/>
          </a:p>
        </p:txBody>
      </p:sp>
      <p:sp>
        <p:nvSpPr>
          <p:cNvPr id="3" name="内容占位符 2"/>
          <p:cNvSpPr>
            <a:spLocks noGrp="1"/>
          </p:cNvSpPr>
          <p:nvPr>
            <p:ph idx="1"/>
          </p:nvPr>
        </p:nvSpPr>
        <p:spPr/>
        <p:txBody>
          <a:bodyPr/>
          <a:lstStyle/>
          <a:p>
            <a:r>
              <a:rPr lang="zh-CN" altLang="en-US" dirty="0" smtClean="0"/>
              <a:t>“仓颉之初作书也，盖依类象形，故谓之文。其后形声相益，即谓之字。”</a:t>
            </a:r>
            <a:r>
              <a:rPr lang="en-US" sz="2000" dirty="0" smtClean="0"/>
              <a:t>---</a:t>
            </a:r>
            <a:r>
              <a:rPr lang="zh-CN" altLang="en-US" sz="2000" dirty="0" smtClean="0"/>
              <a:t>许慎，</a:t>
            </a:r>
            <a:r>
              <a:rPr lang="en-US" altLang="zh-CN" sz="2000" dirty="0" smtClean="0"/>
              <a:t>《</a:t>
            </a:r>
            <a:r>
              <a:rPr lang="zh-CN" altLang="en-US" sz="2000" dirty="0" smtClean="0"/>
              <a:t>说文解字</a:t>
            </a:r>
            <a:r>
              <a:rPr lang="en-US" altLang="zh-CN" sz="2000" dirty="0" smtClean="0"/>
              <a:t>》</a:t>
            </a:r>
            <a:r>
              <a:rPr lang="zh-CN" altLang="en-US" sz="2000" dirty="0" smtClean="0"/>
              <a:t>东汉时期</a:t>
            </a:r>
            <a:endParaRPr lang="en-US" altLang="zh-CN" sz="2000" dirty="0" smtClean="0"/>
          </a:p>
          <a:p>
            <a:r>
              <a:rPr lang="zh-CN" altLang="en-US" dirty="0" smtClean="0"/>
              <a:t>许慎将每个汉字按“六书”</a:t>
            </a:r>
            <a:r>
              <a:rPr lang="en-US" dirty="0" smtClean="0"/>
              <a:t>(</a:t>
            </a:r>
            <a:r>
              <a:rPr lang="zh-CN" altLang="en-US" dirty="0" smtClean="0"/>
              <a:t>指事、象形、形声、会意、转注、假借</a:t>
            </a:r>
            <a:r>
              <a:rPr lang="en-US" dirty="0" smtClean="0"/>
              <a:t>)</a:t>
            </a:r>
            <a:r>
              <a:rPr lang="zh-CN" altLang="en-US" dirty="0" smtClean="0"/>
              <a:t>分析字形，诠解字义，辩识音调。从而奠定了汉字的规范撰写和发音。</a:t>
            </a:r>
            <a:endParaRPr lang="en-US" altLang="zh-CN" dirty="0" smtClean="0"/>
          </a:p>
          <a:p>
            <a:r>
              <a:rPr lang="zh-CN" altLang="en-US" dirty="0" smtClean="0"/>
              <a:t>每个汉字具有独立意义外，有几个字的组成次和成语表现出更丰富的语义。古汉语中不用标点符号，分割字词主要依靠的是虚词，如“之”、“乎”“者”、“也”等。</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dirty="0" smtClean="0"/>
              <a:t>SMD</a:t>
            </a:r>
            <a:r>
              <a:rPr lang="zh-CN" altLang="en-US" dirty="0" smtClean="0"/>
              <a:t>表示的打电话的例子</a:t>
            </a:r>
            <a:endParaRPr lang="zh-CN" altLang="en-US" dirty="0"/>
          </a:p>
        </p:txBody>
      </p:sp>
      <p:pic>
        <p:nvPicPr>
          <p:cNvPr id="78850" name="Picture 2"/>
          <p:cNvPicPr>
            <a:picLocks noChangeAspect="1" noChangeArrowheads="1"/>
          </p:cNvPicPr>
          <p:nvPr/>
        </p:nvPicPr>
        <p:blipFill>
          <a:blip r:embed="rId2"/>
          <a:srcRect/>
          <a:stretch>
            <a:fillRect/>
          </a:stretch>
        </p:blipFill>
        <p:spPr bwMode="auto">
          <a:xfrm>
            <a:off x="844550" y="1157288"/>
            <a:ext cx="7639050" cy="5466908"/>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按上述</a:t>
            </a:r>
            <a:r>
              <a:rPr lang="en-US" dirty="0" smtClean="0"/>
              <a:t>6-</a:t>
            </a:r>
            <a:r>
              <a:rPr lang="zh-CN" altLang="en-US" dirty="0" smtClean="0"/>
              <a:t>元组</a:t>
            </a:r>
            <a:r>
              <a:rPr lang="en-US" dirty="0" smtClean="0"/>
              <a:t> ( S, S0, Σ, Λ, T, G )</a:t>
            </a:r>
            <a:r>
              <a:rPr lang="zh-CN" altLang="en-US" dirty="0" smtClean="0"/>
              <a:t>的定义。其中：</a:t>
            </a:r>
            <a:endParaRPr lang="en-US" altLang="zh-CN" dirty="0" smtClean="0"/>
          </a:p>
          <a:p>
            <a:pPr lvl="1"/>
            <a:r>
              <a:rPr lang="zh-CN" altLang="en-US" dirty="0" smtClean="0"/>
              <a:t>状态集合</a:t>
            </a:r>
            <a:r>
              <a:rPr lang="en-US" dirty="0" smtClean="0"/>
              <a:t>S</a:t>
            </a:r>
            <a:r>
              <a:rPr lang="zh-CN" altLang="en-US" dirty="0" smtClean="0"/>
              <a:t>为：</a:t>
            </a:r>
            <a:r>
              <a:rPr lang="en-US" dirty="0" smtClean="0"/>
              <a:t>{</a:t>
            </a:r>
            <a:r>
              <a:rPr lang="en-US" dirty="0" err="1" smtClean="0"/>
              <a:t>Idel</a:t>
            </a:r>
            <a:r>
              <a:rPr lang="en-US" dirty="0" smtClean="0"/>
              <a:t>, </a:t>
            </a:r>
            <a:r>
              <a:rPr lang="en-US" dirty="0" err="1" smtClean="0"/>
              <a:t>DialTone</a:t>
            </a:r>
            <a:r>
              <a:rPr lang="en-US" dirty="0" smtClean="0"/>
              <a:t>, Time-out, Dialing, </a:t>
            </a:r>
            <a:r>
              <a:rPr lang="en-US" dirty="0" err="1" smtClean="0"/>
              <a:t>Invaild</a:t>
            </a:r>
            <a:r>
              <a:rPr lang="en-US" dirty="0" smtClean="0"/>
              <a:t>, Connecting, </a:t>
            </a:r>
            <a:r>
              <a:rPr lang="en-US" dirty="0" err="1" smtClean="0"/>
              <a:t>Rining</a:t>
            </a:r>
            <a:r>
              <a:rPr lang="en-US" dirty="0" smtClean="0"/>
              <a:t>, Talking, Pinned, Busy}</a:t>
            </a:r>
            <a:r>
              <a:rPr lang="zh-CN" altLang="en-US" dirty="0" smtClean="0"/>
              <a:t>；</a:t>
            </a:r>
            <a:endParaRPr lang="en-US" altLang="zh-CN" dirty="0" smtClean="0"/>
          </a:p>
          <a:p>
            <a:pPr lvl="1"/>
            <a:r>
              <a:rPr lang="en-US" dirty="0" smtClean="0"/>
              <a:t>S0</a:t>
            </a:r>
            <a:r>
              <a:rPr lang="zh-CN" altLang="en-US" dirty="0" smtClean="0"/>
              <a:t>为</a:t>
            </a:r>
            <a:r>
              <a:rPr lang="en-US" dirty="0" smtClean="0"/>
              <a:t>{</a:t>
            </a:r>
            <a:r>
              <a:rPr lang="en-US" dirty="0" err="1" smtClean="0"/>
              <a:t>Idel</a:t>
            </a:r>
            <a:r>
              <a:rPr lang="en-US" dirty="0" smtClean="0"/>
              <a:t>, </a:t>
            </a:r>
            <a:r>
              <a:rPr lang="en-US" dirty="0" err="1" smtClean="0"/>
              <a:t>DialTone</a:t>
            </a:r>
            <a:r>
              <a:rPr lang="en-US" dirty="0" smtClean="0"/>
              <a:t>}</a:t>
            </a:r>
            <a:r>
              <a:rPr lang="zh-CN" altLang="en-US" dirty="0" smtClean="0"/>
              <a:t>。</a:t>
            </a:r>
            <a:endParaRPr lang="en-US" altLang="zh-CN" dirty="0" smtClean="0"/>
          </a:p>
          <a:p>
            <a:pPr lvl="1"/>
            <a:r>
              <a:rPr lang="zh-CN" altLang="en-US" dirty="0" smtClean="0"/>
              <a:t>输入字母集合</a:t>
            </a:r>
            <a:r>
              <a:rPr lang="en-US" dirty="0" smtClean="0"/>
              <a:t>( Σ )</a:t>
            </a:r>
            <a:r>
              <a:rPr lang="zh-CN" altLang="en-US" dirty="0" smtClean="0"/>
              <a:t>为</a:t>
            </a:r>
            <a:r>
              <a:rPr lang="en-US" dirty="0" smtClean="0"/>
              <a:t>(0,1,2,3,4,5,6,7,8,9)</a:t>
            </a:r>
            <a:r>
              <a:rPr lang="zh-CN" altLang="en-US" dirty="0" smtClean="0"/>
              <a:t>，以及，</a:t>
            </a:r>
            <a:endParaRPr lang="en-US" altLang="zh-CN" dirty="0" smtClean="0"/>
          </a:p>
          <a:p>
            <a:pPr lvl="1"/>
            <a:r>
              <a:rPr lang="zh-CN" altLang="en-US" dirty="0" smtClean="0"/>
              <a:t>拿起电话听到拨号音</a:t>
            </a:r>
            <a:r>
              <a:rPr lang="en-US" dirty="0" smtClean="0"/>
              <a:t>(lift </a:t>
            </a:r>
            <a:r>
              <a:rPr lang="en-US" dirty="0" err="1" smtClean="0"/>
              <a:t>rceiver</a:t>
            </a:r>
            <a:r>
              <a:rPr lang="en-US" dirty="0" smtClean="0"/>
              <a:t> /get dial tone)</a:t>
            </a:r>
            <a:r>
              <a:rPr lang="zh-CN" altLang="en-US" dirty="0" smtClean="0"/>
              <a:t>。</a:t>
            </a:r>
            <a:endParaRPr lang="en-US" altLang="zh-CN" dirty="0" smtClean="0"/>
          </a:p>
          <a:p>
            <a:pPr lvl="1"/>
            <a:r>
              <a:rPr lang="zh-CN" altLang="en-US" dirty="0" smtClean="0"/>
              <a:t>输出字母集合</a:t>
            </a:r>
            <a:r>
              <a:rPr lang="en-US" dirty="0" smtClean="0"/>
              <a:t>( Λ )</a:t>
            </a:r>
            <a:r>
              <a:rPr lang="zh-CN" altLang="en-US" dirty="0" smtClean="0"/>
              <a:t>是</a:t>
            </a:r>
            <a:r>
              <a:rPr lang="en-US" dirty="0" smtClean="0"/>
              <a:t>(Abort</a:t>
            </a:r>
            <a:r>
              <a:rPr lang="zh-CN" altLang="en-US" dirty="0" smtClean="0"/>
              <a:t>，</a:t>
            </a:r>
            <a:r>
              <a:rPr lang="en-US" dirty="0" smtClean="0"/>
              <a:t> Terminate)</a:t>
            </a:r>
            <a:r>
              <a:rPr lang="zh-CN" altLang="en-US" dirty="0" smtClean="0"/>
              <a:t>；</a:t>
            </a:r>
            <a:endParaRPr lang="en-US" altLang="zh-CN" dirty="0" smtClean="0"/>
          </a:p>
          <a:p>
            <a:pPr lvl="1"/>
            <a:r>
              <a:rPr lang="zh-CN" altLang="en-US" dirty="0" smtClean="0"/>
              <a:t>其中</a:t>
            </a:r>
            <a:r>
              <a:rPr lang="en-US" dirty="0" smtClean="0"/>
              <a:t>Active</a:t>
            </a:r>
            <a:r>
              <a:rPr lang="zh-CN" altLang="en-US" dirty="0" smtClean="0"/>
              <a:t>部分迁移主要体现在状态之间的函数，只有状态</a:t>
            </a:r>
            <a:r>
              <a:rPr lang="en-US" dirty="0" smtClean="0"/>
              <a:t>dialing</a:t>
            </a:r>
            <a:r>
              <a:rPr lang="zh-CN" altLang="en-US" dirty="0" smtClean="0"/>
              <a:t>与输入字母表</a:t>
            </a:r>
            <a:r>
              <a:rPr lang="en-US" dirty="0" smtClean="0"/>
              <a:t>(0,1,2,3,4,5,6,7,8,9) </a:t>
            </a:r>
            <a:r>
              <a:rPr lang="zh-CN" altLang="en-US" dirty="0" smtClean="0"/>
              <a:t>有关系。</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9.8 </a:t>
            </a:r>
            <a:r>
              <a:rPr lang="zh-CN" altLang="en-US" dirty="0" smtClean="0"/>
              <a:t>可信赖性分析与建模</a:t>
            </a:r>
          </a:p>
        </p:txBody>
      </p:sp>
      <p:sp>
        <p:nvSpPr>
          <p:cNvPr id="3" name="内容占位符 2"/>
          <p:cNvSpPr>
            <a:spLocks noGrp="1"/>
          </p:cNvSpPr>
          <p:nvPr>
            <p:ph idx="1"/>
          </p:nvPr>
        </p:nvSpPr>
        <p:spPr/>
        <p:txBody>
          <a:bodyPr/>
          <a:lstStyle/>
          <a:p>
            <a:r>
              <a:rPr lang="en-US" dirty="0" smtClean="0"/>
              <a:t>9.8.1</a:t>
            </a:r>
            <a:r>
              <a:rPr lang="zh-CN" altLang="en-US" dirty="0" smtClean="0"/>
              <a:t>可信赖性分析框架和过程</a:t>
            </a:r>
          </a:p>
          <a:p>
            <a:r>
              <a:rPr lang="en-US" dirty="0" smtClean="0"/>
              <a:t>9.8.2</a:t>
            </a:r>
            <a:r>
              <a:rPr lang="zh-CN" altLang="en-US" dirty="0" smtClean="0"/>
              <a:t>可信赖性需求分析的例子</a:t>
            </a:r>
          </a:p>
          <a:p>
            <a:pPr lvl="1"/>
            <a:r>
              <a:rPr lang="en-US" dirty="0" smtClean="0"/>
              <a:t>9.8.2.1</a:t>
            </a:r>
            <a:r>
              <a:rPr lang="zh-CN" altLang="en-US" dirty="0" smtClean="0"/>
              <a:t>需求启发</a:t>
            </a:r>
          </a:p>
          <a:p>
            <a:pPr lvl="1"/>
            <a:r>
              <a:rPr lang="en-US" dirty="0" smtClean="0"/>
              <a:t>9.8.2.2 </a:t>
            </a:r>
            <a:r>
              <a:rPr lang="zh-CN" altLang="en-US" dirty="0" smtClean="0"/>
              <a:t>紧急情况下的</a:t>
            </a:r>
            <a:r>
              <a:rPr lang="en-US" dirty="0" smtClean="0"/>
              <a:t>MTBF</a:t>
            </a:r>
            <a:r>
              <a:rPr lang="zh-CN" altLang="en-US" dirty="0" smtClean="0"/>
              <a:t>分析</a:t>
            </a:r>
          </a:p>
          <a:p>
            <a:pPr lvl="1"/>
            <a:r>
              <a:rPr lang="en-US" dirty="0" smtClean="0"/>
              <a:t>9.8.2.3 </a:t>
            </a:r>
            <a:r>
              <a:rPr lang="zh-CN" altLang="en-US" dirty="0" smtClean="0"/>
              <a:t>紧急情况的可用性分析</a:t>
            </a:r>
          </a:p>
          <a:p>
            <a:pPr lvl="1"/>
            <a:r>
              <a:rPr lang="en-US" dirty="0" smtClean="0"/>
              <a:t>9.8.2.4 </a:t>
            </a:r>
            <a:r>
              <a:rPr lang="zh-CN" altLang="en-US" dirty="0" smtClean="0"/>
              <a:t>更全面的可信赖性分析</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9.8.1</a:t>
            </a:r>
            <a:r>
              <a:rPr lang="zh-CN" altLang="en-US" dirty="0" smtClean="0"/>
              <a:t>可信赖性分析框架和过程</a:t>
            </a:r>
            <a:endParaRPr lang="zh-CN" altLang="en-US" dirty="0"/>
          </a:p>
        </p:txBody>
      </p:sp>
      <p:sp>
        <p:nvSpPr>
          <p:cNvPr id="3" name="内容占位符 2"/>
          <p:cNvSpPr>
            <a:spLocks noGrp="1"/>
          </p:cNvSpPr>
          <p:nvPr>
            <p:ph idx="1"/>
          </p:nvPr>
        </p:nvSpPr>
        <p:spPr/>
        <p:txBody>
          <a:bodyPr/>
          <a:lstStyle/>
          <a:p>
            <a:r>
              <a:rPr lang="zh-CN" altLang="en-US" dirty="0" smtClean="0"/>
              <a:t>考虑一个简单的网上书店系统的可信赖性的情况。例如服务器受到网络黑客的攻击情况下，为避免更大的损失，客户会提出这样的需求：“在遭受‘拒绝服务’攻击，搜索的响应时间不能超过</a:t>
            </a:r>
            <a:r>
              <a:rPr lang="en-US" dirty="0" smtClean="0"/>
              <a:t>10</a:t>
            </a:r>
            <a:r>
              <a:rPr lang="zh-CN" altLang="en-US" dirty="0" smtClean="0"/>
              <a:t>秒”。</a:t>
            </a:r>
            <a:endParaRPr lang="en-US" altLang="zh-CN" dirty="0" smtClean="0"/>
          </a:p>
          <a:p>
            <a:r>
              <a:rPr lang="zh-CN" altLang="en-US" dirty="0" smtClean="0"/>
              <a:t>为理解这样的的需求，需要建立“事件</a:t>
            </a:r>
            <a:r>
              <a:rPr lang="en-US" dirty="0" smtClean="0"/>
              <a:t>-</a:t>
            </a:r>
            <a:r>
              <a:rPr lang="zh-CN" altLang="en-US" dirty="0" smtClean="0"/>
              <a:t>问题</a:t>
            </a:r>
            <a:r>
              <a:rPr lang="en-US" dirty="0" smtClean="0"/>
              <a:t>-</a:t>
            </a:r>
            <a:r>
              <a:rPr lang="zh-CN" altLang="en-US" dirty="0" smtClean="0"/>
              <a:t>失效”的链条关系。</a:t>
            </a:r>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9874" name="Picture 2"/>
          <p:cNvPicPr>
            <a:picLocks noChangeAspect="1" noChangeArrowheads="1"/>
          </p:cNvPicPr>
          <p:nvPr/>
        </p:nvPicPr>
        <p:blipFill>
          <a:blip r:embed="rId2"/>
          <a:srcRect/>
          <a:stretch>
            <a:fillRect/>
          </a:stretch>
        </p:blipFill>
        <p:spPr bwMode="auto">
          <a:xfrm>
            <a:off x="635000" y="1376363"/>
            <a:ext cx="8335216" cy="4198937"/>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分析步骤</a:t>
            </a:r>
            <a:endParaRPr lang="zh-CN" altLang="en-US" dirty="0"/>
          </a:p>
        </p:txBody>
      </p:sp>
      <p:sp>
        <p:nvSpPr>
          <p:cNvPr id="3" name="内容占位符 2"/>
          <p:cNvSpPr>
            <a:spLocks noGrp="1"/>
          </p:cNvSpPr>
          <p:nvPr>
            <p:ph idx="1"/>
          </p:nvPr>
        </p:nvSpPr>
        <p:spPr>
          <a:xfrm>
            <a:off x="787400" y="1295400"/>
            <a:ext cx="8204200" cy="4902200"/>
          </a:xfrm>
        </p:spPr>
        <p:txBody>
          <a:bodyPr/>
          <a:lstStyle/>
          <a:p>
            <a:r>
              <a:rPr lang="zh-CN" altLang="en-US" sz="2000" dirty="0" smtClean="0"/>
              <a:t>第一步，分析引起系统发生灾难的事件类型，例如，灾害发生的条件、外部网络攻击等。</a:t>
            </a:r>
          </a:p>
          <a:p>
            <a:r>
              <a:rPr lang="zh-CN" altLang="en-US" sz="2000" dirty="0" smtClean="0"/>
              <a:t>第二步，分析这些事件发生后，可能引起系统失效的情况，在此基础上，分配和给出相应的解决措施。</a:t>
            </a:r>
          </a:p>
          <a:p>
            <a:r>
              <a:rPr lang="zh-CN" altLang="en-US" sz="2000" dirty="0" smtClean="0"/>
              <a:t>第三步，分析其表现，给出相应的测量指标。例如</a:t>
            </a:r>
            <a:r>
              <a:rPr lang="en-US" sz="2000" dirty="0" smtClean="0"/>
              <a:t>MTBF</a:t>
            </a:r>
            <a:r>
              <a:rPr lang="zh-CN" altLang="en-US" sz="2000" dirty="0" smtClean="0"/>
              <a:t>、事故发生概率、一定间隔时间内发生事故的最大个数、发生频度的等级等。</a:t>
            </a:r>
            <a:endParaRPr lang="en-US" altLang="zh-CN" sz="2000" dirty="0" smtClean="0"/>
          </a:p>
          <a:p>
            <a:r>
              <a:rPr lang="zh-CN" altLang="en-US" sz="2000" dirty="0" smtClean="0"/>
              <a:t>第四步，分析失效所导致的故障范围。有些失效只会对系统的局部产生影响，有些事件会迅速或逐步地影响系统全局，例如通过计算机病毒入侵，而导致整个系统瘫痪。。</a:t>
            </a:r>
          </a:p>
          <a:p>
            <a:r>
              <a:rPr lang="zh-CN" altLang="en-US" sz="2000" dirty="0" smtClean="0"/>
              <a:t>最后，分析失效发生后所应采取的紧急反应措施。考虑如何将系统的影响降到最低程度，例如，通过报警、变更服务方式、降低服务的密集度等方式。同时要给出如何对系统进行恢复，以及能否在警戒状态下继续服务等措施。</a:t>
            </a:r>
          </a:p>
          <a:p>
            <a:endParaRPr lang="zh-CN" alt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srcRect/>
          <a:stretch>
            <a:fillRect/>
          </a:stretch>
        </p:blipFill>
        <p:spPr bwMode="auto">
          <a:xfrm>
            <a:off x="-205465" y="406401"/>
            <a:ext cx="9184365" cy="60706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9.8.2</a:t>
            </a:r>
            <a:r>
              <a:rPr lang="zh-CN" altLang="en-US" dirty="0" smtClean="0"/>
              <a:t>可信赖性需求分析的例子</a:t>
            </a:r>
            <a:endParaRPr lang="zh-CN" altLang="en-US" dirty="0"/>
          </a:p>
        </p:txBody>
      </p:sp>
      <p:sp>
        <p:nvSpPr>
          <p:cNvPr id="3" name="内容占位符 2"/>
          <p:cNvSpPr>
            <a:spLocks noGrp="1"/>
          </p:cNvSpPr>
          <p:nvPr>
            <p:ph idx="1"/>
          </p:nvPr>
        </p:nvSpPr>
        <p:spPr/>
        <p:txBody>
          <a:bodyPr/>
          <a:lstStyle/>
          <a:p>
            <a:r>
              <a:rPr lang="en-US" dirty="0" smtClean="0"/>
              <a:t>UMD</a:t>
            </a:r>
            <a:r>
              <a:rPr lang="zh-CN" altLang="en-US" dirty="0" smtClean="0"/>
              <a:t>用“战术辅助飞行环境</a:t>
            </a:r>
            <a:r>
              <a:rPr lang="en-US" dirty="0" smtClean="0"/>
              <a:t>(TSAFE—Tactical Separation Assisted Flight Environment)</a:t>
            </a:r>
            <a:r>
              <a:rPr lang="zh-CN" altLang="en-US" dirty="0" smtClean="0"/>
              <a:t>软件系统”作为例子讨论了可信性需求分析过程。</a:t>
            </a:r>
            <a:endParaRPr lang="en-US" altLang="zh-CN" dirty="0" smtClean="0"/>
          </a:p>
          <a:p>
            <a:endParaRPr lang="en-US" dirty="0" smtClean="0"/>
          </a:p>
          <a:p>
            <a:r>
              <a:rPr lang="en-US" dirty="0" smtClean="0"/>
              <a:t>TSAFE</a:t>
            </a:r>
            <a:r>
              <a:rPr lang="zh-CN" altLang="en-US" dirty="0" smtClean="0"/>
              <a:t>是一个软件系统，其目的是帮助机场空中交通控制人员判定和确定多架战斗机短时间内的起落和飞行的冲突。</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9.8.2.1</a:t>
            </a:r>
            <a:r>
              <a:rPr lang="zh-CN" altLang="en-US" dirty="0" smtClean="0"/>
              <a:t>需求启发</a:t>
            </a:r>
            <a:endParaRPr lang="zh-CN" altLang="en-US" dirty="0"/>
          </a:p>
        </p:txBody>
      </p:sp>
      <p:pic>
        <p:nvPicPr>
          <p:cNvPr id="4097" name="Picture 1"/>
          <p:cNvPicPr>
            <a:picLocks noChangeAspect="1" noChangeArrowheads="1"/>
          </p:cNvPicPr>
          <p:nvPr/>
        </p:nvPicPr>
        <p:blipFill>
          <a:blip r:embed="rId2"/>
          <a:srcRect/>
          <a:stretch>
            <a:fillRect/>
          </a:stretch>
        </p:blipFill>
        <p:spPr bwMode="auto">
          <a:xfrm>
            <a:off x="543379" y="1505857"/>
            <a:ext cx="9798402" cy="32258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srcRect/>
          <a:stretch>
            <a:fillRect/>
          </a:stretch>
        </p:blipFill>
        <p:spPr bwMode="auto">
          <a:xfrm>
            <a:off x="880564" y="1143001"/>
            <a:ext cx="8314236" cy="5289740"/>
          </a:xfrm>
          <a:prstGeom prst="rect">
            <a:avLst/>
          </a:prstGeom>
          <a:noFill/>
          <a:ln w="9525">
            <a:noFill/>
            <a:miter lim="800000"/>
            <a:headEnd/>
            <a:tailEnd/>
          </a:ln>
          <a:effectLst/>
        </p:spPr>
      </p:pic>
      <p:sp>
        <p:nvSpPr>
          <p:cNvPr id="4" name="标题 3"/>
          <p:cNvSpPr>
            <a:spLocks noGrp="1"/>
          </p:cNvSpPr>
          <p:nvPr>
            <p:ph type="title"/>
          </p:nvPr>
        </p:nvSpPr>
        <p:spPr/>
        <p:txBody>
          <a:bodyPr/>
          <a:lstStyle/>
          <a:p>
            <a:r>
              <a:rPr lang="en-US" b="1" i="1" dirty="0" smtClean="0"/>
              <a:t>TSAFE</a:t>
            </a:r>
            <a:r>
              <a:rPr lang="zh-CN" altLang="en-US" b="1" i="1" dirty="0" smtClean="0"/>
              <a:t>的可信性需求例子</a:t>
            </a:r>
            <a:endParaRPr lang="zh-CN" alt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对于模糊不清的软件需求表达，不仅要借用语言文字构成的语法要素，更需要研究和借助汉字构成的一些基本原则，构造能够表达软件需求的模型。</a:t>
            </a:r>
            <a:endParaRPr lang="en-US" altLang="zh-CN" dirty="0" smtClean="0"/>
          </a:p>
          <a:p>
            <a:r>
              <a:rPr lang="zh-CN" altLang="en-US" dirty="0" smtClean="0"/>
              <a:t>陈品山（</a:t>
            </a:r>
            <a:r>
              <a:rPr lang="en-US" dirty="0" smtClean="0"/>
              <a:t>Peter Pin-Shan Chen</a:t>
            </a:r>
            <a:r>
              <a:rPr lang="zh-CN" altLang="en-US" dirty="0" smtClean="0"/>
              <a:t>）认识到了这些问题，并归结英语和实体关系图的关系，同时又总结了构成汉字的几个原则如下：</a:t>
            </a:r>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77843" y="475343"/>
            <a:ext cx="622300" cy="5651500"/>
          </a:xfrm>
        </p:spPr>
        <p:txBody>
          <a:bodyPr vert="eaVert"/>
          <a:lstStyle/>
          <a:p>
            <a:r>
              <a:rPr lang="zh-CN" altLang="en-US" sz="2400" dirty="0" smtClean="0"/>
              <a:t>将</a:t>
            </a:r>
            <a:r>
              <a:rPr lang="en-US" sz="2400" dirty="0" smtClean="0"/>
              <a:t> TSAFE</a:t>
            </a:r>
            <a:r>
              <a:rPr lang="zh-CN" altLang="en-US" sz="2400" dirty="0" smtClean="0"/>
              <a:t>的故障特征总结如表</a:t>
            </a:r>
            <a:r>
              <a:rPr lang="en-US" sz="2400" dirty="0" smtClean="0"/>
              <a:t>9-4</a:t>
            </a:r>
            <a:r>
              <a:rPr lang="zh-CN" altLang="en-US" sz="2400" dirty="0" smtClean="0"/>
              <a:t>所示</a:t>
            </a:r>
            <a:endParaRPr lang="zh-CN" altLang="en-US" sz="2400" dirty="0"/>
          </a:p>
        </p:txBody>
      </p:sp>
      <p:pic>
        <p:nvPicPr>
          <p:cNvPr id="101378" name="Picture 2"/>
          <p:cNvPicPr>
            <a:picLocks noChangeAspect="1" noChangeArrowheads="1"/>
          </p:cNvPicPr>
          <p:nvPr/>
        </p:nvPicPr>
        <p:blipFill>
          <a:blip r:embed="rId2"/>
          <a:srcRect/>
          <a:stretch>
            <a:fillRect/>
          </a:stretch>
        </p:blipFill>
        <p:spPr bwMode="auto">
          <a:xfrm>
            <a:off x="1062038" y="0"/>
            <a:ext cx="5884862" cy="6481763"/>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9.8.2.2 </a:t>
            </a:r>
            <a:r>
              <a:rPr lang="zh-CN" altLang="en-US" dirty="0" smtClean="0"/>
              <a:t>紧急情况下的</a:t>
            </a:r>
            <a:r>
              <a:rPr lang="en-US" dirty="0" smtClean="0"/>
              <a:t>MTBF</a:t>
            </a:r>
            <a:r>
              <a:rPr lang="zh-CN" altLang="en-US" dirty="0" smtClean="0"/>
              <a:t>分析</a:t>
            </a:r>
            <a:endParaRPr lang="zh-CN" altLang="en-US" dirty="0"/>
          </a:p>
        </p:txBody>
      </p:sp>
      <p:sp>
        <p:nvSpPr>
          <p:cNvPr id="3" name="内容占位符 2"/>
          <p:cNvSpPr>
            <a:spLocks noGrp="1"/>
          </p:cNvSpPr>
          <p:nvPr>
            <p:ph idx="1"/>
          </p:nvPr>
        </p:nvSpPr>
        <p:spPr>
          <a:xfrm>
            <a:off x="990600" y="1295400"/>
            <a:ext cx="8001000" cy="2247900"/>
          </a:xfrm>
        </p:spPr>
        <p:txBody>
          <a:bodyPr/>
          <a:lstStyle/>
          <a:p>
            <a:r>
              <a:rPr lang="zh-CN" altLang="en-US" dirty="0" smtClean="0"/>
              <a:t>假定一个服务</a:t>
            </a:r>
            <a:r>
              <a:rPr lang="en-US" dirty="0" smtClean="0"/>
              <a:t>(service) </a:t>
            </a:r>
            <a:r>
              <a:rPr lang="zh-CN" altLang="en-US" dirty="0" smtClean="0"/>
              <a:t>有</a:t>
            </a:r>
            <a:r>
              <a:rPr lang="en-US" dirty="0" smtClean="0"/>
              <a:t>N</a:t>
            </a:r>
            <a:r>
              <a:rPr lang="zh-CN" altLang="en-US" dirty="0" smtClean="0"/>
              <a:t>个可能的故障，设</a:t>
            </a:r>
            <a:r>
              <a:rPr lang="en-US" i="1" dirty="0" err="1" smtClean="0"/>
              <a:t>failure</a:t>
            </a:r>
            <a:r>
              <a:rPr lang="en-US" i="1" baseline="-25000" dirty="0" err="1" smtClean="0"/>
              <a:t>i</a:t>
            </a:r>
            <a:r>
              <a:rPr lang="zh-CN" altLang="en-US" dirty="0" smtClean="0"/>
              <a:t>是该服务中可能出现的故障之一，那么，第</a:t>
            </a:r>
            <a:r>
              <a:rPr lang="en-US" dirty="0" err="1" smtClean="0"/>
              <a:t>i</a:t>
            </a:r>
            <a:r>
              <a:rPr lang="zh-CN" altLang="en-US" dirty="0" smtClean="0"/>
              <a:t>故障的平均无故障时间即为</a:t>
            </a:r>
            <a:r>
              <a:rPr lang="en-US" dirty="0" smtClean="0"/>
              <a:t>MTBF(</a:t>
            </a:r>
            <a:r>
              <a:rPr lang="en-US" i="1" dirty="0" err="1" smtClean="0"/>
              <a:t>failure</a:t>
            </a:r>
            <a:r>
              <a:rPr lang="en-US" i="1" baseline="-25000" dirty="0" err="1" smtClean="0"/>
              <a:t>i</a:t>
            </a:r>
            <a:r>
              <a:rPr lang="en-US" dirty="0" smtClean="0"/>
              <a:t>)</a:t>
            </a:r>
            <a:r>
              <a:rPr lang="zh-CN" altLang="en-US" dirty="0" smtClean="0"/>
              <a:t>，其倒数就是该故障的发生概率。因此，这个服务的无故障平均时间为：</a:t>
            </a:r>
          </a:p>
          <a:p>
            <a:endParaRPr lang="zh-CN" altLang="en-US" dirty="0"/>
          </a:p>
        </p:txBody>
      </p:sp>
      <p:sp>
        <p:nvSpPr>
          <p:cNvPr id="1024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402" name="Object 2"/>
          <p:cNvGraphicFramePr>
            <a:graphicFrameLocks noChangeAspect="1"/>
          </p:cNvGraphicFramePr>
          <p:nvPr/>
        </p:nvGraphicFramePr>
        <p:xfrm>
          <a:off x="1397000" y="3733800"/>
          <a:ext cx="5880100" cy="1595007"/>
        </p:xfrm>
        <a:graphic>
          <a:graphicData uri="http://schemas.openxmlformats.org/presentationml/2006/ole">
            <p:oleObj spid="_x0000_s1026" name="公式" r:id="rId3" imgW="2349500" imgH="635000" progId="Equation.3">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TSAFE</a:t>
            </a:r>
            <a:r>
              <a:rPr lang="zh-CN" altLang="en-US" dirty="0" smtClean="0"/>
              <a:t>各项服务的</a:t>
            </a:r>
            <a:r>
              <a:rPr lang="en-US" dirty="0" smtClean="0"/>
              <a:t>MTBF</a:t>
            </a:r>
            <a:r>
              <a:rPr lang="zh-CN" altLang="en-US" dirty="0" smtClean="0"/>
              <a:t>需求对比</a:t>
            </a:r>
            <a:endParaRPr lang="zh-CN" altLang="en-US" dirty="0"/>
          </a:p>
        </p:txBody>
      </p:sp>
      <p:pic>
        <p:nvPicPr>
          <p:cNvPr id="103426" name="Picture 2"/>
          <p:cNvPicPr>
            <a:picLocks noChangeAspect="1" noChangeArrowheads="1"/>
          </p:cNvPicPr>
          <p:nvPr/>
        </p:nvPicPr>
        <p:blipFill>
          <a:blip r:embed="rId2"/>
          <a:srcRect/>
          <a:stretch>
            <a:fillRect/>
          </a:stretch>
        </p:blipFill>
        <p:spPr bwMode="auto">
          <a:xfrm>
            <a:off x="633413" y="1111250"/>
            <a:ext cx="8355927" cy="3486150"/>
          </a:xfrm>
          <a:prstGeom prst="rect">
            <a:avLst/>
          </a:prstGeom>
          <a:noFill/>
          <a:ln w="9525">
            <a:noFill/>
            <a:miter lim="800000"/>
            <a:headEnd/>
            <a:tailEnd/>
          </a:ln>
          <a:effectLst/>
        </p:spPr>
      </p:pic>
      <p:sp>
        <p:nvSpPr>
          <p:cNvPr id="4" name="矩形 3"/>
          <p:cNvSpPr/>
          <p:nvPr/>
        </p:nvSpPr>
        <p:spPr>
          <a:xfrm>
            <a:off x="1168400" y="4318000"/>
            <a:ext cx="7569200" cy="1938992"/>
          </a:xfrm>
          <a:prstGeom prst="rect">
            <a:avLst/>
          </a:prstGeom>
        </p:spPr>
        <p:txBody>
          <a:bodyPr wrap="square">
            <a:spAutoFit/>
          </a:bodyPr>
          <a:lstStyle/>
          <a:p>
            <a:r>
              <a:rPr lang="zh-CN" altLang="en-US" sz="2000" dirty="0" smtClean="0"/>
              <a:t>    会商后发现：该服务的</a:t>
            </a:r>
            <a:r>
              <a:rPr lang="en-US" sz="2000" dirty="0" smtClean="0"/>
              <a:t>6</a:t>
            </a:r>
            <a:r>
              <a:rPr lang="zh-CN" altLang="en-US" sz="2000" dirty="0" smtClean="0"/>
              <a:t>个故障特征，</a:t>
            </a:r>
            <a:r>
              <a:rPr lang="en-US" sz="2000" dirty="0" smtClean="0"/>
              <a:t>5</a:t>
            </a:r>
            <a:r>
              <a:rPr lang="zh-CN" altLang="en-US" sz="2000" dirty="0" smtClean="0"/>
              <a:t>个需求的</a:t>
            </a:r>
            <a:r>
              <a:rPr lang="en-US" sz="2000" dirty="0" smtClean="0"/>
              <a:t>MTBF</a:t>
            </a:r>
            <a:r>
              <a:rPr lang="zh-CN" altLang="en-US" sz="2000" dirty="0" smtClean="0"/>
              <a:t>都在</a:t>
            </a:r>
            <a:r>
              <a:rPr lang="en-US" sz="2000" dirty="0" smtClean="0"/>
              <a:t>10000 ~ 20000</a:t>
            </a:r>
            <a:r>
              <a:rPr lang="zh-CN" altLang="en-US" sz="2000" dirty="0" smtClean="0"/>
              <a:t>小时，有一个故障的</a:t>
            </a:r>
            <a:r>
              <a:rPr lang="en-US" sz="2000" dirty="0" smtClean="0"/>
              <a:t>MTBF</a:t>
            </a:r>
            <a:r>
              <a:rPr lang="zh-CN" altLang="en-US" sz="2000" dirty="0" smtClean="0"/>
              <a:t>要求为</a:t>
            </a:r>
            <a:r>
              <a:rPr lang="en-US" sz="2000" dirty="0" smtClean="0"/>
              <a:t>4000</a:t>
            </a:r>
            <a:r>
              <a:rPr lang="zh-CN" altLang="en-US" sz="2000" dirty="0" smtClean="0"/>
              <a:t>小时。组合后的</a:t>
            </a:r>
            <a:r>
              <a:rPr lang="en-US" sz="2000" dirty="0" smtClean="0"/>
              <a:t>MTBF</a:t>
            </a:r>
            <a:r>
              <a:rPr lang="zh-CN" altLang="en-US" sz="2000" dirty="0" smtClean="0"/>
              <a:t>接近于</a:t>
            </a:r>
            <a:r>
              <a:rPr lang="en-US" sz="2000" dirty="0" smtClean="0"/>
              <a:t>2000</a:t>
            </a:r>
            <a:r>
              <a:rPr lang="zh-CN" altLang="en-US" sz="2000" dirty="0" smtClean="0"/>
              <a:t>个小时</a:t>
            </a:r>
            <a:r>
              <a:rPr lang="en-US" sz="2000" dirty="0" smtClean="0"/>
              <a:t>(</a:t>
            </a:r>
            <a:r>
              <a:rPr lang="zh-CN" altLang="en-US" sz="2000" dirty="0" smtClean="0"/>
              <a:t>参考资料</a:t>
            </a:r>
            <a:r>
              <a:rPr lang="en-US" sz="2000" dirty="0" smtClean="0"/>
              <a:t>[15]</a:t>
            </a:r>
            <a:r>
              <a:rPr lang="zh-CN" altLang="en-US" sz="2000" dirty="0" smtClean="0"/>
              <a:t>为</a:t>
            </a:r>
            <a:r>
              <a:rPr lang="en-US" sz="2000" dirty="0" smtClean="0"/>
              <a:t>2222</a:t>
            </a:r>
            <a:r>
              <a:rPr lang="zh-CN" altLang="en-US" sz="2000" dirty="0" smtClean="0"/>
              <a:t>小时</a:t>
            </a:r>
            <a:r>
              <a:rPr lang="en-US" sz="2000" dirty="0" smtClean="0"/>
              <a:t>)</a:t>
            </a:r>
            <a:r>
              <a:rPr lang="zh-CN" altLang="en-US" sz="2000" dirty="0" smtClean="0"/>
              <a:t>。虽然各方要求高严重故障具有高</a:t>
            </a:r>
            <a:r>
              <a:rPr lang="en-US" sz="2000" dirty="0" smtClean="0"/>
              <a:t>MTBF</a:t>
            </a:r>
            <a:r>
              <a:rPr lang="zh-CN" altLang="en-US" sz="2000" dirty="0" smtClean="0"/>
              <a:t>，但组合后</a:t>
            </a:r>
            <a:r>
              <a:rPr lang="en-US" sz="2000" dirty="0" smtClean="0"/>
              <a:t>5</a:t>
            </a:r>
            <a:r>
              <a:rPr lang="zh-CN" altLang="en-US" sz="2000" dirty="0" smtClean="0"/>
              <a:t>个不同的故障模式收较低的故障的</a:t>
            </a:r>
            <a:r>
              <a:rPr lang="en-US" sz="2000" dirty="0" smtClean="0"/>
              <a:t>MTBF</a:t>
            </a:r>
            <a:r>
              <a:rPr lang="zh-CN" altLang="en-US" sz="2000" dirty="0" smtClean="0"/>
              <a:t>影响。经各方会商后，更改为更为合理的</a:t>
            </a:r>
            <a:r>
              <a:rPr lang="en-US" sz="2000" dirty="0" smtClean="0"/>
              <a:t>MTBF</a:t>
            </a:r>
            <a:r>
              <a:rPr lang="zh-CN" altLang="en-US" sz="2000" dirty="0" smtClean="0"/>
              <a:t>指标要求。</a:t>
            </a:r>
            <a:endParaRPr lang="zh-CN" alt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9.8.2.3 </a:t>
            </a:r>
            <a:r>
              <a:rPr lang="zh-CN" altLang="en-US" dirty="0" smtClean="0"/>
              <a:t>紧急情况的可用性分析</a:t>
            </a:r>
            <a:endParaRPr lang="zh-CN" altLang="en-US" dirty="0"/>
          </a:p>
        </p:txBody>
      </p:sp>
      <p:sp>
        <p:nvSpPr>
          <p:cNvPr id="3" name="内容占位符 2"/>
          <p:cNvSpPr>
            <a:spLocks noGrp="1"/>
          </p:cNvSpPr>
          <p:nvPr>
            <p:ph idx="1"/>
          </p:nvPr>
        </p:nvSpPr>
        <p:spPr>
          <a:xfrm>
            <a:off x="990600" y="1295400"/>
            <a:ext cx="8001000" cy="635000"/>
          </a:xfrm>
        </p:spPr>
        <p:txBody>
          <a:bodyPr/>
          <a:lstStyle/>
          <a:p>
            <a:r>
              <a:rPr lang="zh-CN" altLang="en-US" dirty="0" smtClean="0"/>
              <a:t>同样，将可使用性定义为：</a:t>
            </a:r>
          </a:p>
        </p:txBody>
      </p:sp>
      <p:sp>
        <p:nvSpPr>
          <p:cNvPr id="4" name="内容占位符 2"/>
          <p:cNvSpPr txBox="1">
            <a:spLocks/>
          </p:cNvSpPr>
          <p:nvPr/>
        </p:nvSpPr>
        <p:spPr bwMode="auto">
          <a:xfrm>
            <a:off x="965200" y="4546600"/>
            <a:ext cx="8001000" cy="1079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其中，</a:t>
            </a:r>
            <a:r>
              <a:rPr kumimoji="1" lang="en-US" sz="28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是所有故障的</a:t>
            </a:r>
            <a:r>
              <a:rPr kumimoji="1" lang="en-US" sz="2800" b="0" i="0" u="none" strike="noStrike" kern="0" cap="none" spc="0" normalizeH="0" baseline="0" noProof="0" dirty="0" smtClean="0">
                <a:ln>
                  <a:noFill/>
                </a:ln>
                <a:solidFill>
                  <a:schemeClr val="tx1"/>
                </a:solidFill>
                <a:effectLst/>
                <a:uLnTx/>
                <a:uFillTx/>
                <a:latin typeface="+mn-lt"/>
                <a:ea typeface="+mn-ea"/>
                <a:cs typeface="+mn-cs"/>
              </a:rPr>
              <a:t>MTTR</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的最大值，</a:t>
            </a:r>
            <a:r>
              <a:rPr kumimoji="1" lang="en-US" sz="2800" b="0" i="0" u="none" strike="noStrike" kern="0" cap="none" spc="0" normalizeH="0" baseline="0" noProof="0" dirty="0" smtClean="0">
                <a:ln>
                  <a:noFill/>
                </a:ln>
                <a:solidFill>
                  <a:schemeClr val="tx1"/>
                </a:solidFill>
                <a:effectLst/>
                <a:uLnTx/>
                <a:uFillTx/>
                <a:latin typeface="+mn-lt"/>
                <a:ea typeface="+mn-ea"/>
                <a:cs typeface="+mn-cs"/>
              </a:rPr>
              <a:t>MTTR</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表示修复时间。</a:t>
            </a:r>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4449" name="Object 1"/>
          <p:cNvGraphicFramePr>
            <a:graphicFrameLocks noChangeAspect="1"/>
          </p:cNvGraphicFramePr>
          <p:nvPr/>
        </p:nvGraphicFramePr>
        <p:xfrm>
          <a:off x="939800" y="2416598"/>
          <a:ext cx="7912100" cy="885402"/>
        </p:xfrm>
        <a:graphic>
          <a:graphicData uri="http://schemas.openxmlformats.org/presentationml/2006/ole">
            <p:oleObj spid="_x0000_s2050" name="公式" r:id="rId3" imgW="4000500" imgH="431800" progId="Equation.3">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54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5473" name="Object 1"/>
          <p:cNvGraphicFramePr>
            <a:graphicFrameLocks noChangeAspect="1"/>
          </p:cNvGraphicFramePr>
          <p:nvPr/>
        </p:nvGraphicFramePr>
        <p:xfrm>
          <a:off x="990600" y="1219200"/>
          <a:ext cx="7612866" cy="3467100"/>
        </p:xfrm>
        <a:graphic>
          <a:graphicData uri="http://schemas.openxmlformats.org/presentationml/2006/ole">
            <p:oleObj spid="_x0000_s3074" name="图表" r:id="rId3" imgW="4914900" imgH="2238451" progId="MSGraph.Chart.8">
              <p:embed/>
            </p:oleObj>
          </a:graphicData>
        </a:graphic>
      </p:graphicFrame>
      <p:sp>
        <p:nvSpPr>
          <p:cNvPr id="5" name="矩形 4"/>
          <p:cNvSpPr/>
          <p:nvPr/>
        </p:nvSpPr>
        <p:spPr>
          <a:xfrm>
            <a:off x="1193800" y="4368799"/>
            <a:ext cx="7708900" cy="1938992"/>
          </a:xfrm>
          <a:prstGeom prst="rect">
            <a:avLst/>
          </a:prstGeom>
        </p:spPr>
        <p:txBody>
          <a:bodyPr wrap="square">
            <a:spAutoFit/>
          </a:bodyPr>
          <a:lstStyle/>
          <a:p>
            <a:pPr>
              <a:buFont typeface="Arial" pitchFamily="34" charset="0"/>
              <a:buChar char="•"/>
            </a:pPr>
            <a:r>
              <a:rPr lang="zh-CN" altLang="en-US" sz="2000" dirty="0" smtClean="0"/>
              <a:t>  对比后发现“显示综合路径”服务的可使用性明显小于其他服务的。经各方会商后，修正原先的</a:t>
            </a:r>
            <a:r>
              <a:rPr lang="en-US" sz="2000" dirty="0" smtClean="0"/>
              <a:t>MTBF</a:t>
            </a:r>
            <a:r>
              <a:rPr lang="zh-CN" altLang="en-US" sz="2000" dirty="0" smtClean="0"/>
              <a:t>和</a:t>
            </a:r>
            <a:r>
              <a:rPr lang="en-US" sz="2000" dirty="0" smtClean="0"/>
              <a:t>MTTR</a:t>
            </a:r>
            <a:r>
              <a:rPr lang="zh-CN" altLang="en-US" sz="2000" dirty="0" smtClean="0"/>
              <a:t>的要求。注意：系统或服务的平均修复时间</a:t>
            </a:r>
            <a:r>
              <a:rPr lang="en-US" sz="2000" dirty="0" smtClean="0"/>
              <a:t>(MTTR)</a:t>
            </a:r>
            <a:r>
              <a:rPr lang="zh-CN" altLang="en-US" sz="2000" dirty="0" smtClean="0"/>
              <a:t>不仅取决于系统的设计，更取决于系统故障是否容易被判断出来，以及供应商对故障的响应时间。</a:t>
            </a:r>
            <a:endParaRPr lang="en-US" altLang="zh-CN" sz="2000" dirty="0" smtClean="0"/>
          </a:p>
          <a:p>
            <a:pPr>
              <a:buFont typeface="Arial" pitchFamily="34" charset="0"/>
              <a:buChar char="•"/>
            </a:pPr>
            <a:r>
              <a:rPr lang="zh-CN" altLang="en-US" sz="2000" b="1" dirty="0" smtClean="0"/>
              <a:t> </a:t>
            </a:r>
            <a:r>
              <a:rPr lang="zh-CN" altLang="en-US" sz="2000" dirty="0" smtClean="0"/>
              <a:t>因此，对该项</a:t>
            </a:r>
            <a:r>
              <a:rPr lang="en-US" altLang="en-US" sz="2000" dirty="0" smtClean="0"/>
              <a:t>MTTR</a:t>
            </a:r>
            <a:r>
              <a:rPr lang="zh-CN" altLang="en-US" sz="2000" dirty="0" smtClean="0"/>
              <a:t>的修改</a:t>
            </a:r>
            <a:r>
              <a:rPr lang="zh-CN" altLang="en-US" sz="2000" b="1" dirty="0" smtClean="0">
                <a:solidFill>
                  <a:srgbClr val="FF0000"/>
                </a:solidFill>
              </a:rPr>
              <a:t>有可能提高“显示综合路径”服务的结构、代码和易维护性要求。</a:t>
            </a:r>
            <a:r>
              <a:rPr lang="zh-CN" altLang="en-US" sz="2000" dirty="0" smtClean="0"/>
              <a:t>相应地将增加工程成本。</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9.8.2.4 </a:t>
            </a:r>
            <a:r>
              <a:rPr lang="zh-CN" altLang="en-US" dirty="0" smtClean="0"/>
              <a:t>更全面的可信赖性分析</a:t>
            </a:r>
            <a:endParaRPr lang="zh-CN" altLang="en-US" dirty="0"/>
          </a:p>
        </p:txBody>
      </p:sp>
      <p:sp>
        <p:nvSpPr>
          <p:cNvPr id="3" name="内容占位符 2"/>
          <p:cNvSpPr>
            <a:spLocks noGrp="1"/>
          </p:cNvSpPr>
          <p:nvPr>
            <p:ph idx="1"/>
          </p:nvPr>
        </p:nvSpPr>
        <p:spPr/>
        <p:txBody>
          <a:bodyPr/>
          <a:lstStyle/>
          <a:p>
            <a:r>
              <a:rPr lang="zh-CN" altLang="en-US" dirty="0" smtClean="0"/>
              <a:t>与此类似，分析每项服务和系统的可信赖性的多种指标，包括功能正确性、响应时间、吞吐量、数据刷新频率、精确度等。</a:t>
            </a:r>
            <a:endParaRPr lang="en-US" altLang="zh-CN" dirty="0" smtClean="0"/>
          </a:p>
          <a:p>
            <a:pPr lvl="1"/>
            <a:r>
              <a:rPr lang="zh-CN" altLang="en-US" dirty="0" smtClean="0"/>
              <a:t>参见资料</a:t>
            </a:r>
            <a:r>
              <a:rPr lang="en-US" dirty="0" smtClean="0"/>
              <a:t>[15]</a:t>
            </a:r>
            <a:r>
              <a:rPr lang="zh-CN" altLang="en-US" dirty="0" smtClean="0"/>
              <a:t>中给出了更多的可信赖指标的分析。</a:t>
            </a:r>
            <a:endParaRPr lang="en-US" altLang="zh-CN" dirty="0" smtClean="0"/>
          </a:p>
          <a:p>
            <a:r>
              <a:rPr lang="zh-CN" altLang="en-US" dirty="0" smtClean="0"/>
              <a:t>由此，需求分析相关方可以直观地调整各项服务的</a:t>
            </a:r>
            <a:r>
              <a:rPr lang="en-US" dirty="0" smtClean="0"/>
              <a:t>MTBF</a:t>
            </a:r>
            <a:r>
              <a:rPr lang="zh-CN" altLang="en-US" dirty="0" smtClean="0"/>
              <a:t>要求。达到整个系统的最好的可信赖性服务要求。</a:t>
            </a:r>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9.9</a:t>
            </a:r>
            <a:r>
              <a:rPr lang="zh-CN" altLang="en-US" dirty="0" smtClean="0"/>
              <a:t> </a:t>
            </a:r>
            <a:r>
              <a:rPr lang="zh-CN" altLang="en-US" dirty="0" smtClean="0"/>
              <a:t>总结</a:t>
            </a:r>
            <a:endParaRPr lang="zh-CN" altLang="en-US" dirty="0"/>
          </a:p>
        </p:txBody>
      </p:sp>
      <p:sp>
        <p:nvSpPr>
          <p:cNvPr id="3" name="内容占位符 2"/>
          <p:cNvSpPr>
            <a:spLocks noGrp="1"/>
          </p:cNvSpPr>
          <p:nvPr>
            <p:ph idx="1"/>
          </p:nvPr>
        </p:nvSpPr>
        <p:spPr>
          <a:xfrm>
            <a:off x="863600" y="1270000"/>
            <a:ext cx="8280400" cy="4902200"/>
          </a:xfrm>
        </p:spPr>
        <p:txBody>
          <a:bodyPr/>
          <a:lstStyle/>
          <a:p>
            <a:r>
              <a:rPr lang="zh-CN" altLang="en-US" sz="2400" dirty="0" smtClean="0"/>
              <a:t>需求分析是系统的用户、开发方等相关利益方共同的责任。</a:t>
            </a:r>
            <a:endParaRPr lang="en-US" altLang="zh-CN" sz="2400" dirty="0" smtClean="0"/>
          </a:p>
          <a:p>
            <a:r>
              <a:rPr lang="zh-CN" altLang="en-US" sz="2400" dirty="0" smtClean="0"/>
              <a:t>图示化方法是最好的兼顾各方利益，具有良好可读、可理解的建模方法。传统的数据流、统一建模语言（</a:t>
            </a:r>
            <a:r>
              <a:rPr lang="en-US" sz="2400" dirty="0" smtClean="0"/>
              <a:t>UML</a:t>
            </a:r>
            <a:r>
              <a:rPr lang="zh-CN" altLang="en-US" sz="2400" dirty="0" smtClean="0"/>
              <a:t>），以及许多面向行业的建模语言都可以帮助系统分析人员和客户描述和建模系统模型，从而更好地沟通。</a:t>
            </a:r>
          </a:p>
          <a:p>
            <a:r>
              <a:rPr lang="zh-CN" altLang="en-US" sz="2400" dirty="0" smtClean="0"/>
              <a:t>在建立系统功能和服务流程模型的同时，需要剖析各项服务的性能</a:t>
            </a:r>
            <a:r>
              <a:rPr lang="en-US" sz="2400" dirty="0" smtClean="0"/>
              <a:t>(</a:t>
            </a:r>
            <a:r>
              <a:rPr lang="zh-CN" altLang="en-US" sz="2400" dirty="0" smtClean="0"/>
              <a:t>包括时间、信息处理路的容量等</a:t>
            </a:r>
            <a:r>
              <a:rPr lang="en-US" sz="2400" dirty="0" smtClean="0"/>
              <a:t>)</a:t>
            </a:r>
            <a:r>
              <a:rPr lang="zh-CN" altLang="en-US" sz="2400" dirty="0" smtClean="0"/>
              <a:t>质量要求。</a:t>
            </a:r>
            <a:endParaRPr lang="en-US" altLang="zh-CN" sz="2400" dirty="0" smtClean="0"/>
          </a:p>
          <a:p>
            <a:r>
              <a:rPr lang="zh-CN" altLang="en-US" sz="2400" dirty="0" smtClean="0"/>
              <a:t>进一步，针对高可信赖的系统，需要进一步分析可信赖的特征和指标要求，并综合为整个系统和服务的要求。</a:t>
            </a:r>
            <a:endParaRPr lang="en-US" altLang="zh-CN" sz="2400" dirty="0" smtClean="0"/>
          </a:p>
          <a:p>
            <a:r>
              <a:rPr lang="zh-CN" altLang="en-US" sz="2400" dirty="0" smtClean="0"/>
              <a:t>在今后的设计中把质量和可信赖性指标分解到系统的体系结构、软件结构、以及代码的要求中。</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b="1" dirty="0" smtClean="0"/>
              <a:t>（</a:t>
            </a:r>
            <a:r>
              <a:rPr lang="en-US" sz="2400" b="1" dirty="0" smtClean="0"/>
              <a:t>1</a:t>
            </a:r>
            <a:r>
              <a:rPr lang="zh-CN" altLang="en-US" sz="2400" b="1" dirty="0" smtClean="0"/>
              <a:t>）形象原则：</a:t>
            </a:r>
            <a:endParaRPr lang="en-US" altLang="zh-CN" sz="2400" b="1" dirty="0" smtClean="0"/>
          </a:p>
          <a:p>
            <a:pPr lvl="1"/>
            <a:r>
              <a:rPr lang="zh-CN" altLang="en-US" sz="2000" dirty="0" smtClean="0"/>
              <a:t>所有的象形文字都是期望表达的“东西”的物理性状或主要特征。例如，“日”、“月”“人”、“木”等，与真实世界中的物理体是相似的。</a:t>
            </a:r>
          </a:p>
          <a:p>
            <a:r>
              <a:rPr lang="zh-CN" altLang="en-US" sz="2400" dirty="0" smtClean="0"/>
              <a:t>（</a:t>
            </a:r>
            <a:r>
              <a:rPr lang="en-US" sz="2400" dirty="0" smtClean="0"/>
              <a:t>2</a:t>
            </a:r>
            <a:r>
              <a:rPr lang="zh-CN" altLang="en-US" sz="2400" dirty="0" smtClean="0"/>
              <a:t>）</a:t>
            </a:r>
            <a:r>
              <a:rPr lang="zh-CN" altLang="en-US" sz="2400" b="1" dirty="0" smtClean="0"/>
              <a:t>子集原则：</a:t>
            </a:r>
            <a:endParaRPr lang="en-US" altLang="zh-CN" sz="2400" b="1" dirty="0" smtClean="0"/>
          </a:p>
          <a:p>
            <a:pPr lvl="1"/>
            <a:r>
              <a:rPr lang="zh-CN" altLang="en-US" sz="2000" dirty="0" smtClean="0"/>
              <a:t>对文字加以限制，创立新的文字，表达出原来文字的子集。例如，“囚”是将“人”限制在规定的“口”内。</a:t>
            </a:r>
          </a:p>
          <a:p>
            <a:r>
              <a:rPr lang="zh-CN" altLang="en-US" sz="2400" b="1" dirty="0" smtClean="0"/>
              <a:t>（</a:t>
            </a:r>
            <a:r>
              <a:rPr lang="en-US" sz="2400" b="1" dirty="0" smtClean="0"/>
              <a:t>3</a:t>
            </a:r>
            <a:r>
              <a:rPr lang="zh-CN" altLang="en-US" sz="2400" b="1" dirty="0" smtClean="0"/>
              <a:t>）群组原则：</a:t>
            </a:r>
            <a:endParaRPr lang="en-US" altLang="zh-CN" sz="2400" b="1" dirty="0" smtClean="0"/>
          </a:p>
          <a:p>
            <a:pPr lvl="1"/>
            <a:r>
              <a:rPr lang="zh-CN" altLang="en-US" sz="2000" dirty="0" smtClean="0"/>
              <a:t>一个新的文字是一个已有文字的两次或三次重叠，从而表达出原始含义的“多”或“组”的含义。例如，“木”两次重叠为“林”，三次重叠为“森”，表达多个树木。</a:t>
            </a:r>
          </a:p>
          <a:p>
            <a:pPr>
              <a:buNone/>
            </a:pP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76300" y="1295400"/>
            <a:ext cx="8115300" cy="4902200"/>
          </a:xfrm>
        </p:spPr>
        <p:txBody>
          <a:bodyPr/>
          <a:lstStyle/>
          <a:p>
            <a:r>
              <a:rPr lang="zh-CN" altLang="en-US" sz="2400" b="1" dirty="0" smtClean="0"/>
              <a:t>（</a:t>
            </a:r>
            <a:r>
              <a:rPr lang="en-US" sz="2400" b="1" dirty="0" smtClean="0"/>
              <a:t>4</a:t>
            </a:r>
            <a:r>
              <a:rPr lang="zh-CN" altLang="en-US" sz="2400" b="1" dirty="0" smtClean="0"/>
              <a:t>）组合</a:t>
            </a:r>
            <a:r>
              <a:rPr lang="en-US" sz="2400" b="1" dirty="0" smtClean="0"/>
              <a:t>(</a:t>
            </a:r>
            <a:r>
              <a:rPr lang="zh-CN" altLang="en-US" sz="2400" b="1" dirty="0" smtClean="0"/>
              <a:t>或聚合</a:t>
            </a:r>
            <a:r>
              <a:rPr lang="en-US" sz="2400" b="1" dirty="0" smtClean="0"/>
              <a:t>)</a:t>
            </a:r>
            <a:r>
              <a:rPr lang="zh-CN" altLang="en-US" sz="2400" b="1" dirty="0" smtClean="0"/>
              <a:t>原则：</a:t>
            </a:r>
            <a:endParaRPr lang="en-US" altLang="zh-CN" sz="2400" b="1" dirty="0" smtClean="0"/>
          </a:p>
          <a:p>
            <a:pPr lvl="1"/>
            <a:r>
              <a:rPr lang="zh-CN" altLang="en-US" sz="2000" dirty="0" smtClean="0"/>
              <a:t>新的文字是几个已有的表意文字的组合含义。例如，“鸣”是“口”和“鸟”的组合，表达鸟的歌唱。</a:t>
            </a:r>
          </a:p>
          <a:p>
            <a:r>
              <a:rPr lang="zh-CN" altLang="en-US" sz="2400" b="1" dirty="0" smtClean="0"/>
              <a:t>（</a:t>
            </a:r>
            <a:r>
              <a:rPr lang="en-US" sz="2400" b="1" dirty="0" smtClean="0"/>
              <a:t>5</a:t>
            </a:r>
            <a:r>
              <a:rPr lang="zh-CN" altLang="en-US" sz="2400" b="1" dirty="0" smtClean="0"/>
              <a:t>）共性原则：</a:t>
            </a:r>
            <a:endParaRPr lang="en-US" altLang="zh-CN" sz="2400" b="1" dirty="0" smtClean="0"/>
          </a:p>
          <a:p>
            <a:pPr lvl="1"/>
            <a:r>
              <a:rPr lang="zh-CN" altLang="en-US" sz="2000" dirty="0" smtClean="0"/>
              <a:t>新的文字有两个或多个字的串接而成。其含义是构成此字的偏旁部首的共性特征。例如，“日”串接“月”构成“明”。“日”和“月”共同特征是“亮”，将其加起来更“明”亮了。</a:t>
            </a:r>
          </a:p>
          <a:p>
            <a:r>
              <a:rPr lang="en-US" sz="2400" dirty="0" smtClean="0"/>
              <a:t> </a:t>
            </a:r>
            <a:r>
              <a:rPr lang="en-US" sz="2400" b="1" dirty="0" smtClean="0"/>
              <a:t>(6)</a:t>
            </a:r>
            <a:r>
              <a:rPr lang="zh-CN" altLang="en-US" sz="2400" b="1" dirty="0" smtClean="0"/>
              <a:t>实例化原则：</a:t>
            </a:r>
            <a:endParaRPr lang="en-US" altLang="zh-CN" sz="2400" b="1" dirty="0" smtClean="0"/>
          </a:p>
          <a:p>
            <a:pPr lvl="1"/>
            <a:r>
              <a:rPr lang="zh-CN" altLang="en-US" sz="2000" dirty="0" smtClean="0"/>
              <a:t>一个字有两部组成。通常，左面表达公共的实体，右面是其它部首或字，表示特殊的实例。例如，“铁”、“铜”、“银”、“锡”等的左偏旁是一样的，说明具有金属共同属性，而右半边是具体的金属属性。</a:t>
            </a:r>
          </a:p>
          <a:p>
            <a:endParaRPr lang="zh-CN" altLang="en-US" sz="2400"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3</TotalTime>
  <Words>4585</Words>
  <Application>Microsoft PowerPoint</Application>
  <PresentationFormat>全屏显示(4:3)</PresentationFormat>
  <Paragraphs>232</Paragraphs>
  <Slides>76</Slides>
  <Notes>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76</vt:i4>
      </vt:variant>
    </vt:vector>
  </HeadingPairs>
  <TitlesOfParts>
    <vt:vector size="80" baseType="lpstr">
      <vt:lpstr>新模板-7</vt:lpstr>
      <vt:lpstr>自定义设计方案</vt:lpstr>
      <vt:lpstr>公式</vt:lpstr>
      <vt:lpstr>图表</vt:lpstr>
      <vt:lpstr>第9章 建模与图示化表达</vt:lpstr>
      <vt:lpstr>目录</vt:lpstr>
      <vt:lpstr>9.1 图示化与自然语言</vt:lpstr>
      <vt:lpstr>9.1.1 图的作用</vt:lpstr>
      <vt:lpstr>9.1.1 图的作用</vt:lpstr>
      <vt:lpstr>9.1.2 自然语言和文字的构造原则</vt:lpstr>
      <vt:lpstr>幻灯片 7</vt:lpstr>
      <vt:lpstr>幻灯片 8</vt:lpstr>
      <vt:lpstr>幻灯片 9</vt:lpstr>
      <vt:lpstr>9.2传统的图示化建模</vt:lpstr>
      <vt:lpstr>9.2.1 系统周境图示化表达</vt:lpstr>
      <vt:lpstr>9.2.2 数据流图表达</vt:lpstr>
      <vt:lpstr>幻灯片 13</vt:lpstr>
      <vt:lpstr>幻灯片 14</vt:lpstr>
      <vt:lpstr>9.2.3 功能结构图表达</vt:lpstr>
      <vt:lpstr>9.2.4 实体关系图表达</vt:lpstr>
      <vt:lpstr>实体关系图的例子</vt:lpstr>
      <vt:lpstr>陈品山给出的实体关系(Entity-Relationship)</vt:lpstr>
      <vt:lpstr>幻灯片 19</vt:lpstr>
      <vt:lpstr>幻灯片 20</vt:lpstr>
      <vt:lpstr>英语语法、实体关系和集合论</vt:lpstr>
      <vt:lpstr>9.2.5 事务定义与性能分析</vt:lpstr>
      <vt:lpstr>功能结构图上给出的事务性能要求</vt:lpstr>
      <vt:lpstr>数据流图上给出的一个派车事务流程</vt:lpstr>
      <vt:lpstr>9.3 用户角色表达</vt:lpstr>
      <vt:lpstr>9.3.1 用例图</vt:lpstr>
      <vt:lpstr>C&amp;C的一个用例图(注意:不完全符合UML规范)</vt:lpstr>
      <vt:lpstr>幻灯片 28</vt:lpstr>
      <vt:lpstr>9.3.2 泳道图</vt:lpstr>
      <vt:lpstr>9.4 静态图模型</vt:lpstr>
      <vt:lpstr>9.4.1 部署图</vt:lpstr>
      <vt:lpstr>9.4.2 对象和类图</vt:lpstr>
      <vt:lpstr>幻灯片 33</vt:lpstr>
      <vt:lpstr>不同阶段与人员表达类的清晰程度</vt:lpstr>
      <vt:lpstr>9.4.3 类之间的关联</vt:lpstr>
      <vt:lpstr>幻灯片 36</vt:lpstr>
      <vt:lpstr>类的聚合(aggregation)</vt:lpstr>
      <vt:lpstr>类的依赖(dependency)</vt:lpstr>
      <vt:lpstr>分析阶段的UML使用</vt:lpstr>
      <vt:lpstr>9.5 活动的建模</vt:lpstr>
      <vt:lpstr>9.5.1活动的表达</vt:lpstr>
      <vt:lpstr>一个处理订单过程的活动图</vt:lpstr>
      <vt:lpstr>9.5.2 泳道与活动的结合</vt:lpstr>
      <vt:lpstr>分区的泳道图</vt:lpstr>
      <vt:lpstr>多维度分区的泳道图</vt:lpstr>
      <vt:lpstr>9.6 交互的图示化模型</vt:lpstr>
      <vt:lpstr>9.6.1消息顺序图</vt:lpstr>
      <vt:lpstr>带时间约束和时序的MSC的例子</vt:lpstr>
      <vt:lpstr>9.6.2通信图</vt:lpstr>
      <vt:lpstr>9.6.3交互概要图</vt:lpstr>
      <vt:lpstr>9.6.4时序图(Timing Diagrams)</vt:lpstr>
      <vt:lpstr>9.7 状态机模型</vt:lpstr>
      <vt:lpstr>9.7.1 Mealy机</vt:lpstr>
      <vt:lpstr>9.7.2 Moore机</vt:lpstr>
      <vt:lpstr>Moore机的完全测试问题</vt:lpstr>
      <vt:lpstr>9.7.3 UML中的状态机图示化表达</vt:lpstr>
      <vt:lpstr>幻灯片 57</vt:lpstr>
      <vt:lpstr>UML的状态机图</vt:lpstr>
      <vt:lpstr>幻灯片 59</vt:lpstr>
      <vt:lpstr>用SMD表示的打电话的例子</vt:lpstr>
      <vt:lpstr>幻灯片 61</vt:lpstr>
      <vt:lpstr>9.8 可信赖性分析与建模</vt:lpstr>
      <vt:lpstr>9.8.1可信赖性分析框架和过程</vt:lpstr>
      <vt:lpstr>幻灯片 64</vt:lpstr>
      <vt:lpstr>分析步骤</vt:lpstr>
      <vt:lpstr>幻灯片 66</vt:lpstr>
      <vt:lpstr>9.8.2可信赖性需求分析的例子</vt:lpstr>
      <vt:lpstr>9.8.2.1需求启发</vt:lpstr>
      <vt:lpstr>TSAFE的可信性需求例子</vt:lpstr>
      <vt:lpstr>将 TSAFE的故障特征总结如表9-4所示</vt:lpstr>
      <vt:lpstr>9.8.2.2 紧急情况下的MTBF分析</vt:lpstr>
      <vt:lpstr>TSAFE各项服务的MTBF需求对比</vt:lpstr>
      <vt:lpstr>9.8.2.3 紧急情况的可用性分析</vt:lpstr>
      <vt:lpstr>幻灯片 74</vt:lpstr>
      <vt:lpstr>9.8.2.4 更全面的可信赖性分析</vt:lpstr>
      <vt:lpstr>9.9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建模与图示化表达</dc:title>
  <dc:creator>Think</dc:creator>
  <cp:lastModifiedBy>Think</cp:lastModifiedBy>
  <cp:revision>2</cp:revision>
  <dcterms:created xsi:type="dcterms:W3CDTF">2014-07-04T02:26:26Z</dcterms:created>
  <dcterms:modified xsi:type="dcterms:W3CDTF">2014-07-15T10:04:51Z</dcterms:modified>
</cp:coreProperties>
</file>