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5" r:id="rId2"/>
    <p:sldMasterId id="2147483663" r:id="rId3"/>
  </p:sldMasterIdLst>
  <p:notesMasterIdLst>
    <p:notesMasterId r:id="rId96"/>
  </p:notesMasterIdLst>
  <p:handoutMasterIdLst>
    <p:handoutMasterId r:id="rId97"/>
  </p:handoutMasterIdLst>
  <p:sldIdLst>
    <p:sldId id="256" r:id="rId4"/>
    <p:sldId id="257" r:id="rId5"/>
    <p:sldId id="258" r:id="rId6"/>
    <p:sldId id="261" r:id="rId7"/>
    <p:sldId id="262"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259"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0" r:id="rId72"/>
    <p:sldId id="327" r:id="rId73"/>
    <p:sldId id="303" r:id="rId74"/>
    <p:sldId id="329" r:id="rId75"/>
    <p:sldId id="330" r:id="rId76"/>
    <p:sldId id="331" r:id="rId77"/>
    <p:sldId id="332" r:id="rId78"/>
    <p:sldId id="346" r:id="rId79"/>
    <p:sldId id="333" r:id="rId80"/>
    <p:sldId id="334" r:id="rId81"/>
    <p:sldId id="328" r:id="rId82"/>
    <p:sldId id="336" r:id="rId83"/>
    <p:sldId id="338" r:id="rId84"/>
    <p:sldId id="339" r:id="rId85"/>
    <p:sldId id="340" r:id="rId86"/>
    <p:sldId id="337" r:id="rId87"/>
    <p:sldId id="341" r:id="rId88"/>
    <p:sldId id="342" r:id="rId89"/>
    <p:sldId id="343" r:id="rId90"/>
    <p:sldId id="344" r:id="rId91"/>
    <p:sldId id="347" r:id="rId92"/>
    <p:sldId id="348" r:id="rId93"/>
    <p:sldId id="335" r:id="rId94"/>
    <p:sldId id="349" r:id="rId9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www.misra-c.com/"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12</a:t>
            </a:r>
            <a:r>
              <a:rPr lang="zh-CN" altLang="en-US" dirty="0" smtClean="0"/>
              <a:t>章 代码工程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 </a:t>
            </a:r>
            <a:r>
              <a:rPr lang="zh-CN" altLang="en-US" dirty="0" smtClean="0"/>
              <a:t>代码版本控制</a:t>
            </a:r>
            <a:endParaRPr lang="zh-CN" altLang="en-US" dirty="0"/>
          </a:p>
        </p:txBody>
      </p:sp>
      <p:sp>
        <p:nvSpPr>
          <p:cNvPr id="3" name="内容占位符 2"/>
          <p:cNvSpPr>
            <a:spLocks noGrp="1"/>
          </p:cNvSpPr>
          <p:nvPr>
            <p:ph idx="1"/>
          </p:nvPr>
        </p:nvSpPr>
        <p:spPr/>
        <p:txBody>
          <a:bodyPr/>
          <a:lstStyle/>
          <a:p>
            <a:r>
              <a:rPr lang="zh-CN" altLang="en-US" dirty="0" smtClean="0"/>
              <a:t>每次代码修改可能带来新的错误，产生新的代码版本。随着修改次数的增多，代码版本越来越多，版本的误用成为影响代码质量的主要因素</a:t>
            </a:r>
            <a:r>
              <a:rPr lang="zh-CN" altLang="en-US" dirty="0" smtClean="0"/>
              <a:t>。</a:t>
            </a:r>
            <a:endParaRPr lang="en-US" altLang="zh-CN" dirty="0" smtClean="0"/>
          </a:p>
          <a:p>
            <a:pPr lvl="1"/>
            <a:r>
              <a:rPr lang="zh-CN" altLang="en-US" dirty="0" smtClean="0"/>
              <a:t>因此</a:t>
            </a:r>
            <a:r>
              <a:rPr lang="zh-CN" altLang="en-US" dirty="0" smtClean="0"/>
              <a:t>需要有效地控制代码的修改和版本</a:t>
            </a:r>
            <a:r>
              <a:rPr lang="en-US" dirty="0" smtClean="0"/>
              <a:t>---</a:t>
            </a:r>
            <a:r>
              <a:rPr lang="zh-CN" altLang="en-US" dirty="0" smtClean="0"/>
              <a:t>即，代码版本管理。</a:t>
            </a:r>
            <a:endParaRPr lang="en-US" altLang="zh-CN" dirty="0" smtClean="0"/>
          </a:p>
          <a:p>
            <a:endParaRPr lang="en-US" altLang="zh-CN" dirty="0" smtClean="0"/>
          </a:p>
          <a:p>
            <a:r>
              <a:rPr lang="zh-CN" altLang="en-US" dirty="0" smtClean="0"/>
              <a:t>源的代码版本管理工具，例如</a:t>
            </a:r>
            <a:r>
              <a:rPr lang="en-US" dirty="0" smtClean="0"/>
              <a:t>SVN</a:t>
            </a:r>
            <a:r>
              <a:rPr lang="zh-CN" altLang="en-US" dirty="0" smtClean="0"/>
              <a:t>、</a:t>
            </a:r>
            <a:r>
              <a:rPr lang="en-US" dirty="0" err="1" smtClean="0"/>
              <a:t>Sourcesafe</a:t>
            </a:r>
            <a:r>
              <a:rPr lang="zh-CN" altLang="en-US" dirty="0" smtClean="0"/>
              <a:t>等，可以用来管理多人对代码修改所引起的版本变更，从而降低代码修改所引起的错误率。</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12.2.4 Build</a:t>
            </a:r>
            <a:r>
              <a:rPr lang="zh-CN" altLang="en-US" dirty="0" smtClean="0"/>
              <a:t>工具的使用</a:t>
            </a:r>
            <a:endParaRPr lang="zh-CN" altLang="en-US" dirty="0"/>
          </a:p>
        </p:txBody>
      </p:sp>
      <p:sp>
        <p:nvSpPr>
          <p:cNvPr id="3" name="内容占位符 2"/>
          <p:cNvSpPr>
            <a:spLocks noGrp="1"/>
          </p:cNvSpPr>
          <p:nvPr>
            <p:ph idx="1"/>
          </p:nvPr>
        </p:nvSpPr>
        <p:spPr>
          <a:xfrm>
            <a:off x="947057" y="1193800"/>
            <a:ext cx="8001000" cy="4902200"/>
          </a:xfrm>
        </p:spPr>
        <p:txBody>
          <a:bodyPr/>
          <a:lstStyle/>
          <a:p>
            <a:r>
              <a:rPr lang="en-US" dirty="0" smtClean="0"/>
              <a:t>Build</a:t>
            </a:r>
            <a:r>
              <a:rPr lang="zh-CN" altLang="en-US" dirty="0" smtClean="0"/>
              <a:t>工具不仅仅将编译器和链接器集成到一起，也会对代码的版本进行有效的识别。</a:t>
            </a:r>
            <a:endParaRPr lang="en-US" altLang="zh-CN" dirty="0" smtClean="0"/>
          </a:p>
          <a:p>
            <a:pPr lvl="1"/>
            <a:r>
              <a:rPr lang="en-US" dirty="0" smtClean="0"/>
              <a:t>Build</a:t>
            </a:r>
            <a:r>
              <a:rPr lang="zh-CN" altLang="en-US" dirty="0" smtClean="0"/>
              <a:t>默认对最新修改过的的代码版本重新编译，并生成最新的可执行文件。</a:t>
            </a:r>
            <a:endParaRPr lang="en-US" altLang="zh-CN" dirty="0" smtClean="0"/>
          </a:p>
          <a:p>
            <a:pPr lvl="1"/>
            <a:r>
              <a:rPr lang="zh-CN" altLang="en-US" dirty="0" smtClean="0"/>
              <a:t>而</a:t>
            </a:r>
            <a:r>
              <a:rPr lang="en-US" dirty="0" smtClean="0"/>
              <a:t>Rebuild</a:t>
            </a:r>
            <a:r>
              <a:rPr lang="zh-CN" altLang="en-US" dirty="0" smtClean="0"/>
              <a:t>则会将所有的代码重新编译，而生成可执行文件。</a:t>
            </a:r>
            <a:endParaRPr lang="en-US" altLang="zh-CN" dirty="0" smtClean="0"/>
          </a:p>
          <a:p>
            <a:r>
              <a:rPr lang="zh-CN" altLang="en-US" dirty="0" smtClean="0"/>
              <a:t>不同的</a:t>
            </a:r>
            <a:r>
              <a:rPr lang="en-US" dirty="0" smtClean="0"/>
              <a:t>CASE</a:t>
            </a:r>
            <a:r>
              <a:rPr lang="zh-CN" altLang="en-US" dirty="0" smtClean="0"/>
              <a:t>环境对源代码修改后是否需要重新编译有不同的理解。</a:t>
            </a:r>
            <a:endParaRPr lang="en-US" altLang="zh-CN" dirty="0" smtClean="0"/>
          </a:p>
          <a:p>
            <a:pPr lvl="1"/>
            <a:r>
              <a:rPr lang="zh-CN" altLang="en-US" dirty="0" smtClean="0"/>
              <a:t>这样就不一定编译最新修改后代码版本，而程序员则错误地认为每次编译的都是最新版本。</a:t>
            </a:r>
            <a:endParaRPr lang="en-US" altLang="zh-CN" dirty="0" smtClean="0"/>
          </a:p>
          <a:p>
            <a:pPr lvl="1"/>
            <a:r>
              <a:rPr lang="zh-CN" altLang="en-US" dirty="0" smtClean="0"/>
              <a:t>解决的方法是在使用</a:t>
            </a:r>
            <a:r>
              <a:rPr lang="en-US" dirty="0" smtClean="0"/>
              <a:t>Clean(</a:t>
            </a:r>
            <a:r>
              <a:rPr lang="zh-CN" altLang="en-US" dirty="0" smtClean="0"/>
              <a:t>或类似的</a:t>
            </a:r>
            <a:r>
              <a:rPr lang="en-US" dirty="0" smtClean="0"/>
              <a:t>)</a:t>
            </a:r>
            <a:r>
              <a:rPr lang="zh-CN" altLang="en-US" dirty="0" smtClean="0"/>
              <a:t>命令，确保编译器多所有的最新源代码版本彻底的编译。</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a:t>
            </a:r>
            <a:r>
              <a:rPr lang="zh-CN" altLang="en-US" dirty="0" smtClean="0"/>
              <a:t>代码工程质量</a:t>
            </a:r>
            <a:endParaRPr lang="zh-CN" altLang="en-US" dirty="0"/>
          </a:p>
        </p:txBody>
      </p:sp>
      <p:sp>
        <p:nvSpPr>
          <p:cNvPr id="3" name="内容占位符 2"/>
          <p:cNvSpPr>
            <a:spLocks noGrp="1"/>
          </p:cNvSpPr>
          <p:nvPr>
            <p:ph idx="1"/>
          </p:nvPr>
        </p:nvSpPr>
        <p:spPr/>
        <p:txBody>
          <a:bodyPr/>
          <a:lstStyle/>
          <a:p>
            <a:r>
              <a:rPr lang="en-US" dirty="0" smtClean="0"/>
              <a:t>12.3.1 </a:t>
            </a:r>
            <a:r>
              <a:rPr lang="zh-CN" altLang="en-US" dirty="0" smtClean="0"/>
              <a:t>代码质量模型</a:t>
            </a:r>
          </a:p>
          <a:p>
            <a:r>
              <a:rPr lang="en-US" dirty="0" smtClean="0"/>
              <a:t>12.3.2 </a:t>
            </a:r>
            <a:r>
              <a:rPr lang="zh-CN" altLang="en-US" dirty="0" smtClean="0"/>
              <a:t>结构化编程</a:t>
            </a:r>
          </a:p>
          <a:p>
            <a:r>
              <a:rPr lang="en-US" dirty="0" smtClean="0"/>
              <a:t>12.2.3 </a:t>
            </a:r>
            <a:r>
              <a:rPr lang="zh-CN" altLang="en-US" dirty="0" smtClean="0"/>
              <a:t>代码的复杂度度量</a:t>
            </a:r>
          </a:p>
          <a:p>
            <a:pPr lvl="1"/>
            <a:r>
              <a:rPr lang="en-US" dirty="0" smtClean="0"/>
              <a:t>12.2.3.1</a:t>
            </a:r>
            <a:r>
              <a:rPr lang="zh-CN" altLang="en-US" dirty="0" smtClean="0"/>
              <a:t>代码行度量</a:t>
            </a:r>
          </a:p>
          <a:p>
            <a:pPr lvl="1"/>
            <a:r>
              <a:rPr lang="en-US" dirty="0" smtClean="0"/>
              <a:t>12.2.3.2 </a:t>
            </a:r>
            <a:r>
              <a:rPr lang="en-US" dirty="0" err="1" smtClean="0"/>
              <a:t>Helstead</a:t>
            </a:r>
            <a:r>
              <a:rPr lang="zh-CN" altLang="en-US" dirty="0" smtClean="0"/>
              <a:t>度量法</a:t>
            </a:r>
          </a:p>
          <a:p>
            <a:pPr lvl="1"/>
            <a:r>
              <a:rPr lang="en-US" dirty="0" smtClean="0"/>
              <a:t>12.2.3.3 McCabe</a:t>
            </a:r>
            <a:r>
              <a:rPr lang="zh-CN" altLang="en-US" dirty="0" smtClean="0"/>
              <a:t>的复杂度度量</a:t>
            </a:r>
          </a:p>
          <a:p>
            <a:pPr lvl="1"/>
            <a:r>
              <a:rPr lang="en-US" dirty="0" smtClean="0"/>
              <a:t>12.2.3.4 </a:t>
            </a:r>
            <a:r>
              <a:rPr lang="zh-CN" altLang="en-US" dirty="0" smtClean="0"/>
              <a:t>其它度量</a:t>
            </a:r>
          </a:p>
          <a:p>
            <a:r>
              <a:rPr lang="en-US" dirty="0" smtClean="0"/>
              <a:t>12.2.4 </a:t>
            </a:r>
            <a:r>
              <a:rPr lang="zh-CN" altLang="en-US" dirty="0" smtClean="0"/>
              <a:t>面向对象语言的度量</a:t>
            </a:r>
          </a:p>
          <a:p>
            <a:r>
              <a:rPr lang="en-US" dirty="0" smtClean="0"/>
              <a:t>12.2.5</a:t>
            </a:r>
            <a:r>
              <a:rPr lang="zh-CN" altLang="en-US" dirty="0" smtClean="0"/>
              <a:t>度量元的使用</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12.3.1 </a:t>
            </a:r>
            <a:r>
              <a:rPr lang="zh-CN" altLang="en-US" dirty="0" smtClean="0"/>
              <a:t>代码质量模型</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05757" y="1168173"/>
            <a:ext cx="8089900" cy="520811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12.3.2 </a:t>
            </a:r>
            <a:r>
              <a:rPr lang="zh-CN" altLang="en-US" dirty="0" smtClean="0"/>
              <a:t>结构化编程</a:t>
            </a:r>
            <a:endParaRPr lang="zh-CN" altLang="en-US" dirty="0"/>
          </a:p>
        </p:txBody>
      </p:sp>
      <p:sp>
        <p:nvSpPr>
          <p:cNvPr id="3" name="内容占位符 2"/>
          <p:cNvSpPr>
            <a:spLocks noGrp="1"/>
          </p:cNvSpPr>
          <p:nvPr>
            <p:ph idx="1"/>
          </p:nvPr>
        </p:nvSpPr>
        <p:spPr/>
        <p:txBody>
          <a:bodyPr/>
          <a:lstStyle/>
          <a:p>
            <a:r>
              <a:rPr lang="en-US" dirty="0" smtClean="0"/>
              <a:t>1966</a:t>
            </a:r>
            <a:r>
              <a:rPr lang="zh-CN" altLang="en-US" dirty="0" smtClean="0"/>
              <a:t>年，</a:t>
            </a:r>
            <a:r>
              <a:rPr lang="en-US" dirty="0" err="1" smtClean="0"/>
              <a:t>C.BÖhm</a:t>
            </a:r>
            <a:r>
              <a:rPr lang="zh-CN" altLang="en-US" dirty="0" smtClean="0"/>
              <a:t>和</a:t>
            </a:r>
            <a:r>
              <a:rPr lang="en-US" dirty="0" err="1" smtClean="0"/>
              <a:t>G.Jacopini</a:t>
            </a:r>
            <a:r>
              <a:rPr lang="zh-CN" altLang="en-US" dirty="0" smtClean="0"/>
              <a:t>发表</a:t>
            </a:r>
            <a:r>
              <a:rPr lang="en-US" altLang="zh-CN" dirty="0" smtClean="0"/>
              <a:t>《</a:t>
            </a:r>
            <a:r>
              <a:rPr lang="zh-CN" altLang="en-US" dirty="0" smtClean="0"/>
              <a:t>带有两种形式规则的图灵机和语言的流程图</a:t>
            </a:r>
            <a:r>
              <a:rPr lang="en-US" altLang="zh-CN" dirty="0" smtClean="0"/>
              <a:t>》</a:t>
            </a:r>
            <a:r>
              <a:rPr lang="zh-CN" altLang="en-US" dirty="0" smtClean="0"/>
              <a:t>，认为任何程序的逻辑结构都可以用</a:t>
            </a:r>
            <a:r>
              <a:rPr lang="en-US" dirty="0" smtClean="0"/>
              <a:t>3</a:t>
            </a:r>
            <a:r>
              <a:rPr lang="zh-CN" altLang="en-US" dirty="0" smtClean="0"/>
              <a:t>种最基本的结构表示：</a:t>
            </a:r>
            <a:endParaRPr lang="en-US" altLang="zh-CN" dirty="0" smtClean="0"/>
          </a:p>
          <a:p>
            <a:pPr lvl="1"/>
            <a:r>
              <a:rPr lang="en-US" dirty="0" smtClean="0"/>
              <a:t>1</a:t>
            </a:r>
            <a:r>
              <a:rPr lang="zh-CN" altLang="en-US" dirty="0" smtClean="0"/>
              <a:t>）顺序语句，例如，赋值语句；</a:t>
            </a:r>
            <a:endParaRPr lang="en-US" altLang="zh-CN" dirty="0" smtClean="0"/>
          </a:p>
          <a:p>
            <a:pPr lvl="1"/>
            <a:r>
              <a:rPr lang="en-US" dirty="0" smtClean="0"/>
              <a:t>2</a:t>
            </a:r>
            <a:r>
              <a:rPr lang="zh-CN" altLang="en-US" dirty="0" smtClean="0"/>
              <a:t>）判断语句，例如，</a:t>
            </a:r>
            <a:r>
              <a:rPr lang="en-US" dirty="0" smtClean="0"/>
              <a:t>if-then-else</a:t>
            </a:r>
            <a:r>
              <a:rPr lang="zh-CN" altLang="en-US" dirty="0" smtClean="0"/>
              <a:t>，或</a:t>
            </a:r>
            <a:r>
              <a:rPr lang="en-US" dirty="0" smtClean="0"/>
              <a:t> Switch-break</a:t>
            </a:r>
            <a:r>
              <a:rPr lang="zh-CN" altLang="en-US" dirty="0" smtClean="0"/>
              <a:t>语句；</a:t>
            </a:r>
            <a:endParaRPr lang="en-US" altLang="zh-CN" dirty="0" smtClean="0"/>
          </a:p>
          <a:p>
            <a:pPr lvl="1"/>
            <a:r>
              <a:rPr lang="en-US" dirty="0" smtClean="0"/>
              <a:t>3</a:t>
            </a:r>
            <a:r>
              <a:rPr lang="zh-CN" altLang="en-US" dirty="0" smtClean="0"/>
              <a:t>）循环语句，如</a:t>
            </a:r>
            <a:r>
              <a:rPr lang="en-US" dirty="0" smtClean="0"/>
              <a:t>C</a:t>
            </a:r>
            <a:r>
              <a:rPr lang="zh-CN" altLang="en-US" dirty="0" smtClean="0"/>
              <a:t>语言中的</a:t>
            </a:r>
            <a:r>
              <a:rPr lang="en-US" dirty="0" smtClean="0"/>
              <a:t>for</a:t>
            </a:r>
            <a:r>
              <a:rPr lang="zh-CN" altLang="en-US" dirty="0" smtClean="0"/>
              <a:t>循环或</a:t>
            </a:r>
            <a:r>
              <a:rPr lang="en-US" dirty="0" smtClean="0"/>
              <a:t>While</a:t>
            </a:r>
            <a:r>
              <a:rPr lang="zh-CN" altLang="en-US" dirty="0" smtClean="0"/>
              <a:t>循环。</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773339" y="1640568"/>
            <a:ext cx="8298627" cy="282983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Goto</a:t>
            </a:r>
            <a:r>
              <a:rPr lang="zh-CN" altLang="en-US" dirty="0" smtClean="0"/>
              <a:t>的危害</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891498" y="1393371"/>
            <a:ext cx="8034787" cy="46475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 </a:t>
            </a:r>
            <a:r>
              <a:rPr lang="zh-CN" altLang="en-US" dirty="0" smtClean="0"/>
              <a:t>代码的复杂度度量</a:t>
            </a:r>
            <a:endParaRPr lang="zh-CN" altLang="en-US" dirty="0"/>
          </a:p>
        </p:txBody>
      </p:sp>
      <p:sp>
        <p:nvSpPr>
          <p:cNvPr id="3" name="内容占位符 2"/>
          <p:cNvSpPr>
            <a:spLocks noGrp="1"/>
          </p:cNvSpPr>
          <p:nvPr>
            <p:ph idx="1"/>
          </p:nvPr>
        </p:nvSpPr>
        <p:spPr/>
        <p:txBody>
          <a:bodyPr/>
          <a:lstStyle/>
          <a:p>
            <a:r>
              <a:rPr lang="en-US" dirty="0" smtClean="0"/>
              <a:t>12.2.3.1</a:t>
            </a:r>
            <a:r>
              <a:rPr lang="zh-CN" altLang="en-US" dirty="0" smtClean="0"/>
              <a:t>代码行度量</a:t>
            </a:r>
          </a:p>
          <a:p>
            <a:r>
              <a:rPr lang="en-US" dirty="0" smtClean="0"/>
              <a:t>12.2.3.2 </a:t>
            </a:r>
            <a:r>
              <a:rPr lang="en-US" dirty="0" err="1" smtClean="0"/>
              <a:t>Helstead</a:t>
            </a:r>
            <a:r>
              <a:rPr lang="zh-CN" altLang="en-US" dirty="0" smtClean="0"/>
              <a:t>度量法</a:t>
            </a:r>
          </a:p>
          <a:p>
            <a:r>
              <a:rPr lang="en-US" dirty="0" smtClean="0"/>
              <a:t>12.2.3.3 McCabe</a:t>
            </a:r>
            <a:r>
              <a:rPr lang="zh-CN" altLang="en-US" dirty="0" smtClean="0"/>
              <a:t>的复杂度度量</a:t>
            </a:r>
          </a:p>
          <a:p>
            <a:r>
              <a:rPr lang="en-US" dirty="0" smtClean="0"/>
              <a:t>12.2.3.4 </a:t>
            </a:r>
            <a:r>
              <a:rPr lang="zh-CN" altLang="en-US" dirty="0" smtClean="0"/>
              <a:t>其它度量</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12.2.3.1</a:t>
            </a:r>
            <a:r>
              <a:rPr lang="zh-CN" altLang="en-US" dirty="0" smtClean="0"/>
              <a:t>代码行度量</a:t>
            </a:r>
            <a:endParaRPr lang="zh-CN" altLang="en-US" dirty="0"/>
          </a:p>
        </p:txBody>
      </p:sp>
      <p:sp>
        <p:nvSpPr>
          <p:cNvPr id="3" name="内容占位符 2"/>
          <p:cNvSpPr>
            <a:spLocks noGrp="1"/>
          </p:cNvSpPr>
          <p:nvPr>
            <p:ph idx="1"/>
          </p:nvPr>
        </p:nvSpPr>
        <p:spPr>
          <a:xfrm>
            <a:off x="870857" y="1295400"/>
            <a:ext cx="8273143" cy="4902200"/>
          </a:xfrm>
        </p:spPr>
        <p:txBody>
          <a:bodyPr/>
          <a:lstStyle/>
          <a:p>
            <a:r>
              <a:rPr lang="zh-CN" altLang="en-US" dirty="0" smtClean="0"/>
              <a:t>最直接的是用一个程序中代码行数表达程序的复杂度。代码行越多，表明程序越复杂。自然，开发和测试该软件费用和工期也就越大。</a:t>
            </a:r>
            <a:endParaRPr lang="en-US" altLang="zh-CN" dirty="0" smtClean="0"/>
          </a:p>
          <a:p>
            <a:r>
              <a:rPr lang="zh-CN" altLang="en-US" dirty="0" smtClean="0"/>
              <a:t>但是：</a:t>
            </a:r>
            <a:endParaRPr lang="en-US" altLang="zh-CN" dirty="0" smtClean="0"/>
          </a:p>
          <a:p>
            <a:pPr lvl="1"/>
            <a:r>
              <a:rPr lang="zh-CN" altLang="en-US" dirty="0" smtClean="0"/>
              <a:t>同样的软件功能，不同的程序员会写出不同的代码行数。</a:t>
            </a:r>
            <a:endParaRPr lang="en-US" altLang="zh-CN" dirty="0" smtClean="0"/>
          </a:p>
          <a:p>
            <a:pPr lvl="1"/>
            <a:r>
              <a:rPr lang="zh-CN" altLang="en-US" dirty="0" smtClean="0"/>
              <a:t>采用不同的编程语言编出的代码行数也会用很大的差别。</a:t>
            </a:r>
            <a:endParaRPr lang="en-US" altLang="zh-CN" dirty="0" smtClean="0"/>
          </a:p>
          <a:p>
            <a:pPr lvl="1"/>
            <a:r>
              <a:rPr lang="zh-CN" altLang="en-US" dirty="0" smtClean="0"/>
              <a:t>同一个算法，代码行数少的编程语言是否就意味这个语言编写出的程序简单呢？</a:t>
            </a:r>
            <a:endParaRPr lang="en-US" altLang="zh-CN" dirty="0" smtClean="0"/>
          </a:p>
          <a:p>
            <a:r>
              <a:rPr lang="zh-CN" altLang="en-US" dirty="0" smtClean="0"/>
              <a:t>用代码行数度量复杂性的缺点是，没有很好地区分每行代码的复杂程度，</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12.2.3.2 </a:t>
            </a:r>
            <a:r>
              <a:rPr lang="en-US" dirty="0" err="1" smtClean="0"/>
              <a:t>Helstead</a:t>
            </a:r>
            <a:r>
              <a:rPr lang="zh-CN" altLang="en-US" dirty="0" smtClean="0"/>
              <a:t>度量法</a:t>
            </a:r>
            <a:endParaRPr lang="zh-CN" altLang="en-US" dirty="0"/>
          </a:p>
        </p:txBody>
      </p:sp>
      <p:sp>
        <p:nvSpPr>
          <p:cNvPr id="3" name="内容占位符 2"/>
          <p:cNvSpPr>
            <a:spLocks noGrp="1"/>
          </p:cNvSpPr>
          <p:nvPr>
            <p:ph idx="1"/>
          </p:nvPr>
        </p:nvSpPr>
        <p:spPr/>
        <p:txBody>
          <a:bodyPr/>
          <a:lstStyle/>
          <a:p>
            <a:r>
              <a:rPr lang="en-US" dirty="0" err="1" smtClean="0"/>
              <a:t>Helstead</a:t>
            </a:r>
            <a:r>
              <a:rPr lang="zh-CN" altLang="en-US" dirty="0" smtClean="0"/>
              <a:t>于</a:t>
            </a:r>
            <a:r>
              <a:rPr lang="en-US" dirty="0" smtClean="0"/>
              <a:t>1977</a:t>
            </a:r>
            <a:r>
              <a:rPr lang="zh-CN" altLang="en-US" dirty="0" smtClean="0"/>
              <a:t>年提出按程序中的操作符个数和操作数的个数来衡量程序模块的复杂程度。他定义了</a:t>
            </a:r>
            <a:r>
              <a:rPr lang="en-US" dirty="0" smtClean="0"/>
              <a:t>4</a:t>
            </a:r>
            <a:r>
              <a:rPr lang="zh-CN" altLang="en-US" dirty="0" smtClean="0"/>
              <a:t>个值：</a:t>
            </a:r>
          </a:p>
          <a:p>
            <a:pPr lvl="1"/>
            <a:r>
              <a:rPr lang="en-US" dirty="0" smtClean="0"/>
              <a:t>n</a:t>
            </a:r>
            <a:r>
              <a:rPr lang="en-US" baseline="-25000" dirty="0" smtClean="0"/>
              <a:t>1</a:t>
            </a:r>
            <a:r>
              <a:rPr lang="zh-CN" altLang="en-US" dirty="0" smtClean="0"/>
              <a:t>是程序模块中各种不同的操作符的个数；</a:t>
            </a:r>
          </a:p>
          <a:p>
            <a:pPr lvl="1"/>
            <a:r>
              <a:rPr lang="en-US" dirty="0" smtClean="0"/>
              <a:t>n</a:t>
            </a:r>
            <a:r>
              <a:rPr lang="en-US" baseline="-25000" dirty="0" smtClean="0"/>
              <a:t>2</a:t>
            </a:r>
            <a:r>
              <a:rPr lang="zh-CN" altLang="en-US" dirty="0" smtClean="0"/>
              <a:t>是程序模块中各种不同的操作数的个数；</a:t>
            </a:r>
          </a:p>
          <a:p>
            <a:pPr lvl="1"/>
            <a:r>
              <a:rPr lang="en-US" dirty="0" smtClean="0"/>
              <a:t>N1</a:t>
            </a:r>
            <a:r>
              <a:rPr lang="zh-CN" altLang="en-US" dirty="0" smtClean="0"/>
              <a:t>是程序模块中出现的操作符的总个数；</a:t>
            </a:r>
          </a:p>
          <a:p>
            <a:pPr lvl="1"/>
            <a:r>
              <a:rPr lang="en-US" dirty="0" smtClean="0"/>
              <a:t>N2</a:t>
            </a:r>
            <a:r>
              <a:rPr lang="zh-CN" altLang="en-US" dirty="0" smtClean="0"/>
              <a:t>是程序模块中出现的操作数的总个数；</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12.1</a:t>
            </a:r>
            <a:r>
              <a:rPr lang="zh-CN" altLang="en-US" dirty="0" smtClean="0"/>
              <a:t>代码的运行错误</a:t>
            </a:r>
          </a:p>
          <a:p>
            <a:r>
              <a:rPr lang="en-US" dirty="0" smtClean="0"/>
              <a:t>12.2</a:t>
            </a:r>
            <a:r>
              <a:rPr lang="zh-CN" altLang="en-US" dirty="0" smtClean="0"/>
              <a:t>可执行代码的质量分析</a:t>
            </a:r>
            <a:r>
              <a:rPr lang="en-US" dirty="0" smtClean="0"/>
              <a:t>	</a:t>
            </a:r>
            <a:endParaRPr lang="zh-CN" altLang="en-US" dirty="0" smtClean="0"/>
          </a:p>
          <a:p>
            <a:r>
              <a:rPr lang="en-US" dirty="0" smtClean="0"/>
              <a:t>12.3</a:t>
            </a:r>
            <a:r>
              <a:rPr lang="zh-CN" altLang="en-US" dirty="0" smtClean="0"/>
              <a:t>代码工程质量</a:t>
            </a:r>
          </a:p>
          <a:p>
            <a:r>
              <a:rPr lang="en-US" dirty="0" smtClean="0"/>
              <a:t>12.4 </a:t>
            </a:r>
            <a:r>
              <a:rPr lang="zh-CN" altLang="en-US" dirty="0" smtClean="0"/>
              <a:t>可靠安全编程</a:t>
            </a:r>
          </a:p>
          <a:p>
            <a:r>
              <a:rPr lang="en-US" dirty="0" smtClean="0"/>
              <a:t>12.5 </a:t>
            </a:r>
            <a:r>
              <a:rPr lang="zh-CN" altLang="en-US" dirty="0" smtClean="0"/>
              <a:t>密安性编程</a:t>
            </a:r>
          </a:p>
          <a:p>
            <a:r>
              <a:rPr lang="en-US" dirty="0" smtClean="0"/>
              <a:t>12.6 </a:t>
            </a:r>
            <a:r>
              <a:rPr lang="zh-CN" altLang="en-US" dirty="0" smtClean="0"/>
              <a:t>代码移植与复用</a:t>
            </a:r>
          </a:p>
          <a:p>
            <a:r>
              <a:rPr lang="en-US" dirty="0" smtClean="0"/>
              <a:t>12.7 </a:t>
            </a:r>
            <a:r>
              <a:rPr lang="zh-CN" altLang="en-US" dirty="0" smtClean="0"/>
              <a:t>代码审查</a:t>
            </a:r>
          </a:p>
          <a:p>
            <a:r>
              <a:rPr lang="en-US" dirty="0" smtClean="0"/>
              <a:t>12.8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由此可以衍生出</a:t>
            </a:r>
            <a:endParaRPr lang="zh-CN" altLang="en-US" dirty="0"/>
          </a:p>
        </p:txBody>
      </p:sp>
      <p:sp>
        <p:nvSpPr>
          <p:cNvPr id="3" name="内容占位符 2"/>
          <p:cNvSpPr>
            <a:spLocks noGrp="1"/>
          </p:cNvSpPr>
          <p:nvPr>
            <p:ph idx="1"/>
          </p:nvPr>
        </p:nvSpPr>
        <p:spPr/>
        <p:txBody>
          <a:bodyPr/>
          <a:lstStyle/>
          <a:p>
            <a:r>
              <a:rPr lang="en-US" sz="2400" dirty="0" smtClean="0"/>
              <a:t>1</a:t>
            </a:r>
            <a:r>
              <a:rPr lang="zh-CN" altLang="en-US" sz="2400" dirty="0" smtClean="0"/>
              <a:t>）程序中词汇量：</a:t>
            </a:r>
            <a:r>
              <a:rPr lang="en-US" sz="2400" dirty="0" smtClean="0"/>
              <a:t>n = n</a:t>
            </a:r>
            <a:r>
              <a:rPr lang="en-US" sz="2400" baseline="-25000" dirty="0" smtClean="0"/>
              <a:t>1</a:t>
            </a:r>
            <a:r>
              <a:rPr lang="en-US" sz="2400" dirty="0" smtClean="0"/>
              <a:t> + n</a:t>
            </a:r>
            <a:r>
              <a:rPr lang="en-US" sz="2400" baseline="-25000" dirty="0" smtClean="0"/>
              <a:t>2</a:t>
            </a:r>
            <a:r>
              <a:rPr lang="en-US" sz="2400" dirty="0" smtClean="0"/>
              <a:t> </a:t>
            </a:r>
            <a:r>
              <a:rPr lang="zh-CN" altLang="en-US" sz="2400" dirty="0" smtClean="0"/>
              <a:t>。用不同的操作数和操作符的总个数，表达程序的词汇复杂性。</a:t>
            </a:r>
          </a:p>
          <a:p>
            <a:r>
              <a:rPr lang="en-US" sz="2400" dirty="0" smtClean="0"/>
              <a:t>2</a:t>
            </a:r>
            <a:r>
              <a:rPr lang="zh-CN" altLang="en-US" sz="2400" dirty="0" smtClean="0"/>
              <a:t>）程序长度</a:t>
            </a:r>
            <a:r>
              <a:rPr lang="en-US" sz="2400" dirty="0" smtClean="0"/>
              <a:t>:</a:t>
            </a:r>
            <a:r>
              <a:rPr lang="en-US" sz="2400" i="1" dirty="0" smtClean="0"/>
              <a:t> N</a:t>
            </a:r>
            <a:r>
              <a:rPr lang="en-US" sz="2400" dirty="0" smtClean="0"/>
              <a:t> = </a:t>
            </a:r>
            <a:r>
              <a:rPr lang="en-US" sz="2400" i="1" dirty="0" smtClean="0"/>
              <a:t>N1</a:t>
            </a:r>
            <a:r>
              <a:rPr lang="en-US" sz="2400" dirty="0" smtClean="0"/>
              <a:t> + </a:t>
            </a:r>
            <a:r>
              <a:rPr lang="en-US" sz="2400" i="1" dirty="0" smtClean="0"/>
              <a:t>N2</a:t>
            </a:r>
            <a:r>
              <a:rPr lang="zh-CN" altLang="en-US" sz="2400" dirty="0" smtClean="0"/>
              <a:t>。这样就避免了编程语言的差别。</a:t>
            </a:r>
          </a:p>
          <a:p>
            <a:r>
              <a:rPr lang="en-US" sz="2400" dirty="0" smtClean="0"/>
              <a:t>3</a:t>
            </a:r>
            <a:r>
              <a:rPr lang="zh-CN" altLang="en-US" sz="2400" dirty="0" smtClean="0"/>
              <a:t>）程序规模：</a:t>
            </a:r>
            <a:r>
              <a:rPr lang="en-US" sz="2400" dirty="0" smtClean="0"/>
              <a:t>V = </a:t>
            </a:r>
            <a:r>
              <a:rPr lang="en-US" sz="2400" i="1" dirty="0" smtClean="0"/>
              <a:t>N</a:t>
            </a:r>
            <a:r>
              <a:rPr lang="en-US" sz="2400" dirty="0" smtClean="0"/>
              <a:t>log</a:t>
            </a:r>
            <a:r>
              <a:rPr lang="en-US" sz="2400" baseline="-25000" dirty="0" smtClean="0"/>
              <a:t>2</a:t>
            </a:r>
            <a:r>
              <a:rPr lang="en-US" sz="2400" dirty="0" smtClean="0"/>
              <a:t>n </a:t>
            </a:r>
            <a:r>
              <a:rPr lang="zh-CN" altLang="en-US" sz="2400" dirty="0" smtClean="0"/>
              <a:t>。反应了</a:t>
            </a:r>
            <a:r>
              <a:rPr lang="en-US" sz="2400" dirty="0" smtClean="0"/>
              <a:t>N</a:t>
            </a:r>
            <a:r>
              <a:rPr lang="zh-CN" altLang="en-US" sz="2400" dirty="0" smtClean="0"/>
              <a:t>长度的程序，其具有</a:t>
            </a:r>
            <a:r>
              <a:rPr lang="en-US" sz="2400" dirty="0" smtClean="0"/>
              <a:t>n</a:t>
            </a:r>
            <a:r>
              <a:rPr lang="zh-CN" altLang="en-US" sz="2400" dirty="0" smtClean="0"/>
              <a:t>个不同的标识符，所需要的按</a:t>
            </a:r>
            <a:r>
              <a:rPr lang="en-US" sz="2400" dirty="0" smtClean="0"/>
              <a:t>2</a:t>
            </a:r>
            <a:r>
              <a:rPr lang="zh-CN" altLang="en-US" sz="2400" dirty="0" smtClean="0"/>
              <a:t>进制的存储的位</a:t>
            </a:r>
            <a:r>
              <a:rPr lang="en-US" sz="2400" dirty="0" smtClean="0"/>
              <a:t>(bit)</a:t>
            </a:r>
            <a:r>
              <a:rPr lang="zh-CN" altLang="en-US" sz="2400" dirty="0" smtClean="0"/>
              <a:t>数。</a:t>
            </a:r>
          </a:p>
          <a:p>
            <a:r>
              <a:rPr lang="en-US" sz="2400" dirty="0" smtClean="0"/>
              <a:t>4</a:t>
            </a:r>
            <a:r>
              <a:rPr lang="zh-CN" altLang="en-US" sz="2400" dirty="0" smtClean="0"/>
              <a:t>）程序级别：</a:t>
            </a:r>
            <a:r>
              <a:rPr lang="en-US" sz="2400" dirty="0" smtClean="0"/>
              <a:t>L=V*/V</a:t>
            </a:r>
            <a:r>
              <a:rPr lang="zh-CN" altLang="en-US" sz="2400" dirty="0" smtClean="0"/>
              <a:t>。</a:t>
            </a:r>
            <a:r>
              <a:rPr lang="en-US" sz="2400" dirty="0" smtClean="0"/>
              <a:t> V*</a:t>
            </a:r>
            <a:r>
              <a:rPr lang="zh-CN" altLang="en-US" sz="2400" dirty="0" smtClean="0"/>
              <a:t>表示采用最紧凑算法的程序长度，即，最理想的程序长度度。因为，如果你多用了不同的操作符或操作数，</a:t>
            </a:r>
            <a:r>
              <a:rPr lang="en-US" sz="2400" dirty="0" smtClean="0"/>
              <a:t>L</a:t>
            </a:r>
            <a:r>
              <a:rPr lang="zh-CN" altLang="en-US" sz="2400" dirty="0" smtClean="0"/>
              <a:t>值就会降低，说明你编写的程序远离了理想的值。</a:t>
            </a:r>
            <a:r>
              <a:rPr lang="en-US" sz="2400" dirty="0" smtClean="0"/>
              <a:t>L</a:t>
            </a:r>
            <a:r>
              <a:rPr lang="zh-CN" altLang="en-US" sz="2400" dirty="0" smtClean="0"/>
              <a:t>近似于</a:t>
            </a:r>
            <a:r>
              <a:rPr lang="en-US" sz="2400" dirty="0" smtClean="0"/>
              <a:t>(2/n</a:t>
            </a:r>
            <a:r>
              <a:rPr lang="en-US" sz="2400" baseline="-25000" dirty="0" smtClean="0"/>
              <a:t>1</a:t>
            </a:r>
            <a:r>
              <a:rPr lang="en-US" sz="2400" dirty="0" smtClean="0"/>
              <a:t>)(n</a:t>
            </a:r>
            <a:r>
              <a:rPr lang="en-US" sz="2400" baseline="-25000" dirty="0" smtClean="0"/>
              <a:t>2</a:t>
            </a:r>
            <a:r>
              <a:rPr lang="en-US" sz="2400" dirty="0" smtClean="0"/>
              <a:t>/N)</a:t>
            </a:r>
            <a:r>
              <a:rPr lang="zh-CN" altLang="en-US" sz="2400"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由此可以衍生出</a:t>
            </a:r>
            <a:endParaRPr lang="zh-CN" altLang="en-US" dirty="0"/>
          </a:p>
        </p:txBody>
      </p:sp>
      <p:sp>
        <p:nvSpPr>
          <p:cNvPr id="3" name="内容占位符 2"/>
          <p:cNvSpPr>
            <a:spLocks noGrp="1"/>
          </p:cNvSpPr>
          <p:nvPr>
            <p:ph idx="1"/>
          </p:nvPr>
        </p:nvSpPr>
        <p:spPr/>
        <p:txBody>
          <a:bodyPr/>
          <a:lstStyle/>
          <a:p>
            <a:r>
              <a:rPr lang="en-US" sz="2400" dirty="0" smtClean="0"/>
              <a:t>5</a:t>
            </a:r>
            <a:r>
              <a:rPr lang="zh-CN" altLang="en-US" sz="2400" dirty="0" smtClean="0"/>
              <a:t>）编程工作量：</a:t>
            </a:r>
            <a:r>
              <a:rPr lang="en-US" sz="2400" dirty="0" smtClean="0"/>
              <a:t>E=V/L</a:t>
            </a:r>
            <a:r>
              <a:rPr lang="zh-CN" altLang="en-US" sz="2400" dirty="0" smtClean="0"/>
              <a:t>。程序长度与程序级别的比值反应了程序员的工作量的大小。你编程出的程序越长，程序级别</a:t>
            </a:r>
            <a:r>
              <a:rPr lang="en-US" sz="2400" dirty="0" smtClean="0"/>
              <a:t>L</a:t>
            </a:r>
            <a:r>
              <a:rPr lang="zh-CN" altLang="en-US" sz="2400" dirty="0" smtClean="0"/>
              <a:t>值越低，你花费的工作量越大。例如，采用汇编语言的工作量会大于高级语言的编程工作量。</a:t>
            </a:r>
            <a:endParaRPr lang="en-US" altLang="zh-CN" sz="2400" dirty="0" smtClean="0"/>
          </a:p>
          <a:p>
            <a:endParaRPr lang="zh-CN" altLang="en-US" sz="2400" dirty="0" smtClean="0"/>
          </a:p>
          <a:p>
            <a:r>
              <a:rPr lang="en-US" sz="2400" dirty="0" smtClean="0"/>
              <a:t>6)</a:t>
            </a:r>
            <a:r>
              <a:rPr lang="zh-CN" altLang="en-US" sz="2400" dirty="0" smtClean="0"/>
              <a:t>估计的花费编程的时间：</a:t>
            </a:r>
            <a:r>
              <a:rPr lang="en-US" sz="2400" dirty="0" smtClean="0"/>
              <a:t>T = E/18</a:t>
            </a:r>
            <a:r>
              <a:rPr lang="zh-CN" altLang="en-US" sz="2400" dirty="0" smtClean="0"/>
              <a:t>。编程工作量除以常数</a:t>
            </a:r>
            <a:r>
              <a:rPr lang="en-US" sz="2400" dirty="0" smtClean="0"/>
              <a:t>18</a:t>
            </a:r>
            <a:r>
              <a:rPr lang="zh-CN" altLang="en-US" sz="2400" dirty="0" smtClean="0"/>
              <a:t>，是程序员编写该程序所花费的时间</a:t>
            </a:r>
            <a:r>
              <a:rPr lang="en-US" sz="2400" dirty="0" smtClean="0"/>
              <a:t>(</a:t>
            </a:r>
            <a:r>
              <a:rPr lang="zh-CN" altLang="en-US" sz="2400" dirty="0" smtClean="0"/>
              <a:t>秒</a:t>
            </a:r>
            <a:r>
              <a:rPr lang="en-US" sz="2400" dirty="0" smtClean="0"/>
              <a:t>)</a:t>
            </a:r>
            <a:r>
              <a:rPr lang="zh-CN" altLang="en-US" sz="2400" dirty="0" smtClean="0"/>
              <a:t>。</a:t>
            </a:r>
            <a:endParaRPr lang="en-US" altLang="zh-CN" sz="2400" dirty="0" smtClean="0"/>
          </a:p>
          <a:p>
            <a:pPr lvl="1"/>
            <a:r>
              <a:rPr lang="zh-CN" altLang="en-US" sz="2000" dirty="0" smtClean="0"/>
              <a:t>常数</a:t>
            </a:r>
            <a:r>
              <a:rPr lang="en-US" sz="2000" dirty="0" smtClean="0"/>
              <a:t>18</a:t>
            </a:r>
            <a:r>
              <a:rPr lang="zh-CN" altLang="en-US" sz="2000" dirty="0" smtClean="0"/>
              <a:t>是</a:t>
            </a:r>
            <a:r>
              <a:rPr lang="en-US" sz="2000" dirty="0" smtClean="0"/>
              <a:t>Stroud </a:t>
            </a:r>
            <a:r>
              <a:rPr lang="zh-CN" altLang="en-US" sz="2000" dirty="0" smtClean="0"/>
              <a:t>于</a:t>
            </a:r>
            <a:r>
              <a:rPr lang="en-US" sz="2000" dirty="0" smtClean="0"/>
              <a:t>1967</a:t>
            </a:r>
            <a:r>
              <a:rPr lang="zh-CN" altLang="en-US" sz="2000" dirty="0" smtClean="0"/>
              <a:t>年在讨论人类记忆和在键盘声的输入速度估计的值，即，每秒能处理</a:t>
            </a:r>
            <a:r>
              <a:rPr lang="en-US" sz="2000" dirty="0" smtClean="0"/>
              <a:t>5~20</a:t>
            </a:r>
            <a:r>
              <a:rPr lang="zh-CN" altLang="en-US" sz="2000" dirty="0" smtClean="0"/>
              <a:t>个单元。</a:t>
            </a:r>
            <a:r>
              <a:rPr lang="en-US" sz="2000" dirty="0" err="1" smtClean="0"/>
              <a:t>Helstead</a:t>
            </a:r>
            <a:r>
              <a:rPr lang="en-US" sz="2000" dirty="0" smtClean="0"/>
              <a:t> </a:t>
            </a:r>
            <a:r>
              <a:rPr lang="zh-CN" altLang="en-US" sz="2000" dirty="0" smtClean="0"/>
              <a:t>选择</a:t>
            </a:r>
            <a:r>
              <a:rPr lang="en-US" sz="2000" dirty="0" smtClean="0"/>
              <a:t>18</a:t>
            </a:r>
            <a:r>
              <a:rPr lang="zh-CN" altLang="en-US" sz="2000" dirty="0" smtClean="0"/>
              <a:t>作为常数。</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520371"/>
          </a:xfrm>
        </p:spPr>
        <p:txBody>
          <a:bodyPr/>
          <a:lstStyle/>
          <a:p>
            <a:r>
              <a:rPr lang="zh-CN" altLang="en-US" dirty="0" smtClean="0"/>
              <a:t>那么，如何在程序产生前，就能估计出其长度哪？</a:t>
            </a:r>
            <a:r>
              <a:rPr lang="en-US" dirty="0" err="1" smtClean="0"/>
              <a:t>Helstead</a:t>
            </a:r>
            <a:r>
              <a:rPr lang="en-US" dirty="0" smtClean="0"/>
              <a:t> </a:t>
            </a:r>
            <a:r>
              <a:rPr lang="zh-CN" altLang="en-US" dirty="0" smtClean="0"/>
              <a:t>认为在详细设计后，假设</a:t>
            </a:r>
            <a:r>
              <a:rPr lang="en-US" dirty="0" smtClean="0"/>
              <a:t>n1 </a:t>
            </a:r>
            <a:r>
              <a:rPr lang="zh-CN" altLang="en-US" dirty="0" smtClean="0"/>
              <a:t>和</a:t>
            </a:r>
            <a:r>
              <a:rPr lang="en-US" dirty="0" smtClean="0"/>
              <a:t>n2</a:t>
            </a:r>
            <a:r>
              <a:rPr lang="zh-CN" altLang="en-US" dirty="0" smtClean="0"/>
              <a:t>已知，估计的程序长度为：</a:t>
            </a:r>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1" name="Object 1"/>
          <p:cNvGraphicFramePr>
            <a:graphicFrameLocks noChangeAspect="1"/>
          </p:cNvGraphicFramePr>
          <p:nvPr/>
        </p:nvGraphicFramePr>
        <p:xfrm>
          <a:off x="1625600" y="2627087"/>
          <a:ext cx="4296228" cy="656748"/>
        </p:xfrm>
        <a:graphic>
          <a:graphicData uri="http://schemas.openxmlformats.org/presentationml/2006/ole">
            <p:oleObj spid="_x0000_s5121" name="公式" r:id="rId3" imgW="1498600" imgH="228600" progId="Equation.3">
              <p:embed/>
            </p:oleObj>
          </a:graphicData>
        </a:graphic>
      </p:graphicFrame>
      <p:sp>
        <p:nvSpPr>
          <p:cNvPr id="6" name="矩形 5"/>
          <p:cNvSpPr/>
          <p:nvPr/>
        </p:nvSpPr>
        <p:spPr>
          <a:xfrm>
            <a:off x="1124857" y="3594863"/>
            <a:ext cx="7540172" cy="2677656"/>
          </a:xfrm>
          <a:prstGeom prst="rect">
            <a:avLst/>
          </a:prstGeom>
        </p:spPr>
        <p:txBody>
          <a:bodyPr wrap="square">
            <a:spAutoFit/>
          </a:bodyPr>
          <a:lstStyle/>
          <a:p>
            <a:r>
              <a:rPr lang="zh-CN" altLang="en-US" dirty="0" smtClean="0"/>
              <a:t>在实际工程中，有一些项目报告验证了</a:t>
            </a:r>
            <a:r>
              <a:rPr lang="en-US" dirty="0" err="1" smtClean="0"/>
              <a:t>Helstead</a:t>
            </a:r>
            <a:r>
              <a:rPr lang="zh-CN" altLang="en-US" dirty="0" smtClean="0"/>
              <a:t>公式预测能力。</a:t>
            </a:r>
            <a:endParaRPr lang="en-US" altLang="zh-CN" dirty="0" smtClean="0"/>
          </a:p>
          <a:p>
            <a:r>
              <a:rPr lang="zh-CN" altLang="en-US" dirty="0" smtClean="0"/>
              <a:t>但是，由于该理论未考虑程序员个人能力的差异，也未考虑程序员工作时可能会被打扰，而不能像机器一样</a:t>
            </a:r>
            <a:r>
              <a:rPr lang="en-US" dirty="0" smtClean="0"/>
              <a:t>100%</a:t>
            </a:r>
            <a:r>
              <a:rPr lang="zh-CN" altLang="en-US" dirty="0" smtClean="0"/>
              <a:t>投入工作，以及对需求和设计不够清楚所造成的编程返工等因素。因此，</a:t>
            </a:r>
            <a:r>
              <a:rPr lang="en-US" dirty="0" err="1" smtClean="0"/>
              <a:t>Helstead</a:t>
            </a:r>
            <a:r>
              <a:rPr lang="zh-CN" altLang="en-US" dirty="0" smtClean="0"/>
              <a:t>的理论在工程中的应用效果不是太好。</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12.2.3.3 McCabe</a:t>
            </a:r>
            <a:r>
              <a:rPr lang="zh-CN" altLang="en-US" dirty="0" smtClean="0"/>
              <a:t>的复杂度度量</a:t>
            </a:r>
            <a:endParaRPr lang="zh-CN" altLang="en-US" dirty="0"/>
          </a:p>
        </p:txBody>
      </p:sp>
      <p:sp>
        <p:nvSpPr>
          <p:cNvPr id="3" name="内容占位符 2"/>
          <p:cNvSpPr>
            <a:spLocks noGrp="1"/>
          </p:cNvSpPr>
          <p:nvPr>
            <p:ph idx="1"/>
          </p:nvPr>
        </p:nvSpPr>
        <p:spPr>
          <a:xfrm>
            <a:off x="990600" y="1295400"/>
            <a:ext cx="8001000" cy="1099457"/>
          </a:xfrm>
        </p:spPr>
        <p:txBody>
          <a:bodyPr/>
          <a:lstStyle/>
          <a:p>
            <a:r>
              <a:rPr lang="zh-CN" altLang="en-US" dirty="0" smtClean="0"/>
              <a:t>在图论中，如果定义具有</a:t>
            </a:r>
            <a:r>
              <a:rPr lang="en-US" dirty="0" smtClean="0"/>
              <a:t>n</a:t>
            </a:r>
            <a:r>
              <a:rPr lang="zh-CN" altLang="en-US" dirty="0" smtClean="0"/>
              <a:t>个结点、</a:t>
            </a:r>
            <a:r>
              <a:rPr lang="en-US" dirty="0" smtClean="0"/>
              <a:t>e</a:t>
            </a:r>
            <a:r>
              <a:rPr lang="zh-CN" altLang="en-US" dirty="0" smtClean="0"/>
              <a:t>条边和</a:t>
            </a:r>
            <a:r>
              <a:rPr lang="en-US" dirty="0" smtClean="0"/>
              <a:t>p</a:t>
            </a:r>
            <a:r>
              <a:rPr lang="zh-CN" altLang="en-US" dirty="0" smtClean="0"/>
              <a:t>个连通部件的图</a:t>
            </a:r>
            <a:r>
              <a:rPr lang="en-US" dirty="0" smtClean="0"/>
              <a:t>G</a:t>
            </a:r>
            <a:r>
              <a:rPr lang="zh-CN" altLang="en-US" dirty="0" smtClean="0"/>
              <a:t>，其循环圈数为：</a:t>
            </a:r>
            <a:endParaRPr lang="zh-CN" altLang="en-US"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537" name="Object 1"/>
          <p:cNvGraphicFramePr>
            <a:graphicFrameLocks noChangeAspect="1"/>
          </p:cNvGraphicFramePr>
          <p:nvPr/>
        </p:nvGraphicFramePr>
        <p:xfrm>
          <a:off x="1436915" y="2365829"/>
          <a:ext cx="3410855" cy="682171"/>
        </p:xfrm>
        <a:graphic>
          <a:graphicData uri="http://schemas.openxmlformats.org/presentationml/2006/ole">
            <p:oleObj spid="_x0000_s65537" name="公式" r:id="rId3" imgW="1002865" imgH="203112" progId="Equation.3">
              <p:embed/>
            </p:oleObj>
          </a:graphicData>
        </a:graphic>
      </p:graphicFrame>
      <p:sp>
        <p:nvSpPr>
          <p:cNvPr id="6" name="矩形 5"/>
          <p:cNvSpPr/>
          <p:nvPr/>
        </p:nvSpPr>
        <p:spPr>
          <a:xfrm>
            <a:off x="1139371" y="3336836"/>
            <a:ext cx="7264399" cy="954107"/>
          </a:xfrm>
          <a:prstGeom prst="rect">
            <a:avLst/>
          </a:prstGeom>
        </p:spPr>
        <p:txBody>
          <a:bodyPr wrap="square">
            <a:spAutoFit/>
          </a:bodyPr>
          <a:lstStyle/>
          <a:p>
            <a:r>
              <a:rPr lang="zh-CN" altLang="en-US" sz="2800" dirty="0" smtClean="0"/>
              <a:t>定理：一个强连通图</a:t>
            </a:r>
            <a:r>
              <a:rPr lang="en-US" sz="2800" dirty="0" smtClean="0"/>
              <a:t>G</a:t>
            </a:r>
            <a:r>
              <a:rPr lang="zh-CN" altLang="en-US" sz="2800" dirty="0" smtClean="0"/>
              <a:t>的循环圈数</a:t>
            </a:r>
            <a:r>
              <a:rPr lang="en-US" sz="2800" dirty="0" smtClean="0"/>
              <a:t>V(G)</a:t>
            </a:r>
            <a:r>
              <a:rPr lang="zh-CN" altLang="en-US" sz="2800" dirty="0" smtClean="0"/>
              <a:t>等于该图中线性独立路径数</a:t>
            </a:r>
            <a:r>
              <a:rPr lang="en-US" sz="2800" dirty="0" smtClean="0"/>
              <a:t>(circuit)</a:t>
            </a:r>
            <a:r>
              <a:rPr lang="zh-CN" altLang="en-US" sz="2800" dirty="0" smtClean="0"/>
              <a:t>。</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6563" name="Picture 3"/>
          <p:cNvPicPr>
            <a:picLocks noChangeAspect="1" noChangeArrowheads="1"/>
          </p:cNvPicPr>
          <p:nvPr/>
        </p:nvPicPr>
        <p:blipFill>
          <a:blip r:embed="rId2"/>
          <a:srcRect/>
          <a:stretch>
            <a:fillRect/>
          </a:stretch>
        </p:blipFill>
        <p:spPr bwMode="auto">
          <a:xfrm>
            <a:off x="1035729" y="1337355"/>
            <a:ext cx="9594391" cy="2683101"/>
          </a:xfrm>
          <a:prstGeom prst="rect">
            <a:avLst/>
          </a:prstGeom>
          <a:noFill/>
          <a:ln w="9525">
            <a:noFill/>
            <a:miter lim="800000"/>
            <a:headEnd/>
            <a:tailEnd/>
          </a:ln>
          <a:effectLst/>
        </p:spPr>
      </p:pic>
      <p:sp>
        <p:nvSpPr>
          <p:cNvPr id="5" name="矩形 4"/>
          <p:cNvSpPr/>
          <p:nvPr/>
        </p:nvSpPr>
        <p:spPr>
          <a:xfrm>
            <a:off x="1182913" y="4074609"/>
            <a:ext cx="7264401" cy="1569660"/>
          </a:xfrm>
          <a:prstGeom prst="rect">
            <a:avLst/>
          </a:prstGeom>
        </p:spPr>
        <p:txBody>
          <a:bodyPr wrap="square">
            <a:spAutoFit/>
          </a:bodyPr>
          <a:lstStyle/>
          <a:p>
            <a:r>
              <a:rPr lang="zh-CN" altLang="en-US" dirty="0" smtClean="0"/>
              <a:t>程序流程图是一个连通图，但不是强连通的，因为缺乏一个从出口点到入点的通路。鉴于此，</a:t>
            </a:r>
            <a:r>
              <a:rPr lang="en-US" dirty="0" smtClean="0"/>
              <a:t>McCabe</a:t>
            </a:r>
            <a:r>
              <a:rPr lang="zh-CN" altLang="en-US" dirty="0" smtClean="0"/>
              <a:t>扩展了上述定理</a:t>
            </a:r>
            <a:r>
              <a:rPr lang="en-US" dirty="0" smtClean="0"/>
              <a:t>----</a:t>
            </a:r>
            <a:r>
              <a:rPr lang="zh-CN" altLang="en-US" dirty="0" smtClean="0"/>
              <a:t>增加一个从终结点</a:t>
            </a:r>
            <a:r>
              <a:rPr lang="en-US" dirty="0" smtClean="0"/>
              <a:t>(f)</a:t>
            </a:r>
            <a:r>
              <a:rPr lang="zh-CN" altLang="en-US" dirty="0" smtClean="0"/>
              <a:t>向进入点</a:t>
            </a:r>
            <a:r>
              <a:rPr lang="en-US" dirty="0" smtClean="0"/>
              <a:t>(a)</a:t>
            </a:r>
            <a:r>
              <a:rPr lang="zh-CN" altLang="en-US" dirty="0" smtClean="0"/>
              <a:t>画一个虚有向边。</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可以从上图中任意选出其中的</a:t>
            </a:r>
            <a:r>
              <a:rPr lang="en-US" dirty="0" smtClean="0"/>
              <a:t>5</a:t>
            </a:r>
            <a:r>
              <a:rPr lang="zh-CN" altLang="en-US" dirty="0" smtClean="0"/>
              <a:t>个独立路径集合，</a:t>
            </a:r>
            <a:endParaRPr lang="en-US" altLang="zh-CN" dirty="0" smtClean="0"/>
          </a:p>
          <a:p>
            <a:pPr lvl="1"/>
            <a:r>
              <a:rPr lang="zh-CN" altLang="en-US" dirty="0" smtClean="0"/>
              <a:t>例如：</a:t>
            </a:r>
            <a:r>
              <a:rPr lang="en-US" dirty="0" smtClean="0"/>
              <a:t>B1: (</a:t>
            </a:r>
            <a:r>
              <a:rPr lang="en-US" dirty="0" err="1" smtClean="0"/>
              <a:t>abefa</a:t>
            </a:r>
            <a:r>
              <a:rPr lang="en-US" dirty="0" smtClean="0"/>
              <a:t>), (</a:t>
            </a:r>
            <a:r>
              <a:rPr lang="en-US" dirty="0" err="1" smtClean="0"/>
              <a:t>beb</a:t>
            </a:r>
            <a:r>
              <a:rPr lang="en-US" dirty="0" smtClean="0"/>
              <a:t>), (</a:t>
            </a:r>
            <a:r>
              <a:rPr lang="en-US" dirty="0" err="1" smtClean="0"/>
              <a:t>abea</a:t>
            </a:r>
            <a:r>
              <a:rPr lang="en-US" dirty="0" smtClean="0"/>
              <a:t>), (</a:t>
            </a:r>
            <a:r>
              <a:rPr lang="en-US" dirty="0" err="1" smtClean="0"/>
              <a:t>acfa</a:t>
            </a:r>
            <a:r>
              <a:rPr lang="en-US" dirty="0" smtClean="0"/>
              <a:t>), (</a:t>
            </a:r>
            <a:r>
              <a:rPr lang="en-US" dirty="0" err="1" smtClean="0"/>
              <a:t>adcfa</a:t>
            </a:r>
            <a:r>
              <a:rPr lang="en-US" dirty="0" smtClean="0"/>
              <a:t>)</a:t>
            </a:r>
            <a:r>
              <a:rPr lang="zh-CN" altLang="en-US" dirty="0" smtClean="0"/>
              <a:t>，作为图</a:t>
            </a:r>
            <a:r>
              <a:rPr lang="en-US" dirty="0" smtClean="0"/>
              <a:t>G</a:t>
            </a:r>
            <a:r>
              <a:rPr lang="zh-CN" altLang="en-US" dirty="0" smtClean="0"/>
              <a:t>中描述其它路径的基本集合，那么，任以一个路径均是</a:t>
            </a:r>
            <a:r>
              <a:rPr lang="en-US" dirty="0" smtClean="0"/>
              <a:t>B1</a:t>
            </a:r>
            <a:r>
              <a:rPr lang="zh-CN" altLang="en-US" dirty="0" smtClean="0"/>
              <a:t>的基本独立路径的线性组合；</a:t>
            </a:r>
            <a:endParaRPr lang="en-US" altLang="zh-CN" dirty="0" smtClean="0"/>
          </a:p>
          <a:p>
            <a:pPr lvl="1"/>
            <a:r>
              <a:rPr lang="zh-CN" altLang="en-US" dirty="0" smtClean="0"/>
              <a:t>例如，路径</a:t>
            </a:r>
            <a:r>
              <a:rPr lang="en-US" dirty="0" smtClean="0"/>
              <a:t>(</a:t>
            </a:r>
            <a:r>
              <a:rPr lang="en-US" dirty="0" err="1" smtClean="0"/>
              <a:t>abeabebebef</a:t>
            </a:r>
            <a:r>
              <a:rPr lang="en-US" dirty="0" smtClean="0"/>
              <a:t>)</a:t>
            </a:r>
            <a:r>
              <a:rPr lang="zh-CN" altLang="en-US" dirty="0" smtClean="0"/>
              <a:t>可以表达为</a:t>
            </a:r>
            <a:r>
              <a:rPr lang="en-US" dirty="0" smtClean="0"/>
              <a:t>(</a:t>
            </a:r>
            <a:r>
              <a:rPr lang="en-US" dirty="0" err="1" smtClean="0"/>
              <a:t>abea</a:t>
            </a:r>
            <a:r>
              <a:rPr lang="en-US" dirty="0" smtClean="0"/>
              <a:t>) +2(</a:t>
            </a:r>
            <a:r>
              <a:rPr lang="en-US" dirty="0" err="1" smtClean="0"/>
              <a:t>beb</a:t>
            </a:r>
            <a:r>
              <a:rPr lang="en-US" dirty="0" smtClean="0"/>
              <a:t>) + (</a:t>
            </a:r>
            <a:r>
              <a:rPr lang="en-US" dirty="0" err="1" smtClean="0"/>
              <a:t>abefa</a:t>
            </a:r>
            <a:r>
              <a:rPr lang="en-US" dirty="0" smtClean="0"/>
              <a:t>)</a:t>
            </a:r>
            <a:r>
              <a:rPr lang="zh-CN" altLang="en-US" dirty="0" smtClean="0"/>
              <a: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McCabe</a:t>
            </a:r>
            <a:r>
              <a:rPr lang="zh-CN" altLang="en-US" dirty="0" smtClean="0"/>
              <a:t>的定义</a:t>
            </a:r>
            <a:endParaRPr lang="zh-CN" altLang="en-US" dirty="0"/>
          </a:p>
        </p:txBody>
      </p:sp>
      <p:sp>
        <p:nvSpPr>
          <p:cNvPr id="3" name="内容占位符 2"/>
          <p:cNvSpPr>
            <a:spLocks noGrp="1"/>
          </p:cNvSpPr>
          <p:nvPr>
            <p:ph idx="1"/>
          </p:nvPr>
        </p:nvSpPr>
        <p:spPr>
          <a:xfrm>
            <a:off x="990600" y="1295400"/>
            <a:ext cx="8001000" cy="896257"/>
          </a:xfrm>
        </p:spPr>
        <p:txBody>
          <a:bodyPr/>
          <a:lstStyle/>
          <a:p>
            <a:r>
              <a:rPr lang="en-US" dirty="0" smtClean="0"/>
              <a:t>McCabe</a:t>
            </a:r>
            <a:r>
              <a:rPr lang="zh-CN" altLang="en-US" dirty="0" smtClean="0"/>
              <a:t>进一步将</a:t>
            </a:r>
            <a:r>
              <a:rPr lang="en-US" dirty="0" smtClean="0"/>
              <a:t>V(G)</a:t>
            </a:r>
            <a:r>
              <a:rPr lang="zh-CN" altLang="en-US" dirty="0" smtClean="0"/>
              <a:t>定义为：</a:t>
            </a:r>
          </a:p>
          <a:p>
            <a:pPr>
              <a:buNone/>
            </a:pPr>
            <a:endParaRPr lang="zh-CN" altLang="en-US"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585" name="Object 1"/>
          <p:cNvGraphicFramePr>
            <a:graphicFrameLocks noChangeAspect="1"/>
          </p:cNvGraphicFramePr>
          <p:nvPr/>
        </p:nvGraphicFramePr>
        <p:xfrm>
          <a:off x="2206171" y="2307770"/>
          <a:ext cx="4451048" cy="783773"/>
        </p:xfrm>
        <a:graphic>
          <a:graphicData uri="http://schemas.openxmlformats.org/presentationml/2006/ole">
            <p:oleObj spid="_x0000_s67585" name="公式" r:id="rId3" imgW="1091726" imgH="203112"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典型结构的</a:t>
            </a:r>
            <a:r>
              <a:rPr lang="en-US" altLang="zh-CN" dirty="0" smtClean="0"/>
              <a:t>V(G)</a:t>
            </a:r>
            <a:endParaRPr lang="zh-CN" altLang="en-US" dirty="0"/>
          </a:p>
        </p:txBody>
      </p:sp>
      <p:pic>
        <p:nvPicPr>
          <p:cNvPr id="70658" name="Picture 2"/>
          <p:cNvPicPr>
            <a:picLocks noChangeAspect="1" noChangeArrowheads="1"/>
          </p:cNvPicPr>
          <p:nvPr/>
        </p:nvPicPr>
        <p:blipFill>
          <a:blip r:embed="rId2"/>
          <a:srcRect/>
          <a:stretch>
            <a:fillRect/>
          </a:stretch>
        </p:blipFill>
        <p:spPr bwMode="auto">
          <a:xfrm>
            <a:off x="509422" y="1274009"/>
            <a:ext cx="8634578" cy="405273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a:xfrm>
            <a:off x="943429" y="1295400"/>
            <a:ext cx="8048171" cy="5029200"/>
          </a:xfrm>
        </p:spPr>
        <p:txBody>
          <a:bodyPr/>
          <a:lstStyle/>
          <a:p>
            <a:pPr eaLnBrk="1" hangingPunct="1"/>
            <a:r>
              <a:rPr lang="zh-CN" altLang="en-US" dirty="0" smtClean="0"/>
              <a:t>这样改造后，</a:t>
            </a:r>
            <a:r>
              <a:rPr lang="en-US" altLang="zh-CN" dirty="0" smtClean="0"/>
              <a:t>V(G)</a:t>
            </a:r>
            <a:r>
              <a:rPr lang="zh-CN" altLang="en-US" dirty="0" smtClean="0"/>
              <a:t>具有如下的特性：</a:t>
            </a:r>
          </a:p>
          <a:p>
            <a:pPr lvl="1" eaLnBrk="1" hangingPunct="1">
              <a:buFontTx/>
              <a:buNone/>
            </a:pPr>
            <a:r>
              <a:rPr lang="en-US" altLang="zh-CN" dirty="0" smtClean="0"/>
              <a:t>1) V(G)≥1</a:t>
            </a:r>
          </a:p>
          <a:p>
            <a:pPr lvl="1" eaLnBrk="1" hangingPunct="1">
              <a:buFontTx/>
              <a:buNone/>
            </a:pPr>
            <a:r>
              <a:rPr lang="en-US" altLang="zh-CN" dirty="0" smtClean="0"/>
              <a:t>2) V(G) </a:t>
            </a:r>
            <a:r>
              <a:rPr lang="zh-CN" altLang="en-US" dirty="0" smtClean="0"/>
              <a:t>是图中线性独立的路数，可以作为规模度量的基础。</a:t>
            </a:r>
          </a:p>
          <a:p>
            <a:pPr lvl="1" eaLnBrk="1" hangingPunct="1">
              <a:buFontTx/>
              <a:buNone/>
            </a:pPr>
            <a:r>
              <a:rPr lang="en-US" altLang="zh-CN" dirty="0" smtClean="0"/>
              <a:t>3) </a:t>
            </a:r>
            <a:r>
              <a:rPr lang="zh-CN" altLang="en-US" dirty="0" smtClean="0"/>
              <a:t>插入和删除一个功能语句，并不影响</a:t>
            </a:r>
            <a:r>
              <a:rPr lang="en-US" altLang="zh-CN" dirty="0" smtClean="0"/>
              <a:t>V(G)</a:t>
            </a:r>
            <a:r>
              <a:rPr lang="zh-CN" altLang="en-US" dirty="0" smtClean="0"/>
              <a:t>的值。</a:t>
            </a:r>
          </a:p>
          <a:p>
            <a:pPr lvl="1" eaLnBrk="1" hangingPunct="1">
              <a:buFontTx/>
              <a:buNone/>
            </a:pPr>
            <a:r>
              <a:rPr lang="en-US" altLang="zh-CN" dirty="0" smtClean="0"/>
              <a:t>4) </a:t>
            </a:r>
            <a:r>
              <a:rPr lang="zh-CN" altLang="en-US" dirty="0" smtClean="0"/>
              <a:t>图</a:t>
            </a:r>
            <a:r>
              <a:rPr lang="en-US" altLang="zh-CN" dirty="0" smtClean="0"/>
              <a:t>G </a:t>
            </a:r>
            <a:r>
              <a:rPr lang="zh-CN" altLang="en-US" dirty="0" smtClean="0"/>
              <a:t>只有一条路径，当且仅当</a:t>
            </a:r>
            <a:r>
              <a:rPr lang="en-US" altLang="zh-CN" dirty="0" smtClean="0"/>
              <a:t>V(G) = 1</a:t>
            </a:r>
          </a:p>
          <a:p>
            <a:pPr lvl="1" eaLnBrk="1" hangingPunct="1">
              <a:buFontTx/>
              <a:buNone/>
            </a:pPr>
            <a:r>
              <a:rPr lang="en-US" altLang="zh-CN" dirty="0" smtClean="0"/>
              <a:t>5) </a:t>
            </a:r>
            <a:r>
              <a:rPr lang="zh-CN" altLang="en-US" dirty="0" smtClean="0"/>
              <a:t>插入一个新的边，</a:t>
            </a:r>
            <a:r>
              <a:rPr lang="en-US" altLang="zh-CN" dirty="0" smtClean="0"/>
              <a:t>V(G)</a:t>
            </a:r>
            <a:r>
              <a:rPr lang="zh-CN" altLang="en-US" dirty="0" smtClean="0"/>
              <a:t>增加</a:t>
            </a:r>
            <a:r>
              <a:rPr lang="en-US" altLang="zh-CN" dirty="0" smtClean="0"/>
              <a:t>1</a:t>
            </a:r>
            <a:r>
              <a:rPr lang="zh-CN" altLang="en-US" dirty="0" smtClean="0"/>
              <a:t>。</a:t>
            </a:r>
            <a:r>
              <a:rPr lang="en-US" altLang="zh-CN" dirty="0" smtClean="0"/>
              <a:t>.</a:t>
            </a:r>
          </a:p>
          <a:p>
            <a:pPr lvl="1" eaLnBrk="1" hangingPunct="1">
              <a:buFontTx/>
              <a:buNone/>
            </a:pPr>
            <a:r>
              <a:rPr lang="en-US" altLang="zh-CN" dirty="0" smtClean="0"/>
              <a:t>6) V(G) </a:t>
            </a:r>
            <a:r>
              <a:rPr lang="zh-CN" altLang="en-US" dirty="0" smtClean="0"/>
              <a:t>只取决于图 </a:t>
            </a:r>
            <a:r>
              <a:rPr lang="en-US" altLang="zh-CN" dirty="0" smtClean="0"/>
              <a:t>G </a:t>
            </a:r>
            <a:r>
              <a:rPr lang="zh-CN" altLang="en-US" dirty="0" smtClean="0"/>
              <a:t>中的判断结构。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个特性：复杂度相加原理</a:t>
            </a:r>
          </a:p>
        </p:txBody>
      </p:sp>
      <p:sp>
        <p:nvSpPr>
          <p:cNvPr id="24579" name="Rectangle 3"/>
          <p:cNvSpPr>
            <a:spLocks noGrp="1" noChangeArrowheads="1"/>
          </p:cNvSpPr>
          <p:nvPr>
            <p:ph type="body" idx="1"/>
          </p:nvPr>
        </p:nvSpPr>
        <p:spPr/>
        <p:txBody>
          <a:bodyPr/>
          <a:lstStyle/>
          <a:p>
            <a:pPr eaLnBrk="1" hangingPunct="1"/>
            <a:r>
              <a:rPr lang="zh-CN" altLang="en-US" b="1" smtClean="0"/>
              <a:t>多个程序模块组装后的复杂度</a:t>
            </a:r>
            <a:r>
              <a:rPr lang="en-US" altLang="zh-CN" b="1" smtClean="0"/>
              <a:t>V</a:t>
            </a:r>
            <a:r>
              <a:rPr lang="zh-CN" altLang="en-US" b="1" smtClean="0"/>
              <a:t>等于各模块的复杂度，如果模块只有一个进入点，并能到任意达结点，并能从一个结点能到达出点。</a:t>
            </a:r>
            <a:endParaRPr lang="zh-CN" altLang="en-US" smtClean="0"/>
          </a:p>
          <a:p>
            <a:pPr eaLnBrk="1" hangingPunct="1"/>
            <a:r>
              <a:rPr lang="zh-CN" altLang="en-US" smtClean="0"/>
              <a:t>例如，假定一个主程序</a:t>
            </a:r>
            <a:r>
              <a:rPr lang="en-US" altLang="zh-CN" smtClean="0"/>
              <a:t>M</a:t>
            </a:r>
            <a:r>
              <a:rPr lang="zh-CN" altLang="en-US" smtClean="0"/>
              <a:t>调用两个子程序</a:t>
            </a:r>
            <a:r>
              <a:rPr lang="en-US" altLang="zh-CN" smtClean="0"/>
              <a:t>A</a:t>
            </a:r>
            <a:r>
              <a:rPr lang="zh-CN" altLang="en-US" smtClean="0"/>
              <a:t>和</a:t>
            </a:r>
            <a:r>
              <a:rPr lang="en-US" altLang="zh-CN" smtClean="0"/>
              <a:t>B</a:t>
            </a:r>
            <a:r>
              <a:rPr lang="zh-CN" altLang="en-US" smtClean="0"/>
              <a:t>，那么，将三个程序合并到一起后，则会有：</a:t>
            </a:r>
          </a:p>
          <a:p>
            <a:pPr lvl="1" eaLnBrk="1" hangingPunct="1">
              <a:buFontTx/>
              <a:buNone/>
            </a:pPr>
            <a:r>
              <a:rPr lang="zh-CN" altLang="en-US" smtClean="0"/>
              <a:t>     </a:t>
            </a:r>
            <a:r>
              <a:rPr lang="en-US" altLang="zh-CN" smtClean="0"/>
              <a:t>V(M U A U B) = V(M) + V(A) +V(B)</a:t>
            </a:r>
            <a:r>
              <a:rPr lang="zh-CN" altLang="en-US"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a:t>
            </a:r>
            <a:r>
              <a:rPr lang="zh-CN" altLang="en-US" dirty="0" smtClean="0"/>
              <a:t>代码的运行错误</a:t>
            </a:r>
          </a:p>
        </p:txBody>
      </p:sp>
      <p:sp>
        <p:nvSpPr>
          <p:cNvPr id="3" name="内容占位符 2"/>
          <p:cNvSpPr>
            <a:spLocks noGrp="1"/>
          </p:cNvSpPr>
          <p:nvPr>
            <p:ph idx="1"/>
          </p:nvPr>
        </p:nvSpPr>
        <p:spPr/>
        <p:txBody>
          <a:bodyPr/>
          <a:lstStyle/>
          <a:p>
            <a:r>
              <a:rPr lang="en-US" dirty="0" smtClean="0"/>
              <a:t>12.1.1 </a:t>
            </a:r>
            <a:r>
              <a:rPr lang="zh-CN" altLang="en-US" dirty="0" smtClean="0"/>
              <a:t>运行错误分类</a:t>
            </a:r>
          </a:p>
          <a:p>
            <a:r>
              <a:rPr lang="en-US" dirty="0" smtClean="0"/>
              <a:t>12.1.2 </a:t>
            </a:r>
            <a:r>
              <a:rPr lang="zh-CN" altLang="en-US" dirty="0" smtClean="0"/>
              <a:t>高级语言的错误与运行错误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endParaRPr lang="zh-CN" altLang="zh-CN" smtClean="0"/>
          </a:p>
        </p:txBody>
      </p:sp>
      <p:sp>
        <p:nvSpPr>
          <p:cNvPr id="25603" name="Rectangle 7"/>
          <p:cNvSpPr>
            <a:spLocks noGrp="1" noChangeArrowheads="1"/>
          </p:cNvSpPr>
          <p:nvPr>
            <p:ph type="body" idx="1"/>
          </p:nvPr>
        </p:nvSpPr>
        <p:spPr/>
        <p:txBody>
          <a:bodyPr/>
          <a:lstStyle/>
          <a:p>
            <a:pPr eaLnBrk="1" hangingPunct="1"/>
            <a:r>
              <a:rPr lang="zh-CN" altLang="en-US" smtClean="0"/>
              <a:t>一般情况下，设</a:t>
            </a:r>
            <a:r>
              <a:rPr lang="en-US" altLang="zh-CN" smtClean="0"/>
              <a:t>C</a:t>
            </a:r>
            <a:r>
              <a:rPr lang="zh-CN" altLang="en-US" smtClean="0"/>
              <a:t>有</a:t>
            </a:r>
            <a:r>
              <a:rPr lang="en-US" altLang="zh-CN" smtClean="0"/>
              <a:t>k</a:t>
            </a:r>
            <a:r>
              <a:rPr lang="zh-CN" altLang="en-US" smtClean="0"/>
              <a:t>个连通部件，</a:t>
            </a:r>
            <a:r>
              <a:rPr lang="en-US" altLang="zh-CN" smtClean="0"/>
              <a:t>C</a:t>
            </a:r>
            <a:r>
              <a:rPr lang="zh-CN" altLang="en-US" smtClean="0"/>
              <a:t>的复杂度就等于所有部件</a:t>
            </a:r>
            <a:r>
              <a:rPr lang="en-US" altLang="zh-CN" smtClean="0"/>
              <a:t>(Ci, i=1,k)</a:t>
            </a:r>
            <a:r>
              <a:rPr lang="zh-CN" altLang="en-US" smtClean="0"/>
              <a:t>的复杂度之和。因为：</a:t>
            </a:r>
          </a:p>
        </p:txBody>
      </p:sp>
      <p:pic>
        <p:nvPicPr>
          <p:cNvPr id="25604" name="Picture 5"/>
          <p:cNvPicPr>
            <a:picLocks noChangeAspect="1" noChangeArrowheads="1"/>
          </p:cNvPicPr>
          <p:nvPr/>
        </p:nvPicPr>
        <p:blipFill>
          <a:blip r:embed="rId2"/>
          <a:srcRect/>
          <a:stretch>
            <a:fillRect/>
          </a:stretch>
        </p:blipFill>
        <p:spPr bwMode="auto">
          <a:xfrm>
            <a:off x="1042988" y="2997200"/>
            <a:ext cx="7777162" cy="280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p:cNvSpPr>
            <a:spLocks noChangeArrowheads="1"/>
          </p:cNvSpPr>
          <p:nvPr/>
        </p:nvSpPr>
        <p:spPr bwMode="auto">
          <a:xfrm>
            <a:off x="2020888" y="188913"/>
            <a:ext cx="342900" cy="296862"/>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19459" name="Rectangle 8"/>
          <p:cNvSpPr>
            <a:spLocks noChangeArrowheads="1"/>
          </p:cNvSpPr>
          <p:nvPr/>
        </p:nvSpPr>
        <p:spPr bwMode="auto">
          <a:xfrm>
            <a:off x="1792288" y="4267200"/>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19460" name="Rectangle 9"/>
          <p:cNvSpPr>
            <a:spLocks noChangeArrowheads="1"/>
          </p:cNvSpPr>
          <p:nvPr/>
        </p:nvSpPr>
        <p:spPr bwMode="auto">
          <a:xfrm>
            <a:off x="1677988" y="4860925"/>
            <a:ext cx="914400" cy="298450"/>
          </a:xfrm>
          <a:prstGeom prst="rect">
            <a:avLst/>
          </a:prstGeom>
          <a:solidFill>
            <a:srgbClr val="FFFFFF"/>
          </a:solidFill>
          <a:ln w="9525">
            <a:solidFill>
              <a:srgbClr val="FF0000"/>
            </a:solidFill>
            <a:miter lim="800000"/>
            <a:headEnd/>
            <a:tailEnd/>
          </a:ln>
        </p:spPr>
        <p:txBody>
          <a:bodyPr/>
          <a:lstStyle/>
          <a:p>
            <a:pPr algn="ctr"/>
            <a:r>
              <a:rPr lang="en-US" altLang="zh-CN" sz="1000"/>
              <a:t>8:j++</a:t>
            </a:r>
            <a:endParaRPr lang="en-US" altLang="zh-CN"/>
          </a:p>
        </p:txBody>
      </p:sp>
      <p:sp>
        <p:nvSpPr>
          <p:cNvPr id="19461" name="Rectangle 10"/>
          <p:cNvSpPr>
            <a:spLocks noChangeArrowheads="1"/>
          </p:cNvSpPr>
          <p:nvPr/>
        </p:nvSpPr>
        <p:spPr bwMode="auto">
          <a:xfrm>
            <a:off x="1792288" y="1989138"/>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3: i=0</a:t>
            </a:r>
            <a:endParaRPr lang="en-US" altLang="zh-CN"/>
          </a:p>
        </p:txBody>
      </p:sp>
      <p:sp>
        <p:nvSpPr>
          <p:cNvPr id="19462" name="Line 11"/>
          <p:cNvSpPr>
            <a:spLocks noChangeShapeType="1"/>
          </p:cNvSpPr>
          <p:nvPr/>
        </p:nvSpPr>
        <p:spPr bwMode="auto">
          <a:xfrm>
            <a:off x="2135188" y="1692275"/>
            <a:ext cx="0" cy="296863"/>
          </a:xfrm>
          <a:prstGeom prst="line">
            <a:avLst/>
          </a:prstGeom>
          <a:noFill/>
          <a:ln w="9525">
            <a:solidFill>
              <a:srgbClr val="FF0000"/>
            </a:solidFill>
            <a:round/>
            <a:headEnd/>
            <a:tailEnd type="triangle" w="med" len="med"/>
          </a:ln>
        </p:spPr>
        <p:txBody>
          <a:bodyPr/>
          <a:lstStyle/>
          <a:p>
            <a:endParaRPr lang="zh-CN" altLang="en-US"/>
          </a:p>
        </p:txBody>
      </p:sp>
      <p:sp>
        <p:nvSpPr>
          <p:cNvPr id="19463" name="Line 12"/>
          <p:cNvSpPr>
            <a:spLocks noChangeShapeType="1"/>
          </p:cNvSpPr>
          <p:nvPr/>
        </p:nvSpPr>
        <p:spPr bwMode="auto">
          <a:xfrm>
            <a:off x="2135188" y="2286000"/>
            <a:ext cx="0" cy="198438"/>
          </a:xfrm>
          <a:prstGeom prst="line">
            <a:avLst/>
          </a:prstGeom>
          <a:noFill/>
          <a:ln w="9525">
            <a:solidFill>
              <a:srgbClr val="000000"/>
            </a:solidFill>
            <a:round/>
            <a:headEnd/>
            <a:tailEnd type="triangle" w="med" len="med"/>
          </a:ln>
        </p:spPr>
        <p:txBody>
          <a:bodyPr/>
          <a:lstStyle/>
          <a:p>
            <a:endParaRPr lang="zh-CN" altLang="en-US"/>
          </a:p>
        </p:txBody>
      </p:sp>
      <p:sp>
        <p:nvSpPr>
          <p:cNvPr id="19464" name="Line 13"/>
          <p:cNvSpPr>
            <a:spLocks noChangeShapeType="1"/>
          </p:cNvSpPr>
          <p:nvPr/>
        </p:nvSpPr>
        <p:spPr bwMode="auto">
          <a:xfrm>
            <a:off x="2135188" y="485775"/>
            <a:ext cx="0" cy="198438"/>
          </a:xfrm>
          <a:prstGeom prst="line">
            <a:avLst/>
          </a:prstGeom>
          <a:noFill/>
          <a:ln w="9525">
            <a:solidFill>
              <a:srgbClr val="FF0000"/>
            </a:solidFill>
            <a:round/>
            <a:headEnd/>
            <a:tailEnd type="triangle" w="med" len="med"/>
          </a:ln>
        </p:spPr>
        <p:txBody>
          <a:bodyPr/>
          <a:lstStyle/>
          <a:p>
            <a:endParaRPr lang="zh-CN" altLang="en-US"/>
          </a:p>
        </p:txBody>
      </p:sp>
      <p:sp>
        <p:nvSpPr>
          <p:cNvPr id="19465" name="Rectangle 14"/>
          <p:cNvSpPr>
            <a:spLocks noChangeArrowheads="1"/>
          </p:cNvSpPr>
          <p:nvPr/>
        </p:nvSpPr>
        <p:spPr bwMode="auto">
          <a:xfrm>
            <a:off x="1792288" y="684213"/>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19466" name="Line 15"/>
          <p:cNvSpPr>
            <a:spLocks noChangeShapeType="1"/>
          </p:cNvSpPr>
          <p:nvPr/>
        </p:nvSpPr>
        <p:spPr bwMode="auto">
          <a:xfrm flipH="1">
            <a:off x="2124075" y="981075"/>
            <a:ext cx="11113" cy="431800"/>
          </a:xfrm>
          <a:prstGeom prst="line">
            <a:avLst/>
          </a:prstGeom>
          <a:noFill/>
          <a:ln w="9525">
            <a:solidFill>
              <a:srgbClr val="000000"/>
            </a:solidFill>
            <a:round/>
            <a:headEnd/>
            <a:tailEnd type="triangle" w="med" len="med"/>
          </a:ln>
        </p:spPr>
        <p:txBody>
          <a:bodyPr/>
          <a:lstStyle/>
          <a:p>
            <a:endParaRPr lang="zh-CN" altLang="en-US"/>
          </a:p>
        </p:txBody>
      </p:sp>
      <p:sp>
        <p:nvSpPr>
          <p:cNvPr id="19467" name="AutoShape 16"/>
          <p:cNvSpPr>
            <a:spLocks noChangeArrowheads="1"/>
          </p:cNvSpPr>
          <p:nvPr/>
        </p:nvSpPr>
        <p:spPr bwMode="auto">
          <a:xfrm>
            <a:off x="1677988" y="2979738"/>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19468" name="Rectangle 17"/>
          <p:cNvSpPr>
            <a:spLocks noChangeArrowheads="1"/>
          </p:cNvSpPr>
          <p:nvPr/>
        </p:nvSpPr>
        <p:spPr bwMode="auto">
          <a:xfrm>
            <a:off x="1677988" y="3573463"/>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19469" name="Line 18"/>
          <p:cNvSpPr>
            <a:spLocks noChangeShapeType="1"/>
          </p:cNvSpPr>
          <p:nvPr/>
        </p:nvSpPr>
        <p:spPr bwMode="auto">
          <a:xfrm>
            <a:off x="2135188" y="2781300"/>
            <a:ext cx="0" cy="198438"/>
          </a:xfrm>
          <a:prstGeom prst="line">
            <a:avLst/>
          </a:prstGeom>
          <a:noFill/>
          <a:ln w="9525">
            <a:solidFill>
              <a:srgbClr val="003366"/>
            </a:solidFill>
            <a:round/>
            <a:headEnd/>
            <a:tailEnd type="triangle" w="med" len="med"/>
          </a:ln>
        </p:spPr>
        <p:txBody>
          <a:bodyPr/>
          <a:lstStyle/>
          <a:p>
            <a:endParaRPr lang="zh-CN" altLang="en-US"/>
          </a:p>
        </p:txBody>
      </p:sp>
      <p:sp>
        <p:nvSpPr>
          <p:cNvPr id="19470" name="Line 19"/>
          <p:cNvSpPr>
            <a:spLocks noChangeShapeType="1"/>
          </p:cNvSpPr>
          <p:nvPr/>
        </p:nvSpPr>
        <p:spPr bwMode="auto">
          <a:xfrm>
            <a:off x="2135188" y="3376613"/>
            <a:ext cx="0" cy="196850"/>
          </a:xfrm>
          <a:prstGeom prst="line">
            <a:avLst/>
          </a:prstGeom>
          <a:noFill/>
          <a:ln w="9525">
            <a:solidFill>
              <a:srgbClr val="00FF00"/>
            </a:solidFill>
            <a:round/>
            <a:headEnd/>
            <a:tailEnd type="triangle" w="med" len="med"/>
          </a:ln>
        </p:spPr>
        <p:txBody>
          <a:bodyPr/>
          <a:lstStyle/>
          <a:p>
            <a:endParaRPr lang="zh-CN" altLang="en-US"/>
          </a:p>
        </p:txBody>
      </p:sp>
      <p:sp>
        <p:nvSpPr>
          <p:cNvPr id="19471" name="Line 20"/>
          <p:cNvSpPr>
            <a:spLocks noChangeShapeType="1"/>
          </p:cNvSpPr>
          <p:nvPr/>
        </p:nvSpPr>
        <p:spPr bwMode="auto">
          <a:xfrm>
            <a:off x="2135188" y="4068763"/>
            <a:ext cx="0" cy="198437"/>
          </a:xfrm>
          <a:prstGeom prst="line">
            <a:avLst/>
          </a:prstGeom>
          <a:noFill/>
          <a:ln w="9525">
            <a:solidFill>
              <a:srgbClr val="00FF00"/>
            </a:solidFill>
            <a:round/>
            <a:headEnd/>
            <a:tailEnd type="triangle" w="med" len="med"/>
          </a:ln>
        </p:spPr>
        <p:txBody>
          <a:bodyPr/>
          <a:lstStyle/>
          <a:p>
            <a:endParaRPr lang="zh-CN" altLang="en-US"/>
          </a:p>
        </p:txBody>
      </p:sp>
      <p:sp>
        <p:nvSpPr>
          <p:cNvPr id="19472" name="Freeform 21"/>
          <p:cNvSpPr>
            <a:spLocks/>
          </p:cNvSpPr>
          <p:nvPr/>
        </p:nvSpPr>
        <p:spPr bwMode="auto">
          <a:xfrm>
            <a:off x="2135188" y="2386013"/>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19473" name="Freeform 22"/>
          <p:cNvSpPr>
            <a:spLocks/>
          </p:cNvSpPr>
          <p:nvPr/>
        </p:nvSpPr>
        <p:spPr bwMode="auto">
          <a:xfrm>
            <a:off x="877888" y="2682875"/>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19474" name="Freeform 23"/>
          <p:cNvSpPr>
            <a:spLocks/>
          </p:cNvSpPr>
          <p:nvPr/>
        </p:nvSpPr>
        <p:spPr bwMode="auto">
          <a:xfrm>
            <a:off x="2135188" y="1295400"/>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19475" name="AutoShape 24"/>
          <p:cNvSpPr>
            <a:spLocks noChangeArrowheads="1"/>
          </p:cNvSpPr>
          <p:nvPr/>
        </p:nvSpPr>
        <p:spPr bwMode="auto">
          <a:xfrm>
            <a:off x="1677988" y="2484438"/>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19476" name="AutoShape 25"/>
          <p:cNvSpPr>
            <a:spLocks noChangeArrowheads="1"/>
          </p:cNvSpPr>
          <p:nvPr/>
        </p:nvSpPr>
        <p:spPr bwMode="auto">
          <a:xfrm>
            <a:off x="1677988" y="1395413"/>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19477" name="Freeform 26"/>
          <p:cNvSpPr>
            <a:spLocks/>
          </p:cNvSpPr>
          <p:nvPr/>
        </p:nvSpPr>
        <p:spPr bwMode="auto">
          <a:xfrm>
            <a:off x="306388" y="1493838"/>
            <a:ext cx="1817687"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19478" name="Text Box 27"/>
          <p:cNvSpPr txBox="1">
            <a:spLocks noChangeArrowheads="1"/>
          </p:cNvSpPr>
          <p:nvPr/>
        </p:nvSpPr>
        <p:spPr bwMode="auto">
          <a:xfrm>
            <a:off x="2249488" y="16922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19479" name="Text Box 28"/>
          <p:cNvSpPr txBox="1">
            <a:spLocks noChangeArrowheads="1"/>
          </p:cNvSpPr>
          <p:nvPr/>
        </p:nvSpPr>
        <p:spPr bwMode="auto">
          <a:xfrm>
            <a:off x="1220788" y="1493838"/>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19480" name="Text Box 29"/>
          <p:cNvSpPr txBox="1">
            <a:spLocks noChangeArrowheads="1"/>
          </p:cNvSpPr>
          <p:nvPr/>
        </p:nvSpPr>
        <p:spPr bwMode="auto">
          <a:xfrm>
            <a:off x="1220788" y="2582863"/>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19481" name="Text Box 30"/>
          <p:cNvSpPr txBox="1">
            <a:spLocks noChangeArrowheads="1"/>
          </p:cNvSpPr>
          <p:nvPr/>
        </p:nvSpPr>
        <p:spPr bwMode="auto">
          <a:xfrm>
            <a:off x="2135188" y="3376613"/>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19482" name="Text Box 31"/>
          <p:cNvSpPr txBox="1">
            <a:spLocks noChangeArrowheads="1"/>
          </p:cNvSpPr>
          <p:nvPr/>
        </p:nvSpPr>
        <p:spPr bwMode="auto">
          <a:xfrm>
            <a:off x="2287588" y="26828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19483" name="Text Box 32"/>
          <p:cNvSpPr txBox="1">
            <a:spLocks noChangeArrowheads="1"/>
          </p:cNvSpPr>
          <p:nvPr/>
        </p:nvSpPr>
        <p:spPr bwMode="auto">
          <a:xfrm>
            <a:off x="1335088" y="3178175"/>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19484" name="Freeform 33"/>
          <p:cNvSpPr>
            <a:spLocks/>
          </p:cNvSpPr>
          <p:nvPr/>
        </p:nvSpPr>
        <p:spPr bwMode="auto">
          <a:xfrm>
            <a:off x="1220788" y="3178175"/>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19485" name="Oval 34"/>
          <p:cNvSpPr>
            <a:spLocks noChangeArrowheads="1"/>
          </p:cNvSpPr>
          <p:nvPr/>
        </p:nvSpPr>
        <p:spPr bwMode="auto">
          <a:xfrm>
            <a:off x="1906588" y="5681663"/>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19486" name="Rectangle 36"/>
          <p:cNvSpPr>
            <a:spLocks noChangeArrowheads="1"/>
          </p:cNvSpPr>
          <p:nvPr/>
        </p:nvSpPr>
        <p:spPr bwMode="auto">
          <a:xfrm>
            <a:off x="1106488" y="2881313"/>
            <a:ext cx="2171700" cy="1682750"/>
          </a:xfrm>
          <a:prstGeom prst="rect">
            <a:avLst/>
          </a:prstGeom>
          <a:noFill/>
          <a:ln w="9525">
            <a:solidFill>
              <a:srgbClr val="00FF00"/>
            </a:solidFill>
            <a:prstDash val="dash"/>
            <a:miter lim="800000"/>
            <a:headEnd/>
            <a:tailEnd/>
          </a:ln>
        </p:spPr>
        <p:txBody>
          <a:bodyPr/>
          <a:lstStyle/>
          <a:p>
            <a:endParaRPr lang="zh-CN" altLang="en-US"/>
          </a:p>
        </p:txBody>
      </p:sp>
      <p:sp>
        <p:nvSpPr>
          <p:cNvPr id="19487" name="Rectangle 37"/>
          <p:cNvSpPr>
            <a:spLocks noChangeArrowheads="1"/>
          </p:cNvSpPr>
          <p:nvPr/>
        </p:nvSpPr>
        <p:spPr bwMode="auto">
          <a:xfrm>
            <a:off x="534988" y="2286000"/>
            <a:ext cx="3200400" cy="2476500"/>
          </a:xfrm>
          <a:prstGeom prst="rect">
            <a:avLst/>
          </a:prstGeom>
          <a:noFill/>
          <a:ln w="9525">
            <a:solidFill>
              <a:srgbClr val="003366"/>
            </a:solidFill>
            <a:prstDash val="dash"/>
            <a:miter lim="800000"/>
            <a:headEnd/>
            <a:tailEnd/>
          </a:ln>
        </p:spPr>
        <p:txBody>
          <a:bodyPr/>
          <a:lstStyle/>
          <a:p>
            <a:endParaRPr lang="zh-CN" altLang="en-US"/>
          </a:p>
        </p:txBody>
      </p:sp>
      <p:sp>
        <p:nvSpPr>
          <p:cNvPr id="19488" name="Rectangle 38"/>
          <p:cNvSpPr>
            <a:spLocks noChangeArrowheads="1"/>
          </p:cNvSpPr>
          <p:nvPr/>
        </p:nvSpPr>
        <p:spPr bwMode="auto">
          <a:xfrm>
            <a:off x="192088" y="1196975"/>
            <a:ext cx="4229100" cy="4421188"/>
          </a:xfrm>
          <a:prstGeom prst="rect">
            <a:avLst/>
          </a:prstGeom>
          <a:noFill/>
          <a:ln w="9525">
            <a:solidFill>
              <a:srgbClr val="FF0000"/>
            </a:solidFill>
            <a:prstDash val="dash"/>
            <a:miter lim="800000"/>
            <a:headEnd/>
            <a:tailEnd/>
          </a:ln>
        </p:spPr>
        <p:txBody>
          <a:bodyPr/>
          <a:lstStyle/>
          <a:p>
            <a:endParaRPr lang="zh-CN" altLang="en-US"/>
          </a:p>
        </p:txBody>
      </p:sp>
      <p:sp>
        <p:nvSpPr>
          <p:cNvPr id="19489" name="Oval 105"/>
          <p:cNvSpPr>
            <a:spLocks noChangeArrowheads="1"/>
          </p:cNvSpPr>
          <p:nvPr/>
        </p:nvSpPr>
        <p:spPr bwMode="auto">
          <a:xfrm>
            <a:off x="6708775" y="260350"/>
            <a:ext cx="342900" cy="296863"/>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19490" name="Rectangle 106"/>
          <p:cNvSpPr>
            <a:spLocks noChangeArrowheads="1"/>
          </p:cNvSpPr>
          <p:nvPr/>
        </p:nvSpPr>
        <p:spPr bwMode="auto">
          <a:xfrm>
            <a:off x="6480175" y="4295775"/>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19491" name="Rectangle 107"/>
          <p:cNvSpPr>
            <a:spLocks noChangeArrowheads="1"/>
          </p:cNvSpPr>
          <p:nvPr/>
        </p:nvSpPr>
        <p:spPr bwMode="auto">
          <a:xfrm>
            <a:off x="6365875" y="4889500"/>
            <a:ext cx="914400" cy="298450"/>
          </a:xfrm>
          <a:prstGeom prst="rect">
            <a:avLst/>
          </a:prstGeom>
          <a:solidFill>
            <a:srgbClr val="FFFFFF"/>
          </a:solidFill>
          <a:ln w="9525">
            <a:solidFill>
              <a:srgbClr val="FF0000"/>
            </a:solidFill>
            <a:miter lim="800000"/>
            <a:headEnd/>
            <a:tailEnd/>
          </a:ln>
        </p:spPr>
        <p:txBody>
          <a:bodyPr/>
          <a:lstStyle/>
          <a:p>
            <a:pPr algn="ctr"/>
            <a:r>
              <a:rPr lang="en-US" altLang="zh-CN" sz="1000"/>
              <a:t>8:j++</a:t>
            </a:r>
            <a:endParaRPr lang="en-US" altLang="zh-CN"/>
          </a:p>
        </p:txBody>
      </p:sp>
      <p:sp>
        <p:nvSpPr>
          <p:cNvPr id="19492" name="Rectangle 108"/>
          <p:cNvSpPr>
            <a:spLocks noChangeArrowheads="1"/>
          </p:cNvSpPr>
          <p:nvPr/>
        </p:nvSpPr>
        <p:spPr bwMode="auto">
          <a:xfrm>
            <a:off x="6480175" y="2017713"/>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3: i=0</a:t>
            </a:r>
            <a:endParaRPr lang="en-US" altLang="zh-CN"/>
          </a:p>
        </p:txBody>
      </p:sp>
      <p:sp>
        <p:nvSpPr>
          <p:cNvPr id="19493" name="Line 109"/>
          <p:cNvSpPr>
            <a:spLocks noChangeShapeType="1"/>
          </p:cNvSpPr>
          <p:nvPr/>
        </p:nvSpPr>
        <p:spPr bwMode="auto">
          <a:xfrm>
            <a:off x="6823075" y="1720850"/>
            <a:ext cx="0" cy="296863"/>
          </a:xfrm>
          <a:prstGeom prst="line">
            <a:avLst/>
          </a:prstGeom>
          <a:noFill/>
          <a:ln w="9525">
            <a:solidFill>
              <a:srgbClr val="FF0000"/>
            </a:solidFill>
            <a:round/>
            <a:headEnd/>
            <a:tailEnd type="triangle" w="med" len="med"/>
          </a:ln>
        </p:spPr>
        <p:txBody>
          <a:bodyPr/>
          <a:lstStyle/>
          <a:p>
            <a:endParaRPr lang="zh-CN" altLang="en-US"/>
          </a:p>
        </p:txBody>
      </p:sp>
      <p:sp>
        <p:nvSpPr>
          <p:cNvPr id="19494" name="Line 110"/>
          <p:cNvSpPr>
            <a:spLocks noChangeShapeType="1"/>
          </p:cNvSpPr>
          <p:nvPr/>
        </p:nvSpPr>
        <p:spPr bwMode="auto">
          <a:xfrm>
            <a:off x="6823075" y="2314575"/>
            <a:ext cx="0" cy="198438"/>
          </a:xfrm>
          <a:prstGeom prst="line">
            <a:avLst/>
          </a:prstGeom>
          <a:noFill/>
          <a:ln w="9525">
            <a:solidFill>
              <a:srgbClr val="000000"/>
            </a:solidFill>
            <a:round/>
            <a:headEnd/>
            <a:tailEnd type="triangle" w="med" len="med"/>
          </a:ln>
        </p:spPr>
        <p:txBody>
          <a:bodyPr/>
          <a:lstStyle/>
          <a:p>
            <a:endParaRPr lang="zh-CN" altLang="en-US"/>
          </a:p>
        </p:txBody>
      </p:sp>
      <p:sp>
        <p:nvSpPr>
          <p:cNvPr id="19495" name="Line 111"/>
          <p:cNvSpPr>
            <a:spLocks noChangeShapeType="1"/>
          </p:cNvSpPr>
          <p:nvPr/>
        </p:nvSpPr>
        <p:spPr bwMode="auto">
          <a:xfrm>
            <a:off x="6823075" y="557213"/>
            <a:ext cx="0" cy="198437"/>
          </a:xfrm>
          <a:prstGeom prst="line">
            <a:avLst/>
          </a:prstGeom>
          <a:noFill/>
          <a:ln w="9525">
            <a:solidFill>
              <a:srgbClr val="FF0000"/>
            </a:solidFill>
            <a:round/>
            <a:headEnd/>
            <a:tailEnd type="triangle" w="med" len="med"/>
          </a:ln>
        </p:spPr>
        <p:txBody>
          <a:bodyPr/>
          <a:lstStyle/>
          <a:p>
            <a:endParaRPr lang="zh-CN" altLang="en-US"/>
          </a:p>
        </p:txBody>
      </p:sp>
      <p:sp>
        <p:nvSpPr>
          <p:cNvPr id="19496" name="Rectangle 112"/>
          <p:cNvSpPr>
            <a:spLocks noChangeArrowheads="1"/>
          </p:cNvSpPr>
          <p:nvPr/>
        </p:nvSpPr>
        <p:spPr bwMode="auto">
          <a:xfrm>
            <a:off x="6480175" y="755650"/>
            <a:ext cx="914400" cy="296863"/>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19497" name="Line 113"/>
          <p:cNvSpPr>
            <a:spLocks noChangeShapeType="1"/>
          </p:cNvSpPr>
          <p:nvPr/>
        </p:nvSpPr>
        <p:spPr bwMode="auto">
          <a:xfrm>
            <a:off x="6823075" y="1052513"/>
            <a:ext cx="0" cy="198437"/>
          </a:xfrm>
          <a:prstGeom prst="line">
            <a:avLst/>
          </a:prstGeom>
          <a:noFill/>
          <a:ln w="9525">
            <a:solidFill>
              <a:srgbClr val="000000"/>
            </a:solidFill>
            <a:round/>
            <a:headEnd/>
            <a:tailEnd type="triangle" w="med" len="med"/>
          </a:ln>
        </p:spPr>
        <p:txBody>
          <a:bodyPr/>
          <a:lstStyle/>
          <a:p>
            <a:endParaRPr lang="zh-CN" altLang="en-US"/>
          </a:p>
        </p:txBody>
      </p:sp>
      <p:sp>
        <p:nvSpPr>
          <p:cNvPr id="19498" name="AutoShape 114"/>
          <p:cNvSpPr>
            <a:spLocks noChangeArrowheads="1"/>
          </p:cNvSpPr>
          <p:nvPr/>
        </p:nvSpPr>
        <p:spPr bwMode="auto">
          <a:xfrm>
            <a:off x="6365875" y="3008313"/>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19499" name="Rectangle 115"/>
          <p:cNvSpPr>
            <a:spLocks noChangeArrowheads="1"/>
          </p:cNvSpPr>
          <p:nvPr/>
        </p:nvSpPr>
        <p:spPr bwMode="auto">
          <a:xfrm>
            <a:off x="6365875" y="3602038"/>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19500" name="Line 116"/>
          <p:cNvSpPr>
            <a:spLocks noChangeShapeType="1"/>
          </p:cNvSpPr>
          <p:nvPr/>
        </p:nvSpPr>
        <p:spPr bwMode="auto">
          <a:xfrm>
            <a:off x="6823075" y="2809875"/>
            <a:ext cx="0" cy="198438"/>
          </a:xfrm>
          <a:prstGeom prst="line">
            <a:avLst/>
          </a:prstGeom>
          <a:noFill/>
          <a:ln w="9525">
            <a:solidFill>
              <a:srgbClr val="003366"/>
            </a:solidFill>
            <a:round/>
            <a:headEnd/>
            <a:tailEnd type="triangle" w="med" len="med"/>
          </a:ln>
        </p:spPr>
        <p:txBody>
          <a:bodyPr/>
          <a:lstStyle/>
          <a:p>
            <a:endParaRPr lang="zh-CN" altLang="en-US"/>
          </a:p>
        </p:txBody>
      </p:sp>
      <p:sp>
        <p:nvSpPr>
          <p:cNvPr id="19501" name="Line 117"/>
          <p:cNvSpPr>
            <a:spLocks noChangeShapeType="1"/>
          </p:cNvSpPr>
          <p:nvPr/>
        </p:nvSpPr>
        <p:spPr bwMode="auto">
          <a:xfrm>
            <a:off x="6823075" y="3405188"/>
            <a:ext cx="0" cy="196850"/>
          </a:xfrm>
          <a:prstGeom prst="line">
            <a:avLst/>
          </a:prstGeom>
          <a:noFill/>
          <a:ln w="9525">
            <a:solidFill>
              <a:srgbClr val="00FF00"/>
            </a:solidFill>
            <a:round/>
            <a:headEnd/>
            <a:tailEnd type="triangle" w="med" len="med"/>
          </a:ln>
        </p:spPr>
        <p:txBody>
          <a:bodyPr/>
          <a:lstStyle/>
          <a:p>
            <a:endParaRPr lang="zh-CN" altLang="en-US"/>
          </a:p>
        </p:txBody>
      </p:sp>
      <p:sp>
        <p:nvSpPr>
          <p:cNvPr id="19502" name="Line 118"/>
          <p:cNvSpPr>
            <a:spLocks noChangeShapeType="1"/>
          </p:cNvSpPr>
          <p:nvPr/>
        </p:nvSpPr>
        <p:spPr bwMode="auto">
          <a:xfrm>
            <a:off x="6823075" y="4097338"/>
            <a:ext cx="0" cy="198437"/>
          </a:xfrm>
          <a:prstGeom prst="line">
            <a:avLst/>
          </a:prstGeom>
          <a:noFill/>
          <a:ln w="9525">
            <a:solidFill>
              <a:srgbClr val="00FF00"/>
            </a:solidFill>
            <a:round/>
            <a:headEnd/>
            <a:tailEnd type="triangle" w="med" len="med"/>
          </a:ln>
        </p:spPr>
        <p:txBody>
          <a:bodyPr/>
          <a:lstStyle/>
          <a:p>
            <a:endParaRPr lang="zh-CN" altLang="en-US"/>
          </a:p>
        </p:txBody>
      </p:sp>
      <p:sp>
        <p:nvSpPr>
          <p:cNvPr id="19503" name="Freeform 119"/>
          <p:cNvSpPr>
            <a:spLocks/>
          </p:cNvSpPr>
          <p:nvPr/>
        </p:nvSpPr>
        <p:spPr bwMode="auto">
          <a:xfrm>
            <a:off x="6823075" y="2414588"/>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19504" name="Freeform 120"/>
          <p:cNvSpPr>
            <a:spLocks/>
          </p:cNvSpPr>
          <p:nvPr/>
        </p:nvSpPr>
        <p:spPr bwMode="auto">
          <a:xfrm>
            <a:off x="5565775" y="2711450"/>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19505" name="Freeform 121"/>
          <p:cNvSpPr>
            <a:spLocks/>
          </p:cNvSpPr>
          <p:nvPr/>
        </p:nvSpPr>
        <p:spPr bwMode="auto">
          <a:xfrm>
            <a:off x="6823075" y="1323975"/>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19506" name="AutoShape 122"/>
          <p:cNvSpPr>
            <a:spLocks noChangeArrowheads="1"/>
          </p:cNvSpPr>
          <p:nvPr/>
        </p:nvSpPr>
        <p:spPr bwMode="auto">
          <a:xfrm>
            <a:off x="6365875" y="2513013"/>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19507" name="AutoShape 123"/>
          <p:cNvSpPr>
            <a:spLocks noChangeArrowheads="1"/>
          </p:cNvSpPr>
          <p:nvPr/>
        </p:nvSpPr>
        <p:spPr bwMode="auto">
          <a:xfrm>
            <a:off x="6365875" y="1423988"/>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19508" name="Freeform 124"/>
          <p:cNvSpPr>
            <a:spLocks/>
          </p:cNvSpPr>
          <p:nvPr/>
        </p:nvSpPr>
        <p:spPr bwMode="auto">
          <a:xfrm>
            <a:off x="4994275" y="1522413"/>
            <a:ext cx="1817688"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19509" name="Text Box 125"/>
          <p:cNvSpPr txBox="1">
            <a:spLocks noChangeArrowheads="1"/>
          </p:cNvSpPr>
          <p:nvPr/>
        </p:nvSpPr>
        <p:spPr bwMode="auto">
          <a:xfrm>
            <a:off x="6937375" y="172085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19510" name="Text Box 126"/>
          <p:cNvSpPr txBox="1">
            <a:spLocks noChangeArrowheads="1"/>
          </p:cNvSpPr>
          <p:nvPr/>
        </p:nvSpPr>
        <p:spPr bwMode="auto">
          <a:xfrm>
            <a:off x="5908675" y="1522413"/>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19511" name="Text Box 127"/>
          <p:cNvSpPr txBox="1">
            <a:spLocks noChangeArrowheads="1"/>
          </p:cNvSpPr>
          <p:nvPr/>
        </p:nvSpPr>
        <p:spPr bwMode="auto">
          <a:xfrm>
            <a:off x="5908675" y="2611438"/>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19512" name="Text Box 128"/>
          <p:cNvSpPr txBox="1">
            <a:spLocks noChangeArrowheads="1"/>
          </p:cNvSpPr>
          <p:nvPr/>
        </p:nvSpPr>
        <p:spPr bwMode="auto">
          <a:xfrm>
            <a:off x="6823075" y="3405188"/>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19513" name="Text Box 129"/>
          <p:cNvSpPr txBox="1">
            <a:spLocks noChangeArrowheads="1"/>
          </p:cNvSpPr>
          <p:nvPr/>
        </p:nvSpPr>
        <p:spPr bwMode="auto">
          <a:xfrm>
            <a:off x="6975475" y="271145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19514" name="Text Box 130"/>
          <p:cNvSpPr txBox="1">
            <a:spLocks noChangeArrowheads="1"/>
          </p:cNvSpPr>
          <p:nvPr/>
        </p:nvSpPr>
        <p:spPr bwMode="auto">
          <a:xfrm>
            <a:off x="6022975" y="3206750"/>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19515" name="Freeform 131"/>
          <p:cNvSpPr>
            <a:spLocks/>
          </p:cNvSpPr>
          <p:nvPr/>
        </p:nvSpPr>
        <p:spPr bwMode="auto">
          <a:xfrm>
            <a:off x="5908675" y="3206750"/>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19516" name="Oval 132"/>
          <p:cNvSpPr>
            <a:spLocks noChangeArrowheads="1"/>
          </p:cNvSpPr>
          <p:nvPr/>
        </p:nvSpPr>
        <p:spPr bwMode="auto">
          <a:xfrm>
            <a:off x="6594475" y="5868988"/>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19517" name="Rectangle 133"/>
          <p:cNvSpPr>
            <a:spLocks noChangeArrowheads="1"/>
          </p:cNvSpPr>
          <p:nvPr/>
        </p:nvSpPr>
        <p:spPr bwMode="auto">
          <a:xfrm>
            <a:off x="5794375" y="2909888"/>
            <a:ext cx="2171700" cy="1682750"/>
          </a:xfrm>
          <a:prstGeom prst="rect">
            <a:avLst/>
          </a:prstGeom>
          <a:solidFill>
            <a:srgbClr val="006600">
              <a:alpha val="49019"/>
            </a:srgbClr>
          </a:solidFill>
          <a:ln w="9525">
            <a:solidFill>
              <a:srgbClr val="00FF00"/>
            </a:solidFill>
            <a:prstDash val="dash"/>
            <a:miter lim="800000"/>
            <a:headEnd/>
            <a:tailEnd/>
          </a:ln>
        </p:spPr>
        <p:txBody>
          <a:bodyPr/>
          <a:lstStyle/>
          <a:p>
            <a:endParaRPr lang="zh-CN" altLang="en-US"/>
          </a:p>
        </p:txBody>
      </p:sp>
      <p:sp>
        <p:nvSpPr>
          <p:cNvPr id="19518" name="Rectangle 134"/>
          <p:cNvSpPr>
            <a:spLocks noChangeArrowheads="1"/>
          </p:cNvSpPr>
          <p:nvPr/>
        </p:nvSpPr>
        <p:spPr bwMode="auto">
          <a:xfrm>
            <a:off x="5222875" y="2314575"/>
            <a:ext cx="3200400" cy="2476500"/>
          </a:xfrm>
          <a:prstGeom prst="rect">
            <a:avLst/>
          </a:prstGeom>
          <a:noFill/>
          <a:ln w="9525">
            <a:solidFill>
              <a:srgbClr val="003366"/>
            </a:solidFill>
            <a:prstDash val="dash"/>
            <a:miter lim="800000"/>
            <a:headEnd/>
            <a:tailEnd/>
          </a:ln>
        </p:spPr>
        <p:txBody>
          <a:bodyPr/>
          <a:lstStyle/>
          <a:p>
            <a:endParaRPr lang="zh-CN" altLang="en-US"/>
          </a:p>
        </p:txBody>
      </p:sp>
      <p:sp>
        <p:nvSpPr>
          <p:cNvPr id="19519" name="Rectangle 135"/>
          <p:cNvSpPr>
            <a:spLocks noChangeArrowheads="1"/>
          </p:cNvSpPr>
          <p:nvPr/>
        </p:nvSpPr>
        <p:spPr bwMode="auto">
          <a:xfrm>
            <a:off x="4572000" y="1143000"/>
            <a:ext cx="4229100" cy="4421188"/>
          </a:xfrm>
          <a:prstGeom prst="rect">
            <a:avLst/>
          </a:prstGeom>
          <a:solidFill>
            <a:srgbClr val="E22448">
              <a:alpha val="45882"/>
            </a:srgbClr>
          </a:solidFill>
          <a:ln w="9525">
            <a:solidFill>
              <a:srgbClr val="FF0000"/>
            </a:solidFill>
            <a:prstDash val="dash"/>
            <a:miter lim="800000"/>
            <a:headEnd/>
            <a:tailEnd/>
          </a:ln>
        </p:spPr>
        <p:txBody>
          <a:bodyPr/>
          <a:lstStyle/>
          <a:p>
            <a:endParaRPr lang="zh-CN" altLang="en-US"/>
          </a:p>
        </p:txBody>
      </p:sp>
      <p:sp>
        <p:nvSpPr>
          <p:cNvPr id="19520" name="Line 136"/>
          <p:cNvSpPr>
            <a:spLocks noChangeShapeType="1"/>
          </p:cNvSpPr>
          <p:nvPr/>
        </p:nvSpPr>
        <p:spPr bwMode="auto">
          <a:xfrm>
            <a:off x="6804025" y="5589588"/>
            <a:ext cx="0" cy="287337"/>
          </a:xfrm>
          <a:prstGeom prst="line">
            <a:avLst/>
          </a:prstGeom>
          <a:noFill/>
          <a:ln w="9525">
            <a:solidFill>
              <a:srgbClr val="E22448"/>
            </a:solidFill>
            <a:round/>
            <a:headEnd/>
            <a:tailEnd type="triangle" w="med" len="med"/>
          </a:ln>
        </p:spPr>
        <p:txBody>
          <a:bodyPr/>
          <a:lstStyle/>
          <a:p>
            <a:endParaRPr lang="zh-CN" altLang="en-US"/>
          </a:p>
        </p:txBody>
      </p:sp>
      <p:sp>
        <p:nvSpPr>
          <p:cNvPr id="19521" name="Text Box 137"/>
          <p:cNvSpPr txBox="1">
            <a:spLocks noChangeArrowheads="1"/>
          </p:cNvSpPr>
          <p:nvPr/>
        </p:nvSpPr>
        <p:spPr bwMode="auto">
          <a:xfrm>
            <a:off x="735013" y="5924550"/>
            <a:ext cx="1403350" cy="457200"/>
          </a:xfrm>
          <a:prstGeom prst="rect">
            <a:avLst/>
          </a:prstGeom>
          <a:noFill/>
          <a:ln w="9525">
            <a:noFill/>
            <a:miter lim="800000"/>
            <a:headEnd/>
            <a:tailEnd/>
          </a:ln>
        </p:spPr>
        <p:txBody>
          <a:bodyPr wrap="none">
            <a:spAutoFit/>
          </a:bodyPr>
          <a:lstStyle/>
          <a:p>
            <a:r>
              <a:rPr lang="zh-CN" altLang="en-US"/>
              <a:t>原流程图</a:t>
            </a:r>
          </a:p>
        </p:txBody>
      </p:sp>
      <p:sp>
        <p:nvSpPr>
          <p:cNvPr id="19522" name="Text Box 138"/>
          <p:cNvSpPr txBox="1">
            <a:spLocks noChangeArrowheads="1"/>
          </p:cNvSpPr>
          <p:nvPr/>
        </p:nvSpPr>
        <p:spPr bwMode="auto">
          <a:xfrm>
            <a:off x="3857625" y="6072188"/>
            <a:ext cx="4375150" cy="457200"/>
          </a:xfrm>
          <a:prstGeom prst="rect">
            <a:avLst/>
          </a:prstGeom>
          <a:noFill/>
          <a:ln w="9525">
            <a:noFill/>
            <a:miter lim="800000"/>
            <a:headEnd/>
            <a:tailEnd/>
          </a:ln>
        </p:spPr>
        <p:txBody>
          <a:bodyPr wrap="none">
            <a:spAutoFit/>
          </a:bodyPr>
          <a:lstStyle/>
          <a:p>
            <a:r>
              <a:rPr lang="zh-CN" altLang="en-US"/>
              <a:t>忽略最外层循环</a:t>
            </a:r>
            <a:r>
              <a:rPr lang="en-US" altLang="zh-CN"/>
              <a:t>E-N+2=3-4+2=1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020888" y="107950"/>
            <a:ext cx="342900" cy="296863"/>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20483" name="Rectangle 3"/>
          <p:cNvSpPr>
            <a:spLocks noChangeArrowheads="1"/>
          </p:cNvSpPr>
          <p:nvPr/>
        </p:nvSpPr>
        <p:spPr bwMode="auto">
          <a:xfrm>
            <a:off x="1792288" y="4051300"/>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20484" name="Rectangle 4"/>
          <p:cNvSpPr>
            <a:spLocks noChangeArrowheads="1"/>
          </p:cNvSpPr>
          <p:nvPr/>
        </p:nvSpPr>
        <p:spPr bwMode="auto">
          <a:xfrm>
            <a:off x="1677988" y="4645025"/>
            <a:ext cx="914400" cy="298450"/>
          </a:xfrm>
          <a:prstGeom prst="rect">
            <a:avLst/>
          </a:prstGeom>
          <a:solidFill>
            <a:srgbClr val="FFFFFF"/>
          </a:solidFill>
          <a:ln w="9525">
            <a:solidFill>
              <a:srgbClr val="FF0000"/>
            </a:solidFill>
            <a:miter lim="800000"/>
            <a:headEnd/>
            <a:tailEnd/>
          </a:ln>
        </p:spPr>
        <p:txBody>
          <a:bodyPr/>
          <a:lstStyle/>
          <a:p>
            <a:pPr algn="ctr"/>
            <a:r>
              <a:rPr lang="en-US" altLang="zh-CN" sz="1000"/>
              <a:t>8:j++</a:t>
            </a:r>
            <a:endParaRPr lang="en-US" altLang="zh-CN"/>
          </a:p>
        </p:txBody>
      </p:sp>
      <p:sp>
        <p:nvSpPr>
          <p:cNvPr id="20485" name="Rectangle 5"/>
          <p:cNvSpPr>
            <a:spLocks noChangeArrowheads="1"/>
          </p:cNvSpPr>
          <p:nvPr/>
        </p:nvSpPr>
        <p:spPr bwMode="auto">
          <a:xfrm>
            <a:off x="1792288" y="1773238"/>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3: i=0</a:t>
            </a:r>
            <a:endParaRPr lang="en-US" altLang="zh-CN"/>
          </a:p>
        </p:txBody>
      </p:sp>
      <p:sp>
        <p:nvSpPr>
          <p:cNvPr id="20486" name="Line 6"/>
          <p:cNvSpPr>
            <a:spLocks noChangeShapeType="1"/>
          </p:cNvSpPr>
          <p:nvPr/>
        </p:nvSpPr>
        <p:spPr bwMode="auto">
          <a:xfrm>
            <a:off x="2135188" y="1476375"/>
            <a:ext cx="0" cy="296863"/>
          </a:xfrm>
          <a:prstGeom prst="line">
            <a:avLst/>
          </a:prstGeom>
          <a:noFill/>
          <a:ln w="9525">
            <a:solidFill>
              <a:srgbClr val="FF0000"/>
            </a:solidFill>
            <a:round/>
            <a:headEnd/>
            <a:tailEnd type="triangle" w="med" len="med"/>
          </a:ln>
        </p:spPr>
        <p:txBody>
          <a:bodyPr/>
          <a:lstStyle/>
          <a:p>
            <a:endParaRPr lang="zh-CN" altLang="en-US"/>
          </a:p>
        </p:txBody>
      </p:sp>
      <p:sp>
        <p:nvSpPr>
          <p:cNvPr id="20487" name="Line 7"/>
          <p:cNvSpPr>
            <a:spLocks noChangeShapeType="1"/>
          </p:cNvSpPr>
          <p:nvPr/>
        </p:nvSpPr>
        <p:spPr bwMode="auto">
          <a:xfrm>
            <a:off x="2135188" y="2070100"/>
            <a:ext cx="0" cy="198438"/>
          </a:xfrm>
          <a:prstGeom prst="line">
            <a:avLst/>
          </a:prstGeom>
          <a:noFill/>
          <a:ln w="9525">
            <a:solidFill>
              <a:srgbClr val="000000"/>
            </a:solidFill>
            <a:round/>
            <a:headEnd/>
            <a:tailEnd type="triangle" w="med" len="med"/>
          </a:ln>
        </p:spPr>
        <p:txBody>
          <a:bodyPr/>
          <a:lstStyle/>
          <a:p>
            <a:endParaRPr lang="zh-CN" altLang="en-US"/>
          </a:p>
        </p:txBody>
      </p:sp>
      <p:sp>
        <p:nvSpPr>
          <p:cNvPr id="20488" name="Line 8"/>
          <p:cNvSpPr>
            <a:spLocks noChangeShapeType="1"/>
          </p:cNvSpPr>
          <p:nvPr/>
        </p:nvSpPr>
        <p:spPr bwMode="auto">
          <a:xfrm>
            <a:off x="2135188" y="422275"/>
            <a:ext cx="0" cy="198438"/>
          </a:xfrm>
          <a:prstGeom prst="line">
            <a:avLst/>
          </a:prstGeom>
          <a:noFill/>
          <a:ln w="9525">
            <a:solidFill>
              <a:srgbClr val="FF0000"/>
            </a:solidFill>
            <a:round/>
            <a:headEnd/>
            <a:tailEnd type="triangle" w="med" len="med"/>
          </a:ln>
        </p:spPr>
        <p:txBody>
          <a:bodyPr/>
          <a:lstStyle/>
          <a:p>
            <a:endParaRPr lang="zh-CN" altLang="en-US"/>
          </a:p>
        </p:txBody>
      </p:sp>
      <p:sp>
        <p:nvSpPr>
          <p:cNvPr id="20489" name="Rectangle 9"/>
          <p:cNvSpPr>
            <a:spLocks noChangeArrowheads="1"/>
          </p:cNvSpPr>
          <p:nvPr/>
        </p:nvSpPr>
        <p:spPr bwMode="auto">
          <a:xfrm>
            <a:off x="1792288" y="603250"/>
            <a:ext cx="914400" cy="296863"/>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20490" name="Line 10"/>
          <p:cNvSpPr>
            <a:spLocks noChangeShapeType="1"/>
          </p:cNvSpPr>
          <p:nvPr/>
        </p:nvSpPr>
        <p:spPr bwMode="auto">
          <a:xfrm>
            <a:off x="2124075" y="908050"/>
            <a:ext cx="11113" cy="271463"/>
          </a:xfrm>
          <a:prstGeom prst="line">
            <a:avLst/>
          </a:prstGeom>
          <a:noFill/>
          <a:ln w="9525">
            <a:solidFill>
              <a:srgbClr val="000000"/>
            </a:solidFill>
            <a:round/>
            <a:headEnd/>
            <a:tailEnd type="triangle" w="med" len="med"/>
          </a:ln>
        </p:spPr>
        <p:txBody>
          <a:bodyPr/>
          <a:lstStyle/>
          <a:p>
            <a:endParaRPr lang="zh-CN" altLang="en-US"/>
          </a:p>
        </p:txBody>
      </p:sp>
      <p:sp>
        <p:nvSpPr>
          <p:cNvPr id="20491" name="AutoShape 11"/>
          <p:cNvSpPr>
            <a:spLocks noChangeArrowheads="1"/>
          </p:cNvSpPr>
          <p:nvPr/>
        </p:nvSpPr>
        <p:spPr bwMode="auto">
          <a:xfrm>
            <a:off x="1677988" y="2763838"/>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20492" name="Rectangle 12"/>
          <p:cNvSpPr>
            <a:spLocks noChangeArrowheads="1"/>
          </p:cNvSpPr>
          <p:nvPr/>
        </p:nvSpPr>
        <p:spPr bwMode="auto">
          <a:xfrm>
            <a:off x="1677988" y="3357563"/>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20493" name="Line 13"/>
          <p:cNvSpPr>
            <a:spLocks noChangeShapeType="1"/>
          </p:cNvSpPr>
          <p:nvPr/>
        </p:nvSpPr>
        <p:spPr bwMode="auto">
          <a:xfrm>
            <a:off x="2135188" y="2565400"/>
            <a:ext cx="0" cy="198438"/>
          </a:xfrm>
          <a:prstGeom prst="line">
            <a:avLst/>
          </a:prstGeom>
          <a:noFill/>
          <a:ln w="9525">
            <a:solidFill>
              <a:srgbClr val="003366"/>
            </a:solidFill>
            <a:round/>
            <a:headEnd/>
            <a:tailEnd type="triangle" w="med" len="med"/>
          </a:ln>
        </p:spPr>
        <p:txBody>
          <a:bodyPr/>
          <a:lstStyle/>
          <a:p>
            <a:endParaRPr lang="zh-CN" altLang="en-US"/>
          </a:p>
        </p:txBody>
      </p:sp>
      <p:sp>
        <p:nvSpPr>
          <p:cNvPr id="20494" name="Line 14"/>
          <p:cNvSpPr>
            <a:spLocks noChangeShapeType="1"/>
          </p:cNvSpPr>
          <p:nvPr/>
        </p:nvSpPr>
        <p:spPr bwMode="auto">
          <a:xfrm>
            <a:off x="2135188" y="3160713"/>
            <a:ext cx="0" cy="196850"/>
          </a:xfrm>
          <a:prstGeom prst="line">
            <a:avLst/>
          </a:prstGeom>
          <a:noFill/>
          <a:ln w="9525">
            <a:solidFill>
              <a:srgbClr val="00FF00"/>
            </a:solidFill>
            <a:round/>
            <a:headEnd/>
            <a:tailEnd type="triangle" w="med" len="med"/>
          </a:ln>
        </p:spPr>
        <p:txBody>
          <a:bodyPr/>
          <a:lstStyle/>
          <a:p>
            <a:endParaRPr lang="zh-CN" altLang="en-US"/>
          </a:p>
        </p:txBody>
      </p:sp>
      <p:sp>
        <p:nvSpPr>
          <p:cNvPr id="20495" name="Line 15"/>
          <p:cNvSpPr>
            <a:spLocks noChangeShapeType="1"/>
          </p:cNvSpPr>
          <p:nvPr/>
        </p:nvSpPr>
        <p:spPr bwMode="auto">
          <a:xfrm>
            <a:off x="2135188" y="3852863"/>
            <a:ext cx="0" cy="198437"/>
          </a:xfrm>
          <a:prstGeom prst="line">
            <a:avLst/>
          </a:prstGeom>
          <a:noFill/>
          <a:ln w="9525">
            <a:solidFill>
              <a:srgbClr val="00FF00"/>
            </a:solidFill>
            <a:round/>
            <a:headEnd/>
            <a:tailEnd type="triangle" w="med" len="med"/>
          </a:ln>
        </p:spPr>
        <p:txBody>
          <a:bodyPr/>
          <a:lstStyle/>
          <a:p>
            <a:endParaRPr lang="zh-CN" altLang="en-US"/>
          </a:p>
        </p:txBody>
      </p:sp>
      <p:sp>
        <p:nvSpPr>
          <p:cNvPr id="20496" name="Freeform 16"/>
          <p:cNvSpPr>
            <a:spLocks/>
          </p:cNvSpPr>
          <p:nvPr/>
        </p:nvSpPr>
        <p:spPr bwMode="auto">
          <a:xfrm>
            <a:off x="2135188" y="2170113"/>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20497" name="Freeform 17"/>
          <p:cNvSpPr>
            <a:spLocks/>
          </p:cNvSpPr>
          <p:nvPr/>
        </p:nvSpPr>
        <p:spPr bwMode="auto">
          <a:xfrm>
            <a:off x="877888" y="2466975"/>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20498" name="Freeform 18"/>
          <p:cNvSpPr>
            <a:spLocks/>
          </p:cNvSpPr>
          <p:nvPr/>
        </p:nvSpPr>
        <p:spPr bwMode="auto">
          <a:xfrm>
            <a:off x="2135188" y="1079500"/>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20499" name="AutoShape 19"/>
          <p:cNvSpPr>
            <a:spLocks noChangeArrowheads="1"/>
          </p:cNvSpPr>
          <p:nvPr/>
        </p:nvSpPr>
        <p:spPr bwMode="auto">
          <a:xfrm>
            <a:off x="1677988" y="2268538"/>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20500" name="AutoShape 20"/>
          <p:cNvSpPr>
            <a:spLocks noChangeArrowheads="1"/>
          </p:cNvSpPr>
          <p:nvPr/>
        </p:nvSpPr>
        <p:spPr bwMode="auto">
          <a:xfrm>
            <a:off x="1677988" y="1179513"/>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20501" name="Freeform 21"/>
          <p:cNvSpPr>
            <a:spLocks/>
          </p:cNvSpPr>
          <p:nvPr/>
        </p:nvSpPr>
        <p:spPr bwMode="auto">
          <a:xfrm>
            <a:off x="306388" y="1277938"/>
            <a:ext cx="1817687"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20502" name="Text Box 22"/>
          <p:cNvSpPr txBox="1">
            <a:spLocks noChangeArrowheads="1"/>
          </p:cNvSpPr>
          <p:nvPr/>
        </p:nvSpPr>
        <p:spPr bwMode="auto">
          <a:xfrm>
            <a:off x="2249488" y="14763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0503" name="Text Box 23"/>
          <p:cNvSpPr txBox="1">
            <a:spLocks noChangeArrowheads="1"/>
          </p:cNvSpPr>
          <p:nvPr/>
        </p:nvSpPr>
        <p:spPr bwMode="auto">
          <a:xfrm>
            <a:off x="1220788" y="1277938"/>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20504" name="Text Box 24"/>
          <p:cNvSpPr txBox="1">
            <a:spLocks noChangeArrowheads="1"/>
          </p:cNvSpPr>
          <p:nvPr/>
        </p:nvSpPr>
        <p:spPr bwMode="auto">
          <a:xfrm>
            <a:off x="1220788" y="2366963"/>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20505" name="Text Box 25"/>
          <p:cNvSpPr txBox="1">
            <a:spLocks noChangeArrowheads="1"/>
          </p:cNvSpPr>
          <p:nvPr/>
        </p:nvSpPr>
        <p:spPr bwMode="auto">
          <a:xfrm>
            <a:off x="2135188" y="3160713"/>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20506" name="Text Box 26"/>
          <p:cNvSpPr txBox="1">
            <a:spLocks noChangeArrowheads="1"/>
          </p:cNvSpPr>
          <p:nvPr/>
        </p:nvSpPr>
        <p:spPr bwMode="auto">
          <a:xfrm>
            <a:off x="2287588" y="24669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0507" name="Text Box 27"/>
          <p:cNvSpPr txBox="1">
            <a:spLocks noChangeArrowheads="1"/>
          </p:cNvSpPr>
          <p:nvPr/>
        </p:nvSpPr>
        <p:spPr bwMode="auto">
          <a:xfrm>
            <a:off x="1335088" y="2962275"/>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20508" name="Freeform 28"/>
          <p:cNvSpPr>
            <a:spLocks/>
          </p:cNvSpPr>
          <p:nvPr/>
        </p:nvSpPr>
        <p:spPr bwMode="auto">
          <a:xfrm>
            <a:off x="1220788" y="2962275"/>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20509" name="Oval 29"/>
          <p:cNvSpPr>
            <a:spLocks noChangeArrowheads="1"/>
          </p:cNvSpPr>
          <p:nvPr/>
        </p:nvSpPr>
        <p:spPr bwMode="auto">
          <a:xfrm>
            <a:off x="1906588" y="5465763"/>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20510" name="Rectangle 30"/>
          <p:cNvSpPr>
            <a:spLocks noChangeArrowheads="1"/>
          </p:cNvSpPr>
          <p:nvPr/>
        </p:nvSpPr>
        <p:spPr bwMode="auto">
          <a:xfrm>
            <a:off x="1106488" y="2665413"/>
            <a:ext cx="2171700" cy="1682750"/>
          </a:xfrm>
          <a:prstGeom prst="rect">
            <a:avLst/>
          </a:prstGeom>
          <a:noFill/>
          <a:ln w="9525">
            <a:solidFill>
              <a:srgbClr val="00FF00"/>
            </a:solidFill>
            <a:prstDash val="dash"/>
            <a:miter lim="800000"/>
            <a:headEnd/>
            <a:tailEnd/>
          </a:ln>
        </p:spPr>
        <p:txBody>
          <a:bodyPr/>
          <a:lstStyle/>
          <a:p>
            <a:endParaRPr lang="zh-CN" altLang="en-US"/>
          </a:p>
        </p:txBody>
      </p:sp>
      <p:sp>
        <p:nvSpPr>
          <p:cNvPr id="20511" name="Rectangle 31"/>
          <p:cNvSpPr>
            <a:spLocks noChangeArrowheads="1"/>
          </p:cNvSpPr>
          <p:nvPr/>
        </p:nvSpPr>
        <p:spPr bwMode="auto">
          <a:xfrm>
            <a:off x="534988" y="1730375"/>
            <a:ext cx="3200400" cy="2808288"/>
          </a:xfrm>
          <a:prstGeom prst="rect">
            <a:avLst/>
          </a:prstGeom>
          <a:solidFill>
            <a:schemeClr val="accent2">
              <a:alpha val="49019"/>
            </a:schemeClr>
          </a:solidFill>
          <a:ln w="9525">
            <a:solidFill>
              <a:srgbClr val="003366"/>
            </a:solidFill>
            <a:prstDash val="dash"/>
            <a:miter lim="800000"/>
            <a:headEnd/>
            <a:tailEnd/>
          </a:ln>
        </p:spPr>
        <p:txBody>
          <a:bodyPr/>
          <a:lstStyle/>
          <a:p>
            <a:endParaRPr lang="zh-CN" altLang="en-US"/>
          </a:p>
        </p:txBody>
      </p:sp>
      <p:sp>
        <p:nvSpPr>
          <p:cNvPr id="20512" name="Rectangle 32"/>
          <p:cNvSpPr>
            <a:spLocks noChangeArrowheads="1"/>
          </p:cNvSpPr>
          <p:nvPr/>
        </p:nvSpPr>
        <p:spPr bwMode="auto">
          <a:xfrm>
            <a:off x="192088" y="981075"/>
            <a:ext cx="4229100" cy="4421188"/>
          </a:xfrm>
          <a:prstGeom prst="rect">
            <a:avLst/>
          </a:prstGeom>
          <a:noFill/>
          <a:ln w="9525">
            <a:solidFill>
              <a:srgbClr val="FF0000"/>
            </a:solidFill>
            <a:prstDash val="dash"/>
            <a:miter lim="800000"/>
            <a:headEnd/>
            <a:tailEnd/>
          </a:ln>
        </p:spPr>
        <p:txBody>
          <a:bodyPr/>
          <a:lstStyle/>
          <a:p>
            <a:endParaRPr lang="zh-CN" altLang="en-US"/>
          </a:p>
        </p:txBody>
      </p:sp>
      <p:sp>
        <p:nvSpPr>
          <p:cNvPr id="20513" name="Oval 33"/>
          <p:cNvSpPr>
            <a:spLocks noChangeArrowheads="1"/>
          </p:cNvSpPr>
          <p:nvPr/>
        </p:nvSpPr>
        <p:spPr bwMode="auto">
          <a:xfrm>
            <a:off x="6708775" y="115888"/>
            <a:ext cx="342900" cy="296862"/>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20514" name="Rectangle 34"/>
          <p:cNvSpPr>
            <a:spLocks noChangeArrowheads="1"/>
          </p:cNvSpPr>
          <p:nvPr/>
        </p:nvSpPr>
        <p:spPr bwMode="auto">
          <a:xfrm>
            <a:off x="6480175" y="4022725"/>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20515" name="Rectangle 35"/>
          <p:cNvSpPr>
            <a:spLocks noChangeArrowheads="1"/>
          </p:cNvSpPr>
          <p:nvPr/>
        </p:nvSpPr>
        <p:spPr bwMode="auto">
          <a:xfrm>
            <a:off x="6365875" y="4616450"/>
            <a:ext cx="914400" cy="298450"/>
          </a:xfrm>
          <a:prstGeom prst="rect">
            <a:avLst/>
          </a:prstGeom>
          <a:solidFill>
            <a:schemeClr val="bg1"/>
          </a:solidFill>
          <a:ln w="9525">
            <a:solidFill>
              <a:srgbClr val="E22448"/>
            </a:solidFill>
            <a:miter lim="800000"/>
            <a:headEnd/>
            <a:tailEnd/>
          </a:ln>
        </p:spPr>
        <p:txBody>
          <a:bodyPr/>
          <a:lstStyle/>
          <a:p>
            <a:pPr algn="ctr"/>
            <a:r>
              <a:rPr lang="en-US" altLang="zh-CN" sz="1000"/>
              <a:t>8:j++</a:t>
            </a:r>
            <a:endParaRPr lang="en-US" altLang="zh-CN"/>
          </a:p>
        </p:txBody>
      </p:sp>
      <p:sp>
        <p:nvSpPr>
          <p:cNvPr id="20516" name="Rectangle 36"/>
          <p:cNvSpPr>
            <a:spLocks noChangeArrowheads="1"/>
          </p:cNvSpPr>
          <p:nvPr/>
        </p:nvSpPr>
        <p:spPr bwMode="auto">
          <a:xfrm>
            <a:off x="6480175" y="1744663"/>
            <a:ext cx="914400" cy="296862"/>
          </a:xfrm>
          <a:prstGeom prst="rect">
            <a:avLst/>
          </a:prstGeom>
          <a:solidFill>
            <a:srgbClr val="FFFFFF"/>
          </a:solidFill>
          <a:ln w="9525">
            <a:solidFill>
              <a:schemeClr val="accent2"/>
            </a:solidFill>
            <a:miter lim="800000"/>
            <a:headEnd/>
            <a:tailEnd/>
          </a:ln>
        </p:spPr>
        <p:txBody>
          <a:bodyPr/>
          <a:lstStyle/>
          <a:p>
            <a:pPr algn="ctr"/>
            <a:r>
              <a:rPr lang="en-US" altLang="zh-CN" sz="1000"/>
              <a:t>3: i=0</a:t>
            </a:r>
            <a:endParaRPr lang="en-US" altLang="zh-CN"/>
          </a:p>
        </p:txBody>
      </p:sp>
      <p:sp>
        <p:nvSpPr>
          <p:cNvPr id="20517" name="Line 37"/>
          <p:cNvSpPr>
            <a:spLocks noChangeShapeType="1"/>
          </p:cNvSpPr>
          <p:nvPr/>
        </p:nvSpPr>
        <p:spPr bwMode="auto">
          <a:xfrm>
            <a:off x="6823075" y="1447800"/>
            <a:ext cx="0" cy="296863"/>
          </a:xfrm>
          <a:prstGeom prst="line">
            <a:avLst/>
          </a:prstGeom>
          <a:noFill/>
          <a:ln w="9525">
            <a:solidFill>
              <a:srgbClr val="FF0000"/>
            </a:solidFill>
            <a:round/>
            <a:headEnd/>
            <a:tailEnd type="triangle" w="med" len="med"/>
          </a:ln>
        </p:spPr>
        <p:txBody>
          <a:bodyPr/>
          <a:lstStyle/>
          <a:p>
            <a:endParaRPr lang="zh-CN" altLang="en-US"/>
          </a:p>
        </p:txBody>
      </p:sp>
      <p:sp>
        <p:nvSpPr>
          <p:cNvPr id="20518" name="Line 38"/>
          <p:cNvSpPr>
            <a:spLocks noChangeShapeType="1"/>
          </p:cNvSpPr>
          <p:nvPr/>
        </p:nvSpPr>
        <p:spPr bwMode="auto">
          <a:xfrm>
            <a:off x="6823075" y="2041525"/>
            <a:ext cx="0" cy="198438"/>
          </a:xfrm>
          <a:prstGeom prst="line">
            <a:avLst/>
          </a:prstGeom>
          <a:noFill/>
          <a:ln w="9525">
            <a:solidFill>
              <a:srgbClr val="000000"/>
            </a:solidFill>
            <a:round/>
            <a:headEnd/>
            <a:tailEnd type="triangle" w="med" len="med"/>
          </a:ln>
        </p:spPr>
        <p:txBody>
          <a:bodyPr/>
          <a:lstStyle/>
          <a:p>
            <a:endParaRPr lang="zh-CN" altLang="en-US"/>
          </a:p>
        </p:txBody>
      </p:sp>
      <p:sp>
        <p:nvSpPr>
          <p:cNvPr id="20519" name="Line 39"/>
          <p:cNvSpPr>
            <a:spLocks noChangeShapeType="1"/>
          </p:cNvSpPr>
          <p:nvPr/>
        </p:nvSpPr>
        <p:spPr bwMode="auto">
          <a:xfrm>
            <a:off x="6823075" y="412750"/>
            <a:ext cx="0" cy="198438"/>
          </a:xfrm>
          <a:prstGeom prst="line">
            <a:avLst/>
          </a:prstGeom>
          <a:noFill/>
          <a:ln w="9525">
            <a:solidFill>
              <a:srgbClr val="FF0000"/>
            </a:solidFill>
            <a:round/>
            <a:headEnd/>
            <a:tailEnd type="triangle" w="med" len="med"/>
          </a:ln>
        </p:spPr>
        <p:txBody>
          <a:bodyPr/>
          <a:lstStyle/>
          <a:p>
            <a:endParaRPr lang="zh-CN" altLang="en-US"/>
          </a:p>
        </p:txBody>
      </p:sp>
      <p:sp>
        <p:nvSpPr>
          <p:cNvPr id="20520" name="Rectangle 40"/>
          <p:cNvSpPr>
            <a:spLocks noChangeArrowheads="1"/>
          </p:cNvSpPr>
          <p:nvPr/>
        </p:nvSpPr>
        <p:spPr bwMode="auto">
          <a:xfrm>
            <a:off x="6480175" y="611188"/>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20521" name="Line 41"/>
          <p:cNvSpPr>
            <a:spLocks noChangeShapeType="1"/>
          </p:cNvSpPr>
          <p:nvPr/>
        </p:nvSpPr>
        <p:spPr bwMode="auto">
          <a:xfrm>
            <a:off x="6804025" y="908050"/>
            <a:ext cx="19050" cy="242888"/>
          </a:xfrm>
          <a:prstGeom prst="line">
            <a:avLst/>
          </a:prstGeom>
          <a:noFill/>
          <a:ln w="9525">
            <a:solidFill>
              <a:srgbClr val="000000"/>
            </a:solidFill>
            <a:round/>
            <a:headEnd/>
            <a:tailEnd type="triangle" w="med" len="med"/>
          </a:ln>
        </p:spPr>
        <p:txBody>
          <a:bodyPr/>
          <a:lstStyle/>
          <a:p>
            <a:endParaRPr lang="zh-CN" altLang="en-US"/>
          </a:p>
        </p:txBody>
      </p:sp>
      <p:sp>
        <p:nvSpPr>
          <p:cNvPr id="20522" name="AutoShape 42"/>
          <p:cNvSpPr>
            <a:spLocks noChangeArrowheads="1"/>
          </p:cNvSpPr>
          <p:nvPr/>
        </p:nvSpPr>
        <p:spPr bwMode="auto">
          <a:xfrm>
            <a:off x="6365875" y="2735263"/>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20523" name="Rectangle 43"/>
          <p:cNvSpPr>
            <a:spLocks noChangeArrowheads="1"/>
          </p:cNvSpPr>
          <p:nvPr/>
        </p:nvSpPr>
        <p:spPr bwMode="auto">
          <a:xfrm>
            <a:off x="6365875" y="3328988"/>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20524" name="Line 44"/>
          <p:cNvSpPr>
            <a:spLocks noChangeShapeType="1"/>
          </p:cNvSpPr>
          <p:nvPr/>
        </p:nvSpPr>
        <p:spPr bwMode="auto">
          <a:xfrm>
            <a:off x="6823075" y="2536825"/>
            <a:ext cx="0" cy="198438"/>
          </a:xfrm>
          <a:prstGeom prst="line">
            <a:avLst/>
          </a:prstGeom>
          <a:noFill/>
          <a:ln w="9525">
            <a:solidFill>
              <a:srgbClr val="003366"/>
            </a:solidFill>
            <a:round/>
            <a:headEnd/>
            <a:tailEnd type="triangle" w="med" len="med"/>
          </a:ln>
        </p:spPr>
        <p:txBody>
          <a:bodyPr/>
          <a:lstStyle/>
          <a:p>
            <a:endParaRPr lang="zh-CN" altLang="en-US"/>
          </a:p>
        </p:txBody>
      </p:sp>
      <p:sp>
        <p:nvSpPr>
          <p:cNvPr id="20525" name="Line 45"/>
          <p:cNvSpPr>
            <a:spLocks noChangeShapeType="1"/>
          </p:cNvSpPr>
          <p:nvPr/>
        </p:nvSpPr>
        <p:spPr bwMode="auto">
          <a:xfrm>
            <a:off x="6823075" y="3132138"/>
            <a:ext cx="0" cy="196850"/>
          </a:xfrm>
          <a:prstGeom prst="line">
            <a:avLst/>
          </a:prstGeom>
          <a:noFill/>
          <a:ln w="9525">
            <a:solidFill>
              <a:srgbClr val="00FF00"/>
            </a:solidFill>
            <a:round/>
            <a:headEnd/>
            <a:tailEnd type="triangle" w="med" len="med"/>
          </a:ln>
        </p:spPr>
        <p:txBody>
          <a:bodyPr/>
          <a:lstStyle/>
          <a:p>
            <a:endParaRPr lang="zh-CN" altLang="en-US"/>
          </a:p>
        </p:txBody>
      </p:sp>
      <p:sp>
        <p:nvSpPr>
          <p:cNvPr id="20526" name="Line 46"/>
          <p:cNvSpPr>
            <a:spLocks noChangeShapeType="1"/>
          </p:cNvSpPr>
          <p:nvPr/>
        </p:nvSpPr>
        <p:spPr bwMode="auto">
          <a:xfrm>
            <a:off x="6823075" y="3824288"/>
            <a:ext cx="0" cy="198437"/>
          </a:xfrm>
          <a:prstGeom prst="line">
            <a:avLst/>
          </a:prstGeom>
          <a:noFill/>
          <a:ln w="9525">
            <a:solidFill>
              <a:srgbClr val="00FF00"/>
            </a:solidFill>
            <a:round/>
            <a:headEnd/>
            <a:tailEnd type="triangle" w="med" len="med"/>
          </a:ln>
        </p:spPr>
        <p:txBody>
          <a:bodyPr/>
          <a:lstStyle/>
          <a:p>
            <a:endParaRPr lang="zh-CN" altLang="en-US"/>
          </a:p>
        </p:txBody>
      </p:sp>
      <p:sp>
        <p:nvSpPr>
          <p:cNvPr id="20527" name="Freeform 47"/>
          <p:cNvSpPr>
            <a:spLocks/>
          </p:cNvSpPr>
          <p:nvPr/>
        </p:nvSpPr>
        <p:spPr bwMode="auto">
          <a:xfrm>
            <a:off x="6823075" y="2141538"/>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20528" name="Freeform 48"/>
          <p:cNvSpPr>
            <a:spLocks/>
          </p:cNvSpPr>
          <p:nvPr/>
        </p:nvSpPr>
        <p:spPr bwMode="auto">
          <a:xfrm>
            <a:off x="5565775" y="2438400"/>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20529" name="Freeform 49"/>
          <p:cNvSpPr>
            <a:spLocks/>
          </p:cNvSpPr>
          <p:nvPr/>
        </p:nvSpPr>
        <p:spPr bwMode="auto">
          <a:xfrm>
            <a:off x="6823075" y="1050925"/>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20530" name="AutoShape 50"/>
          <p:cNvSpPr>
            <a:spLocks noChangeArrowheads="1"/>
          </p:cNvSpPr>
          <p:nvPr/>
        </p:nvSpPr>
        <p:spPr bwMode="auto">
          <a:xfrm>
            <a:off x="6365875" y="2239963"/>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20531" name="AutoShape 51"/>
          <p:cNvSpPr>
            <a:spLocks noChangeArrowheads="1"/>
          </p:cNvSpPr>
          <p:nvPr/>
        </p:nvSpPr>
        <p:spPr bwMode="auto">
          <a:xfrm>
            <a:off x="6365875" y="1150938"/>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20532" name="Freeform 52"/>
          <p:cNvSpPr>
            <a:spLocks/>
          </p:cNvSpPr>
          <p:nvPr/>
        </p:nvSpPr>
        <p:spPr bwMode="auto">
          <a:xfrm>
            <a:off x="4994275" y="1249363"/>
            <a:ext cx="1817688"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20533" name="Text Box 53"/>
          <p:cNvSpPr txBox="1">
            <a:spLocks noChangeArrowheads="1"/>
          </p:cNvSpPr>
          <p:nvPr/>
        </p:nvSpPr>
        <p:spPr bwMode="auto">
          <a:xfrm>
            <a:off x="6937375" y="144780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0534" name="Text Box 54"/>
          <p:cNvSpPr txBox="1">
            <a:spLocks noChangeArrowheads="1"/>
          </p:cNvSpPr>
          <p:nvPr/>
        </p:nvSpPr>
        <p:spPr bwMode="auto">
          <a:xfrm>
            <a:off x="5908675" y="1249363"/>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20535" name="Text Box 55"/>
          <p:cNvSpPr txBox="1">
            <a:spLocks noChangeArrowheads="1"/>
          </p:cNvSpPr>
          <p:nvPr/>
        </p:nvSpPr>
        <p:spPr bwMode="auto">
          <a:xfrm>
            <a:off x="5908675" y="2338388"/>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20536" name="Text Box 56"/>
          <p:cNvSpPr txBox="1">
            <a:spLocks noChangeArrowheads="1"/>
          </p:cNvSpPr>
          <p:nvPr/>
        </p:nvSpPr>
        <p:spPr bwMode="auto">
          <a:xfrm>
            <a:off x="6823075" y="3132138"/>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20537" name="Text Box 57"/>
          <p:cNvSpPr txBox="1">
            <a:spLocks noChangeArrowheads="1"/>
          </p:cNvSpPr>
          <p:nvPr/>
        </p:nvSpPr>
        <p:spPr bwMode="auto">
          <a:xfrm>
            <a:off x="6975475" y="243840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0538" name="Text Box 58"/>
          <p:cNvSpPr txBox="1">
            <a:spLocks noChangeArrowheads="1"/>
          </p:cNvSpPr>
          <p:nvPr/>
        </p:nvSpPr>
        <p:spPr bwMode="auto">
          <a:xfrm>
            <a:off x="6022975" y="2933700"/>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20539" name="Freeform 59"/>
          <p:cNvSpPr>
            <a:spLocks/>
          </p:cNvSpPr>
          <p:nvPr/>
        </p:nvSpPr>
        <p:spPr bwMode="auto">
          <a:xfrm>
            <a:off x="5908675" y="2933700"/>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20540" name="Oval 60"/>
          <p:cNvSpPr>
            <a:spLocks noChangeArrowheads="1"/>
          </p:cNvSpPr>
          <p:nvPr/>
        </p:nvSpPr>
        <p:spPr bwMode="auto">
          <a:xfrm>
            <a:off x="6594475" y="5437188"/>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20541" name="Rectangle 61"/>
          <p:cNvSpPr>
            <a:spLocks noChangeArrowheads="1"/>
          </p:cNvSpPr>
          <p:nvPr/>
        </p:nvSpPr>
        <p:spPr bwMode="auto">
          <a:xfrm>
            <a:off x="5794375" y="2636838"/>
            <a:ext cx="2171700" cy="1682750"/>
          </a:xfrm>
          <a:prstGeom prst="rect">
            <a:avLst/>
          </a:prstGeom>
          <a:solidFill>
            <a:srgbClr val="006600">
              <a:alpha val="47842"/>
            </a:srgbClr>
          </a:solidFill>
          <a:ln w="9525">
            <a:solidFill>
              <a:srgbClr val="00FF00"/>
            </a:solidFill>
            <a:prstDash val="dash"/>
            <a:miter lim="800000"/>
            <a:headEnd/>
            <a:tailEnd/>
          </a:ln>
        </p:spPr>
        <p:txBody>
          <a:bodyPr/>
          <a:lstStyle/>
          <a:p>
            <a:endParaRPr lang="zh-CN" altLang="en-US"/>
          </a:p>
        </p:txBody>
      </p:sp>
      <p:sp>
        <p:nvSpPr>
          <p:cNvPr id="20542" name="Rectangle 62"/>
          <p:cNvSpPr>
            <a:spLocks noChangeArrowheads="1"/>
          </p:cNvSpPr>
          <p:nvPr/>
        </p:nvSpPr>
        <p:spPr bwMode="auto">
          <a:xfrm>
            <a:off x="5222875" y="1700213"/>
            <a:ext cx="3200400" cy="3213100"/>
          </a:xfrm>
          <a:prstGeom prst="rect">
            <a:avLst/>
          </a:prstGeom>
          <a:noFill/>
          <a:ln w="9525">
            <a:solidFill>
              <a:srgbClr val="003366"/>
            </a:solidFill>
            <a:prstDash val="dash"/>
            <a:miter lim="800000"/>
            <a:headEnd/>
            <a:tailEnd/>
          </a:ln>
        </p:spPr>
        <p:txBody>
          <a:bodyPr/>
          <a:lstStyle/>
          <a:p>
            <a:endParaRPr lang="zh-CN" altLang="en-US"/>
          </a:p>
        </p:txBody>
      </p:sp>
      <p:sp>
        <p:nvSpPr>
          <p:cNvPr id="20543" name="Rectangle 63"/>
          <p:cNvSpPr>
            <a:spLocks noChangeArrowheads="1"/>
          </p:cNvSpPr>
          <p:nvPr/>
        </p:nvSpPr>
        <p:spPr bwMode="auto">
          <a:xfrm>
            <a:off x="4879975" y="952500"/>
            <a:ext cx="4229100" cy="4421188"/>
          </a:xfrm>
          <a:prstGeom prst="rect">
            <a:avLst/>
          </a:prstGeom>
          <a:noFill/>
          <a:ln w="9525">
            <a:solidFill>
              <a:srgbClr val="FF0000"/>
            </a:solidFill>
            <a:prstDash val="dash"/>
            <a:miter lim="800000"/>
            <a:headEnd/>
            <a:tailEnd/>
          </a:ln>
        </p:spPr>
        <p:txBody>
          <a:bodyPr/>
          <a:lstStyle/>
          <a:p>
            <a:endParaRPr lang="zh-CN" altLang="en-US"/>
          </a:p>
        </p:txBody>
      </p:sp>
      <p:sp>
        <p:nvSpPr>
          <p:cNvPr id="20544" name="Text Box 64"/>
          <p:cNvSpPr txBox="1">
            <a:spLocks noChangeArrowheads="1"/>
          </p:cNvSpPr>
          <p:nvPr/>
        </p:nvSpPr>
        <p:spPr bwMode="auto">
          <a:xfrm>
            <a:off x="214313" y="5929313"/>
            <a:ext cx="4222750" cy="457200"/>
          </a:xfrm>
          <a:prstGeom prst="rect">
            <a:avLst/>
          </a:prstGeom>
          <a:noFill/>
          <a:ln w="9525">
            <a:noFill/>
            <a:miter lim="800000"/>
            <a:headEnd/>
            <a:tailEnd/>
          </a:ln>
        </p:spPr>
        <p:txBody>
          <a:bodyPr wrap="none">
            <a:spAutoFit/>
          </a:bodyPr>
          <a:lstStyle/>
          <a:p>
            <a:r>
              <a:rPr lang="zh-CN" altLang="en-US"/>
              <a:t>打开第</a:t>
            </a:r>
            <a:r>
              <a:rPr lang="en-US" altLang="zh-CN"/>
              <a:t>2</a:t>
            </a:r>
            <a:r>
              <a:rPr lang="zh-CN" altLang="en-US"/>
              <a:t>层循环</a:t>
            </a:r>
            <a:r>
              <a:rPr lang="en-US" altLang="zh-CN"/>
              <a:t>E-N+2=6-6+2=2</a:t>
            </a:r>
          </a:p>
        </p:txBody>
      </p:sp>
      <p:sp>
        <p:nvSpPr>
          <p:cNvPr id="20545" name="Text Box 65"/>
          <p:cNvSpPr txBox="1">
            <a:spLocks noChangeArrowheads="1"/>
          </p:cNvSpPr>
          <p:nvPr/>
        </p:nvSpPr>
        <p:spPr bwMode="auto">
          <a:xfrm>
            <a:off x="4500563" y="6000750"/>
            <a:ext cx="4375150" cy="457200"/>
          </a:xfrm>
          <a:prstGeom prst="rect">
            <a:avLst/>
          </a:prstGeom>
          <a:noFill/>
          <a:ln w="9525">
            <a:noFill/>
            <a:miter lim="800000"/>
            <a:headEnd/>
            <a:tailEnd/>
          </a:ln>
        </p:spPr>
        <p:txBody>
          <a:bodyPr wrap="none">
            <a:spAutoFit/>
          </a:bodyPr>
          <a:lstStyle/>
          <a:p>
            <a:r>
              <a:rPr lang="zh-CN" altLang="en-US"/>
              <a:t>打开最外层循环</a:t>
            </a:r>
            <a:r>
              <a:rPr lang="en-US" altLang="zh-CN"/>
              <a:t>E-N+2=9-8+2=3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rrowheads="1"/>
          </p:cNvSpPr>
          <p:nvPr/>
        </p:nvSpPr>
        <p:spPr bwMode="auto">
          <a:xfrm>
            <a:off x="2020888" y="107950"/>
            <a:ext cx="342900" cy="296863"/>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21507" name="Rectangle 3"/>
          <p:cNvSpPr>
            <a:spLocks noChangeArrowheads="1"/>
          </p:cNvSpPr>
          <p:nvPr/>
        </p:nvSpPr>
        <p:spPr bwMode="auto">
          <a:xfrm>
            <a:off x="1792288" y="4051300"/>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21508" name="Rectangle 4"/>
          <p:cNvSpPr>
            <a:spLocks noChangeArrowheads="1"/>
          </p:cNvSpPr>
          <p:nvPr/>
        </p:nvSpPr>
        <p:spPr bwMode="auto">
          <a:xfrm>
            <a:off x="1677988" y="4645025"/>
            <a:ext cx="914400" cy="298450"/>
          </a:xfrm>
          <a:prstGeom prst="rect">
            <a:avLst/>
          </a:prstGeom>
          <a:solidFill>
            <a:srgbClr val="FFFFFF"/>
          </a:solidFill>
          <a:ln w="9525">
            <a:solidFill>
              <a:srgbClr val="FF0000"/>
            </a:solidFill>
            <a:miter lim="800000"/>
            <a:headEnd/>
            <a:tailEnd/>
          </a:ln>
        </p:spPr>
        <p:txBody>
          <a:bodyPr/>
          <a:lstStyle/>
          <a:p>
            <a:pPr algn="ctr"/>
            <a:r>
              <a:rPr lang="en-US" altLang="zh-CN" sz="1000"/>
              <a:t>8:j++</a:t>
            </a:r>
            <a:endParaRPr lang="en-US" altLang="zh-CN"/>
          </a:p>
        </p:txBody>
      </p:sp>
      <p:sp>
        <p:nvSpPr>
          <p:cNvPr id="21509" name="Rectangle 5"/>
          <p:cNvSpPr>
            <a:spLocks noChangeArrowheads="1"/>
          </p:cNvSpPr>
          <p:nvPr/>
        </p:nvSpPr>
        <p:spPr bwMode="auto">
          <a:xfrm>
            <a:off x="1792288" y="1773238"/>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3: i=0</a:t>
            </a:r>
            <a:endParaRPr lang="en-US" altLang="zh-CN"/>
          </a:p>
        </p:txBody>
      </p:sp>
      <p:sp>
        <p:nvSpPr>
          <p:cNvPr id="21510" name="Line 6"/>
          <p:cNvSpPr>
            <a:spLocks noChangeShapeType="1"/>
          </p:cNvSpPr>
          <p:nvPr/>
        </p:nvSpPr>
        <p:spPr bwMode="auto">
          <a:xfrm>
            <a:off x="2135188" y="1476375"/>
            <a:ext cx="0" cy="296863"/>
          </a:xfrm>
          <a:prstGeom prst="line">
            <a:avLst/>
          </a:prstGeom>
          <a:noFill/>
          <a:ln w="9525">
            <a:solidFill>
              <a:srgbClr val="FF0000"/>
            </a:solidFill>
            <a:round/>
            <a:headEnd/>
            <a:tailEnd type="triangle" w="med" len="med"/>
          </a:ln>
        </p:spPr>
        <p:txBody>
          <a:bodyPr/>
          <a:lstStyle/>
          <a:p>
            <a:endParaRPr lang="zh-CN" altLang="en-US"/>
          </a:p>
        </p:txBody>
      </p:sp>
      <p:sp>
        <p:nvSpPr>
          <p:cNvPr id="21511" name="Line 7"/>
          <p:cNvSpPr>
            <a:spLocks noChangeShapeType="1"/>
          </p:cNvSpPr>
          <p:nvPr/>
        </p:nvSpPr>
        <p:spPr bwMode="auto">
          <a:xfrm>
            <a:off x="2135188" y="2070100"/>
            <a:ext cx="0" cy="198438"/>
          </a:xfrm>
          <a:prstGeom prst="line">
            <a:avLst/>
          </a:prstGeom>
          <a:noFill/>
          <a:ln w="9525">
            <a:solidFill>
              <a:srgbClr val="000000"/>
            </a:solidFill>
            <a:round/>
            <a:headEnd/>
            <a:tailEnd type="triangle" w="med" len="med"/>
          </a:ln>
        </p:spPr>
        <p:txBody>
          <a:bodyPr/>
          <a:lstStyle/>
          <a:p>
            <a:endParaRPr lang="zh-CN" altLang="en-US"/>
          </a:p>
        </p:txBody>
      </p:sp>
      <p:sp>
        <p:nvSpPr>
          <p:cNvPr id="21512" name="Line 8"/>
          <p:cNvSpPr>
            <a:spLocks noChangeShapeType="1"/>
          </p:cNvSpPr>
          <p:nvPr/>
        </p:nvSpPr>
        <p:spPr bwMode="auto">
          <a:xfrm>
            <a:off x="2135188" y="422275"/>
            <a:ext cx="0" cy="198438"/>
          </a:xfrm>
          <a:prstGeom prst="line">
            <a:avLst/>
          </a:prstGeom>
          <a:noFill/>
          <a:ln w="9525">
            <a:solidFill>
              <a:srgbClr val="FF0000"/>
            </a:solidFill>
            <a:round/>
            <a:headEnd/>
            <a:tailEnd type="triangle" w="med" len="med"/>
          </a:ln>
        </p:spPr>
        <p:txBody>
          <a:bodyPr/>
          <a:lstStyle/>
          <a:p>
            <a:endParaRPr lang="zh-CN" altLang="en-US"/>
          </a:p>
        </p:txBody>
      </p:sp>
      <p:sp>
        <p:nvSpPr>
          <p:cNvPr id="21513" name="Rectangle 9"/>
          <p:cNvSpPr>
            <a:spLocks noChangeArrowheads="1"/>
          </p:cNvSpPr>
          <p:nvPr/>
        </p:nvSpPr>
        <p:spPr bwMode="auto">
          <a:xfrm>
            <a:off x="1792288" y="603250"/>
            <a:ext cx="914400" cy="296863"/>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21514" name="Line 10"/>
          <p:cNvSpPr>
            <a:spLocks noChangeShapeType="1"/>
          </p:cNvSpPr>
          <p:nvPr/>
        </p:nvSpPr>
        <p:spPr bwMode="auto">
          <a:xfrm>
            <a:off x="2124075" y="908050"/>
            <a:ext cx="11113" cy="271463"/>
          </a:xfrm>
          <a:prstGeom prst="line">
            <a:avLst/>
          </a:prstGeom>
          <a:noFill/>
          <a:ln w="9525">
            <a:solidFill>
              <a:srgbClr val="000000"/>
            </a:solidFill>
            <a:round/>
            <a:headEnd/>
            <a:tailEnd type="triangle" w="med" len="med"/>
          </a:ln>
        </p:spPr>
        <p:txBody>
          <a:bodyPr/>
          <a:lstStyle/>
          <a:p>
            <a:endParaRPr lang="zh-CN" altLang="en-US"/>
          </a:p>
        </p:txBody>
      </p:sp>
      <p:sp>
        <p:nvSpPr>
          <p:cNvPr id="21515" name="AutoShape 11"/>
          <p:cNvSpPr>
            <a:spLocks noChangeArrowheads="1"/>
          </p:cNvSpPr>
          <p:nvPr/>
        </p:nvSpPr>
        <p:spPr bwMode="auto">
          <a:xfrm>
            <a:off x="1677988" y="2763838"/>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21516" name="Rectangle 12"/>
          <p:cNvSpPr>
            <a:spLocks noChangeArrowheads="1"/>
          </p:cNvSpPr>
          <p:nvPr/>
        </p:nvSpPr>
        <p:spPr bwMode="auto">
          <a:xfrm>
            <a:off x="1677988" y="3357563"/>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21517" name="Line 13"/>
          <p:cNvSpPr>
            <a:spLocks noChangeShapeType="1"/>
          </p:cNvSpPr>
          <p:nvPr/>
        </p:nvSpPr>
        <p:spPr bwMode="auto">
          <a:xfrm>
            <a:off x="2135188" y="2565400"/>
            <a:ext cx="0" cy="198438"/>
          </a:xfrm>
          <a:prstGeom prst="line">
            <a:avLst/>
          </a:prstGeom>
          <a:noFill/>
          <a:ln w="9525">
            <a:solidFill>
              <a:srgbClr val="003366"/>
            </a:solidFill>
            <a:round/>
            <a:headEnd/>
            <a:tailEnd type="triangle" w="med" len="med"/>
          </a:ln>
        </p:spPr>
        <p:txBody>
          <a:bodyPr/>
          <a:lstStyle/>
          <a:p>
            <a:endParaRPr lang="zh-CN" altLang="en-US"/>
          </a:p>
        </p:txBody>
      </p:sp>
      <p:sp>
        <p:nvSpPr>
          <p:cNvPr id="21518" name="Line 14"/>
          <p:cNvSpPr>
            <a:spLocks noChangeShapeType="1"/>
          </p:cNvSpPr>
          <p:nvPr/>
        </p:nvSpPr>
        <p:spPr bwMode="auto">
          <a:xfrm>
            <a:off x="2135188" y="3160713"/>
            <a:ext cx="0" cy="196850"/>
          </a:xfrm>
          <a:prstGeom prst="line">
            <a:avLst/>
          </a:prstGeom>
          <a:noFill/>
          <a:ln w="9525">
            <a:solidFill>
              <a:srgbClr val="00FF00"/>
            </a:solidFill>
            <a:round/>
            <a:headEnd/>
            <a:tailEnd type="triangle" w="med" len="med"/>
          </a:ln>
        </p:spPr>
        <p:txBody>
          <a:bodyPr/>
          <a:lstStyle/>
          <a:p>
            <a:endParaRPr lang="zh-CN" altLang="en-US"/>
          </a:p>
        </p:txBody>
      </p:sp>
      <p:sp>
        <p:nvSpPr>
          <p:cNvPr id="21519" name="Line 15"/>
          <p:cNvSpPr>
            <a:spLocks noChangeShapeType="1"/>
          </p:cNvSpPr>
          <p:nvPr/>
        </p:nvSpPr>
        <p:spPr bwMode="auto">
          <a:xfrm>
            <a:off x="2135188" y="3852863"/>
            <a:ext cx="0" cy="198437"/>
          </a:xfrm>
          <a:prstGeom prst="line">
            <a:avLst/>
          </a:prstGeom>
          <a:noFill/>
          <a:ln w="9525">
            <a:solidFill>
              <a:srgbClr val="00FF00"/>
            </a:solidFill>
            <a:round/>
            <a:headEnd/>
            <a:tailEnd type="triangle" w="med" len="med"/>
          </a:ln>
        </p:spPr>
        <p:txBody>
          <a:bodyPr/>
          <a:lstStyle/>
          <a:p>
            <a:endParaRPr lang="zh-CN" altLang="en-US"/>
          </a:p>
        </p:txBody>
      </p:sp>
      <p:sp>
        <p:nvSpPr>
          <p:cNvPr id="21520" name="Freeform 16"/>
          <p:cNvSpPr>
            <a:spLocks/>
          </p:cNvSpPr>
          <p:nvPr/>
        </p:nvSpPr>
        <p:spPr bwMode="auto">
          <a:xfrm>
            <a:off x="2135188" y="2170113"/>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21521" name="Freeform 17"/>
          <p:cNvSpPr>
            <a:spLocks/>
          </p:cNvSpPr>
          <p:nvPr/>
        </p:nvSpPr>
        <p:spPr bwMode="auto">
          <a:xfrm>
            <a:off x="877888" y="2466975"/>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21522" name="Freeform 18"/>
          <p:cNvSpPr>
            <a:spLocks/>
          </p:cNvSpPr>
          <p:nvPr/>
        </p:nvSpPr>
        <p:spPr bwMode="auto">
          <a:xfrm>
            <a:off x="2135188" y="1079500"/>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21523" name="AutoShape 19"/>
          <p:cNvSpPr>
            <a:spLocks noChangeArrowheads="1"/>
          </p:cNvSpPr>
          <p:nvPr/>
        </p:nvSpPr>
        <p:spPr bwMode="auto">
          <a:xfrm>
            <a:off x="1677988" y="2268538"/>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21524" name="AutoShape 20"/>
          <p:cNvSpPr>
            <a:spLocks noChangeArrowheads="1"/>
          </p:cNvSpPr>
          <p:nvPr/>
        </p:nvSpPr>
        <p:spPr bwMode="auto">
          <a:xfrm>
            <a:off x="1677988" y="1179513"/>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21525" name="Freeform 21"/>
          <p:cNvSpPr>
            <a:spLocks/>
          </p:cNvSpPr>
          <p:nvPr/>
        </p:nvSpPr>
        <p:spPr bwMode="auto">
          <a:xfrm>
            <a:off x="306388" y="1277938"/>
            <a:ext cx="1817687"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21526" name="Text Box 22"/>
          <p:cNvSpPr txBox="1">
            <a:spLocks noChangeArrowheads="1"/>
          </p:cNvSpPr>
          <p:nvPr/>
        </p:nvSpPr>
        <p:spPr bwMode="auto">
          <a:xfrm>
            <a:off x="2249488" y="14763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1527" name="Text Box 23"/>
          <p:cNvSpPr txBox="1">
            <a:spLocks noChangeArrowheads="1"/>
          </p:cNvSpPr>
          <p:nvPr/>
        </p:nvSpPr>
        <p:spPr bwMode="auto">
          <a:xfrm>
            <a:off x="1220788" y="1277938"/>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21528" name="Text Box 24"/>
          <p:cNvSpPr txBox="1">
            <a:spLocks noChangeArrowheads="1"/>
          </p:cNvSpPr>
          <p:nvPr/>
        </p:nvSpPr>
        <p:spPr bwMode="auto">
          <a:xfrm>
            <a:off x="1220788" y="2366963"/>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21529" name="Text Box 25"/>
          <p:cNvSpPr txBox="1">
            <a:spLocks noChangeArrowheads="1"/>
          </p:cNvSpPr>
          <p:nvPr/>
        </p:nvSpPr>
        <p:spPr bwMode="auto">
          <a:xfrm>
            <a:off x="2135188" y="3160713"/>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21530" name="Text Box 26"/>
          <p:cNvSpPr txBox="1">
            <a:spLocks noChangeArrowheads="1"/>
          </p:cNvSpPr>
          <p:nvPr/>
        </p:nvSpPr>
        <p:spPr bwMode="auto">
          <a:xfrm>
            <a:off x="2287588" y="2466975"/>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1531" name="Text Box 27"/>
          <p:cNvSpPr txBox="1">
            <a:spLocks noChangeArrowheads="1"/>
          </p:cNvSpPr>
          <p:nvPr/>
        </p:nvSpPr>
        <p:spPr bwMode="auto">
          <a:xfrm>
            <a:off x="1335088" y="2962275"/>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21532" name="Freeform 28"/>
          <p:cNvSpPr>
            <a:spLocks/>
          </p:cNvSpPr>
          <p:nvPr/>
        </p:nvSpPr>
        <p:spPr bwMode="auto">
          <a:xfrm>
            <a:off x="1220788" y="2962275"/>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21533" name="Oval 29"/>
          <p:cNvSpPr>
            <a:spLocks noChangeArrowheads="1"/>
          </p:cNvSpPr>
          <p:nvPr/>
        </p:nvSpPr>
        <p:spPr bwMode="auto">
          <a:xfrm>
            <a:off x="1906588" y="5465763"/>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21534" name="Rectangle 30"/>
          <p:cNvSpPr>
            <a:spLocks noChangeArrowheads="1"/>
          </p:cNvSpPr>
          <p:nvPr/>
        </p:nvSpPr>
        <p:spPr bwMode="auto">
          <a:xfrm>
            <a:off x="1106488" y="2665413"/>
            <a:ext cx="2171700" cy="1682750"/>
          </a:xfrm>
          <a:prstGeom prst="rect">
            <a:avLst/>
          </a:prstGeom>
          <a:noFill/>
          <a:ln w="9525">
            <a:solidFill>
              <a:srgbClr val="00FF00"/>
            </a:solidFill>
            <a:prstDash val="dash"/>
            <a:miter lim="800000"/>
            <a:headEnd/>
            <a:tailEnd/>
          </a:ln>
        </p:spPr>
        <p:txBody>
          <a:bodyPr/>
          <a:lstStyle/>
          <a:p>
            <a:endParaRPr lang="zh-CN" altLang="en-US"/>
          </a:p>
        </p:txBody>
      </p:sp>
      <p:sp>
        <p:nvSpPr>
          <p:cNvPr id="21535" name="Rectangle 32"/>
          <p:cNvSpPr>
            <a:spLocks noChangeArrowheads="1"/>
          </p:cNvSpPr>
          <p:nvPr/>
        </p:nvSpPr>
        <p:spPr bwMode="auto">
          <a:xfrm>
            <a:off x="192088" y="981075"/>
            <a:ext cx="4019550" cy="4421188"/>
          </a:xfrm>
          <a:prstGeom prst="rect">
            <a:avLst/>
          </a:prstGeom>
          <a:noFill/>
          <a:ln w="9525">
            <a:solidFill>
              <a:srgbClr val="FF0000"/>
            </a:solidFill>
            <a:prstDash val="dash"/>
            <a:miter lim="800000"/>
            <a:headEnd/>
            <a:tailEnd/>
          </a:ln>
        </p:spPr>
        <p:txBody>
          <a:bodyPr/>
          <a:lstStyle/>
          <a:p>
            <a:endParaRPr lang="zh-CN" altLang="en-US"/>
          </a:p>
        </p:txBody>
      </p:sp>
      <p:sp>
        <p:nvSpPr>
          <p:cNvPr id="21536" name="Oval 33"/>
          <p:cNvSpPr>
            <a:spLocks noChangeArrowheads="1"/>
          </p:cNvSpPr>
          <p:nvPr/>
        </p:nvSpPr>
        <p:spPr bwMode="auto">
          <a:xfrm>
            <a:off x="6708775" y="115888"/>
            <a:ext cx="342900" cy="296862"/>
          </a:xfrm>
          <a:prstGeom prst="ellipse">
            <a:avLst/>
          </a:prstGeom>
          <a:solidFill>
            <a:srgbClr val="FFFFFF"/>
          </a:solidFill>
          <a:ln w="9525">
            <a:solidFill>
              <a:srgbClr val="FF0000"/>
            </a:solidFill>
            <a:round/>
            <a:headEnd/>
            <a:tailEnd/>
          </a:ln>
        </p:spPr>
        <p:txBody>
          <a:bodyPr/>
          <a:lstStyle/>
          <a:p>
            <a:pPr algn="just"/>
            <a:r>
              <a:rPr lang="en-US" altLang="zh-CN" sz="1000"/>
              <a:t>0</a:t>
            </a:r>
            <a:endParaRPr lang="en-US" altLang="zh-CN"/>
          </a:p>
        </p:txBody>
      </p:sp>
      <p:sp>
        <p:nvSpPr>
          <p:cNvPr id="21537" name="Rectangle 34"/>
          <p:cNvSpPr>
            <a:spLocks noChangeArrowheads="1"/>
          </p:cNvSpPr>
          <p:nvPr/>
        </p:nvSpPr>
        <p:spPr bwMode="auto">
          <a:xfrm>
            <a:off x="6480175" y="4022725"/>
            <a:ext cx="914400" cy="296863"/>
          </a:xfrm>
          <a:prstGeom prst="rect">
            <a:avLst/>
          </a:prstGeom>
          <a:solidFill>
            <a:srgbClr val="FFFFFF"/>
          </a:solidFill>
          <a:ln w="9525">
            <a:solidFill>
              <a:srgbClr val="00FF00"/>
            </a:solidFill>
            <a:miter lim="800000"/>
            <a:headEnd/>
            <a:tailEnd/>
          </a:ln>
        </p:spPr>
        <p:txBody>
          <a:bodyPr/>
          <a:lstStyle/>
          <a:p>
            <a:pPr algn="ctr"/>
            <a:r>
              <a:rPr lang="en-US" altLang="zh-CN" sz="1000"/>
              <a:t>7:i++</a:t>
            </a:r>
            <a:endParaRPr lang="en-US" altLang="zh-CN"/>
          </a:p>
        </p:txBody>
      </p:sp>
      <p:sp>
        <p:nvSpPr>
          <p:cNvPr id="21538" name="Rectangle 35"/>
          <p:cNvSpPr>
            <a:spLocks noChangeArrowheads="1"/>
          </p:cNvSpPr>
          <p:nvPr/>
        </p:nvSpPr>
        <p:spPr bwMode="auto">
          <a:xfrm>
            <a:off x="6365875" y="4616450"/>
            <a:ext cx="914400" cy="298450"/>
          </a:xfrm>
          <a:prstGeom prst="rect">
            <a:avLst/>
          </a:prstGeom>
          <a:solidFill>
            <a:schemeClr val="bg1"/>
          </a:solidFill>
          <a:ln w="9525">
            <a:solidFill>
              <a:srgbClr val="E22448"/>
            </a:solidFill>
            <a:miter lim="800000"/>
            <a:headEnd/>
            <a:tailEnd/>
          </a:ln>
        </p:spPr>
        <p:txBody>
          <a:bodyPr/>
          <a:lstStyle/>
          <a:p>
            <a:pPr algn="ctr"/>
            <a:r>
              <a:rPr lang="en-US" altLang="zh-CN" sz="1000"/>
              <a:t>8:j++</a:t>
            </a:r>
            <a:endParaRPr lang="en-US" altLang="zh-CN"/>
          </a:p>
        </p:txBody>
      </p:sp>
      <p:sp>
        <p:nvSpPr>
          <p:cNvPr id="21539" name="Rectangle 36"/>
          <p:cNvSpPr>
            <a:spLocks noChangeArrowheads="1"/>
          </p:cNvSpPr>
          <p:nvPr/>
        </p:nvSpPr>
        <p:spPr bwMode="auto">
          <a:xfrm>
            <a:off x="6480175" y="1744663"/>
            <a:ext cx="914400" cy="296862"/>
          </a:xfrm>
          <a:prstGeom prst="rect">
            <a:avLst/>
          </a:prstGeom>
          <a:solidFill>
            <a:srgbClr val="FFFFFF"/>
          </a:solidFill>
          <a:ln w="9525">
            <a:solidFill>
              <a:schemeClr val="accent2"/>
            </a:solidFill>
            <a:miter lim="800000"/>
            <a:headEnd/>
            <a:tailEnd/>
          </a:ln>
        </p:spPr>
        <p:txBody>
          <a:bodyPr/>
          <a:lstStyle/>
          <a:p>
            <a:pPr algn="ctr"/>
            <a:r>
              <a:rPr lang="en-US" altLang="zh-CN" sz="1000"/>
              <a:t>3: i=0</a:t>
            </a:r>
            <a:endParaRPr lang="en-US" altLang="zh-CN"/>
          </a:p>
        </p:txBody>
      </p:sp>
      <p:sp>
        <p:nvSpPr>
          <p:cNvPr id="21540" name="Line 37"/>
          <p:cNvSpPr>
            <a:spLocks noChangeShapeType="1"/>
          </p:cNvSpPr>
          <p:nvPr/>
        </p:nvSpPr>
        <p:spPr bwMode="auto">
          <a:xfrm>
            <a:off x="6823075" y="1447800"/>
            <a:ext cx="0" cy="296863"/>
          </a:xfrm>
          <a:prstGeom prst="line">
            <a:avLst/>
          </a:prstGeom>
          <a:noFill/>
          <a:ln w="9525">
            <a:solidFill>
              <a:srgbClr val="FF0000"/>
            </a:solidFill>
            <a:round/>
            <a:headEnd/>
            <a:tailEnd type="triangle" w="med" len="med"/>
          </a:ln>
        </p:spPr>
        <p:txBody>
          <a:bodyPr/>
          <a:lstStyle/>
          <a:p>
            <a:endParaRPr lang="zh-CN" altLang="en-US"/>
          </a:p>
        </p:txBody>
      </p:sp>
      <p:sp>
        <p:nvSpPr>
          <p:cNvPr id="21541" name="Line 38"/>
          <p:cNvSpPr>
            <a:spLocks noChangeShapeType="1"/>
          </p:cNvSpPr>
          <p:nvPr/>
        </p:nvSpPr>
        <p:spPr bwMode="auto">
          <a:xfrm>
            <a:off x="6823075" y="2041525"/>
            <a:ext cx="0" cy="198438"/>
          </a:xfrm>
          <a:prstGeom prst="line">
            <a:avLst/>
          </a:prstGeom>
          <a:noFill/>
          <a:ln w="9525">
            <a:solidFill>
              <a:srgbClr val="000000"/>
            </a:solidFill>
            <a:round/>
            <a:headEnd/>
            <a:tailEnd type="triangle" w="med" len="med"/>
          </a:ln>
        </p:spPr>
        <p:txBody>
          <a:bodyPr/>
          <a:lstStyle/>
          <a:p>
            <a:endParaRPr lang="zh-CN" altLang="en-US"/>
          </a:p>
        </p:txBody>
      </p:sp>
      <p:sp>
        <p:nvSpPr>
          <p:cNvPr id="21542" name="Line 39"/>
          <p:cNvSpPr>
            <a:spLocks noChangeShapeType="1"/>
          </p:cNvSpPr>
          <p:nvPr/>
        </p:nvSpPr>
        <p:spPr bwMode="auto">
          <a:xfrm>
            <a:off x="6823075" y="412750"/>
            <a:ext cx="0" cy="198438"/>
          </a:xfrm>
          <a:prstGeom prst="line">
            <a:avLst/>
          </a:prstGeom>
          <a:noFill/>
          <a:ln w="9525">
            <a:solidFill>
              <a:srgbClr val="FF0000"/>
            </a:solidFill>
            <a:round/>
            <a:headEnd/>
            <a:tailEnd type="triangle" w="med" len="med"/>
          </a:ln>
        </p:spPr>
        <p:txBody>
          <a:bodyPr/>
          <a:lstStyle/>
          <a:p>
            <a:endParaRPr lang="zh-CN" altLang="en-US"/>
          </a:p>
        </p:txBody>
      </p:sp>
      <p:sp>
        <p:nvSpPr>
          <p:cNvPr id="21543" name="Rectangle 40"/>
          <p:cNvSpPr>
            <a:spLocks noChangeArrowheads="1"/>
          </p:cNvSpPr>
          <p:nvPr/>
        </p:nvSpPr>
        <p:spPr bwMode="auto">
          <a:xfrm>
            <a:off x="6480175" y="611188"/>
            <a:ext cx="914400" cy="296862"/>
          </a:xfrm>
          <a:prstGeom prst="rect">
            <a:avLst/>
          </a:prstGeom>
          <a:solidFill>
            <a:srgbClr val="FFFFFF"/>
          </a:solidFill>
          <a:ln w="9525">
            <a:solidFill>
              <a:srgbClr val="FF0000"/>
            </a:solidFill>
            <a:miter lim="800000"/>
            <a:headEnd/>
            <a:tailEnd/>
          </a:ln>
        </p:spPr>
        <p:txBody>
          <a:bodyPr/>
          <a:lstStyle/>
          <a:p>
            <a:pPr algn="ctr"/>
            <a:r>
              <a:rPr lang="en-US" altLang="zh-CN" sz="1000"/>
              <a:t>1: j=0</a:t>
            </a:r>
            <a:endParaRPr lang="en-US" altLang="zh-CN"/>
          </a:p>
        </p:txBody>
      </p:sp>
      <p:sp>
        <p:nvSpPr>
          <p:cNvPr id="21544" name="Line 41"/>
          <p:cNvSpPr>
            <a:spLocks noChangeShapeType="1"/>
          </p:cNvSpPr>
          <p:nvPr/>
        </p:nvSpPr>
        <p:spPr bwMode="auto">
          <a:xfrm>
            <a:off x="6804025" y="908050"/>
            <a:ext cx="19050" cy="242888"/>
          </a:xfrm>
          <a:prstGeom prst="line">
            <a:avLst/>
          </a:prstGeom>
          <a:noFill/>
          <a:ln w="9525">
            <a:solidFill>
              <a:srgbClr val="000000"/>
            </a:solidFill>
            <a:round/>
            <a:headEnd/>
            <a:tailEnd type="triangle" w="med" len="med"/>
          </a:ln>
        </p:spPr>
        <p:txBody>
          <a:bodyPr/>
          <a:lstStyle/>
          <a:p>
            <a:endParaRPr lang="zh-CN" altLang="en-US"/>
          </a:p>
        </p:txBody>
      </p:sp>
      <p:sp>
        <p:nvSpPr>
          <p:cNvPr id="21545" name="AutoShape 42"/>
          <p:cNvSpPr>
            <a:spLocks noChangeArrowheads="1"/>
          </p:cNvSpPr>
          <p:nvPr/>
        </p:nvSpPr>
        <p:spPr bwMode="auto">
          <a:xfrm>
            <a:off x="6365875" y="2735263"/>
            <a:ext cx="1371600" cy="396875"/>
          </a:xfrm>
          <a:prstGeom prst="hexagon">
            <a:avLst>
              <a:gd name="adj" fmla="val 36000"/>
              <a:gd name="vf" fmla="val 115470"/>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5:if (a[i]&gt;a[i+1])</a:t>
            </a:r>
            <a:br>
              <a:rPr lang="en-US" altLang="zh-CN" sz="1000">
                <a:solidFill>
                  <a:srgbClr val="000000"/>
                </a:solidFill>
              </a:rPr>
            </a:br>
            <a:r>
              <a:rPr lang="en-US" altLang="zh-CN" sz="1000">
                <a:solidFill>
                  <a:srgbClr val="000000"/>
                </a:solidFill>
              </a:rPr>
              <a:t>  a[i]=a[i+1]; </a:t>
            </a:r>
            <a:br>
              <a:rPr lang="en-US" altLang="zh-CN" sz="1000">
                <a:solidFill>
                  <a:srgbClr val="000000"/>
                </a:solidFill>
              </a:rPr>
            </a:br>
            <a:r>
              <a:rPr lang="en-US" altLang="zh-CN" sz="1000">
                <a:solidFill>
                  <a:srgbClr val="000000"/>
                </a:solidFill>
              </a:rPr>
              <a:t>  a[i+1]=temp;}</a:t>
            </a:r>
            <a:endParaRPr lang="en-US" altLang="zh-CN"/>
          </a:p>
        </p:txBody>
      </p:sp>
      <p:sp>
        <p:nvSpPr>
          <p:cNvPr id="21546" name="Rectangle 43"/>
          <p:cNvSpPr>
            <a:spLocks noChangeArrowheads="1"/>
          </p:cNvSpPr>
          <p:nvPr/>
        </p:nvSpPr>
        <p:spPr bwMode="auto">
          <a:xfrm>
            <a:off x="6365875" y="3328988"/>
            <a:ext cx="1600200" cy="495300"/>
          </a:xfrm>
          <a:prstGeom prst="rect">
            <a:avLst/>
          </a:prstGeom>
          <a:solidFill>
            <a:srgbClr val="FFFFFF"/>
          </a:solidFill>
          <a:ln w="9525">
            <a:solidFill>
              <a:srgbClr val="00FF00"/>
            </a:solidFill>
            <a:miter lim="800000"/>
            <a:headEnd/>
            <a:tailEnd/>
          </a:ln>
        </p:spPr>
        <p:txBody>
          <a:bodyPr/>
          <a:lstStyle/>
          <a:p>
            <a:pPr algn="just"/>
            <a:r>
              <a:rPr lang="en-US" altLang="zh-CN" sz="1000">
                <a:solidFill>
                  <a:srgbClr val="000000"/>
                </a:solidFill>
              </a:rPr>
              <a:t>6:temp=a[i]; a[i]=a[i+1]; </a:t>
            </a:r>
            <a:br>
              <a:rPr lang="en-US" altLang="zh-CN" sz="1000">
                <a:solidFill>
                  <a:srgbClr val="000000"/>
                </a:solidFill>
              </a:rPr>
            </a:br>
            <a:r>
              <a:rPr lang="en-US" altLang="zh-CN" sz="1000">
                <a:solidFill>
                  <a:srgbClr val="000000"/>
                </a:solidFill>
              </a:rPr>
              <a:t>a[i+1]=temp;</a:t>
            </a:r>
            <a:endParaRPr lang="en-US" altLang="zh-CN"/>
          </a:p>
        </p:txBody>
      </p:sp>
      <p:sp>
        <p:nvSpPr>
          <p:cNvPr id="21547" name="Line 44"/>
          <p:cNvSpPr>
            <a:spLocks noChangeShapeType="1"/>
          </p:cNvSpPr>
          <p:nvPr/>
        </p:nvSpPr>
        <p:spPr bwMode="auto">
          <a:xfrm>
            <a:off x="6823075" y="2536825"/>
            <a:ext cx="0" cy="198438"/>
          </a:xfrm>
          <a:prstGeom prst="line">
            <a:avLst/>
          </a:prstGeom>
          <a:noFill/>
          <a:ln w="9525">
            <a:solidFill>
              <a:srgbClr val="003366"/>
            </a:solidFill>
            <a:round/>
            <a:headEnd/>
            <a:tailEnd type="triangle" w="med" len="med"/>
          </a:ln>
        </p:spPr>
        <p:txBody>
          <a:bodyPr/>
          <a:lstStyle/>
          <a:p>
            <a:endParaRPr lang="zh-CN" altLang="en-US"/>
          </a:p>
        </p:txBody>
      </p:sp>
      <p:sp>
        <p:nvSpPr>
          <p:cNvPr id="21548" name="Line 45"/>
          <p:cNvSpPr>
            <a:spLocks noChangeShapeType="1"/>
          </p:cNvSpPr>
          <p:nvPr/>
        </p:nvSpPr>
        <p:spPr bwMode="auto">
          <a:xfrm>
            <a:off x="6823075" y="3132138"/>
            <a:ext cx="0" cy="196850"/>
          </a:xfrm>
          <a:prstGeom prst="line">
            <a:avLst/>
          </a:prstGeom>
          <a:noFill/>
          <a:ln w="9525">
            <a:solidFill>
              <a:srgbClr val="00FF00"/>
            </a:solidFill>
            <a:round/>
            <a:headEnd/>
            <a:tailEnd type="triangle" w="med" len="med"/>
          </a:ln>
        </p:spPr>
        <p:txBody>
          <a:bodyPr/>
          <a:lstStyle/>
          <a:p>
            <a:endParaRPr lang="zh-CN" altLang="en-US"/>
          </a:p>
        </p:txBody>
      </p:sp>
      <p:sp>
        <p:nvSpPr>
          <p:cNvPr id="21549" name="Line 46"/>
          <p:cNvSpPr>
            <a:spLocks noChangeShapeType="1"/>
          </p:cNvSpPr>
          <p:nvPr/>
        </p:nvSpPr>
        <p:spPr bwMode="auto">
          <a:xfrm>
            <a:off x="6823075" y="3824288"/>
            <a:ext cx="0" cy="198437"/>
          </a:xfrm>
          <a:prstGeom prst="line">
            <a:avLst/>
          </a:prstGeom>
          <a:noFill/>
          <a:ln w="9525">
            <a:solidFill>
              <a:srgbClr val="00FF00"/>
            </a:solidFill>
            <a:round/>
            <a:headEnd/>
            <a:tailEnd type="triangle" w="med" len="med"/>
          </a:ln>
        </p:spPr>
        <p:txBody>
          <a:bodyPr/>
          <a:lstStyle/>
          <a:p>
            <a:endParaRPr lang="zh-CN" altLang="en-US"/>
          </a:p>
        </p:txBody>
      </p:sp>
      <p:sp>
        <p:nvSpPr>
          <p:cNvPr id="21550" name="Freeform 47"/>
          <p:cNvSpPr>
            <a:spLocks/>
          </p:cNvSpPr>
          <p:nvPr/>
        </p:nvSpPr>
        <p:spPr bwMode="auto">
          <a:xfrm>
            <a:off x="6823075" y="2141538"/>
            <a:ext cx="1485900" cy="2278062"/>
          </a:xfrm>
          <a:custGeom>
            <a:avLst/>
            <a:gdLst>
              <a:gd name="T0" fmla="*/ 0 w 2340"/>
              <a:gd name="T1" fmla="*/ 2147483647 h 3588"/>
              <a:gd name="T2" fmla="*/ 0 w 2340"/>
              <a:gd name="T3" fmla="*/ 2147483647 h 3588"/>
              <a:gd name="T4" fmla="*/ 2147483647 w 2340"/>
              <a:gd name="T5" fmla="*/ 2147483647 h 3588"/>
              <a:gd name="T6" fmla="*/ 2147483647 w 2340"/>
              <a:gd name="T7" fmla="*/ 0 h 3588"/>
              <a:gd name="T8" fmla="*/ 0 w 2340"/>
              <a:gd name="T9" fmla="*/ 0 h 3588"/>
              <a:gd name="T10" fmla="*/ 0 60000 65536"/>
              <a:gd name="T11" fmla="*/ 0 60000 65536"/>
              <a:gd name="T12" fmla="*/ 0 60000 65536"/>
              <a:gd name="T13" fmla="*/ 0 60000 65536"/>
              <a:gd name="T14" fmla="*/ 0 60000 65536"/>
              <a:gd name="T15" fmla="*/ 0 w 2340"/>
              <a:gd name="T16" fmla="*/ 0 h 3588"/>
              <a:gd name="T17" fmla="*/ 2340 w 2340"/>
              <a:gd name="T18" fmla="*/ 3588 h 3588"/>
            </a:gdLst>
            <a:ahLst/>
            <a:cxnLst>
              <a:cxn ang="T10">
                <a:pos x="T0" y="T1"/>
              </a:cxn>
              <a:cxn ang="T11">
                <a:pos x="T2" y="T3"/>
              </a:cxn>
              <a:cxn ang="T12">
                <a:pos x="T4" y="T5"/>
              </a:cxn>
              <a:cxn ang="T13">
                <a:pos x="T6" y="T7"/>
              </a:cxn>
              <a:cxn ang="T14">
                <a:pos x="T8" y="T9"/>
              </a:cxn>
            </a:cxnLst>
            <a:rect l="T15" t="T16" r="T17" b="T18"/>
            <a:pathLst>
              <a:path w="2340" h="3588">
                <a:moveTo>
                  <a:pt x="0" y="3432"/>
                </a:moveTo>
                <a:lnTo>
                  <a:pt x="0" y="3588"/>
                </a:lnTo>
                <a:lnTo>
                  <a:pt x="2340" y="3588"/>
                </a:lnTo>
                <a:lnTo>
                  <a:pt x="2340" y="0"/>
                </a:lnTo>
                <a:lnTo>
                  <a:pt x="0" y="0"/>
                </a:lnTo>
              </a:path>
            </a:pathLst>
          </a:custGeom>
          <a:noFill/>
          <a:ln w="9525">
            <a:solidFill>
              <a:srgbClr val="003366"/>
            </a:solidFill>
            <a:round/>
            <a:headEnd/>
            <a:tailEnd type="triangle" w="med" len="med"/>
          </a:ln>
        </p:spPr>
        <p:txBody>
          <a:bodyPr/>
          <a:lstStyle/>
          <a:p>
            <a:endParaRPr lang="zh-CN" altLang="en-US"/>
          </a:p>
        </p:txBody>
      </p:sp>
      <p:sp>
        <p:nvSpPr>
          <p:cNvPr id="21551" name="Freeform 48"/>
          <p:cNvSpPr>
            <a:spLocks/>
          </p:cNvSpPr>
          <p:nvPr/>
        </p:nvSpPr>
        <p:spPr bwMode="auto">
          <a:xfrm>
            <a:off x="5565775" y="2438400"/>
            <a:ext cx="1257300" cy="2178050"/>
          </a:xfrm>
          <a:custGeom>
            <a:avLst/>
            <a:gdLst>
              <a:gd name="T0" fmla="*/ 2147483647 w 1980"/>
              <a:gd name="T1" fmla="*/ 0 h 2558"/>
              <a:gd name="T2" fmla="*/ 2147483647 w 1980"/>
              <a:gd name="T3" fmla="*/ 2147483647 h 2558"/>
              <a:gd name="T4" fmla="*/ 0 w 1980"/>
              <a:gd name="T5" fmla="*/ 2147483647 h 2558"/>
              <a:gd name="T6" fmla="*/ 2147483647 w 1980"/>
              <a:gd name="T7" fmla="*/ 2147483647 h 2558"/>
              <a:gd name="T8" fmla="*/ 2147483647 w 1980"/>
              <a:gd name="T9" fmla="*/ 2147483647 h 2558"/>
              <a:gd name="T10" fmla="*/ 0 60000 65536"/>
              <a:gd name="T11" fmla="*/ 0 60000 65536"/>
              <a:gd name="T12" fmla="*/ 0 60000 65536"/>
              <a:gd name="T13" fmla="*/ 0 60000 65536"/>
              <a:gd name="T14" fmla="*/ 0 60000 65536"/>
              <a:gd name="T15" fmla="*/ 0 w 1980"/>
              <a:gd name="T16" fmla="*/ 0 h 2558"/>
              <a:gd name="T17" fmla="*/ 1980 w 1980"/>
              <a:gd name="T18" fmla="*/ 2558 h 2558"/>
            </a:gdLst>
            <a:ahLst/>
            <a:cxnLst>
              <a:cxn ang="T10">
                <a:pos x="T0" y="T1"/>
              </a:cxn>
              <a:cxn ang="T11">
                <a:pos x="T2" y="T3"/>
              </a:cxn>
              <a:cxn ang="T12">
                <a:pos x="T4" y="T5"/>
              </a:cxn>
              <a:cxn ang="T13">
                <a:pos x="T6" y="T7"/>
              </a:cxn>
              <a:cxn ang="T14">
                <a:pos x="T8" y="T9"/>
              </a:cxn>
            </a:cxnLst>
            <a:rect l="T15" t="T16" r="T17" b="T18"/>
            <a:pathLst>
              <a:path w="1980" h="2558">
                <a:moveTo>
                  <a:pt x="1249" y="0"/>
                </a:moveTo>
                <a:lnTo>
                  <a:pt x="4" y="15"/>
                </a:lnTo>
                <a:lnTo>
                  <a:pt x="0" y="2402"/>
                </a:lnTo>
                <a:lnTo>
                  <a:pt x="1980" y="2402"/>
                </a:lnTo>
                <a:lnTo>
                  <a:pt x="1980" y="2558"/>
                </a:lnTo>
              </a:path>
            </a:pathLst>
          </a:custGeom>
          <a:noFill/>
          <a:ln w="9525">
            <a:solidFill>
              <a:srgbClr val="003366"/>
            </a:solidFill>
            <a:round/>
            <a:headEnd/>
            <a:tailEnd type="triangle" w="med" len="med"/>
          </a:ln>
        </p:spPr>
        <p:txBody>
          <a:bodyPr/>
          <a:lstStyle/>
          <a:p>
            <a:endParaRPr lang="zh-CN" altLang="en-US"/>
          </a:p>
        </p:txBody>
      </p:sp>
      <p:sp>
        <p:nvSpPr>
          <p:cNvPr id="21552" name="Freeform 49"/>
          <p:cNvSpPr>
            <a:spLocks/>
          </p:cNvSpPr>
          <p:nvPr/>
        </p:nvSpPr>
        <p:spPr bwMode="auto">
          <a:xfrm>
            <a:off x="6823075" y="1050925"/>
            <a:ext cx="1828800" cy="4060825"/>
          </a:xfrm>
          <a:custGeom>
            <a:avLst/>
            <a:gdLst>
              <a:gd name="T0" fmla="*/ 0 w 3600"/>
              <a:gd name="T1" fmla="*/ 2147483647 h 5928"/>
              <a:gd name="T2" fmla="*/ 0 w 3600"/>
              <a:gd name="T3" fmla="*/ 2147483647 h 5928"/>
              <a:gd name="T4" fmla="*/ 2147483647 w 3600"/>
              <a:gd name="T5" fmla="*/ 2147483647 h 5928"/>
              <a:gd name="T6" fmla="*/ 2147483647 w 3600"/>
              <a:gd name="T7" fmla="*/ 0 h 5928"/>
              <a:gd name="T8" fmla="*/ 0 w 3600"/>
              <a:gd name="T9" fmla="*/ 0 h 5928"/>
              <a:gd name="T10" fmla="*/ 0 60000 65536"/>
              <a:gd name="T11" fmla="*/ 0 60000 65536"/>
              <a:gd name="T12" fmla="*/ 0 60000 65536"/>
              <a:gd name="T13" fmla="*/ 0 60000 65536"/>
              <a:gd name="T14" fmla="*/ 0 60000 65536"/>
              <a:gd name="T15" fmla="*/ 0 w 3600"/>
              <a:gd name="T16" fmla="*/ 0 h 5928"/>
              <a:gd name="T17" fmla="*/ 3600 w 3600"/>
              <a:gd name="T18" fmla="*/ 5928 h 5928"/>
            </a:gdLst>
            <a:ahLst/>
            <a:cxnLst>
              <a:cxn ang="T10">
                <a:pos x="T0" y="T1"/>
              </a:cxn>
              <a:cxn ang="T11">
                <a:pos x="T2" y="T3"/>
              </a:cxn>
              <a:cxn ang="T12">
                <a:pos x="T4" y="T5"/>
              </a:cxn>
              <a:cxn ang="T13">
                <a:pos x="T6" y="T7"/>
              </a:cxn>
              <a:cxn ang="T14">
                <a:pos x="T8" y="T9"/>
              </a:cxn>
            </a:cxnLst>
            <a:rect l="T15" t="T16" r="T17" b="T18"/>
            <a:pathLst>
              <a:path w="3600" h="5928">
                <a:moveTo>
                  <a:pt x="0" y="5616"/>
                </a:moveTo>
                <a:lnTo>
                  <a:pt x="0" y="5928"/>
                </a:lnTo>
                <a:lnTo>
                  <a:pt x="3600" y="5928"/>
                </a:lnTo>
                <a:lnTo>
                  <a:pt x="3600" y="0"/>
                </a:lnTo>
                <a:lnTo>
                  <a:pt x="0" y="0"/>
                </a:lnTo>
              </a:path>
            </a:pathLst>
          </a:custGeom>
          <a:noFill/>
          <a:ln w="9525">
            <a:solidFill>
              <a:srgbClr val="FF0000"/>
            </a:solidFill>
            <a:round/>
            <a:headEnd/>
            <a:tailEnd type="triangle" w="med" len="med"/>
          </a:ln>
        </p:spPr>
        <p:txBody>
          <a:bodyPr/>
          <a:lstStyle/>
          <a:p>
            <a:endParaRPr lang="zh-CN" altLang="en-US"/>
          </a:p>
        </p:txBody>
      </p:sp>
      <p:sp>
        <p:nvSpPr>
          <p:cNvPr id="21553" name="AutoShape 50"/>
          <p:cNvSpPr>
            <a:spLocks noChangeArrowheads="1"/>
          </p:cNvSpPr>
          <p:nvPr/>
        </p:nvSpPr>
        <p:spPr bwMode="auto">
          <a:xfrm>
            <a:off x="6365875" y="2239963"/>
            <a:ext cx="1143000" cy="296862"/>
          </a:xfrm>
          <a:prstGeom prst="hexagon">
            <a:avLst>
              <a:gd name="adj" fmla="val 36096"/>
              <a:gd name="vf" fmla="val 115470"/>
            </a:avLst>
          </a:prstGeom>
          <a:solidFill>
            <a:srgbClr val="FFFFFF"/>
          </a:solidFill>
          <a:ln w="9525">
            <a:solidFill>
              <a:srgbClr val="003366"/>
            </a:solidFill>
            <a:miter lim="800000"/>
            <a:headEnd/>
            <a:tailEnd/>
          </a:ln>
        </p:spPr>
        <p:txBody>
          <a:bodyPr/>
          <a:lstStyle/>
          <a:p>
            <a:pPr algn="just"/>
            <a:r>
              <a:rPr lang="en-US" altLang="zh-CN" sz="1000">
                <a:solidFill>
                  <a:srgbClr val="000000"/>
                </a:solidFill>
              </a:rPr>
              <a:t>4: i&lt;Leng</a:t>
            </a:r>
            <a:r>
              <a:rPr lang="en-US" altLang="zh-CN" sz="1000"/>
              <a:t>th</a:t>
            </a:r>
            <a:r>
              <a:rPr lang="en-US" altLang="zh-CN" sz="1000">
                <a:solidFill>
                  <a:srgbClr val="000000"/>
                </a:solidFill>
              </a:rPr>
              <a:t>-j</a:t>
            </a:r>
            <a:r>
              <a:rPr lang="en-US" altLang="zh-CN" sz="1000"/>
              <a:t> </a:t>
            </a:r>
          </a:p>
          <a:p>
            <a:endParaRPr lang="en-US" altLang="zh-CN"/>
          </a:p>
        </p:txBody>
      </p:sp>
      <p:sp>
        <p:nvSpPr>
          <p:cNvPr id="21554" name="AutoShape 51"/>
          <p:cNvSpPr>
            <a:spLocks noChangeArrowheads="1"/>
          </p:cNvSpPr>
          <p:nvPr/>
        </p:nvSpPr>
        <p:spPr bwMode="auto">
          <a:xfrm>
            <a:off x="6365875" y="1150938"/>
            <a:ext cx="1143000" cy="395287"/>
          </a:xfrm>
          <a:prstGeom prst="hexagon">
            <a:avLst>
              <a:gd name="adj" fmla="val 27108"/>
              <a:gd name="vf" fmla="val 115470"/>
            </a:avLst>
          </a:prstGeom>
          <a:solidFill>
            <a:srgbClr val="FFFFFF"/>
          </a:solidFill>
          <a:ln w="9525">
            <a:solidFill>
              <a:srgbClr val="FF0000"/>
            </a:solidFill>
            <a:miter lim="800000"/>
            <a:headEnd/>
            <a:tailEnd/>
          </a:ln>
        </p:spPr>
        <p:txBody>
          <a:bodyPr/>
          <a:lstStyle/>
          <a:p>
            <a:pPr algn="just"/>
            <a:r>
              <a:rPr lang="en-US" altLang="zh-CN" sz="1000">
                <a:solidFill>
                  <a:srgbClr val="000000"/>
                </a:solidFill>
              </a:rPr>
              <a:t>2: j&lt;=Length</a:t>
            </a:r>
            <a:endParaRPr lang="en-US" altLang="zh-CN"/>
          </a:p>
        </p:txBody>
      </p:sp>
      <p:sp>
        <p:nvSpPr>
          <p:cNvPr id="21555" name="Freeform 52"/>
          <p:cNvSpPr>
            <a:spLocks/>
          </p:cNvSpPr>
          <p:nvPr/>
        </p:nvSpPr>
        <p:spPr bwMode="auto">
          <a:xfrm>
            <a:off x="4994275" y="1249363"/>
            <a:ext cx="1817688" cy="4195762"/>
          </a:xfrm>
          <a:custGeom>
            <a:avLst/>
            <a:gdLst>
              <a:gd name="T0" fmla="*/ 2147483647 w 1145"/>
              <a:gd name="T1" fmla="*/ 0 h 2643"/>
              <a:gd name="T2" fmla="*/ 0 w 1145"/>
              <a:gd name="T3" fmla="*/ 0 h 2643"/>
              <a:gd name="T4" fmla="*/ 2147483647 w 1145"/>
              <a:gd name="T5" fmla="*/ 2147483647 h 2643"/>
              <a:gd name="T6" fmla="*/ 2147483647 w 1145"/>
              <a:gd name="T7" fmla="*/ 2147483647 h 2643"/>
              <a:gd name="T8" fmla="*/ 2147483647 w 1145"/>
              <a:gd name="T9" fmla="*/ 2147483647 h 2643"/>
              <a:gd name="T10" fmla="*/ 0 60000 65536"/>
              <a:gd name="T11" fmla="*/ 0 60000 65536"/>
              <a:gd name="T12" fmla="*/ 0 60000 65536"/>
              <a:gd name="T13" fmla="*/ 0 60000 65536"/>
              <a:gd name="T14" fmla="*/ 0 60000 65536"/>
              <a:gd name="T15" fmla="*/ 0 w 1145"/>
              <a:gd name="T16" fmla="*/ 0 h 2643"/>
              <a:gd name="T17" fmla="*/ 1145 w 1145"/>
              <a:gd name="T18" fmla="*/ 2643 h 2643"/>
            </a:gdLst>
            <a:ahLst/>
            <a:cxnLst>
              <a:cxn ang="T10">
                <a:pos x="T0" y="T1"/>
              </a:cxn>
              <a:cxn ang="T11">
                <a:pos x="T2" y="T3"/>
              </a:cxn>
              <a:cxn ang="T12">
                <a:pos x="T4" y="T5"/>
              </a:cxn>
              <a:cxn ang="T13">
                <a:pos x="T6" y="T7"/>
              </a:cxn>
              <a:cxn ang="T14">
                <a:pos x="T8" y="T9"/>
              </a:cxn>
            </a:cxnLst>
            <a:rect l="T15" t="T16" r="T17" b="T18"/>
            <a:pathLst>
              <a:path w="1145" h="2643">
                <a:moveTo>
                  <a:pt x="859" y="0"/>
                </a:moveTo>
                <a:lnTo>
                  <a:pt x="0" y="0"/>
                </a:lnTo>
                <a:lnTo>
                  <a:pt x="9" y="2491"/>
                </a:lnTo>
                <a:lnTo>
                  <a:pt x="1132" y="2501"/>
                </a:lnTo>
                <a:lnTo>
                  <a:pt x="1145" y="2643"/>
                </a:lnTo>
              </a:path>
            </a:pathLst>
          </a:custGeom>
          <a:noFill/>
          <a:ln w="9525">
            <a:solidFill>
              <a:srgbClr val="FF0000"/>
            </a:solidFill>
            <a:round/>
            <a:headEnd/>
            <a:tailEnd type="triangle" w="med" len="med"/>
          </a:ln>
        </p:spPr>
        <p:txBody>
          <a:bodyPr/>
          <a:lstStyle/>
          <a:p>
            <a:endParaRPr lang="zh-CN" altLang="en-US"/>
          </a:p>
        </p:txBody>
      </p:sp>
      <p:sp>
        <p:nvSpPr>
          <p:cNvPr id="21556" name="Text Box 53"/>
          <p:cNvSpPr txBox="1">
            <a:spLocks noChangeArrowheads="1"/>
          </p:cNvSpPr>
          <p:nvPr/>
        </p:nvSpPr>
        <p:spPr bwMode="auto">
          <a:xfrm>
            <a:off x="6937375" y="144780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1557" name="Text Box 54"/>
          <p:cNvSpPr txBox="1">
            <a:spLocks noChangeArrowheads="1"/>
          </p:cNvSpPr>
          <p:nvPr/>
        </p:nvSpPr>
        <p:spPr bwMode="auto">
          <a:xfrm>
            <a:off x="5908675" y="1249363"/>
            <a:ext cx="571500" cy="296862"/>
          </a:xfrm>
          <a:prstGeom prst="rect">
            <a:avLst/>
          </a:prstGeom>
          <a:noFill/>
          <a:ln w="9525">
            <a:noFill/>
            <a:miter lim="800000"/>
            <a:headEnd/>
            <a:tailEnd/>
          </a:ln>
        </p:spPr>
        <p:txBody>
          <a:bodyPr/>
          <a:lstStyle/>
          <a:p>
            <a:pPr algn="just"/>
            <a:r>
              <a:rPr lang="en-US" altLang="zh-CN" sz="1000"/>
              <a:t>No</a:t>
            </a:r>
            <a:endParaRPr lang="en-US" altLang="zh-CN"/>
          </a:p>
        </p:txBody>
      </p:sp>
      <p:sp>
        <p:nvSpPr>
          <p:cNvPr id="21558" name="Text Box 55"/>
          <p:cNvSpPr txBox="1">
            <a:spLocks noChangeArrowheads="1"/>
          </p:cNvSpPr>
          <p:nvPr/>
        </p:nvSpPr>
        <p:spPr bwMode="auto">
          <a:xfrm>
            <a:off x="5908675" y="2338388"/>
            <a:ext cx="571500" cy="298450"/>
          </a:xfrm>
          <a:prstGeom prst="rect">
            <a:avLst/>
          </a:prstGeom>
          <a:noFill/>
          <a:ln w="9525">
            <a:noFill/>
            <a:miter lim="800000"/>
            <a:headEnd/>
            <a:tailEnd/>
          </a:ln>
        </p:spPr>
        <p:txBody>
          <a:bodyPr/>
          <a:lstStyle/>
          <a:p>
            <a:pPr algn="just"/>
            <a:r>
              <a:rPr lang="en-US" altLang="zh-CN" sz="1000"/>
              <a:t>No</a:t>
            </a:r>
            <a:endParaRPr lang="en-US" altLang="zh-CN"/>
          </a:p>
        </p:txBody>
      </p:sp>
      <p:sp>
        <p:nvSpPr>
          <p:cNvPr id="21559" name="Text Box 56"/>
          <p:cNvSpPr txBox="1">
            <a:spLocks noChangeArrowheads="1"/>
          </p:cNvSpPr>
          <p:nvPr/>
        </p:nvSpPr>
        <p:spPr bwMode="auto">
          <a:xfrm>
            <a:off x="6823075" y="3132138"/>
            <a:ext cx="571500" cy="296862"/>
          </a:xfrm>
          <a:prstGeom prst="rect">
            <a:avLst/>
          </a:prstGeom>
          <a:noFill/>
          <a:ln w="9525">
            <a:noFill/>
            <a:miter lim="800000"/>
            <a:headEnd/>
            <a:tailEnd/>
          </a:ln>
        </p:spPr>
        <p:txBody>
          <a:bodyPr/>
          <a:lstStyle/>
          <a:p>
            <a:pPr algn="just"/>
            <a:r>
              <a:rPr lang="en-US" altLang="zh-CN" sz="1000"/>
              <a:t>Yes</a:t>
            </a:r>
            <a:endParaRPr lang="en-US" altLang="zh-CN"/>
          </a:p>
        </p:txBody>
      </p:sp>
      <p:sp>
        <p:nvSpPr>
          <p:cNvPr id="21560" name="Text Box 57"/>
          <p:cNvSpPr txBox="1">
            <a:spLocks noChangeArrowheads="1"/>
          </p:cNvSpPr>
          <p:nvPr/>
        </p:nvSpPr>
        <p:spPr bwMode="auto">
          <a:xfrm>
            <a:off x="6975475" y="2438400"/>
            <a:ext cx="571500" cy="296863"/>
          </a:xfrm>
          <a:prstGeom prst="rect">
            <a:avLst/>
          </a:prstGeom>
          <a:noFill/>
          <a:ln w="9525">
            <a:noFill/>
            <a:miter lim="800000"/>
            <a:headEnd/>
            <a:tailEnd/>
          </a:ln>
        </p:spPr>
        <p:txBody>
          <a:bodyPr/>
          <a:lstStyle/>
          <a:p>
            <a:pPr algn="just"/>
            <a:r>
              <a:rPr lang="en-US" altLang="zh-CN" sz="1000"/>
              <a:t>Yes</a:t>
            </a:r>
            <a:endParaRPr lang="en-US" altLang="zh-CN"/>
          </a:p>
        </p:txBody>
      </p:sp>
      <p:sp>
        <p:nvSpPr>
          <p:cNvPr id="21561" name="Text Box 58"/>
          <p:cNvSpPr txBox="1">
            <a:spLocks noChangeArrowheads="1"/>
          </p:cNvSpPr>
          <p:nvPr/>
        </p:nvSpPr>
        <p:spPr bwMode="auto">
          <a:xfrm>
            <a:off x="6022975" y="2933700"/>
            <a:ext cx="571500" cy="296863"/>
          </a:xfrm>
          <a:prstGeom prst="rect">
            <a:avLst/>
          </a:prstGeom>
          <a:noFill/>
          <a:ln w="9525">
            <a:noFill/>
            <a:miter lim="800000"/>
            <a:headEnd/>
            <a:tailEnd/>
          </a:ln>
        </p:spPr>
        <p:txBody>
          <a:bodyPr/>
          <a:lstStyle/>
          <a:p>
            <a:pPr algn="just"/>
            <a:r>
              <a:rPr lang="en-US" altLang="zh-CN" sz="1000"/>
              <a:t>No</a:t>
            </a:r>
            <a:endParaRPr lang="en-US" altLang="zh-CN"/>
          </a:p>
        </p:txBody>
      </p:sp>
      <p:sp>
        <p:nvSpPr>
          <p:cNvPr id="21562" name="Freeform 59"/>
          <p:cNvSpPr>
            <a:spLocks/>
          </p:cNvSpPr>
          <p:nvPr/>
        </p:nvSpPr>
        <p:spPr bwMode="auto">
          <a:xfrm>
            <a:off x="5908675" y="2933700"/>
            <a:ext cx="914400" cy="990600"/>
          </a:xfrm>
          <a:custGeom>
            <a:avLst/>
            <a:gdLst>
              <a:gd name="T0" fmla="*/ 2147483647 w 1440"/>
              <a:gd name="T1" fmla="*/ 0 h 1560"/>
              <a:gd name="T2" fmla="*/ 0 w 1440"/>
              <a:gd name="T3" fmla="*/ 0 h 1560"/>
              <a:gd name="T4" fmla="*/ 0 w 1440"/>
              <a:gd name="T5" fmla="*/ 2147483647 h 1560"/>
              <a:gd name="T6" fmla="*/ 2147483647 w 1440"/>
              <a:gd name="T7" fmla="*/ 2147483647 h 1560"/>
              <a:gd name="T8" fmla="*/ 0 60000 65536"/>
              <a:gd name="T9" fmla="*/ 0 60000 65536"/>
              <a:gd name="T10" fmla="*/ 0 60000 65536"/>
              <a:gd name="T11" fmla="*/ 0 60000 65536"/>
              <a:gd name="T12" fmla="*/ 0 w 1440"/>
              <a:gd name="T13" fmla="*/ 0 h 1560"/>
              <a:gd name="T14" fmla="*/ 1440 w 1440"/>
              <a:gd name="T15" fmla="*/ 1560 h 1560"/>
            </a:gdLst>
            <a:ahLst/>
            <a:cxnLst>
              <a:cxn ang="T8">
                <a:pos x="T0" y="T1"/>
              </a:cxn>
              <a:cxn ang="T9">
                <a:pos x="T2" y="T3"/>
              </a:cxn>
              <a:cxn ang="T10">
                <a:pos x="T4" y="T5"/>
              </a:cxn>
              <a:cxn ang="T11">
                <a:pos x="T6" y="T7"/>
              </a:cxn>
            </a:cxnLst>
            <a:rect l="T12" t="T13" r="T14" b="T15"/>
            <a:pathLst>
              <a:path w="1440" h="1560">
                <a:moveTo>
                  <a:pt x="720" y="0"/>
                </a:moveTo>
                <a:lnTo>
                  <a:pt x="0" y="0"/>
                </a:lnTo>
                <a:lnTo>
                  <a:pt x="0" y="1560"/>
                </a:lnTo>
                <a:lnTo>
                  <a:pt x="1440" y="1560"/>
                </a:lnTo>
              </a:path>
            </a:pathLst>
          </a:custGeom>
          <a:noFill/>
          <a:ln w="9525">
            <a:solidFill>
              <a:srgbClr val="00FF00"/>
            </a:solidFill>
            <a:round/>
            <a:headEnd/>
            <a:tailEnd type="triangle" w="med" len="med"/>
          </a:ln>
        </p:spPr>
        <p:txBody>
          <a:bodyPr/>
          <a:lstStyle/>
          <a:p>
            <a:endParaRPr lang="zh-CN" altLang="en-US"/>
          </a:p>
        </p:txBody>
      </p:sp>
      <p:sp>
        <p:nvSpPr>
          <p:cNvPr id="21563" name="Oval 60"/>
          <p:cNvSpPr>
            <a:spLocks noChangeArrowheads="1"/>
          </p:cNvSpPr>
          <p:nvPr/>
        </p:nvSpPr>
        <p:spPr bwMode="auto">
          <a:xfrm>
            <a:off x="6594475" y="5437188"/>
            <a:ext cx="342900" cy="296862"/>
          </a:xfrm>
          <a:prstGeom prst="ellipse">
            <a:avLst/>
          </a:prstGeom>
          <a:solidFill>
            <a:srgbClr val="FFFFFF"/>
          </a:solidFill>
          <a:ln w="9525">
            <a:solidFill>
              <a:srgbClr val="000000"/>
            </a:solidFill>
            <a:round/>
            <a:headEnd/>
            <a:tailEnd/>
          </a:ln>
        </p:spPr>
        <p:txBody>
          <a:bodyPr/>
          <a:lstStyle/>
          <a:p>
            <a:pPr algn="just"/>
            <a:r>
              <a:rPr lang="en-US" altLang="zh-CN" sz="1000"/>
              <a:t>9</a:t>
            </a:r>
            <a:endParaRPr lang="en-US" altLang="zh-CN"/>
          </a:p>
        </p:txBody>
      </p:sp>
      <p:sp>
        <p:nvSpPr>
          <p:cNvPr id="21564" name="Rectangle 61"/>
          <p:cNvSpPr>
            <a:spLocks noChangeArrowheads="1"/>
          </p:cNvSpPr>
          <p:nvPr/>
        </p:nvSpPr>
        <p:spPr bwMode="auto">
          <a:xfrm>
            <a:off x="5794375" y="2636838"/>
            <a:ext cx="2171700" cy="1682750"/>
          </a:xfrm>
          <a:prstGeom prst="rect">
            <a:avLst/>
          </a:prstGeom>
          <a:solidFill>
            <a:srgbClr val="006600">
              <a:alpha val="43921"/>
            </a:srgbClr>
          </a:solidFill>
          <a:ln w="9525">
            <a:solidFill>
              <a:srgbClr val="00FF00"/>
            </a:solidFill>
            <a:prstDash val="dash"/>
            <a:miter lim="800000"/>
            <a:headEnd/>
            <a:tailEnd/>
          </a:ln>
        </p:spPr>
        <p:txBody>
          <a:bodyPr/>
          <a:lstStyle/>
          <a:p>
            <a:endParaRPr lang="zh-CN" altLang="en-US"/>
          </a:p>
        </p:txBody>
      </p:sp>
      <p:sp>
        <p:nvSpPr>
          <p:cNvPr id="21565" name="Rectangle 62"/>
          <p:cNvSpPr>
            <a:spLocks noChangeArrowheads="1"/>
          </p:cNvSpPr>
          <p:nvPr/>
        </p:nvSpPr>
        <p:spPr bwMode="auto">
          <a:xfrm>
            <a:off x="5222875" y="1700213"/>
            <a:ext cx="3200400" cy="3213100"/>
          </a:xfrm>
          <a:prstGeom prst="rect">
            <a:avLst/>
          </a:prstGeom>
          <a:noFill/>
          <a:ln w="9525">
            <a:solidFill>
              <a:srgbClr val="003366"/>
            </a:solidFill>
            <a:prstDash val="dash"/>
            <a:miter lim="800000"/>
            <a:headEnd/>
            <a:tailEnd/>
          </a:ln>
        </p:spPr>
        <p:txBody>
          <a:bodyPr/>
          <a:lstStyle/>
          <a:p>
            <a:endParaRPr lang="zh-CN" altLang="en-US"/>
          </a:p>
        </p:txBody>
      </p:sp>
      <p:sp>
        <p:nvSpPr>
          <p:cNvPr id="21566" name="Rectangle 63"/>
          <p:cNvSpPr>
            <a:spLocks noChangeArrowheads="1"/>
          </p:cNvSpPr>
          <p:nvPr/>
        </p:nvSpPr>
        <p:spPr bwMode="auto">
          <a:xfrm>
            <a:off x="4879975" y="952500"/>
            <a:ext cx="4013200" cy="4421188"/>
          </a:xfrm>
          <a:prstGeom prst="rect">
            <a:avLst/>
          </a:prstGeom>
          <a:noFill/>
          <a:ln w="9525">
            <a:solidFill>
              <a:srgbClr val="FF0000"/>
            </a:solidFill>
            <a:prstDash val="dash"/>
            <a:miter lim="800000"/>
            <a:headEnd/>
            <a:tailEnd/>
          </a:ln>
        </p:spPr>
        <p:txBody>
          <a:bodyPr/>
          <a:lstStyle/>
          <a:p>
            <a:endParaRPr lang="zh-CN" altLang="en-US"/>
          </a:p>
        </p:txBody>
      </p:sp>
      <p:sp>
        <p:nvSpPr>
          <p:cNvPr id="21567" name="Text Box 64"/>
          <p:cNvSpPr txBox="1">
            <a:spLocks noChangeArrowheads="1"/>
          </p:cNvSpPr>
          <p:nvPr/>
        </p:nvSpPr>
        <p:spPr bwMode="auto">
          <a:xfrm>
            <a:off x="0" y="5929313"/>
            <a:ext cx="4527550" cy="457200"/>
          </a:xfrm>
          <a:prstGeom prst="rect">
            <a:avLst/>
          </a:prstGeom>
          <a:noFill/>
          <a:ln w="9525">
            <a:noFill/>
            <a:miter lim="800000"/>
            <a:headEnd/>
            <a:tailEnd/>
          </a:ln>
        </p:spPr>
        <p:txBody>
          <a:bodyPr wrap="none">
            <a:spAutoFit/>
          </a:bodyPr>
          <a:lstStyle/>
          <a:p>
            <a:r>
              <a:rPr lang="zh-CN" altLang="en-US"/>
              <a:t>打开第</a:t>
            </a:r>
            <a:r>
              <a:rPr lang="en-US" altLang="zh-CN"/>
              <a:t>3</a:t>
            </a:r>
            <a:r>
              <a:rPr lang="zh-CN" altLang="en-US"/>
              <a:t>层循环</a:t>
            </a:r>
            <a:r>
              <a:rPr lang="en-US" altLang="zh-CN"/>
              <a:t>E-N+2=12-10+2=4</a:t>
            </a:r>
          </a:p>
        </p:txBody>
      </p:sp>
      <p:sp>
        <p:nvSpPr>
          <p:cNvPr id="21568" name="Text Box 65"/>
          <p:cNvSpPr txBox="1">
            <a:spLocks noChangeArrowheads="1"/>
          </p:cNvSpPr>
          <p:nvPr/>
        </p:nvSpPr>
        <p:spPr bwMode="auto">
          <a:xfrm>
            <a:off x="4500563" y="6000750"/>
            <a:ext cx="4375150" cy="457200"/>
          </a:xfrm>
          <a:prstGeom prst="rect">
            <a:avLst/>
          </a:prstGeom>
          <a:noFill/>
          <a:ln w="9525">
            <a:noFill/>
            <a:miter lim="800000"/>
            <a:headEnd/>
            <a:tailEnd/>
          </a:ln>
        </p:spPr>
        <p:txBody>
          <a:bodyPr wrap="none">
            <a:spAutoFit/>
          </a:bodyPr>
          <a:lstStyle/>
          <a:p>
            <a:r>
              <a:rPr lang="zh-CN" altLang="en-US"/>
              <a:t>打开最外层循环</a:t>
            </a:r>
            <a:r>
              <a:rPr lang="en-US" altLang="zh-CN"/>
              <a:t>E-N+2=9-8+2=3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endParaRPr lang="zh-CN" altLang="zh-CN" smtClean="0"/>
          </a:p>
        </p:txBody>
      </p:sp>
      <p:sp>
        <p:nvSpPr>
          <p:cNvPr id="22531" name="Rectangle 38"/>
          <p:cNvSpPr>
            <a:spLocks noChangeArrowheads="1"/>
          </p:cNvSpPr>
          <p:nvPr/>
        </p:nvSpPr>
        <p:spPr bwMode="auto">
          <a:xfrm>
            <a:off x="0" y="1249363"/>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Group 89"/>
          <p:cNvGrpSpPr>
            <a:grpSpLocks noChangeAspect="1"/>
          </p:cNvGrpSpPr>
          <p:nvPr/>
        </p:nvGrpSpPr>
        <p:grpSpPr bwMode="auto">
          <a:xfrm>
            <a:off x="1928813" y="857250"/>
            <a:ext cx="4914900" cy="5235575"/>
            <a:chOff x="851" y="1581"/>
            <a:chExt cx="7740" cy="6864"/>
          </a:xfrm>
        </p:grpSpPr>
        <p:sp>
          <p:nvSpPr>
            <p:cNvPr id="22533" name="AutoShape 90"/>
            <p:cNvSpPr>
              <a:spLocks noChangeAspect="1" noChangeArrowheads="1"/>
            </p:cNvSpPr>
            <p:nvPr/>
          </p:nvSpPr>
          <p:spPr bwMode="auto">
            <a:xfrm>
              <a:off x="851" y="1581"/>
              <a:ext cx="7740" cy="6864"/>
            </a:xfrm>
            <a:prstGeom prst="rect">
              <a:avLst/>
            </a:prstGeom>
            <a:noFill/>
            <a:ln w="9525">
              <a:noFill/>
              <a:miter lim="800000"/>
              <a:headEnd/>
              <a:tailEnd/>
            </a:ln>
          </p:spPr>
          <p:txBody>
            <a:bodyPr/>
            <a:lstStyle/>
            <a:p>
              <a:endParaRPr lang="zh-CN" altLang="en-US"/>
            </a:p>
          </p:txBody>
        </p:sp>
        <p:sp>
          <p:nvSpPr>
            <p:cNvPr id="22534" name="Oval 91"/>
            <p:cNvSpPr>
              <a:spLocks noChangeArrowheads="1"/>
            </p:cNvSpPr>
            <p:nvPr/>
          </p:nvSpPr>
          <p:spPr bwMode="auto">
            <a:xfrm>
              <a:off x="2831" y="1581"/>
              <a:ext cx="720" cy="468"/>
            </a:xfrm>
            <a:prstGeom prst="ellipse">
              <a:avLst/>
            </a:prstGeom>
            <a:solidFill>
              <a:srgbClr val="FFFFFF"/>
            </a:solidFill>
            <a:ln w="9525">
              <a:solidFill>
                <a:srgbClr val="000000"/>
              </a:solidFill>
              <a:round/>
              <a:headEnd/>
              <a:tailEnd/>
            </a:ln>
          </p:spPr>
          <p:txBody>
            <a:bodyPr/>
            <a:lstStyle/>
            <a:p>
              <a:pPr algn="just"/>
              <a:r>
                <a:rPr lang="en-US" altLang="zh-CN" sz="1000"/>
                <a:t>S</a:t>
              </a:r>
              <a:endParaRPr lang="en-US" altLang="zh-CN"/>
            </a:p>
          </p:txBody>
        </p:sp>
        <p:sp>
          <p:nvSpPr>
            <p:cNvPr id="22535" name="Text Box 92"/>
            <p:cNvSpPr txBox="1">
              <a:spLocks noChangeArrowheads="1"/>
            </p:cNvSpPr>
            <p:nvPr/>
          </p:nvSpPr>
          <p:spPr bwMode="auto">
            <a:xfrm>
              <a:off x="2471" y="2361"/>
              <a:ext cx="1620" cy="624"/>
            </a:xfrm>
            <a:prstGeom prst="rect">
              <a:avLst/>
            </a:prstGeom>
            <a:solidFill>
              <a:srgbClr val="FFFFFF"/>
            </a:solidFill>
            <a:ln w="9525">
              <a:solidFill>
                <a:srgbClr val="000000"/>
              </a:solidFill>
              <a:miter lim="800000"/>
              <a:headEnd/>
              <a:tailEnd/>
            </a:ln>
          </p:spPr>
          <p:txBody>
            <a:bodyPr/>
            <a:lstStyle/>
            <a:p>
              <a:pPr algn="just"/>
              <a:r>
                <a:rPr lang="en-US" altLang="zh-CN" sz="900"/>
                <a:t>1</a:t>
              </a:r>
              <a:r>
                <a:rPr lang="zh-CN" altLang="en-US" sz="900"/>
                <a:t>：</a:t>
              </a:r>
              <a:r>
                <a:rPr lang="en-US" altLang="zh-CN" sz="900"/>
                <a:t>low=0</a:t>
              </a:r>
            </a:p>
            <a:p>
              <a:pPr algn="just"/>
              <a:r>
                <a:rPr lang="en-US" altLang="zh-CN" sz="900"/>
                <a:t>  High= count-1</a:t>
              </a:r>
              <a:endParaRPr lang="en-US" altLang="zh-CN"/>
            </a:p>
          </p:txBody>
        </p:sp>
        <p:sp>
          <p:nvSpPr>
            <p:cNvPr id="22536" name="Text Box 93"/>
            <p:cNvSpPr txBox="1">
              <a:spLocks noChangeArrowheads="1"/>
            </p:cNvSpPr>
            <p:nvPr/>
          </p:nvSpPr>
          <p:spPr bwMode="auto">
            <a:xfrm>
              <a:off x="2291" y="4233"/>
              <a:ext cx="2160" cy="468"/>
            </a:xfrm>
            <a:prstGeom prst="rect">
              <a:avLst/>
            </a:prstGeom>
            <a:solidFill>
              <a:srgbClr val="FFFFFF"/>
            </a:solidFill>
            <a:ln w="9525">
              <a:solidFill>
                <a:srgbClr val="000000"/>
              </a:solidFill>
              <a:miter lim="800000"/>
              <a:headEnd/>
              <a:tailEnd/>
            </a:ln>
          </p:spPr>
          <p:txBody>
            <a:bodyPr/>
            <a:lstStyle/>
            <a:p>
              <a:pPr algn="just"/>
              <a:r>
                <a:rPr lang="en-US" altLang="zh-CN" sz="900"/>
                <a:t>3</a:t>
              </a:r>
              <a:r>
                <a:rPr lang="zh-CN" altLang="en-US" sz="900"/>
                <a:t>：</a:t>
              </a:r>
              <a:r>
                <a:rPr lang="en-US" altLang="zh-CN" sz="900"/>
                <a:t>Mid =(low+high)/2</a:t>
              </a:r>
              <a:endParaRPr lang="en-US" altLang="zh-CN"/>
            </a:p>
          </p:txBody>
        </p:sp>
        <p:sp>
          <p:nvSpPr>
            <p:cNvPr id="22537" name="AutoShape 94"/>
            <p:cNvSpPr>
              <a:spLocks noChangeArrowheads="1"/>
            </p:cNvSpPr>
            <p:nvPr/>
          </p:nvSpPr>
          <p:spPr bwMode="auto">
            <a:xfrm>
              <a:off x="2291" y="3297"/>
              <a:ext cx="1980" cy="468"/>
            </a:xfrm>
            <a:prstGeom prst="hexagon">
              <a:avLst>
                <a:gd name="adj" fmla="val 51278"/>
                <a:gd name="vf" fmla="val 115470"/>
              </a:avLst>
            </a:prstGeom>
            <a:solidFill>
              <a:srgbClr val="FFFFFF"/>
            </a:solidFill>
            <a:ln w="9525">
              <a:solidFill>
                <a:srgbClr val="000000"/>
              </a:solidFill>
              <a:miter lim="800000"/>
              <a:headEnd/>
              <a:tailEnd/>
            </a:ln>
          </p:spPr>
          <p:txBody>
            <a:bodyPr/>
            <a:lstStyle/>
            <a:p>
              <a:pPr algn="just"/>
              <a:r>
                <a:rPr lang="en-US" altLang="zh-CN" sz="900"/>
                <a:t>2: Low&lt;=high</a:t>
              </a:r>
              <a:endParaRPr lang="en-US" altLang="zh-CN"/>
            </a:p>
          </p:txBody>
        </p:sp>
        <p:sp>
          <p:nvSpPr>
            <p:cNvPr id="22538" name="AutoShape 95"/>
            <p:cNvSpPr>
              <a:spLocks noChangeArrowheads="1"/>
            </p:cNvSpPr>
            <p:nvPr/>
          </p:nvSpPr>
          <p:spPr bwMode="auto">
            <a:xfrm>
              <a:off x="1931" y="5169"/>
              <a:ext cx="2160" cy="468"/>
            </a:xfrm>
            <a:prstGeom prst="hexagon">
              <a:avLst>
                <a:gd name="adj" fmla="val 55940"/>
                <a:gd name="vf" fmla="val 115470"/>
              </a:avLst>
            </a:prstGeom>
            <a:solidFill>
              <a:srgbClr val="FFFFFF"/>
            </a:solidFill>
            <a:ln w="9525">
              <a:solidFill>
                <a:srgbClr val="000000"/>
              </a:solidFill>
              <a:miter lim="800000"/>
              <a:headEnd/>
              <a:tailEnd/>
            </a:ln>
          </p:spPr>
          <p:txBody>
            <a:bodyPr/>
            <a:lstStyle/>
            <a:p>
              <a:pPr algn="just"/>
              <a:r>
                <a:rPr lang="en-US" altLang="zh-CN" sz="900"/>
                <a:t>4: key&lt;item[mid]</a:t>
              </a:r>
              <a:endParaRPr lang="en-US" altLang="zh-CN"/>
            </a:p>
          </p:txBody>
        </p:sp>
        <p:sp>
          <p:nvSpPr>
            <p:cNvPr id="22539" name="Text Box 96"/>
            <p:cNvSpPr txBox="1">
              <a:spLocks noChangeArrowheads="1"/>
            </p:cNvSpPr>
            <p:nvPr/>
          </p:nvSpPr>
          <p:spPr bwMode="auto">
            <a:xfrm>
              <a:off x="2291" y="6105"/>
              <a:ext cx="1620" cy="468"/>
            </a:xfrm>
            <a:prstGeom prst="rect">
              <a:avLst/>
            </a:prstGeom>
            <a:solidFill>
              <a:srgbClr val="FFFFFF"/>
            </a:solidFill>
            <a:ln w="9525">
              <a:solidFill>
                <a:srgbClr val="000000"/>
              </a:solidFill>
              <a:miter lim="800000"/>
              <a:headEnd/>
              <a:tailEnd/>
            </a:ln>
          </p:spPr>
          <p:txBody>
            <a:bodyPr/>
            <a:lstStyle/>
            <a:p>
              <a:pPr algn="just"/>
              <a:r>
                <a:rPr lang="en-US" altLang="zh-CN" sz="900"/>
                <a:t>5</a:t>
              </a:r>
              <a:r>
                <a:rPr lang="zh-CN" altLang="en-US" sz="900"/>
                <a:t>： </a:t>
              </a:r>
              <a:r>
                <a:rPr lang="en-US" altLang="zh-CN" sz="900"/>
                <a:t>high =mid +1</a:t>
              </a:r>
              <a:endParaRPr lang="en-US" altLang="zh-CN"/>
            </a:p>
          </p:txBody>
        </p:sp>
        <p:sp>
          <p:nvSpPr>
            <p:cNvPr id="22540" name="Text Box 97"/>
            <p:cNvSpPr txBox="1">
              <a:spLocks noChangeArrowheads="1"/>
            </p:cNvSpPr>
            <p:nvPr/>
          </p:nvSpPr>
          <p:spPr bwMode="auto">
            <a:xfrm>
              <a:off x="4631" y="6729"/>
              <a:ext cx="1620" cy="468"/>
            </a:xfrm>
            <a:prstGeom prst="rect">
              <a:avLst/>
            </a:prstGeom>
            <a:solidFill>
              <a:srgbClr val="FFFFFF"/>
            </a:solidFill>
            <a:ln w="9525">
              <a:solidFill>
                <a:srgbClr val="000000"/>
              </a:solidFill>
              <a:miter lim="800000"/>
              <a:headEnd/>
              <a:tailEnd/>
            </a:ln>
          </p:spPr>
          <p:txBody>
            <a:bodyPr/>
            <a:lstStyle/>
            <a:p>
              <a:pPr algn="just"/>
              <a:r>
                <a:rPr lang="en-US" altLang="zh-CN" sz="900"/>
                <a:t>7</a:t>
              </a:r>
              <a:r>
                <a:rPr lang="zh-CN" altLang="en-US" sz="900"/>
                <a:t>： </a:t>
              </a:r>
              <a:r>
                <a:rPr lang="en-US" altLang="zh-CN" sz="900"/>
                <a:t>low =mid -1</a:t>
              </a:r>
              <a:endParaRPr lang="en-US" altLang="zh-CN"/>
            </a:p>
          </p:txBody>
        </p:sp>
        <p:sp>
          <p:nvSpPr>
            <p:cNvPr id="22541" name="AutoShape 98"/>
            <p:cNvSpPr>
              <a:spLocks noChangeArrowheads="1"/>
            </p:cNvSpPr>
            <p:nvPr/>
          </p:nvSpPr>
          <p:spPr bwMode="auto">
            <a:xfrm>
              <a:off x="4631" y="5793"/>
              <a:ext cx="2160" cy="468"/>
            </a:xfrm>
            <a:prstGeom prst="hexagon">
              <a:avLst>
                <a:gd name="adj" fmla="val 55940"/>
                <a:gd name="vf" fmla="val 115470"/>
              </a:avLst>
            </a:prstGeom>
            <a:solidFill>
              <a:srgbClr val="FFFFFF"/>
            </a:solidFill>
            <a:ln w="9525">
              <a:solidFill>
                <a:srgbClr val="000000"/>
              </a:solidFill>
              <a:miter lim="800000"/>
              <a:headEnd/>
              <a:tailEnd/>
            </a:ln>
          </p:spPr>
          <p:txBody>
            <a:bodyPr/>
            <a:lstStyle/>
            <a:p>
              <a:pPr algn="just"/>
              <a:r>
                <a:rPr lang="en-US" altLang="zh-CN" sz="900"/>
                <a:t>6: key&gt;item[mid]</a:t>
              </a:r>
              <a:endParaRPr lang="en-US" altLang="zh-CN"/>
            </a:p>
          </p:txBody>
        </p:sp>
        <p:sp>
          <p:nvSpPr>
            <p:cNvPr id="22542" name="Text Box 99"/>
            <p:cNvSpPr txBox="1">
              <a:spLocks noChangeArrowheads="1"/>
            </p:cNvSpPr>
            <p:nvPr/>
          </p:nvSpPr>
          <p:spPr bwMode="auto">
            <a:xfrm>
              <a:off x="6611" y="6729"/>
              <a:ext cx="1620" cy="468"/>
            </a:xfrm>
            <a:prstGeom prst="rect">
              <a:avLst/>
            </a:prstGeom>
            <a:solidFill>
              <a:srgbClr val="FFFFFF"/>
            </a:solidFill>
            <a:ln w="9525">
              <a:solidFill>
                <a:srgbClr val="000000"/>
              </a:solidFill>
              <a:miter lim="800000"/>
              <a:headEnd/>
              <a:tailEnd/>
            </a:ln>
          </p:spPr>
          <p:txBody>
            <a:bodyPr/>
            <a:lstStyle/>
            <a:p>
              <a:pPr algn="just"/>
              <a:r>
                <a:rPr lang="en-US" altLang="zh-CN" sz="900"/>
                <a:t>8</a:t>
              </a:r>
              <a:r>
                <a:rPr lang="zh-CN" altLang="en-US" sz="900"/>
                <a:t>：</a:t>
              </a:r>
              <a:r>
                <a:rPr lang="en-US" altLang="zh-CN" sz="900"/>
                <a:t>return mid</a:t>
              </a:r>
              <a:endParaRPr lang="en-US" altLang="zh-CN"/>
            </a:p>
          </p:txBody>
        </p:sp>
        <p:sp>
          <p:nvSpPr>
            <p:cNvPr id="22543" name="Text Box 100"/>
            <p:cNvSpPr txBox="1">
              <a:spLocks noChangeArrowheads="1"/>
            </p:cNvSpPr>
            <p:nvPr/>
          </p:nvSpPr>
          <p:spPr bwMode="auto">
            <a:xfrm>
              <a:off x="5711" y="3141"/>
              <a:ext cx="1620" cy="468"/>
            </a:xfrm>
            <a:prstGeom prst="rect">
              <a:avLst/>
            </a:prstGeom>
            <a:solidFill>
              <a:srgbClr val="FFFFFF"/>
            </a:solidFill>
            <a:ln w="9525">
              <a:solidFill>
                <a:srgbClr val="000000"/>
              </a:solidFill>
              <a:miter lim="800000"/>
              <a:headEnd/>
              <a:tailEnd/>
            </a:ln>
          </p:spPr>
          <p:txBody>
            <a:bodyPr/>
            <a:lstStyle/>
            <a:p>
              <a:pPr algn="just"/>
              <a:r>
                <a:rPr lang="en-US" altLang="zh-CN" sz="900"/>
                <a:t>9</a:t>
              </a:r>
              <a:r>
                <a:rPr lang="zh-CN" altLang="en-US" sz="900"/>
                <a:t>：</a:t>
              </a:r>
              <a:r>
                <a:rPr lang="en-US" altLang="zh-CN" sz="900"/>
                <a:t>return -1</a:t>
              </a:r>
              <a:endParaRPr lang="en-US" altLang="zh-CN"/>
            </a:p>
          </p:txBody>
        </p:sp>
        <p:sp>
          <p:nvSpPr>
            <p:cNvPr id="22544" name="Line 101"/>
            <p:cNvSpPr>
              <a:spLocks noChangeShapeType="1"/>
            </p:cNvSpPr>
            <p:nvPr/>
          </p:nvSpPr>
          <p:spPr bwMode="auto">
            <a:xfrm>
              <a:off x="3191" y="2049"/>
              <a:ext cx="0" cy="312"/>
            </a:xfrm>
            <a:prstGeom prst="line">
              <a:avLst/>
            </a:prstGeom>
            <a:noFill/>
            <a:ln w="9525">
              <a:solidFill>
                <a:srgbClr val="000000"/>
              </a:solidFill>
              <a:round/>
              <a:headEnd/>
              <a:tailEnd type="triangle" w="med" len="med"/>
            </a:ln>
          </p:spPr>
          <p:txBody>
            <a:bodyPr/>
            <a:lstStyle/>
            <a:p>
              <a:endParaRPr lang="zh-CN" altLang="en-US"/>
            </a:p>
          </p:txBody>
        </p:sp>
        <p:sp>
          <p:nvSpPr>
            <p:cNvPr id="22545" name="Line 102"/>
            <p:cNvSpPr>
              <a:spLocks noChangeShapeType="1"/>
            </p:cNvSpPr>
            <p:nvPr/>
          </p:nvSpPr>
          <p:spPr bwMode="auto">
            <a:xfrm>
              <a:off x="3191" y="2985"/>
              <a:ext cx="0" cy="312"/>
            </a:xfrm>
            <a:prstGeom prst="line">
              <a:avLst/>
            </a:prstGeom>
            <a:noFill/>
            <a:ln w="9525">
              <a:solidFill>
                <a:srgbClr val="000000"/>
              </a:solidFill>
              <a:round/>
              <a:headEnd/>
              <a:tailEnd type="triangle" w="med" len="med"/>
            </a:ln>
          </p:spPr>
          <p:txBody>
            <a:bodyPr/>
            <a:lstStyle/>
            <a:p>
              <a:endParaRPr lang="zh-CN" altLang="en-US"/>
            </a:p>
          </p:txBody>
        </p:sp>
        <p:sp>
          <p:nvSpPr>
            <p:cNvPr id="22546" name="Line 103"/>
            <p:cNvSpPr>
              <a:spLocks noChangeShapeType="1"/>
            </p:cNvSpPr>
            <p:nvPr/>
          </p:nvSpPr>
          <p:spPr bwMode="auto">
            <a:xfrm>
              <a:off x="3191" y="3765"/>
              <a:ext cx="0" cy="468"/>
            </a:xfrm>
            <a:prstGeom prst="line">
              <a:avLst/>
            </a:prstGeom>
            <a:noFill/>
            <a:ln w="9525">
              <a:solidFill>
                <a:srgbClr val="000000"/>
              </a:solidFill>
              <a:round/>
              <a:headEnd/>
              <a:tailEnd type="triangle" w="med" len="med"/>
            </a:ln>
          </p:spPr>
          <p:txBody>
            <a:bodyPr/>
            <a:lstStyle/>
            <a:p>
              <a:endParaRPr lang="zh-CN" altLang="en-US"/>
            </a:p>
          </p:txBody>
        </p:sp>
        <p:sp>
          <p:nvSpPr>
            <p:cNvPr id="22547" name="Line 104"/>
            <p:cNvSpPr>
              <a:spLocks noChangeShapeType="1"/>
            </p:cNvSpPr>
            <p:nvPr/>
          </p:nvSpPr>
          <p:spPr bwMode="auto">
            <a:xfrm>
              <a:off x="3191" y="4701"/>
              <a:ext cx="0" cy="468"/>
            </a:xfrm>
            <a:prstGeom prst="line">
              <a:avLst/>
            </a:prstGeom>
            <a:noFill/>
            <a:ln w="9525">
              <a:solidFill>
                <a:srgbClr val="000000"/>
              </a:solidFill>
              <a:round/>
              <a:headEnd/>
              <a:tailEnd type="triangle" w="med" len="med"/>
            </a:ln>
          </p:spPr>
          <p:txBody>
            <a:bodyPr/>
            <a:lstStyle/>
            <a:p>
              <a:endParaRPr lang="zh-CN" altLang="en-US"/>
            </a:p>
          </p:txBody>
        </p:sp>
        <p:sp>
          <p:nvSpPr>
            <p:cNvPr id="22548" name="Line 105"/>
            <p:cNvSpPr>
              <a:spLocks noChangeShapeType="1"/>
            </p:cNvSpPr>
            <p:nvPr/>
          </p:nvSpPr>
          <p:spPr bwMode="auto">
            <a:xfrm>
              <a:off x="4271" y="3453"/>
              <a:ext cx="1440" cy="0"/>
            </a:xfrm>
            <a:prstGeom prst="line">
              <a:avLst/>
            </a:prstGeom>
            <a:noFill/>
            <a:ln w="9525">
              <a:solidFill>
                <a:srgbClr val="000000"/>
              </a:solidFill>
              <a:round/>
              <a:headEnd/>
              <a:tailEnd type="triangle" w="med" len="med"/>
            </a:ln>
          </p:spPr>
          <p:txBody>
            <a:bodyPr/>
            <a:lstStyle/>
            <a:p>
              <a:endParaRPr lang="zh-CN" altLang="en-US"/>
            </a:p>
          </p:txBody>
        </p:sp>
        <p:sp>
          <p:nvSpPr>
            <p:cNvPr id="22549" name="Line 106"/>
            <p:cNvSpPr>
              <a:spLocks noChangeShapeType="1"/>
            </p:cNvSpPr>
            <p:nvPr/>
          </p:nvSpPr>
          <p:spPr bwMode="auto">
            <a:xfrm>
              <a:off x="3191" y="5637"/>
              <a:ext cx="0" cy="468"/>
            </a:xfrm>
            <a:prstGeom prst="line">
              <a:avLst/>
            </a:prstGeom>
            <a:noFill/>
            <a:ln w="9525">
              <a:solidFill>
                <a:srgbClr val="000000"/>
              </a:solidFill>
              <a:round/>
              <a:headEnd/>
              <a:tailEnd type="triangle" w="med" len="med"/>
            </a:ln>
          </p:spPr>
          <p:txBody>
            <a:bodyPr/>
            <a:lstStyle/>
            <a:p>
              <a:endParaRPr lang="zh-CN" altLang="en-US"/>
            </a:p>
          </p:txBody>
        </p:sp>
        <p:sp>
          <p:nvSpPr>
            <p:cNvPr id="22550" name="Line 107"/>
            <p:cNvSpPr>
              <a:spLocks noChangeShapeType="1"/>
            </p:cNvSpPr>
            <p:nvPr/>
          </p:nvSpPr>
          <p:spPr bwMode="auto">
            <a:xfrm>
              <a:off x="5531" y="6261"/>
              <a:ext cx="0" cy="468"/>
            </a:xfrm>
            <a:prstGeom prst="line">
              <a:avLst/>
            </a:prstGeom>
            <a:noFill/>
            <a:ln w="9525">
              <a:solidFill>
                <a:srgbClr val="000000"/>
              </a:solidFill>
              <a:round/>
              <a:headEnd/>
              <a:tailEnd type="triangle" w="med" len="med"/>
            </a:ln>
          </p:spPr>
          <p:txBody>
            <a:bodyPr/>
            <a:lstStyle/>
            <a:p>
              <a:endParaRPr lang="zh-CN" altLang="en-US"/>
            </a:p>
          </p:txBody>
        </p:sp>
        <p:sp>
          <p:nvSpPr>
            <p:cNvPr id="22551" name="Freeform 108"/>
            <p:cNvSpPr>
              <a:spLocks/>
            </p:cNvSpPr>
            <p:nvPr/>
          </p:nvSpPr>
          <p:spPr bwMode="auto">
            <a:xfrm>
              <a:off x="6791" y="5949"/>
              <a:ext cx="720" cy="780"/>
            </a:xfrm>
            <a:custGeom>
              <a:avLst/>
              <a:gdLst>
                <a:gd name="T0" fmla="*/ 0 w 720"/>
                <a:gd name="T1" fmla="*/ 0 h 780"/>
                <a:gd name="T2" fmla="*/ 720 w 720"/>
                <a:gd name="T3" fmla="*/ 0 h 780"/>
                <a:gd name="T4" fmla="*/ 720 w 720"/>
                <a:gd name="T5" fmla="*/ 780 h 780"/>
                <a:gd name="T6" fmla="*/ 0 60000 65536"/>
                <a:gd name="T7" fmla="*/ 0 60000 65536"/>
                <a:gd name="T8" fmla="*/ 0 60000 65536"/>
                <a:gd name="T9" fmla="*/ 0 w 720"/>
                <a:gd name="T10" fmla="*/ 0 h 780"/>
                <a:gd name="T11" fmla="*/ 720 w 720"/>
                <a:gd name="T12" fmla="*/ 780 h 780"/>
              </a:gdLst>
              <a:ahLst/>
              <a:cxnLst>
                <a:cxn ang="T6">
                  <a:pos x="T0" y="T1"/>
                </a:cxn>
                <a:cxn ang="T7">
                  <a:pos x="T2" y="T3"/>
                </a:cxn>
                <a:cxn ang="T8">
                  <a:pos x="T4" y="T5"/>
                </a:cxn>
              </a:cxnLst>
              <a:rect l="T9" t="T10" r="T11" b="T12"/>
              <a:pathLst>
                <a:path w="720" h="780">
                  <a:moveTo>
                    <a:pt x="0" y="0"/>
                  </a:moveTo>
                  <a:lnTo>
                    <a:pt x="720" y="0"/>
                  </a:lnTo>
                  <a:lnTo>
                    <a:pt x="720" y="780"/>
                  </a:lnTo>
                </a:path>
              </a:pathLst>
            </a:custGeom>
            <a:noFill/>
            <a:ln w="9525">
              <a:solidFill>
                <a:srgbClr val="000000"/>
              </a:solidFill>
              <a:round/>
              <a:headEnd/>
              <a:tailEnd type="triangle" w="med" len="med"/>
            </a:ln>
          </p:spPr>
          <p:txBody>
            <a:bodyPr/>
            <a:lstStyle/>
            <a:p>
              <a:endParaRPr lang="zh-CN" altLang="en-US"/>
            </a:p>
          </p:txBody>
        </p:sp>
        <p:sp>
          <p:nvSpPr>
            <p:cNvPr id="22552" name="Freeform 109"/>
            <p:cNvSpPr>
              <a:spLocks/>
            </p:cNvSpPr>
            <p:nvPr/>
          </p:nvSpPr>
          <p:spPr bwMode="auto">
            <a:xfrm>
              <a:off x="4065" y="5397"/>
              <a:ext cx="1470" cy="396"/>
            </a:xfrm>
            <a:custGeom>
              <a:avLst/>
              <a:gdLst>
                <a:gd name="T0" fmla="*/ 0 w 1470"/>
                <a:gd name="T1" fmla="*/ 0 h 396"/>
                <a:gd name="T2" fmla="*/ 1470 w 1470"/>
                <a:gd name="T3" fmla="*/ 0 h 396"/>
                <a:gd name="T4" fmla="*/ 1466 w 1470"/>
                <a:gd name="T5" fmla="*/ 396 h 396"/>
                <a:gd name="T6" fmla="*/ 0 60000 65536"/>
                <a:gd name="T7" fmla="*/ 0 60000 65536"/>
                <a:gd name="T8" fmla="*/ 0 60000 65536"/>
                <a:gd name="T9" fmla="*/ 0 w 1470"/>
                <a:gd name="T10" fmla="*/ 0 h 396"/>
                <a:gd name="T11" fmla="*/ 1470 w 1470"/>
                <a:gd name="T12" fmla="*/ 396 h 396"/>
              </a:gdLst>
              <a:ahLst/>
              <a:cxnLst>
                <a:cxn ang="T6">
                  <a:pos x="T0" y="T1"/>
                </a:cxn>
                <a:cxn ang="T7">
                  <a:pos x="T2" y="T3"/>
                </a:cxn>
                <a:cxn ang="T8">
                  <a:pos x="T4" y="T5"/>
                </a:cxn>
              </a:cxnLst>
              <a:rect l="T9" t="T10" r="T11" b="T12"/>
              <a:pathLst>
                <a:path w="1470" h="396">
                  <a:moveTo>
                    <a:pt x="0" y="0"/>
                  </a:moveTo>
                  <a:lnTo>
                    <a:pt x="1470" y="0"/>
                  </a:lnTo>
                  <a:lnTo>
                    <a:pt x="1466" y="396"/>
                  </a:lnTo>
                </a:path>
              </a:pathLst>
            </a:custGeom>
            <a:noFill/>
            <a:ln w="9525">
              <a:solidFill>
                <a:srgbClr val="000000"/>
              </a:solidFill>
              <a:round/>
              <a:headEnd/>
              <a:tailEnd type="triangle" w="med" len="med"/>
            </a:ln>
          </p:spPr>
          <p:txBody>
            <a:bodyPr/>
            <a:lstStyle/>
            <a:p>
              <a:endParaRPr lang="zh-CN" altLang="en-US"/>
            </a:p>
          </p:txBody>
        </p:sp>
        <p:sp>
          <p:nvSpPr>
            <p:cNvPr id="22553" name="Freeform 110"/>
            <p:cNvSpPr>
              <a:spLocks/>
            </p:cNvSpPr>
            <p:nvPr/>
          </p:nvSpPr>
          <p:spPr bwMode="auto">
            <a:xfrm>
              <a:off x="1751" y="3141"/>
              <a:ext cx="3600" cy="4368"/>
            </a:xfrm>
            <a:custGeom>
              <a:avLst/>
              <a:gdLst>
                <a:gd name="T0" fmla="*/ 3600 w 3600"/>
                <a:gd name="T1" fmla="*/ 4056 h 4368"/>
                <a:gd name="T2" fmla="*/ 3600 w 3600"/>
                <a:gd name="T3" fmla="*/ 4368 h 4368"/>
                <a:gd name="T4" fmla="*/ 0 w 3600"/>
                <a:gd name="T5" fmla="*/ 4368 h 4368"/>
                <a:gd name="T6" fmla="*/ 0 w 3600"/>
                <a:gd name="T7" fmla="*/ 0 h 4368"/>
                <a:gd name="T8" fmla="*/ 1429 w 3600"/>
                <a:gd name="T9" fmla="*/ 3 h 4368"/>
                <a:gd name="T10" fmla="*/ 0 60000 65536"/>
                <a:gd name="T11" fmla="*/ 0 60000 65536"/>
                <a:gd name="T12" fmla="*/ 0 60000 65536"/>
                <a:gd name="T13" fmla="*/ 0 60000 65536"/>
                <a:gd name="T14" fmla="*/ 0 60000 65536"/>
                <a:gd name="T15" fmla="*/ 0 w 3600"/>
                <a:gd name="T16" fmla="*/ 0 h 4368"/>
                <a:gd name="T17" fmla="*/ 3600 w 3600"/>
                <a:gd name="T18" fmla="*/ 4368 h 4368"/>
              </a:gdLst>
              <a:ahLst/>
              <a:cxnLst>
                <a:cxn ang="T10">
                  <a:pos x="T0" y="T1"/>
                </a:cxn>
                <a:cxn ang="T11">
                  <a:pos x="T2" y="T3"/>
                </a:cxn>
                <a:cxn ang="T12">
                  <a:pos x="T4" y="T5"/>
                </a:cxn>
                <a:cxn ang="T13">
                  <a:pos x="T6" y="T7"/>
                </a:cxn>
                <a:cxn ang="T14">
                  <a:pos x="T8" y="T9"/>
                </a:cxn>
              </a:cxnLst>
              <a:rect l="T15" t="T16" r="T17" b="T18"/>
              <a:pathLst>
                <a:path w="3600" h="4368">
                  <a:moveTo>
                    <a:pt x="3600" y="4056"/>
                  </a:moveTo>
                  <a:lnTo>
                    <a:pt x="3600" y="4368"/>
                  </a:lnTo>
                  <a:lnTo>
                    <a:pt x="0" y="4368"/>
                  </a:lnTo>
                  <a:lnTo>
                    <a:pt x="0" y="0"/>
                  </a:lnTo>
                  <a:lnTo>
                    <a:pt x="1429" y="3"/>
                  </a:lnTo>
                </a:path>
              </a:pathLst>
            </a:custGeom>
            <a:noFill/>
            <a:ln w="9525">
              <a:solidFill>
                <a:srgbClr val="000000"/>
              </a:solidFill>
              <a:round/>
              <a:headEnd/>
              <a:tailEnd type="triangle" w="med" len="med"/>
            </a:ln>
          </p:spPr>
          <p:txBody>
            <a:bodyPr/>
            <a:lstStyle/>
            <a:p>
              <a:endParaRPr lang="zh-CN" altLang="en-US"/>
            </a:p>
          </p:txBody>
        </p:sp>
        <p:sp>
          <p:nvSpPr>
            <p:cNvPr id="22554" name="Line 111"/>
            <p:cNvSpPr>
              <a:spLocks noChangeShapeType="1"/>
            </p:cNvSpPr>
            <p:nvPr/>
          </p:nvSpPr>
          <p:spPr bwMode="auto">
            <a:xfrm>
              <a:off x="3191" y="6573"/>
              <a:ext cx="0" cy="936"/>
            </a:xfrm>
            <a:prstGeom prst="line">
              <a:avLst/>
            </a:prstGeom>
            <a:noFill/>
            <a:ln w="9525">
              <a:solidFill>
                <a:srgbClr val="000000"/>
              </a:solidFill>
              <a:round/>
              <a:headEnd/>
              <a:tailEnd type="triangle" w="med" len="med"/>
            </a:ln>
          </p:spPr>
          <p:txBody>
            <a:bodyPr/>
            <a:lstStyle/>
            <a:p>
              <a:endParaRPr lang="zh-CN" altLang="en-US"/>
            </a:p>
          </p:txBody>
        </p:sp>
        <p:sp>
          <p:nvSpPr>
            <p:cNvPr id="22555" name="Oval 112"/>
            <p:cNvSpPr>
              <a:spLocks noChangeArrowheads="1"/>
            </p:cNvSpPr>
            <p:nvPr/>
          </p:nvSpPr>
          <p:spPr bwMode="auto">
            <a:xfrm>
              <a:off x="6971" y="7821"/>
              <a:ext cx="720" cy="468"/>
            </a:xfrm>
            <a:prstGeom prst="ellipse">
              <a:avLst/>
            </a:prstGeom>
            <a:solidFill>
              <a:srgbClr val="FFFFFF"/>
            </a:solidFill>
            <a:ln w="9525">
              <a:solidFill>
                <a:srgbClr val="000000"/>
              </a:solidFill>
              <a:prstDash val="dash"/>
              <a:round/>
              <a:headEnd/>
              <a:tailEnd/>
            </a:ln>
          </p:spPr>
          <p:txBody>
            <a:bodyPr/>
            <a:lstStyle/>
            <a:p>
              <a:pPr algn="just"/>
              <a:r>
                <a:rPr lang="en-US" altLang="zh-CN" sz="900"/>
                <a:t>E</a:t>
              </a:r>
              <a:endParaRPr lang="en-US" altLang="zh-CN"/>
            </a:p>
          </p:txBody>
        </p:sp>
        <p:sp>
          <p:nvSpPr>
            <p:cNvPr id="22556" name="Line 113"/>
            <p:cNvSpPr>
              <a:spLocks noChangeShapeType="1"/>
            </p:cNvSpPr>
            <p:nvPr/>
          </p:nvSpPr>
          <p:spPr bwMode="auto">
            <a:xfrm>
              <a:off x="7331" y="7197"/>
              <a:ext cx="0" cy="624"/>
            </a:xfrm>
            <a:prstGeom prst="line">
              <a:avLst/>
            </a:prstGeom>
            <a:noFill/>
            <a:ln w="9525">
              <a:solidFill>
                <a:srgbClr val="000000"/>
              </a:solidFill>
              <a:prstDash val="dash"/>
              <a:round/>
              <a:headEnd/>
              <a:tailEnd type="triangle" w="med" len="med"/>
            </a:ln>
          </p:spPr>
          <p:txBody>
            <a:bodyPr/>
            <a:lstStyle/>
            <a:p>
              <a:endParaRPr lang="zh-CN" altLang="en-US"/>
            </a:p>
          </p:txBody>
        </p:sp>
        <p:sp>
          <p:nvSpPr>
            <p:cNvPr id="22557" name="Freeform 114"/>
            <p:cNvSpPr>
              <a:spLocks/>
            </p:cNvSpPr>
            <p:nvPr/>
          </p:nvSpPr>
          <p:spPr bwMode="auto">
            <a:xfrm>
              <a:off x="7331" y="3297"/>
              <a:ext cx="1080" cy="4680"/>
            </a:xfrm>
            <a:custGeom>
              <a:avLst/>
              <a:gdLst>
                <a:gd name="T0" fmla="*/ 0 w 1080"/>
                <a:gd name="T1" fmla="*/ 0 h 4680"/>
                <a:gd name="T2" fmla="*/ 1080 w 1080"/>
                <a:gd name="T3" fmla="*/ 0 h 4680"/>
                <a:gd name="T4" fmla="*/ 1080 w 1080"/>
                <a:gd name="T5" fmla="*/ 4680 h 4680"/>
                <a:gd name="T6" fmla="*/ 360 w 1080"/>
                <a:gd name="T7" fmla="*/ 4680 h 4680"/>
                <a:gd name="T8" fmla="*/ 0 60000 65536"/>
                <a:gd name="T9" fmla="*/ 0 60000 65536"/>
                <a:gd name="T10" fmla="*/ 0 60000 65536"/>
                <a:gd name="T11" fmla="*/ 0 60000 65536"/>
                <a:gd name="T12" fmla="*/ 0 w 1080"/>
                <a:gd name="T13" fmla="*/ 0 h 4680"/>
                <a:gd name="T14" fmla="*/ 1080 w 1080"/>
                <a:gd name="T15" fmla="*/ 4680 h 4680"/>
              </a:gdLst>
              <a:ahLst/>
              <a:cxnLst>
                <a:cxn ang="T8">
                  <a:pos x="T0" y="T1"/>
                </a:cxn>
                <a:cxn ang="T9">
                  <a:pos x="T2" y="T3"/>
                </a:cxn>
                <a:cxn ang="T10">
                  <a:pos x="T4" y="T5"/>
                </a:cxn>
                <a:cxn ang="T11">
                  <a:pos x="T6" y="T7"/>
                </a:cxn>
              </a:cxnLst>
              <a:rect l="T12" t="T13" r="T14" b="T15"/>
              <a:pathLst>
                <a:path w="1080" h="4680">
                  <a:moveTo>
                    <a:pt x="0" y="0"/>
                  </a:moveTo>
                  <a:lnTo>
                    <a:pt x="1080" y="0"/>
                  </a:lnTo>
                  <a:lnTo>
                    <a:pt x="1080" y="4680"/>
                  </a:lnTo>
                  <a:lnTo>
                    <a:pt x="360" y="4680"/>
                  </a:lnTo>
                </a:path>
              </a:pathLst>
            </a:custGeom>
            <a:noFill/>
            <a:ln w="9525">
              <a:solidFill>
                <a:srgbClr val="000000"/>
              </a:solidFill>
              <a:prstDash val="dash"/>
              <a:round/>
              <a:headEnd/>
              <a:tailEnd type="triangle" w="med" len="med"/>
            </a:ln>
          </p:spPr>
          <p:txBody>
            <a:bodyPr/>
            <a:lstStyle/>
            <a:p>
              <a:endParaRPr lang="zh-CN" altLang="en-US"/>
            </a:p>
          </p:txBody>
        </p:sp>
        <p:sp>
          <p:nvSpPr>
            <p:cNvPr id="22558" name="Freeform 115"/>
            <p:cNvSpPr>
              <a:spLocks/>
            </p:cNvSpPr>
            <p:nvPr/>
          </p:nvSpPr>
          <p:spPr bwMode="auto">
            <a:xfrm>
              <a:off x="1031" y="1893"/>
              <a:ext cx="5940" cy="6396"/>
            </a:xfrm>
            <a:custGeom>
              <a:avLst/>
              <a:gdLst>
                <a:gd name="T0" fmla="*/ 1800 w 5940"/>
                <a:gd name="T1" fmla="*/ 0 h 6396"/>
                <a:gd name="T2" fmla="*/ 540 w 5940"/>
                <a:gd name="T3" fmla="*/ 624 h 6396"/>
                <a:gd name="T4" fmla="*/ 360 w 5940"/>
                <a:gd name="T5" fmla="*/ 3276 h 6396"/>
                <a:gd name="T6" fmla="*/ 360 w 5940"/>
                <a:gd name="T7" fmla="*/ 5928 h 6396"/>
                <a:gd name="T8" fmla="*/ 2520 w 5940"/>
                <a:gd name="T9" fmla="*/ 6084 h 6396"/>
                <a:gd name="T10" fmla="*/ 5940 w 5940"/>
                <a:gd name="T11" fmla="*/ 6240 h 6396"/>
                <a:gd name="T12" fmla="*/ 0 60000 65536"/>
                <a:gd name="T13" fmla="*/ 0 60000 65536"/>
                <a:gd name="T14" fmla="*/ 0 60000 65536"/>
                <a:gd name="T15" fmla="*/ 0 60000 65536"/>
                <a:gd name="T16" fmla="*/ 0 60000 65536"/>
                <a:gd name="T17" fmla="*/ 0 60000 65536"/>
                <a:gd name="T18" fmla="*/ 0 w 5940"/>
                <a:gd name="T19" fmla="*/ 0 h 6396"/>
                <a:gd name="T20" fmla="*/ 5940 w 5940"/>
                <a:gd name="T21" fmla="*/ 6396 h 6396"/>
              </a:gdLst>
              <a:ahLst/>
              <a:cxnLst>
                <a:cxn ang="T12">
                  <a:pos x="T0" y="T1"/>
                </a:cxn>
                <a:cxn ang="T13">
                  <a:pos x="T2" y="T3"/>
                </a:cxn>
                <a:cxn ang="T14">
                  <a:pos x="T4" y="T5"/>
                </a:cxn>
                <a:cxn ang="T15">
                  <a:pos x="T6" y="T7"/>
                </a:cxn>
                <a:cxn ang="T16">
                  <a:pos x="T8" y="T9"/>
                </a:cxn>
                <a:cxn ang="T17">
                  <a:pos x="T10" y="T11"/>
                </a:cxn>
              </a:cxnLst>
              <a:rect l="T18" t="T19" r="T20" b="T21"/>
              <a:pathLst>
                <a:path w="5940" h="6396">
                  <a:moveTo>
                    <a:pt x="1800" y="0"/>
                  </a:moveTo>
                  <a:cubicBezTo>
                    <a:pt x="1290" y="39"/>
                    <a:pt x="780" y="78"/>
                    <a:pt x="540" y="624"/>
                  </a:cubicBezTo>
                  <a:cubicBezTo>
                    <a:pt x="300" y="1170"/>
                    <a:pt x="390" y="2392"/>
                    <a:pt x="360" y="3276"/>
                  </a:cubicBezTo>
                  <a:cubicBezTo>
                    <a:pt x="330" y="4160"/>
                    <a:pt x="0" y="5460"/>
                    <a:pt x="360" y="5928"/>
                  </a:cubicBezTo>
                  <a:cubicBezTo>
                    <a:pt x="720" y="6396"/>
                    <a:pt x="1590" y="6032"/>
                    <a:pt x="2520" y="6084"/>
                  </a:cubicBezTo>
                  <a:cubicBezTo>
                    <a:pt x="3450" y="6136"/>
                    <a:pt x="4695" y="6188"/>
                    <a:pt x="5940" y="6240"/>
                  </a:cubicBezTo>
                </a:path>
              </a:pathLst>
            </a:custGeom>
            <a:noFill/>
            <a:ln w="9525">
              <a:solidFill>
                <a:srgbClr val="000000"/>
              </a:solidFill>
              <a:prstDash val="dashDot"/>
              <a:round/>
              <a:headEnd type="triangle" w="med" len="med"/>
              <a:tailEnd/>
            </a:ln>
          </p:spPr>
          <p:txBody>
            <a:bodyPr/>
            <a:lstStyle/>
            <a:p>
              <a:endParaRPr lang="zh-CN" altLang="en-US"/>
            </a:p>
          </p:txBody>
        </p:sp>
        <p:sp>
          <p:nvSpPr>
            <p:cNvPr id="22559" name="Oval 116"/>
            <p:cNvSpPr>
              <a:spLocks noChangeArrowheads="1"/>
            </p:cNvSpPr>
            <p:nvPr/>
          </p:nvSpPr>
          <p:spPr bwMode="auto">
            <a:xfrm>
              <a:off x="3551" y="3765"/>
              <a:ext cx="720" cy="468"/>
            </a:xfrm>
            <a:prstGeom prst="ellipse">
              <a:avLst/>
            </a:prstGeom>
            <a:solidFill>
              <a:srgbClr val="FFFFFF"/>
            </a:solidFill>
            <a:ln w="9525">
              <a:noFill/>
              <a:prstDash val="dash"/>
              <a:round/>
              <a:headEnd/>
              <a:tailEnd/>
            </a:ln>
          </p:spPr>
          <p:txBody>
            <a:bodyPr/>
            <a:lstStyle/>
            <a:p>
              <a:pPr algn="just"/>
              <a:r>
                <a:rPr lang="en-US" altLang="zh-CN" sz="900"/>
                <a:t>Y</a:t>
              </a:r>
              <a:endParaRPr lang="en-US" altLang="zh-CN"/>
            </a:p>
          </p:txBody>
        </p:sp>
        <p:sp>
          <p:nvSpPr>
            <p:cNvPr id="22560" name="Oval 117"/>
            <p:cNvSpPr>
              <a:spLocks noChangeArrowheads="1"/>
            </p:cNvSpPr>
            <p:nvPr/>
          </p:nvSpPr>
          <p:spPr bwMode="auto">
            <a:xfrm>
              <a:off x="4271" y="3141"/>
              <a:ext cx="720" cy="468"/>
            </a:xfrm>
            <a:prstGeom prst="ellipse">
              <a:avLst/>
            </a:prstGeom>
            <a:noFill/>
            <a:ln w="9525">
              <a:noFill/>
              <a:prstDash val="dash"/>
              <a:round/>
              <a:headEnd/>
              <a:tailEnd/>
            </a:ln>
          </p:spPr>
          <p:txBody>
            <a:bodyPr/>
            <a:lstStyle/>
            <a:p>
              <a:pPr algn="just"/>
              <a:r>
                <a:rPr lang="en-US" altLang="zh-CN" sz="900"/>
                <a:t>N</a:t>
              </a:r>
              <a:endParaRPr lang="en-US" altLang="zh-CN"/>
            </a:p>
          </p:txBody>
        </p:sp>
        <p:sp>
          <p:nvSpPr>
            <p:cNvPr id="22561" name="Oval 118"/>
            <p:cNvSpPr>
              <a:spLocks noChangeArrowheads="1"/>
            </p:cNvSpPr>
            <p:nvPr/>
          </p:nvSpPr>
          <p:spPr bwMode="auto">
            <a:xfrm>
              <a:off x="3191" y="5637"/>
              <a:ext cx="720" cy="468"/>
            </a:xfrm>
            <a:prstGeom prst="ellipse">
              <a:avLst/>
            </a:prstGeom>
            <a:solidFill>
              <a:srgbClr val="FFFFFF"/>
            </a:solidFill>
            <a:ln w="9525">
              <a:noFill/>
              <a:prstDash val="dash"/>
              <a:round/>
              <a:headEnd/>
              <a:tailEnd/>
            </a:ln>
          </p:spPr>
          <p:txBody>
            <a:bodyPr/>
            <a:lstStyle/>
            <a:p>
              <a:pPr algn="just"/>
              <a:r>
                <a:rPr lang="en-US" altLang="zh-CN" sz="900"/>
                <a:t>Y</a:t>
              </a:r>
              <a:endParaRPr lang="en-US" altLang="zh-CN"/>
            </a:p>
          </p:txBody>
        </p:sp>
        <p:sp>
          <p:nvSpPr>
            <p:cNvPr id="22562" name="Oval 119"/>
            <p:cNvSpPr>
              <a:spLocks noChangeArrowheads="1"/>
            </p:cNvSpPr>
            <p:nvPr/>
          </p:nvSpPr>
          <p:spPr bwMode="auto">
            <a:xfrm>
              <a:off x="5711" y="6261"/>
              <a:ext cx="720" cy="468"/>
            </a:xfrm>
            <a:prstGeom prst="ellipse">
              <a:avLst/>
            </a:prstGeom>
            <a:solidFill>
              <a:srgbClr val="FFFFFF"/>
            </a:solidFill>
            <a:ln w="9525">
              <a:noFill/>
              <a:prstDash val="dash"/>
              <a:round/>
              <a:headEnd/>
              <a:tailEnd/>
            </a:ln>
          </p:spPr>
          <p:txBody>
            <a:bodyPr/>
            <a:lstStyle/>
            <a:p>
              <a:pPr algn="just"/>
              <a:r>
                <a:rPr lang="en-US" altLang="zh-CN" sz="900"/>
                <a:t>Y</a:t>
              </a:r>
              <a:endParaRPr lang="en-US" altLang="zh-CN"/>
            </a:p>
          </p:txBody>
        </p:sp>
        <p:sp>
          <p:nvSpPr>
            <p:cNvPr id="22563" name="Oval 120"/>
            <p:cNvSpPr>
              <a:spLocks noChangeArrowheads="1"/>
            </p:cNvSpPr>
            <p:nvPr/>
          </p:nvSpPr>
          <p:spPr bwMode="auto">
            <a:xfrm>
              <a:off x="6791" y="5481"/>
              <a:ext cx="720" cy="468"/>
            </a:xfrm>
            <a:prstGeom prst="ellipse">
              <a:avLst/>
            </a:prstGeom>
            <a:noFill/>
            <a:ln w="9525">
              <a:noFill/>
              <a:prstDash val="dash"/>
              <a:round/>
              <a:headEnd/>
              <a:tailEnd/>
            </a:ln>
          </p:spPr>
          <p:txBody>
            <a:bodyPr/>
            <a:lstStyle/>
            <a:p>
              <a:pPr algn="just"/>
              <a:r>
                <a:rPr lang="en-US" altLang="zh-CN" sz="900"/>
                <a:t>N</a:t>
              </a:r>
              <a:endParaRPr lang="en-US" altLang="zh-CN"/>
            </a:p>
          </p:txBody>
        </p:sp>
        <p:sp>
          <p:nvSpPr>
            <p:cNvPr id="22564" name="Oval 121"/>
            <p:cNvSpPr>
              <a:spLocks noChangeArrowheads="1"/>
            </p:cNvSpPr>
            <p:nvPr/>
          </p:nvSpPr>
          <p:spPr bwMode="auto">
            <a:xfrm>
              <a:off x="4091" y="5013"/>
              <a:ext cx="720" cy="468"/>
            </a:xfrm>
            <a:prstGeom prst="ellipse">
              <a:avLst/>
            </a:prstGeom>
            <a:noFill/>
            <a:ln w="9525">
              <a:noFill/>
              <a:prstDash val="dash"/>
              <a:round/>
              <a:headEnd/>
              <a:tailEnd/>
            </a:ln>
          </p:spPr>
          <p:txBody>
            <a:bodyPr/>
            <a:lstStyle/>
            <a:p>
              <a:pPr algn="just"/>
              <a:r>
                <a:rPr lang="en-US" altLang="zh-CN" sz="900"/>
                <a:t>N</a:t>
              </a:r>
              <a:endParaRPr lang="en-US" altLang="zh-CN"/>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mtClean="0"/>
              <a:t>V(G)</a:t>
            </a:r>
          </a:p>
        </p:txBody>
      </p:sp>
      <p:grpSp>
        <p:nvGrpSpPr>
          <p:cNvPr id="2" name="Group 4"/>
          <p:cNvGrpSpPr>
            <a:grpSpLocks noChangeAspect="1"/>
          </p:cNvGrpSpPr>
          <p:nvPr/>
        </p:nvGrpSpPr>
        <p:grpSpPr bwMode="auto">
          <a:xfrm>
            <a:off x="1835150" y="1268413"/>
            <a:ext cx="7086600" cy="5349875"/>
            <a:chOff x="-1080" y="1988"/>
            <a:chExt cx="11160" cy="8424"/>
          </a:xfrm>
        </p:grpSpPr>
        <p:sp>
          <p:nvSpPr>
            <p:cNvPr id="26630" name="AutoShape 5"/>
            <p:cNvSpPr>
              <a:spLocks noChangeAspect="1" noChangeArrowheads="1"/>
            </p:cNvSpPr>
            <p:nvPr/>
          </p:nvSpPr>
          <p:spPr bwMode="auto">
            <a:xfrm>
              <a:off x="-1080" y="1988"/>
              <a:ext cx="11160" cy="8424"/>
            </a:xfrm>
            <a:prstGeom prst="rect">
              <a:avLst/>
            </a:prstGeom>
            <a:noFill/>
            <a:ln w="9525">
              <a:noFill/>
              <a:miter lim="800000"/>
              <a:headEnd/>
              <a:tailEnd/>
            </a:ln>
          </p:spPr>
          <p:txBody>
            <a:bodyPr/>
            <a:lstStyle/>
            <a:p>
              <a:endParaRPr lang="zh-CN" altLang="en-US"/>
            </a:p>
          </p:txBody>
        </p:sp>
        <p:sp>
          <p:nvSpPr>
            <p:cNvPr id="26631" name="Text Box 6"/>
            <p:cNvSpPr txBox="1">
              <a:spLocks noChangeArrowheads="1"/>
            </p:cNvSpPr>
            <p:nvPr/>
          </p:nvSpPr>
          <p:spPr bwMode="auto">
            <a:xfrm>
              <a:off x="3421" y="1988"/>
              <a:ext cx="1079" cy="469"/>
            </a:xfrm>
            <a:prstGeom prst="rect">
              <a:avLst/>
            </a:prstGeom>
            <a:solidFill>
              <a:srgbClr val="FFFFFF"/>
            </a:solidFill>
            <a:ln w="9525">
              <a:solidFill>
                <a:srgbClr val="000000"/>
              </a:solidFill>
              <a:miter lim="800000"/>
              <a:headEnd/>
              <a:tailEnd/>
            </a:ln>
          </p:spPr>
          <p:txBody>
            <a:bodyPr/>
            <a:lstStyle/>
            <a:p>
              <a:pPr algn="just"/>
              <a:r>
                <a:rPr lang="en-US" altLang="zh-CN" sz="1200"/>
                <a:t>Start</a:t>
              </a:r>
            </a:p>
          </p:txBody>
        </p:sp>
        <p:sp>
          <p:nvSpPr>
            <p:cNvPr id="26632" name="Text Box 7"/>
            <p:cNvSpPr txBox="1">
              <a:spLocks noChangeArrowheads="1"/>
            </p:cNvSpPr>
            <p:nvPr/>
          </p:nvSpPr>
          <p:spPr bwMode="auto">
            <a:xfrm>
              <a:off x="5580" y="6824"/>
              <a:ext cx="1620" cy="469"/>
            </a:xfrm>
            <a:prstGeom prst="rect">
              <a:avLst/>
            </a:prstGeom>
            <a:solidFill>
              <a:srgbClr val="FFFFFF"/>
            </a:solidFill>
            <a:ln w="9525">
              <a:solidFill>
                <a:srgbClr val="000000"/>
              </a:solidFill>
              <a:miter lim="800000"/>
              <a:headEnd/>
              <a:tailEnd/>
            </a:ln>
          </p:spPr>
          <p:txBody>
            <a:bodyPr/>
            <a:lstStyle/>
            <a:p>
              <a:pPr algn="just"/>
              <a:r>
                <a:rPr lang="en-US" altLang="zh-CN" sz="1000"/>
                <a:t>High = mid+1;</a:t>
              </a:r>
              <a:endParaRPr lang="en-US" altLang="zh-CN"/>
            </a:p>
          </p:txBody>
        </p:sp>
        <p:sp>
          <p:nvSpPr>
            <p:cNvPr id="26633" name="Text Box 8"/>
            <p:cNvSpPr txBox="1">
              <a:spLocks noChangeArrowheads="1"/>
            </p:cNvSpPr>
            <p:nvPr/>
          </p:nvSpPr>
          <p:spPr bwMode="auto">
            <a:xfrm>
              <a:off x="2880" y="2924"/>
              <a:ext cx="2160" cy="779"/>
            </a:xfrm>
            <a:prstGeom prst="rect">
              <a:avLst/>
            </a:prstGeom>
            <a:solidFill>
              <a:srgbClr val="FFFFFF"/>
            </a:solidFill>
            <a:ln w="9525">
              <a:solidFill>
                <a:srgbClr val="000000"/>
              </a:solidFill>
              <a:miter lim="800000"/>
              <a:headEnd/>
              <a:tailEnd/>
            </a:ln>
          </p:spPr>
          <p:txBody>
            <a:bodyPr/>
            <a:lstStyle/>
            <a:p>
              <a:pPr algn="just"/>
              <a:r>
                <a:rPr lang="en-US" altLang="zh-CN" sz="1000"/>
                <a:t>low = 0; </a:t>
              </a:r>
            </a:p>
            <a:p>
              <a:r>
                <a:rPr lang="en-US" altLang="zh-CN" sz="1000"/>
                <a:t>high = count -1;</a:t>
              </a:r>
            </a:p>
            <a:p>
              <a:endParaRPr lang="en-US" altLang="zh-CN"/>
            </a:p>
          </p:txBody>
        </p:sp>
        <p:sp>
          <p:nvSpPr>
            <p:cNvPr id="26634" name="Line 9"/>
            <p:cNvSpPr>
              <a:spLocks noChangeShapeType="1"/>
            </p:cNvSpPr>
            <p:nvPr/>
          </p:nvSpPr>
          <p:spPr bwMode="auto">
            <a:xfrm>
              <a:off x="3959" y="2455"/>
              <a:ext cx="1" cy="469"/>
            </a:xfrm>
            <a:prstGeom prst="line">
              <a:avLst/>
            </a:prstGeom>
            <a:noFill/>
            <a:ln w="9525">
              <a:solidFill>
                <a:srgbClr val="000000"/>
              </a:solidFill>
              <a:round/>
              <a:headEnd/>
              <a:tailEnd type="triangle" w="med" len="med"/>
            </a:ln>
          </p:spPr>
          <p:txBody>
            <a:bodyPr/>
            <a:lstStyle/>
            <a:p>
              <a:endParaRPr lang="zh-CN" altLang="en-US"/>
            </a:p>
          </p:txBody>
        </p:sp>
        <p:sp>
          <p:nvSpPr>
            <p:cNvPr id="26635" name="AutoShape 10"/>
            <p:cNvSpPr>
              <a:spLocks noChangeArrowheads="1"/>
            </p:cNvSpPr>
            <p:nvPr/>
          </p:nvSpPr>
          <p:spPr bwMode="auto">
            <a:xfrm>
              <a:off x="2880" y="4172"/>
              <a:ext cx="2160" cy="624"/>
            </a:xfrm>
            <a:prstGeom prst="flowChartDecision">
              <a:avLst/>
            </a:prstGeom>
            <a:solidFill>
              <a:srgbClr val="FFFFFF"/>
            </a:solidFill>
            <a:ln w="9525">
              <a:solidFill>
                <a:srgbClr val="000000"/>
              </a:solidFill>
              <a:miter lim="800000"/>
              <a:headEnd/>
              <a:tailEnd/>
            </a:ln>
          </p:spPr>
          <p:txBody>
            <a:bodyPr/>
            <a:lstStyle/>
            <a:p>
              <a:pPr algn="just"/>
              <a:r>
                <a:rPr lang="en-US" altLang="zh-CN" sz="1000"/>
                <a:t>While</a:t>
              </a:r>
              <a:endParaRPr lang="en-US" altLang="zh-CN"/>
            </a:p>
          </p:txBody>
        </p:sp>
        <p:sp>
          <p:nvSpPr>
            <p:cNvPr id="26636" name="Line 11"/>
            <p:cNvSpPr>
              <a:spLocks noChangeShapeType="1"/>
            </p:cNvSpPr>
            <p:nvPr/>
          </p:nvSpPr>
          <p:spPr bwMode="auto">
            <a:xfrm>
              <a:off x="3959" y="3703"/>
              <a:ext cx="1" cy="469"/>
            </a:xfrm>
            <a:prstGeom prst="line">
              <a:avLst/>
            </a:prstGeom>
            <a:noFill/>
            <a:ln w="9525">
              <a:solidFill>
                <a:srgbClr val="000000"/>
              </a:solidFill>
              <a:round/>
              <a:headEnd/>
              <a:tailEnd type="triangle" w="med" len="med"/>
            </a:ln>
          </p:spPr>
          <p:txBody>
            <a:bodyPr/>
            <a:lstStyle/>
            <a:p>
              <a:endParaRPr lang="zh-CN" altLang="en-US"/>
            </a:p>
          </p:txBody>
        </p:sp>
        <p:sp>
          <p:nvSpPr>
            <p:cNvPr id="26637" name="Text Box 12"/>
            <p:cNvSpPr txBox="1">
              <a:spLocks noChangeArrowheads="1"/>
            </p:cNvSpPr>
            <p:nvPr/>
          </p:nvSpPr>
          <p:spPr bwMode="auto">
            <a:xfrm>
              <a:off x="2880" y="5108"/>
              <a:ext cx="2160" cy="468"/>
            </a:xfrm>
            <a:prstGeom prst="rect">
              <a:avLst/>
            </a:prstGeom>
            <a:solidFill>
              <a:srgbClr val="FFFFFF"/>
            </a:solidFill>
            <a:ln w="9525">
              <a:solidFill>
                <a:srgbClr val="000000"/>
              </a:solidFill>
              <a:miter lim="800000"/>
              <a:headEnd/>
              <a:tailEnd/>
            </a:ln>
          </p:spPr>
          <p:txBody>
            <a:bodyPr/>
            <a:lstStyle/>
            <a:p>
              <a:pPr algn="just"/>
              <a:r>
                <a:rPr lang="en-US" altLang="zh-CN" sz="1000"/>
                <a:t>Mid=(low+high)/2</a:t>
              </a:r>
              <a:endParaRPr lang="en-US" altLang="zh-CN"/>
            </a:p>
          </p:txBody>
        </p:sp>
        <p:sp>
          <p:nvSpPr>
            <p:cNvPr id="26638" name="Line 13"/>
            <p:cNvSpPr>
              <a:spLocks noChangeShapeType="1"/>
            </p:cNvSpPr>
            <p:nvPr/>
          </p:nvSpPr>
          <p:spPr bwMode="auto">
            <a:xfrm>
              <a:off x="3960" y="4796"/>
              <a:ext cx="0" cy="312"/>
            </a:xfrm>
            <a:prstGeom prst="line">
              <a:avLst/>
            </a:prstGeom>
            <a:noFill/>
            <a:ln w="9525">
              <a:solidFill>
                <a:srgbClr val="000000"/>
              </a:solidFill>
              <a:round/>
              <a:headEnd/>
              <a:tailEnd type="triangle" w="med" len="med"/>
            </a:ln>
          </p:spPr>
          <p:txBody>
            <a:bodyPr/>
            <a:lstStyle/>
            <a:p>
              <a:endParaRPr lang="zh-CN" altLang="en-US"/>
            </a:p>
          </p:txBody>
        </p:sp>
        <p:sp>
          <p:nvSpPr>
            <p:cNvPr id="26639" name="AutoShape 14"/>
            <p:cNvSpPr>
              <a:spLocks noChangeArrowheads="1"/>
            </p:cNvSpPr>
            <p:nvPr/>
          </p:nvSpPr>
          <p:spPr bwMode="auto">
            <a:xfrm>
              <a:off x="2880" y="6044"/>
              <a:ext cx="2700" cy="624"/>
            </a:xfrm>
            <a:prstGeom prst="flowChartDecision">
              <a:avLst/>
            </a:prstGeom>
            <a:solidFill>
              <a:srgbClr val="FFFFFF"/>
            </a:solidFill>
            <a:ln w="9525">
              <a:solidFill>
                <a:srgbClr val="000000"/>
              </a:solidFill>
              <a:miter lim="800000"/>
              <a:headEnd/>
              <a:tailEnd/>
            </a:ln>
          </p:spPr>
          <p:txBody>
            <a:bodyPr/>
            <a:lstStyle/>
            <a:p>
              <a:r>
                <a:rPr lang="en-US" altLang="zh-CN" sz="1000"/>
                <a:t>If (key &lt; item[mid])</a:t>
              </a:r>
              <a:endParaRPr lang="en-US" altLang="zh-CN"/>
            </a:p>
          </p:txBody>
        </p:sp>
        <p:sp>
          <p:nvSpPr>
            <p:cNvPr id="26640" name="Line 15"/>
            <p:cNvSpPr>
              <a:spLocks noChangeShapeType="1"/>
            </p:cNvSpPr>
            <p:nvPr/>
          </p:nvSpPr>
          <p:spPr bwMode="auto">
            <a:xfrm>
              <a:off x="1980" y="6433"/>
              <a:ext cx="1" cy="703"/>
            </a:xfrm>
            <a:prstGeom prst="line">
              <a:avLst/>
            </a:prstGeom>
            <a:noFill/>
            <a:ln w="9525">
              <a:solidFill>
                <a:srgbClr val="000000"/>
              </a:solidFill>
              <a:round/>
              <a:headEnd/>
              <a:tailEnd type="triangle" w="med" len="med"/>
            </a:ln>
          </p:spPr>
          <p:txBody>
            <a:bodyPr/>
            <a:lstStyle/>
            <a:p>
              <a:endParaRPr lang="zh-CN" altLang="en-US"/>
            </a:p>
          </p:txBody>
        </p:sp>
        <p:sp>
          <p:nvSpPr>
            <p:cNvPr id="26641" name="Freeform 16"/>
            <p:cNvSpPr>
              <a:spLocks/>
            </p:cNvSpPr>
            <p:nvPr/>
          </p:nvSpPr>
          <p:spPr bwMode="auto">
            <a:xfrm>
              <a:off x="5580" y="6356"/>
              <a:ext cx="1080" cy="468"/>
            </a:xfrm>
            <a:custGeom>
              <a:avLst/>
              <a:gdLst>
                <a:gd name="T0" fmla="*/ 0 w 900"/>
                <a:gd name="T1" fmla="*/ 0 h 468"/>
                <a:gd name="T2" fmla="*/ 1866 w 900"/>
                <a:gd name="T3" fmla="*/ 0 h 468"/>
                <a:gd name="T4" fmla="*/ 1866 w 900"/>
                <a:gd name="T5" fmla="*/ 468 h 468"/>
                <a:gd name="T6" fmla="*/ 0 60000 65536"/>
                <a:gd name="T7" fmla="*/ 0 60000 65536"/>
                <a:gd name="T8" fmla="*/ 0 60000 65536"/>
                <a:gd name="T9" fmla="*/ 0 w 900"/>
                <a:gd name="T10" fmla="*/ 0 h 468"/>
                <a:gd name="T11" fmla="*/ 900 w 900"/>
                <a:gd name="T12" fmla="*/ 468 h 468"/>
              </a:gdLst>
              <a:ahLst/>
              <a:cxnLst>
                <a:cxn ang="T6">
                  <a:pos x="T0" y="T1"/>
                </a:cxn>
                <a:cxn ang="T7">
                  <a:pos x="T2" y="T3"/>
                </a:cxn>
                <a:cxn ang="T8">
                  <a:pos x="T4" y="T5"/>
                </a:cxn>
              </a:cxnLst>
              <a:rect l="T9" t="T10" r="T11" b="T12"/>
              <a:pathLst>
                <a:path w="900" h="468">
                  <a:moveTo>
                    <a:pt x="0" y="0"/>
                  </a:moveTo>
                  <a:lnTo>
                    <a:pt x="900" y="0"/>
                  </a:lnTo>
                  <a:lnTo>
                    <a:pt x="900" y="468"/>
                  </a:lnTo>
                </a:path>
              </a:pathLst>
            </a:custGeom>
            <a:noFill/>
            <a:ln w="9525">
              <a:solidFill>
                <a:srgbClr val="000000"/>
              </a:solidFill>
              <a:round/>
              <a:headEnd/>
              <a:tailEnd type="triangle" w="med" len="med"/>
            </a:ln>
          </p:spPr>
          <p:txBody>
            <a:bodyPr/>
            <a:lstStyle/>
            <a:p>
              <a:endParaRPr lang="zh-CN" altLang="en-US"/>
            </a:p>
          </p:txBody>
        </p:sp>
        <p:sp>
          <p:nvSpPr>
            <p:cNvPr id="26642" name="Line 17"/>
            <p:cNvSpPr>
              <a:spLocks noChangeShapeType="1"/>
            </p:cNvSpPr>
            <p:nvPr/>
          </p:nvSpPr>
          <p:spPr bwMode="auto">
            <a:xfrm>
              <a:off x="4140" y="5576"/>
              <a:ext cx="1" cy="468"/>
            </a:xfrm>
            <a:prstGeom prst="line">
              <a:avLst/>
            </a:prstGeom>
            <a:noFill/>
            <a:ln w="9525">
              <a:solidFill>
                <a:srgbClr val="000000"/>
              </a:solidFill>
              <a:round/>
              <a:headEnd/>
              <a:tailEnd type="triangle" w="med" len="med"/>
            </a:ln>
          </p:spPr>
          <p:txBody>
            <a:bodyPr/>
            <a:lstStyle/>
            <a:p>
              <a:endParaRPr lang="zh-CN" altLang="en-US"/>
            </a:p>
          </p:txBody>
        </p:sp>
        <p:sp>
          <p:nvSpPr>
            <p:cNvPr id="26643" name="Text Box 18"/>
            <p:cNvSpPr txBox="1">
              <a:spLocks noChangeArrowheads="1"/>
            </p:cNvSpPr>
            <p:nvPr/>
          </p:nvSpPr>
          <p:spPr bwMode="auto">
            <a:xfrm>
              <a:off x="2880" y="7916"/>
              <a:ext cx="1620" cy="469"/>
            </a:xfrm>
            <a:prstGeom prst="rect">
              <a:avLst/>
            </a:prstGeom>
            <a:solidFill>
              <a:srgbClr val="FFFFFF"/>
            </a:solidFill>
            <a:ln w="9525">
              <a:solidFill>
                <a:srgbClr val="000000"/>
              </a:solidFill>
              <a:miter lim="800000"/>
              <a:headEnd/>
              <a:tailEnd/>
            </a:ln>
          </p:spPr>
          <p:txBody>
            <a:bodyPr/>
            <a:lstStyle/>
            <a:p>
              <a:pPr algn="just"/>
              <a:r>
                <a:rPr lang="en-US" altLang="zh-CN" sz="1000"/>
                <a:t>low= mid -1;</a:t>
              </a:r>
              <a:endParaRPr lang="en-US" altLang="zh-CN"/>
            </a:p>
          </p:txBody>
        </p:sp>
        <p:sp>
          <p:nvSpPr>
            <p:cNvPr id="26644" name="AutoShape 19"/>
            <p:cNvSpPr>
              <a:spLocks noChangeArrowheads="1"/>
            </p:cNvSpPr>
            <p:nvPr/>
          </p:nvSpPr>
          <p:spPr bwMode="auto">
            <a:xfrm>
              <a:off x="720" y="7057"/>
              <a:ext cx="2700" cy="624"/>
            </a:xfrm>
            <a:prstGeom prst="flowChartDecision">
              <a:avLst/>
            </a:prstGeom>
            <a:solidFill>
              <a:srgbClr val="FFFFFF"/>
            </a:solidFill>
            <a:ln w="9525">
              <a:solidFill>
                <a:srgbClr val="000000"/>
              </a:solidFill>
              <a:miter lim="800000"/>
              <a:headEnd/>
              <a:tailEnd/>
            </a:ln>
          </p:spPr>
          <p:txBody>
            <a:bodyPr/>
            <a:lstStyle/>
            <a:p>
              <a:r>
                <a:rPr lang="en-US" altLang="zh-CN" sz="1000"/>
                <a:t>If (key &gt; item[mid])</a:t>
              </a:r>
              <a:endParaRPr lang="en-US" altLang="zh-CN"/>
            </a:p>
          </p:txBody>
        </p:sp>
        <p:sp>
          <p:nvSpPr>
            <p:cNvPr id="26645" name="Line 20"/>
            <p:cNvSpPr>
              <a:spLocks noChangeShapeType="1"/>
            </p:cNvSpPr>
            <p:nvPr/>
          </p:nvSpPr>
          <p:spPr bwMode="auto">
            <a:xfrm>
              <a:off x="3420" y="7448"/>
              <a:ext cx="1" cy="468"/>
            </a:xfrm>
            <a:prstGeom prst="line">
              <a:avLst/>
            </a:prstGeom>
            <a:noFill/>
            <a:ln w="9525">
              <a:solidFill>
                <a:srgbClr val="000000"/>
              </a:solidFill>
              <a:round/>
              <a:headEnd/>
              <a:tailEnd type="triangle" w="med" len="med"/>
            </a:ln>
          </p:spPr>
          <p:txBody>
            <a:bodyPr/>
            <a:lstStyle/>
            <a:p>
              <a:endParaRPr lang="zh-CN" altLang="en-US"/>
            </a:p>
          </p:txBody>
        </p:sp>
        <p:sp>
          <p:nvSpPr>
            <p:cNvPr id="26646" name="Text Box 21"/>
            <p:cNvSpPr txBox="1">
              <a:spLocks noChangeArrowheads="1"/>
            </p:cNvSpPr>
            <p:nvPr/>
          </p:nvSpPr>
          <p:spPr bwMode="auto">
            <a:xfrm>
              <a:off x="180" y="7916"/>
              <a:ext cx="1440" cy="468"/>
            </a:xfrm>
            <a:prstGeom prst="rect">
              <a:avLst/>
            </a:prstGeom>
            <a:solidFill>
              <a:srgbClr val="FFFFFF"/>
            </a:solidFill>
            <a:ln w="9525">
              <a:solidFill>
                <a:srgbClr val="000000"/>
              </a:solidFill>
              <a:miter lim="800000"/>
              <a:headEnd/>
              <a:tailEnd/>
            </a:ln>
          </p:spPr>
          <p:txBody>
            <a:bodyPr/>
            <a:lstStyle/>
            <a:p>
              <a:pPr algn="just"/>
              <a:r>
                <a:rPr lang="en-US" altLang="zh-CN" sz="1000"/>
                <a:t>Return mid;</a:t>
              </a:r>
              <a:endParaRPr lang="en-US" altLang="zh-CN"/>
            </a:p>
          </p:txBody>
        </p:sp>
        <p:sp>
          <p:nvSpPr>
            <p:cNvPr id="26647" name="Line 22"/>
            <p:cNvSpPr>
              <a:spLocks noChangeShapeType="1"/>
            </p:cNvSpPr>
            <p:nvPr/>
          </p:nvSpPr>
          <p:spPr bwMode="auto">
            <a:xfrm>
              <a:off x="720" y="7448"/>
              <a:ext cx="0" cy="468"/>
            </a:xfrm>
            <a:prstGeom prst="line">
              <a:avLst/>
            </a:prstGeom>
            <a:noFill/>
            <a:ln w="9525">
              <a:solidFill>
                <a:srgbClr val="000000"/>
              </a:solidFill>
              <a:round/>
              <a:headEnd/>
              <a:tailEnd type="triangle" w="med" len="med"/>
            </a:ln>
          </p:spPr>
          <p:txBody>
            <a:bodyPr/>
            <a:lstStyle/>
            <a:p>
              <a:endParaRPr lang="zh-CN" altLang="en-US"/>
            </a:p>
          </p:txBody>
        </p:sp>
        <p:sp>
          <p:nvSpPr>
            <p:cNvPr id="26648" name="Line 23"/>
            <p:cNvSpPr>
              <a:spLocks noChangeShapeType="1"/>
            </p:cNvSpPr>
            <p:nvPr/>
          </p:nvSpPr>
          <p:spPr bwMode="auto">
            <a:xfrm>
              <a:off x="6660" y="7292"/>
              <a:ext cx="0" cy="1560"/>
            </a:xfrm>
            <a:prstGeom prst="line">
              <a:avLst/>
            </a:prstGeom>
            <a:noFill/>
            <a:ln w="9525">
              <a:solidFill>
                <a:srgbClr val="000000"/>
              </a:solidFill>
              <a:round/>
              <a:headEnd/>
              <a:tailEnd type="triangle" w="med" len="med"/>
            </a:ln>
          </p:spPr>
          <p:txBody>
            <a:bodyPr/>
            <a:lstStyle/>
            <a:p>
              <a:endParaRPr lang="zh-CN" altLang="en-US"/>
            </a:p>
          </p:txBody>
        </p:sp>
        <p:sp>
          <p:nvSpPr>
            <p:cNvPr id="26649" name="Line 24"/>
            <p:cNvSpPr>
              <a:spLocks noChangeShapeType="1"/>
            </p:cNvSpPr>
            <p:nvPr/>
          </p:nvSpPr>
          <p:spPr bwMode="auto">
            <a:xfrm>
              <a:off x="3600" y="8384"/>
              <a:ext cx="0" cy="468"/>
            </a:xfrm>
            <a:prstGeom prst="line">
              <a:avLst/>
            </a:prstGeom>
            <a:noFill/>
            <a:ln w="9525">
              <a:solidFill>
                <a:srgbClr val="000000"/>
              </a:solidFill>
              <a:round/>
              <a:headEnd/>
              <a:tailEnd type="triangle" w="med" len="med"/>
            </a:ln>
          </p:spPr>
          <p:txBody>
            <a:bodyPr/>
            <a:lstStyle/>
            <a:p>
              <a:endParaRPr lang="zh-CN" altLang="en-US"/>
            </a:p>
          </p:txBody>
        </p:sp>
        <p:sp>
          <p:nvSpPr>
            <p:cNvPr id="26650" name="Freeform 25"/>
            <p:cNvSpPr>
              <a:spLocks/>
            </p:cNvSpPr>
            <p:nvPr/>
          </p:nvSpPr>
          <p:spPr bwMode="auto">
            <a:xfrm>
              <a:off x="3775" y="4019"/>
              <a:ext cx="3965" cy="4833"/>
            </a:xfrm>
            <a:custGeom>
              <a:avLst/>
              <a:gdLst>
                <a:gd name="T0" fmla="*/ 0 w 4325"/>
                <a:gd name="T1" fmla="*/ 4833 h 4833"/>
                <a:gd name="T2" fmla="*/ 2162 w 4325"/>
                <a:gd name="T3" fmla="*/ 4833 h 4833"/>
                <a:gd name="T4" fmla="*/ 3051 w 4325"/>
                <a:gd name="T5" fmla="*/ 4833 h 4833"/>
                <a:gd name="T6" fmla="*/ 3055 w 4325"/>
                <a:gd name="T7" fmla="*/ 0 h 4833"/>
                <a:gd name="T8" fmla="*/ 255 w 4325"/>
                <a:gd name="T9" fmla="*/ 2 h 4833"/>
                <a:gd name="T10" fmla="*/ 0 60000 65536"/>
                <a:gd name="T11" fmla="*/ 0 60000 65536"/>
                <a:gd name="T12" fmla="*/ 0 60000 65536"/>
                <a:gd name="T13" fmla="*/ 0 60000 65536"/>
                <a:gd name="T14" fmla="*/ 0 60000 65536"/>
                <a:gd name="T15" fmla="*/ 0 w 4325"/>
                <a:gd name="T16" fmla="*/ 0 h 4833"/>
                <a:gd name="T17" fmla="*/ 4325 w 4325"/>
                <a:gd name="T18" fmla="*/ 4833 h 4833"/>
              </a:gdLst>
              <a:ahLst/>
              <a:cxnLst>
                <a:cxn ang="T10">
                  <a:pos x="T0" y="T1"/>
                </a:cxn>
                <a:cxn ang="T11">
                  <a:pos x="T2" y="T3"/>
                </a:cxn>
                <a:cxn ang="T12">
                  <a:pos x="T4" y="T5"/>
                </a:cxn>
                <a:cxn ang="T13">
                  <a:pos x="T6" y="T7"/>
                </a:cxn>
                <a:cxn ang="T14">
                  <a:pos x="T8" y="T9"/>
                </a:cxn>
              </a:cxnLst>
              <a:rect l="T15" t="T16" r="T17" b="T18"/>
              <a:pathLst>
                <a:path w="4325" h="4833">
                  <a:moveTo>
                    <a:pt x="0" y="4833"/>
                  </a:moveTo>
                  <a:lnTo>
                    <a:pt x="3060" y="4833"/>
                  </a:lnTo>
                  <a:lnTo>
                    <a:pt x="4320" y="4833"/>
                  </a:lnTo>
                  <a:lnTo>
                    <a:pt x="4325" y="0"/>
                  </a:lnTo>
                  <a:lnTo>
                    <a:pt x="360" y="2"/>
                  </a:lnTo>
                </a:path>
              </a:pathLst>
            </a:custGeom>
            <a:noFill/>
            <a:ln w="9525">
              <a:solidFill>
                <a:srgbClr val="000000"/>
              </a:solidFill>
              <a:round/>
              <a:headEnd/>
              <a:tailEnd type="triangle" w="med" len="med"/>
            </a:ln>
          </p:spPr>
          <p:txBody>
            <a:bodyPr/>
            <a:lstStyle/>
            <a:p>
              <a:endParaRPr lang="zh-CN" altLang="en-US"/>
            </a:p>
          </p:txBody>
        </p:sp>
        <p:sp>
          <p:nvSpPr>
            <p:cNvPr id="26651" name="Freeform 26"/>
            <p:cNvSpPr>
              <a:spLocks/>
            </p:cNvSpPr>
            <p:nvPr/>
          </p:nvSpPr>
          <p:spPr bwMode="auto">
            <a:xfrm>
              <a:off x="-180" y="4484"/>
              <a:ext cx="3060" cy="4368"/>
            </a:xfrm>
            <a:custGeom>
              <a:avLst/>
              <a:gdLst>
                <a:gd name="T0" fmla="*/ 2577 w 3240"/>
                <a:gd name="T1" fmla="*/ 0 h 4368"/>
                <a:gd name="T2" fmla="*/ 572 w 3240"/>
                <a:gd name="T3" fmla="*/ 0 h 4368"/>
                <a:gd name="T4" fmla="*/ 0 w 3240"/>
                <a:gd name="T5" fmla="*/ 0 h 4368"/>
                <a:gd name="T6" fmla="*/ 0 w 3240"/>
                <a:gd name="T7" fmla="*/ 4368 h 4368"/>
                <a:gd name="T8" fmla="*/ 0 60000 65536"/>
                <a:gd name="T9" fmla="*/ 0 60000 65536"/>
                <a:gd name="T10" fmla="*/ 0 60000 65536"/>
                <a:gd name="T11" fmla="*/ 0 60000 65536"/>
                <a:gd name="T12" fmla="*/ 0 w 3240"/>
                <a:gd name="T13" fmla="*/ 0 h 4368"/>
                <a:gd name="T14" fmla="*/ 3240 w 3240"/>
                <a:gd name="T15" fmla="*/ 4368 h 4368"/>
              </a:gdLst>
              <a:ahLst/>
              <a:cxnLst>
                <a:cxn ang="T8">
                  <a:pos x="T0" y="T1"/>
                </a:cxn>
                <a:cxn ang="T9">
                  <a:pos x="T2" y="T3"/>
                </a:cxn>
                <a:cxn ang="T10">
                  <a:pos x="T4" y="T5"/>
                </a:cxn>
                <a:cxn ang="T11">
                  <a:pos x="T6" y="T7"/>
                </a:cxn>
              </a:cxnLst>
              <a:rect l="T12" t="T13" r="T14" b="T15"/>
              <a:pathLst>
                <a:path w="3240" h="4368">
                  <a:moveTo>
                    <a:pt x="3240" y="0"/>
                  </a:moveTo>
                  <a:lnTo>
                    <a:pt x="720" y="0"/>
                  </a:lnTo>
                  <a:lnTo>
                    <a:pt x="0" y="0"/>
                  </a:lnTo>
                  <a:lnTo>
                    <a:pt x="0" y="4368"/>
                  </a:lnTo>
                </a:path>
              </a:pathLst>
            </a:custGeom>
            <a:noFill/>
            <a:ln w="9525">
              <a:solidFill>
                <a:srgbClr val="000000"/>
              </a:solidFill>
              <a:round/>
              <a:headEnd/>
              <a:tailEnd type="triangle" w="med" len="med"/>
            </a:ln>
          </p:spPr>
          <p:txBody>
            <a:bodyPr/>
            <a:lstStyle/>
            <a:p>
              <a:endParaRPr lang="zh-CN" altLang="en-US"/>
            </a:p>
          </p:txBody>
        </p:sp>
        <p:sp>
          <p:nvSpPr>
            <p:cNvPr id="26652" name="Text Box 27"/>
            <p:cNvSpPr txBox="1">
              <a:spLocks noChangeArrowheads="1"/>
            </p:cNvSpPr>
            <p:nvPr/>
          </p:nvSpPr>
          <p:spPr bwMode="auto">
            <a:xfrm>
              <a:off x="-540" y="8852"/>
              <a:ext cx="1440" cy="624"/>
            </a:xfrm>
            <a:prstGeom prst="rect">
              <a:avLst/>
            </a:prstGeom>
            <a:solidFill>
              <a:srgbClr val="FFFFFF"/>
            </a:solidFill>
            <a:ln w="9525">
              <a:solidFill>
                <a:srgbClr val="000000"/>
              </a:solidFill>
              <a:miter lim="800000"/>
              <a:headEnd/>
              <a:tailEnd/>
            </a:ln>
          </p:spPr>
          <p:txBody>
            <a:bodyPr/>
            <a:lstStyle/>
            <a:p>
              <a:pPr algn="just"/>
              <a:r>
                <a:rPr lang="en-US" altLang="zh-CN" sz="1000"/>
                <a:t>Return -1;</a:t>
              </a:r>
              <a:endParaRPr lang="en-US" altLang="zh-CN"/>
            </a:p>
          </p:txBody>
        </p:sp>
        <p:sp>
          <p:nvSpPr>
            <p:cNvPr id="26653" name="Line 28"/>
            <p:cNvSpPr>
              <a:spLocks noChangeShapeType="1"/>
            </p:cNvSpPr>
            <p:nvPr/>
          </p:nvSpPr>
          <p:spPr bwMode="auto">
            <a:xfrm flipH="1">
              <a:off x="1980" y="6356"/>
              <a:ext cx="900" cy="1"/>
            </a:xfrm>
            <a:prstGeom prst="line">
              <a:avLst/>
            </a:prstGeom>
            <a:noFill/>
            <a:ln w="9525">
              <a:solidFill>
                <a:srgbClr val="000000"/>
              </a:solidFill>
              <a:round/>
              <a:headEnd/>
              <a:tailEnd type="triangle" w="med" len="med"/>
            </a:ln>
          </p:spPr>
          <p:txBody>
            <a:bodyPr/>
            <a:lstStyle/>
            <a:p>
              <a:endParaRPr lang="zh-CN" altLang="en-US"/>
            </a:p>
          </p:txBody>
        </p:sp>
      </p:grpSp>
      <p:sp>
        <p:nvSpPr>
          <p:cNvPr id="100381" name="Freeform 29"/>
          <p:cNvSpPr>
            <a:spLocks/>
          </p:cNvSpPr>
          <p:nvPr/>
        </p:nvSpPr>
        <p:spPr bwMode="auto">
          <a:xfrm>
            <a:off x="3203575" y="2060575"/>
            <a:ext cx="1152525" cy="1368425"/>
          </a:xfrm>
          <a:custGeom>
            <a:avLst/>
            <a:gdLst>
              <a:gd name="T0" fmla="*/ 2147483647 w 726"/>
              <a:gd name="T1" fmla="*/ 2147483647 h 862"/>
              <a:gd name="T2" fmla="*/ 0 w 726"/>
              <a:gd name="T3" fmla="*/ 2147483647 h 862"/>
              <a:gd name="T4" fmla="*/ 0 w 726"/>
              <a:gd name="T5" fmla="*/ 0 h 862"/>
              <a:gd name="T6" fmla="*/ 2147483647 w 726"/>
              <a:gd name="T7" fmla="*/ 0 h 862"/>
              <a:gd name="T8" fmla="*/ 0 60000 65536"/>
              <a:gd name="T9" fmla="*/ 0 60000 65536"/>
              <a:gd name="T10" fmla="*/ 0 60000 65536"/>
              <a:gd name="T11" fmla="*/ 0 60000 65536"/>
              <a:gd name="T12" fmla="*/ 0 w 726"/>
              <a:gd name="T13" fmla="*/ 0 h 862"/>
              <a:gd name="T14" fmla="*/ 726 w 726"/>
              <a:gd name="T15" fmla="*/ 862 h 862"/>
            </a:gdLst>
            <a:ahLst/>
            <a:cxnLst>
              <a:cxn ang="T8">
                <a:pos x="T0" y="T1"/>
              </a:cxn>
              <a:cxn ang="T9">
                <a:pos x="T2" y="T3"/>
              </a:cxn>
              <a:cxn ang="T10">
                <a:pos x="T4" y="T5"/>
              </a:cxn>
              <a:cxn ang="T11">
                <a:pos x="T6" y="T7"/>
              </a:cxn>
            </a:cxnLst>
            <a:rect l="T12" t="T13" r="T14" b="T15"/>
            <a:pathLst>
              <a:path w="726" h="862">
                <a:moveTo>
                  <a:pt x="726" y="862"/>
                </a:moveTo>
                <a:lnTo>
                  <a:pt x="0" y="862"/>
                </a:lnTo>
                <a:lnTo>
                  <a:pt x="0" y="0"/>
                </a:lnTo>
                <a:lnTo>
                  <a:pt x="681" y="0"/>
                </a:lnTo>
              </a:path>
            </a:pathLst>
          </a:custGeom>
          <a:noFill/>
          <a:ln w="9525">
            <a:solidFill>
              <a:srgbClr val="E22448"/>
            </a:solidFill>
            <a:prstDash val="dash"/>
            <a:round/>
            <a:headEnd/>
            <a:tailEnd type="triangle" w="med" len="med"/>
          </a:ln>
        </p:spPr>
        <p:txBody>
          <a:bodyPr/>
          <a:lstStyle/>
          <a:p>
            <a:endParaRPr lang="zh-CN" altLang="en-US"/>
          </a:p>
        </p:txBody>
      </p:sp>
      <p:sp>
        <p:nvSpPr>
          <p:cNvPr id="100382" name="Text Box 30"/>
          <p:cNvSpPr txBox="1">
            <a:spLocks noChangeArrowheads="1"/>
          </p:cNvSpPr>
          <p:nvPr/>
        </p:nvSpPr>
        <p:spPr bwMode="auto">
          <a:xfrm>
            <a:off x="1785938" y="2143125"/>
            <a:ext cx="2032000" cy="369888"/>
          </a:xfrm>
          <a:prstGeom prst="rect">
            <a:avLst/>
          </a:prstGeom>
          <a:noFill/>
          <a:ln w="9525">
            <a:noFill/>
            <a:miter lim="800000"/>
            <a:headEnd/>
            <a:tailEnd/>
          </a:ln>
        </p:spPr>
        <p:txBody>
          <a:bodyPr wrap="none">
            <a:spAutoFit/>
          </a:bodyPr>
          <a:lstStyle/>
          <a:p>
            <a:r>
              <a:rPr lang="en-US" altLang="zh-CN" sz="1800">
                <a:solidFill>
                  <a:srgbClr val="E22448"/>
                </a:solidFill>
              </a:rPr>
              <a:t>Goto</a:t>
            </a:r>
            <a:r>
              <a:rPr lang="zh-CN" altLang="en-US" sz="1800">
                <a:solidFill>
                  <a:srgbClr val="E22448"/>
                </a:solidFill>
              </a:rPr>
              <a:t>语句只增加边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81"/>
                                        </p:tgtEl>
                                        <p:attrNameLst>
                                          <p:attrName>style.visibility</p:attrName>
                                        </p:attrNameLst>
                                      </p:cBhvr>
                                      <p:to>
                                        <p:strVal val="visible"/>
                                      </p:to>
                                    </p:set>
                                    <p:anim calcmode="lin" valueType="num">
                                      <p:cBhvr additive="base">
                                        <p:cTn id="7" dur="500" fill="hold"/>
                                        <p:tgtEl>
                                          <p:spTgt spid="100381"/>
                                        </p:tgtEl>
                                        <p:attrNameLst>
                                          <p:attrName>ppt_x</p:attrName>
                                        </p:attrNameLst>
                                      </p:cBhvr>
                                      <p:tavLst>
                                        <p:tav tm="0">
                                          <p:val>
                                            <p:strVal val="#ppt_x"/>
                                          </p:val>
                                        </p:tav>
                                        <p:tav tm="100000">
                                          <p:val>
                                            <p:strVal val="#ppt_x"/>
                                          </p:val>
                                        </p:tav>
                                      </p:tavLst>
                                    </p:anim>
                                    <p:anim calcmode="lin" valueType="num">
                                      <p:cBhvr additive="base">
                                        <p:cTn id="8" dur="500" fill="hold"/>
                                        <p:tgtEl>
                                          <p:spTgt spid="1003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100381"/>
                                        </p:tgtEl>
                                        <p:attrNameLst>
                                          <p:attrName>style.visibility</p:attrName>
                                        </p:attrNameLst>
                                      </p:cBhvr>
                                      <p:to>
                                        <p:strVal val="visible"/>
                                      </p:to>
                                    </p:set>
                                    <p:animEffect transition="in" filter="blinds(horizontal)">
                                      <p:cBhvr>
                                        <p:cTn id="13" dur="500"/>
                                        <p:tgtEl>
                                          <p:spTgt spid="10038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0382"/>
                                        </p:tgtEl>
                                        <p:attrNameLst>
                                          <p:attrName>style.visibility</p:attrName>
                                        </p:attrNameLst>
                                      </p:cBhvr>
                                      <p:to>
                                        <p:strVal val="visible"/>
                                      </p:to>
                                    </p:set>
                                    <p:animEffect transition="in" filter="blinds(horizontal)">
                                      <p:cBhvr>
                                        <p:cTn id="16" dur="500"/>
                                        <p:tgtEl>
                                          <p:spTgt spid="10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1" grpId="0" animBg="1"/>
      <p:bldP spid="100381" grpId="1" animBg="1"/>
      <p:bldP spid="1003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zh-CN" smtClean="0"/>
          </a:p>
        </p:txBody>
      </p:sp>
      <p:sp>
        <p:nvSpPr>
          <p:cNvPr id="27651" name="Rectangle 3"/>
          <p:cNvSpPr>
            <a:spLocks noGrp="1" noChangeArrowheads="1"/>
          </p:cNvSpPr>
          <p:nvPr>
            <p:ph type="body" idx="1"/>
          </p:nvPr>
        </p:nvSpPr>
        <p:spPr>
          <a:xfrm>
            <a:off x="827088" y="1295400"/>
            <a:ext cx="8164512" cy="5029200"/>
          </a:xfrm>
        </p:spPr>
        <p:txBody>
          <a:bodyPr/>
          <a:lstStyle/>
          <a:p>
            <a:pPr eaLnBrk="1" hangingPunct="1"/>
            <a:r>
              <a:rPr lang="en-US" altLang="zh-CN" sz="2800" smtClean="0"/>
              <a:t>McCabe</a:t>
            </a:r>
            <a:r>
              <a:rPr lang="zh-CN" altLang="en-US" sz="2800" smtClean="0"/>
              <a:t>发现即使没有经过结构化编程训练的程序员，所编写的代码复杂度是</a:t>
            </a:r>
            <a:r>
              <a:rPr lang="en-US" altLang="zh-CN" sz="2800" smtClean="0"/>
              <a:t>3~7</a:t>
            </a:r>
            <a:r>
              <a:rPr lang="zh-CN" altLang="en-US" sz="2800" smtClean="0"/>
              <a:t>，其结构化也很好。</a:t>
            </a:r>
          </a:p>
          <a:p>
            <a:pPr eaLnBrk="1" hangingPunct="1"/>
            <a:r>
              <a:rPr lang="zh-CN" altLang="en-US" sz="2800" smtClean="0"/>
              <a:t>偶然的机会，</a:t>
            </a:r>
            <a:r>
              <a:rPr lang="en-US" altLang="zh-CN" sz="2800" smtClean="0">
                <a:solidFill>
                  <a:srgbClr val="FF0000"/>
                </a:solidFill>
              </a:rPr>
              <a:t>McCabe</a:t>
            </a:r>
            <a:r>
              <a:rPr lang="zh-CN" altLang="en-US" sz="2800" smtClean="0">
                <a:solidFill>
                  <a:srgbClr val="FF0000"/>
                </a:solidFill>
              </a:rPr>
              <a:t>抽取了一个大项目</a:t>
            </a:r>
            <a:r>
              <a:rPr lang="en-US" altLang="zh-CN" sz="2800" smtClean="0">
                <a:solidFill>
                  <a:srgbClr val="FF0000"/>
                </a:solidFill>
              </a:rPr>
              <a:t>(</a:t>
            </a:r>
            <a:r>
              <a:rPr lang="zh-CN" altLang="en-US" sz="2800" smtClean="0">
                <a:solidFill>
                  <a:srgbClr val="FF0000"/>
                </a:solidFill>
              </a:rPr>
              <a:t>实时图形系统</a:t>
            </a:r>
            <a:r>
              <a:rPr lang="en-US" altLang="zh-CN" sz="2800" smtClean="0">
                <a:solidFill>
                  <a:srgbClr val="FF0000"/>
                </a:solidFill>
              </a:rPr>
              <a:t>)</a:t>
            </a:r>
            <a:r>
              <a:rPr lang="zh-CN" altLang="en-US" sz="2800" smtClean="0">
                <a:solidFill>
                  <a:srgbClr val="FF0000"/>
                </a:solidFill>
              </a:rPr>
              <a:t>中的一些子程序，其复杂度分别为为</a:t>
            </a:r>
            <a:r>
              <a:rPr lang="en-US" altLang="zh-CN" sz="2800" smtClean="0">
                <a:solidFill>
                  <a:srgbClr val="FF0000"/>
                </a:solidFill>
              </a:rPr>
              <a:t>16</a:t>
            </a:r>
            <a:r>
              <a:rPr lang="zh-CN" altLang="en-US" sz="2800" smtClean="0">
                <a:solidFill>
                  <a:srgbClr val="FF0000"/>
                </a:solidFill>
              </a:rPr>
              <a:t>、</a:t>
            </a:r>
            <a:r>
              <a:rPr lang="en-US" altLang="zh-CN" sz="2800" smtClean="0">
                <a:solidFill>
                  <a:srgbClr val="FF0000"/>
                </a:solidFill>
              </a:rPr>
              <a:t>17</a:t>
            </a:r>
            <a:r>
              <a:rPr lang="zh-CN" altLang="en-US" sz="2800" smtClean="0">
                <a:solidFill>
                  <a:srgbClr val="FF0000"/>
                </a:solidFill>
              </a:rPr>
              <a:t>、</a:t>
            </a:r>
            <a:r>
              <a:rPr lang="en-US" altLang="zh-CN" sz="2800" smtClean="0">
                <a:solidFill>
                  <a:srgbClr val="FF0000"/>
                </a:solidFill>
              </a:rPr>
              <a:t>24</a:t>
            </a:r>
            <a:r>
              <a:rPr lang="zh-CN" altLang="en-US" sz="2800" smtClean="0">
                <a:solidFill>
                  <a:srgbClr val="FF0000"/>
                </a:solidFill>
              </a:rPr>
              <a:t>、</a:t>
            </a:r>
            <a:r>
              <a:rPr lang="en-US" altLang="zh-CN" sz="2800" smtClean="0">
                <a:solidFill>
                  <a:srgbClr val="FF0000"/>
                </a:solidFill>
              </a:rPr>
              <a:t>24</a:t>
            </a:r>
            <a:r>
              <a:rPr lang="zh-CN" altLang="en-US" sz="2800" smtClean="0">
                <a:solidFill>
                  <a:srgbClr val="FF0000"/>
                </a:solidFill>
              </a:rPr>
              <a:t>、</a:t>
            </a:r>
            <a:r>
              <a:rPr lang="en-US" altLang="zh-CN" sz="2800" smtClean="0">
                <a:solidFill>
                  <a:srgbClr val="FF0000"/>
                </a:solidFill>
              </a:rPr>
              <a:t>32</a:t>
            </a:r>
            <a:r>
              <a:rPr lang="zh-CN" altLang="en-US" sz="2800" smtClean="0">
                <a:solidFill>
                  <a:srgbClr val="FF0000"/>
                </a:solidFill>
              </a:rPr>
              <a:t>、</a:t>
            </a:r>
            <a:r>
              <a:rPr lang="en-US" altLang="zh-CN" sz="2800" smtClean="0">
                <a:solidFill>
                  <a:srgbClr val="FF0000"/>
                </a:solidFill>
              </a:rPr>
              <a:t>34</a:t>
            </a:r>
            <a:r>
              <a:rPr lang="zh-CN" altLang="en-US" sz="2800" smtClean="0">
                <a:solidFill>
                  <a:srgbClr val="FF0000"/>
                </a:solidFill>
              </a:rPr>
              <a:t>、</a:t>
            </a:r>
            <a:r>
              <a:rPr lang="en-US" altLang="zh-CN" sz="2800" smtClean="0">
                <a:solidFill>
                  <a:srgbClr val="FF0000"/>
                </a:solidFill>
              </a:rPr>
              <a:t>41</a:t>
            </a:r>
            <a:r>
              <a:rPr lang="zh-CN" altLang="en-US" sz="2800" smtClean="0">
                <a:solidFill>
                  <a:srgbClr val="FF0000"/>
                </a:solidFill>
              </a:rPr>
              <a:t>、</a:t>
            </a:r>
            <a:r>
              <a:rPr lang="en-US" altLang="zh-CN" sz="2800" smtClean="0">
                <a:solidFill>
                  <a:srgbClr val="FF0000"/>
                </a:solidFill>
              </a:rPr>
              <a:t>54</a:t>
            </a:r>
            <a:r>
              <a:rPr lang="zh-CN" altLang="en-US" sz="2800" smtClean="0">
                <a:solidFill>
                  <a:srgbClr val="FF0000"/>
                </a:solidFill>
              </a:rPr>
              <a:t>、</a:t>
            </a:r>
            <a:r>
              <a:rPr lang="en-US" altLang="zh-CN" sz="2800" smtClean="0">
                <a:solidFill>
                  <a:srgbClr val="FF0000"/>
                </a:solidFill>
              </a:rPr>
              <a:t>56</a:t>
            </a:r>
            <a:r>
              <a:rPr lang="zh-CN" altLang="en-US" sz="2800" smtClean="0">
                <a:solidFill>
                  <a:srgbClr val="FF0000"/>
                </a:solidFill>
              </a:rPr>
              <a:t>、和 </a:t>
            </a:r>
            <a:r>
              <a:rPr lang="en-US" altLang="zh-CN" sz="2800" smtClean="0">
                <a:solidFill>
                  <a:srgbClr val="FF0000"/>
                </a:solidFill>
              </a:rPr>
              <a:t>64</a:t>
            </a:r>
            <a:r>
              <a:rPr lang="zh-CN" altLang="en-US" sz="2800" smtClean="0">
                <a:solidFill>
                  <a:srgbClr val="FF0000"/>
                </a:solidFill>
              </a:rPr>
              <a:t>。经过与程序员的交谈发现程序员对于这些子程序的烦恼程度和可靠程度的排序与复杂度</a:t>
            </a:r>
            <a:r>
              <a:rPr lang="en-US" altLang="zh-CN" sz="2800" smtClean="0">
                <a:solidFill>
                  <a:srgbClr val="FF0000"/>
                </a:solidFill>
              </a:rPr>
              <a:t>V(G)</a:t>
            </a:r>
            <a:r>
              <a:rPr lang="zh-CN" altLang="en-US" sz="2800" smtClean="0">
                <a:solidFill>
                  <a:srgbClr val="FF0000"/>
                </a:solidFill>
              </a:rPr>
              <a:t>是密切相关的</a:t>
            </a:r>
            <a:r>
              <a:rPr lang="zh-CN" altLang="en-US" sz="2800" smtClean="0"/>
              <a:t>。</a:t>
            </a:r>
          </a:p>
          <a:p>
            <a:pPr eaLnBrk="1" hangingPunct="1"/>
            <a:r>
              <a:rPr lang="en-US" altLang="zh-CN" sz="2800" smtClean="0"/>
              <a:t>McCabe</a:t>
            </a:r>
            <a:r>
              <a:rPr lang="zh-CN" altLang="en-US" sz="2800" smtClean="0"/>
              <a:t>建议把每个模块的</a:t>
            </a:r>
            <a:r>
              <a:rPr lang="en-US" altLang="zh-CN" sz="2800" smtClean="0"/>
              <a:t>V(G)</a:t>
            </a:r>
            <a:r>
              <a:rPr lang="zh-CN" altLang="en-US" sz="2800" smtClean="0"/>
              <a:t>控制在</a:t>
            </a:r>
            <a:r>
              <a:rPr lang="en-US" altLang="zh-CN" sz="2800" smtClean="0"/>
              <a:t>10</a:t>
            </a:r>
            <a:r>
              <a:rPr lang="zh-CN" altLang="en-US" sz="2800" smtClean="0"/>
              <a:t>个以内，以便于降低每个模块的测试工总量和难度。</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12.2.3.4 </a:t>
            </a:r>
            <a:r>
              <a:rPr lang="zh-CN" altLang="en-US" dirty="0" smtClean="0"/>
              <a:t>其它度量</a:t>
            </a:r>
            <a:endParaRPr lang="zh-CN" altLang="en-US" dirty="0"/>
          </a:p>
        </p:txBody>
      </p:sp>
      <p:sp>
        <p:nvSpPr>
          <p:cNvPr id="3" name="内容占位符 2"/>
          <p:cNvSpPr>
            <a:spLocks noGrp="1"/>
          </p:cNvSpPr>
          <p:nvPr>
            <p:ph idx="1"/>
          </p:nvPr>
        </p:nvSpPr>
        <p:spPr/>
        <p:txBody>
          <a:bodyPr/>
          <a:lstStyle/>
          <a:p>
            <a:r>
              <a:rPr lang="zh-CN" altLang="en-US" sz="2400" dirty="0" smtClean="0"/>
              <a:t>良好的编程习惯是提高代码工程质量和避免运行错误的有效手段。例如，在程序中增加注释，形成用文档进行自我说明</a:t>
            </a:r>
            <a:r>
              <a:rPr lang="en-US" sz="2400" dirty="0" smtClean="0"/>
              <a:t>(self-document)</a:t>
            </a:r>
            <a:r>
              <a:rPr lang="zh-CN" altLang="en-US" sz="2400" dirty="0" smtClean="0"/>
              <a:t>的代码。可以通过简单地度量代码中的</a:t>
            </a:r>
            <a:r>
              <a:rPr lang="zh-CN" altLang="en-US" sz="2400" b="1" dirty="0" smtClean="0"/>
              <a:t>注释行频度</a:t>
            </a:r>
            <a:r>
              <a:rPr lang="zh-CN" altLang="en-US" sz="2400" dirty="0" smtClean="0"/>
              <a:t>。</a:t>
            </a:r>
          </a:p>
          <a:p>
            <a:r>
              <a:rPr lang="zh-CN" altLang="en-US" sz="2400" dirty="0" smtClean="0"/>
              <a:t>即使采用结构化编程，也需要限制条件判断或循环体相互之间的嵌套层次数。从而降低程序的复杂程度。常常将（判断或调用）</a:t>
            </a:r>
            <a:r>
              <a:rPr lang="zh-CN" altLang="en-US" sz="2400" b="1" dirty="0" smtClean="0"/>
              <a:t>嵌套层次数</a:t>
            </a:r>
            <a:r>
              <a:rPr lang="zh-CN" altLang="en-US" sz="2400" dirty="0" smtClean="0"/>
              <a:t>作为一个度量指标。</a:t>
            </a:r>
          </a:p>
          <a:p>
            <a:r>
              <a:rPr lang="zh-CN" altLang="en-US" sz="2400" dirty="0" smtClean="0"/>
              <a:t>对于一个函数，限制一个函数中形式参数的个数，对于后续的测试和修改是有益的。对于函数之间的调用关系，可以限制一个函数中调用子函数的个数，以及限制函数调用的深度。因此，将</a:t>
            </a:r>
            <a:r>
              <a:rPr lang="zh-CN" altLang="en-US" sz="2400" b="1" dirty="0" smtClean="0"/>
              <a:t>函数参数个数</a:t>
            </a:r>
            <a:r>
              <a:rPr lang="zh-CN" altLang="en-US" sz="2400" dirty="0" smtClean="0"/>
              <a:t>作为度量指标也是符合工程实际的。</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algn="l" eaLnBrk="1" hangingPunct="1"/>
            <a:r>
              <a:rPr lang="zh-CN" altLang="en-US" sz="2400" smtClean="0"/>
              <a:t>度量元举例</a:t>
            </a:r>
          </a:p>
        </p:txBody>
      </p:sp>
      <p:sp>
        <p:nvSpPr>
          <p:cNvPr id="28675" name="Rectangle 3"/>
          <p:cNvSpPr>
            <a:spLocks noGrp="1" noChangeArrowheads="1"/>
          </p:cNvSpPr>
          <p:nvPr>
            <p:ph type="body" sz="half" idx="4294967295"/>
          </p:nvPr>
        </p:nvSpPr>
        <p:spPr>
          <a:xfrm>
            <a:off x="785813" y="1928813"/>
            <a:ext cx="3467100" cy="4332287"/>
          </a:xfrm>
          <a:noFill/>
        </p:spPr>
        <p:txBody>
          <a:bodyPr/>
          <a:lstStyle/>
          <a:p>
            <a:pPr defTabSz="762000" eaLnBrk="1" hangingPunct="1"/>
            <a:r>
              <a:rPr lang="en-US" altLang="zh-CN" sz="1800" dirty="0" smtClean="0"/>
              <a:t>All supported languages</a:t>
            </a:r>
          </a:p>
          <a:p>
            <a:pPr lvl="1" defTabSz="762000" eaLnBrk="1" hangingPunct="1"/>
            <a:r>
              <a:rPr lang="en-US" altLang="zh-CN" sz="1800" dirty="0" err="1" smtClean="0"/>
              <a:t>Cyclomatic</a:t>
            </a:r>
            <a:r>
              <a:rPr lang="en-US" altLang="zh-CN" sz="1800" dirty="0" smtClean="0"/>
              <a:t> number V(G)</a:t>
            </a:r>
          </a:p>
          <a:p>
            <a:pPr lvl="1" defTabSz="762000" eaLnBrk="1" hangingPunct="1"/>
            <a:r>
              <a:rPr lang="en-US" altLang="zh-CN" sz="1800" dirty="0" smtClean="0"/>
              <a:t>Comment frequency</a:t>
            </a:r>
          </a:p>
          <a:p>
            <a:pPr lvl="1" defTabSz="762000" eaLnBrk="1" hangingPunct="1"/>
            <a:r>
              <a:rPr lang="en-US" altLang="zh-CN" sz="1800" dirty="0" smtClean="0"/>
              <a:t>Number of nesting levels</a:t>
            </a:r>
          </a:p>
          <a:p>
            <a:pPr lvl="1" defTabSz="762000" eaLnBrk="1" hangingPunct="1"/>
            <a:r>
              <a:rPr lang="en-US" altLang="zh-CN" sz="1800" dirty="0" smtClean="0"/>
              <a:t>Number of execution paths</a:t>
            </a:r>
          </a:p>
          <a:p>
            <a:pPr lvl="1" defTabSz="762000" eaLnBrk="1" hangingPunct="1"/>
            <a:r>
              <a:rPr lang="en-US" altLang="zh-CN" sz="1800" dirty="0" smtClean="0"/>
              <a:t>Number of macros</a:t>
            </a:r>
          </a:p>
          <a:p>
            <a:pPr lvl="1" defTabSz="762000" eaLnBrk="1" hangingPunct="1"/>
            <a:r>
              <a:rPr lang="en-US" altLang="zh-CN" sz="1800" dirty="0" smtClean="0"/>
              <a:t>Number of function parameters</a:t>
            </a:r>
          </a:p>
          <a:p>
            <a:pPr lvl="1" defTabSz="762000" eaLnBrk="1" hangingPunct="1"/>
            <a:r>
              <a:rPr lang="en-US" altLang="zh-CN" sz="1800" dirty="0" smtClean="0"/>
              <a:t>Number of instructions</a:t>
            </a:r>
          </a:p>
          <a:p>
            <a:pPr lvl="1" defTabSz="762000" eaLnBrk="1" hangingPunct="1"/>
            <a:r>
              <a:rPr lang="en-US" altLang="zh-CN" sz="1800" dirty="0" smtClean="0"/>
              <a:t>Number of GOTO</a:t>
            </a:r>
          </a:p>
          <a:p>
            <a:pPr lvl="1" defTabSz="762000" eaLnBrk="1" hangingPunct="1"/>
            <a:r>
              <a:rPr lang="en-US" altLang="zh-CN" sz="1800" dirty="0" smtClean="0"/>
              <a:t>Number of RETURN</a:t>
            </a:r>
          </a:p>
          <a:p>
            <a:pPr lvl="1" defTabSz="762000" eaLnBrk="1" hangingPunct="1"/>
            <a:r>
              <a:rPr lang="en-US" altLang="zh-CN" sz="1800" dirty="0" smtClean="0"/>
              <a:t>Fan in/out</a:t>
            </a:r>
          </a:p>
          <a:p>
            <a:pPr lvl="1" defTabSz="762000" eaLnBrk="1" hangingPunct="1"/>
            <a:r>
              <a:rPr lang="en-US" altLang="zh-CN" sz="1800" dirty="0" smtClean="0"/>
              <a:t>etc.</a:t>
            </a:r>
          </a:p>
        </p:txBody>
      </p:sp>
      <p:sp>
        <p:nvSpPr>
          <p:cNvPr id="28676" name="Rectangle 4"/>
          <p:cNvSpPr>
            <a:spLocks noChangeArrowheads="1"/>
          </p:cNvSpPr>
          <p:nvPr/>
        </p:nvSpPr>
        <p:spPr bwMode="auto">
          <a:xfrm>
            <a:off x="4357688" y="1857375"/>
            <a:ext cx="4495800" cy="4567238"/>
          </a:xfrm>
          <a:prstGeom prst="rect">
            <a:avLst/>
          </a:prstGeom>
          <a:noFill/>
          <a:ln w="9525">
            <a:noFill/>
            <a:miter lim="800000"/>
            <a:headEnd/>
            <a:tailEnd/>
          </a:ln>
        </p:spPr>
        <p:txBody>
          <a:bodyPr/>
          <a:lstStyle/>
          <a:p>
            <a:pPr marL="342900" indent="-342900" defTabSz="762000">
              <a:spcBef>
                <a:spcPct val="20000"/>
              </a:spcBef>
              <a:buFontTx/>
              <a:buChar char="•"/>
            </a:pPr>
            <a:r>
              <a:rPr lang="en-US" altLang="zh-CN" sz="1800"/>
              <a:t>Object-oriented languages </a:t>
            </a:r>
          </a:p>
          <a:p>
            <a:pPr marL="742950" lvl="1" indent="-285750" defTabSz="762000">
              <a:spcBef>
                <a:spcPct val="20000"/>
              </a:spcBef>
              <a:buFontTx/>
              <a:buChar char="–"/>
            </a:pPr>
            <a:r>
              <a:rPr lang="en-US" altLang="zh-CN" sz="1800"/>
              <a:t>Weighted Methods per Class</a:t>
            </a:r>
          </a:p>
          <a:p>
            <a:pPr marL="742950" lvl="1" indent="-285750" defTabSz="762000">
              <a:spcBef>
                <a:spcPct val="20000"/>
              </a:spcBef>
              <a:buFontTx/>
              <a:buChar char="–"/>
            </a:pPr>
            <a:r>
              <a:rPr lang="en-US" altLang="zh-CN" sz="1800"/>
              <a:t>Class testability</a:t>
            </a:r>
          </a:p>
          <a:p>
            <a:pPr marL="742950" lvl="1" indent="-285750" defTabSz="762000">
              <a:spcBef>
                <a:spcPct val="20000"/>
              </a:spcBef>
              <a:buFontTx/>
              <a:buChar char="–"/>
            </a:pPr>
            <a:r>
              <a:rPr lang="en-US" altLang="zh-CN" sz="1800"/>
              <a:t>Number of Children</a:t>
            </a:r>
          </a:p>
          <a:p>
            <a:pPr marL="742950" lvl="1" indent="-285750" defTabSz="762000">
              <a:spcBef>
                <a:spcPct val="20000"/>
              </a:spcBef>
              <a:buFontTx/>
              <a:buChar char="–"/>
            </a:pPr>
            <a:r>
              <a:rPr lang="en-US" altLang="zh-CN" sz="1800"/>
              <a:t>Number of Ancestors</a:t>
            </a:r>
          </a:p>
          <a:p>
            <a:pPr marL="742950" lvl="1" indent="-285750" defTabSz="762000">
              <a:spcBef>
                <a:spcPct val="20000"/>
              </a:spcBef>
              <a:buFontTx/>
              <a:buChar char="–"/>
            </a:pPr>
            <a:r>
              <a:rPr lang="en-US" altLang="zh-CN" sz="1800"/>
              <a:t>Depth of inheritance Tree</a:t>
            </a:r>
          </a:p>
          <a:p>
            <a:pPr marL="742950" lvl="1" indent="-285750" defTabSz="762000">
              <a:spcBef>
                <a:spcPct val="20000"/>
              </a:spcBef>
              <a:buFontTx/>
              <a:buChar char="–"/>
            </a:pPr>
            <a:r>
              <a:rPr lang="en-US" altLang="zh-CN" sz="1800"/>
              <a:t>Coupling between objects</a:t>
            </a:r>
          </a:p>
          <a:p>
            <a:pPr marL="742950" lvl="1" indent="-285750" defTabSz="762000">
              <a:spcBef>
                <a:spcPct val="20000"/>
              </a:spcBef>
              <a:buFontTx/>
              <a:buChar char="–"/>
            </a:pPr>
            <a:r>
              <a:rPr lang="en-US" altLang="zh-CN" sz="1800"/>
              <a:t>Multiple inheritance indicator</a:t>
            </a:r>
          </a:p>
          <a:p>
            <a:pPr marL="742950" lvl="1" indent="-285750" defTabSz="762000">
              <a:spcBef>
                <a:spcPct val="20000"/>
              </a:spcBef>
              <a:buFontTx/>
              <a:buChar char="–"/>
            </a:pPr>
            <a:r>
              <a:rPr lang="en-US" altLang="zh-CN" sz="1800"/>
              <a:t>Fan in/out of a class</a:t>
            </a:r>
          </a:p>
          <a:p>
            <a:pPr marL="742950" lvl="1" indent="-285750" defTabSz="762000">
              <a:spcBef>
                <a:spcPct val="20000"/>
              </a:spcBef>
              <a:buFontTx/>
              <a:buChar char="–"/>
            </a:pPr>
            <a:r>
              <a:rPr lang="en-US" altLang="zh-CN" sz="1800"/>
              <a:t>Class comment frequency</a:t>
            </a:r>
          </a:p>
          <a:p>
            <a:pPr marL="742950" lvl="1" indent="-285750" defTabSz="762000">
              <a:spcBef>
                <a:spcPct val="20000"/>
              </a:spcBef>
              <a:buFontTx/>
              <a:buChar char="–"/>
            </a:pPr>
            <a:r>
              <a:rPr lang="en-US" altLang="zh-CN" sz="1800"/>
              <a:t>Class Coupling</a:t>
            </a:r>
          </a:p>
          <a:p>
            <a:pPr marL="742950" lvl="1" indent="-285750" defTabSz="762000">
              <a:spcBef>
                <a:spcPct val="20000"/>
              </a:spcBef>
              <a:buFontTx/>
              <a:buChar char="–"/>
            </a:pPr>
            <a:r>
              <a:rPr lang="en-US" altLang="zh-CN" sz="1800"/>
              <a:t>Number of redefined methods</a:t>
            </a:r>
          </a:p>
          <a:p>
            <a:pPr marL="742950" lvl="1" indent="-285750" defTabSz="762000">
              <a:spcBef>
                <a:spcPct val="20000"/>
              </a:spcBef>
              <a:buFontTx/>
              <a:buChar char="–"/>
            </a:pPr>
            <a:r>
              <a:rPr lang="en-US" altLang="zh-CN" sz="1800"/>
              <a:t>etc.</a:t>
            </a:r>
            <a:endParaRPr lang="en-US" altLang="zh-CN" sz="1800" i="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12.2.4 </a:t>
            </a:r>
            <a:r>
              <a:rPr lang="zh-CN" altLang="en-US" dirty="0" smtClean="0"/>
              <a:t>面向对象语言的度量</a:t>
            </a:r>
            <a:endParaRPr lang="zh-CN" altLang="en-US" dirty="0"/>
          </a:p>
        </p:txBody>
      </p:sp>
      <p:sp>
        <p:nvSpPr>
          <p:cNvPr id="3" name="内容占位符 2"/>
          <p:cNvSpPr>
            <a:spLocks noGrp="1"/>
          </p:cNvSpPr>
          <p:nvPr>
            <p:ph idx="1"/>
          </p:nvPr>
        </p:nvSpPr>
        <p:spPr>
          <a:xfrm>
            <a:off x="990600" y="1295400"/>
            <a:ext cx="8001000" cy="1723571"/>
          </a:xfrm>
        </p:spPr>
        <p:txBody>
          <a:bodyPr/>
          <a:lstStyle/>
          <a:p>
            <a:r>
              <a:rPr lang="zh-CN" altLang="en-US" sz="2400" b="1" dirty="0" smtClean="0"/>
              <a:t>度量元</a:t>
            </a:r>
            <a:r>
              <a:rPr lang="en-US" sz="2400" b="1" dirty="0" smtClean="0"/>
              <a:t>1</a:t>
            </a:r>
            <a:r>
              <a:rPr lang="zh-CN" altLang="en-US" sz="2400" b="1" dirty="0" smtClean="0"/>
              <a:t>：</a:t>
            </a:r>
            <a:r>
              <a:rPr lang="zh-CN" altLang="en-US" sz="2400" dirty="0" smtClean="0"/>
              <a:t>每个类中加权的方法（</a:t>
            </a:r>
            <a:r>
              <a:rPr lang="en-US" sz="2400" dirty="0" smtClean="0"/>
              <a:t>WMC --Weighted Methods per Class )</a:t>
            </a:r>
            <a:r>
              <a:rPr lang="zh-CN" altLang="en-US" sz="2400" dirty="0" smtClean="0"/>
              <a:t>。</a:t>
            </a:r>
            <a:r>
              <a:rPr lang="en-US" sz="2400" dirty="0" smtClean="0"/>
              <a:t>WMC</a:t>
            </a:r>
            <a:r>
              <a:rPr lang="zh-CN" altLang="en-US" sz="2400" dirty="0" smtClean="0"/>
              <a:t>是类的方法的复杂度的总和。假设类</a:t>
            </a:r>
            <a:r>
              <a:rPr lang="en-US" sz="2400" dirty="0" smtClean="0"/>
              <a:t>C1</a:t>
            </a:r>
            <a:r>
              <a:rPr lang="zh-CN" altLang="en-US" sz="2400" dirty="0" smtClean="0"/>
              <a:t>有</a:t>
            </a:r>
            <a:r>
              <a:rPr lang="en-US" sz="2400" dirty="0" smtClean="0"/>
              <a:t>M1..</a:t>
            </a:r>
            <a:r>
              <a:rPr lang="en-US" sz="2400" dirty="0" err="1" smtClean="0"/>
              <a:t>Mn</a:t>
            </a:r>
            <a:r>
              <a:rPr lang="zh-CN" altLang="en-US" sz="2400" dirty="0" smtClean="0"/>
              <a:t>个方法</a:t>
            </a:r>
            <a:r>
              <a:rPr lang="en-US" sz="2400" dirty="0" smtClean="0"/>
              <a:t>, c1..</a:t>
            </a:r>
            <a:r>
              <a:rPr lang="en-US" sz="2400" dirty="0" err="1" smtClean="0"/>
              <a:t>cn</a:t>
            </a:r>
            <a:r>
              <a:rPr lang="zh-CN" altLang="en-US" sz="2400" dirty="0" smtClean="0"/>
              <a:t>分别是</a:t>
            </a:r>
            <a:r>
              <a:rPr lang="en-US" sz="2400" dirty="0" smtClean="0"/>
              <a:t>M1..M n</a:t>
            </a:r>
            <a:r>
              <a:rPr lang="zh-CN" altLang="en-US" sz="2400" dirty="0" smtClean="0"/>
              <a:t>。那么</a:t>
            </a:r>
            <a:r>
              <a:rPr lang="en-US" sz="2400" dirty="0" smtClean="0"/>
              <a:t>,</a:t>
            </a:r>
            <a:endParaRPr lang="zh-CN" altLang="en-US" sz="2400" dirty="0" smtClean="0"/>
          </a:p>
          <a:p>
            <a:endParaRPr lang="zh-CN" altLang="en-US" dirty="0"/>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1" name="Object 1"/>
          <p:cNvGraphicFramePr>
            <a:graphicFrameLocks noChangeAspect="1"/>
          </p:cNvGraphicFramePr>
          <p:nvPr/>
        </p:nvGraphicFramePr>
        <p:xfrm>
          <a:off x="2027367" y="2587079"/>
          <a:ext cx="2462213" cy="971550"/>
        </p:xfrm>
        <a:graphic>
          <a:graphicData uri="http://schemas.openxmlformats.org/presentationml/2006/ole">
            <p:oleObj spid="_x0000_s71681" name="公式" r:id="rId3" imgW="876240" imgH="431640" progId="Equation.3">
              <p:embed/>
            </p:oleObj>
          </a:graphicData>
        </a:graphic>
      </p:graphicFrame>
      <p:sp>
        <p:nvSpPr>
          <p:cNvPr id="71683" name="Rectangle 3"/>
          <p:cNvSpPr>
            <a:spLocks noChangeArrowheads="1"/>
          </p:cNvSpPr>
          <p:nvPr/>
        </p:nvSpPr>
        <p:spPr bwMode="auto">
          <a:xfrm>
            <a:off x="1124264" y="3758721"/>
            <a:ext cx="755504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WMC</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可以用来测量软件的规模和逻辑结构，反映出了方法的个数和每个方法的复杂程度，也就反映了开发和维护此类的时间和工作量</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此数越大，继承类的潜在影响越大。自然需要花费更多的时间维护和测试</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12.1.1 </a:t>
            </a:r>
            <a:r>
              <a:rPr lang="zh-CN" altLang="en-US" dirty="0" smtClean="0"/>
              <a:t>运行错误分类</a:t>
            </a:r>
            <a:endParaRPr lang="zh-CN" altLang="en-US" dirty="0"/>
          </a:p>
        </p:txBody>
      </p:sp>
      <p:sp>
        <p:nvSpPr>
          <p:cNvPr id="3" name="内容占位符 2"/>
          <p:cNvSpPr>
            <a:spLocks noGrp="1"/>
          </p:cNvSpPr>
          <p:nvPr>
            <p:ph idx="1"/>
          </p:nvPr>
        </p:nvSpPr>
        <p:spPr/>
        <p:txBody>
          <a:bodyPr/>
          <a:lstStyle/>
          <a:p>
            <a:r>
              <a:rPr lang="zh-CN" altLang="en-US" dirty="0" smtClean="0"/>
              <a:t>需要区别对待各种错误。例如软件运行时一旦出现除零、整数的上溢出或下溢出、数组的下标超界、指针指向一个无效的地址等，这类错误将会导致软件系统崩溃，甚至计算机系统停机，从而导致无可挽回的灾难。</a:t>
            </a:r>
            <a:endParaRPr lang="en-US" altLang="zh-CN" dirty="0" smtClean="0"/>
          </a:p>
          <a:p>
            <a:r>
              <a:rPr lang="zh-CN" altLang="en-US" dirty="0" smtClean="0"/>
              <a:t>除了这些错误外，有些错误是一般性，例如，数值的计算精度</a:t>
            </a:r>
            <a:r>
              <a:rPr lang="en-US" dirty="0" smtClean="0"/>
              <a:t>(</a:t>
            </a:r>
            <a:r>
              <a:rPr lang="zh-CN" altLang="en-US" dirty="0" smtClean="0"/>
              <a:t>浮点或定点</a:t>
            </a:r>
            <a:r>
              <a:rPr lang="en-US" dirty="0" smtClean="0"/>
              <a:t>)</a:t>
            </a:r>
            <a:r>
              <a:rPr lang="zh-CN" altLang="en-US" dirty="0" smtClean="0"/>
              <a:t>不够、字符串与数字之间的转换发生错误，或更轻微的错误，例如，网页上的错别字等。</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2: </a:t>
            </a:r>
            <a:r>
              <a:rPr lang="zh-CN" altLang="en-US" dirty="0" smtClean="0"/>
              <a:t>继承树深度</a:t>
            </a:r>
            <a:r>
              <a:rPr lang="en-US" dirty="0" smtClean="0"/>
              <a:t>(DIT ---Depth of Inheritance Tree )</a:t>
            </a:r>
            <a:endParaRPr lang="zh-CN" altLang="en-US" dirty="0" smtClean="0"/>
          </a:p>
          <a:p>
            <a:pPr lvl="1"/>
            <a:r>
              <a:rPr lang="zh-CN" altLang="en-US" dirty="0" smtClean="0"/>
              <a:t>类的继承关系是一个层次树。一个类对父辈类继承层次的最大值是从该类结点到树的最根部的类所经历的父辈类的个数。</a:t>
            </a:r>
            <a:endParaRPr lang="en-US" altLang="zh-CN" dirty="0" smtClean="0"/>
          </a:p>
          <a:p>
            <a:pPr lvl="1"/>
            <a:r>
              <a:rPr lang="zh-CN" altLang="en-US" dirty="0" smtClean="0"/>
              <a:t>这个值越大，反映继承的方法数越多，越难以预测其行为。</a:t>
            </a:r>
            <a:endParaRPr lang="en-US" altLang="zh-CN" dirty="0" smtClean="0"/>
          </a:p>
          <a:p>
            <a:pPr lvl="1"/>
            <a:r>
              <a:rPr lang="zh-CN" altLang="en-US" dirty="0" smtClean="0"/>
              <a:t>继承的深度越多，说明越好复用，因为减少了方法、操作和操作符的个数。</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3</a:t>
            </a:r>
            <a:r>
              <a:rPr lang="zh-CN" altLang="en-US" b="1" dirty="0" smtClean="0"/>
              <a:t>：</a:t>
            </a:r>
            <a:r>
              <a:rPr lang="zh-CN" altLang="en-US" dirty="0" smtClean="0"/>
              <a:t>子孙个数</a:t>
            </a:r>
            <a:r>
              <a:rPr lang="en-US" dirty="0" smtClean="0"/>
              <a:t>(NOC----Number of Children )</a:t>
            </a:r>
            <a:r>
              <a:rPr lang="zh-CN" altLang="en-US" dirty="0" smtClean="0"/>
              <a:t>。</a:t>
            </a:r>
            <a:endParaRPr lang="en-US" altLang="zh-CN" dirty="0" smtClean="0"/>
          </a:p>
          <a:p>
            <a:pPr lvl="1"/>
            <a:r>
              <a:rPr lang="en-US" dirty="0" smtClean="0"/>
              <a:t>NOC</a:t>
            </a:r>
            <a:r>
              <a:rPr lang="zh-CN" altLang="en-US" dirty="0" smtClean="0"/>
              <a:t>是类层次树中直接隶属于该类的子类的个数。</a:t>
            </a:r>
            <a:endParaRPr lang="en-US" altLang="zh-CN" dirty="0" smtClean="0"/>
          </a:p>
          <a:p>
            <a:pPr lvl="1"/>
            <a:r>
              <a:rPr lang="zh-CN" altLang="en-US" dirty="0" smtClean="0"/>
              <a:t>子孙越多，说明复用性越好。同时也说明父类的抽象性差。如一个类有很多个子孙，也有可能是滥用子类造成的。</a:t>
            </a:r>
            <a:endParaRPr lang="en-US" altLang="zh-CN" dirty="0" smtClean="0"/>
          </a:p>
          <a:p>
            <a:pPr lvl="1"/>
            <a:r>
              <a:rPr lang="en-US" dirty="0" smtClean="0"/>
              <a:t>NOC</a:t>
            </a:r>
            <a:r>
              <a:rPr lang="zh-CN" altLang="en-US" dirty="0" smtClean="0"/>
              <a:t>越大就会要求越多的测试。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4</a:t>
            </a:r>
            <a:r>
              <a:rPr lang="zh-CN" altLang="en-US" b="1" dirty="0" smtClean="0"/>
              <a:t>：</a:t>
            </a:r>
            <a:r>
              <a:rPr lang="zh-CN" altLang="en-US" dirty="0" smtClean="0"/>
              <a:t>对象类之间的耦合</a:t>
            </a:r>
            <a:r>
              <a:rPr lang="en-US" dirty="0" smtClean="0"/>
              <a:t>(CBO---- Coupling between object classes)</a:t>
            </a:r>
            <a:r>
              <a:rPr lang="zh-CN" altLang="en-US" dirty="0" smtClean="0"/>
              <a:t>。</a:t>
            </a:r>
            <a:endParaRPr lang="en-US" altLang="zh-CN" dirty="0" smtClean="0"/>
          </a:p>
          <a:p>
            <a:r>
              <a:rPr lang="en-US" dirty="0" smtClean="0"/>
              <a:t>CBO</a:t>
            </a:r>
            <a:r>
              <a:rPr lang="zh-CN" altLang="en-US" dirty="0" smtClean="0"/>
              <a:t>反应一个类与其它类之间的耦合数。耦合是指一个对象对其它对象的动作，即，使用了另一个类的方法或实例变量。</a:t>
            </a:r>
            <a:endParaRPr lang="en-US" altLang="zh-CN" dirty="0" smtClean="0"/>
          </a:p>
          <a:p>
            <a:r>
              <a:rPr lang="zh-CN" altLang="en-US" dirty="0" smtClean="0"/>
              <a:t>类之间的耦合显然降低了模块化设计，也限制了复用。一个类越独立，越容易被复用。</a:t>
            </a:r>
            <a:endParaRPr lang="en-US" altLang="zh-CN" dirty="0" smtClean="0"/>
          </a:p>
          <a:p>
            <a:r>
              <a:rPr lang="zh-CN" altLang="en-US" dirty="0" smtClean="0"/>
              <a:t>要改进模块化和封装，就要尽可能降低对像类之间的耦合。</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5</a:t>
            </a:r>
            <a:r>
              <a:rPr lang="zh-CN" altLang="en-US" b="1" dirty="0" smtClean="0"/>
              <a:t>：类的响应</a:t>
            </a:r>
            <a:r>
              <a:rPr lang="en-US" dirty="0" smtClean="0"/>
              <a:t>(RFC----Response For a Class)</a:t>
            </a:r>
            <a:r>
              <a:rPr lang="zh-CN" altLang="en-US" dirty="0" smtClean="0"/>
              <a:t>。</a:t>
            </a:r>
            <a:r>
              <a:rPr lang="en-US" dirty="0" smtClean="0"/>
              <a:t>RFC</a:t>
            </a:r>
            <a:r>
              <a:rPr lang="zh-CN" altLang="en-US" dirty="0" smtClean="0"/>
              <a:t>测量类的内部和外部通信能力。</a:t>
            </a:r>
            <a:endParaRPr lang="en-US" altLang="zh-CN" dirty="0" smtClean="0"/>
          </a:p>
          <a:p>
            <a:r>
              <a:rPr lang="zh-CN" altLang="en-US" dirty="0" smtClean="0"/>
              <a:t>类的响应集合是该类收到消息时，对消息作出反应的方法集合。即，一个类中对接收的消息作出反应的方法个数。</a:t>
            </a:r>
            <a:endParaRPr lang="en-US" altLang="zh-CN" dirty="0" smtClean="0"/>
          </a:p>
          <a:p>
            <a:r>
              <a:rPr lang="zh-CN" altLang="en-US" dirty="0" smtClean="0"/>
              <a:t>如果收到一个消息，就需要调用许多方法响应该消息，那么测试和调试该类就会非常困难，因为测试人员很难理解消息的响应和传输机制。</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6</a:t>
            </a:r>
            <a:r>
              <a:rPr lang="zh-CN" altLang="en-US" b="1" dirty="0" smtClean="0"/>
              <a:t>：</a:t>
            </a:r>
            <a:r>
              <a:rPr lang="zh-CN" altLang="en-US" dirty="0" smtClean="0"/>
              <a:t> 方法内聚缺乏度</a:t>
            </a:r>
            <a:r>
              <a:rPr lang="en-US" dirty="0" smtClean="0"/>
              <a:t>(LCOM----Lack of Cohesion in Methods)</a:t>
            </a:r>
            <a:r>
              <a:rPr lang="zh-CN" altLang="en-US" dirty="0" smtClean="0"/>
              <a:t>。</a:t>
            </a:r>
            <a:endParaRPr lang="en-US" altLang="zh-CN" dirty="0" smtClean="0"/>
          </a:p>
          <a:p>
            <a:r>
              <a:rPr lang="zh-CN" altLang="en-US" dirty="0" smtClean="0"/>
              <a:t>当一对方法之间没有类似性时，</a:t>
            </a:r>
            <a:r>
              <a:rPr lang="en-US" dirty="0" smtClean="0"/>
              <a:t>LCOM</a:t>
            </a:r>
            <a:r>
              <a:rPr lang="zh-CN" altLang="en-US" dirty="0" smtClean="0"/>
              <a:t>为</a:t>
            </a:r>
            <a:r>
              <a:rPr lang="en-US" dirty="0" smtClean="0"/>
              <a:t>0</a:t>
            </a:r>
            <a:r>
              <a:rPr lang="zh-CN" altLang="en-US" dirty="0" smtClean="0"/>
              <a:t>，否则就不是</a:t>
            </a:r>
            <a:r>
              <a:rPr lang="en-US" dirty="0" smtClean="0"/>
              <a:t>0</a:t>
            </a:r>
            <a:r>
              <a:rPr lang="zh-CN" altLang="en-US" dirty="0" smtClean="0"/>
              <a:t>。</a:t>
            </a:r>
            <a:endParaRPr lang="en-US" altLang="zh-CN" dirty="0" smtClean="0"/>
          </a:p>
          <a:p>
            <a:r>
              <a:rPr lang="zh-CN" altLang="en-US" dirty="0" smtClean="0"/>
              <a:t>类似的方法个数越多，类的内聚性越好。如果一个类缺乏内聚度，说明该类可能在设计时被分解成了多个子类。</a:t>
            </a:r>
            <a:endParaRPr lang="en-US" altLang="zh-CN" dirty="0" smtClean="0"/>
          </a:p>
          <a:p>
            <a:r>
              <a:rPr lang="zh-CN" altLang="en-US" dirty="0" smtClean="0"/>
              <a:t>低聚合的类增加了整个系统的复杂性，因此，增加开发过程中出错的可能性。</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12.2.5</a:t>
            </a:r>
            <a:r>
              <a:rPr lang="zh-CN" altLang="en-US" dirty="0" smtClean="0"/>
              <a:t>度量元的使用</a:t>
            </a:r>
            <a:endParaRPr lang="zh-CN" altLang="en-US" dirty="0"/>
          </a:p>
        </p:txBody>
      </p:sp>
      <p:sp>
        <p:nvSpPr>
          <p:cNvPr id="3" name="内容占位符 2"/>
          <p:cNvSpPr>
            <a:spLocks noGrp="1"/>
          </p:cNvSpPr>
          <p:nvPr>
            <p:ph idx="1"/>
          </p:nvPr>
        </p:nvSpPr>
        <p:spPr/>
        <p:txBody>
          <a:bodyPr/>
          <a:lstStyle/>
          <a:p>
            <a:r>
              <a:rPr lang="zh-CN" altLang="en-US" dirty="0" smtClean="0"/>
              <a:t>软件复杂程度与代码中的隐藏的缺陷具有一定的统计规律。</a:t>
            </a:r>
            <a:endParaRPr lang="en-US" altLang="zh-CN" dirty="0" smtClean="0"/>
          </a:p>
          <a:p>
            <a:pPr lvl="1"/>
            <a:r>
              <a:rPr lang="zh-CN" altLang="en-US" dirty="0" smtClean="0"/>
              <a:t>正如</a:t>
            </a:r>
            <a:r>
              <a:rPr lang="en-US" dirty="0" smtClean="0"/>
              <a:t>McCabe</a:t>
            </a:r>
            <a:r>
              <a:rPr lang="zh-CN" altLang="en-US" dirty="0" smtClean="0"/>
              <a:t>发现的代码越复杂，未来的调试和测试就会更困难。对于面向对象语言也是如此。</a:t>
            </a:r>
          </a:p>
          <a:p>
            <a:r>
              <a:rPr lang="zh-CN" altLang="en-US" dirty="0" smtClean="0"/>
              <a:t>学术界和工业界的许多研究工作期望建立代码的质量</a:t>
            </a:r>
            <a:r>
              <a:rPr lang="en-US" dirty="0" smtClean="0"/>
              <a:t>(</a:t>
            </a:r>
            <a:r>
              <a:rPr lang="zh-CN" altLang="en-US" dirty="0" smtClean="0"/>
              <a:t>主要是复杂性</a:t>
            </a:r>
            <a:r>
              <a:rPr lang="en-US" dirty="0" smtClean="0"/>
              <a:t>)</a:t>
            </a:r>
            <a:r>
              <a:rPr lang="zh-CN" altLang="en-US" dirty="0" smtClean="0"/>
              <a:t>度量元与后期代码中的缺陷密度的关联关系。</a:t>
            </a:r>
            <a:endParaRPr lang="en-US" altLang="zh-CN" dirty="0" smtClean="0"/>
          </a:p>
          <a:p>
            <a:pPr lvl="1"/>
            <a:r>
              <a:rPr lang="zh-CN" altLang="en-US" dirty="0" smtClean="0"/>
              <a:t>以此预测出单元测试阶段后续的其它阶段应当或最少要测试出多少个缺陷，才能让开发者放心</a:t>
            </a:r>
            <a:r>
              <a:rPr lang="zh-CN" altLang="en-US" dirty="0" smtClean="0"/>
              <a:t>。</a:t>
            </a:r>
            <a:endParaRPr lang="en-US" altLang="zh-CN" dirty="0" smtClean="0"/>
          </a:p>
          <a:p>
            <a:pPr lvl="1"/>
            <a:r>
              <a:rPr lang="zh-CN" altLang="en-US" dirty="0" smtClean="0"/>
              <a:t>第</a:t>
            </a:r>
            <a:r>
              <a:rPr lang="en-US" dirty="0" smtClean="0"/>
              <a:t>15</a:t>
            </a:r>
            <a:r>
              <a:rPr lang="en-US" dirty="0" smtClean="0"/>
              <a:t>.1</a:t>
            </a:r>
            <a:r>
              <a:rPr lang="zh-CN" altLang="en-US" dirty="0" smtClean="0"/>
              <a:t>节讨论了依据代码的度量进行缺陷预测的方法。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 </a:t>
            </a:r>
            <a:r>
              <a:rPr lang="zh-CN" altLang="en-US" dirty="0" smtClean="0"/>
              <a:t>可靠安全编程</a:t>
            </a:r>
            <a:endParaRPr lang="zh-CN" altLang="en-US" dirty="0"/>
          </a:p>
        </p:txBody>
      </p:sp>
      <p:sp>
        <p:nvSpPr>
          <p:cNvPr id="3" name="内容占位符 2"/>
          <p:cNvSpPr>
            <a:spLocks noGrp="1"/>
          </p:cNvSpPr>
          <p:nvPr>
            <p:ph idx="1"/>
          </p:nvPr>
        </p:nvSpPr>
        <p:spPr/>
        <p:txBody>
          <a:bodyPr/>
          <a:lstStyle/>
          <a:p>
            <a:r>
              <a:rPr lang="zh-CN" altLang="en-US" dirty="0" smtClean="0"/>
              <a:t>提高代码质量的有效方法是教育和培训程序员，写出符合质量要求的代码，而不是事后的评测。</a:t>
            </a:r>
            <a:endParaRPr lang="en-US" dirty="0" smtClean="0"/>
          </a:p>
          <a:p>
            <a:pPr lvl="1"/>
            <a:endParaRPr lang="en-US" dirty="0" smtClean="0"/>
          </a:p>
          <a:p>
            <a:pPr lvl="1"/>
            <a:r>
              <a:rPr lang="en-US" dirty="0" smtClean="0"/>
              <a:t>12.4.1 </a:t>
            </a:r>
            <a:r>
              <a:rPr lang="zh-CN" altLang="en-US" dirty="0" smtClean="0"/>
              <a:t>可靠安全的编程原则</a:t>
            </a:r>
            <a:r>
              <a:rPr lang="en-US" dirty="0" smtClean="0"/>
              <a:t>	</a:t>
            </a:r>
            <a:endParaRPr lang="zh-CN" altLang="en-US" dirty="0" smtClean="0"/>
          </a:p>
          <a:p>
            <a:pPr lvl="1"/>
            <a:r>
              <a:rPr lang="en-US" dirty="0" smtClean="0"/>
              <a:t>12.4.2 </a:t>
            </a:r>
            <a:r>
              <a:rPr lang="zh-CN" altLang="en-US" dirty="0" smtClean="0"/>
              <a:t>安全编程语言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12.4.1 </a:t>
            </a:r>
            <a:r>
              <a:rPr lang="zh-CN" altLang="en-US" dirty="0" smtClean="0"/>
              <a:t>可靠安全的编程原则</a:t>
            </a:r>
            <a:endParaRPr lang="zh-CN" altLang="en-US" dirty="0"/>
          </a:p>
        </p:txBody>
      </p:sp>
      <p:sp>
        <p:nvSpPr>
          <p:cNvPr id="3" name="内容占位符 2"/>
          <p:cNvSpPr>
            <a:spLocks noGrp="1"/>
          </p:cNvSpPr>
          <p:nvPr>
            <p:ph idx="1"/>
          </p:nvPr>
        </p:nvSpPr>
        <p:spPr/>
        <p:txBody>
          <a:bodyPr/>
          <a:lstStyle/>
          <a:p>
            <a:r>
              <a:rPr lang="en-US" dirty="0" smtClean="0"/>
              <a:t>Gerard J. </a:t>
            </a:r>
            <a:r>
              <a:rPr lang="en-US" dirty="0" err="1" smtClean="0"/>
              <a:t>Holzmann</a:t>
            </a:r>
            <a:r>
              <a:rPr lang="zh-CN" altLang="en-US" dirty="0" smtClean="0"/>
              <a:t>是美国</a:t>
            </a:r>
            <a:r>
              <a:rPr lang="en-US" dirty="0" smtClean="0"/>
              <a:t>NASA</a:t>
            </a:r>
            <a:r>
              <a:rPr lang="zh-CN" altLang="en-US" dirty="0" smtClean="0"/>
              <a:t>喷气实验室</a:t>
            </a:r>
            <a:r>
              <a:rPr lang="en-US" dirty="0" smtClean="0"/>
              <a:t>(JPL-- Jet Propulsion Laboratories)</a:t>
            </a:r>
            <a:r>
              <a:rPr lang="zh-CN" altLang="en-US" dirty="0" smtClean="0"/>
              <a:t>的首席计算机科学家，他领导可靠软件实验室对安全关键软件的编程进行了总结，形成了</a:t>
            </a:r>
            <a:r>
              <a:rPr lang="en-US" dirty="0" smtClean="0"/>
              <a:t>10</a:t>
            </a:r>
            <a:r>
              <a:rPr lang="zh-CN" altLang="en-US" dirty="0" smtClean="0"/>
              <a:t>个规则</a:t>
            </a:r>
            <a:r>
              <a:rPr lang="en-US" altLang="zh-CN" dirty="0" smtClean="0"/>
              <a:t>:</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mtClean="0"/>
          </a:p>
        </p:txBody>
      </p:sp>
      <p:sp>
        <p:nvSpPr>
          <p:cNvPr id="36867" name="Rectangle 3"/>
          <p:cNvSpPr>
            <a:spLocks noGrp="1" noChangeArrowheads="1"/>
          </p:cNvSpPr>
          <p:nvPr>
            <p:ph type="body" idx="1"/>
          </p:nvPr>
        </p:nvSpPr>
        <p:spPr/>
        <p:txBody>
          <a:bodyPr/>
          <a:lstStyle/>
          <a:p>
            <a:pPr eaLnBrk="1" hangingPunct="1"/>
            <a:r>
              <a:rPr lang="zh-CN" altLang="en-US" b="1" smtClean="0"/>
              <a:t>规则</a:t>
            </a:r>
            <a:r>
              <a:rPr lang="en-US" altLang="zh-CN" b="1" smtClean="0"/>
              <a:t>1</a:t>
            </a:r>
            <a:r>
              <a:rPr lang="zh-CN" altLang="en-US" b="1" smtClean="0"/>
              <a:t>：所有的代码采用简单构件。不得使用</a:t>
            </a:r>
            <a:r>
              <a:rPr lang="en-US" altLang="zh-CN" b="1" smtClean="0"/>
              <a:t>goto</a:t>
            </a:r>
            <a:r>
              <a:rPr lang="zh-CN" altLang="en-US" b="1" smtClean="0"/>
              <a:t>语句、</a:t>
            </a:r>
            <a:r>
              <a:rPr lang="en-US" altLang="zh-CN" b="1" smtClean="0"/>
              <a:t>setjmp</a:t>
            </a:r>
            <a:r>
              <a:rPr lang="zh-CN" altLang="en-US" b="1" smtClean="0"/>
              <a:t>和</a:t>
            </a:r>
            <a:r>
              <a:rPr lang="en-US" altLang="zh-CN" b="1" smtClean="0"/>
              <a:t>longjmp</a:t>
            </a:r>
            <a:r>
              <a:rPr lang="zh-CN" altLang="en-US" b="1" smtClean="0"/>
              <a:t>构件、直接和间接递归等。</a:t>
            </a:r>
          </a:p>
          <a:p>
            <a:pPr eaLnBrk="1" hangingPunct="1"/>
            <a:r>
              <a:rPr lang="zh-CN" altLang="en-US" b="1" smtClean="0"/>
              <a:t>原理：</a:t>
            </a:r>
            <a:r>
              <a:rPr lang="zh-CN" altLang="en-US" smtClean="0"/>
              <a:t>控制流越简单，编译器转换代码的能力越强，产生出二进制代码越清晰。只有一个入口点和一个出口点的程序是最简单的程序。但是，本规则并没有要求所有的函数都只能一个返回点。</a:t>
            </a:r>
          </a:p>
          <a:p>
            <a:pPr eaLnBrk="1" hangingPunct="1"/>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zh-CN" smtClean="0"/>
          </a:p>
        </p:txBody>
      </p:sp>
      <p:sp>
        <p:nvSpPr>
          <p:cNvPr id="37891" name="Rectangle 3"/>
          <p:cNvSpPr>
            <a:spLocks noGrp="1" noChangeArrowheads="1"/>
          </p:cNvSpPr>
          <p:nvPr>
            <p:ph type="body" idx="1"/>
          </p:nvPr>
        </p:nvSpPr>
        <p:spPr/>
        <p:txBody>
          <a:bodyPr/>
          <a:lstStyle/>
          <a:p>
            <a:pPr eaLnBrk="1" hangingPunct="1">
              <a:lnSpc>
                <a:spcPct val="80000"/>
              </a:lnSpc>
            </a:pPr>
            <a:r>
              <a:rPr lang="zh-CN" altLang="en-US" sz="2800" b="1" smtClean="0"/>
              <a:t>规则</a:t>
            </a:r>
            <a:r>
              <a:rPr lang="en-US" altLang="zh-CN" sz="2800" b="1" smtClean="0"/>
              <a:t>2</a:t>
            </a:r>
            <a:r>
              <a:rPr lang="zh-CN" altLang="en-US" sz="2800" b="1" smtClean="0"/>
              <a:t>：所有的循环必须具有固定的上界。</a:t>
            </a:r>
            <a:r>
              <a:rPr lang="zh-CN" altLang="en-US" sz="2800" smtClean="0"/>
              <a:t>必须能用检查工具静态地证明循环次数不会超越预置的上界。如果工具不能静态地证明循环的边界，此规则就没有得到遵守。</a:t>
            </a:r>
          </a:p>
          <a:p>
            <a:pPr eaLnBrk="1" hangingPunct="1">
              <a:lnSpc>
                <a:spcPct val="80000"/>
              </a:lnSpc>
            </a:pPr>
            <a:r>
              <a:rPr lang="zh-CN" altLang="en-US" sz="2800" b="1" smtClean="0"/>
              <a:t>原理：</a:t>
            </a:r>
            <a:r>
              <a:rPr lang="zh-CN" altLang="en-US" sz="2800" smtClean="0"/>
              <a:t>不用递归和确定的循环次数可以预防不停机的代码。但本规则不能用于有意地进行无终止循环的情况，如，进程调度。是很多程序员，特别是新程序员喜欢用递归。禁用递归不会产生循环函数调用圈，就可以用代码分析器证明栈的使用和程序的执行边界是否受到限制。</a:t>
            </a:r>
          </a:p>
          <a:p>
            <a:pPr lvl="1" eaLnBrk="1" hangingPunct="1">
              <a:lnSpc>
                <a:spcPct val="80000"/>
              </a:lnSpc>
            </a:pPr>
            <a:r>
              <a:rPr lang="zh-CN" altLang="en-US" sz="2400" smtClean="0"/>
              <a:t>某些情况下，可以把此规则反着用，即，检查工具能够静态地证明循环不会终止。为保证与此规则一致，可以定义一个变量，在循环中增加一个明显的次数的上界。当循环超过上界时，触发一个断言</a:t>
            </a:r>
            <a:r>
              <a:rPr lang="en-US" altLang="zh-CN" sz="2400" smtClean="0"/>
              <a:t>(assertion)</a:t>
            </a:r>
            <a:r>
              <a:rPr lang="zh-CN" altLang="en-US" sz="2400" smtClean="0"/>
              <a:t>。 </a:t>
            </a:r>
          </a:p>
          <a:p>
            <a:pPr eaLnBrk="1" hangingPunct="1">
              <a:lnSpc>
                <a:spcPct val="80000"/>
              </a:lnSpc>
            </a:pPr>
            <a:endParaRPr lang="en-US" altLang="zh-CN"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12.1.1 </a:t>
            </a:r>
            <a:r>
              <a:rPr lang="zh-CN" altLang="en-US" dirty="0" smtClean="0"/>
              <a:t>运行错误分类</a:t>
            </a:r>
            <a:endParaRPr lang="zh-CN" altLang="en-US" dirty="0"/>
          </a:p>
        </p:txBody>
      </p:sp>
      <p:sp>
        <p:nvSpPr>
          <p:cNvPr id="3" name="内容占位符 2"/>
          <p:cNvSpPr>
            <a:spLocks noGrp="1"/>
          </p:cNvSpPr>
          <p:nvPr>
            <p:ph idx="1"/>
          </p:nvPr>
        </p:nvSpPr>
        <p:spPr/>
        <p:txBody>
          <a:bodyPr/>
          <a:lstStyle/>
          <a:p>
            <a:r>
              <a:rPr lang="zh-CN" altLang="en-US" dirty="0" smtClean="0"/>
              <a:t>航天、国防部门、民用航空等安全关键领域的普遍做法是将软件的错误按导致灾难或给业务带来损失的严重程度分类。</a:t>
            </a:r>
            <a:endParaRPr lang="en-US" altLang="zh-CN" dirty="0" smtClean="0"/>
          </a:p>
          <a:p>
            <a:pPr lvl="1"/>
            <a:r>
              <a:rPr lang="en-US" dirty="0" smtClean="0"/>
              <a:t>A</a:t>
            </a:r>
            <a:r>
              <a:rPr lang="zh-CN" altLang="en-US" dirty="0" smtClean="0"/>
              <a:t>级错误是最严重的错误，</a:t>
            </a:r>
            <a:endParaRPr lang="en-US" altLang="zh-CN" dirty="0" smtClean="0"/>
          </a:p>
          <a:p>
            <a:pPr lvl="1"/>
            <a:r>
              <a:rPr lang="zh-CN" altLang="en-US" dirty="0" smtClean="0"/>
              <a:t>其次是</a:t>
            </a:r>
            <a:r>
              <a:rPr lang="en-US" dirty="0" smtClean="0"/>
              <a:t>B</a:t>
            </a:r>
            <a:r>
              <a:rPr lang="zh-CN" altLang="en-US" dirty="0" smtClean="0"/>
              <a:t>级错误，</a:t>
            </a:r>
            <a:endParaRPr lang="en-US" altLang="zh-CN" dirty="0" smtClean="0"/>
          </a:p>
          <a:p>
            <a:pPr lvl="1"/>
            <a:r>
              <a:rPr lang="en-US" dirty="0" smtClean="0"/>
              <a:t>C</a:t>
            </a:r>
            <a:r>
              <a:rPr lang="zh-CN" altLang="en-US" dirty="0" smtClean="0"/>
              <a:t>和</a:t>
            </a:r>
            <a:r>
              <a:rPr lang="en-US" dirty="0" smtClean="0"/>
              <a:t>D</a:t>
            </a:r>
            <a:r>
              <a:rPr lang="zh-CN" altLang="en-US" dirty="0" smtClean="0"/>
              <a:t>级的错误会影响到软件功能，或给业务使用造成许多不便；</a:t>
            </a:r>
            <a:endParaRPr lang="en-US" altLang="zh-CN" dirty="0" smtClean="0"/>
          </a:p>
          <a:p>
            <a:pPr lvl="1"/>
            <a:r>
              <a:rPr lang="en-US" dirty="0" smtClean="0"/>
              <a:t>E</a:t>
            </a:r>
            <a:r>
              <a:rPr lang="zh-CN" altLang="en-US" dirty="0" smtClean="0"/>
              <a:t>级错误是无关紧要的错误。</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smtClean="0"/>
          </a:p>
        </p:txBody>
      </p:sp>
      <p:sp>
        <p:nvSpPr>
          <p:cNvPr id="38915" name="Rectangle 3"/>
          <p:cNvSpPr>
            <a:spLocks noGrp="1" noChangeArrowheads="1"/>
          </p:cNvSpPr>
          <p:nvPr>
            <p:ph type="body" idx="1"/>
          </p:nvPr>
        </p:nvSpPr>
        <p:spPr/>
        <p:txBody>
          <a:bodyPr/>
          <a:lstStyle/>
          <a:p>
            <a:pPr eaLnBrk="1" hangingPunct="1">
              <a:lnSpc>
                <a:spcPct val="90000"/>
              </a:lnSpc>
            </a:pPr>
            <a:r>
              <a:rPr lang="zh-CN" altLang="en-US" sz="2800" b="1" dirty="0" smtClean="0"/>
              <a:t>规则</a:t>
            </a:r>
            <a:r>
              <a:rPr lang="en-US" altLang="zh-CN" sz="2800" b="1" dirty="0" smtClean="0"/>
              <a:t>3</a:t>
            </a:r>
            <a:r>
              <a:rPr lang="zh-CN" altLang="en-US" sz="2800" b="1" dirty="0" smtClean="0"/>
              <a:t>：在初始化后，不要使用动态内存分配。</a:t>
            </a:r>
          </a:p>
          <a:p>
            <a:pPr eaLnBrk="1" hangingPunct="1">
              <a:lnSpc>
                <a:spcPct val="90000"/>
              </a:lnSpc>
            </a:pPr>
            <a:r>
              <a:rPr lang="zh-CN" altLang="en-US" sz="2800" b="1" dirty="0" smtClean="0"/>
              <a:t>原理：</a:t>
            </a:r>
            <a:r>
              <a:rPr lang="zh-CN" altLang="en-US" sz="2800" dirty="0" smtClean="0"/>
              <a:t>内存分配函数，例如，</a:t>
            </a:r>
            <a:r>
              <a:rPr lang="en-US" altLang="zh-CN" sz="2800" dirty="0" err="1" smtClean="0"/>
              <a:t>malloc</a:t>
            </a:r>
            <a:r>
              <a:rPr lang="zh-CN" altLang="en-US" sz="2800" dirty="0" smtClean="0"/>
              <a:t>、</a:t>
            </a:r>
            <a:r>
              <a:rPr lang="en-US" altLang="zh-CN" sz="2800" dirty="0" smtClean="0"/>
              <a:t>garbage</a:t>
            </a:r>
            <a:r>
              <a:rPr lang="zh-CN" altLang="en-US" sz="2800" dirty="0" smtClean="0"/>
              <a:t>收集器等常常会出现不可预测的行为，并会严重影响性能。最严重的编码错误是内存分配和释放不当而造成的，即，只知道申请内存，而忘记释放内存，直到所有的物理内存被用完时，仍然申请内存。因此，要强迫所有的应用程序限定在一个固定的、预先分配好的内存范围内运行。这样做可以消除许多问题，并能验证内存的使用情况。</a:t>
            </a:r>
          </a:p>
          <a:p>
            <a:pPr lvl="1" eaLnBrk="1" hangingPunct="1">
              <a:lnSpc>
                <a:spcPct val="90000"/>
              </a:lnSpc>
            </a:pPr>
            <a:r>
              <a:rPr lang="zh-CN" altLang="en-US" sz="2400" dirty="0" smtClean="0"/>
              <a:t>在没有递归的情况下，栈空间的上界是可以静态计算出来的。因此，能够证明应用程序是否严格在所规定的内存中运行。</a:t>
            </a:r>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sp>
        <p:nvSpPr>
          <p:cNvPr id="39939" name="Rectangle 3"/>
          <p:cNvSpPr>
            <a:spLocks noGrp="1" noChangeArrowheads="1"/>
          </p:cNvSpPr>
          <p:nvPr>
            <p:ph type="body" idx="1"/>
          </p:nvPr>
        </p:nvSpPr>
        <p:spPr/>
        <p:txBody>
          <a:bodyPr/>
          <a:lstStyle/>
          <a:p>
            <a:pPr eaLnBrk="1" hangingPunct="1"/>
            <a:r>
              <a:rPr lang="zh-CN" altLang="en-US" sz="2800" b="1" smtClean="0"/>
              <a:t>规则</a:t>
            </a:r>
            <a:r>
              <a:rPr lang="en-US" altLang="zh-CN" sz="2800" b="1" smtClean="0"/>
              <a:t>4</a:t>
            </a:r>
            <a:r>
              <a:rPr lang="zh-CN" altLang="en-US" sz="2800" b="1" smtClean="0"/>
              <a:t>：模块规模限制。</a:t>
            </a:r>
          </a:p>
          <a:p>
            <a:pPr eaLnBrk="1" hangingPunct="1"/>
            <a:r>
              <a:rPr lang="zh-CN" altLang="en-US" sz="2800" b="1" smtClean="0"/>
              <a:t>原理：</a:t>
            </a:r>
            <a:r>
              <a:rPr lang="zh-CN" altLang="en-US" sz="2800" smtClean="0"/>
              <a:t>通常一张打印纸或计算机显示屏显示的语句行数是有限的，且每行显示一个语句或一个声明会更让读者容易理解程序。因此，每个函数的代码行要在</a:t>
            </a:r>
            <a:r>
              <a:rPr lang="en-US" altLang="zh-CN" sz="2800" smtClean="0"/>
              <a:t>60</a:t>
            </a:r>
            <a:r>
              <a:rPr lang="zh-CN" altLang="en-US" sz="2800" smtClean="0"/>
              <a:t>行以下。</a:t>
            </a:r>
          </a:p>
          <a:p>
            <a:pPr eaLnBrk="1" hangingPunct="1"/>
            <a:r>
              <a:rPr lang="zh-CN" altLang="en-US" sz="2800" smtClean="0"/>
              <a:t>每个函数应当是一个逻辑单元，其中的代码必须作为一个单元。一个软件单元是组成软件系统的不可再分的最小单位。这样的最小单位的必须是可理解的和可验证的。如果一个单元跨越多个页，就很难理解和评审该逻辑单元。</a:t>
            </a:r>
          </a:p>
          <a:p>
            <a:pPr eaLnBrk="1" hangingPunct="1"/>
            <a:endParaRPr lang="en-US" altLang="zh-CN"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zh-CN" altLang="zh-CN" smtClean="0"/>
          </a:p>
        </p:txBody>
      </p:sp>
      <p:sp>
        <p:nvSpPr>
          <p:cNvPr id="40963" name="Rectangle 3"/>
          <p:cNvSpPr>
            <a:spLocks noGrp="1" noChangeArrowheads="1"/>
          </p:cNvSpPr>
          <p:nvPr>
            <p:ph type="body" idx="1"/>
          </p:nvPr>
        </p:nvSpPr>
        <p:spPr/>
        <p:txBody>
          <a:bodyPr/>
          <a:lstStyle/>
          <a:p>
            <a:pPr eaLnBrk="1" hangingPunct="1">
              <a:lnSpc>
                <a:spcPct val="90000"/>
              </a:lnSpc>
            </a:pPr>
            <a:r>
              <a:rPr lang="zh-CN" altLang="en-US" sz="2400" b="1" smtClean="0"/>
              <a:t>规则</a:t>
            </a:r>
            <a:r>
              <a:rPr lang="en-US" altLang="zh-CN" sz="2400" b="1" smtClean="0"/>
              <a:t>5</a:t>
            </a:r>
            <a:r>
              <a:rPr lang="zh-CN" altLang="en-US" sz="2400" b="1" smtClean="0"/>
              <a:t>：每个函数中的断言</a:t>
            </a:r>
            <a:r>
              <a:rPr lang="en-US" altLang="zh-CN" sz="2400" b="1" smtClean="0"/>
              <a:t>(assertion)</a:t>
            </a:r>
            <a:r>
              <a:rPr lang="zh-CN" altLang="en-US" sz="2400" b="1" smtClean="0"/>
              <a:t>应当不小于两个。</a:t>
            </a:r>
          </a:p>
          <a:p>
            <a:pPr eaLnBrk="1" hangingPunct="1">
              <a:lnSpc>
                <a:spcPct val="90000"/>
              </a:lnSpc>
            </a:pPr>
            <a:r>
              <a:rPr lang="zh-CN" altLang="en-US" sz="2400" b="1" smtClean="0"/>
              <a:t>原理：</a:t>
            </a:r>
            <a:r>
              <a:rPr lang="zh-CN" altLang="en-US" sz="2400" smtClean="0"/>
              <a:t>断言用于检查那些在实际执行时不可能发生的异常条件。断言必须不能引起副作用，并应当定义为</a:t>
            </a:r>
            <a:r>
              <a:rPr lang="en-US" altLang="zh-CN" sz="2400" smtClean="0"/>
              <a:t>Boolean</a:t>
            </a:r>
            <a:r>
              <a:rPr lang="zh-CN" altLang="en-US" sz="2400" smtClean="0"/>
              <a:t>测试。当断言失败时，要有一个明显的恢复动作，例如，给调用者返回一个错误条件，说明执行了失败的断言。用静态检查工具可以证明任何断言绝对不可能发生，或绝对不会违反本规则。</a:t>
            </a:r>
          </a:p>
          <a:p>
            <a:pPr lvl="1" eaLnBrk="1" hangingPunct="1">
              <a:lnSpc>
                <a:spcPct val="90000"/>
              </a:lnSpc>
            </a:pPr>
            <a:r>
              <a:rPr lang="zh-CN" altLang="en-US" sz="2000" smtClean="0"/>
              <a:t>对软件工业的编码工作量统计表明，单元测试发现每</a:t>
            </a:r>
            <a:r>
              <a:rPr lang="en-US" altLang="zh-CN" sz="2000" smtClean="0"/>
              <a:t>10~100</a:t>
            </a:r>
            <a:r>
              <a:rPr lang="zh-CN" altLang="en-US" sz="2000" smtClean="0"/>
              <a:t>行代码就有一个缺陷。拦截缺陷的机会随着断言密度的增加而明显提升。建议将断言的使用作为预防代码缺陷的策略。</a:t>
            </a:r>
          </a:p>
          <a:p>
            <a:pPr lvl="1" eaLnBrk="1" hangingPunct="1">
              <a:lnSpc>
                <a:spcPct val="90000"/>
              </a:lnSpc>
            </a:pPr>
            <a:r>
              <a:rPr lang="zh-CN" altLang="en-US" sz="2000" smtClean="0"/>
              <a:t>开发者可以使用断言验证函数的前置和后置条件、参数值、函数的返回值、以及循环次数是否固定。由于断言没有副作用，可以在测试后，关闭代码中的断言。</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zh-CN" altLang="zh-CN" smtClean="0"/>
          </a:p>
        </p:txBody>
      </p:sp>
      <p:sp>
        <p:nvSpPr>
          <p:cNvPr id="41987" name="Rectangle 3"/>
          <p:cNvSpPr>
            <a:spLocks noGrp="1" noChangeArrowheads="1"/>
          </p:cNvSpPr>
          <p:nvPr>
            <p:ph type="body" idx="1"/>
          </p:nvPr>
        </p:nvSpPr>
        <p:spPr/>
        <p:txBody>
          <a:bodyPr/>
          <a:lstStyle/>
          <a:p>
            <a:pPr eaLnBrk="1" hangingPunct="1"/>
            <a:r>
              <a:rPr lang="zh-CN" altLang="en-US" b="1" smtClean="0"/>
              <a:t>规则</a:t>
            </a:r>
            <a:r>
              <a:rPr lang="en-US" altLang="zh-CN" b="1" smtClean="0"/>
              <a:t>6</a:t>
            </a:r>
            <a:r>
              <a:rPr lang="zh-CN" altLang="en-US" b="1" smtClean="0"/>
              <a:t>：将所有的数据对象声明限定在可能的最小范围内，即，信息隐藏。</a:t>
            </a:r>
          </a:p>
          <a:p>
            <a:pPr eaLnBrk="1" hangingPunct="1"/>
            <a:r>
              <a:rPr lang="zh-CN" altLang="en-US" b="1" smtClean="0"/>
              <a:t>原理：</a:t>
            </a:r>
            <a:r>
              <a:rPr lang="zh-CN" altLang="en-US" smtClean="0"/>
              <a:t>该规则支持数据隐藏。很明显，如果一个对象不在其范围内，其它模块就不能引用或破坏对象的值。类似地，如果测试人员必须诊断对象的错误值，那么，涉及到的赋值语句越少，就越容易诊断出问题。不鼓励变量的复用，因为变量复用会使错误诊断更复杂。</a:t>
            </a:r>
          </a:p>
          <a:p>
            <a:pPr eaLnBrk="1" hangingPunct="1"/>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zh-CN" smtClean="0"/>
          </a:p>
        </p:txBody>
      </p:sp>
      <p:sp>
        <p:nvSpPr>
          <p:cNvPr id="43011" name="Rectangle 3"/>
          <p:cNvSpPr>
            <a:spLocks noGrp="1" noChangeArrowheads="1"/>
          </p:cNvSpPr>
          <p:nvPr>
            <p:ph type="body" idx="1"/>
          </p:nvPr>
        </p:nvSpPr>
        <p:spPr/>
        <p:txBody>
          <a:bodyPr/>
          <a:lstStyle/>
          <a:p>
            <a:pPr eaLnBrk="1" hangingPunct="1"/>
            <a:r>
              <a:rPr lang="zh-CN" altLang="en-US" sz="2800" b="1" smtClean="0"/>
              <a:t>规则</a:t>
            </a:r>
            <a:r>
              <a:rPr lang="en-US" altLang="zh-CN" sz="2800" b="1" smtClean="0"/>
              <a:t>7</a:t>
            </a:r>
            <a:r>
              <a:rPr lang="zh-CN" altLang="en-US" sz="2800" b="1" smtClean="0"/>
              <a:t>：调用函数必须检查无类型</a:t>
            </a:r>
            <a:r>
              <a:rPr lang="en-US" altLang="zh-CN" sz="2800" b="1" smtClean="0"/>
              <a:t>(nonvoid)</a:t>
            </a:r>
            <a:r>
              <a:rPr lang="zh-CN" altLang="en-US" sz="2800" b="1" smtClean="0"/>
              <a:t>函数的返回值，检查所传递参数的合法性。</a:t>
            </a:r>
          </a:p>
          <a:p>
            <a:pPr eaLnBrk="1" hangingPunct="1"/>
            <a:r>
              <a:rPr lang="zh-CN" altLang="en-US" sz="2800" b="1" smtClean="0"/>
              <a:t>原理：该</a:t>
            </a:r>
            <a:r>
              <a:rPr lang="zh-CN" altLang="en-US" sz="2800" smtClean="0"/>
              <a:t>规则可能常常被违背。严格来讲，本规则甚至意味着，</a:t>
            </a:r>
            <a:r>
              <a:rPr lang="en-US" altLang="zh-CN" sz="2800" smtClean="0"/>
              <a:t>C</a:t>
            </a:r>
            <a:r>
              <a:rPr lang="zh-CN" altLang="en-US" sz="2800" smtClean="0"/>
              <a:t>语言中的</a:t>
            </a:r>
            <a:r>
              <a:rPr lang="en-US" altLang="zh-CN" sz="2800" smtClean="0"/>
              <a:t>printf</a:t>
            </a:r>
            <a:r>
              <a:rPr lang="zh-CN" altLang="en-US" sz="2800" smtClean="0"/>
              <a:t>语句和文件的</a:t>
            </a:r>
            <a:r>
              <a:rPr lang="en-US" altLang="zh-CN" sz="2800" smtClean="0"/>
              <a:t>close</a:t>
            </a:r>
            <a:r>
              <a:rPr lang="zh-CN" altLang="en-US" sz="2800" smtClean="0"/>
              <a:t>语句都必须要检查。</a:t>
            </a:r>
          </a:p>
          <a:p>
            <a:pPr lvl="1" eaLnBrk="1" hangingPunct="1"/>
            <a:r>
              <a:rPr lang="zh-CN" altLang="en-US" sz="2400" smtClean="0"/>
              <a:t>如果对错误参数的响应与正常的不同，就需要明显地检查返回值。对于的情况，也可以获得像</a:t>
            </a:r>
            <a:r>
              <a:rPr lang="en-US" altLang="zh-CN" sz="2400" smtClean="0"/>
              <a:t>printf</a:t>
            </a:r>
            <a:r>
              <a:rPr lang="zh-CN" altLang="en-US" sz="2400" smtClean="0"/>
              <a:t>和</a:t>
            </a:r>
            <a:r>
              <a:rPr lang="en-US" altLang="zh-CN" sz="2400" smtClean="0"/>
              <a:t>close</a:t>
            </a:r>
            <a:r>
              <a:rPr lang="zh-CN" altLang="en-US" sz="2400" smtClean="0"/>
              <a:t>函数的返回值，因此，程序员可以明显判断是否忽略函数的返回值。有怀疑时，应当用注释行解释为何不考虑返回值。在大多数情况下，不能被忽略函数返回值，因为，通过函数之间的调用链条是传播错误最常见方式。</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smtClean="0"/>
          </a:p>
        </p:txBody>
      </p:sp>
      <p:sp>
        <p:nvSpPr>
          <p:cNvPr id="44035" name="Rectangle 3"/>
          <p:cNvSpPr>
            <a:spLocks noGrp="1" noChangeArrowheads="1"/>
          </p:cNvSpPr>
          <p:nvPr>
            <p:ph type="body" idx="1"/>
          </p:nvPr>
        </p:nvSpPr>
        <p:spPr/>
        <p:txBody>
          <a:bodyPr/>
          <a:lstStyle/>
          <a:p>
            <a:pPr eaLnBrk="1" hangingPunct="1">
              <a:lnSpc>
                <a:spcPct val="80000"/>
              </a:lnSpc>
            </a:pPr>
            <a:r>
              <a:rPr lang="zh-CN" altLang="en-US" sz="2400" b="1" smtClean="0"/>
              <a:t>规则</a:t>
            </a:r>
            <a:r>
              <a:rPr lang="en-US" altLang="zh-CN" sz="2400" b="1" smtClean="0"/>
              <a:t>8</a:t>
            </a:r>
            <a:r>
              <a:rPr lang="zh-CN" altLang="en-US" sz="2400" b="1" smtClean="0"/>
              <a:t>：使用预处理时，必须限制在所包含的头文件和简单的宏定义中。不允许使用标记传递</a:t>
            </a:r>
            <a:r>
              <a:rPr lang="en-US" altLang="zh-CN" sz="2400" b="1" smtClean="0"/>
              <a:t>(Token pasting)</a:t>
            </a:r>
            <a:r>
              <a:rPr lang="zh-CN" altLang="en-US" sz="2400" b="1" smtClean="0"/>
              <a:t>、变量列表 </a:t>
            </a:r>
            <a:r>
              <a:rPr lang="en-US" altLang="zh-CN" sz="2400" b="1" smtClean="0"/>
              <a:t>(ellipses)</a:t>
            </a:r>
            <a:r>
              <a:rPr lang="zh-CN" altLang="en-US" sz="2400" b="1" smtClean="0"/>
              <a:t>和递归宏调用。所有的宏</a:t>
            </a:r>
            <a:r>
              <a:rPr lang="en-US" altLang="zh-CN" sz="2400" b="1" smtClean="0"/>
              <a:t>(macros)</a:t>
            </a:r>
            <a:r>
              <a:rPr lang="zh-CN" altLang="en-US" sz="2400" b="1" smtClean="0"/>
              <a:t>必须扩展为完整的语法单元。最小程度使用条件编译。</a:t>
            </a:r>
          </a:p>
          <a:p>
            <a:pPr eaLnBrk="1" hangingPunct="1">
              <a:lnSpc>
                <a:spcPct val="80000"/>
              </a:lnSpc>
            </a:pPr>
            <a:endParaRPr lang="zh-CN" altLang="en-US" sz="2400" b="1" smtClean="0"/>
          </a:p>
          <a:p>
            <a:pPr eaLnBrk="1" hangingPunct="1">
              <a:lnSpc>
                <a:spcPct val="80000"/>
              </a:lnSpc>
            </a:pPr>
            <a:r>
              <a:rPr lang="zh-CN" altLang="en-US" sz="2400" b="1" smtClean="0"/>
              <a:t>原理：</a:t>
            </a:r>
            <a:r>
              <a:rPr lang="en-US" altLang="zh-CN" sz="2400" smtClean="0"/>
              <a:t>C</a:t>
            </a:r>
            <a:r>
              <a:rPr lang="zh-CN" altLang="en-US" sz="2400" smtClean="0"/>
              <a:t>语言的预处理器往往是非常好用，但又令人困惑的工具，很容易破坏代码的清晰性，并导致许多基于文本的代码检查器无法检查。如果不限制预处理器的使用，由预处理器所产生的构件是很难辨认，即使是用形式语言定义的构件也很难被辨认。</a:t>
            </a:r>
          </a:p>
          <a:p>
            <a:pPr lvl="1" eaLnBrk="1" hangingPunct="1">
              <a:lnSpc>
                <a:spcPct val="80000"/>
              </a:lnSpc>
            </a:pPr>
            <a:r>
              <a:rPr lang="zh-CN" altLang="en-US" sz="2000" smtClean="0"/>
              <a:t>条件编译会增加软件的版本数量，例如，如果假定只有</a:t>
            </a:r>
            <a:r>
              <a:rPr lang="en-US" altLang="zh-CN" sz="2000" smtClean="0"/>
              <a:t>10</a:t>
            </a:r>
            <a:r>
              <a:rPr lang="zh-CN" altLang="en-US" sz="2000" smtClean="0"/>
              <a:t>个条件编译项，就可能产生</a:t>
            </a:r>
            <a:r>
              <a:rPr lang="en-US" altLang="zh-CN" sz="2000" smtClean="0"/>
              <a:t>200</a:t>
            </a:r>
            <a:r>
              <a:rPr lang="zh-CN" altLang="en-US" sz="2000" smtClean="0"/>
              <a:t>多个具有差异的代码版本，如果每个版本都要被测试</a:t>
            </a:r>
            <a:r>
              <a:rPr lang="en-US" altLang="zh-CN" sz="2000" smtClean="0"/>
              <a:t>---</a:t>
            </a:r>
            <a:r>
              <a:rPr lang="zh-CN" altLang="en-US" sz="2000" smtClean="0"/>
              <a:t>将会引起测试工作量的急剧增加。这与配置管理提倡的有些矛盾</a:t>
            </a:r>
            <a:r>
              <a:rPr lang="en-US" altLang="zh-CN" sz="2000" smtClean="0"/>
              <a:t>(</a:t>
            </a:r>
            <a:r>
              <a:rPr lang="zh-CN" altLang="en-US" sz="2000" smtClean="0"/>
              <a:t>见配置管理一章</a:t>
            </a:r>
            <a:r>
              <a:rPr lang="en-US" altLang="zh-CN" sz="2000" smtClean="0"/>
              <a:t>)</a:t>
            </a:r>
            <a:r>
              <a:rPr lang="zh-CN" altLang="en-US" sz="2000" smtClean="0"/>
              <a:t>。</a:t>
            </a:r>
          </a:p>
          <a:p>
            <a:pPr lvl="1" eaLnBrk="1" hangingPunct="1">
              <a:lnSpc>
                <a:spcPct val="80000"/>
              </a:lnSpc>
            </a:pPr>
            <a:r>
              <a:rPr lang="zh-CN" altLang="en-US" sz="2000" smtClean="0"/>
              <a:t>在大规模的软件开发中，也要尽可能少用编译选项，避免对同一个头文件多次的包含。使用工具可以检查和标识出每个包含情况，并证明其在代码中的使用是正确的。</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zh-CN" smtClean="0"/>
          </a:p>
        </p:txBody>
      </p:sp>
      <p:sp>
        <p:nvSpPr>
          <p:cNvPr id="45059" name="Rectangle 3"/>
          <p:cNvSpPr>
            <a:spLocks noGrp="1" noChangeArrowheads="1"/>
          </p:cNvSpPr>
          <p:nvPr>
            <p:ph type="body" idx="1"/>
          </p:nvPr>
        </p:nvSpPr>
        <p:spPr/>
        <p:txBody>
          <a:bodyPr/>
          <a:lstStyle/>
          <a:p>
            <a:pPr eaLnBrk="1" hangingPunct="1"/>
            <a:r>
              <a:rPr lang="zh-CN" altLang="en-US" sz="2800" b="1" smtClean="0"/>
              <a:t>规则</a:t>
            </a:r>
            <a:r>
              <a:rPr lang="en-US" altLang="zh-CN" sz="2800" b="1" smtClean="0"/>
              <a:t>9</a:t>
            </a:r>
            <a:r>
              <a:rPr lang="zh-CN" altLang="en-US" sz="2800" b="1" smtClean="0"/>
              <a:t>：严格限制指针的使用。特别是，不能使用多次释放指针。指针释放的操作不能隐藏在宏定义中，或</a:t>
            </a:r>
            <a:r>
              <a:rPr lang="en-US" altLang="zh-CN" sz="2800" b="1" smtClean="0"/>
              <a:t>typedef</a:t>
            </a:r>
            <a:r>
              <a:rPr lang="zh-CN" altLang="en-US" sz="2800" b="1" smtClean="0"/>
              <a:t>的生命中。禁止使用函数指针。</a:t>
            </a:r>
          </a:p>
          <a:p>
            <a:pPr eaLnBrk="1" hangingPunct="1"/>
            <a:endParaRPr lang="zh-CN" altLang="en-US" sz="2800" b="1" smtClean="0"/>
          </a:p>
          <a:p>
            <a:pPr eaLnBrk="1" hangingPunct="1"/>
            <a:r>
              <a:rPr lang="zh-CN" altLang="en-US" sz="2800" b="1" smtClean="0"/>
              <a:t>原理：</a:t>
            </a:r>
            <a:r>
              <a:rPr lang="zh-CN" altLang="en-US" sz="2800" smtClean="0"/>
              <a:t>指针最易被滥用，即使是有经验的程序员。指针会把数据流关系变得复杂，很难分析，更无法使用工具做自动分析。例如，如果使用了函数指针，就不可能用工具证明是否存在递归，自动化检查工作的质量就会被怀疑。</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smtClean="0"/>
          </a:p>
        </p:txBody>
      </p:sp>
      <p:sp>
        <p:nvSpPr>
          <p:cNvPr id="46083" name="Rectangle 3"/>
          <p:cNvSpPr>
            <a:spLocks noGrp="1" noChangeArrowheads="1"/>
          </p:cNvSpPr>
          <p:nvPr>
            <p:ph type="body" idx="1"/>
          </p:nvPr>
        </p:nvSpPr>
        <p:spPr/>
        <p:txBody>
          <a:bodyPr/>
          <a:lstStyle/>
          <a:p>
            <a:pPr eaLnBrk="1" hangingPunct="1">
              <a:lnSpc>
                <a:spcPct val="90000"/>
              </a:lnSpc>
            </a:pPr>
            <a:r>
              <a:rPr lang="zh-CN" altLang="en-US" sz="2800" b="1" smtClean="0"/>
              <a:t>规则</a:t>
            </a:r>
            <a:r>
              <a:rPr lang="en-US" altLang="zh-CN" sz="2800" b="1" smtClean="0"/>
              <a:t>10</a:t>
            </a:r>
            <a:r>
              <a:rPr lang="zh-CN" altLang="en-US" sz="2800" b="1" smtClean="0"/>
              <a:t>：编译零警告。编译时，打开所有编译选项，让编译器报告所有（警告）错误。</a:t>
            </a:r>
          </a:p>
          <a:p>
            <a:pPr eaLnBrk="1" hangingPunct="1">
              <a:lnSpc>
                <a:spcPct val="90000"/>
              </a:lnSpc>
            </a:pPr>
            <a:r>
              <a:rPr lang="zh-CN" altLang="en-US" sz="2800" b="1" smtClean="0"/>
              <a:t>原理：</a:t>
            </a:r>
            <a:r>
              <a:rPr lang="zh-CN" altLang="en-US" sz="2800" smtClean="0"/>
              <a:t>所有的代码必须没有警告错误。所有代码必须按日检查，采用强类型检查的静态代码分析器对代码进行检查，确保警告信息为零。尽可能使用市场上的源代码静态分析器，或一些免费的工具。即使对于非关键代码的开发，也要考虑将代码检查纳入正常的开发流程。</a:t>
            </a:r>
          </a:p>
          <a:p>
            <a:pPr lvl="1" eaLnBrk="1" hangingPunct="1">
              <a:lnSpc>
                <a:spcPct val="90000"/>
              </a:lnSpc>
            </a:pPr>
            <a:r>
              <a:rPr lang="zh-CN" altLang="en-US" sz="2400" smtClean="0"/>
              <a:t>当编译器或静态分析器给出错误警告时，要消除警告错误。如果编译器或代码分析器给出的结果不一致，要重写这部分代码。许多程序员不关心警告错误信息，直到后期才理解警告信息的重要性，后悔前期工作不到位。</a:t>
            </a:r>
          </a:p>
          <a:p>
            <a:pPr eaLnBrk="1" hangingPunct="1">
              <a:lnSpc>
                <a:spcPct val="90000"/>
              </a:lnSpc>
            </a:pPr>
            <a:endParaRPr lang="en-US" altLang="zh-CN" sz="28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12.4.2 </a:t>
            </a:r>
            <a:r>
              <a:rPr lang="zh-CN" altLang="en-US" dirty="0" smtClean="0"/>
              <a:t>安全编程语言</a:t>
            </a:r>
            <a:endParaRPr lang="zh-CN" altLang="en-US" dirty="0"/>
          </a:p>
        </p:txBody>
      </p:sp>
      <p:sp>
        <p:nvSpPr>
          <p:cNvPr id="3" name="内容占位符 2"/>
          <p:cNvSpPr>
            <a:spLocks noGrp="1"/>
          </p:cNvSpPr>
          <p:nvPr>
            <p:ph idx="1"/>
          </p:nvPr>
        </p:nvSpPr>
        <p:spPr/>
        <p:txBody>
          <a:bodyPr/>
          <a:lstStyle/>
          <a:p>
            <a:r>
              <a:rPr lang="zh-CN" altLang="en-US" dirty="0" smtClean="0"/>
              <a:t>自然要问：为何不设计一种能够安全编程的高级语言？这样不就可以避免用项</a:t>
            </a:r>
            <a:r>
              <a:rPr lang="en-US" dirty="0" smtClean="0"/>
              <a:t>C</a:t>
            </a:r>
            <a:r>
              <a:rPr lang="zh-CN" altLang="en-US" dirty="0" smtClean="0"/>
              <a:t>这样的不安全语言编写程序，从而提高软件的安全性。</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Ada</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dirty="0" err="1" smtClean="0"/>
              <a:t>Ada</a:t>
            </a:r>
            <a:r>
              <a:rPr lang="zh-CN" altLang="en-US" dirty="0" smtClean="0"/>
              <a:t>语言应当是经过严格评审的、公认的最安全的编程语言。然而</a:t>
            </a:r>
            <a:r>
              <a:rPr lang="en-US" dirty="0" err="1" smtClean="0"/>
              <a:t>Ada</a:t>
            </a:r>
            <a:r>
              <a:rPr lang="zh-CN" altLang="en-US" dirty="0" smtClean="0"/>
              <a:t>语言过于复杂，是一个要求严格的强类型语言。每个</a:t>
            </a:r>
            <a:r>
              <a:rPr lang="en-US" dirty="0" err="1" smtClean="0"/>
              <a:t>Ada</a:t>
            </a:r>
            <a:r>
              <a:rPr lang="zh-CN" altLang="en-US" dirty="0" smtClean="0"/>
              <a:t>编译器厂家需要花大力气通过复杂的语言符合性测试</a:t>
            </a:r>
            <a:r>
              <a:rPr lang="en-US" dirty="0" smtClean="0"/>
              <a:t>(</a:t>
            </a:r>
            <a:r>
              <a:rPr lang="zh-CN" altLang="en-US" dirty="0" smtClean="0"/>
              <a:t>政府要求的</a:t>
            </a:r>
            <a:r>
              <a:rPr lang="en-US" dirty="0" smtClean="0"/>
              <a:t>ACVC</a:t>
            </a:r>
            <a:r>
              <a:rPr lang="zh-CN" altLang="en-US" dirty="0" smtClean="0"/>
              <a:t>测试集</a:t>
            </a:r>
            <a:r>
              <a:rPr lang="en-US" dirty="0" smtClean="0"/>
              <a:t>)</a:t>
            </a:r>
            <a:r>
              <a:rPr lang="zh-CN" altLang="en-US" dirty="0" smtClean="0"/>
              <a:t>，才能获得美国国防部的批准使用。正是</a:t>
            </a:r>
            <a:r>
              <a:rPr lang="en-US" dirty="0" err="1" smtClean="0"/>
              <a:t>Ada</a:t>
            </a:r>
            <a:r>
              <a:rPr lang="zh-CN" altLang="en-US" dirty="0" smtClean="0"/>
              <a:t>语言的复杂性导致了编译器的编译时间太长，编译后的二进制代码的运行</a:t>
            </a:r>
            <a:r>
              <a:rPr lang="en-US" dirty="0" smtClean="0"/>
              <a:t>(run-time)</a:t>
            </a:r>
            <a:r>
              <a:rPr lang="zh-CN" altLang="en-US" dirty="0" smtClean="0"/>
              <a:t>效率太低。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12.1.2 </a:t>
            </a:r>
            <a:r>
              <a:rPr lang="zh-CN" altLang="en-US" dirty="0" smtClean="0"/>
              <a:t>高级语言的错误与运行错误</a:t>
            </a:r>
            <a:endParaRPr lang="zh-CN" altLang="en-US" dirty="0"/>
          </a:p>
        </p:txBody>
      </p:sp>
      <p:sp>
        <p:nvSpPr>
          <p:cNvPr id="3" name="内容占位符 2"/>
          <p:cNvSpPr>
            <a:spLocks noGrp="1"/>
          </p:cNvSpPr>
          <p:nvPr>
            <p:ph idx="1"/>
          </p:nvPr>
        </p:nvSpPr>
        <p:spPr/>
        <p:txBody>
          <a:bodyPr/>
          <a:lstStyle/>
          <a:p>
            <a:r>
              <a:rPr lang="zh-CN" altLang="en-US" sz="2400" dirty="0" smtClean="0"/>
              <a:t>模块之间的调用和参数传递是最容易导致运行错误的原因。这种运行错误直接来源于高级语言和汇编语言编写的代码本身的质量。</a:t>
            </a:r>
            <a:endParaRPr lang="en-US" altLang="zh-CN" sz="2400" dirty="0" smtClean="0"/>
          </a:p>
          <a:p>
            <a:pPr lvl="1">
              <a:buNone/>
            </a:pPr>
            <a:r>
              <a:rPr lang="zh-CN" altLang="en-US" sz="2000" dirty="0" smtClean="0"/>
              <a:t>例</a:t>
            </a:r>
            <a:r>
              <a:rPr lang="en-US" sz="2000" dirty="0" smtClean="0"/>
              <a:t>1</a:t>
            </a:r>
            <a:r>
              <a:rPr lang="zh-CN" altLang="en-US" sz="2000" dirty="0" smtClean="0"/>
              <a:t>， 参数个数一样，但次序不对</a:t>
            </a:r>
          </a:p>
          <a:p>
            <a:pPr lvl="1">
              <a:buNone/>
            </a:pPr>
            <a:r>
              <a:rPr lang="en-US" sz="2000" dirty="0" smtClean="0"/>
              <a:t>   void  q(float  </a:t>
            </a:r>
            <a:r>
              <a:rPr lang="en-US" sz="2000" dirty="0" err="1" smtClean="0"/>
              <a:t>floatVar</a:t>
            </a:r>
            <a:r>
              <a:rPr lang="en-US" sz="2000" dirty="0" smtClean="0"/>
              <a:t>, </a:t>
            </a:r>
            <a:r>
              <a:rPr lang="en-US" sz="2000" dirty="0" err="1" smtClean="0"/>
              <a:t>int</a:t>
            </a:r>
            <a:r>
              <a:rPr lang="en-US" sz="2000" dirty="0" smtClean="0"/>
              <a:t>  </a:t>
            </a:r>
            <a:r>
              <a:rPr lang="en-US" sz="2000" dirty="0" err="1" smtClean="0"/>
              <a:t>intVar</a:t>
            </a:r>
            <a:r>
              <a:rPr lang="en-US" sz="2000" dirty="0" smtClean="0"/>
              <a:t>, string s1, string s2)</a:t>
            </a:r>
            <a:endParaRPr lang="zh-CN" altLang="en-US" sz="2000" dirty="0" smtClean="0"/>
          </a:p>
          <a:p>
            <a:pPr lvl="1">
              <a:buNone/>
            </a:pPr>
            <a:r>
              <a:rPr lang="zh-CN" altLang="en-US" sz="2000" dirty="0" smtClean="0"/>
              <a:t>而调用为</a:t>
            </a:r>
          </a:p>
          <a:p>
            <a:pPr lvl="1">
              <a:buNone/>
            </a:pPr>
            <a:r>
              <a:rPr lang="en-US" sz="2000" dirty="0" smtClean="0"/>
              <a:t>    q(</a:t>
            </a:r>
            <a:r>
              <a:rPr lang="en-US" sz="2000" dirty="0" err="1" smtClean="0"/>
              <a:t>intVar</a:t>
            </a:r>
            <a:r>
              <a:rPr lang="en-US" sz="2000" dirty="0" smtClean="0"/>
              <a:t>, </a:t>
            </a:r>
            <a:r>
              <a:rPr lang="en-US" sz="2000" dirty="0" err="1" smtClean="0"/>
              <a:t>floatVar</a:t>
            </a:r>
            <a:r>
              <a:rPr lang="en-US" sz="2000" dirty="0" smtClean="0"/>
              <a:t>, s1, s2)</a:t>
            </a:r>
          </a:p>
          <a:p>
            <a:endParaRPr lang="en-US" altLang="zh-CN" sz="2400" dirty="0" smtClean="0"/>
          </a:p>
          <a:p>
            <a:r>
              <a:rPr lang="zh-CN" altLang="en-US" sz="2400" dirty="0" smtClean="0"/>
              <a:t>有些</a:t>
            </a:r>
            <a:r>
              <a:rPr lang="zh-CN" altLang="en-US" sz="2400" dirty="0" smtClean="0"/>
              <a:t>程序员会认为</a:t>
            </a:r>
            <a:r>
              <a:rPr lang="en-US" altLang="en-US" sz="2400" dirty="0" smtClean="0"/>
              <a:t>C</a:t>
            </a:r>
            <a:r>
              <a:rPr lang="zh-CN" altLang="en-US" sz="2400" dirty="0" smtClean="0"/>
              <a:t>和</a:t>
            </a:r>
            <a:r>
              <a:rPr lang="en-US" altLang="en-US" sz="2400" dirty="0" smtClean="0"/>
              <a:t>Java</a:t>
            </a:r>
            <a:r>
              <a:rPr lang="zh-CN" altLang="en-US" sz="2400" dirty="0" smtClean="0"/>
              <a:t>程序中能够完成浮点和定点的自动转换，因此即时发现了不一致的参数匹配，也不一定会引起错误。这种想法明显地具有侥幸心理。</a:t>
            </a:r>
            <a:endParaRPr lang="en-US" altLang="zh-CN" sz="2400" dirty="0" smtClean="0"/>
          </a:p>
          <a:p>
            <a:r>
              <a:rPr lang="en-US" sz="2400" dirty="0" smtClean="0"/>
              <a:t>Hatton</a:t>
            </a:r>
            <a:r>
              <a:rPr lang="zh-CN" altLang="en-US" sz="2400" dirty="0" smtClean="0"/>
              <a:t>于</a:t>
            </a:r>
            <a:r>
              <a:rPr lang="en-US" sz="2400" dirty="0" smtClean="0"/>
              <a:t>1995</a:t>
            </a:r>
            <a:r>
              <a:rPr lang="zh-CN" altLang="en-US" sz="2400" dirty="0" smtClean="0"/>
              <a:t>年对工业界的统计数据显示平均每</a:t>
            </a:r>
            <a:r>
              <a:rPr lang="en-US" sz="2400" dirty="0" smtClean="0"/>
              <a:t>846</a:t>
            </a:r>
            <a:r>
              <a:rPr lang="zh-CN" altLang="en-US" sz="2400" dirty="0" smtClean="0"/>
              <a:t>行</a:t>
            </a:r>
            <a:r>
              <a:rPr lang="en-US" sz="2400" dirty="0" smtClean="0"/>
              <a:t>C</a:t>
            </a:r>
            <a:r>
              <a:rPr lang="zh-CN" altLang="en-US" sz="2400" dirty="0" smtClean="0"/>
              <a:t>语言程序就会有一个错误</a:t>
            </a:r>
            <a:r>
              <a:rPr lang="en-US" sz="2400" baseline="30000" dirty="0" smtClean="0"/>
              <a:t>[1]</a:t>
            </a:r>
            <a:r>
              <a:rPr lang="zh-CN" altLang="en-US" sz="2400" dirty="0" smtClean="0"/>
              <a:t>。</a:t>
            </a:r>
          </a:p>
          <a:p>
            <a:pPr lvl="1">
              <a:buNone/>
            </a:pP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Ada</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dirty="0" smtClean="0"/>
              <a:t>1987</a:t>
            </a:r>
            <a:r>
              <a:rPr lang="zh-CN" altLang="en-US" dirty="0" smtClean="0"/>
              <a:t>年开始，美国军方强制要求使用</a:t>
            </a:r>
            <a:r>
              <a:rPr lang="en-US" dirty="0" err="1" smtClean="0"/>
              <a:t>Ada</a:t>
            </a:r>
            <a:r>
              <a:rPr lang="zh-CN" altLang="en-US" dirty="0" smtClean="0"/>
              <a:t>语言，导致软件项目的代码行超出原先的</a:t>
            </a:r>
            <a:r>
              <a:rPr lang="en-US" dirty="0" smtClean="0"/>
              <a:t>30%</a:t>
            </a:r>
            <a:r>
              <a:rPr lang="zh-CN" altLang="en-US" dirty="0" smtClean="0"/>
              <a:t>，主要用于做异常处理。</a:t>
            </a:r>
            <a:endParaRPr lang="en-US" altLang="zh-CN" dirty="0" smtClean="0"/>
          </a:p>
          <a:p>
            <a:endParaRPr lang="en-US" dirty="0" smtClean="0"/>
          </a:p>
          <a:p>
            <a:r>
              <a:rPr lang="en-US" dirty="0" err="1" smtClean="0"/>
              <a:t>Ada</a:t>
            </a:r>
            <a:r>
              <a:rPr lang="zh-CN" altLang="en-US" dirty="0" smtClean="0"/>
              <a:t>编译器的低效率导致一旦军方不做强制要求，开发方就会放弃</a:t>
            </a:r>
            <a:r>
              <a:rPr lang="en-US" dirty="0" err="1" smtClean="0"/>
              <a:t>Ada</a:t>
            </a:r>
            <a:r>
              <a:rPr lang="zh-CN" altLang="en-US" dirty="0" smtClean="0"/>
              <a:t>语言编程，目的是降低成本且提高工作效率，但会冒更大的安全风险。</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a:t>
            </a:r>
            <a:r>
              <a:rPr lang="en-US" altLang="zh-CN" dirty="0" smtClean="0"/>
              <a:t>C</a:t>
            </a:r>
            <a:r>
              <a:rPr lang="zh-CN" altLang="en-US" dirty="0" smtClean="0"/>
              <a:t>和</a:t>
            </a:r>
            <a:r>
              <a:rPr lang="en-US" altLang="zh-CN" dirty="0" smtClean="0"/>
              <a:t>C++</a:t>
            </a:r>
            <a:endParaRPr lang="zh-CN" altLang="en-US" dirty="0"/>
          </a:p>
        </p:txBody>
      </p:sp>
      <p:sp>
        <p:nvSpPr>
          <p:cNvPr id="3" name="内容占位符 2"/>
          <p:cNvSpPr>
            <a:spLocks noGrp="1"/>
          </p:cNvSpPr>
          <p:nvPr>
            <p:ph idx="1"/>
          </p:nvPr>
        </p:nvSpPr>
        <p:spPr>
          <a:xfrm>
            <a:off x="754744" y="1150256"/>
            <a:ext cx="8345714" cy="4902200"/>
          </a:xfrm>
        </p:spPr>
        <p:txBody>
          <a:bodyPr/>
          <a:lstStyle/>
          <a:p>
            <a:r>
              <a:rPr lang="zh-CN" altLang="en-US" dirty="0" smtClean="0"/>
              <a:t>与</a:t>
            </a:r>
            <a:r>
              <a:rPr lang="en-US" dirty="0" err="1" smtClean="0"/>
              <a:t>Ada</a:t>
            </a:r>
            <a:r>
              <a:rPr lang="zh-CN" altLang="en-US" dirty="0" smtClean="0"/>
              <a:t>语言相反，</a:t>
            </a:r>
            <a:r>
              <a:rPr lang="en-US" dirty="0" smtClean="0"/>
              <a:t>C</a:t>
            </a:r>
            <a:r>
              <a:rPr lang="zh-CN" altLang="en-US" dirty="0" smtClean="0"/>
              <a:t>语言具有极高的编译和运行效率，以及广泛的应用和人力资源基础。自然会导致人们在</a:t>
            </a:r>
            <a:r>
              <a:rPr lang="en-US" dirty="0" smtClean="0"/>
              <a:t>C</a:t>
            </a:r>
            <a:r>
              <a:rPr lang="zh-CN" altLang="en-US" dirty="0" smtClean="0"/>
              <a:t>语言的基础上产生新的安全编程语言。</a:t>
            </a:r>
            <a:endParaRPr lang="en-US" altLang="zh-CN" dirty="0" smtClean="0"/>
          </a:p>
          <a:p>
            <a:pPr lvl="1"/>
            <a:r>
              <a:rPr lang="zh-CN" altLang="en-US" dirty="0" smtClean="0"/>
              <a:t>英国政府在</a:t>
            </a:r>
            <a:r>
              <a:rPr lang="en-US" dirty="0" smtClean="0"/>
              <a:t>1990</a:t>
            </a:r>
            <a:r>
              <a:rPr lang="zh-CN" altLang="en-US" dirty="0" smtClean="0"/>
              <a:t>年代初期开始支持的“安全可靠”项目，支持了汽车工业软件可靠联合会</a:t>
            </a:r>
            <a:r>
              <a:rPr lang="en-US" dirty="0" smtClean="0"/>
              <a:t>(MISRA---the Motor Industry Software Reliability Association</a:t>
            </a:r>
            <a:r>
              <a:rPr lang="zh-CN" altLang="en-US" dirty="0" smtClean="0"/>
              <a:t>）在</a:t>
            </a:r>
            <a:r>
              <a:rPr lang="en-US" dirty="0" smtClean="0"/>
              <a:t>C</a:t>
            </a:r>
            <a:r>
              <a:rPr lang="zh-CN" altLang="en-US" dirty="0" smtClean="0"/>
              <a:t>语言的基础上定义</a:t>
            </a:r>
            <a:r>
              <a:rPr lang="en-US" dirty="0" smtClean="0"/>
              <a:t>C</a:t>
            </a:r>
            <a:r>
              <a:rPr lang="zh-CN" altLang="en-US" dirty="0" smtClean="0"/>
              <a:t>的安全子集，称为</a:t>
            </a:r>
            <a:r>
              <a:rPr lang="en-US" dirty="0" smtClean="0"/>
              <a:t>MISRA C</a:t>
            </a:r>
            <a:r>
              <a:rPr lang="zh-CN" altLang="en-US" dirty="0" smtClean="0"/>
              <a:t>。</a:t>
            </a:r>
            <a:endParaRPr lang="en-US" altLang="zh-CN" dirty="0" smtClean="0"/>
          </a:p>
          <a:p>
            <a:pPr lvl="1"/>
            <a:r>
              <a:rPr lang="en-US" dirty="0" smtClean="0"/>
              <a:t>MISRA C </a:t>
            </a:r>
            <a:r>
              <a:rPr lang="zh-CN" altLang="en-US" dirty="0" smtClean="0"/>
              <a:t>的目的是针对嵌入式系统提供代码高安全、高可移植和高可靠性的编程语言</a:t>
            </a:r>
            <a:r>
              <a:rPr lang="en-US" dirty="0" smtClean="0"/>
              <a:t>(</a:t>
            </a:r>
            <a:r>
              <a:rPr lang="en-US" u="sng" dirty="0" smtClean="0">
                <a:hlinkClick r:id="rId2"/>
              </a:rPr>
              <a:t>http://www.misra-c.com/</a:t>
            </a:r>
            <a:r>
              <a:rPr lang="en-US" dirty="0" smtClean="0"/>
              <a:t>)</a:t>
            </a:r>
            <a:r>
              <a:rPr lang="zh-CN" altLang="en-US" dirty="0" smtClean="0"/>
              <a:t>。</a:t>
            </a:r>
            <a:endParaRPr lang="en-US" altLang="zh-CN" dirty="0" smtClean="0"/>
          </a:p>
          <a:p>
            <a:pPr lvl="1"/>
            <a:r>
              <a:rPr lang="en-US" dirty="0" smtClean="0"/>
              <a:t>MISRA C++</a:t>
            </a:r>
            <a:r>
              <a:rPr lang="zh-CN" altLang="en-US" dirty="0" smtClean="0"/>
              <a:t>也是</a:t>
            </a:r>
            <a:r>
              <a:rPr lang="en-US" dirty="0" smtClean="0"/>
              <a:t>MISRA</a:t>
            </a:r>
            <a:r>
              <a:rPr lang="zh-CN" altLang="en-US" dirty="0" smtClean="0"/>
              <a:t>基于</a:t>
            </a:r>
            <a:r>
              <a:rPr lang="en-US" dirty="0" smtClean="0"/>
              <a:t>C++</a:t>
            </a:r>
            <a:r>
              <a:rPr lang="zh-CN" altLang="en-US" dirty="0" smtClean="0"/>
              <a:t>开发的更安全、更可靠的语言子集。目前，</a:t>
            </a:r>
            <a:r>
              <a:rPr lang="en-US" dirty="0" smtClean="0"/>
              <a:t>MISRA C</a:t>
            </a:r>
            <a:r>
              <a:rPr lang="zh-CN" altLang="en-US" dirty="0" smtClean="0"/>
              <a:t>和</a:t>
            </a:r>
            <a:r>
              <a:rPr lang="en-US" dirty="0" smtClean="0"/>
              <a:t>MISRA C++</a:t>
            </a:r>
            <a:r>
              <a:rPr lang="zh-CN" altLang="en-US" dirty="0" smtClean="0"/>
              <a:t>开始被广泛用于交通、汽车等高安全的嵌入式控制设备中。</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12.5 </a:t>
            </a:r>
            <a:r>
              <a:rPr lang="zh-CN" altLang="en-US" dirty="0" smtClean="0"/>
              <a:t>密安性编程</a:t>
            </a:r>
            <a:endParaRPr lang="zh-CN" altLang="en-US" dirty="0"/>
          </a:p>
        </p:txBody>
      </p:sp>
      <p:sp>
        <p:nvSpPr>
          <p:cNvPr id="3" name="内容占位符 2"/>
          <p:cNvSpPr>
            <a:spLocks noGrp="1"/>
          </p:cNvSpPr>
          <p:nvPr>
            <p:ph idx="1"/>
          </p:nvPr>
        </p:nvSpPr>
        <p:spPr/>
        <p:txBody>
          <a:bodyPr/>
          <a:lstStyle/>
          <a:p>
            <a:r>
              <a:rPr lang="en-US" dirty="0" smtClean="0"/>
              <a:t>12.5.1 </a:t>
            </a:r>
            <a:r>
              <a:rPr lang="zh-CN" altLang="en-US" dirty="0" smtClean="0"/>
              <a:t>密安软件开发规则</a:t>
            </a:r>
          </a:p>
          <a:p>
            <a:r>
              <a:rPr lang="en-US" dirty="0" smtClean="0"/>
              <a:t>12.5.2 25</a:t>
            </a:r>
            <a:r>
              <a:rPr lang="zh-CN" altLang="en-US" dirty="0" smtClean="0"/>
              <a:t>个顶级危险</a:t>
            </a:r>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p:txBody>
          <a:bodyPr/>
          <a:lstStyle/>
          <a:p>
            <a:pPr marL="609600" indent="-609600" eaLnBrk="1" hangingPunct="1"/>
            <a:r>
              <a:rPr lang="zh-CN" altLang="en-US" dirty="0" smtClean="0"/>
              <a:t>对网络软件系统的高度依赖导致了对这些系统的有目的的进攻。包括对政府、企业、教育和私人系统的攻击，从而造成了不可估量的敏感数据丢失、系统损坏、生产下降和财政损失。 </a:t>
            </a:r>
          </a:p>
          <a:p>
            <a:pPr marL="609600" indent="-609600" eaLnBrk="1" hangingPunct="1"/>
            <a:r>
              <a:rPr lang="en-US" altLang="zh-CN" dirty="0" smtClean="0"/>
              <a:t>SEI</a:t>
            </a:r>
            <a:r>
              <a:rPr lang="zh-CN" altLang="en-US" dirty="0" smtClean="0"/>
              <a:t>的</a:t>
            </a:r>
            <a:r>
              <a:rPr lang="en-US" altLang="zh-CN" dirty="0" smtClean="0"/>
              <a:t>Robert </a:t>
            </a:r>
            <a:r>
              <a:rPr lang="en-US" altLang="zh-CN" dirty="0" err="1" smtClean="0"/>
              <a:t>Seacord</a:t>
            </a:r>
            <a:r>
              <a:rPr lang="zh-CN" altLang="en-US" dirty="0" smtClean="0"/>
              <a:t>是这方面的积极推动者之一。</a:t>
            </a:r>
            <a:r>
              <a:rPr lang="en-US" altLang="zh-CN" dirty="0" smtClean="0"/>
              <a:t>2005</a:t>
            </a:r>
            <a:r>
              <a:rPr lang="zh-CN" altLang="en-US" dirty="0" smtClean="0"/>
              <a:t>年出版了</a:t>
            </a:r>
            <a:r>
              <a:rPr lang="en-US" altLang="zh-CN" dirty="0" smtClean="0"/>
              <a:t>C</a:t>
            </a:r>
            <a:r>
              <a:rPr lang="zh-CN" altLang="en-US" dirty="0" smtClean="0"/>
              <a:t>和</a:t>
            </a:r>
            <a:r>
              <a:rPr lang="en-US" altLang="zh-CN" dirty="0" smtClean="0"/>
              <a:t>C++</a:t>
            </a:r>
            <a:r>
              <a:rPr lang="zh-CN" altLang="en-US" dirty="0" smtClean="0"/>
              <a:t>的密安性编程手册。之后把密安性的编程要求总结为如下的十个规则 。</a:t>
            </a:r>
          </a:p>
        </p:txBody>
      </p:sp>
      <p:sp>
        <p:nvSpPr>
          <p:cNvPr id="5" name="标题 4"/>
          <p:cNvSpPr>
            <a:spLocks noGrp="1"/>
          </p:cNvSpPr>
          <p:nvPr>
            <p:ph type="title"/>
          </p:nvPr>
        </p:nvSpPr>
        <p:spPr/>
        <p:txBody>
          <a:bodyPr/>
          <a:lstStyle/>
          <a:p>
            <a:pPr lvl="0"/>
            <a:r>
              <a:rPr lang="en-US" dirty="0" smtClean="0"/>
              <a:t>12.5.1 </a:t>
            </a:r>
            <a:r>
              <a:rPr lang="zh-CN" altLang="en-US" dirty="0" smtClean="0"/>
              <a:t>密安软件开发规则</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zh-CN" smtClean="0"/>
          </a:p>
        </p:txBody>
      </p:sp>
      <p:sp>
        <p:nvSpPr>
          <p:cNvPr id="52227" name="Rectangle 3"/>
          <p:cNvSpPr>
            <a:spLocks noGrp="1" noChangeArrowheads="1"/>
          </p:cNvSpPr>
          <p:nvPr>
            <p:ph type="body" idx="1"/>
          </p:nvPr>
        </p:nvSpPr>
        <p:spPr/>
        <p:txBody>
          <a:bodyPr/>
          <a:lstStyle/>
          <a:p>
            <a:pPr eaLnBrk="1" hangingPunct="1"/>
            <a:r>
              <a:rPr lang="zh-CN" altLang="en-US" b="1" smtClean="0"/>
              <a:t>规则</a:t>
            </a:r>
            <a:r>
              <a:rPr lang="en-US" altLang="zh-CN" b="1" smtClean="0"/>
              <a:t>1</a:t>
            </a:r>
            <a:r>
              <a:rPr lang="zh-CN" altLang="en-US" b="1" smtClean="0"/>
              <a:t>：确认输入。</a:t>
            </a:r>
            <a:r>
              <a:rPr lang="zh-CN" altLang="en-US" smtClean="0"/>
              <a:t>必须确认所有不可信的数据源。适当的输入确认可以消除绝大多数软件的脆弱性。要怀疑所有的外部数据源，包括，命令行变量、网络接口、环境变量、用户控制的文件等。</a:t>
            </a:r>
          </a:p>
          <a:p>
            <a:pPr eaLnBrk="1" hangingPunct="1"/>
            <a:r>
              <a:rPr lang="zh-CN" altLang="en-US" b="1" smtClean="0"/>
              <a:t>规则</a:t>
            </a:r>
            <a:r>
              <a:rPr lang="en-US" altLang="zh-CN" b="1" smtClean="0"/>
              <a:t>2</a:t>
            </a:r>
            <a:r>
              <a:rPr lang="zh-CN" altLang="en-US" b="1" smtClean="0"/>
              <a:t>：注意编译器的警告信息。</a:t>
            </a:r>
            <a:r>
              <a:rPr lang="zh-CN" altLang="en-US" smtClean="0"/>
              <a:t>查看编译器的警告消息，使用静态和动态分析工具判定和消除密安性隐患。</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zh-CN" altLang="zh-CN" smtClean="0"/>
          </a:p>
        </p:txBody>
      </p:sp>
      <p:sp>
        <p:nvSpPr>
          <p:cNvPr id="53251" name="Rectangle 3"/>
          <p:cNvSpPr>
            <a:spLocks noGrp="1" noChangeArrowheads="1"/>
          </p:cNvSpPr>
          <p:nvPr>
            <p:ph type="body" idx="1"/>
          </p:nvPr>
        </p:nvSpPr>
        <p:spPr>
          <a:xfrm>
            <a:off x="785813" y="1285875"/>
            <a:ext cx="8205787" cy="5029200"/>
          </a:xfrm>
        </p:spPr>
        <p:txBody>
          <a:bodyPr/>
          <a:lstStyle/>
          <a:p>
            <a:pPr marL="609600" indent="-609600" eaLnBrk="1" hangingPunct="1">
              <a:lnSpc>
                <a:spcPct val="90000"/>
              </a:lnSpc>
            </a:pPr>
            <a:r>
              <a:rPr lang="zh-CN" altLang="en-US" b="1" smtClean="0"/>
              <a:t>规则</a:t>
            </a:r>
            <a:r>
              <a:rPr lang="en-US" altLang="zh-CN" b="1" smtClean="0"/>
              <a:t>3</a:t>
            </a:r>
            <a:r>
              <a:rPr lang="zh-CN" altLang="en-US" b="1" smtClean="0"/>
              <a:t>：对密安性策略进行体系构造和设计。</a:t>
            </a:r>
            <a:r>
              <a:rPr lang="zh-CN" altLang="en-US" smtClean="0"/>
              <a:t>建立软件体系结构，设计软件密安性策略。例如，让系统在不同的时间段具有不同权限，将系统分解为不同的相互通信的子系统，每个子系统均具有适当的权限设定。</a:t>
            </a:r>
          </a:p>
          <a:p>
            <a:pPr marL="609600" indent="-609600" eaLnBrk="1" hangingPunct="1">
              <a:lnSpc>
                <a:spcPct val="90000"/>
              </a:lnSpc>
            </a:pPr>
            <a:r>
              <a:rPr lang="zh-CN" altLang="en-US" b="1" smtClean="0"/>
              <a:t>规则</a:t>
            </a:r>
            <a:r>
              <a:rPr lang="en-US" altLang="zh-CN" b="1" smtClean="0"/>
              <a:t>4</a:t>
            </a:r>
            <a:r>
              <a:rPr lang="zh-CN" altLang="en-US" b="1" smtClean="0"/>
              <a:t>：保持系统的简单性。</a:t>
            </a:r>
            <a:r>
              <a:rPr lang="zh-CN" altLang="en-US" smtClean="0"/>
              <a:t>系统的设计尽可能“短小精干”。复杂的设计会增加系统实现、配置和使用时错误发生的概率。实现所要求的密安等级的工作量会随着密安机制的复杂程度迅速增加。</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zh-CN" altLang="zh-CN" smtClean="0"/>
          </a:p>
        </p:txBody>
      </p:sp>
      <p:sp>
        <p:nvSpPr>
          <p:cNvPr id="54275" name="Rectangle 3"/>
          <p:cNvSpPr>
            <a:spLocks noGrp="1" noChangeArrowheads="1"/>
          </p:cNvSpPr>
          <p:nvPr>
            <p:ph type="body" idx="1"/>
          </p:nvPr>
        </p:nvSpPr>
        <p:spPr/>
        <p:txBody>
          <a:bodyPr/>
          <a:lstStyle/>
          <a:p>
            <a:pPr marL="609600" indent="-609600" eaLnBrk="1" hangingPunct="1">
              <a:lnSpc>
                <a:spcPct val="90000"/>
              </a:lnSpc>
            </a:pPr>
            <a:r>
              <a:rPr lang="zh-CN" altLang="en-US" b="1" smtClean="0"/>
              <a:t>规则</a:t>
            </a:r>
            <a:r>
              <a:rPr lang="en-US" altLang="zh-CN" b="1" smtClean="0"/>
              <a:t>5</a:t>
            </a:r>
            <a:r>
              <a:rPr lang="zh-CN" altLang="en-US" b="1" smtClean="0"/>
              <a:t>：缺省否认。</a:t>
            </a:r>
            <a:r>
              <a:rPr lang="zh-CN" altLang="en-US" smtClean="0"/>
              <a:t>一个软件对外来访问的判断原则是“审批”，而不是“拒之门外”。因此，软件的缺省状态应当是：首先否认外来访问，然后用保护模式识别出外来访问是否被批准的条件。</a:t>
            </a:r>
          </a:p>
          <a:p>
            <a:pPr marL="609600" indent="-609600" eaLnBrk="1" hangingPunct="1">
              <a:lnSpc>
                <a:spcPct val="90000"/>
              </a:lnSpc>
            </a:pPr>
            <a:r>
              <a:rPr lang="zh-CN" altLang="en-US" b="1" smtClean="0"/>
              <a:t>规则</a:t>
            </a:r>
            <a:r>
              <a:rPr lang="en-US" altLang="zh-CN" b="1" smtClean="0"/>
              <a:t>6</a:t>
            </a:r>
            <a:r>
              <a:rPr lang="zh-CN" altLang="en-US" b="1" smtClean="0"/>
              <a:t>：遵循最小特权原则。</a:t>
            </a:r>
            <a:r>
              <a:rPr lang="zh-CN" altLang="en-US" smtClean="0"/>
              <a:t>每个进程应当在最小的必要权限下完成其工作。任何提高许可权的操作必须在最少时间内完成。这样可以降低黑客必须通过提升特权执行任意代码的机会。</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zh-CN" altLang="zh-CN" smtClean="0"/>
          </a:p>
        </p:txBody>
      </p:sp>
      <p:sp>
        <p:nvSpPr>
          <p:cNvPr id="55299" name="Rectangle 3"/>
          <p:cNvSpPr>
            <a:spLocks noGrp="1" noChangeArrowheads="1"/>
          </p:cNvSpPr>
          <p:nvPr>
            <p:ph type="body" idx="1"/>
          </p:nvPr>
        </p:nvSpPr>
        <p:spPr/>
        <p:txBody>
          <a:bodyPr/>
          <a:lstStyle/>
          <a:p>
            <a:pPr marL="609600" indent="-609600" eaLnBrk="1" hangingPunct="1">
              <a:lnSpc>
                <a:spcPct val="90000"/>
              </a:lnSpc>
            </a:pPr>
            <a:r>
              <a:rPr lang="zh-CN" altLang="en-US" sz="2400" b="1" smtClean="0"/>
              <a:t>规则</a:t>
            </a:r>
            <a:r>
              <a:rPr lang="en-US" altLang="zh-CN" sz="2400" b="1" smtClean="0"/>
              <a:t>7</a:t>
            </a:r>
            <a:r>
              <a:rPr lang="zh-CN" altLang="en-US" sz="2400" b="1" smtClean="0"/>
              <a:t>：净化传递给其它系统的数据。</a:t>
            </a:r>
            <a:r>
              <a:rPr lang="zh-CN" altLang="en-US" sz="2400" smtClean="0"/>
              <a:t>需要净化的数据复杂子系统的例子有：命令壳</a:t>
            </a:r>
            <a:r>
              <a:rPr lang="en-US" altLang="zh-CN" sz="2400" smtClean="0"/>
              <a:t>(shells)</a:t>
            </a:r>
            <a:r>
              <a:rPr lang="zh-CN" altLang="en-US" sz="2400" smtClean="0"/>
              <a:t>、关系数据库、货架上的部件</a:t>
            </a:r>
            <a:r>
              <a:rPr lang="en-US" altLang="zh-CN" sz="2400" smtClean="0"/>
              <a:t>(COTS)</a:t>
            </a:r>
            <a:r>
              <a:rPr lang="zh-CN" altLang="en-US" sz="2400" smtClean="0"/>
              <a:t>等。攻击者可能通过使用</a:t>
            </a:r>
            <a:r>
              <a:rPr lang="en-US" altLang="zh-CN" sz="2400" smtClean="0"/>
              <a:t>SQL </a:t>
            </a:r>
            <a:r>
              <a:rPr lang="zh-CN" altLang="en-US" sz="2400" smtClean="0"/>
              <a:t>、命令行、或其它注入代码等，调用未使用的功能。这些操作没法在被调用子系统中确认，因为被调用子系统并不理解使用的上下文环境。只有调用进程理解其所处的上下文，因此要在调用子系统前净化子系统的数据。</a:t>
            </a:r>
            <a:endParaRPr lang="zh-CN" altLang="en-US" sz="2400" b="1" smtClean="0"/>
          </a:p>
          <a:p>
            <a:pPr marL="609600" indent="-609600" eaLnBrk="1" hangingPunct="1">
              <a:lnSpc>
                <a:spcPct val="90000"/>
              </a:lnSpc>
            </a:pPr>
            <a:r>
              <a:rPr lang="zh-CN" altLang="en-US" sz="2400" b="1" smtClean="0"/>
              <a:t>规则</a:t>
            </a:r>
            <a:r>
              <a:rPr lang="en-US" altLang="zh-CN" sz="2400" b="1" smtClean="0"/>
              <a:t>8</a:t>
            </a:r>
            <a:r>
              <a:rPr lang="zh-CN" altLang="en-US" sz="2400" b="1" smtClean="0"/>
              <a:t>：从深度上实施防御。</a:t>
            </a:r>
            <a:r>
              <a:rPr lang="zh-CN" altLang="en-US" sz="2400" smtClean="0"/>
              <a:t>用多种防御策略管理风险，这样，如果某层防御不够的化，其它层可以防御上层带来的缺陷，或限制其产生的后果。例如，将密安编程技术组合到密安运行环境中，就可以通过运行环境降低代码部署方面的脆弱性。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endParaRPr lang="zh-CN" altLang="zh-CN" smtClean="0"/>
          </a:p>
        </p:txBody>
      </p:sp>
      <p:sp>
        <p:nvSpPr>
          <p:cNvPr id="56323" name="Rectangle 3"/>
          <p:cNvSpPr>
            <a:spLocks noGrp="1" noChangeArrowheads="1"/>
          </p:cNvSpPr>
          <p:nvPr>
            <p:ph type="body" idx="1"/>
          </p:nvPr>
        </p:nvSpPr>
        <p:spPr>
          <a:xfrm>
            <a:off x="918029" y="1324429"/>
            <a:ext cx="8001000" cy="4902200"/>
          </a:xfrm>
        </p:spPr>
        <p:txBody>
          <a:bodyPr/>
          <a:lstStyle/>
          <a:p>
            <a:pPr marL="609600" indent="-609600" eaLnBrk="1" hangingPunct="1">
              <a:lnSpc>
                <a:spcPct val="90000"/>
              </a:lnSpc>
            </a:pPr>
            <a:r>
              <a:rPr lang="zh-CN" altLang="en-US" b="1" dirty="0" smtClean="0"/>
              <a:t>规则</a:t>
            </a:r>
            <a:r>
              <a:rPr lang="en-US" altLang="zh-CN" b="1" dirty="0" smtClean="0"/>
              <a:t>9</a:t>
            </a:r>
            <a:r>
              <a:rPr lang="zh-CN" altLang="en-US" b="1" dirty="0" smtClean="0"/>
              <a:t>：使用有效的质量保证技术</a:t>
            </a:r>
            <a:r>
              <a:rPr lang="zh-CN" altLang="en-US" dirty="0" smtClean="0"/>
              <a:t>。良好的质量保证技术可以有效地识别和消除脆弱性。例如，模糊测试、渗透测试和代码审计可以纳入到有效的质量保证之中。外部评审人员可以提出更独立的建议，例如，设想和提出一些看似不合理的、非常规的假设，从而避免封闭和狭隘的测试。</a:t>
            </a:r>
            <a:endParaRPr lang="en-US" altLang="zh-CN" dirty="0" smtClean="0"/>
          </a:p>
          <a:p>
            <a:pPr marL="609600" indent="-609600" eaLnBrk="1" hangingPunct="1">
              <a:lnSpc>
                <a:spcPct val="90000"/>
              </a:lnSpc>
            </a:pPr>
            <a:endParaRPr lang="zh-CN" altLang="en-US" b="1" dirty="0" smtClean="0"/>
          </a:p>
          <a:p>
            <a:pPr marL="609600" indent="-609600" eaLnBrk="1" hangingPunct="1">
              <a:lnSpc>
                <a:spcPct val="90000"/>
              </a:lnSpc>
            </a:pPr>
            <a:r>
              <a:rPr lang="zh-CN" altLang="en-US" b="1" dirty="0" smtClean="0"/>
              <a:t>规则</a:t>
            </a:r>
            <a:r>
              <a:rPr lang="en-US" altLang="zh-CN" b="1" dirty="0" smtClean="0"/>
              <a:t>10</a:t>
            </a:r>
            <a:r>
              <a:rPr lang="zh-CN" altLang="en-US" b="1" dirty="0" smtClean="0"/>
              <a:t>：采用密安编程标准。</a:t>
            </a:r>
            <a:r>
              <a:rPr lang="zh-CN" altLang="en-US" dirty="0" smtClean="0"/>
              <a:t>针对开发语言和平台，开发和使用密安编程标准编写程序。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12.5.1 </a:t>
            </a:r>
            <a:r>
              <a:rPr lang="zh-CN" altLang="en-US" dirty="0" smtClean="0"/>
              <a:t>密安软件开发规则</a:t>
            </a:r>
            <a:endParaRPr lang="zh-CN" altLang="en-US" dirty="0"/>
          </a:p>
        </p:txBody>
      </p:sp>
      <p:sp>
        <p:nvSpPr>
          <p:cNvPr id="3" name="内容占位符 2"/>
          <p:cNvSpPr>
            <a:spLocks noGrp="1"/>
          </p:cNvSpPr>
          <p:nvPr>
            <p:ph idx="1"/>
          </p:nvPr>
        </p:nvSpPr>
        <p:spPr/>
        <p:txBody>
          <a:bodyPr/>
          <a:lstStyle/>
          <a:p>
            <a:r>
              <a:rPr lang="en-US" dirty="0" smtClean="0"/>
              <a:t>MITRE</a:t>
            </a:r>
            <a:r>
              <a:rPr lang="zh-CN" altLang="en-US" dirty="0" smtClean="0"/>
              <a:t>公司在美国国土信息安全部下属的国家数码密安分部</a:t>
            </a:r>
            <a:r>
              <a:rPr lang="en-US" dirty="0" smtClean="0"/>
              <a:t>(US Department of Homeland Security‘s National Cyber Security Division)</a:t>
            </a:r>
            <a:r>
              <a:rPr lang="zh-CN" altLang="en-US" dirty="0" smtClean="0"/>
              <a:t>的支持下研究软件的密安性错误。向工业界提供“公共弱点枚举</a:t>
            </a:r>
            <a:r>
              <a:rPr lang="en-US" dirty="0" smtClean="0"/>
              <a:t>(CWE—Common Weakness Enumeration)</a:t>
            </a:r>
            <a:r>
              <a:rPr lang="zh-CN" altLang="en-US" dirty="0" smtClean="0"/>
              <a:t>”字典，帮助软件开发者和用户等提高软件的密安程度</a:t>
            </a:r>
            <a:r>
              <a:rPr lang="zh-CN" altLang="en-US" dirty="0" smtClean="0"/>
              <a:t>。</a:t>
            </a:r>
            <a:endParaRPr lang="en-US" altLang="zh-CN" dirty="0" smtClean="0"/>
          </a:p>
          <a:p>
            <a:r>
              <a:rPr lang="en-US" dirty="0" smtClean="0"/>
              <a:t>CWE</a:t>
            </a:r>
            <a:r>
              <a:rPr lang="zh-CN" altLang="en-US" dirty="0" smtClean="0"/>
              <a:t>给出了</a:t>
            </a:r>
            <a:r>
              <a:rPr lang="en-US" dirty="0" smtClean="0"/>
              <a:t>800</a:t>
            </a:r>
            <a:r>
              <a:rPr lang="zh-CN" altLang="en-US" dirty="0" smtClean="0"/>
              <a:t>个容易导致可被他人利用的脆弱的编程错误、设计错误和体系结构错误。</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a:t>
            </a:r>
            <a:r>
              <a:rPr lang="zh-CN" altLang="en-US" dirty="0" smtClean="0"/>
              <a:t>可执行代码的质量分析</a:t>
            </a:r>
            <a:endParaRPr lang="zh-CN" altLang="en-US" dirty="0"/>
          </a:p>
        </p:txBody>
      </p:sp>
      <p:sp>
        <p:nvSpPr>
          <p:cNvPr id="3" name="内容占位符 2"/>
          <p:cNvSpPr>
            <a:spLocks noGrp="1"/>
          </p:cNvSpPr>
          <p:nvPr>
            <p:ph idx="1"/>
          </p:nvPr>
        </p:nvSpPr>
        <p:spPr/>
        <p:txBody>
          <a:bodyPr/>
          <a:lstStyle/>
          <a:p>
            <a:r>
              <a:rPr lang="en-US" dirty="0" smtClean="0"/>
              <a:t>12.2.1 </a:t>
            </a:r>
            <a:r>
              <a:rPr lang="zh-CN" altLang="en-US" dirty="0" smtClean="0"/>
              <a:t>可执行代码的产生过程</a:t>
            </a:r>
          </a:p>
          <a:p>
            <a:r>
              <a:rPr lang="en-US" dirty="0" smtClean="0"/>
              <a:t>12.2.2 </a:t>
            </a:r>
            <a:r>
              <a:rPr lang="zh-CN" altLang="en-US" dirty="0" smtClean="0"/>
              <a:t>代码编辑器与质量</a:t>
            </a:r>
          </a:p>
          <a:p>
            <a:r>
              <a:rPr lang="en-US" dirty="0" smtClean="0"/>
              <a:t>12.2.3 </a:t>
            </a:r>
            <a:r>
              <a:rPr lang="zh-CN" altLang="en-US" dirty="0" smtClean="0"/>
              <a:t>代码版本控制</a:t>
            </a:r>
          </a:p>
          <a:p>
            <a:r>
              <a:rPr lang="en-US" dirty="0" smtClean="0"/>
              <a:t>12.2.4 Build</a:t>
            </a:r>
            <a:r>
              <a:rPr lang="zh-CN" altLang="en-US" dirty="0" smtClean="0"/>
              <a:t>工具的使用</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12.5.1 </a:t>
            </a:r>
            <a:r>
              <a:rPr lang="zh-CN" altLang="en-US" dirty="0" smtClean="0"/>
              <a:t>密安软件开发规则</a:t>
            </a:r>
            <a:endParaRPr lang="zh-CN" altLang="en-US" dirty="0"/>
          </a:p>
        </p:txBody>
      </p:sp>
      <p:sp>
        <p:nvSpPr>
          <p:cNvPr id="3" name="内容占位符 2"/>
          <p:cNvSpPr>
            <a:spLocks noGrp="1"/>
          </p:cNvSpPr>
          <p:nvPr>
            <p:ph idx="1"/>
          </p:nvPr>
        </p:nvSpPr>
        <p:spPr/>
        <p:txBody>
          <a:bodyPr/>
          <a:lstStyle/>
          <a:p>
            <a:r>
              <a:rPr lang="en-US" dirty="0" smtClean="0"/>
              <a:t>SANS</a:t>
            </a:r>
            <a:r>
              <a:rPr lang="zh-CN" altLang="en-US" dirty="0" smtClean="0"/>
              <a:t>研究所和</a:t>
            </a:r>
            <a:r>
              <a:rPr lang="en-US" dirty="0" smtClean="0"/>
              <a:t>MITRE</a:t>
            </a:r>
            <a:r>
              <a:rPr lang="zh-CN" altLang="en-US" dirty="0" smtClean="0"/>
              <a:t>公司、以及许多欧美的软件密安系统编程专家合作，于</a:t>
            </a:r>
            <a:r>
              <a:rPr lang="en-US" dirty="0" smtClean="0"/>
              <a:t>2011</a:t>
            </a:r>
            <a:r>
              <a:rPr lang="zh-CN" altLang="en-US" dirty="0" smtClean="0"/>
              <a:t>年整理了导致软件严重的脆弱性</a:t>
            </a:r>
            <a:r>
              <a:rPr lang="en-US" dirty="0" smtClean="0"/>
              <a:t>25</a:t>
            </a:r>
            <a:r>
              <a:rPr lang="zh-CN" altLang="en-US" dirty="0" smtClean="0"/>
              <a:t>个最危险的错误，并从体系结构、设计、代码实现等方面详细讨论了如何预防和避免该类错误的方法和措施。</a:t>
            </a:r>
            <a:endParaRPr lang="en-US" altLang="zh-CN" dirty="0" smtClean="0"/>
          </a:p>
          <a:p>
            <a:endParaRPr lang="en-US" altLang="zh-CN" dirty="0" smtClean="0"/>
          </a:p>
          <a:p>
            <a:r>
              <a:rPr lang="en-US" u="sng" dirty="0" smtClean="0"/>
              <a:t>http://cwe.mitre.org/top25/</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 </a:t>
            </a:r>
            <a:r>
              <a:rPr lang="zh-CN" altLang="en-US" dirty="0" smtClean="0"/>
              <a:t>代码移植与复用</a:t>
            </a:r>
            <a:endParaRPr lang="zh-CN" altLang="en-US" dirty="0"/>
          </a:p>
        </p:txBody>
      </p:sp>
      <p:sp>
        <p:nvSpPr>
          <p:cNvPr id="3" name="内容占位符 2"/>
          <p:cNvSpPr>
            <a:spLocks noGrp="1"/>
          </p:cNvSpPr>
          <p:nvPr>
            <p:ph idx="1"/>
          </p:nvPr>
        </p:nvSpPr>
        <p:spPr/>
        <p:txBody>
          <a:bodyPr/>
          <a:lstStyle/>
          <a:p>
            <a:r>
              <a:rPr lang="en-US" dirty="0" smtClean="0"/>
              <a:t>12.6.1</a:t>
            </a:r>
            <a:r>
              <a:rPr lang="zh-CN" altLang="en-US" dirty="0" smtClean="0"/>
              <a:t>系统软件的移植</a:t>
            </a:r>
          </a:p>
          <a:p>
            <a:r>
              <a:rPr lang="en-US" dirty="0" smtClean="0"/>
              <a:t>12.6.2</a:t>
            </a:r>
            <a:r>
              <a:rPr lang="zh-CN" altLang="en-US" dirty="0" smtClean="0"/>
              <a:t>应用软件的移植</a:t>
            </a:r>
          </a:p>
          <a:p>
            <a:r>
              <a:rPr lang="en-US" dirty="0" smtClean="0"/>
              <a:t>12.6.3</a:t>
            </a:r>
            <a:r>
              <a:rPr lang="zh-CN" altLang="en-US" dirty="0" smtClean="0"/>
              <a:t>数据的移植</a:t>
            </a:r>
          </a:p>
          <a:p>
            <a:r>
              <a:rPr lang="en-US" dirty="0" smtClean="0"/>
              <a:t>12.6.4</a:t>
            </a:r>
            <a:r>
              <a:rPr lang="zh-CN" altLang="en-US" dirty="0" smtClean="0"/>
              <a:t>代码的复用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12.6.1</a:t>
            </a:r>
            <a:r>
              <a:rPr lang="zh-CN" altLang="en-US" dirty="0" smtClean="0"/>
              <a:t>系统软件的移植</a:t>
            </a:r>
            <a:endParaRPr lang="zh-CN" altLang="en-US" dirty="0"/>
          </a:p>
        </p:txBody>
      </p:sp>
      <p:sp>
        <p:nvSpPr>
          <p:cNvPr id="3" name="内容占位符 2"/>
          <p:cNvSpPr>
            <a:spLocks noGrp="1"/>
          </p:cNvSpPr>
          <p:nvPr>
            <p:ph idx="1"/>
          </p:nvPr>
        </p:nvSpPr>
        <p:spPr>
          <a:xfrm>
            <a:off x="990600" y="1266372"/>
            <a:ext cx="8001000" cy="4902200"/>
          </a:xfrm>
        </p:spPr>
        <p:txBody>
          <a:bodyPr/>
          <a:lstStyle/>
          <a:p>
            <a:r>
              <a:rPr lang="zh-CN" altLang="en-US" dirty="0" smtClean="0"/>
              <a:t>系统代码应当是可移植的。</a:t>
            </a:r>
            <a:endParaRPr lang="en-US" altLang="zh-CN" dirty="0" smtClean="0"/>
          </a:p>
          <a:p>
            <a:pPr lvl="1"/>
            <a:r>
              <a:rPr lang="zh-CN" altLang="en-US" dirty="0" smtClean="0"/>
              <a:t>最好的例子是</a:t>
            </a:r>
            <a:r>
              <a:rPr lang="en-US" dirty="0" smtClean="0"/>
              <a:t>Unix</a:t>
            </a:r>
            <a:r>
              <a:rPr lang="zh-CN" altLang="en-US" dirty="0" smtClean="0"/>
              <a:t>系统操作。其中，大约</a:t>
            </a:r>
            <a:r>
              <a:rPr lang="en-US" dirty="0" smtClean="0"/>
              <a:t>9000</a:t>
            </a:r>
            <a:r>
              <a:rPr lang="zh-CN" altLang="en-US" dirty="0" smtClean="0"/>
              <a:t>行代码使用</a:t>
            </a:r>
            <a:r>
              <a:rPr lang="en-US" dirty="0" smtClean="0"/>
              <a:t>C</a:t>
            </a:r>
            <a:r>
              <a:rPr lang="zh-CN" altLang="en-US" dirty="0" smtClean="0"/>
              <a:t>编写，剩余的约</a:t>
            </a:r>
            <a:r>
              <a:rPr lang="en-US" dirty="0" smtClean="0"/>
              <a:t>1000</a:t>
            </a:r>
            <a:r>
              <a:rPr lang="zh-CN" altLang="en-US" dirty="0" smtClean="0"/>
              <a:t>行的内核程序采用汇编语言编写。每次移植仅需重写</a:t>
            </a:r>
            <a:r>
              <a:rPr lang="en-US" dirty="0" smtClean="0"/>
              <a:t>1000</a:t>
            </a:r>
            <a:r>
              <a:rPr lang="zh-CN" altLang="en-US" dirty="0" smtClean="0"/>
              <a:t>行的设备驱动汇编代码。</a:t>
            </a:r>
          </a:p>
          <a:p>
            <a:r>
              <a:rPr lang="zh-CN" altLang="en-US" dirty="0" smtClean="0"/>
              <a:t>抽象也是提高软件移植性的主要措施。</a:t>
            </a:r>
            <a:endParaRPr lang="en-US" altLang="zh-CN" dirty="0" smtClean="0"/>
          </a:p>
          <a:p>
            <a:pPr lvl="1"/>
            <a:r>
              <a:rPr lang="zh-CN" altLang="en-US" dirty="0" smtClean="0"/>
              <a:t>例如，</a:t>
            </a:r>
            <a:r>
              <a:rPr lang="en-US" dirty="0" smtClean="0"/>
              <a:t>ISO</a:t>
            </a:r>
            <a:r>
              <a:rPr lang="zh-CN" altLang="en-US" dirty="0" smtClean="0"/>
              <a:t>的</a:t>
            </a:r>
            <a:r>
              <a:rPr lang="en-US" dirty="0" smtClean="0"/>
              <a:t>OSI</a:t>
            </a:r>
            <a:r>
              <a:rPr lang="zh-CN" altLang="en-US" dirty="0" smtClean="0"/>
              <a:t>模型提出了</a:t>
            </a:r>
            <a:r>
              <a:rPr lang="en-US" dirty="0" smtClean="0"/>
              <a:t>7</a:t>
            </a:r>
            <a:r>
              <a:rPr lang="zh-CN" altLang="en-US" dirty="0" smtClean="0"/>
              <a:t>层协议分割，通过较底层为较高层提供虚拟接口，而隐藏各层的实现细节。</a:t>
            </a:r>
            <a:endParaRPr lang="en-US" altLang="zh-CN" dirty="0" smtClean="0"/>
          </a:p>
          <a:p>
            <a:r>
              <a:rPr lang="zh-CN" altLang="en-US" dirty="0" smtClean="0"/>
              <a:t>第三种用法是为异构系统提供公共接口。</a:t>
            </a:r>
            <a:endParaRPr lang="en-US" altLang="zh-CN" dirty="0" smtClean="0"/>
          </a:p>
          <a:p>
            <a:pPr lvl="1"/>
            <a:r>
              <a:rPr lang="zh-CN" altLang="en-US" dirty="0" smtClean="0"/>
              <a:t>例如，虚拟的工具集（</a:t>
            </a:r>
            <a:r>
              <a:rPr lang="en-US" dirty="0" smtClean="0"/>
              <a:t>toolkits</a:t>
            </a:r>
            <a:r>
              <a:rPr lang="zh-CN" altLang="en-US" dirty="0" smtClean="0"/>
              <a:t>）已经成为用户界面管理系统最普遍的特征。</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12.6.2</a:t>
            </a:r>
            <a:r>
              <a:rPr lang="zh-CN" altLang="en-US" dirty="0" smtClean="0"/>
              <a:t>应用软件的移植</a:t>
            </a:r>
            <a:endParaRPr lang="zh-CN" altLang="en-US" dirty="0"/>
          </a:p>
        </p:txBody>
      </p:sp>
      <p:sp>
        <p:nvSpPr>
          <p:cNvPr id="3" name="内容占位符 2"/>
          <p:cNvSpPr>
            <a:spLocks noGrp="1"/>
          </p:cNvSpPr>
          <p:nvPr>
            <p:ph idx="1"/>
          </p:nvPr>
        </p:nvSpPr>
        <p:spPr/>
        <p:txBody>
          <a:bodyPr/>
          <a:lstStyle/>
          <a:p>
            <a:r>
              <a:rPr lang="zh-CN" altLang="en-US" dirty="0" smtClean="0"/>
              <a:t>通常，应用软件的移植涉及到操作系统和编译器。</a:t>
            </a:r>
            <a:endParaRPr lang="en-US" altLang="zh-CN" dirty="0" smtClean="0"/>
          </a:p>
          <a:p>
            <a:pPr lvl="1"/>
            <a:r>
              <a:rPr lang="zh-CN" altLang="en-US" dirty="0" smtClean="0"/>
              <a:t>有些编译器将区分大小写英文字母，因此，</a:t>
            </a:r>
            <a:r>
              <a:rPr lang="en-US" dirty="0" err="1" smtClean="0"/>
              <a:t>This_Is_A_Name</a:t>
            </a:r>
            <a:r>
              <a:rPr lang="zh-CN" altLang="en-US" dirty="0" smtClean="0"/>
              <a:t>和</a:t>
            </a:r>
            <a:r>
              <a:rPr lang="en-US" dirty="0" err="1" smtClean="0"/>
              <a:t>this_is_a_name</a:t>
            </a:r>
            <a:r>
              <a:rPr lang="zh-CN" altLang="en-US" dirty="0" smtClean="0"/>
              <a:t>是两个不同的变量。程序员们在移植这些代码时，就需要花许多功夫甄别出差异。</a:t>
            </a:r>
          </a:p>
          <a:p>
            <a:r>
              <a:rPr lang="zh-CN" altLang="en-US" dirty="0" smtClean="0"/>
              <a:t>为解决这些问题，就必须严格规定一些要求。</a:t>
            </a:r>
            <a:endParaRPr lang="en-US" altLang="zh-CN" dirty="0" smtClean="0"/>
          </a:p>
          <a:p>
            <a:pPr lvl="1"/>
            <a:r>
              <a:rPr lang="zh-CN" altLang="en-US" dirty="0" smtClean="0"/>
              <a:t>例如，为解决基于</a:t>
            </a:r>
            <a:r>
              <a:rPr lang="en-US" dirty="0" smtClean="0"/>
              <a:t>Unix</a:t>
            </a:r>
            <a:r>
              <a:rPr lang="zh-CN" altLang="en-US" dirty="0" smtClean="0"/>
              <a:t>的系统的软件移植，</a:t>
            </a:r>
            <a:r>
              <a:rPr lang="en-US" dirty="0" smtClean="0"/>
              <a:t>NIST</a:t>
            </a:r>
            <a:r>
              <a:rPr lang="zh-CN" altLang="en-US" dirty="0" smtClean="0"/>
              <a:t>规定了计算机环境可移植操作系统接口</a:t>
            </a:r>
            <a:r>
              <a:rPr lang="en-US" dirty="0" smtClean="0"/>
              <a:t>(POSIX----Portable Operating System Interface for Computer </a:t>
            </a:r>
            <a:r>
              <a:rPr lang="en-US" dirty="0" err="1" smtClean="0"/>
              <a:t>envirements</a:t>
            </a:r>
            <a:r>
              <a:rPr lang="en-US" dirty="0" smtClean="0"/>
              <a:t>)</a:t>
            </a:r>
            <a:r>
              <a:rPr lang="zh-CN" altLang="en-US" dirty="0" smtClean="0"/>
              <a:t>。</a:t>
            </a:r>
            <a:endParaRPr lang="en-US" altLang="zh-CN" dirty="0" smtClean="0"/>
          </a:p>
          <a:p>
            <a:r>
              <a:rPr lang="zh-CN" altLang="en-US" dirty="0" smtClean="0"/>
              <a:t>应用程序中的整型、浮点数的表达也是需要注意的地方。</a:t>
            </a:r>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12.6.3</a:t>
            </a:r>
            <a:r>
              <a:rPr lang="zh-CN" altLang="en-US" dirty="0" smtClean="0"/>
              <a:t>数据的移植</a:t>
            </a:r>
            <a:endParaRPr lang="zh-CN" altLang="en-US" dirty="0"/>
          </a:p>
        </p:txBody>
      </p:sp>
      <p:sp>
        <p:nvSpPr>
          <p:cNvPr id="3" name="内容占位符 2"/>
          <p:cNvSpPr>
            <a:spLocks noGrp="1"/>
          </p:cNvSpPr>
          <p:nvPr>
            <p:ph idx="1"/>
          </p:nvPr>
        </p:nvSpPr>
        <p:spPr/>
        <p:txBody>
          <a:bodyPr/>
          <a:lstStyle/>
          <a:p>
            <a:r>
              <a:rPr lang="zh-CN" altLang="en-US" dirty="0" smtClean="0"/>
              <a:t>数据的兼容性是也是很大的一个麻烦。</a:t>
            </a:r>
            <a:endParaRPr lang="en-US" altLang="zh-CN" dirty="0" smtClean="0"/>
          </a:p>
          <a:p>
            <a:pPr lvl="1"/>
            <a:r>
              <a:rPr lang="zh-CN" altLang="en-US" dirty="0" smtClean="0"/>
              <a:t>例如，原先用</a:t>
            </a:r>
            <a:r>
              <a:rPr lang="en-US" dirty="0" smtClean="0"/>
              <a:t>Pascal</a:t>
            </a:r>
            <a:r>
              <a:rPr lang="zh-CN" altLang="en-US" dirty="0" smtClean="0"/>
              <a:t>写的数据文件，可能在</a:t>
            </a:r>
            <a:r>
              <a:rPr lang="en-US" dirty="0" smtClean="0"/>
              <a:t>C</a:t>
            </a:r>
            <a:r>
              <a:rPr lang="zh-CN" altLang="en-US" dirty="0" smtClean="0"/>
              <a:t>语言环境下读出的数据时不正确。尽管操作系统已经提供了数据文件统一接口。</a:t>
            </a:r>
            <a:endParaRPr lang="en-US" altLang="zh-CN" dirty="0" smtClean="0"/>
          </a:p>
          <a:p>
            <a:pPr lvl="1"/>
            <a:r>
              <a:rPr lang="zh-CN" altLang="en-US" dirty="0" smtClean="0"/>
              <a:t>采用商业数据库管理系统</a:t>
            </a:r>
            <a:r>
              <a:rPr lang="en-US" dirty="0" smtClean="0"/>
              <a:t>(BDMS)</a:t>
            </a:r>
            <a:r>
              <a:rPr lang="zh-CN" altLang="en-US" dirty="0" smtClean="0"/>
              <a:t>存放数据，由于各厂商以及对数据字段的定义值域不同，也会导致数据在不同数据库中相互交换的困难。</a:t>
            </a:r>
            <a:endParaRPr lang="en-US" altLang="zh-CN" dirty="0" smtClean="0"/>
          </a:p>
          <a:p>
            <a:r>
              <a:rPr lang="zh-CN" altLang="en-US" dirty="0" smtClean="0"/>
              <a:t>提高数据可移植性的办法之一是采用无结构的数据文件格式或完全的正文文本格式，这样采用各种编程语言都编写一段处理此文件的程序；第二种方法是采用</a:t>
            </a:r>
            <a:r>
              <a:rPr lang="en-US" dirty="0" smtClean="0"/>
              <a:t>XML</a:t>
            </a:r>
            <a:r>
              <a:rPr lang="zh-CN" altLang="en-US" dirty="0" smtClean="0"/>
              <a:t>语言。</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12.6.4</a:t>
            </a:r>
            <a:r>
              <a:rPr lang="zh-CN" altLang="en-US" dirty="0" smtClean="0"/>
              <a:t>代码的复用</a:t>
            </a:r>
            <a:endParaRPr lang="zh-CN" altLang="en-US" dirty="0"/>
          </a:p>
        </p:txBody>
      </p:sp>
      <p:sp>
        <p:nvSpPr>
          <p:cNvPr id="3" name="内容占位符 2"/>
          <p:cNvSpPr>
            <a:spLocks noGrp="1"/>
          </p:cNvSpPr>
          <p:nvPr>
            <p:ph idx="1"/>
          </p:nvPr>
        </p:nvSpPr>
        <p:spPr/>
        <p:txBody>
          <a:bodyPr/>
          <a:lstStyle/>
          <a:p>
            <a:r>
              <a:rPr lang="zh-CN" altLang="en-US" dirty="0" smtClean="0"/>
              <a:t>在应用程序级别上，许多公司仅仅以程序员产生的代码行作为度量其工作量的指标，从而导致许多程序是简单的堆积或对已有程序的复制和修改，被戏称为“</a:t>
            </a:r>
            <a:r>
              <a:rPr lang="en-US" dirty="0" err="1" smtClean="0"/>
              <a:t>Ctrl+C</a:t>
            </a:r>
            <a:r>
              <a:rPr lang="zh-CN" altLang="en-US" dirty="0" smtClean="0"/>
              <a:t>和</a:t>
            </a:r>
            <a:r>
              <a:rPr lang="en-US" dirty="0" err="1" smtClean="0"/>
              <a:t>Ctrl+V</a:t>
            </a:r>
            <a:r>
              <a:rPr lang="zh-CN" altLang="en-US" dirty="0" smtClean="0"/>
              <a:t>”的代码复用。</a:t>
            </a:r>
            <a:endParaRPr lang="en-US" altLang="zh-CN" dirty="0" smtClean="0"/>
          </a:p>
          <a:p>
            <a:endParaRPr lang="en-US" altLang="zh-CN" dirty="0" smtClean="0"/>
          </a:p>
          <a:p>
            <a:r>
              <a:rPr lang="zh-CN" altLang="en-US" dirty="0" smtClean="0"/>
              <a:t>设计者和程序员必须担当起复用的生产者或复用消费者两种角色。</a:t>
            </a:r>
            <a:endParaRPr lang="en-US" altLang="zh-CN" dirty="0" smtClean="0"/>
          </a:p>
          <a:p>
            <a:pPr lvl="1"/>
            <a:r>
              <a:rPr lang="zh-CN" altLang="en-US" dirty="0" smtClean="0"/>
              <a:t>复用生产者</a:t>
            </a:r>
            <a:r>
              <a:rPr lang="en-US" dirty="0" smtClean="0"/>
              <a:t>(reuse producer)</a:t>
            </a:r>
            <a:r>
              <a:rPr lang="zh-CN" altLang="en-US" dirty="0" smtClean="0"/>
              <a:t>要尽力创立出后续应用系统的设计中可以重用的部件。</a:t>
            </a:r>
            <a:endParaRPr lang="en-US" altLang="zh-CN" dirty="0" smtClean="0"/>
          </a:p>
          <a:p>
            <a:pPr lvl="1"/>
            <a:r>
              <a:rPr lang="zh-CN" altLang="en-US" dirty="0" smtClean="0"/>
              <a:t>复用消费者</a:t>
            </a:r>
            <a:r>
              <a:rPr lang="en-US" dirty="0" smtClean="0"/>
              <a:t>(reuse consumer)</a:t>
            </a:r>
            <a:r>
              <a:rPr lang="zh-CN" altLang="en-US" dirty="0" smtClean="0"/>
              <a:t>要尽可能使用先前项目开发出来的代码部件，让代码复用费效比达到最大化。</a:t>
            </a:r>
            <a:endParaRPr lang="en-US" altLang="zh-CN" dirty="0" smtClean="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代码的复用 </a:t>
            </a:r>
          </a:p>
        </p:txBody>
      </p:sp>
      <p:sp>
        <p:nvSpPr>
          <p:cNvPr id="69635" name="Oval 4"/>
          <p:cNvSpPr>
            <a:spLocks noChangeArrowheads="1"/>
          </p:cNvSpPr>
          <p:nvPr/>
        </p:nvSpPr>
        <p:spPr bwMode="auto">
          <a:xfrm>
            <a:off x="900113" y="1989138"/>
            <a:ext cx="1728787" cy="1295400"/>
          </a:xfrm>
          <a:prstGeom prst="ellipse">
            <a:avLst/>
          </a:prstGeom>
          <a:solidFill>
            <a:schemeClr val="accent1"/>
          </a:solidFill>
          <a:ln w="9525">
            <a:solidFill>
              <a:schemeClr val="tx1"/>
            </a:solidFill>
            <a:round/>
            <a:headEnd/>
            <a:tailEnd/>
          </a:ln>
        </p:spPr>
        <p:txBody>
          <a:bodyPr wrap="none" anchor="ctr"/>
          <a:lstStyle/>
          <a:p>
            <a:pPr algn="ctr"/>
            <a:r>
              <a:rPr lang="zh-CN" altLang="en-US"/>
              <a:t>复用代码的</a:t>
            </a:r>
          </a:p>
          <a:p>
            <a:pPr algn="ctr"/>
            <a:r>
              <a:rPr lang="zh-CN" altLang="en-US"/>
              <a:t>生产者</a:t>
            </a:r>
          </a:p>
        </p:txBody>
      </p:sp>
      <p:sp>
        <p:nvSpPr>
          <p:cNvPr id="69636" name="Rectangle 5"/>
          <p:cNvSpPr>
            <a:spLocks noChangeArrowheads="1"/>
          </p:cNvSpPr>
          <p:nvPr/>
        </p:nvSpPr>
        <p:spPr bwMode="auto">
          <a:xfrm>
            <a:off x="4071938" y="2214563"/>
            <a:ext cx="1728787" cy="1295400"/>
          </a:xfrm>
          <a:prstGeom prst="rect">
            <a:avLst/>
          </a:prstGeom>
          <a:solidFill>
            <a:schemeClr val="hlink"/>
          </a:solidFill>
          <a:ln w="9525">
            <a:solidFill>
              <a:schemeClr val="tx1"/>
            </a:solidFill>
            <a:miter lim="800000"/>
            <a:headEnd/>
            <a:tailEnd/>
          </a:ln>
        </p:spPr>
        <p:txBody>
          <a:bodyPr wrap="none" anchor="ctr"/>
          <a:lstStyle/>
          <a:p>
            <a:pPr algn="ctr"/>
            <a:r>
              <a:rPr lang="zh-CN" altLang="en-US"/>
              <a:t>可复用</a:t>
            </a:r>
          </a:p>
          <a:p>
            <a:pPr algn="ctr"/>
            <a:r>
              <a:rPr lang="zh-CN" altLang="en-US"/>
              <a:t>的代码</a:t>
            </a:r>
          </a:p>
        </p:txBody>
      </p:sp>
      <p:sp>
        <p:nvSpPr>
          <p:cNvPr id="69637" name="Oval 6"/>
          <p:cNvSpPr>
            <a:spLocks noChangeArrowheads="1"/>
          </p:cNvSpPr>
          <p:nvPr/>
        </p:nvSpPr>
        <p:spPr bwMode="auto">
          <a:xfrm>
            <a:off x="6858000" y="2071688"/>
            <a:ext cx="1728788" cy="1295400"/>
          </a:xfrm>
          <a:prstGeom prst="ellipse">
            <a:avLst/>
          </a:prstGeom>
          <a:solidFill>
            <a:schemeClr val="accent1"/>
          </a:solidFill>
          <a:ln w="9525">
            <a:solidFill>
              <a:schemeClr val="tx1"/>
            </a:solidFill>
            <a:round/>
            <a:headEnd/>
            <a:tailEnd/>
          </a:ln>
        </p:spPr>
        <p:txBody>
          <a:bodyPr wrap="none" anchor="ctr"/>
          <a:lstStyle/>
          <a:p>
            <a:pPr algn="ctr"/>
            <a:r>
              <a:rPr lang="zh-CN" altLang="en-US"/>
              <a:t>复用代码的</a:t>
            </a:r>
          </a:p>
          <a:p>
            <a:pPr algn="ctr"/>
            <a:r>
              <a:rPr lang="zh-CN" altLang="en-US"/>
              <a:t>消费者</a:t>
            </a:r>
          </a:p>
        </p:txBody>
      </p:sp>
      <p:sp>
        <p:nvSpPr>
          <p:cNvPr id="69638" name="Line 7"/>
          <p:cNvSpPr>
            <a:spLocks noChangeShapeType="1"/>
          </p:cNvSpPr>
          <p:nvPr/>
        </p:nvSpPr>
        <p:spPr bwMode="auto">
          <a:xfrm>
            <a:off x="2641600" y="2643823"/>
            <a:ext cx="1422400" cy="45719"/>
          </a:xfrm>
          <a:prstGeom prst="line">
            <a:avLst/>
          </a:prstGeom>
          <a:noFill/>
          <a:ln w="9525">
            <a:solidFill>
              <a:schemeClr val="tx1"/>
            </a:solidFill>
            <a:round/>
            <a:headEnd/>
            <a:tailEnd type="triangle" w="med" len="med"/>
          </a:ln>
        </p:spPr>
        <p:txBody>
          <a:bodyPr/>
          <a:lstStyle/>
          <a:p>
            <a:endParaRPr lang="zh-CN" altLang="en-US"/>
          </a:p>
        </p:txBody>
      </p:sp>
      <p:sp>
        <p:nvSpPr>
          <p:cNvPr id="69639" name="Line 8"/>
          <p:cNvSpPr>
            <a:spLocks noChangeShapeType="1"/>
          </p:cNvSpPr>
          <p:nvPr/>
        </p:nvSpPr>
        <p:spPr bwMode="auto">
          <a:xfrm>
            <a:off x="5776686" y="2682966"/>
            <a:ext cx="1088571" cy="45719"/>
          </a:xfrm>
          <a:prstGeom prst="line">
            <a:avLst/>
          </a:prstGeom>
          <a:noFill/>
          <a:ln w="9525">
            <a:solidFill>
              <a:schemeClr val="tx1"/>
            </a:solidFill>
            <a:round/>
            <a:headEnd/>
            <a:tailEnd type="triangle" w="med" len="med"/>
          </a:ln>
        </p:spPr>
        <p:txBody>
          <a:bodyPr/>
          <a:lstStyle/>
          <a:p>
            <a:endParaRPr lang="zh-CN" altLang="en-US"/>
          </a:p>
        </p:txBody>
      </p:sp>
      <p:sp>
        <p:nvSpPr>
          <p:cNvPr id="69640" name="Rectangle 10"/>
          <p:cNvSpPr>
            <a:spLocks noChangeArrowheads="1"/>
          </p:cNvSpPr>
          <p:nvPr/>
        </p:nvSpPr>
        <p:spPr bwMode="auto">
          <a:xfrm>
            <a:off x="971550" y="4581525"/>
            <a:ext cx="1800225" cy="1008063"/>
          </a:xfrm>
          <a:prstGeom prst="rect">
            <a:avLst/>
          </a:prstGeom>
          <a:noFill/>
          <a:ln w="9525">
            <a:solidFill>
              <a:schemeClr val="tx1"/>
            </a:solidFill>
            <a:miter lim="800000"/>
            <a:headEnd/>
            <a:tailEnd/>
          </a:ln>
        </p:spPr>
        <p:txBody>
          <a:bodyPr wrap="none" anchor="ctr"/>
          <a:lstStyle/>
          <a:p>
            <a:pPr algn="ctr"/>
            <a:r>
              <a:rPr lang="zh-CN" altLang="en-US"/>
              <a:t>自己的项目</a:t>
            </a:r>
          </a:p>
        </p:txBody>
      </p:sp>
      <p:sp>
        <p:nvSpPr>
          <p:cNvPr id="69641" name="Line 11"/>
          <p:cNvSpPr>
            <a:spLocks noChangeShapeType="1"/>
          </p:cNvSpPr>
          <p:nvPr/>
        </p:nvSpPr>
        <p:spPr bwMode="auto">
          <a:xfrm>
            <a:off x="1619250" y="3284538"/>
            <a:ext cx="0" cy="1368425"/>
          </a:xfrm>
          <a:prstGeom prst="line">
            <a:avLst/>
          </a:prstGeom>
          <a:noFill/>
          <a:ln w="9525">
            <a:solidFill>
              <a:srgbClr val="771201"/>
            </a:solidFill>
            <a:round/>
            <a:headEnd/>
            <a:tailEnd type="triangle" w="med" len="med"/>
          </a:ln>
        </p:spPr>
        <p:txBody>
          <a:bodyPr/>
          <a:lstStyle/>
          <a:p>
            <a:endParaRPr lang="zh-CN" altLang="en-US"/>
          </a:p>
        </p:txBody>
      </p:sp>
      <p:sp>
        <p:nvSpPr>
          <p:cNvPr id="69642" name="Line 12"/>
          <p:cNvSpPr>
            <a:spLocks noChangeShapeType="1"/>
          </p:cNvSpPr>
          <p:nvPr/>
        </p:nvSpPr>
        <p:spPr bwMode="auto">
          <a:xfrm flipV="1">
            <a:off x="2411413" y="3000375"/>
            <a:ext cx="1731962" cy="1581150"/>
          </a:xfrm>
          <a:prstGeom prst="line">
            <a:avLst/>
          </a:prstGeom>
          <a:noFill/>
          <a:ln w="9525">
            <a:solidFill>
              <a:srgbClr val="771201"/>
            </a:solidFill>
            <a:round/>
            <a:headEnd/>
            <a:tailEnd type="triangle" w="med" len="med"/>
          </a:ln>
        </p:spPr>
        <p:txBody>
          <a:bodyPr/>
          <a:lstStyle/>
          <a:p>
            <a:endParaRPr lang="zh-CN" altLang="en-US"/>
          </a:p>
        </p:txBody>
      </p:sp>
      <p:sp>
        <p:nvSpPr>
          <p:cNvPr id="69643" name="Text Box 13"/>
          <p:cNvSpPr txBox="1">
            <a:spLocks noChangeArrowheads="1"/>
          </p:cNvSpPr>
          <p:nvPr/>
        </p:nvSpPr>
        <p:spPr bwMode="auto">
          <a:xfrm>
            <a:off x="2214563" y="3429000"/>
            <a:ext cx="1403350" cy="457200"/>
          </a:xfrm>
          <a:prstGeom prst="rect">
            <a:avLst/>
          </a:prstGeom>
          <a:noFill/>
          <a:ln w="9525">
            <a:noFill/>
            <a:miter lim="800000"/>
            <a:headEnd/>
            <a:tailEnd/>
          </a:ln>
        </p:spPr>
        <p:txBody>
          <a:bodyPr wrap="none">
            <a:spAutoFit/>
          </a:bodyPr>
          <a:lstStyle/>
          <a:p>
            <a:r>
              <a:rPr lang="zh-CN" altLang="en-US"/>
              <a:t>复用改造</a:t>
            </a:r>
          </a:p>
        </p:txBody>
      </p:sp>
      <p:sp>
        <p:nvSpPr>
          <p:cNvPr id="69644" name="Text Box 14"/>
          <p:cNvSpPr txBox="1">
            <a:spLocks noChangeArrowheads="1"/>
          </p:cNvSpPr>
          <p:nvPr/>
        </p:nvSpPr>
        <p:spPr bwMode="auto">
          <a:xfrm>
            <a:off x="2786063" y="1428750"/>
            <a:ext cx="1098550" cy="1187450"/>
          </a:xfrm>
          <a:prstGeom prst="rect">
            <a:avLst/>
          </a:prstGeom>
          <a:noFill/>
          <a:ln w="9525">
            <a:noFill/>
            <a:miter lim="800000"/>
            <a:headEnd/>
            <a:tailEnd/>
          </a:ln>
        </p:spPr>
        <p:txBody>
          <a:bodyPr wrap="none">
            <a:spAutoFit/>
          </a:bodyPr>
          <a:lstStyle/>
          <a:p>
            <a:r>
              <a:rPr lang="zh-CN" altLang="en-US"/>
              <a:t>直接做</a:t>
            </a:r>
          </a:p>
          <a:p>
            <a:r>
              <a:rPr lang="zh-CN" altLang="en-US"/>
              <a:t>可复用</a:t>
            </a:r>
          </a:p>
          <a:p>
            <a:r>
              <a:rPr lang="zh-CN" altLang="en-US"/>
              <a:t>代码</a:t>
            </a:r>
          </a:p>
        </p:txBody>
      </p:sp>
      <p:sp>
        <p:nvSpPr>
          <p:cNvPr id="69645" name="Rectangle 15"/>
          <p:cNvSpPr>
            <a:spLocks noChangeArrowheads="1"/>
          </p:cNvSpPr>
          <p:nvPr/>
        </p:nvSpPr>
        <p:spPr bwMode="auto">
          <a:xfrm>
            <a:off x="6877050" y="4724400"/>
            <a:ext cx="1728788" cy="1295400"/>
          </a:xfrm>
          <a:prstGeom prst="rect">
            <a:avLst/>
          </a:prstGeom>
          <a:solidFill>
            <a:schemeClr val="hlink"/>
          </a:solidFill>
          <a:ln w="9525">
            <a:solidFill>
              <a:schemeClr val="tx1"/>
            </a:solidFill>
            <a:miter lim="800000"/>
            <a:headEnd/>
            <a:tailEnd/>
          </a:ln>
        </p:spPr>
        <p:txBody>
          <a:bodyPr wrap="none" anchor="ctr"/>
          <a:lstStyle/>
          <a:p>
            <a:pPr algn="ctr"/>
            <a:r>
              <a:rPr lang="zh-CN" altLang="en-US"/>
              <a:t>自己的项目</a:t>
            </a:r>
          </a:p>
        </p:txBody>
      </p:sp>
      <p:sp>
        <p:nvSpPr>
          <p:cNvPr id="69646" name="Line 16"/>
          <p:cNvSpPr>
            <a:spLocks noChangeShapeType="1"/>
          </p:cNvSpPr>
          <p:nvPr/>
        </p:nvSpPr>
        <p:spPr bwMode="auto">
          <a:xfrm flipH="1">
            <a:off x="7740650" y="3357563"/>
            <a:ext cx="46038" cy="1366837"/>
          </a:xfrm>
          <a:prstGeom prst="line">
            <a:avLst/>
          </a:prstGeom>
          <a:noFill/>
          <a:ln w="9525">
            <a:solidFill>
              <a:schemeClr val="tx1"/>
            </a:solidFill>
            <a:round/>
            <a:headEnd/>
            <a:tailEnd type="triangle" w="med" len="med"/>
          </a:ln>
        </p:spPr>
        <p:txBody>
          <a:bodyPr/>
          <a:lstStyle/>
          <a:p>
            <a:endParaRPr lang="zh-CN" altLang="en-US"/>
          </a:p>
        </p:txBody>
      </p:sp>
      <p:sp>
        <p:nvSpPr>
          <p:cNvPr id="69647" name="Text Box 17"/>
          <p:cNvSpPr txBox="1">
            <a:spLocks noChangeArrowheads="1"/>
          </p:cNvSpPr>
          <p:nvPr/>
        </p:nvSpPr>
        <p:spPr bwMode="auto">
          <a:xfrm>
            <a:off x="6715125" y="3571875"/>
            <a:ext cx="2012950" cy="457200"/>
          </a:xfrm>
          <a:prstGeom prst="rect">
            <a:avLst/>
          </a:prstGeom>
          <a:noFill/>
          <a:ln w="9525">
            <a:noFill/>
            <a:miter lim="800000"/>
            <a:headEnd/>
            <a:tailEnd/>
          </a:ln>
        </p:spPr>
        <p:txBody>
          <a:bodyPr wrap="none">
            <a:spAutoFit/>
          </a:bodyPr>
          <a:lstStyle/>
          <a:p>
            <a:r>
              <a:rPr lang="zh-CN" altLang="en-US"/>
              <a:t>复用已有代码</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复用的消费者</a:t>
            </a:r>
            <a:endParaRPr lang="zh-CN" altLang="en-US" dirty="0"/>
          </a:p>
        </p:txBody>
      </p:sp>
      <p:sp>
        <p:nvSpPr>
          <p:cNvPr id="3" name="内容占位符 2"/>
          <p:cNvSpPr>
            <a:spLocks noGrp="1"/>
          </p:cNvSpPr>
          <p:nvPr>
            <p:ph idx="1"/>
          </p:nvPr>
        </p:nvSpPr>
        <p:spPr/>
        <p:txBody>
          <a:bodyPr/>
          <a:lstStyle/>
          <a:p>
            <a:r>
              <a:rPr lang="zh-CN" altLang="en-US" sz="2400" dirty="0" smtClean="0"/>
              <a:t>必须清楚地评估被复用代码的状况：</a:t>
            </a:r>
          </a:p>
          <a:p>
            <a:pPr lvl="1"/>
            <a:r>
              <a:rPr lang="en-US" sz="2000" dirty="0" smtClean="0"/>
              <a:t>1</a:t>
            </a:r>
            <a:r>
              <a:rPr lang="zh-CN" altLang="en-US" sz="2000" dirty="0" smtClean="0"/>
              <a:t>）被复用代码的功能及其相关数据是否你所需要的？</a:t>
            </a:r>
          </a:p>
          <a:p>
            <a:pPr lvl="1"/>
            <a:r>
              <a:rPr lang="en-US" sz="2000" dirty="0" smtClean="0"/>
              <a:t>2</a:t>
            </a:r>
            <a:r>
              <a:rPr lang="zh-CN" altLang="en-US" sz="2000" dirty="0" smtClean="0"/>
              <a:t>）如果要做细微的修改，修改的地方是否比你纯粹编写的新代码划算？</a:t>
            </a:r>
          </a:p>
          <a:p>
            <a:pPr lvl="1"/>
            <a:r>
              <a:rPr lang="en-US" sz="2000" dirty="0" smtClean="0"/>
              <a:t>3</a:t>
            </a:r>
            <a:r>
              <a:rPr lang="zh-CN" altLang="en-US" sz="2000" dirty="0" smtClean="0"/>
              <a:t>）被复用部件是否有很好的文档，支持你的理解，而不需要一行行地读懂该代码？</a:t>
            </a:r>
          </a:p>
          <a:p>
            <a:pPr lvl="1"/>
            <a:r>
              <a:rPr lang="en-US" sz="2000" dirty="0" smtClean="0"/>
              <a:t>4</a:t>
            </a:r>
            <a:r>
              <a:rPr lang="zh-CN" altLang="en-US" sz="2000" dirty="0" smtClean="0"/>
              <a:t>）被复用的部件是否有完整的测试和修改历史记录，从而可以确定其所含的错误是已知的</a:t>
            </a:r>
            <a:r>
              <a:rPr lang="en-US" sz="2000" dirty="0" smtClean="0"/>
              <a:t>?</a:t>
            </a:r>
            <a:endParaRPr lang="zh-CN" altLang="en-US" sz="2000" dirty="0" smtClean="0"/>
          </a:p>
          <a:p>
            <a:pPr lvl="1"/>
            <a:r>
              <a:rPr lang="en-US" sz="2000" dirty="0" smtClean="0"/>
              <a:t>5</a:t>
            </a:r>
            <a:r>
              <a:rPr lang="zh-CN" altLang="en-US" sz="2000" dirty="0" smtClean="0"/>
              <a:t>）如果采用开源代码，必须详细阅读其许可证条款，并依据条款开发你复用后的成果。如果复用的是商业部件，要仔细阅读相关的商业条款。</a:t>
            </a:r>
          </a:p>
          <a:p>
            <a:pPr lvl="1"/>
            <a:r>
              <a:rPr lang="en-US" sz="2000" dirty="0" smtClean="0"/>
              <a:t>6</a:t>
            </a:r>
            <a:r>
              <a:rPr lang="zh-CN" altLang="en-US" sz="2000" dirty="0" smtClean="0"/>
              <a:t>）评估该部件是否能满足你所要求的安全和密安等级要求。</a:t>
            </a:r>
          </a:p>
          <a:p>
            <a:pPr lvl="1"/>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复用代码的生产者</a:t>
            </a:r>
            <a:endParaRPr lang="zh-CN" altLang="en-US" dirty="0"/>
          </a:p>
        </p:txBody>
      </p:sp>
      <p:sp>
        <p:nvSpPr>
          <p:cNvPr id="3" name="内容占位符 2"/>
          <p:cNvSpPr>
            <a:spLocks noGrp="1"/>
          </p:cNvSpPr>
          <p:nvPr>
            <p:ph idx="1"/>
          </p:nvPr>
        </p:nvSpPr>
        <p:spPr/>
        <p:txBody>
          <a:bodyPr/>
          <a:lstStyle/>
          <a:p>
            <a:r>
              <a:rPr lang="zh-CN" altLang="en-US" sz="2400" dirty="0" smtClean="0"/>
              <a:t>在编写代码时需要注意：</a:t>
            </a:r>
          </a:p>
          <a:p>
            <a:pPr lvl="1"/>
            <a:r>
              <a:rPr lang="en-US" sz="2000" dirty="0" smtClean="0"/>
              <a:t>1)</a:t>
            </a:r>
            <a:r>
              <a:rPr lang="zh-CN" altLang="en-US" sz="2000" dirty="0" smtClean="0"/>
              <a:t>尽可能让部件通用，在部件的调用上，使用参数或类似的条件判断，便于更方便的被调用。</a:t>
            </a:r>
          </a:p>
          <a:p>
            <a:pPr lvl="1"/>
            <a:r>
              <a:rPr lang="en-US" sz="2000" dirty="0" smtClean="0"/>
              <a:t>2</a:t>
            </a:r>
            <a:r>
              <a:rPr lang="zh-CN" altLang="en-US" sz="2000" dirty="0" smtClean="0"/>
              <a:t>）考虑程序的变体和修改，将相互依赖的部分尽可能分离开。</a:t>
            </a:r>
          </a:p>
          <a:p>
            <a:pPr lvl="1"/>
            <a:r>
              <a:rPr lang="en-US" sz="2000" dirty="0" smtClean="0"/>
              <a:t>3</a:t>
            </a:r>
            <a:r>
              <a:rPr lang="zh-CN" altLang="en-US" sz="2000" dirty="0" smtClean="0"/>
              <a:t>）使用清晰的命名方法，保持接口和变量定义的准确性。</a:t>
            </a:r>
          </a:p>
          <a:p>
            <a:pPr lvl="1"/>
            <a:r>
              <a:rPr lang="en-US" sz="2000" dirty="0" smtClean="0"/>
              <a:t>4</a:t>
            </a:r>
            <a:r>
              <a:rPr lang="zh-CN" altLang="en-US" sz="2000" dirty="0" smtClean="0"/>
              <a:t>）列出代码中的已知错误和修复的历史情况。</a:t>
            </a:r>
          </a:p>
          <a:p>
            <a:pPr lvl="1"/>
            <a:r>
              <a:rPr lang="en-US" sz="2000" dirty="0" smtClean="0"/>
              <a:t>5</a:t>
            </a:r>
            <a:r>
              <a:rPr lang="zh-CN" altLang="en-US" sz="2000" dirty="0" smtClean="0"/>
              <a:t>）提供数据结构和算法的详细文档。</a:t>
            </a:r>
          </a:p>
          <a:p>
            <a:pPr lvl="1"/>
            <a:r>
              <a:rPr lang="en-US" sz="2000" dirty="0" smtClean="0"/>
              <a:t>8</a:t>
            </a:r>
            <a:r>
              <a:rPr lang="zh-CN" altLang="en-US" sz="2000" dirty="0" smtClean="0"/>
              <a:t>）将程序主体和异常错误处理部分分割开来，便于今后的修改。</a:t>
            </a:r>
          </a:p>
          <a:p>
            <a:pPr lvl="1"/>
            <a:r>
              <a:rPr lang="en-US" sz="2000" dirty="0" smtClean="0"/>
              <a:t>9</a:t>
            </a:r>
            <a:r>
              <a:rPr lang="zh-CN" altLang="en-US" sz="2000" dirty="0" smtClean="0"/>
              <a:t>）如果代码开源，要定义并公布许可证要求。如果提供商业复用部件，也要定义许可证，并在其中生命免责条款等事宜。</a:t>
            </a:r>
            <a:endParaRPr lang="zh-CN" alt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 </a:t>
            </a:r>
            <a:r>
              <a:rPr lang="zh-CN" altLang="en-US" dirty="0" smtClean="0"/>
              <a:t>代码审查</a:t>
            </a:r>
            <a:endParaRPr lang="zh-CN" altLang="en-US" dirty="0"/>
          </a:p>
        </p:txBody>
      </p:sp>
      <p:sp>
        <p:nvSpPr>
          <p:cNvPr id="3" name="内容占位符 2"/>
          <p:cNvSpPr>
            <a:spLocks noGrp="1"/>
          </p:cNvSpPr>
          <p:nvPr>
            <p:ph idx="1"/>
          </p:nvPr>
        </p:nvSpPr>
        <p:spPr/>
        <p:txBody>
          <a:bodyPr/>
          <a:lstStyle/>
          <a:p>
            <a:r>
              <a:rPr lang="en-US" dirty="0" smtClean="0"/>
              <a:t>12.7.1</a:t>
            </a:r>
            <a:r>
              <a:rPr lang="zh-CN" altLang="en-US" dirty="0" smtClean="0"/>
              <a:t>代码审查方式</a:t>
            </a:r>
          </a:p>
          <a:p>
            <a:r>
              <a:rPr lang="en-US" dirty="0" smtClean="0"/>
              <a:t>12.7.2 </a:t>
            </a:r>
            <a:r>
              <a:rPr lang="zh-CN" altLang="en-US" dirty="0" smtClean="0"/>
              <a:t>代码质量检查单</a:t>
            </a:r>
          </a:p>
          <a:p>
            <a:r>
              <a:rPr lang="en-US" dirty="0" smtClean="0"/>
              <a:t>12.7.3 OO</a:t>
            </a:r>
            <a:r>
              <a:rPr lang="zh-CN" altLang="en-US" dirty="0" smtClean="0"/>
              <a:t>代码检查单</a:t>
            </a:r>
            <a:r>
              <a:rPr lang="en-US" dirty="0" smtClean="0"/>
              <a:t>	</a:t>
            </a:r>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12.2.1 </a:t>
            </a:r>
            <a:r>
              <a:rPr lang="zh-CN" altLang="en-US" dirty="0" smtClean="0"/>
              <a:t>可执行代码的产生过程</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54361" y="1200377"/>
            <a:ext cx="8589639" cy="4837566"/>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12.7.1</a:t>
            </a:r>
            <a:r>
              <a:rPr lang="zh-CN" altLang="en-US" dirty="0" smtClean="0"/>
              <a:t>代码审查方式</a:t>
            </a:r>
            <a:endParaRPr lang="zh-CN" altLang="en-US" dirty="0"/>
          </a:p>
        </p:txBody>
      </p:sp>
      <p:sp>
        <p:nvSpPr>
          <p:cNvPr id="3" name="内容占位符 2"/>
          <p:cNvSpPr>
            <a:spLocks noGrp="1"/>
          </p:cNvSpPr>
          <p:nvPr>
            <p:ph idx="1"/>
          </p:nvPr>
        </p:nvSpPr>
        <p:spPr/>
        <p:txBody>
          <a:bodyPr/>
          <a:lstStyle/>
          <a:p>
            <a:r>
              <a:rPr lang="zh-CN" altLang="en-US" b="1" dirty="0" smtClean="0"/>
              <a:t>桌面检查</a:t>
            </a:r>
            <a:r>
              <a:rPr lang="en-US" b="1" dirty="0" smtClean="0"/>
              <a:t>(desk checking)</a:t>
            </a:r>
            <a:r>
              <a:rPr lang="zh-CN" altLang="en-US" dirty="0" smtClean="0"/>
              <a:t>是程序员个人模拟计算机“阅读”程序，发现代码错误的方法。</a:t>
            </a:r>
            <a:endParaRPr lang="en-US" altLang="zh-CN" dirty="0" smtClean="0"/>
          </a:p>
          <a:p>
            <a:endParaRPr lang="en-US" altLang="zh-CN" dirty="0" smtClean="0"/>
          </a:p>
          <a:p>
            <a:r>
              <a:rPr lang="zh-CN" altLang="en-US" dirty="0" smtClean="0"/>
              <a:t>代码审查</a:t>
            </a:r>
            <a:r>
              <a:rPr lang="en-US" dirty="0" smtClean="0"/>
              <a:t>(inspection)</a:t>
            </a:r>
            <a:r>
              <a:rPr lang="zh-CN" altLang="en-US" dirty="0" smtClean="0"/>
              <a:t>和走查（</a:t>
            </a:r>
            <a:r>
              <a:rPr lang="en-US" dirty="0" smtClean="0"/>
              <a:t>walkthrough</a:t>
            </a:r>
            <a:r>
              <a:rPr lang="zh-CN" altLang="en-US" dirty="0" smtClean="0"/>
              <a:t>）是对传统的程序员桌面检查方式的改进。</a:t>
            </a:r>
            <a:endParaRPr lang="en-US" altLang="zh-CN" dirty="0" smtClean="0"/>
          </a:p>
          <a:p>
            <a:endParaRPr lang="en-US" altLang="zh-CN" b="1" dirty="0" smtClean="0"/>
          </a:p>
          <a:p>
            <a:r>
              <a:rPr lang="zh-CN" altLang="en-US" b="1" dirty="0" smtClean="0"/>
              <a:t>同行评审</a:t>
            </a:r>
            <a:r>
              <a:rPr lang="en-US" b="1" dirty="0" smtClean="0"/>
              <a:t>(Peer rating or Reviewing)</a:t>
            </a:r>
            <a:r>
              <a:rPr lang="zh-CN" altLang="en-US" dirty="0" smtClean="0"/>
              <a:t>是对代码的全面质量评审，包括可维护性、可扩展性、可使用性、以及安全和密安编程的准则是否得到遵守。</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1" smtClean="0"/>
              <a:t>桌面检查</a:t>
            </a:r>
            <a:r>
              <a:rPr lang="en-US" altLang="zh-CN" b="1" smtClean="0"/>
              <a:t>(desk checking)</a:t>
            </a:r>
          </a:p>
        </p:txBody>
      </p:sp>
      <p:sp>
        <p:nvSpPr>
          <p:cNvPr id="58371" name="Rectangle 3"/>
          <p:cNvSpPr>
            <a:spLocks noGrp="1" noChangeArrowheads="1"/>
          </p:cNvSpPr>
          <p:nvPr>
            <p:ph type="body" idx="1"/>
          </p:nvPr>
        </p:nvSpPr>
        <p:spPr>
          <a:xfrm>
            <a:off x="857250" y="1295400"/>
            <a:ext cx="8134350" cy="4991100"/>
          </a:xfrm>
        </p:spPr>
        <p:txBody>
          <a:bodyPr/>
          <a:lstStyle/>
          <a:p>
            <a:pPr eaLnBrk="1" hangingPunct="1">
              <a:lnSpc>
                <a:spcPct val="90000"/>
              </a:lnSpc>
            </a:pPr>
            <a:r>
              <a:rPr lang="zh-CN" altLang="en-US" sz="2800" b="1" dirty="0" smtClean="0"/>
              <a:t>桌面检查</a:t>
            </a:r>
            <a:r>
              <a:rPr lang="en-US" altLang="zh-CN" sz="2800" b="1" dirty="0" smtClean="0"/>
              <a:t>(desk checking)</a:t>
            </a:r>
            <a:r>
              <a:rPr lang="zh-CN" altLang="en-US" sz="2800" dirty="0" smtClean="0"/>
              <a:t>是程序员个人模拟计算机“阅读”程序，发现代码错误的方法。</a:t>
            </a:r>
            <a:endParaRPr lang="en-US" altLang="zh-CN" sz="2800" dirty="0" smtClean="0"/>
          </a:p>
          <a:p>
            <a:pPr lvl="1">
              <a:lnSpc>
                <a:spcPct val="90000"/>
              </a:lnSpc>
            </a:pPr>
            <a:r>
              <a:rPr lang="zh-CN" altLang="en-US" sz="2400" dirty="0" smtClean="0"/>
              <a:t>程序员之间也可以相互交换检查代码质量。从早期的机器语言编程开始，程序员们就主动对纸带或卡片</a:t>
            </a:r>
            <a:r>
              <a:rPr lang="en-US" altLang="zh-CN" sz="2400" dirty="0" smtClean="0"/>
              <a:t>(</a:t>
            </a:r>
            <a:r>
              <a:rPr lang="zh-CN" altLang="en-US" sz="2400" dirty="0" smtClean="0"/>
              <a:t>穿孔信息</a:t>
            </a:r>
            <a:r>
              <a:rPr lang="en-US" altLang="zh-CN" sz="2400" dirty="0" smtClean="0"/>
              <a:t>)</a:t>
            </a:r>
            <a:r>
              <a:rPr lang="zh-CN" altLang="en-US" sz="2400" dirty="0" smtClean="0"/>
              <a:t>进行人工检查，避免计算机在执行期间的错误。</a:t>
            </a:r>
            <a:endParaRPr lang="en-US" altLang="zh-CN" sz="2400" dirty="0" smtClean="0"/>
          </a:p>
          <a:p>
            <a:pPr lvl="1">
              <a:lnSpc>
                <a:spcPct val="90000"/>
              </a:lnSpc>
            </a:pPr>
            <a:r>
              <a:rPr lang="zh-CN" altLang="en-US" sz="2400" dirty="0" smtClean="0"/>
              <a:t>这样可以节约大量的计算机机时，特别是在硬件资源严重缺乏的时代。</a:t>
            </a:r>
            <a:endParaRPr lang="en-US" altLang="zh-CN" sz="2400" dirty="0" smtClean="0"/>
          </a:p>
          <a:p>
            <a:pPr eaLnBrk="1" hangingPunct="1">
              <a:lnSpc>
                <a:spcPct val="90000"/>
              </a:lnSpc>
            </a:pPr>
            <a:r>
              <a:rPr lang="zh-CN" altLang="en-US" sz="2800" dirty="0" smtClean="0"/>
              <a:t>然而，随着计算机的普及，程序员的不良习惯开始出现</a:t>
            </a:r>
            <a:r>
              <a:rPr lang="en-US" altLang="zh-CN" sz="2800" dirty="0" smtClean="0"/>
              <a:t>---</a:t>
            </a:r>
            <a:r>
              <a:rPr lang="zh-CN" altLang="en-US" sz="2800" dirty="0" smtClean="0"/>
              <a:t>急于或完全依赖编译器检查代码中的问题</a:t>
            </a:r>
            <a:r>
              <a:rPr lang="en-US" altLang="zh-CN" sz="2800" dirty="0" smtClean="0"/>
              <a:t>---</a:t>
            </a:r>
            <a:r>
              <a:rPr lang="zh-CN" altLang="en-US" sz="2800" dirty="0" smtClean="0"/>
              <a:t>以提高工作效率。</a:t>
            </a:r>
            <a:endParaRPr lang="en-US" altLang="zh-CN" sz="2800" dirty="0" smtClean="0"/>
          </a:p>
          <a:p>
            <a:pPr lvl="1">
              <a:lnSpc>
                <a:spcPct val="90000"/>
              </a:lnSpc>
            </a:pPr>
            <a:r>
              <a:rPr lang="zh-CN" altLang="en-US" sz="2400" dirty="0" smtClean="0"/>
              <a:t>事实上，这种做法导致了后期更多的返工，因为编译器不可能检查出代码的逻辑和算法方面的错误。</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b="1" smtClean="0"/>
              <a:t>代码审查与走查</a:t>
            </a:r>
          </a:p>
        </p:txBody>
      </p:sp>
      <p:sp>
        <p:nvSpPr>
          <p:cNvPr id="59395" name="Rectangle 3"/>
          <p:cNvSpPr>
            <a:spLocks noGrp="1" noChangeArrowheads="1"/>
          </p:cNvSpPr>
          <p:nvPr>
            <p:ph type="body" idx="1"/>
          </p:nvPr>
        </p:nvSpPr>
        <p:spPr>
          <a:xfrm>
            <a:off x="785813" y="1214438"/>
            <a:ext cx="8143875" cy="5029200"/>
          </a:xfrm>
        </p:spPr>
        <p:txBody>
          <a:bodyPr/>
          <a:lstStyle/>
          <a:p>
            <a:pPr eaLnBrk="1" hangingPunct="1">
              <a:lnSpc>
                <a:spcPct val="90000"/>
              </a:lnSpc>
            </a:pPr>
            <a:r>
              <a:rPr lang="zh-CN" altLang="en-US" sz="2800" b="1" dirty="0" smtClean="0"/>
              <a:t>代码审查</a:t>
            </a:r>
            <a:r>
              <a:rPr lang="zh-CN" altLang="en-US" sz="2800" dirty="0" smtClean="0"/>
              <a:t>工作是由小组进行的判断错误的规程和技术集合。审查小组一般由</a:t>
            </a:r>
            <a:r>
              <a:rPr lang="en-US" altLang="zh-CN" sz="2800" dirty="0" smtClean="0"/>
              <a:t>3~4</a:t>
            </a:r>
            <a:r>
              <a:rPr lang="zh-CN" altLang="en-US" sz="2800" dirty="0" smtClean="0"/>
              <a:t>个人组成，依据错误检查单对被审查的代码进行审查。</a:t>
            </a:r>
            <a:endParaRPr lang="en-US" altLang="zh-CN" sz="2800" dirty="0" smtClean="0"/>
          </a:p>
          <a:p>
            <a:pPr lvl="1">
              <a:lnSpc>
                <a:spcPct val="90000"/>
              </a:lnSpc>
            </a:pPr>
            <a:r>
              <a:rPr lang="zh-CN" altLang="en-US" sz="2400" dirty="0" smtClean="0"/>
              <a:t>起码要从数据引用错误、数据声明错误、计算错误、判断错误、控制流程错误、接口错误、输入</a:t>
            </a:r>
            <a:r>
              <a:rPr lang="en-US" altLang="zh-CN" sz="2400" dirty="0" smtClean="0"/>
              <a:t>/</a:t>
            </a:r>
            <a:r>
              <a:rPr lang="zh-CN" altLang="en-US" sz="2400" dirty="0" smtClean="0"/>
              <a:t>输出错误等方面进行审查。</a:t>
            </a:r>
            <a:endParaRPr lang="en-US" altLang="zh-CN" sz="2400" dirty="0" smtClean="0"/>
          </a:p>
          <a:p>
            <a:pPr eaLnBrk="1" hangingPunct="1">
              <a:lnSpc>
                <a:spcPct val="90000"/>
              </a:lnSpc>
            </a:pPr>
            <a:r>
              <a:rPr lang="zh-CN" altLang="en-US" sz="2800" dirty="0" smtClean="0"/>
              <a:t>与代码审查一样，</a:t>
            </a:r>
            <a:r>
              <a:rPr lang="zh-CN" altLang="en-US" sz="2800" b="1" dirty="0" smtClean="0"/>
              <a:t>代码走查</a:t>
            </a:r>
            <a:r>
              <a:rPr lang="zh-CN" altLang="en-US" sz="2800" dirty="0" smtClean="0"/>
              <a:t>也是由</a:t>
            </a:r>
            <a:r>
              <a:rPr lang="en-US" altLang="zh-CN" sz="2800" dirty="0" smtClean="0"/>
              <a:t>3-5</a:t>
            </a:r>
            <a:r>
              <a:rPr lang="zh-CN" altLang="en-US" sz="2800" dirty="0" smtClean="0"/>
              <a:t>人组成，持续</a:t>
            </a:r>
            <a:r>
              <a:rPr lang="en-US" altLang="zh-CN" sz="2800" dirty="0" smtClean="0"/>
              <a:t>2</a:t>
            </a:r>
            <a:r>
              <a:rPr lang="zh-CN" altLang="en-US" sz="2800" dirty="0" smtClean="0"/>
              <a:t>个小时会议对代码走查，其中一人做协调人，另一人记录错误，第三人扮演测试者。</a:t>
            </a:r>
            <a:endParaRPr lang="en-US" altLang="zh-CN" sz="2800" dirty="0" smtClean="0"/>
          </a:p>
          <a:p>
            <a:pPr lvl="1" eaLnBrk="1" hangingPunct="1">
              <a:lnSpc>
                <a:spcPct val="90000"/>
              </a:lnSpc>
            </a:pPr>
            <a:r>
              <a:rPr lang="zh-CN" altLang="en-US" sz="2400" dirty="0" smtClean="0"/>
              <a:t>被走查代码的人员必须在场。</a:t>
            </a:r>
            <a:endParaRPr lang="en-US" altLang="zh-CN" sz="2400" dirty="0" smtClean="0"/>
          </a:p>
          <a:p>
            <a:pPr lvl="1" eaLnBrk="1" hangingPunct="1">
              <a:lnSpc>
                <a:spcPct val="90000"/>
              </a:lnSpc>
            </a:pPr>
            <a:r>
              <a:rPr lang="zh-CN" altLang="en-US" sz="2400" dirty="0" smtClean="0"/>
              <a:t>走查小组最好包括丰富经验的程序员、编程语言的专家、新程序员、未来的代码维护人员、其它项目组成员、以及同组的程序员。</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b="1" smtClean="0"/>
              <a:t>同行评审</a:t>
            </a:r>
            <a:r>
              <a:rPr lang="en-US" altLang="zh-CN" b="1" smtClean="0"/>
              <a:t>(Peer rating or Reviewing)</a:t>
            </a:r>
          </a:p>
        </p:txBody>
      </p:sp>
      <p:sp>
        <p:nvSpPr>
          <p:cNvPr id="60419" name="Rectangle 3"/>
          <p:cNvSpPr>
            <a:spLocks noGrp="1" noChangeArrowheads="1"/>
          </p:cNvSpPr>
          <p:nvPr>
            <p:ph type="body" idx="1"/>
          </p:nvPr>
        </p:nvSpPr>
        <p:spPr>
          <a:xfrm>
            <a:off x="714375" y="1295400"/>
            <a:ext cx="8277225" cy="5029200"/>
          </a:xfrm>
        </p:spPr>
        <p:txBody>
          <a:bodyPr/>
          <a:lstStyle/>
          <a:p>
            <a:pPr eaLnBrk="1" hangingPunct="1">
              <a:lnSpc>
                <a:spcPct val="80000"/>
              </a:lnSpc>
            </a:pPr>
            <a:r>
              <a:rPr lang="zh-CN" altLang="en-US" sz="2800" b="1" dirty="0" smtClean="0"/>
              <a:t>同行评审</a:t>
            </a:r>
            <a:r>
              <a:rPr lang="en-US" altLang="zh-CN" sz="2800" b="1" dirty="0" smtClean="0"/>
              <a:t>(Peer rating or Reviewing)</a:t>
            </a:r>
            <a:r>
              <a:rPr lang="zh-CN" altLang="en-US" sz="2800" dirty="0" smtClean="0"/>
              <a:t>是对代码的全面质量评审，包括代码的可维护性、可扩展性、可使用性、以及安全和密安编程的准则是否得到遵守。是代码开发队伍对程序质量和信赖性进行自我评估。</a:t>
            </a:r>
          </a:p>
          <a:p>
            <a:pPr lvl="1">
              <a:lnSpc>
                <a:spcPct val="80000"/>
              </a:lnSpc>
            </a:pPr>
            <a:r>
              <a:rPr lang="zh-CN" altLang="en-US" sz="2400" dirty="0" smtClean="0"/>
              <a:t>评审时，一般挑选一个程序员作为组织者，由他再选择若干</a:t>
            </a:r>
            <a:r>
              <a:rPr lang="en-US" altLang="zh-CN" sz="2400" dirty="0" smtClean="0"/>
              <a:t>(6~20)</a:t>
            </a:r>
            <a:r>
              <a:rPr lang="zh-CN" altLang="en-US" sz="2400" dirty="0" smtClean="0"/>
              <a:t>个同行参加评审。</a:t>
            </a:r>
            <a:endParaRPr lang="en-US" altLang="zh-CN" sz="2400" dirty="0" smtClean="0"/>
          </a:p>
          <a:p>
            <a:pPr lvl="1">
              <a:lnSpc>
                <a:spcPct val="80000"/>
              </a:lnSpc>
            </a:pPr>
            <a:r>
              <a:rPr lang="zh-CN" altLang="en-US" sz="2400" dirty="0" smtClean="0"/>
              <a:t>同行必须是真实的，即，具有被评审者相同的背景</a:t>
            </a:r>
            <a:r>
              <a:rPr lang="en-US" altLang="zh-CN" sz="2400" dirty="0" smtClean="0"/>
              <a:t>(</a:t>
            </a:r>
            <a:r>
              <a:rPr lang="zh-CN" altLang="en-US" sz="2400" dirty="0" smtClean="0"/>
              <a:t>例如，均是</a:t>
            </a:r>
            <a:r>
              <a:rPr lang="en-US" altLang="zh-CN" sz="2400" dirty="0" smtClean="0"/>
              <a:t>Java</a:t>
            </a:r>
            <a:r>
              <a:rPr lang="zh-CN" altLang="en-US" sz="2400" dirty="0" smtClean="0"/>
              <a:t>程序员</a:t>
            </a:r>
            <a:r>
              <a:rPr lang="en-US" altLang="zh-CN" sz="2400" dirty="0" smtClean="0"/>
              <a:t>)</a:t>
            </a:r>
            <a:r>
              <a:rPr lang="zh-CN" altLang="en-US" sz="2400" dirty="0" smtClean="0"/>
              <a:t>。每个评审者都要挑选</a:t>
            </a:r>
            <a:r>
              <a:rPr lang="en-US" altLang="zh-CN" sz="2400" dirty="0" smtClean="0"/>
              <a:t>2</a:t>
            </a:r>
            <a:r>
              <a:rPr lang="zh-CN" altLang="en-US" sz="2400" dirty="0" smtClean="0"/>
              <a:t>段程序进行评审，比较和给出这</a:t>
            </a:r>
            <a:r>
              <a:rPr lang="en-US" altLang="zh-CN" sz="2400" dirty="0" smtClean="0"/>
              <a:t>2</a:t>
            </a:r>
            <a:r>
              <a:rPr lang="zh-CN" altLang="en-US" sz="2400" dirty="0" smtClean="0"/>
              <a:t>段程序质量上的优缺点。可以定义更详细的评价标准，例如，对发现问题的严重程度分等级或加权，从而定量地说明代码的质量和可信赖程序。许多企业和行业制定了专门的评审表。</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12.7.2 </a:t>
            </a:r>
            <a:r>
              <a:rPr lang="zh-CN" altLang="en-US" dirty="0" smtClean="0"/>
              <a:t>代码质量检查单</a:t>
            </a:r>
            <a:endParaRPr lang="zh-CN" altLang="en-US" dirty="0"/>
          </a:p>
        </p:txBody>
      </p:sp>
      <p:sp>
        <p:nvSpPr>
          <p:cNvPr id="3" name="内容占位符 2"/>
          <p:cNvSpPr>
            <a:spLocks noGrp="1"/>
          </p:cNvSpPr>
          <p:nvPr>
            <p:ph idx="1"/>
          </p:nvPr>
        </p:nvSpPr>
        <p:spPr/>
        <p:txBody>
          <a:bodyPr/>
          <a:lstStyle/>
          <a:p>
            <a:r>
              <a:rPr lang="zh-CN" altLang="en-US" dirty="0" smtClean="0"/>
              <a:t>为方便代码的质量检查，需要制定出相应的代码检查单。</a:t>
            </a:r>
            <a:endParaRPr lang="en-US" altLang="zh-CN" dirty="0" smtClean="0"/>
          </a:p>
          <a:p>
            <a:r>
              <a:rPr lang="zh-CN" altLang="en-US" dirty="0" smtClean="0"/>
              <a:t>在实际工作中，让编程人员和评审人员依据代码检查单的问题，实施代码检查，并记录代码中的错误，以便在后期总结和统计错误的类型、原因等，从而避免和预防代码错误。</a:t>
            </a:r>
          </a:p>
          <a:p>
            <a:r>
              <a:rPr lang="en-US" dirty="0" smtClean="0"/>
              <a:t>Myers</a:t>
            </a:r>
            <a:r>
              <a:rPr lang="zh-CN" altLang="en-US" dirty="0" smtClean="0"/>
              <a:t>从数据引用错误、数据声明错误、计算错误、判断错误、控制流程错误、接口错误、输入</a:t>
            </a:r>
            <a:r>
              <a:rPr lang="en-US" dirty="0" smtClean="0"/>
              <a:t>/</a:t>
            </a:r>
            <a:r>
              <a:rPr lang="zh-CN" altLang="en-US" dirty="0" smtClean="0"/>
              <a:t>输出错误等方面给出检查单。</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smtClean="0"/>
              <a:t>代码质量检查单</a:t>
            </a:r>
            <a:r>
              <a:rPr lang="en-US" altLang="zh-CN" dirty="0" smtClean="0"/>
              <a:t>----</a:t>
            </a:r>
            <a:r>
              <a:rPr lang="zh-CN" altLang="en-US" dirty="0" smtClean="0"/>
              <a:t>数据引用和计算</a:t>
            </a:r>
          </a:p>
        </p:txBody>
      </p:sp>
      <p:graphicFrame>
        <p:nvGraphicFramePr>
          <p:cNvPr id="248971" name="Group 139"/>
          <p:cNvGraphicFramePr>
            <a:graphicFrameLocks noGrp="1"/>
          </p:cNvGraphicFramePr>
          <p:nvPr/>
        </p:nvGraphicFramePr>
        <p:xfrm>
          <a:off x="857250" y="1214438"/>
          <a:ext cx="8286776" cy="4984433"/>
        </p:xfrm>
        <a:graphic>
          <a:graphicData uri="http://schemas.openxmlformats.org/drawingml/2006/table">
            <a:tbl>
              <a:tblPr/>
              <a:tblGrid>
                <a:gridCol w="3962326"/>
                <a:gridCol w="4324450"/>
              </a:tblGrid>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数据引用</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(Data Reference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计算</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(Computation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是否有无界变量</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是否有算法外的变量参与了计算？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下标是否有界？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是否有混合模式的计算？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是否有非整型的下标？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是否有不同长度的变量？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是否有悬而未决的引用？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变量的大小是否小于所赋予的值的大小？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容易混淆时，属性是否正确？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中间结果是否会导致上溢出出和下溢出？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记录或结构中的属性是否匹配？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是否被</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除？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是否计算“位</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字符串”的地址？传递“位</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字符串”变量？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二进制表示精度是否达到要求？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存储的属性是否正确？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变量值是否超越了值域</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或物理范围</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函数或过程之间的结构定义是否匹配？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操作符是否好理解？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计数器或下标是否每次递增或递减</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个？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10.</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整数除法是否正确？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zh-CN" altLang="en-US" dirty="0" smtClean="0"/>
              <a:t>数据声明和比较</a:t>
            </a:r>
            <a:endParaRPr lang="zh-CN" altLang="zh-CN" dirty="0" smtClean="0"/>
          </a:p>
        </p:txBody>
      </p:sp>
      <p:graphicFrame>
        <p:nvGraphicFramePr>
          <p:cNvPr id="249973" name="Group 117"/>
          <p:cNvGraphicFramePr>
            <a:graphicFrameLocks noGrp="1"/>
          </p:cNvGraphicFramePr>
          <p:nvPr/>
        </p:nvGraphicFramePr>
        <p:xfrm>
          <a:off x="1042988" y="1412875"/>
          <a:ext cx="7632700" cy="4540886"/>
        </p:xfrm>
        <a:graphic>
          <a:graphicData uri="http://schemas.openxmlformats.org/drawingml/2006/table">
            <a:tbl>
              <a:tblPr/>
              <a:tblGrid>
                <a:gridCol w="3905250"/>
                <a:gridCol w="3727450"/>
              </a:tblGrid>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数据声明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(Data Declaration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比较</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(Comparison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所有的变量是否都已声明？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是否有不同类型的变量之间比较？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缺省属性是否理解？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是否有混合模式的比较？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数组和字符串是否被适当的初始化？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比较关系是否正确？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是否分配了正确的长度、类型和存储类型？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布尔表达式是否正确？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初始化是否与存储类型一致？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比较和布尔表达是是否混用？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变量是否有类似的名字？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是否用二进制的分数值做比较？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操作符是否好理解？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编译器计算布尔值时是否好理解？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zh-CN" altLang="en-US" b="1" dirty="0" smtClean="0"/>
              <a:t>控制流和输入输出</a:t>
            </a:r>
            <a:endParaRPr lang="zh-CN" altLang="zh-CN" b="1" dirty="0" smtClean="0"/>
          </a:p>
        </p:txBody>
      </p:sp>
      <p:graphicFrame>
        <p:nvGraphicFramePr>
          <p:cNvPr id="252034" name="Group 130"/>
          <p:cNvGraphicFramePr>
            <a:graphicFrameLocks noGrp="1"/>
          </p:cNvGraphicFramePr>
          <p:nvPr/>
        </p:nvGraphicFramePr>
        <p:xfrm>
          <a:off x="827088" y="1484313"/>
          <a:ext cx="7705725" cy="4360228"/>
        </p:xfrm>
        <a:graphic>
          <a:graphicData uri="http://schemas.openxmlformats.org/drawingml/2006/table">
            <a:tbl>
              <a:tblPr/>
              <a:tblGrid>
                <a:gridCol w="4035425"/>
                <a:gridCol w="3670300"/>
              </a:tblGrid>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控制流</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(ontrol Flow)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输入输出</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(Input/Output)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是否有过多的分支？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每个循环是否终止？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 OPEN</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语句是否正确？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程序是否终止？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格式说民是否与</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I/O</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匹配？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进入条件是否会引起循环体旁路？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缓冲区尺寸是否与记录尺寸匹配？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是否可能有循环破坏正确性？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文件是否在使用前打开？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迭代是否每次递增或递减</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次？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文件是否在使用后关闭？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每个模块体的“开始和结束符号”是否匹配？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文件结束条件是否被处理？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是否有不彻底的判断条件？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 I/O</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错误是否被处理？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9.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输出信息中，是否有文本或语法错误？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zh-CN" altLang="en-US" b="1" dirty="0" smtClean="0"/>
              <a:t>接口和其它</a:t>
            </a:r>
            <a:endParaRPr lang="zh-CN" altLang="zh-CN" dirty="0" smtClean="0"/>
          </a:p>
        </p:txBody>
      </p:sp>
      <p:graphicFrame>
        <p:nvGraphicFramePr>
          <p:cNvPr id="254104" name="Group 152"/>
          <p:cNvGraphicFramePr>
            <a:graphicFrameLocks noGrp="1"/>
          </p:cNvGraphicFramePr>
          <p:nvPr/>
        </p:nvGraphicFramePr>
        <p:xfrm>
          <a:off x="827088" y="1268413"/>
          <a:ext cx="8066087" cy="5080636"/>
        </p:xfrm>
        <a:graphic>
          <a:graphicData uri="http://schemas.openxmlformats.org/drawingml/2006/table">
            <a:tbl>
              <a:tblPr/>
              <a:tblGrid>
                <a:gridCol w="4757737"/>
                <a:gridCol w="3308350"/>
              </a:tblGrid>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接口</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(Interfaces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其它检查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输入参量个数是否等于变量个数？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交叉引用列表中，是否有未引用的变量？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参量和变量的属性是否匹配？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属性列表是否所期望的？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参量和变量的量纲是否匹配？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是否还有警告类的信息？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传递给被调用模块的变量个数是否等于参量的个数？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是否检查了需要确认的输入？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传递给被调用模块的变量的属性个数是否等于参量的属性个数？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是否有遗漏了功能？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传递给被调用模块的变量量纲是否等于参量的量纲？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函数中的变量个数、属性、次序是否正确？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是否引用了与当前进入点无关的参量？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是否改变了只有输入</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(Input-only)</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的参量？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跨模块之间的全局变量定义是否一致？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常数是否作为参量传递？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12.7.3 OO</a:t>
            </a:r>
            <a:r>
              <a:rPr lang="zh-CN" altLang="en-US" dirty="0" smtClean="0"/>
              <a:t>代码检查单</a:t>
            </a:r>
            <a:endParaRPr lang="zh-CN" altLang="en-US" dirty="0"/>
          </a:p>
        </p:txBody>
      </p:sp>
      <p:graphicFrame>
        <p:nvGraphicFramePr>
          <p:cNvPr id="4" name="表格 3"/>
          <p:cNvGraphicFramePr>
            <a:graphicFrameLocks noGrp="1"/>
          </p:cNvGraphicFramePr>
          <p:nvPr/>
        </p:nvGraphicFramePr>
        <p:xfrm>
          <a:off x="968782" y="2691489"/>
          <a:ext cx="7855903" cy="3230338"/>
        </p:xfrm>
        <a:graphic>
          <a:graphicData uri="http://schemas.openxmlformats.org/drawingml/2006/table">
            <a:tbl>
              <a:tblPr/>
              <a:tblGrid>
                <a:gridCol w="773162"/>
                <a:gridCol w="1566122"/>
                <a:gridCol w="5516619"/>
              </a:tblGrid>
              <a:tr h="275477">
                <a:tc gridSpan="2">
                  <a:txBody>
                    <a:bodyPr/>
                    <a:lstStyle/>
                    <a:p>
                      <a:pPr indent="269875" algn="just">
                        <a:lnSpc>
                          <a:spcPts val="1660"/>
                        </a:lnSpc>
                        <a:spcAft>
                          <a:spcPts val="0"/>
                        </a:spcAft>
                      </a:pPr>
                      <a:r>
                        <a:rPr lang="zh-CN" sz="1600" kern="100" dirty="0">
                          <a:latin typeface="Times New Roman"/>
                          <a:ea typeface="宋体"/>
                          <a:cs typeface="Times New Roman"/>
                        </a:rPr>
                        <a:t>检查特征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ctr">
                        <a:lnSpc>
                          <a:spcPts val="1660"/>
                        </a:lnSpc>
                        <a:spcAft>
                          <a:spcPts val="0"/>
                        </a:spcAft>
                      </a:pPr>
                      <a:r>
                        <a:rPr lang="zh-CN" sz="1600" kern="100">
                          <a:latin typeface="Times New Roman"/>
                          <a:ea typeface="宋体"/>
                          <a:cs typeface="Times New Roman"/>
                        </a:rPr>
                        <a:t>问题单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477">
                <a:tc gridSpan="3">
                  <a:txBody>
                    <a:bodyPr/>
                    <a:lstStyle/>
                    <a:p>
                      <a:pPr indent="269875" algn="just">
                        <a:lnSpc>
                          <a:spcPts val="1660"/>
                        </a:lnSpc>
                        <a:spcAft>
                          <a:spcPts val="0"/>
                        </a:spcAft>
                      </a:pPr>
                      <a:r>
                        <a:rPr lang="zh-CN" sz="1600" kern="100" dirty="0">
                          <a:latin typeface="Times New Roman"/>
                          <a:ea typeface="宋体"/>
                          <a:cs typeface="Times New Roman"/>
                        </a:rPr>
                        <a:t>针对每个类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75477">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kern="100" dirty="0">
                          <a:latin typeface="Times New Roman"/>
                          <a:ea typeface="宋体"/>
                          <a:cs typeface="Times New Roman"/>
                        </a:rPr>
                        <a:t>继承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该类是否都按设计要求的继承做了实现？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477">
                <a:tc>
                  <a:txBody>
                    <a:bodyPr/>
                    <a:lstStyle/>
                    <a:p>
                      <a:pPr indent="269875" algn="just">
                        <a:lnSpc>
                          <a:spcPts val="1660"/>
                        </a:lnSpc>
                        <a:spcAft>
                          <a:spcPts val="0"/>
                        </a:spcAft>
                      </a:pPr>
                      <a:r>
                        <a:rPr lang="en-US" sz="1600" kern="100" dirty="0">
                          <a:latin typeface="Times New Roman"/>
                          <a:ea typeface="宋体"/>
                          <a:cs typeface="Times New Roman"/>
                        </a:rPr>
                        <a: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继承是否合适？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568">
                <a:tc>
                  <a:txBody>
                    <a:bodyPr/>
                    <a:lstStyle/>
                    <a:p>
                      <a:pPr indent="269875" algn="just">
                        <a:lnSpc>
                          <a:spcPts val="16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kern="100" dirty="0">
                          <a:latin typeface="Times New Roman"/>
                          <a:ea typeface="宋体"/>
                          <a:cs typeface="Times New Roman"/>
                        </a:rPr>
                        <a:t>类构造器</a:t>
                      </a:r>
                    </a:p>
                    <a:p>
                      <a:pPr indent="269875" algn="just">
                        <a:lnSpc>
                          <a:spcPts val="1660"/>
                        </a:lnSpc>
                        <a:spcAft>
                          <a:spcPts val="0"/>
                        </a:spcAft>
                      </a:pPr>
                      <a:r>
                        <a:rPr lang="en-US" sz="1600" kern="100" dirty="0">
                          <a:latin typeface="Times New Roman"/>
                          <a:ea typeface="宋体"/>
                          <a:cs typeface="Times New Roman"/>
                        </a:rPr>
                        <a:t>(constructor)</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所有的实例变量是否都按要求的值做初始化？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6431">
                <a:tc>
                  <a:txBody>
                    <a:bodyPr/>
                    <a:lstStyle/>
                    <a:p>
                      <a:pPr indent="269875" algn="just">
                        <a:lnSpc>
                          <a:spcPts val="16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如果构造器中有对超类的调用，是否实现？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954">
                <a:tc>
                  <a:txBody>
                    <a:bodyPr/>
                    <a:lstStyle/>
                    <a:p>
                      <a:pPr indent="269875" algn="just">
                        <a:lnSpc>
                          <a:spcPts val="16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kern="100">
                          <a:latin typeface="Times New Roman"/>
                          <a:ea typeface="宋体"/>
                          <a:cs typeface="Times New Roman"/>
                        </a:rPr>
                        <a:t>方法重载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如果继承的方法需要的行为不同，它们是否重载？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477">
                <a:tc>
                  <a:txBody>
                    <a:bodyPr/>
                    <a:lstStyle/>
                    <a:p>
                      <a:pPr indent="269875" algn="just">
                        <a:lnSpc>
                          <a:spcPts val="1660"/>
                        </a:lnSpc>
                        <a:spcAft>
                          <a:spcPts val="0"/>
                        </a:spcAft>
                      </a:pPr>
                      <a:r>
                        <a:rPr lang="en-US" sz="1600" kern="100" dirty="0">
                          <a:latin typeface="Times New Roman"/>
                          <a:ea typeface="宋体"/>
                          <a:cs typeface="Times New Roman"/>
                        </a:rPr>
                        <a:t>6</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所有使用的方法的重载是否正确？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124856" y="1174207"/>
            <a:ext cx="7525657" cy="830997"/>
          </a:xfrm>
          <a:prstGeom prst="rect">
            <a:avLst/>
          </a:prstGeom>
        </p:spPr>
        <p:txBody>
          <a:bodyPr wrap="square">
            <a:spAutoFit/>
          </a:bodyPr>
          <a:lstStyle/>
          <a:p>
            <a:r>
              <a:rPr lang="zh-CN" altLang="en-US" dirty="0" smtClean="0"/>
              <a:t>面向对象的编程语言，除了上述的质量审查外，还需要从类、方法的角度进行审查。</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12.2.2 </a:t>
            </a:r>
            <a:r>
              <a:rPr lang="zh-CN" altLang="en-US" dirty="0" smtClean="0"/>
              <a:t>代码编辑器与质量</a:t>
            </a:r>
            <a:endParaRPr lang="zh-CN" altLang="en-US" dirty="0"/>
          </a:p>
        </p:txBody>
      </p:sp>
      <p:sp>
        <p:nvSpPr>
          <p:cNvPr id="3" name="内容占位符 2"/>
          <p:cNvSpPr>
            <a:spLocks noGrp="1"/>
          </p:cNvSpPr>
          <p:nvPr>
            <p:ph idx="1"/>
          </p:nvPr>
        </p:nvSpPr>
        <p:spPr/>
        <p:txBody>
          <a:bodyPr/>
          <a:lstStyle/>
          <a:p>
            <a:r>
              <a:rPr lang="zh-CN" altLang="en-US" sz="2000" dirty="0" smtClean="0"/>
              <a:t>当前，集成的编码工具已经非常好用。例如，结构化的语言编辑器是上下文敏感的，能在线识别出保留字、全局变量、局部变量、已定义和未定义的函数等。</a:t>
            </a:r>
            <a:endParaRPr lang="en-US" altLang="zh-CN" sz="2000" dirty="0" smtClean="0"/>
          </a:p>
          <a:p>
            <a:pPr>
              <a:buNone/>
            </a:pPr>
            <a:endParaRPr lang="en-US" altLang="zh-CN" sz="2000" dirty="0" smtClean="0"/>
          </a:p>
          <a:p>
            <a:pPr>
              <a:buNone/>
            </a:pPr>
            <a:r>
              <a:rPr lang="zh-CN" altLang="en-US" sz="2000" dirty="0" smtClean="0"/>
              <a:t>例</a:t>
            </a:r>
            <a:r>
              <a:rPr lang="en-US" sz="2000" dirty="0" smtClean="0"/>
              <a:t>2</a:t>
            </a:r>
            <a:r>
              <a:rPr lang="zh-CN" altLang="en-US" sz="2000" dirty="0" smtClean="0"/>
              <a:t>，程序员在编辑器中键入：</a:t>
            </a:r>
          </a:p>
          <a:p>
            <a:pPr lvl="1">
              <a:buNone/>
            </a:pPr>
            <a:r>
              <a:rPr lang="en-US" sz="1600" dirty="0" smtClean="0"/>
              <a:t>average = </a:t>
            </a:r>
            <a:r>
              <a:rPr lang="en-US" sz="1600" dirty="0" err="1" smtClean="0"/>
              <a:t>dataArray.computeAverage</a:t>
            </a:r>
            <a:r>
              <a:rPr lang="en-US" sz="1600" dirty="0" smtClean="0"/>
              <a:t>(</a:t>
            </a:r>
            <a:r>
              <a:rPr lang="en-US" sz="1600" dirty="0" err="1" smtClean="0"/>
              <a:t>numberOfValues</a:t>
            </a:r>
            <a:r>
              <a:rPr lang="en-US" sz="1600" dirty="0" smtClean="0"/>
              <a:t>);</a:t>
            </a:r>
            <a:endParaRPr lang="zh-CN" altLang="en-US" sz="1600" dirty="0" smtClean="0"/>
          </a:p>
          <a:p>
            <a:pPr>
              <a:buNone/>
            </a:pPr>
            <a:r>
              <a:rPr lang="zh-CN" altLang="en-US" sz="2000" dirty="0" smtClean="0"/>
              <a:t>但是，方法</a:t>
            </a:r>
            <a:r>
              <a:rPr lang="en-US" sz="2000" dirty="0" err="1" smtClean="0"/>
              <a:t>computeAverage</a:t>
            </a:r>
            <a:r>
              <a:rPr lang="zh-CN" altLang="en-US" sz="2000" dirty="0" smtClean="0"/>
              <a:t>还没定义，那么，编辑器就会提示如下的信息：</a:t>
            </a:r>
          </a:p>
          <a:p>
            <a:pPr lvl="1">
              <a:buNone/>
            </a:pPr>
            <a:r>
              <a:rPr lang="en-US" sz="1600" dirty="0" smtClean="0"/>
              <a:t>Method </a:t>
            </a:r>
            <a:r>
              <a:rPr lang="en-US" sz="1600" dirty="0" err="1" smtClean="0"/>
              <a:t>computeAverage</a:t>
            </a:r>
            <a:r>
              <a:rPr lang="en-US" sz="1600" dirty="0" smtClean="0"/>
              <a:t> no known.</a:t>
            </a:r>
            <a:endParaRPr lang="zh-CN" altLang="en-US" sz="1600" dirty="0" smtClean="0"/>
          </a:p>
          <a:p>
            <a:pPr>
              <a:buNone/>
            </a:pPr>
            <a:r>
              <a:rPr lang="zh-CN" altLang="en-US" sz="2000" dirty="0" smtClean="0"/>
              <a:t>这时，程序员要么定义一个名为</a:t>
            </a:r>
            <a:r>
              <a:rPr lang="en-US" sz="2000" dirty="0" err="1" smtClean="0"/>
              <a:t>computeAverage</a:t>
            </a:r>
            <a:r>
              <a:rPr lang="zh-CN" altLang="en-US" sz="2000" dirty="0" smtClean="0"/>
              <a:t>的新方法；要么，修改方法名</a:t>
            </a:r>
            <a:r>
              <a:rPr lang="en-US" sz="2000" dirty="0" err="1" smtClean="0"/>
              <a:t>computeAverage</a:t>
            </a:r>
            <a:r>
              <a:rPr lang="zh-CN" altLang="en-US" sz="2000" dirty="0" smtClean="0"/>
              <a:t>，可能编辑错误。</a:t>
            </a: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39266" name="Picture 2"/>
          <p:cNvPicPr>
            <a:picLocks noChangeAspect="1" noChangeArrowheads="1"/>
          </p:cNvPicPr>
          <p:nvPr/>
        </p:nvPicPr>
        <p:blipFill>
          <a:blip r:embed="rId2"/>
          <a:srcRect/>
          <a:stretch>
            <a:fillRect/>
          </a:stretch>
        </p:blipFill>
        <p:spPr bwMode="auto">
          <a:xfrm>
            <a:off x="980395" y="1918607"/>
            <a:ext cx="7771719" cy="3233964"/>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代码质量直接决定着后期测试的工作量、以及软件运行时错误。</a:t>
            </a:r>
            <a:endParaRPr lang="en-US" altLang="zh-CN" dirty="0" smtClean="0"/>
          </a:p>
          <a:p>
            <a:r>
              <a:rPr lang="zh-CN" altLang="en-US" dirty="0" smtClean="0"/>
              <a:t>软件错误源于代码编辑、编译、链接过程的失误。不能完全相信编译器、连接器等的安全性，因为它们本身也是软件，也无法证明其正确性。</a:t>
            </a:r>
          </a:p>
          <a:p>
            <a:r>
              <a:rPr lang="zh-CN" altLang="en-US" dirty="0" smtClean="0"/>
              <a:t>结构化编程是消除代码错误的有效方法。</a:t>
            </a:r>
            <a:endParaRPr lang="en-US" altLang="zh-CN" dirty="0" smtClean="0"/>
          </a:p>
          <a:p>
            <a:pPr lvl="1"/>
            <a:r>
              <a:rPr lang="zh-CN" altLang="en-US" dirty="0" smtClean="0"/>
              <a:t>通过对代码复杂性的度量可以掌握和控制每个代码模块的复杂程度，从而降低出错的概率。针对“安全关键”和“密安关键”的软件系统，需要重新思考高级语言本身的缺陷，并采取措施防止程序员在生产过程中引入不当的代码。</a:t>
            </a:r>
            <a:endParaRPr lang="en-US" altLang="zh-CN"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采用代码质量检查单等措施，进行代码审查可以有效地降低代码中的错误。</a:t>
            </a:r>
            <a:endParaRPr lang="en-US" altLang="zh-CN" dirty="0" smtClean="0"/>
          </a:p>
          <a:p>
            <a:endParaRPr lang="zh-CN" altLang="en-US" dirty="0" smtClean="0"/>
          </a:p>
          <a:p>
            <a:r>
              <a:rPr lang="zh-CN" altLang="en-US" dirty="0" smtClean="0"/>
              <a:t>作为程序的设计者和编程人员需要考虑代码的复用和可移植性，要么尽可能复用已有的代码，要么让他人能复用你所开发的代码。</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116</TotalTime>
  <Words>8584</Words>
  <Application>Microsoft PowerPoint</Application>
  <PresentationFormat>全屏显示(4:3)</PresentationFormat>
  <Paragraphs>596</Paragraphs>
  <Slides>92</Slides>
  <Notes>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92</vt:i4>
      </vt:variant>
    </vt:vector>
  </HeadingPairs>
  <TitlesOfParts>
    <vt:vector size="96" baseType="lpstr">
      <vt:lpstr>新模板-7</vt:lpstr>
      <vt:lpstr>1_新模板-7</vt:lpstr>
      <vt:lpstr>自定义设计方案</vt:lpstr>
      <vt:lpstr>公式</vt:lpstr>
      <vt:lpstr>第12章 代码工程</vt:lpstr>
      <vt:lpstr>目录</vt:lpstr>
      <vt:lpstr>12.1代码的运行错误</vt:lpstr>
      <vt:lpstr>12.1.1 运行错误分类</vt:lpstr>
      <vt:lpstr>12.1.1 运行错误分类</vt:lpstr>
      <vt:lpstr>12.1.2 高级语言的错误与运行错误</vt:lpstr>
      <vt:lpstr>12.2可执行代码的质量分析</vt:lpstr>
      <vt:lpstr>12.2.1 可执行代码的产生过程</vt:lpstr>
      <vt:lpstr>12.2.2 代码编辑器与质量</vt:lpstr>
      <vt:lpstr>12.2.3 代码版本控制</vt:lpstr>
      <vt:lpstr>12.2.4 Build工具的使用</vt:lpstr>
      <vt:lpstr>12.3代码工程质量</vt:lpstr>
      <vt:lpstr>12.3.1 代码质量模型</vt:lpstr>
      <vt:lpstr>12.3.2 结构化编程</vt:lpstr>
      <vt:lpstr>幻灯片 15</vt:lpstr>
      <vt:lpstr>Goto的危害</vt:lpstr>
      <vt:lpstr>12.2.3 代码的复杂度度量</vt:lpstr>
      <vt:lpstr>12.2.3.1代码行度量</vt:lpstr>
      <vt:lpstr>12.2.3.2 Helstead度量法</vt:lpstr>
      <vt:lpstr>由此可以衍生出</vt:lpstr>
      <vt:lpstr>由此可以衍生出</vt:lpstr>
      <vt:lpstr>幻灯片 22</vt:lpstr>
      <vt:lpstr>12.2.3.3 McCabe的复杂度度量</vt:lpstr>
      <vt:lpstr>幻灯片 24</vt:lpstr>
      <vt:lpstr>幻灯片 25</vt:lpstr>
      <vt:lpstr>McCabe的定义</vt:lpstr>
      <vt:lpstr>典型结构的V(G)</vt:lpstr>
      <vt:lpstr>幻灯片 28</vt:lpstr>
      <vt:lpstr>第7个特性：复杂度相加原理</vt:lpstr>
      <vt:lpstr>幻灯片 30</vt:lpstr>
      <vt:lpstr>幻灯片 31</vt:lpstr>
      <vt:lpstr>幻灯片 32</vt:lpstr>
      <vt:lpstr>幻灯片 33</vt:lpstr>
      <vt:lpstr>幻灯片 34</vt:lpstr>
      <vt:lpstr>V(G)</vt:lpstr>
      <vt:lpstr>幻灯片 36</vt:lpstr>
      <vt:lpstr>12.2.3.4 其它度量</vt:lpstr>
      <vt:lpstr>度量元举例</vt:lpstr>
      <vt:lpstr>12.2.4 面向对象语言的度量</vt:lpstr>
      <vt:lpstr>幻灯片 40</vt:lpstr>
      <vt:lpstr>幻灯片 41</vt:lpstr>
      <vt:lpstr>幻灯片 42</vt:lpstr>
      <vt:lpstr>幻灯片 43</vt:lpstr>
      <vt:lpstr>幻灯片 44</vt:lpstr>
      <vt:lpstr>12.2.5度量元的使用</vt:lpstr>
      <vt:lpstr>12.4 可靠安全编程</vt:lpstr>
      <vt:lpstr>12.4.1 可靠安全的编程原则</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12.4.2 安全编程语言</vt:lpstr>
      <vt:lpstr>Ada语言</vt:lpstr>
      <vt:lpstr>Ada语言</vt:lpstr>
      <vt:lpstr>安全的C和C++</vt:lpstr>
      <vt:lpstr>12.5 密安性编程</vt:lpstr>
      <vt:lpstr>12.5.1 密安软件开发规则</vt:lpstr>
      <vt:lpstr>幻灯片 64</vt:lpstr>
      <vt:lpstr>幻灯片 65</vt:lpstr>
      <vt:lpstr>幻灯片 66</vt:lpstr>
      <vt:lpstr>幻灯片 67</vt:lpstr>
      <vt:lpstr>幻灯片 68</vt:lpstr>
      <vt:lpstr>12.5.1 密安软件开发规则</vt:lpstr>
      <vt:lpstr>12.5.1 密安软件开发规则</vt:lpstr>
      <vt:lpstr>12.6 代码移植与复用</vt:lpstr>
      <vt:lpstr>12.6.1系统软件的移植</vt:lpstr>
      <vt:lpstr>12.6.2应用软件的移植</vt:lpstr>
      <vt:lpstr>12.6.3数据的移植</vt:lpstr>
      <vt:lpstr>12.6.4代码的复用</vt:lpstr>
      <vt:lpstr>代码的复用 </vt:lpstr>
      <vt:lpstr>复用的消费者</vt:lpstr>
      <vt:lpstr>复用代码的生产者</vt:lpstr>
      <vt:lpstr>12.7 代码审查</vt:lpstr>
      <vt:lpstr>12.7.1代码审查方式</vt:lpstr>
      <vt:lpstr>桌面检查(desk checking)</vt:lpstr>
      <vt:lpstr>代码审查与走查</vt:lpstr>
      <vt:lpstr>同行评审(Peer rating or Reviewing)</vt:lpstr>
      <vt:lpstr>12.7.2 代码质量检查单</vt:lpstr>
      <vt:lpstr>代码质量检查单----数据引用和计算</vt:lpstr>
      <vt:lpstr>数据声明和比较</vt:lpstr>
      <vt:lpstr>控制流和输入输出</vt:lpstr>
      <vt:lpstr>接口和其它</vt:lpstr>
      <vt:lpstr>12.7.3 OO代码检查单</vt:lpstr>
      <vt:lpstr>幻灯片 90</vt:lpstr>
      <vt:lpstr>12.8 总结</vt:lpstr>
      <vt:lpstr>12.8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代码工程</dc:title>
  <dc:creator>Think</dc:creator>
  <cp:lastModifiedBy>Think</cp:lastModifiedBy>
  <cp:revision>22</cp:revision>
  <dcterms:created xsi:type="dcterms:W3CDTF">2014-07-07T12:30:25Z</dcterms:created>
  <dcterms:modified xsi:type="dcterms:W3CDTF">2014-07-15T11:03:35Z</dcterms:modified>
</cp:coreProperties>
</file>