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  <p:sldId id="307" r:id="rId52"/>
    <p:sldId id="308" r:id="rId53"/>
    <p:sldId id="266" r:id="rId54"/>
    <p:sldId id="309" r:id="rId55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3399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A0D74570-10D7-43F0-9408-09E0B2F2F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9A49E0C1-E4C5-406B-863F-1E0840065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4022" y="2116978"/>
            <a:ext cx="7328647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8118" y="3859306"/>
            <a:ext cx="6172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876300" cy="648148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6311900"/>
            <a:ext cx="9144000" cy="54610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084354" y="6374368"/>
            <a:ext cx="1800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Monotype Corsiva" pitchFamily="66" charset="0"/>
              </a:rPr>
              <a:t>清华大学出版社</a:t>
            </a:r>
            <a:endParaRPr lang="en-US" altLang="zh-CN" sz="1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 userDrawn="1"/>
        </p:nvSpPr>
        <p:spPr bwMode="auto">
          <a:xfrm>
            <a:off x="88900" y="1536700"/>
            <a:ext cx="609600" cy="333375"/>
          </a:xfrm>
          <a:prstGeom prst="flowChartPredefined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 userDrawn="1"/>
        </p:nvSpPr>
        <p:spPr bwMode="auto">
          <a:xfrm>
            <a:off x="76200" y="3073400"/>
            <a:ext cx="609600" cy="381000"/>
          </a:xfrm>
          <a:prstGeom prst="flowChartOnlineStorag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0" name="AutoShape 12"/>
          <p:cNvSpPr>
            <a:spLocks noChangeArrowheads="1"/>
          </p:cNvSpPr>
          <p:nvPr userDrawn="1"/>
        </p:nvSpPr>
        <p:spPr bwMode="auto">
          <a:xfrm>
            <a:off x="76200" y="5435600"/>
            <a:ext cx="609600" cy="533400"/>
          </a:xfrm>
          <a:prstGeom prst="flowChartMagneticDisk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" name="AutoShape 13"/>
          <p:cNvSpPr>
            <a:spLocks noChangeArrowheads="1"/>
          </p:cNvSpPr>
          <p:nvPr userDrawn="1"/>
        </p:nvSpPr>
        <p:spPr bwMode="auto">
          <a:xfrm>
            <a:off x="0" y="4610100"/>
            <a:ext cx="762000" cy="381000"/>
          </a:xfrm>
          <a:prstGeom prst="flowChartPreparat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" name="AutoShape 14"/>
          <p:cNvSpPr>
            <a:spLocks noChangeArrowheads="1"/>
          </p:cNvSpPr>
          <p:nvPr userDrawn="1"/>
        </p:nvSpPr>
        <p:spPr bwMode="auto">
          <a:xfrm>
            <a:off x="49306" y="3797300"/>
            <a:ext cx="685800" cy="428625"/>
          </a:xfrm>
          <a:prstGeom prst="flowChartMultidocumen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3" name="AutoShape 15"/>
          <p:cNvSpPr>
            <a:spLocks noChangeArrowheads="1"/>
          </p:cNvSpPr>
          <p:nvPr userDrawn="1"/>
        </p:nvSpPr>
        <p:spPr bwMode="auto">
          <a:xfrm>
            <a:off x="127000" y="2298700"/>
            <a:ext cx="685800" cy="381000"/>
          </a:xfrm>
          <a:prstGeom prst="homePlate">
            <a:avLst>
              <a:gd name="adj" fmla="val 4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 userDrawn="1"/>
        </p:nvSpPr>
        <p:spPr bwMode="auto">
          <a:xfrm>
            <a:off x="1" y="279401"/>
            <a:ext cx="787400" cy="469900"/>
          </a:xfrm>
          <a:prstGeom prst="smileyFace">
            <a:avLst>
              <a:gd name="adj" fmla="val 4653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  <a:effectLst/>
          <a:scene3d>
            <a:camera prst="isometricRightUp"/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>
            <a:off x="381000" y="26797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381000" y="3467100"/>
            <a:ext cx="0" cy="3048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7" name="Line 21"/>
          <p:cNvSpPr>
            <a:spLocks noChangeShapeType="1"/>
          </p:cNvSpPr>
          <p:nvPr userDrawn="1"/>
        </p:nvSpPr>
        <p:spPr bwMode="auto">
          <a:xfrm>
            <a:off x="381000" y="42164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 userDrawn="1"/>
        </p:nvSpPr>
        <p:spPr bwMode="auto">
          <a:xfrm>
            <a:off x="381000" y="50165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 userDrawn="1"/>
        </p:nvSpPr>
        <p:spPr bwMode="auto">
          <a:xfrm>
            <a:off x="4167188" y="6379746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 smtClean="0">
                <a:solidFill>
                  <a:schemeClr val="bg1"/>
                </a:solidFill>
              </a:rPr>
              <a:t>软件工程化</a:t>
            </a:r>
            <a:endParaRPr lang="zh-CN" altLang="en-GB" sz="1800" b="1" dirty="0">
              <a:solidFill>
                <a:schemeClr val="bg1"/>
              </a:solidFill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 userDrawn="1"/>
        </p:nvSpPr>
        <p:spPr bwMode="auto">
          <a:xfrm>
            <a:off x="7497763" y="636704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王安生</a:t>
            </a:r>
            <a:endParaRPr lang="en-GB" altLang="zh-CN" sz="1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" name="椭圆 20"/>
          <p:cNvSpPr/>
          <p:nvPr userDrawn="1"/>
        </p:nvSpPr>
        <p:spPr bwMode="auto">
          <a:xfrm>
            <a:off x="50800" y="965200"/>
            <a:ext cx="685800" cy="3175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连接符 21"/>
          <p:cNvCxnSpPr>
            <a:stCxn id="8" idx="2"/>
            <a:endCxn id="13" idx="0"/>
          </p:cNvCxnSpPr>
          <p:nvPr userDrawn="1"/>
        </p:nvCxnSpPr>
        <p:spPr bwMode="auto">
          <a:xfrm rot="5400000">
            <a:off x="174626" y="2079625"/>
            <a:ext cx="428625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21" idx="4"/>
            <a:endCxn id="8" idx="0"/>
          </p:cNvCxnSpPr>
          <p:nvPr userDrawn="1"/>
        </p:nvCxnSpPr>
        <p:spPr bwMode="auto">
          <a:xfrm rot="5400000">
            <a:off x="266700" y="1409700"/>
            <a:ext cx="25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椭圆 23"/>
          <p:cNvSpPr/>
          <p:nvPr userDrawn="1"/>
        </p:nvSpPr>
        <p:spPr bwMode="auto">
          <a:xfrm>
            <a:off x="38100" y="6388100"/>
            <a:ext cx="685800" cy="3175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连接符 24"/>
          <p:cNvCxnSpPr>
            <a:stCxn id="10" idx="3"/>
            <a:endCxn id="24" idx="0"/>
          </p:cNvCxnSpPr>
          <p:nvPr userDrawn="1"/>
        </p:nvCxnSpPr>
        <p:spPr bwMode="auto">
          <a:xfrm rot="5400000">
            <a:off x="171450" y="6178550"/>
            <a:ext cx="4191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椭圆 25"/>
          <p:cNvSpPr/>
          <p:nvPr userDrawn="1"/>
        </p:nvSpPr>
        <p:spPr bwMode="auto">
          <a:xfrm>
            <a:off x="3213100" y="63754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 userDrawn="1"/>
        </p:nvSpPr>
        <p:spPr bwMode="auto">
          <a:xfrm>
            <a:off x="5867400" y="63627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 userDrawn="1"/>
        </p:nvSpPr>
        <p:spPr bwMode="auto">
          <a:xfrm>
            <a:off x="29591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 userDrawn="1"/>
        </p:nvSpPr>
        <p:spPr bwMode="auto">
          <a:xfrm>
            <a:off x="61595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6388100" y="63246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 userDrawn="1"/>
        </p:nvSpPr>
        <p:spPr bwMode="auto">
          <a:xfrm>
            <a:off x="3436620" y="665734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959600" y="63246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 userDrawn="1"/>
        </p:nvSpPr>
        <p:spPr bwMode="auto">
          <a:xfrm>
            <a:off x="72390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 userDrawn="1"/>
        </p:nvSpPr>
        <p:spPr bwMode="auto">
          <a:xfrm>
            <a:off x="66802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椭圆 34"/>
          <p:cNvSpPr/>
          <p:nvPr userDrawn="1"/>
        </p:nvSpPr>
        <p:spPr bwMode="auto">
          <a:xfrm>
            <a:off x="3708400" y="63754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8" idx="7"/>
            <a:endCxn id="26" idx="3"/>
          </p:cNvCxnSpPr>
          <p:nvPr userDrawn="1"/>
        </p:nvCxnSpPr>
        <p:spPr bwMode="auto">
          <a:xfrm rot="5400000" flipH="1" flipV="1">
            <a:off x="3156082" y="6579503"/>
            <a:ext cx="114036" cy="74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1" idx="7"/>
          </p:cNvCxnSpPr>
          <p:nvPr userDrawn="1"/>
        </p:nvCxnSpPr>
        <p:spPr bwMode="auto">
          <a:xfrm rot="5400000" flipH="1" flipV="1">
            <a:off x="3671702" y="6556643"/>
            <a:ext cx="114036" cy="150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5" idx="2"/>
            <a:endCxn id="26" idx="6"/>
          </p:cNvCxnSpPr>
          <p:nvPr userDrawn="1"/>
        </p:nvCxnSpPr>
        <p:spPr bwMode="auto">
          <a:xfrm rot="10800000">
            <a:off x="3467100" y="6483350"/>
            <a:ext cx="2413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29" idx="1"/>
            <a:endCxn id="27" idx="5"/>
          </p:cNvCxnSpPr>
          <p:nvPr userDrawn="1"/>
        </p:nvCxnSpPr>
        <p:spPr bwMode="auto">
          <a:xfrm rot="16200000" flipV="1">
            <a:off x="6077082" y="6554103"/>
            <a:ext cx="126736" cy="1124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1"/>
          </p:cNvCxnSpPr>
          <p:nvPr userDrawn="1"/>
        </p:nvCxnSpPr>
        <p:spPr bwMode="auto">
          <a:xfrm rot="16200000" flipV="1">
            <a:off x="6540632" y="6496953"/>
            <a:ext cx="177536" cy="17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1"/>
            <a:endCxn id="32" idx="5"/>
          </p:cNvCxnSpPr>
          <p:nvPr userDrawn="1"/>
        </p:nvCxnSpPr>
        <p:spPr bwMode="auto">
          <a:xfrm rot="16200000" flipV="1">
            <a:off x="7143882" y="6541403"/>
            <a:ext cx="164836" cy="99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30" idx="3"/>
          </p:cNvCxnSpPr>
          <p:nvPr userDrawn="1"/>
        </p:nvCxnSpPr>
        <p:spPr bwMode="auto">
          <a:xfrm rot="5400000" flipH="1" flipV="1">
            <a:off x="6312032" y="6573153"/>
            <a:ext cx="177536" cy="48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0" idx="6"/>
            <a:endCxn id="32" idx="2"/>
          </p:cNvCxnSpPr>
          <p:nvPr userDrawn="1"/>
        </p:nvCxnSpPr>
        <p:spPr bwMode="auto">
          <a:xfrm>
            <a:off x="6642100" y="6432550"/>
            <a:ext cx="3175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椭圆 43"/>
          <p:cNvSpPr/>
          <p:nvPr userDrawn="1"/>
        </p:nvSpPr>
        <p:spPr bwMode="auto">
          <a:xfrm>
            <a:off x="5549900" y="66040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stCxn id="44" idx="7"/>
            <a:endCxn id="27" idx="2"/>
          </p:cNvCxnSpPr>
          <p:nvPr userDrawn="1"/>
        </p:nvCxnSpPr>
        <p:spPr bwMode="auto">
          <a:xfrm rot="5400000" flipH="1" flipV="1">
            <a:off x="5734567" y="6502786"/>
            <a:ext cx="164968" cy="1006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 userDrawn="1"/>
        </p:nvCxnSpPr>
        <p:spPr bwMode="auto">
          <a:xfrm>
            <a:off x="6108700" y="6432550"/>
            <a:ext cx="3175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椭圆 46"/>
          <p:cNvSpPr/>
          <p:nvPr userDrawn="1"/>
        </p:nvSpPr>
        <p:spPr bwMode="auto">
          <a:xfrm>
            <a:off x="38862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直接连接符 47"/>
          <p:cNvCxnSpPr/>
          <p:nvPr userDrawn="1"/>
        </p:nvCxnSpPr>
        <p:spPr bwMode="auto">
          <a:xfrm rot="16200000" flipV="1">
            <a:off x="3883910" y="6580890"/>
            <a:ext cx="82418" cy="87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0" y="0"/>
            <a:ext cx="876300" cy="648148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0" y="6311900"/>
            <a:ext cx="9144000" cy="54610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772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52329" y="6400800"/>
            <a:ext cx="591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850900" y="1109981"/>
            <a:ext cx="8293100" cy="45719"/>
          </a:xfrm>
          <a:prstGeom prst="line">
            <a:avLst/>
          </a:prstGeom>
          <a:noFill/>
          <a:ln w="101600" cmpd="thickThin">
            <a:solidFill>
              <a:schemeClr val="accent2">
                <a:lumMod val="75000"/>
                <a:alpha val="39000"/>
              </a:schemeClr>
            </a:solidFill>
            <a:round/>
            <a:headEnd type="none" w="sm" len="sm"/>
            <a:tailEnd type="none" w="lg" len="lg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084354" y="6374368"/>
            <a:ext cx="1800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Monotype Corsiva" pitchFamily="66" charset="0"/>
              </a:rPr>
              <a:t>清华大学出版社</a:t>
            </a:r>
            <a:endParaRPr lang="en-US" altLang="zh-CN" sz="1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88900" y="1536700"/>
            <a:ext cx="609600" cy="333375"/>
          </a:xfrm>
          <a:prstGeom prst="flowChartPredefined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6200" y="3073400"/>
            <a:ext cx="609600" cy="381000"/>
          </a:xfrm>
          <a:prstGeom prst="flowChartOnlineStorag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76200" y="5435600"/>
            <a:ext cx="609600" cy="533400"/>
          </a:xfrm>
          <a:prstGeom prst="flowChartMagneticDisk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0" y="4610100"/>
            <a:ext cx="762000" cy="381000"/>
          </a:xfrm>
          <a:prstGeom prst="flowChartPreparat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9306" y="3797300"/>
            <a:ext cx="685800" cy="428625"/>
          </a:xfrm>
          <a:prstGeom prst="flowChartMultidocumen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127000" y="2298700"/>
            <a:ext cx="685800" cy="381000"/>
          </a:xfrm>
          <a:prstGeom prst="homePlate">
            <a:avLst>
              <a:gd name="adj" fmla="val 4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" y="279401"/>
            <a:ext cx="787400" cy="469900"/>
          </a:xfrm>
          <a:prstGeom prst="smileyFace">
            <a:avLst>
              <a:gd name="adj" fmla="val 4653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  <a:effectLst/>
          <a:scene3d>
            <a:camera prst="isometricRightUp"/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381000" y="26797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381000" y="3467100"/>
            <a:ext cx="0" cy="3048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>
            <a:off x="381000" y="42164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58" name="Line 22"/>
          <p:cNvSpPr>
            <a:spLocks noChangeShapeType="1"/>
          </p:cNvSpPr>
          <p:nvPr/>
        </p:nvSpPr>
        <p:spPr bwMode="auto">
          <a:xfrm>
            <a:off x="381000" y="5016500"/>
            <a:ext cx="0" cy="381000"/>
          </a:xfrm>
          <a:prstGeom prst="line">
            <a:avLst/>
          </a:prstGeom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167188" y="6379746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 smtClean="0">
                <a:solidFill>
                  <a:schemeClr val="bg1"/>
                </a:solidFill>
              </a:rPr>
              <a:t>软件工程化</a:t>
            </a:r>
            <a:endParaRPr lang="zh-CN" altLang="en-GB" sz="1800" b="1" dirty="0">
              <a:solidFill>
                <a:schemeClr val="bg1"/>
              </a:solidFill>
            </a:endParaRP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7497763" y="636704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王安生</a:t>
            </a:r>
            <a:endParaRPr lang="en-GB" altLang="zh-CN" sz="1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0800" y="965200"/>
            <a:ext cx="685800" cy="3175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116746" idx="2"/>
            <a:endCxn id="116751" idx="0"/>
          </p:cNvCxnSpPr>
          <p:nvPr/>
        </p:nvCxnSpPr>
        <p:spPr bwMode="auto">
          <a:xfrm rot="5400000">
            <a:off x="174626" y="2079625"/>
            <a:ext cx="428625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4"/>
            <a:endCxn id="116746" idx="0"/>
          </p:cNvCxnSpPr>
          <p:nvPr/>
        </p:nvCxnSpPr>
        <p:spPr bwMode="auto">
          <a:xfrm rot="5400000">
            <a:off x="266700" y="1409700"/>
            <a:ext cx="25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38100" y="6388100"/>
            <a:ext cx="685800" cy="3175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116748" idx="3"/>
            <a:endCxn id="28" idx="0"/>
          </p:cNvCxnSpPr>
          <p:nvPr/>
        </p:nvCxnSpPr>
        <p:spPr bwMode="auto">
          <a:xfrm rot="5400000">
            <a:off x="171450" y="6178550"/>
            <a:ext cx="4191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3213100" y="63754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867400" y="63627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9591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1595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388100" y="63246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436620" y="665734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959600" y="63246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2390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66802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708400" y="63754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33" idx="7"/>
            <a:endCxn id="30" idx="3"/>
          </p:cNvCxnSpPr>
          <p:nvPr/>
        </p:nvCxnSpPr>
        <p:spPr bwMode="auto">
          <a:xfrm rot="5400000" flipH="1" flipV="1">
            <a:off x="3156082" y="6579503"/>
            <a:ext cx="114036" cy="74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7" idx="7"/>
          </p:cNvCxnSpPr>
          <p:nvPr/>
        </p:nvCxnSpPr>
        <p:spPr bwMode="auto">
          <a:xfrm rot="5400000" flipH="1" flipV="1">
            <a:off x="3671702" y="6556643"/>
            <a:ext cx="114036" cy="150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2"/>
            <a:endCxn id="30" idx="6"/>
          </p:cNvCxnSpPr>
          <p:nvPr/>
        </p:nvCxnSpPr>
        <p:spPr bwMode="auto">
          <a:xfrm rot="10800000">
            <a:off x="3467100" y="6483350"/>
            <a:ext cx="2413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4" idx="1"/>
            <a:endCxn id="32" idx="5"/>
          </p:cNvCxnSpPr>
          <p:nvPr/>
        </p:nvCxnSpPr>
        <p:spPr bwMode="auto">
          <a:xfrm rot="16200000" flipV="1">
            <a:off x="6077082" y="6554103"/>
            <a:ext cx="126736" cy="1124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0" idx="1"/>
          </p:cNvCxnSpPr>
          <p:nvPr/>
        </p:nvCxnSpPr>
        <p:spPr bwMode="auto">
          <a:xfrm rot="16200000" flipV="1">
            <a:off x="6540632" y="6496953"/>
            <a:ext cx="177536" cy="17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39" idx="1"/>
            <a:endCxn id="38" idx="5"/>
          </p:cNvCxnSpPr>
          <p:nvPr/>
        </p:nvCxnSpPr>
        <p:spPr bwMode="auto">
          <a:xfrm rot="16200000" flipV="1">
            <a:off x="7143882" y="6541403"/>
            <a:ext cx="164836" cy="99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endCxn id="35" idx="3"/>
          </p:cNvCxnSpPr>
          <p:nvPr/>
        </p:nvCxnSpPr>
        <p:spPr bwMode="auto">
          <a:xfrm rot="5400000" flipH="1" flipV="1">
            <a:off x="6312032" y="6573153"/>
            <a:ext cx="177536" cy="48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35" idx="6"/>
            <a:endCxn id="38" idx="2"/>
          </p:cNvCxnSpPr>
          <p:nvPr/>
        </p:nvCxnSpPr>
        <p:spPr bwMode="auto">
          <a:xfrm>
            <a:off x="6642100" y="6432550"/>
            <a:ext cx="3175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5549900" y="66040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5" name="直接连接符 74"/>
          <p:cNvCxnSpPr>
            <a:stCxn id="74" idx="7"/>
            <a:endCxn id="32" idx="2"/>
          </p:cNvCxnSpPr>
          <p:nvPr/>
        </p:nvCxnSpPr>
        <p:spPr bwMode="auto">
          <a:xfrm rot="5400000" flipH="1" flipV="1">
            <a:off x="5734567" y="6502786"/>
            <a:ext cx="164968" cy="1006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6108700" y="6432550"/>
            <a:ext cx="3175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椭圆 94"/>
          <p:cNvSpPr/>
          <p:nvPr/>
        </p:nvSpPr>
        <p:spPr bwMode="auto">
          <a:xfrm>
            <a:off x="3886200" y="6642100"/>
            <a:ext cx="254000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 rot="16200000" flipV="1">
            <a:off x="3883910" y="6580890"/>
            <a:ext cx="82418" cy="87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727-16CF-4D23-856B-FE5108C9F2B1}" type="datetimeFigureOut">
              <a:rPr lang="zh-CN" altLang="en-US" smtClean="0"/>
              <a:pPr/>
              <a:t>2014/7/15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B9D3-CC9A-4E77-AECB-224281520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 软件测试理论与技术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13.2.1 </a:t>
            </a:r>
            <a:r>
              <a:rPr lang="zh-CN" altLang="en-US" dirty="0" smtClean="0"/>
              <a:t>完全路径测试现实性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zh-CN" altLang="en-US" b="1" dirty="0" smtClean="0"/>
              <a:t>完全路径</a:t>
            </a:r>
            <a:r>
              <a:rPr lang="en-US" dirty="0" smtClean="0"/>
              <a:t>(Complete path)</a:t>
            </a:r>
            <a:r>
              <a:rPr lang="zh-CN" altLang="en-US" dirty="0" smtClean="0"/>
              <a:t>是指从程序的开始结点到终结点的一个路径，也称为一个计算路径或执行路径。</a:t>
            </a:r>
            <a:endParaRPr lang="en-US" altLang="zh-CN" dirty="0" smtClean="0"/>
          </a:p>
          <a:p>
            <a:r>
              <a:rPr lang="zh-CN" altLang="en-US" dirty="0" smtClean="0"/>
              <a:t>一个软件是多条完全路径的组合。如果要求一个程序的完全路径被全部测试，就意味着代码的各种可能组合被完全测试。程序的错误得到了完全的排除。</a:t>
            </a:r>
          </a:p>
          <a:p>
            <a:r>
              <a:rPr lang="zh-CN" altLang="en-US" b="1" dirty="0" smtClean="0"/>
              <a:t>完全路径覆盖准则</a:t>
            </a:r>
            <a:r>
              <a:rPr lang="en-US" b="1" dirty="0" smtClean="0"/>
              <a:t>(Path Coverage Criterion)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执行路径的集合</a:t>
            </a:r>
            <a:r>
              <a:rPr lang="en-US" dirty="0" smtClean="0"/>
              <a:t>P</a:t>
            </a:r>
            <a:r>
              <a:rPr lang="zh-CN" altLang="en-US" dirty="0" smtClean="0"/>
              <a:t>满足路径覆盖准则，当且仅当，</a:t>
            </a:r>
            <a:r>
              <a:rPr lang="en-US" dirty="0" smtClean="0"/>
              <a:t>P</a:t>
            </a:r>
            <a:r>
              <a:rPr lang="zh-CN" altLang="en-US" dirty="0" smtClean="0"/>
              <a:t>包含流程图中从开始结点到最终结点的所有的执行路径。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204684" y="1959429"/>
            <a:ext cx="7663545" cy="3168650"/>
            <a:chOff x="1559" y="1547"/>
            <a:chExt cx="7531" cy="4991"/>
          </a:xfrm>
        </p:grpSpPr>
        <p:sp>
          <p:nvSpPr>
            <p:cNvPr id="2075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559" y="1547"/>
              <a:ext cx="7531" cy="499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1961" y="2940"/>
              <a:ext cx="1541" cy="5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6134" y="2875"/>
              <a:ext cx="1541" cy="5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079" y="3990"/>
              <a:ext cx="1542" cy="5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>
              <a:off x="4401" y="2940"/>
              <a:ext cx="513" cy="46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>
              <a:off x="6712" y="4055"/>
              <a:ext cx="513" cy="46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AutoShape 21"/>
            <p:cNvSpPr>
              <a:spLocks noChangeArrowheads="1"/>
            </p:cNvSpPr>
            <p:nvPr/>
          </p:nvSpPr>
          <p:spPr bwMode="auto">
            <a:xfrm>
              <a:off x="2475" y="4120"/>
              <a:ext cx="513" cy="46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4753" y="4973"/>
              <a:ext cx="193" cy="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4658" y="2635"/>
              <a:ext cx="7" cy="30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305"/>
                </a:cxn>
              </a:cxnLst>
              <a:rect l="0" t="0" r="r" b="b"/>
              <a:pathLst>
                <a:path w="7" h="305">
                  <a:moveTo>
                    <a:pt x="7" y="0"/>
                  </a:moveTo>
                  <a:lnTo>
                    <a:pt x="0" y="3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3502" y="3170"/>
              <a:ext cx="8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914" y="3170"/>
              <a:ext cx="12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2732" y="3530"/>
              <a:ext cx="1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6968" y="3465"/>
              <a:ext cx="1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988" y="4350"/>
              <a:ext cx="10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H="1">
              <a:off x="5621" y="4285"/>
              <a:ext cx="10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849" y="4580"/>
              <a:ext cx="1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732" y="4580"/>
              <a:ext cx="2021" cy="4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2"/>
                </a:cxn>
                <a:cxn ang="0">
                  <a:pos x="1406" y="272"/>
                </a:cxn>
              </a:cxnLst>
              <a:rect l="0" t="0" r="r" b="b"/>
              <a:pathLst>
                <a:path w="1406" h="272">
                  <a:moveTo>
                    <a:pt x="0" y="0"/>
                  </a:moveTo>
                  <a:lnTo>
                    <a:pt x="0" y="272"/>
                  </a:lnTo>
                  <a:lnTo>
                    <a:pt x="1406" y="2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4946" y="4515"/>
              <a:ext cx="2022" cy="523"/>
            </a:xfrm>
            <a:custGeom>
              <a:avLst/>
              <a:gdLst/>
              <a:ahLst/>
              <a:cxnLst>
                <a:cxn ang="0">
                  <a:pos x="1406" y="0"/>
                </a:cxn>
                <a:cxn ang="0">
                  <a:pos x="1406" y="272"/>
                </a:cxn>
                <a:cxn ang="0">
                  <a:pos x="0" y="272"/>
                </a:cxn>
              </a:cxnLst>
              <a:rect l="0" t="0" r="r" b="b"/>
              <a:pathLst>
                <a:path w="1406" h="272">
                  <a:moveTo>
                    <a:pt x="1406" y="0"/>
                  </a:moveTo>
                  <a:lnTo>
                    <a:pt x="1406" y="272"/>
                  </a:lnTo>
                  <a:lnTo>
                    <a:pt x="0" y="2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325" y="2352"/>
              <a:ext cx="2867" cy="3569"/>
            </a:xfrm>
            <a:custGeom>
              <a:avLst/>
              <a:gdLst/>
              <a:ahLst/>
              <a:cxnLst>
                <a:cxn ang="0">
                  <a:pos x="0" y="3569"/>
                </a:cxn>
                <a:cxn ang="0">
                  <a:pos x="2867" y="3537"/>
                </a:cxn>
                <a:cxn ang="0">
                  <a:pos x="2867" y="0"/>
                </a:cxn>
                <a:cxn ang="0">
                  <a:pos x="240" y="16"/>
                </a:cxn>
              </a:cxnLst>
              <a:rect l="0" t="0" r="r" b="b"/>
              <a:pathLst>
                <a:path w="2867" h="3569">
                  <a:moveTo>
                    <a:pt x="0" y="3569"/>
                  </a:moveTo>
                  <a:lnTo>
                    <a:pt x="2867" y="3537"/>
                  </a:lnTo>
                  <a:lnTo>
                    <a:pt x="2867" y="0"/>
                  </a:lnTo>
                  <a:lnTo>
                    <a:pt x="240" y="1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7547" y="3389"/>
              <a:ext cx="143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Loop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≤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18 times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4860" y="5080"/>
              <a:ext cx="1" cy="6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9"/>
                </a:cxn>
              </a:cxnLst>
              <a:rect l="0" t="0" r="r" b="b"/>
              <a:pathLst>
                <a:path w="1" h="639">
                  <a:moveTo>
                    <a:pt x="0" y="0"/>
                  </a:moveTo>
                  <a:lnTo>
                    <a:pt x="0" y="6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4574" y="1708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3569" y="2191"/>
              <a:ext cx="2010" cy="48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(i=1 to 18, 1++)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2698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760" y="2351"/>
              <a:ext cx="3015" cy="4026"/>
            </a:xfrm>
            <a:custGeom>
              <a:avLst/>
              <a:gdLst/>
              <a:ahLst/>
              <a:cxnLst>
                <a:cxn ang="0">
                  <a:pos x="1795" y="0"/>
                </a:cxn>
                <a:cxn ang="0">
                  <a:pos x="0" y="1"/>
                </a:cxn>
                <a:cxn ang="0">
                  <a:pos x="0" y="4026"/>
                </a:cxn>
                <a:cxn ang="0">
                  <a:pos x="3015" y="4015"/>
                </a:cxn>
              </a:cxnLst>
              <a:rect l="0" t="0" r="r" b="b"/>
              <a:pathLst>
                <a:path w="3015" h="4026">
                  <a:moveTo>
                    <a:pt x="1795" y="0"/>
                  </a:moveTo>
                  <a:lnTo>
                    <a:pt x="0" y="1"/>
                  </a:lnTo>
                  <a:lnTo>
                    <a:pt x="0" y="4026"/>
                  </a:lnTo>
                  <a:lnTo>
                    <a:pt x="3015" y="40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4373" y="5733"/>
              <a:ext cx="1005" cy="48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Endfor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2698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4775" y="6216"/>
              <a:ext cx="1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1197429" y="1130664"/>
            <a:ext cx="736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假设只有</a:t>
            </a:r>
            <a:r>
              <a:rPr lang="en-US" dirty="0" smtClean="0"/>
              <a:t>18</a:t>
            </a:r>
            <a:r>
              <a:rPr lang="zh-CN" altLang="en-US" dirty="0" smtClean="0"/>
              <a:t>次循环的例子，全部的完全计算路径个数为：</a:t>
            </a:r>
            <a:r>
              <a:rPr lang="en-US" dirty="0" smtClean="0"/>
              <a:t>5</a:t>
            </a:r>
            <a:r>
              <a:rPr lang="en-US" baseline="30000" dirty="0" smtClean="0"/>
              <a:t>1 </a:t>
            </a:r>
            <a:r>
              <a:rPr lang="en-US" dirty="0" smtClean="0"/>
              <a:t>+ 5</a:t>
            </a:r>
            <a:r>
              <a:rPr lang="en-US" baseline="30000" dirty="0" smtClean="0"/>
              <a:t>2 </a:t>
            </a:r>
            <a:r>
              <a:rPr lang="en-US" dirty="0" smtClean="0"/>
              <a:t>+ 5</a:t>
            </a:r>
            <a:r>
              <a:rPr lang="en-US" baseline="30000" dirty="0" smtClean="0"/>
              <a:t>3 </a:t>
            </a:r>
            <a:r>
              <a:rPr lang="en-US" dirty="0" smtClean="0"/>
              <a:t>+ 5</a:t>
            </a:r>
            <a:r>
              <a:rPr lang="en-US" baseline="30000" dirty="0" smtClean="0"/>
              <a:t>4</a:t>
            </a:r>
            <a:r>
              <a:rPr lang="en-US" dirty="0" smtClean="0"/>
              <a:t> + …. + 5</a:t>
            </a:r>
            <a:r>
              <a:rPr lang="en-US" baseline="30000" dirty="0" smtClean="0"/>
              <a:t>18</a:t>
            </a:r>
            <a:r>
              <a:rPr lang="en-US" dirty="0" smtClean="0"/>
              <a:t> = 4.77 x 10</a:t>
            </a:r>
            <a:r>
              <a:rPr lang="en-US" baseline="30000" dirty="0" smtClean="0"/>
              <a:t>12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88572" y="5053541"/>
            <a:ext cx="7561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有限次循环，在工程上也很难把所有的路径都测试完全。因为，程序的完全路径会随着判断和循环次数出现指数级的上升。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13.2.2 </a:t>
            </a:r>
            <a:r>
              <a:rPr lang="zh-CN" altLang="en-US" dirty="0" smtClean="0"/>
              <a:t>语句覆盖准则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8001000" cy="1505857"/>
          </a:xfrm>
        </p:spPr>
        <p:txBody>
          <a:bodyPr/>
          <a:lstStyle/>
          <a:p>
            <a:r>
              <a:rPr lang="zh-CN" altLang="en-US" b="1" dirty="0" smtClean="0"/>
              <a:t>语句覆盖准则</a:t>
            </a:r>
            <a:r>
              <a:rPr lang="zh-CN" altLang="en-US" dirty="0" smtClean="0"/>
              <a:t>定义为：可执行路径的集合</a:t>
            </a:r>
            <a:r>
              <a:rPr lang="en-US" dirty="0" smtClean="0"/>
              <a:t>P</a:t>
            </a:r>
            <a:r>
              <a:rPr lang="zh-CN" altLang="en-US" dirty="0" smtClean="0"/>
              <a:t>满足语句覆盖准则，当且仅当，对于流程图中所有结点</a:t>
            </a:r>
            <a:r>
              <a:rPr lang="en-US" dirty="0" smtClean="0"/>
              <a:t>n</a:t>
            </a:r>
            <a:r>
              <a:rPr lang="zh-CN" altLang="en-US" dirty="0" smtClean="0"/>
              <a:t>，</a:t>
            </a:r>
            <a:r>
              <a:rPr lang="en-US" dirty="0" smtClean="0"/>
              <a:t>P</a:t>
            </a:r>
            <a:r>
              <a:rPr lang="zh-CN" altLang="en-US" dirty="0" smtClean="0"/>
              <a:t>中至少有一个路径</a:t>
            </a:r>
            <a:r>
              <a:rPr lang="en-US" dirty="0" smtClean="0"/>
              <a:t>p</a:t>
            </a:r>
            <a:r>
              <a:rPr lang="zh-CN" altLang="en-US" dirty="0" smtClean="0"/>
              <a:t>，使得</a:t>
            </a:r>
            <a:r>
              <a:rPr lang="en-US" dirty="0" smtClean="0"/>
              <a:t>n</a:t>
            </a:r>
            <a:r>
              <a:rPr lang="zh-CN" altLang="en-US" dirty="0" smtClean="0"/>
              <a:t>在路径</a:t>
            </a:r>
            <a:r>
              <a:rPr lang="en-US" dirty="0" smtClean="0"/>
              <a:t>p</a:t>
            </a:r>
            <a:r>
              <a:rPr lang="zh-CN" altLang="en-US" dirty="0" smtClean="0"/>
              <a:t>上。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7257" y="3133636"/>
            <a:ext cx="7445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语句覆盖率</a:t>
            </a:r>
            <a:r>
              <a:rPr lang="en-US" sz="1800" dirty="0" smtClean="0"/>
              <a:t> = </a:t>
            </a:r>
            <a:r>
              <a:rPr lang="zh-CN" altLang="en-US" sz="1800" dirty="0" smtClean="0"/>
              <a:t>（起码被执行过一次语句数）</a:t>
            </a:r>
            <a:r>
              <a:rPr lang="en-US" sz="1800" dirty="0" smtClean="0"/>
              <a:t>/ </a:t>
            </a:r>
            <a:r>
              <a:rPr lang="zh-CN" altLang="en-US" sz="1800" dirty="0" smtClean="0"/>
              <a:t>（总的语句数）</a:t>
            </a:r>
            <a:r>
              <a:rPr lang="en-US" sz="1800" dirty="0" smtClean="0"/>
              <a:t>* 100%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语句覆盖的强度</a:t>
            </a:r>
            <a:endParaRPr lang="zh-CN" altLang="en-US" dirty="0"/>
          </a:p>
        </p:txBody>
      </p:sp>
      <p:pic>
        <p:nvPicPr>
          <p:cNvPr id="43035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095" y="1263196"/>
            <a:ext cx="8099319" cy="322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841829" y="4700248"/>
            <a:ext cx="830217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如果一段程序中有死代码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无法执行到的代码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，语句覆盖的目标也是不可实现的。而程序中是否存在死代码是不可判定问题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[6][7][8]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13.2.3 </a:t>
            </a:r>
            <a:r>
              <a:rPr lang="zh-CN" altLang="en-US" dirty="0" smtClean="0"/>
              <a:t>分支覆盖准则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分支覆盖准则</a:t>
            </a:r>
            <a:r>
              <a:rPr lang="en-US" b="1" dirty="0" smtClean="0"/>
              <a:t> (Branch Coverage Criterion)</a:t>
            </a:r>
            <a:r>
              <a:rPr lang="zh-CN" altLang="en-US" dirty="0" smtClean="0"/>
              <a:t>：执行路径的集合</a:t>
            </a:r>
            <a:r>
              <a:rPr lang="en-US" dirty="0" smtClean="0"/>
              <a:t>P</a:t>
            </a:r>
            <a:r>
              <a:rPr lang="zh-CN" altLang="en-US" dirty="0" smtClean="0"/>
              <a:t>满足分支覆盖准则，当且仅当，对于流程图中所有的边，集合</a:t>
            </a:r>
            <a:r>
              <a:rPr lang="en-US" dirty="0" smtClean="0"/>
              <a:t>P</a:t>
            </a:r>
            <a:r>
              <a:rPr lang="zh-CN" altLang="en-US" dirty="0" smtClean="0"/>
              <a:t>中起码有一个路径</a:t>
            </a:r>
            <a:r>
              <a:rPr lang="en-US" dirty="0" smtClean="0"/>
              <a:t>p </a:t>
            </a:r>
            <a:r>
              <a:rPr lang="zh-CN" altLang="en-US" dirty="0" smtClean="0"/>
              <a:t>包含了边</a:t>
            </a:r>
            <a:r>
              <a:rPr lang="en-US" dirty="0" smtClean="0"/>
              <a:t>e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/>
              <a:t>分支覆盖率</a:t>
            </a:r>
            <a:r>
              <a:rPr lang="en-US" sz="2000" dirty="0" smtClean="0"/>
              <a:t> = </a:t>
            </a:r>
            <a:r>
              <a:rPr lang="zh-CN" altLang="en-US" sz="2000" dirty="0" smtClean="0"/>
              <a:t>（起码被执行过一次分支数）</a:t>
            </a:r>
            <a:r>
              <a:rPr lang="en-US" sz="2000" dirty="0" smtClean="0"/>
              <a:t>/ </a:t>
            </a:r>
            <a:r>
              <a:rPr lang="zh-CN" altLang="en-US" sz="2000" dirty="0" smtClean="0"/>
              <a:t>（总的分支数）</a:t>
            </a:r>
            <a:r>
              <a:rPr lang="en-US" sz="2000" dirty="0" smtClean="0"/>
              <a:t>* 100%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269998" y="4495525"/>
            <a:ext cx="73805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如果一段程序中有不可到达分支时，分支覆盖</a:t>
            </a:r>
            <a:r>
              <a:rPr lang="en-US" dirty="0" smtClean="0"/>
              <a:t>100%</a:t>
            </a:r>
            <a:r>
              <a:rPr lang="zh-CN" altLang="en-US" dirty="0" smtClean="0"/>
              <a:t>目标也是不可实现的。然而，程序中是否有不可达到的也是不可判定问题</a:t>
            </a:r>
            <a:r>
              <a:rPr lang="en-US" baseline="30000" dirty="0" smtClean="0"/>
              <a:t>[6,7,8]</a:t>
            </a:r>
            <a:r>
              <a:rPr lang="zh-CN" altLang="en-US" dirty="0" smtClean="0"/>
              <a:t>，即，不能写出一段程序识别出哪些分支是无法执行到的。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13.2.4 </a:t>
            </a:r>
            <a:r>
              <a:rPr lang="zh-CN" altLang="en-US" dirty="0" smtClean="0"/>
              <a:t>简化的路径覆盖准则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既然完全路径测试是不可能。我们能否对执行路径进行简化哪？即，将代码中无限次或许多次的循环限制为有限的循环次数，这样就可以降低路径的个数，形成有限个或工程上现实的路径个数。</a:t>
            </a:r>
            <a:endParaRPr lang="en-US" altLang="zh-CN" dirty="0" smtClean="0"/>
          </a:p>
          <a:p>
            <a:r>
              <a:rPr lang="zh-CN" altLang="en-US" dirty="0" smtClean="0"/>
              <a:t>把精力集中到有限的路径上来，寻找最重要的路径子集，即，尽可能少包含或不包含冗余信息的路径，就得到两种度量方法：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第一，没有重复的有向边，称为简单路径；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第二，没有重复的结点，称为基本路径。</a:t>
            </a:r>
            <a:endParaRPr lang="en-US" altLang="zh-CN" dirty="0" smtClean="0"/>
          </a:p>
          <a:p>
            <a:r>
              <a:rPr lang="zh-CN" altLang="en-US" dirty="0" smtClean="0"/>
              <a:t>这样可以定义简单路径覆盖准则和基本路径覆盖准则。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选择路径子集的一种方法是限制独立路径的复杂程度；另一种是限制路径的长度为</a:t>
            </a:r>
            <a:r>
              <a:rPr lang="en-US" dirty="0" smtClean="0"/>
              <a:t>n</a:t>
            </a:r>
            <a:r>
              <a:rPr lang="zh-CN" altLang="en-US" dirty="0" smtClean="0"/>
              <a:t>，即，要求所有覆盖的子路径长度小于或等于</a:t>
            </a:r>
            <a:r>
              <a:rPr lang="en-US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更简单的考虑是针对循环体</a:t>
            </a:r>
            <a:r>
              <a:rPr lang="en-US" dirty="0" smtClean="0"/>
              <a:t>(loop)</a:t>
            </a:r>
            <a:r>
              <a:rPr lang="zh-CN" altLang="en-US" dirty="0" smtClean="0"/>
              <a:t>给出对策</a:t>
            </a:r>
            <a:r>
              <a:rPr lang="en-US" baseline="30000" dirty="0" smtClean="0"/>
              <a:t>[12]</a:t>
            </a:r>
            <a:r>
              <a:rPr lang="zh-CN" altLang="en-US" dirty="0" smtClean="0"/>
              <a:t>。给定一个自然数</a:t>
            </a:r>
            <a:r>
              <a:rPr lang="en-US" dirty="0" smtClean="0"/>
              <a:t>K</a:t>
            </a:r>
            <a:r>
              <a:rPr lang="zh-CN" altLang="en-US" dirty="0" smtClean="0"/>
              <a:t>，循环数</a:t>
            </a:r>
            <a:r>
              <a:rPr lang="en-US" dirty="0" smtClean="0"/>
              <a:t>K</a:t>
            </a:r>
            <a:r>
              <a:rPr lang="zh-CN" altLang="en-US" dirty="0" smtClean="0"/>
              <a:t>准则要求程序中每个循环必须是</a:t>
            </a:r>
            <a:r>
              <a:rPr lang="en-US" dirty="0" smtClean="0"/>
              <a:t>0</a:t>
            </a:r>
            <a:r>
              <a:rPr lang="zh-CN" altLang="en-US" dirty="0" smtClean="0"/>
              <a:t>次、一次、</a:t>
            </a:r>
            <a:r>
              <a:rPr lang="en-US" dirty="0" smtClean="0"/>
              <a:t>2</a:t>
            </a:r>
            <a:r>
              <a:rPr lang="zh-CN" altLang="en-US" dirty="0" smtClean="0"/>
              <a:t>次、直到</a:t>
            </a:r>
            <a:r>
              <a:rPr lang="en-US" dirty="0" smtClean="0"/>
              <a:t>K</a:t>
            </a:r>
            <a:r>
              <a:rPr lang="zh-CN" altLang="en-US" dirty="0" smtClean="0"/>
              <a:t>次</a:t>
            </a:r>
            <a:r>
              <a:rPr lang="en-US" baseline="30000" dirty="0" smtClean="0"/>
              <a:t>[13]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另一个针对循环体的是讨论循环的组合准则，要求覆盖所有的测试路径，而包含的循环次数不超过</a:t>
            </a:r>
            <a:r>
              <a:rPr lang="en-US" dirty="0" smtClean="0"/>
              <a:t>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13.2.5 </a:t>
            </a:r>
            <a:r>
              <a:rPr lang="zh-CN" altLang="en-US" dirty="0" smtClean="0"/>
              <a:t>圈复杂数覆盖准则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圈复杂数覆盖准则</a:t>
            </a:r>
            <a:r>
              <a:rPr lang="en-US" b="1" dirty="0" smtClean="0"/>
              <a:t>(</a:t>
            </a:r>
            <a:r>
              <a:rPr lang="en-US" b="1" dirty="0" err="1" smtClean="0"/>
              <a:t>Cyclomatic</a:t>
            </a:r>
            <a:r>
              <a:rPr lang="en-US" b="1" dirty="0" smtClean="0"/>
              <a:t>-Number Criterion)</a:t>
            </a:r>
            <a:r>
              <a:rPr lang="zh-CN" altLang="en-US" dirty="0" smtClean="0"/>
              <a:t>定义为：执行路径的集合</a:t>
            </a:r>
            <a:r>
              <a:rPr lang="en-US" dirty="0" smtClean="0"/>
              <a:t>P</a:t>
            </a:r>
            <a:r>
              <a:rPr lang="zh-CN" altLang="en-US" dirty="0" smtClean="0"/>
              <a:t>满足圈复杂度准则，当且仅当，</a:t>
            </a:r>
            <a:r>
              <a:rPr lang="en-US" dirty="0" smtClean="0"/>
              <a:t>P</a:t>
            </a:r>
            <a:r>
              <a:rPr lang="zh-CN" altLang="en-US" dirty="0" smtClean="0"/>
              <a:t>起码包含</a:t>
            </a:r>
            <a:r>
              <a:rPr lang="en-US" dirty="0" smtClean="0"/>
              <a:t>V</a:t>
            </a:r>
            <a:r>
              <a:rPr lang="zh-CN" altLang="en-US" dirty="0" smtClean="0"/>
              <a:t>个独立路径集合中的一个路径。这里：</a:t>
            </a:r>
            <a:r>
              <a:rPr lang="en-US" dirty="0" smtClean="0"/>
              <a:t>V= e-n +2</a:t>
            </a:r>
            <a:r>
              <a:rPr lang="zh-CN" altLang="en-US" dirty="0" smtClean="0"/>
              <a:t>。</a:t>
            </a:r>
          </a:p>
          <a:p>
            <a:r>
              <a:rPr lang="en-US" dirty="0" smtClean="0"/>
              <a:t>1996</a:t>
            </a:r>
            <a:r>
              <a:rPr lang="zh-CN" altLang="en-US" dirty="0" smtClean="0"/>
              <a:t>年，</a:t>
            </a:r>
            <a:r>
              <a:rPr lang="en-US" dirty="0" smtClean="0"/>
              <a:t>McCabe</a:t>
            </a:r>
            <a:r>
              <a:rPr lang="zh-CN" altLang="en-US" dirty="0" smtClean="0"/>
              <a:t>和</a:t>
            </a:r>
            <a:r>
              <a:rPr lang="en-US" dirty="0" smtClean="0"/>
              <a:t>Watson</a:t>
            </a:r>
            <a:r>
              <a:rPr lang="zh-CN" altLang="en-US" dirty="0" smtClean="0"/>
              <a:t>为</a:t>
            </a:r>
            <a:r>
              <a:rPr lang="en-US" dirty="0" smtClean="0"/>
              <a:t>NIST(</a:t>
            </a:r>
            <a:r>
              <a:rPr lang="zh-CN" altLang="en-US" dirty="0" smtClean="0"/>
              <a:t>美国标准化所</a:t>
            </a:r>
            <a:r>
              <a:rPr lang="en-US" dirty="0" smtClean="0"/>
              <a:t>)</a:t>
            </a:r>
            <a:r>
              <a:rPr lang="zh-CN" altLang="en-US" dirty="0" smtClean="0"/>
              <a:t>编写了“结构化测试：一种采用复杂度量元的测试方法”。将</a:t>
            </a:r>
            <a:r>
              <a:rPr lang="en-US" dirty="0" smtClean="0"/>
              <a:t>V</a:t>
            </a:r>
            <a:r>
              <a:rPr lang="zh-CN" altLang="en-US" dirty="0" smtClean="0"/>
              <a:t>的计算简化为：</a:t>
            </a:r>
            <a:r>
              <a:rPr lang="en-US" dirty="0" smtClean="0"/>
              <a:t>V= p+1</a:t>
            </a:r>
            <a:r>
              <a:rPr lang="zh-CN" altLang="en-US" dirty="0" smtClean="0"/>
              <a:t>，</a:t>
            </a:r>
            <a:r>
              <a:rPr lang="en-US" dirty="0" smtClean="0"/>
              <a:t>p</a:t>
            </a:r>
            <a:r>
              <a:rPr lang="zh-CN" altLang="en-US" dirty="0" smtClean="0"/>
              <a:t>是二叉判断谓词。</a:t>
            </a:r>
            <a:r>
              <a:rPr lang="en-US" dirty="0" smtClean="0"/>
              <a:t>P</a:t>
            </a:r>
            <a:r>
              <a:rPr lang="zh-CN" altLang="en-US" dirty="0" smtClean="0"/>
              <a:t>在控制流程图中表示只有两个边的判断结点</a:t>
            </a:r>
            <a:r>
              <a:rPr lang="en-US" baseline="30000" dirty="0" smtClean="0"/>
              <a:t>[14]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zh-CN" altLang="en-US" dirty="0" smtClean="0"/>
              <a:t>简化计算的例子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513" y="3018971"/>
            <a:ext cx="4905829" cy="2917372"/>
          </a:xfrm>
        </p:spPr>
        <p:txBody>
          <a:bodyPr/>
          <a:lstStyle/>
          <a:p>
            <a:r>
              <a:rPr lang="zh-CN" altLang="en-US" sz="2000" dirty="0" smtClean="0"/>
              <a:t>仅有直线控制流图的复杂度为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。每个带二叉结点增加一个复杂数，因为公式</a:t>
            </a:r>
            <a:r>
              <a:rPr lang="en-US" sz="2000" dirty="0" smtClean="0"/>
              <a:t>e - n + 2 </a:t>
            </a:r>
            <a:r>
              <a:rPr lang="zh-CN" altLang="en-US" sz="2000" dirty="0" smtClean="0"/>
              <a:t>的“</a:t>
            </a:r>
            <a:r>
              <a:rPr lang="en-US" sz="2000" dirty="0" smtClean="0"/>
              <a:t>e</a:t>
            </a:r>
            <a:r>
              <a:rPr lang="zh-CN" altLang="en-US" sz="2000" dirty="0" smtClean="0"/>
              <a:t>”增加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，“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”未变。一个结点有多个分支时，增加的边数是分支数减一。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例如，图有一个四分叉结点，增加了三个复杂数，还有三个二叉结点，每个加一。因此复杂数为</a:t>
            </a:r>
            <a:r>
              <a:rPr lang="en-US" sz="2000" dirty="0" smtClean="0"/>
              <a:t>1+3+3=7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2" y="508000"/>
            <a:ext cx="8215086" cy="442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由于在程序具有无限循环的情况下，理论上做彻底测试不可能的。</a:t>
            </a:r>
            <a:endParaRPr lang="en-US" altLang="zh-CN" dirty="0" smtClean="0"/>
          </a:p>
          <a:p>
            <a:r>
              <a:rPr lang="zh-CN" altLang="en-US" dirty="0" smtClean="0"/>
              <a:t>但是，</a:t>
            </a:r>
            <a:r>
              <a:rPr lang="en-US" dirty="0" smtClean="0"/>
              <a:t>V(G)</a:t>
            </a:r>
            <a:r>
              <a:rPr lang="zh-CN" altLang="en-US" dirty="0" smtClean="0"/>
              <a:t>可以提供两个关键特征：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V(G)</a:t>
            </a:r>
            <a:r>
              <a:rPr lang="zh-CN" altLang="en-US" dirty="0" smtClean="0"/>
              <a:t>独立路径之外的测试可以由</a:t>
            </a:r>
            <a:r>
              <a:rPr lang="en-US" dirty="0" smtClean="0"/>
              <a:t>V(G)</a:t>
            </a:r>
            <a:r>
              <a:rPr lang="zh-CN" altLang="en-US" dirty="0" smtClean="0"/>
              <a:t>基本测试的线性组合而成。</a:t>
            </a:r>
            <a:r>
              <a:rPr lang="en-US" dirty="0" smtClean="0"/>
              <a:t>2</a:t>
            </a:r>
            <a:r>
              <a:rPr lang="zh-CN" altLang="en-US" dirty="0" smtClean="0"/>
              <a:t>）完成</a:t>
            </a:r>
            <a:r>
              <a:rPr lang="en-US" dirty="0" smtClean="0"/>
              <a:t>V(G)</a:t>
            </a:r>
            <a:r>
              <a:rPr lang="zh-CN" altLang="en-US" dirty="0" smtClean="0"/>
              <a:t>路径集合的测试是现实的。</a:t>
            </a:r>
          </a:p>
          <a:p>
            <a:r>
              <a:rPr lang="zh-CN" altLang="en-US" dirty="0" smtClean="0"/>
              <a:t>由于程序的独立路径个数是固定的，当今的许多测试工具能识别和给出一组独立路径，并判断出独立路径是否被充分测试，并由此可以推断出最少的测试用例个数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13.1 </a:t>
            </a:r>
            <a:r>
              <a:rPr lang="zh-CN" altLang="en-US" dirty="0" smtClean="0"/>
              <a:t>测试目的</a:t>
            </a:r>
          </a:p>
          <a:p>
            <a:r>
              <a:rPr lang="en-US" dirty="0" smtClean="0"/>
              <a:t>13.2 </a:t>
            </a:r>
            <a:r>
              <a:rPr lang="zh-CN" altLang="en-US" dirty="0" smtClean="0"/>
              <a:t>基于控制流的测试</a:t>
            </a:r>
          </a:p>
          <a:p>
            <a:r>
              <a:rPr lang="en-US" dirty="0" smtClean="0"/>
              <a:t>13.3 </a:t>
            </a:r>
            <a:r>
              <a:rPr lang="zh-CN" altLang="en-US" dirty="0" smtClean="0"/>
              <a:t>基于数据流的测试</a:t>
            </a:r>
          </a:p>
          <a:p>
            <a:r>
              <a:rPr lang="en-US" dirty="0" smtClean="0"/>
              <a:t>13.4 </a:t>
            </a:r>
            <a:r>
              <a:rPr lang="zh-CN" altLang="en-US" dirty="0" smtClean="0"/>
              <a:t>变异测试技术</a:t>
            </a:r>
          </a:p>
          <a:p>
            <a:r>
              <a:rPr lang="en-US" dirty="0" smtClean="0"/>
              <a:t>13.5 </a:t>
            </a:r>
            <a:r>
              <a:rPr lang="zh-CN" altLang="en-US" dirty="0" smtClean="0"/>
              <a:t>测试准则的强弱比较</a:t>
            </a:r>
          </a:p>
          <a:p>
            <a:r>
              <a:rPr lang="en-US" dirty="0" smtClean="0"/>
              <a:t>13.6 </a:t>
            </a:r>
            <a:r>
              <a:rPr lang="zh-CN" altLang="en-US" dirty="0" smtClean="0"/>
              <a:t>基于需求规范的测试</a:t>
            </a:r>
          </a:p>
          <a:p>
            <a:r>
              <a:rPr lang="en-US" dirty="0" smtClean="0"/>
              <a:t>13.7</a:t>
            </a:r>
            <a:r>
              <a:rPr lang="zh-CN" altLang="en-US" dirty="0" smtClean="0"/>
              <a:t>测试充分性的评判</a:t>
            </a:r>
            <a:endParaRPr lang="en-US" dirty="0" smtClean="0"/>
          </a:p>
          <a:p>
            <a:r>
              <a:rPr lang="en-US" dirty="0" smtClean="0"/>
              <a:t>13.8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13.2.6 </a:t>
            </a:r>
            <a:r>
              <a:rPr lang="zh-CN" altLang="en-US" dirty="0" smtClean="0"/>
              <a:t>多条件覆盖准则</a:t>
            </a:r>
            <a:endParaRPr lang="zh-CN" altLang="en-US" dirty="0"/>
          </a:p>
        </p:txBody>
      </p:sp>
      <p:pic>
        <p:nvPicPr>
          <p:cNvPr id="47190" name="Picture 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632" y="1218065"/>
            <a:ext cx="8295368" cy="430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在采用高级语言编程中，可以有若干个原子条件组成一个布尔表达式。测试集满足条件覆盖的要求是每个原子条件必须分别用“真”和“假”测试过。因此，</a:t>
            </a:r>
          </a:p>
          <a:p>
            <a:r>
              <a:rPr lang="zh-CN" altLang="en-US" b="1" dirty="0" smtClean="0"/>
              <a:t>多条件覆盖准则</a:t>
            </a:r>
            <a:r>
              <a:rPr lang="en-US" b="1" dirty="0" smtClean="0"/>
              <a:t>(Multiple Condition Coverage)</a:t>
            </a:r>
            <a:r>
              <a:rPr lang="zh-CN" altLang="en-US" b="1" dirty="0" smtClean="0"/>
              <a:t>定义为：</a:t>
            </a:r>
            <a:r>
              <a:rPr lang="zh-CN" altLang="en-US" dirty="0" smtClean="0"/>
              <a:t>依据多条件覆盖准则，测试集</a:t>
            </a:r>
            <a:r>
              <a:rPr lang="en-US" dirty="0" smtClean="0"/>
              <a:t>T</a:t>
            </a:r>
            <a:r>
              <a:rPr lang="zh-CN" altLang="en-US" dirty="0" smtClean="0"/>
              <a:t>是充分的，如果对每个条件</a:t>
            </a:r>
            <a:r>
              <a:rPr lang="en-US" dirty="0" smtClean="0"/>
              <a:t>C</a:t>
            </a:r>
            <a:r>
              <a:rPr lang="zh-CN" altLang="en-US" dirty="0" smtClean="0"/>
              <a:t>，其由原子谓词</a:t>
            </a:r>
            <a:r>
              <a:rPr lang="en-US" dirty="0" smtClean="0"/>
              <a:t>(p1, p2, . . . , 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  <a:r>
              <a:rPr lang="zh-CN" altLang="en-US" dirty="0" smtClean="0"/>
              <a:t>组成，他们所有真值的可能组合</a:t>
            </a:r>
            <a:r>
              <a:rPr lang="en-US" dirty="0" smtClean="0"/>
              <a:t>(b1, b2, . . . , </a:t>
            </a:r>
            <a:r>
              <a:rPr lang="en-US" dirty="0" err="1" smtClean="0"/>
              <a:t>bn</a:t>
            </a:r>
            <a:r>
              <a:rPr lang="en-US" dirty="0" smtClean="0"/>
              <a:t>)</a:t>
            </a:r>
            <a:r>
              <a:rPr lang="zh-CN" altLang="en-US" dirty="0" smtClean="0"/>
              <a:t>，</a:t>
            </a:r>
            <a:r>
              <a:rPr lang="en-US" dirty="0" smtClean="0"/>
              <a:t>T</a:t>
            </a:r>
            <a:r>
              <a:rPr lang="zh-CN" altLang="en-US" dirty="0" smtClean="0"/>
              <a:t>中起码有一个测试用例，使得</a:t>
            </a:r>
            <a:r>
              <a:rPr lang="en-US" dirty="0" smtClean="0"/>
              <a:t>pi</a:t>
            </a:r>
            <a:r>
              <a:rPr lang="zh-CN" altLang="en-US" dirty="0" smtClean="0"/>
              <a:t>等于</a:t>
            </a:r>
            <a:r>
              <a:rPr lang="en-US" dirty="0" smtClean="0"/>
              <a:t>bi, </a:t>
            </a:r>
            <a:r>
              <a:rPr lang="en-US" dirty="0" err="1" smtClean="0"/>
              <a:t>i</a:t>
            </a:r>
            <a:r>
              <a:rPr lang="en-US" dirty="0" smtClean="0"/>
              <a:t>=1,2,…,n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13.2.7 </a:t>
            </a:r>
            <a:r>
              <a:rPr lang="zh-CN" altLang="en-US" dirty="0" smtClean="0"/>
              <a:t>修改后的条件判断覆盖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由于多条件判断测试要求每个原子子条件必须被测试两次</a:t>
            </a:r>
            <a:r>
              <a:rPr lang="en-US" dirty="0" smtClean="0"/>
              <a:t>(</a:t>
            </a:r>
            <a:r>
              <a:rPr lang="zh-CN" altLang="en-US" dirty="0" smtClean="0"/>
              <a:t>真和假</a:t>
            </a:r>
            <a:r>
              <a:rPr lang="en-US" dirty="0" smtClean="0"/>
              <a:t>)</a:t>
            </a:r>
            <a:r>
              <a:rPr lang="zh-CN" altLang="en-US" dirty="0" smtClean="0"/>
              <a:t>，那么当许多子条件组合在一起时，子条件组合情况明显增加。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例如，语句</a:t>
            </a:r>
            <a:r>
              <a:rPr lang="en-US" dirty="0" smtClean="0"/>
              <a:t>if</a:t>
            </a:r>
            <a:r>
              <a:rPr lang="zh-CN" altLang="en-US" dirty="0" smtClean="0"/>
              <a:t>（</a:t>
            </a:r>
            <a:r>
              <a:rPr lang="en-US" dirty="0" smtClean="0"/>
              <a:t>A= =0 and B= =0</a:t>
            </a:r>
            <a:r>
              <a:rPr lang="zh-CN" altLang="en-US" dirty="0" smtClean="0"/>
              <a:t>）两个独立子条件，可以有</a:t>
            </a:r>
            <a:r>
              <a:rPr lang="en-US" dirty="0" smtClean="0"/>
              <a:t>4</a:t>
            </a:r>
            <a:r>
              <a:rPr lang="zh-CN" altLang="en-US" dirty="0" smtClean="0"/>
              <a:t>种组合条件（</a:t>
            </a:r>
            <a:r>
              <a:rPr lang="en-US" dirty="0" smtClean="0"/>
              <a:t>A= =0 and B= =0</a:t>
            </a:r>
            <a:r>
              <a:rPr lang="zh-CN" altLang="en-US" dirty="0" smtClean="0"/>
              <a:t>）</a:t>
            </a:r>
            <a:r>
              <a:rPr lang="en-US" dirty="0" smtClean="0"/>
              <a:t>, </a:t>
            </a:r>
            <a:r>
              <a:rPr lang="zh-CN" altLang="en-US" dirty="0" smtClean="0"/>
              <a:t>（</a:t>
            </a:r>
            <a:r>
              <a:rPr lang="en-US" dirty="0" smtClean="0"/>
              <a:t>A/=0 and B= =0</a:t>
            </a:r>
            <a:r>
              <a:rPr lang="zh-CN" altLang="en-US" dirty="0" smtClean="0"/>
              <a:t>）</a:t>
            </a:r>
            <a:r>
              <a:rPr lang="en-US" dirty="0" smtClean="0"/>
              <a:t>, </a:t>
            </a:r>
            <a:r>
              <a:rPr lang="zh-CN" altLang="en-US" dirty="0" smtClean="0"/>
              <a:t>（</a:t>
            </a:r>
            <a:r>
              <a:rPr lang="en-US" dirty="0" smtClean="0"/>
              <a:t>A= =0 and B/=0</a:t>
            </a:r>
            <a:r>
              <a:rPr lang="zh-CN" altLang="en-US" dirty="0" smtClean="0"/>
              <a:t>）和（</a:t>
            </a:r>
            <a:r>
              <a:rPr lang="en-US" dirty="0" smtClean="0"/>
              <a:t>A=/0 and B/=0</a:t>
            </a:r>
            <a:r>
              <a:rPr lang="zh-CN" altLang="en-US" dirty="0" smtClean="0"/>
              <a:t>）。因此至少需要测试</a:t>
            </a:r>
            <a:r>
              <a:rPr lang="en-US" dirty="0" smtClean="0"/>
              <a:t>4</a:t>
            </a:r>
            <a:r>
              <a:rPr lang="zh-CN" altLang="en-US" dirty="0" smtClean="0"/>
              <a:t>次。一般对于</a:t>
            </a:r>
            <a:r>
              <a:rPr lang="en-US" dirty="0" smtClean="0"/>
              <a:t>N</a:t>
            </a:r>
            <a:r>
              <a:rPr lang="zh-CN" altLang="en-US" dirty="0" smtClean="0"/>
              <a:t>个子条件，组合情况为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对于像民用航空电子设备中软件，经常有复杂的布尔表达式。那么对民用航空电子设备这类设备的软件进行认证时，工程上做到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zh-CN" altLang="en-US" dirty="0" smtClean="0"/>
              <a:t>的组合测试是不实际的。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为此，民用航空领域的</a:t>
            </a:r>
            <a:r>
              <a:rPr lang="en-US" dirty="0" smtClean="0"/>
              <a:t>DO-178B</a:t>
            </a:r>
            <a:r>
              <a:rPr lang="zh-CN" altLang="en-US" dirty="0" smtClean="0"/>
              <a:t>对多条件判断做了修改，提出了修改后的条件</a:t>
            </a:r>
            <a:r>
              <a:rPr lang="en-US" dirty="0" smtClean="0"/>
              <a:t>/</a:t>
            </a:r>
            <a:r>
              <a:rPr lang="zh-CN" altLang="en-US" dirty="0" smtClean="0"/>
              <a:t>判断覆盖</a:t>
            </a:r>
            <a:r>
              <a:rPr lang="en-US" dirty="0" smtClean="0"/>
              <a:t>(MC/DC ----Modified Condition/Decision Coverage)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每个入口和退出必须被调用一次，判断中的每个子条件需要包括了所有可能性至少要出现一次，已经表明每个条件独立地影响最终判断结果项。一个条件独立的影响判断的结果是指保持其他条件不变，只改变本条件时对结果有影响。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书上的例子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，告诉我们测试用例最少可以规约到：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，哪些测试集合能满足，哪些不能满足。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，短路情况下，无法测试后面的条件。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MC/DC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</a:t>
            </a:r>
            <a:r>
              <a:rPr lang="zh-CN" altLang="en-US" sz="2400" dirty="0" smtClean="0"/>
              <a:t>）测试用例线性增长。对于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个非耦合的条件，最小的测试用例是</a:t>
            </a:r>
            <a:r>
              <a:rPr lang="en-US" sz="2400" dirty="0" smtClean="0"/>
              <a:t>N+1</a:t>
            </a:r>
            <a:r>
              <a:rPr lang="zh-CN" altLang="en-US" sz="2400" dirty="0" smtClean="0"/>
              <a:t>个，因此可以先让起初的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条件都变一次。对于条件有耦合的情况，最多需要</a:t>
            </a:r>
            <a:r>
              <a:rPr lang="en-US" sz="2400" dirty="0" smtClean="0"/>
              <a:t>2N</a:t>
            </a:r>
            <a:r>
              <a:rPr lang="zh-CN" altLang="en-US" sz="2400" dirty="0" smtClean="0"/>
              <a:t>个测试用例，对每个条件做唯一的一次测试。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总之测试用例是线性增加，而不是多条件的直接组合的指数级的上升。</a:t>
            </a:r>
          </a:p>
          <a:p>
            <a:r>
              <a:rPr lang="en-US" sz="2400" dirty="0" smtClean="0"/>
              <a:t>2</a:t>
            </a:r>
            <a:r>
              <a:rPr lang="zh-CN" altLang="en-US" sz="2400" dirty="0" smtClean="0"/>
              <a:t>）充分考虑到了编译后的二进制代码的情况，见本小节的例子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。</a:t>
            </a:r>
          </a:p>
          <a:p>
            <a:r>
              <a:rPr lang="en-US" sz="2400" dirty="0" smtClean="0"/>
              <a:t>3</a:t>
            </a:r>
            <a:r>
              <a:rPr lang="zh-CN" altLang="en-US" sz="2400" dirty="0" smtClean="0"/>
              <a:t>）反应出对操作数的敏感性。特别是对于操作数的遗漏情况，以及对于操作数的增加情况。</a:t>
            </a:r>
          </a:p>
          <a:p>
            <a:r>
              <a:rPr lang="en-US" sz="2400" dirty="0" smtClean="0"/>
              <a:t>4</a:t>
            </a:r>
            <a:r>
              <a:rPr lang="zh-CN" altLang="en-US" sz="2400" dirty="0" smtClean="0"/>
              <a:t>）对于非等价类的功能敏感。随着测试个数等增加，测试出错误数量在初期会呈现直线上升。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13.2.8 LCSAJ</a:t>
            </a:r>
            <a:r>
              <a:rPr lang="zh-CN" altLang="en-US" dirty="0" smtClean="0"/>
              <a:t>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8001000" cy="3233057"/>
          </a:xfrm>
        </p:spPr>
        <p:txBody>
          <a:bodyPr/>
          <a:lstStyle/>
          <a:p>
            <a:r>
              <a:rPr lang="en-US" sz="2400" dirty="0" smtClean="0"/>
              <a:t>LCSAJ</a:t>
            </a:r>
            <a:r>
              <a:rPr lang="zh-CN" altLang="en-US" sz="2400" dirty="0" smtClean="0"/>
              <a:t>由可以被顺序处理的控制流代码体组成，直到被一个</a:t>
            </a:r>
            <a:r>
              <a:rPr lang="en-US" sz="2400" dirty="0" smtClean="0"/>
              <a:t>jump(</a:t>
            </a:r>
            <a:r>
              <a:rPr lang="zh-CN" altLang="en-US" sz="2400" dirty="0" smtClean="0"/>
              <a:t>无条件跳转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终止。测试的层次</a:t>
            </a:r>
            <a:r>
              <a:rPr lang="en-US" sz="2400" dirty="0" err="1" smtClean="0"/>
              <a:t>TER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 =1, 2, . . . , n, </a:t>
            </a:r>
            <a:r>
              <a:rPr lang="zh-CN" altLang="en-US" sz="2400" dirty="0" smtClean="0"/>
              <a:t>以次为语句覆盖为最低，以次是分支覆盖，等，分别表达为</a:t>
            </a:r>
            <a:r>
              <a:rPr lang="en-US" sz="2400" dirty="0" smtClean="0"/>
              <a:t>TER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TER</a:t>
            </a:r>
            <a:r>
              <a:rPr lang="en-US" sz="2400" baseline="-25000" dirty="0" smtClean="0"/>
              <a:t>2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TER</a:t>
            </a:r>
            <a:r>
              <a:rPr lang="zh-CN" altLang="en-US" sz="2400" dirty="0" smtClean="0"/>
              <a:t>表示了测试有效比率。</a:t>
            </a:r>
            <a:r>
              <a:rPr lang="en-US" sz="2400" dirty="0" smtClean="0"/>
              <a:t>LCSAJ</a:t>
            </a:r>
            <a:r>
              <a:rPr lang="zh-CN" altLang="en-US" sz="2400" dirty="0" smtClean="0"/>
              <a:t>是第三级，定义为</a:t>
            </a:r>
            <a:r>
              <a:rPr lang="en-US" sz="2400" dirty="0" smtClean="0"/>
              <a:t>TER3</a:t>
            </a:r>
            <a:r>
              <a:rPr lang="zh-CN" altLang="en-US" sz="2400" dirty="0" smtClean="0"/>
              <a:t>。然后，将层次的概念扩展到程序路径中包含</a:t>
            </a:r>
            <a:r>
              <a:rPr lang="en-US" sz="2400" dirty="0" smtClean="0"/>
              <a:t>LCSAJ</a:t>
            </a:r>
            <a:r>
              <a:rPr lang="zh-CN" altLang="en-US" sz="2400" dirty="0" smtClean="0"/>
              <a:t>的个数的覆盖率。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计算公式为：</a:t>
            </a:r>
          </a:p>
        </p:txBody>
      </p:sp>
      <p:sp>
        <p:nvSpPr>
          <p:cNvPr id="4" name="矩形 3"/>
          <p:cNvSpPr/>
          <p:nvPr/>
        </p:nvSpPr>
        <p:spPr>
          <a:xfrm>
            <a:off x="957944" y="4556036"/>
            <a:ext cx="8447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TER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 = (</a:t>
            </a:r>
            <a:r>
              <a:rPr lang="zh-CN" altLang="en-US" sz="2000" dirty="0" smtClean="0"/>
              <a:t>至少执行一次的</a:t>
            </a:r>
            <a:r>
              <a:rPr lang="en-US" sz="2000" dirty="0" smtClean="0"/>
              <a:t>LCSAJ</a:t>
            </a:r>
            <a:r>
              <a:rPr lang="zh-CN" altLang="en-US" sz="2000" dirty="0" smtClean="0"/>
              <a:t>所涉及到个数</a:t>
            </a:r>
            <a:r>
              <a:rPr lang="en-US" sz="2000" dirty="0" smtClean="0"/>
              <a:t>)/(LCSAJ</a:t>
            </a:r>
            <a:r>
              <a:rPr lang="zh-CN" altLang="en-US" sz="2000" dirty="0" smtClean="0"/>
              <a:t>的总个数</a:t>
            </a:r>
            <a:r>
              <a:rPr lang="en-US" sz="2000" dirty="0" smtClean="0"/>
              <a:t>) *100%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13.3 </a:t>
            </a:r>
            <a:r>
              <a:rPr lang="zh-CN" altLang="en-US" dirty="0" smtClean="0"/>
              <a:t>基于数据流的测试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实际上，每个变量的使用分别出现在：定义时</a:t>
            </a:r>
            <a:r>
              <a:rPr lang="en-US" dirty="0" smtClean="0"/>
              <a:t>(definitional)</a:t>
            </a:r>
            <a:r>
              <a:rPr lang="zh-CN" altLang="en-US" dirty="0" smtClean="0"/>
              <a:t>、计算时</a:t>
            </a:r>
            <a:r>
              <a:rPr lang="en-US" dirty="0" smtClean="0"/>
              <a:t>(computation-use)</a:t>
            </a:r>
            <a:r>
              <a:rPr lang="zh-CN" altLang="en-US" dirty="0" smtClean="0"/>
              <a:t>、或判断时</a:t>
            </a:r>
            <a:r>
              <a:rPr lang="en-US" dirty="0" smtClean="0"/>
              <a:t>(predicate-use)</a:t>
            </a:r>
            <a:r>
              <a:rPr lang="zh-CN" altLang="en-US" dirty="0" smtClean="0"/>
              <a:t>，将其分别表达为：</a:t>
            </a:r>
            <a:r>
              <a:rPr lang="en-US" dirty="0" smtClean="0"/>
              <a:t>def</a:t>
            </a:r>
            <a:r>
              <a:rPr lang="zh-CN" altLang="en-US" dirty="0" smtClean="0"/>
              <a:t>、</a:t>
            </a:r>
            <a:r>
              <a:rPr lang="en-US" dirty="0" smtClean="0"/>
              <a:t>C-use</a:t>
            </a:r>
            <a:r>
              <a:rPr lang="zh-CN" altLang="en-US" dirty="0" smtClean="0"/>
              <a:t>、</a:t>
            </a:r>
            <a:r>
              <a:rPr lang="en-US" dirty="0" smtClean="0"/>
              <a:t>p-use</a:t>
            </a:r>
            <a:r>
              <a:rPr lang="zh-CN" altLang="en-US" dirty="0" smtClean="0"/>
              <a:t>。这样，</a:t>
            </a:r>
          </a:p>
          <a:p>
            <a:pPr lvl="1"/>
            <a:r>
              <a:rPr lang="zh-CN" altLang="en-US" dirty="0" smtClean="0"/>
              <a:t>赋值语句“</a:t>
            </a:r>
            <a:r>
              <a:rPr lang="en-US" dirty="0" smtClean="0"/>
              <a:t>y ←f(xi, … , 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r>
              <a:rPr lang="zh-CN" altLang="en-US" dirty="0" smtClean="0"/>
              <a:t>”，包括</a:t>
            </a:r>
            <a:r>
              <a:rPr lang="en-US" dirty="0" smtClean="0"/>
              <a:t>xi, … ,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zh-CN" altLang="en-US" dirty="0" smtClean="0"/>
              <a:t>个</a:t>
            </a:r>
            <a:r>
              <a:rPr lang="en-US" dirty="0" smtClean="0"/>
              <a:t>c-use </a:t>
            </a:r>
            <a:r>
              <a:rPr lang="zh-CN" altLang="en-US" dirty="0" smtClean="0"/>
              <a:t>，跟随着</a:t>
            </a:r>
            <a:r>
              <a:rPr lang="en-US" dirty="0" smtClean="0"/>
              <a:t>y</a:t>
            </a:r>
            <a:r>
              <a:rPr lang="zh-CN" altLang="en-US" dirty="0" smtClean="0"/>
              <a:t>的</a:t>
            </a:r>
            <a:r>
              <a:rPr lang="en-US" dirty="0" smtClean="0"/>
              <a:t>def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输入语句“</a:t>
            </a:r>
            <a:r>
              <a:rPr lang="en-US" dirty="0" smtClean="0"/>
              <a:t>read xl, …, </a:t>
            </a:r>
            <a:r>
              <a:rPr lang="en-US" dirty="0" err="1" smtClean="0"/>
              <a:t>xn</a:t>
            </a:r>
            <a:r>
              <a:rPr lang="zh-CN" altLang="en-US" dirty="0" smtClean="0"/>
              <a:t>” 包括</a:t>
            </a:r>
            <a:r>
              <a:rPr lang="en-US" dirty="0" smtClean="0"/>
              <a:t>xi, … ,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zh-CN" altLang="en-US" dirty="0" smtClean="0"/>
              <a:t>个</a:t>
            </a:r>
            <a:r>
              <a:rPr lang="en-US" dirty="0" smtClean="0"/>
              <a:t>def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输出语句“</a:t>
            </a:r>
            <a:r>
              <a:rPr lang="en-US" dirty="0" smtClean="0"/>
              <a:t>print x1, … , </a:t>
            </a:r>
            <a:r>
              <a:rPr lang="en-US" dirty="0" err="1" smtClean="0"/>
              <a:t>xn</a:t>
            </a:r>
            <a:r>
              <a:rPr lang="zh-CN" altLang="en-US" dirty="0" smtClean="0"/>
              <a:t>” 包括</a:t>
            </a:r>
            <a:r>
              <a:rPr lang="en-US" dirty="0" smtClean="0"/>
              <a:t>xi, … ,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zh-CN" altLang="en-US" dirty="0" smtClean="0"/>
              <a:t>个</a:t>
            </a:r>
            <a:r>
              <a:rPr lang="en-US" dirty="0" smtClean="0"/>
              <a:t>c-use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条件语句“</a:t>
            </a:r>
            <a:r>
              <a:rPr lang="en-US" dirty="0" smtClean="0"/>
              <a:t>if p (x1, …, </a:t>
            </a:r>
            <a:r>
              <a:rPr lang="en-US" dirty="0" err="1" smtClean="0"/>
              <a:t>xn</a:t>
            </a:r>
            <a:r>
              <a:rPr lang="en-US" dirty="0" smtClean="0"/>
              <a:t>) then  </a:t>
            </a:r>
            <a:r>
              <a:rPr lang="en-US" dirty="0" err="1" smtClean="0"/>
              <a:t>goto</a:t>
            </a:r>
            <a:r>
              <a:rPr lang="en-US" dirty="0" smtClean="0"/>
              <a:t> mi"</a:t>
            </a:r>
            <a:r>
              <a:rPr lang="zh-CN" altLang="en-US" dirty="0" smtClean="0"/>
              <a:t>包括</a:t>
            </a:r>
            <a:r>
              <a:rPr lang="en-US" dirty="0" smtClean="0"/>
              <a:t>xi, … ,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zh-CN" altLang="en-US" dirty="0" smtClean="0"/>
              <a:t>个</a:t>
            </a:r>
            <a:r>
              <a:rPr lang="en-US" dirty="0" smtClean="0"/>
              <a:t>p-use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数据流程图的例子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910" y="1319666"/>
            <a:ext cx="8479090" cy="481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针对跟踪变量的数据定义、计算和判断使用情况，最好是能将变量的所有的使用方法彻底的进行测试。称之为</a:t>
            </a:r>
            <a:r>
              <a:rPr lang="zh-CN" altLang="en-US" b="1" dirty="0" smtClean="0"/>
              <a:t>全用法</a:t>
            </a:r>
            <a:r>
              <a:rPr lang="en-US" b="1" dirty="0" smtClean="0"/>
              <a:t>(all-uses)</a:t>
            </a:r>
            <a:r>
              <a:rPr lang="zh-CN" altLang="en-US" b="1" dirty="0" smtClean="0"/>
              <a:t>测试</a:t>
            </a:r>
            <a:r>
              <a:rPr lang="zh-CN" altLang="en-US" dirty="0" smtClean="0"/>
              <a:t>。即，测试了变量的全部用法和路径。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13.1 </a:t>
            </a:r>
            <a:r>
              <a:rPr lang="zh-CN" altLang="en-US" dirty="0" smtClean="0"/>
              <a:t>测试目的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13.1.1 </a:t>
            </a:r>
            <a:r>
              <a:rPr lang="zh-CN" altLang="en-US" dirty="0" smtClean="0"/>
              <a:t>测试的任务与目标</a:t>
            </a:r>
          </a:p>
          <a:p>
            <a:r>
              <a:rPr lang="en-US" dirty="0" smtClean="0"/>
              <a:t>13.1.2 </a:t>
            </a:r>
            <a:r>
              <a:rPr lang="zh-CN" altLang="en-US" dirty="0" smtClean="0"/>
              <a:t>软件错误类型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8077200" cy="4902200"/>
          </a:xfrm>
        </p:spPr>
        <p:txBody>
          <a:bodyPr/>
          <a:lstStyle/>
          <a:p>
            <a:r>
              <a:rPr lang="zh-CN" altLang="en-US" sz="2400" b="1" dirty="0" smtClean="0"/>
              <a:t>全执行路径测试</a:t>
            </a:r>
            <a:r>
              <a:rPr lang="en-US" sz="2400" b="1" dirty="0" smtClean="0"/>
              <a:t>(All-du-path)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每个清晰定义的路径没有循环，或者只有一次循环。</a:t>
            </a:r>
          </a:p>
          <a:p>
            <a:r>
              <a:rPr lang="zh-CN" altLang="en-US" sz="2400" b="1" dirty="0" smtClean="0"/>
              <a:t>全定义</a:t>
            </a:r>
            <a:r>
              <a:rPr lang="en-US" sz="2400" b="1" dirty="0" smtClean="0"/>
              <a:t>(all-</a:t>
            </a:r>
            <a:r>
              <a:rPr lang="en-US" sz="2400" b="1" dirty="0" err="1" smtClean="0"/>
              <a:t>defs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测试：</a:t>
            </a:r>
            <a:r>
              <a:rPr lang="zh-CN" altLang="en-US" sz="2400" dirty="0" smtClean="0"/>
              <a:t>要求对每个变量的定义至少测试一次。</a:t>
            </a:r>
          </a:p>
          <a:p>
            <a:r>
              <a:rPr lang="zh-CN" altLang="en-US" sz="2400" b="1" dirty="0" smtClean="0"/>
              <a:t>全判断</a:t>
            </a:r>
            <a:r>
              <a:rPr lang="en-US" sz="2400" b="1" dirty="0" smtClean="0"/>
              <a:t>(all-p-uses)</a:t>
            </a:r>
            <a:r>
              <a:rPr lang="zh-CN" altLang="en-US" sz="2400" b="1" dirty="0" smtClean="0"/>
              <a:t>测试：</a:t>
            </a:r>
            <a:r>
              <a:rPr lang="zh-CN" altLang="en-US" sz="2400" dirty="0" smtClean="0"/>
              <a:t>从每个变量定义到该变量用于判断的使用的清晰路径进行测试。</a:t>
            </a:r>
          </a:p>
          <a:p>
            <a:r>
              <a:rPr lang="zh-CN" altLang="en-US" sz="2400" b="1" dirty="0" smtClean="0"/>
              <a:t>全计算和部分判断</a:t>
            </a:r>
            <a:r>
              <a:rPr lang="en-US" sz="2400" b="1" dirty="0" smtClean="0"/>
              <a:t>(all-c-uses/some-p-uses)</a:t>
            </a:r>
            <a:r>
              <a:rPr lang="zh-CN" altLang="en-US" sz="2400" b="1" dirty="0" smtClean="0"/>
              <a:t>测试：</a:t>
            </a:r>
            <a:r>
              <a:rPr lang="zh-CN" altLang="en-US" sz="2400" dirty="0" smtClean="0"/>
              <a:t>从变量定义到该变量用于计算的清晰路径进行测试。如果定义只是在判断中使用，至少测试一条判断使用的路径。</a:t>
            </a:r>
          </a:p>
          <a:p>
            <a:r>
              <a:rPr lang="zh-CN" altLang="en-US" sz="2400" b="1" dirty="0" smtClean="0"/>
              <a:t>全判断和部分计算部分</a:t>
            </a:r>
            <a:r>
              <a:rPr lang="en-US" sz="2400" b="1" dirty="0" smtClean="0"/>
              <a:t> (all- p-uses/some-c-uses)</a:t>
            </a:r>
            <a:r>
              <a:rPr lang="zh-CN" altLang="en-US" sz="2400" b="1" dirty="0" smtClean="0"/>
              <a:t>测试：</a:t>
            </a:r>
            <a:r>
              <a:rPr lang="zh-CN" altLang="en-US" sz="2400" dirty="0" smtClean="0"/>
              <a:t>从变量定义到该变量用于判断的清晰路径进行测试。如果定义只是在计算中使用，至少测试一条到计算使用的路径。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13.4 </a:t>
            </a:r>
            <a:r>
              <a:rPr lang="zh-CN" altLang="en-US" dirty="0" smtClean="0"/>
              <a:t>变异测试技术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1063170"/>
            <a:ext cx="8273143" cy="5134429"/>
          </a:xfrm>
        </p:spPr>
        <p:txBody>
          <a:bodyPr/>
          <a:lstStyle/>
          <a:p>
            <a:r>
              <a:rPr lang="zh-CN" altLang="en-US" dirty="0" smtClean="0"/>
              <a:t>假设程序</a:t>
            </a:r>
            <a:r>
              <a:rPr lang="en-US" dirty="0" smtClean="0"/>
              <a:t>P</a:t>
            </a:r>
            <a:r>
              <a:rPr lang="zh-CN" altLang="en-US" dirty="0" smtClean="0"/>
              <a:t>和一个测试集合</a:t>
            </a:r>
            <a:r>
              <a:rPr lang="en-US" dirty="0" smtClean="0"/>
              <a:t>T</a:t>
            </a:r>
            <a:r>
              <a:rPr lang="zh-CN" altLang="en-US" dirty="0" smtClean="0"/>
              <a:t>，用</a:t>
            </a:r>
            <a:r>
              <a:rPr lang="en-US" dirty="0" smtClean="0"/>
              <a:t>T</a:t>
            </a:r>
            <a:r>
              <a:rPr lang="zh-CN" altLang="en-US" dirty="0" smtClean="0"/>
              <a:t>的每个测试用例测试</a:t>
            </a:r>
            <a:r>
              <a:rPr lang="en-US" dirty="0" smtClean="0"/>
              <a:t>P</a:t>
            </a:r>
            <a:r>
              <a:rPr lang="zh-CN" altLang="en-US" dirty="0" smtClean="0"/>
              <a:t>，如果，</a:t>
            </a:r>
            <a:r>
              <a:rPr lang="en-US" dirty="0" smtClean="0"/>
              <a:t>P</a:t>
            </a:r>
            <a:r>
              <a:rPr lang="zh-CN" altLang="en-US" dirty="0" smtClean="0"/>
              <a:t>得到错误的结果</a:t>
            </a:r>
            <a:r>
              <a:rPr lang="en-US" dirty="0" smtClean="0"/>
              <a:t>(</a:t>
            </a:r>
            <a:r>
              <a:rPr lang="zh-CN" altLang="en-US" dirty="0" smtClean="0"/>
              <a:t>与预期的不一样</a:t>
            </a:r>
            <a:r>
              <a:rPr lang="en-US" dirty="0" smtClean="0"/>
              <a:t>)</a:t>
            </a:r>
            <a:r>
              <a:rPr lang="zh-CN" altLang="en-US" dirty="0" smtClean="0"/>
              <a:t>，</a:t>
            </a:r>
            <a:r>
              <a:rPr lang="en-US" dirty="0" smtClean="0"/>
              <a:t>T</a:t>
            </a:r>
            <a:r>
              <a:rPr lang="zh-CN" altLang="en-US" dirty="0" smtClean="0"/>
              <a:t>就完成了自己的任务，程序</a:t>
            </a:r>
            <a:r>
              <a:rPr lang="en-US" dirty="0" smtClean="0"/>
              <a:t>P</a:t>
            </a:r>
            <a:r>
              <a:rPr lang="zh-CN" altLang="en-US" dirty="0" smtClean="0"/>
              <a:t>必须被修改。</a:t>
            </a:r>
          </a:p>
          <a:p>
            <a:r>
              <a:rPr lang="zh-CN" altLang="en-US" dirty="0" smtClean="0"/>
              <a:t>反过来，假设程序</a:t>
            </a:r>
            <a:r>
              <a:rPr lang="en-US" dirty="0" smtClean="0"/>
              <a:t>P</a:t>
            </a:r>
            <a:r>
              <a:rPr lang="zh-CN" altLang="en-US" dirty="0" smtClean="0"/>
              <a:t>对于测试集合</a:t>
            </a:r>
            <a:r>
              <a:rPr lang="en-US" dirty="0" smtClean="0"/>
              <a:t>T</a:t>
            </a:r>
            <a:r>
              <a:rPr lang="zh-CN" altLang="en-US" dirty="0" smtClean="0"/>
              <a:t>中每个测试用例，都得到正确的结果。</a:t>
            </a:r>
            <a:endParaRPr lang="en-US" altLang="zh-CN" dirty="0" smtClean="0"/>
          </a:p>
          <a:p>
            <a:r>
              <a:rPr lang="zh-CN" altLang="en-US" dirty="0" smtClean="0"/>
              <a:t>我们继续用测试集合</a:t>
            </a:r>
            <a:r>
              <a:rPr lang="en-US" dirty="0" smtClean="0"/>
              <a:t>T</a:t>
            </a:r>
            <a:r>
              <a:rPr lang="zh-CN" altLang="en-US" dirty="0" smtClean="0"/>
              <a:t>，但是按特定的规则</a:t>
            </a:r>
            <a:r>
              <a:rPr lang="en-US" dirty="0" smtClean="0"/>
              <a:t>G</a:t>
            </a:r>
            <a:r>
              <a:rPr lang="zh-CN" altLang="en-US" dirty="0" smtClean="0"/>
              <a:t>，修改</a:t>
            </a:r>
            <a:r>
              <a:rPr lang="en-US" dirty="0" smtClean="0"/>
              <a:t>P</a:t>
            </a:r>
            <a:r>
              <a:rPr lang="zh-CN" altLang="en-US" dirty="0" smtClean="0"/>
              <a:t>为</a:t>
            </a:r>
            <a:r>
              <a:rPr lang="en-US" dirty="0" smtClean="0"/>
              <a:t>Pi</a:t>
            </a:r>
            <a:r>
              <a:rPr lang="zh-CN" altLang="en-US" dirty="0" smtClean="0"/>
              <a:t>，每个</a:t>
            </a:r>
            <a:r>
              <a:rPr lang="en-US" dirty="0" smtClean="0"/>
              <a:t>Pi</a:t>
            </a:r>
            <a:r>
              <a:rPr lang="zh-CN" altLang="en-US" dirty="0" smtClean="0"/>
              <a:t>只是对</a:t>
            </a:r>
            <a:r>
              <a:rPr lang="en-US" dirty="0" smtClean="0"/>
              <a:t>P</a:t>
            </a:r>
            <a:r>
              <a:rPr lang="zh-CN" altLang="en-US" dirty="0" smtClean="0"/>
              <a:t>的一点点修改，例如，用“</a:t>
            </a:r>
            <a:r>
              <a:rPr lang="en-US" dirty="0" smtClean="0"/>
              <a:t>a+</a:t>
            </a:r>
            <a:r>
              <a:rPr lang="zh-CN" altLang="en-US" dirty="0" smtClean="0"/>
              <a:t>”替代原先的“</a:t>
            </a:r>
            <a:r>
              <a:rPr lang="en-US" dirty="0" smtClean="0"/>
              <a:t>a-</a:t>
            </a:r>
            <a:r>
              <a:rPr lang="zh-CN" altLang="en-US" dirty="0" smtClean="0"/>
              <a:t>”，或修改某个语句，</a:t>
            </a:r>
            <a:r>
              <a:rPr lang="zh-CN" altLang="en-US" b="1" dirty="0" smtClean="0"/>
              <a:t>称</a:t>
            </a:r>
            <a:r>
              <a:rPr lang="en-US" b="1" dirty="0" smtClean="0"/>
              <a:t>Pi</a:t>
            </a:r>
            <a:r>
              <a:rPr lang="zh-CN" altLang="en-US" b="1" dirty="0" smtClean="0"/>
              <a:t>是</a:t>
            </a:r>
            <a:r>
              <a:rPr lang="en-US" b="1" dirty="0" smtClean="0"/>
              <a:t>P</a:t>
            </a:r>
            <a:r>
              <a:rPr lang="zh-CN" altLang="en-US" b="1" dirty="0" smtClean="0"/>
              <a:t>的一个突变体</a:t>
            </a:r>
            <a:r>
              <a:rPr lang="en-US" b="1" dirty="0" smtClean="0"/>
              <a:t>(mutant)</a:t>
            </a:r>
            <a:r>
              <a:rPr lang="zh-CN" altLang="en-US" dirty="0" smtClean="0"/>
              <a:t>，</a:t>
            </a:r>
            <a:r>
              <a:rPr lang="en-US" dirty="0" smtClean="0"/>
              <a:t>G</a:t>
            </a:r>
            <a:r>
              <a:rPr lang="zh-CN" altLang="en-US" dirty="0" smtClean="0"/>
              <a:t>称为变异操作符</a:t>
            </a:r>
            <a:r>
              <a:rPr lang="en-US" dirty="0" smtClean="0"/>
              <a:t>(mutagenic operators)</a:t>
            </a:r>
            <a:r>
              <a:rPr lang="zh-CN" altLang="en-US" dirty="0" smtClean="0"/>
              <a:t>。原始程序</a:t>
            </a:r>
            <a:r>
              <a:rPr lang="en-US" dirty="0" smtClean="0"/>
              <a:t>P</a:t>
            </a:r>
            <a:r>
              <a:rPr lang="zh-CN" altLang="en-US" dirty="0" smtClean="0"/>
              <a:t>和突变体</a:t>
            </a:r>
            <a:r>
              <a:rPr lang="en-US" dirty="0" smtClean="0"/>
              <a:t>Pi</a:t>
            </a:r>
            <a:r>
              <a:rPr lang="zh-CN" altLang="en-US" dirty="0" smtClean="0"/>
              <a:t>称为</a:t>
            </a:r>
            <a:r>
              <a:rPr lang="zh-CN" altLang="en-US" b="1" dirty="0" smtClean="0"/>
              <a:t>程序邻居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dirty="0" smtClean="0"/>
              <a:t>T</a:t>
            </a:r>
            <a:r>
              <a:rPr lang="zh-CN" altLang="en-US" dirty="0" smtClean="0"/>
              <a:t>中的一些测试用例对突变体</a:t>
            </a:r>
            <a:r>
              <a:rPr lang="en-US" dirty="0" smtClean="0"/>
              <a:t>Pi</a:t>
            </a:r>
            <a:r>
              <a:rPr lang="zh-CN" altLang="en-US" dirty="0" smtClean="0"/>
              <a:t>进行测试。当突变体</a:t>
            </a:r>
            <a:r>
              <a:rPr lang="en-US" dirty="0" smtClean="0"/>
              <a:t>Pi</a:t>
            </a:r>
            <a:r>
              <a:rPr lang="zh-CN" altLang="en-US" dirty="0" smtClean="0"/>
              <a:t>测试产生与</a:t>
            </a:r>
            <a:r>
              <a:rPr lang="en-US" dirty="0" smtClean="0"/>
              <a:t>P</a:t>
            </a:r>
            <a:r>
              <a:rPr lang="zh-CN" altLang="en-US" dirty="0" smtClean="0"/>
              <a:t>测试了不同的结果时，说测试用例已经“杀掉”该突变体，说明测试用例能够将突变体中错误查出。一旦突变体被杀掉，它就是</a:t>
            </a:r>
            <a:r>
              <a:rPr lang="zh-CN" altLang="en-US" b="1" dirty="0" smtClean="0"/>
              <a:t>死亡的突变体</a:t>
            </a:r>
            <a:r>
              <a:rPr lang="en-US" dirty="0" smtClean="0"/>
              <a:t>(Dead mutant)</a:t>
            </a:r>
            <a:r>
              <a:rPr lang="zh-CN" altLang="en-US" dirty="0" smtClean="0"/>
              <a:t>，就不在用后面的测试用例对其测试。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8001000" cy="1563914"/>
          </a:xfrm>
        </p:spPr>
        <p:txBody>
          <a:bodyPr/>
          <a:lstStyle/>
          <a:p>
            <a:r>
              <a:rPr lang="zh-CN" altLang="en-US" dirty="0" smtClean="0"/>
              <a:t>仍保留的活着的突变体可以指示测试集的质量。考虑到等价变体情况，因此，变异充分性指数（</a:t>
            </a:r>
            <a:r>
              <a:rPr lang="en-US" dirty="0" smtClean="0"/>
              <a:t>MS---Mutation Adequacy Score)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300163" y="2932113"/>
          <a:ext cx="5786437" cy="855662"/>
        </p:xfrm>
        <a:graphic>
          <a:graphicData uri="http://schemas.openxmlformats.org/presentationml/2006/ole">
            <p:oleObj spid="_x0000_s61441" name="公式" r:id="rId3" imgW="2070000" imgH="33012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284514" y="4066570"/>
            <a:ext cx="7148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是测试执行过程中死亡的突变体个数，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是程序邻居中突变体的个数</a:t>
            </a:r>
            <a:r>
              <a:rPr lang="en-US" altLang="zh-CN" dirty="0" smtClean="0"/>
              <a:t>(Pi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是等价变体的个数。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称职程序员原理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就像</a:t>
            </a:r>
            <a:r>
              <a:rPr lang="en-US" dirty="0" err="1" smtClean="0"/>
              <a:t>DeMillo</a:t>
            </a:r>
            <a:r>
              <a:rPr lang="zh-CN" altLang="en-US" dirty="0" smtClean="0"/>
              <a:t>提出的：称职的程序员写出的程序基本上没有错误，即只有很微小的错误，也能通过与正确程序的比较被测试出来</a:t>
            </a:r>
            <a:r>
              <a:rPr lang="en-US" dirty="0" smtClean="0"/>
              <a:t>(</a:t>
            </a:r>
            <a:r>
              <a:rPr lang="zh-CN" altLang="en-US" dirty="0" smtClean="0"/>
              <a:t>就好像编译器指出错误后，程序员修改出一个变体，直到改出正确的程序</a:t>
            </a:r>
            <a:r>
              <a:rPr lang="en-US" dirty="0" smtClean="0"/>
              <a:t>)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“如果我们感知到程序接近于正确，那么其中的错误是可判定的，如果对程序做小的变化。”称为</a:t>
            </a:r>
            <a:r>
              <a:rPr lang="zh-CN" altLang="en-US" b="1" dirty="0" smtClean="0"/>
              <a:t>“称职程序员原理</a:t>
            </a:r>
            <a:r>
              <a:rPr lang="en-US" altLang="zh-CN" b="1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变异分析的另一个原理是耦合效应：揭示简单故障的测试也能揭示出复杂的故障</a:t>
            </a:r>
            <a:r>
              <a:rPr lang="en-US" baseline="30000" dirty="0" smtClean="0"/>
              <a:t>[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变异算子的例子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用一个变量替代另一个变量</a:t>
            </a:r>
          </a:p>
          <a:p>
            <a:r>
              <a:rPr lang="zh-CN" altLang="en-US" dirty="0" smtClean="0"/>
              <a:t>用一个变量替代另一个常量</a:t>
            </a:r>
          </a:p>
          <a:p>
            <a:r>
              <a:rPr lang="zh-CN" altLang="en-US" dirty="0" smtClean="0"/>
              <a:t>用一个操作符替代另一个操作符</a:t>
            </a:r>
          </a:p>
          <a:p>
            <a:r>
              <a:rPr lang="zh-CN" altLang="en-US" dirty="0" smtClean="0"/>
              <a:t>插入一个单目运算符</a:t>
            </a:r>
          </a:p>
          <a:p>
            <a:r>
              <a:rPr lang="zh-CN" altLang="en-US" dirty="0" smtClean="0"/>
              <a:t>删除一个语句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1982</a:t>
            </a:r>
            <a:r>
              <a:rPr lang="zh-CN" altLang="en-US" dirty="0" smtClean="0"/>
              <a:t>年，</a:t>
            </a:r>
            <a:r>
              <a:rPr lang="en-US" dirty="0" err="1" smtClean="0"/>
              <a:t>Howden</a:t>
            </a:r>
            <a:r>
              <a:rPr lang="zh-CN" altLang="en-US" dirty="0" smtClean="0"/>
              <a:t>提出了改进测试效率的方法，称为</a:t>
            </a:r>
            <a:r>
              <a:rPr lang="zh-CN" altLang="en-US" b="1" dirty="0" smtClean="0"/>
              <a:t>弱测试</a:t>
            </a:r>
            <a:r>
              <a:rPr lang="zh-CN" altLang="en-US" dirty="0" smtClean="0"/>
              <a:t>，因为比原先的变异测试强度有所降低。把原始的变异测试称为</a:t>
            </a:r>
            <a:r>
              <a:rPr lang="zh-CN" altLang="en-US" b="1" dirty="0" smtClean="0"/>
              <a:t>强变异测试</a:t>
            </a:r>
            <a:r>
              <a:rPr lang="zh-CN" altLang="en-US" dirty="0" smtClean="0"/>
              <a:t>。</a:t>
            </a:r>
          </a:p>
          <a:p>
            <a:r>
              <a:rPr lang="en-US" dirty="0" smtClean="0"/>
              <a:t>1988</a:t>
            </a:r>
            <a:r>
              <a:rPr lang="zh-CN" altLang="en-US" dirty="0" smtClean="0"/>
              <a:t>年，</a:t>
            </a:r>
            <a:r>
              <a:rPr lang="en-US" dirty="0" smtClean="0"/>
              <a:t>Woodward </a:t>
            </a:r>
            <a:r>
              <a:rPr lang="zh-CN" altLang="en-US" dirty="0" smtClean="0"/>
              <a:t>和</a:t>
            </a:r>
            <a:r>
              <a:rPr lang="en-US" dirty="0" err="1" smtClean="0"/>
              <a:t>Halewood</a:t>
            </a:r>
            <a:r>
              <a:rPr lang="zh-CN" altLang="en-US" dirty="0" smtClean="0"/>
              <a:t>又提出</a:t>
            </a:r>
            <a:r>
              <a:rPr lang="zh-CN" altLang="en-US" b="1" dirty="0" smtClean="0"/>
              <a:t>固定变异测试</a:t>
            </a:r>
            <a:r>
              <a:rPr lang="en-US" dirty="0" smtClean="0"/>
              <a:t>(firm mutation testing)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期望对程序做小的改变，并将原版本和改变后的版本做比较。并给出了一组这样的变换和标识参数。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固定变异测试的基本思想是让这些参数显现出来，这样测试人员就能变更这些参数。强变异测试和弱变异测试是固定变异测试方法的两个极端。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固定变异测试的好处是：比强测试的花销少，但比弱测试的能力更强。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13.5 </a:t>
            </a:r>
            <a:r>
              <a:rPr lang="zh-CN" altLang="en-US" dirty="0" smtClean="0"/>
              <a:t>测试准则的强弱比较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</a:t>
            </a:r>
            <a:r>
              <a:rPr lang="zh-CN" altLang="en-US" dirty="0" smtClean="0"/>
              <a:t>年，</a:t>
            </a:r>
            <a:r>
              <a:rPr lang="en-US" dirty="0" err="1" smtClean="0"/>
              <a:t>Raaps</a:t>
            </a:r>
            <a:r>
              <a:rPr lang="zh-CN" altLang="en-US" dirty="0" smtClean="0"/>
              <a:t>和</a:t>
            </a:r>
            <a:r>
              <a:rPr lang="en-US" dirty="0" err="1" smtClean="0"/>
              <a:t>Weyuker</a:t>
            </a:r>
            <a:r>
              <a:rPr lang="zh-CN" altLang="en-US" dirty="0" smtClean="0"/>
              <a:t>首先证明了各种以数据流覆盖测试的准则是一个偏序“包含”关系。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r>
              <a:rPr lang="en-US" dirty="0" smtClean="0"/>
              <a:t>[5]</a:t>
            </a:r>
            <a:r>
              <a:rPr lang="zh-CN" altLang="en-US" dirty="0" smtClean="0"/>
              <a:t>全面总结了各种测试准则的强弱关系，见下页。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466" y="385991"/>
            <a:ext cx="7109505" cy="592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工业界的做法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通常，工业界更愿意采用语句覆盖率、分支覆盖率、和</a:t>
            </a:r>
            <a:r>
              <a:rPr lang="en-US" dirty="0" smtClean="0"/>
              <a:t>MC/DC</a:t>
            </a:r>
            <a:r>
              <a:rPr lang="zh-CN" altLang="en-US" dirty="0" smtClean="0"/>
              <a:t>（修改后的条件）覆盖率作为测试工作基础。</a:t>
            </a:r>
            <a:endParaRPr lang="en-US" altLang="zh-CN" dirty="0" smtClean="0"/>
          </a:p>
          <a:p>
            <a:r>
              <a:rPr lang="zh-CN" altLang="en-US" dirty="0" smtClean="0"/>
              <a:t>圈复杂度覆盖率也是常用的度量指标，但是，不像分支覆盖率能够从控制流图上直观地看到哪些分支已经覆盖，哪些还未覆盖。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13.1.1 </a:t>
            </a:r>
            <a:r>
              <a:rPr lang="zh-CN" altLang="en-US" dirty="0" smtClean="0"/>
              <a:t>测试的任务与目标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EEE</a:t>
            </a:r>
            <a:r>
              <a:rPr lang="zh-CN" altLang="en-US" dirty="0" smtClean="0"/>
              <a:t>把测试定义为：</a:t>
            </a:r>
            <a:r>
              <a:rPr lang="en-US" dirty="0" smtClean="0"/>
              <a:t>(1) </a:t>
            </a:r>
            <a:r>
              <a:rPr lang="zh-CN" altLang="en-US" dirty="0" smtClean="0"/>
              <a:t>在指定的条件下，运行系统和部件的过程，贯彻和记录结果，对系统或部件的某些方面做出评估；</a:t>
            </a:r>
            <a:r>
              <a:rPr lang="en-US" dirty="0" smtClean="0"/>
              <a:t>(2) </a:t>
            </a:r>
            <a:r>
              <a:rPr lang="zh-CN" altLang="en-US" dirty="0" smtClean="0"/>
              <a:t>分析软件项，判断已有和期望条件之间差别</a:t>
            </a:r>
            <a:r>
              <a:rPr lang="en-US" dirty="0" smtClean="0"/>
              <a:t>(</a:t>
            </a:r>
            <a:r>
              <a:rPr lang="zh-CN" altLang="en-US" dirty="0" smtClean="0"/>
              <a:t>即，</a:t>
            </a:r>
            <a:r>
              <a:rPr lang="en-US" dirty="0" smtClean="0"/>
              <a:t>bug)</a:t>
            </a:r>
            <a:r>
              <a:rPr lang="zh-CN" altLang="en-US" dirty="0" smtClean="0"/>
              <a:t>，并评估软件项的特征。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13.6 </a:t>
            </a:r>
            <a:r>
              <a:rPr lang="zh-CN" altLang="en-US" dirty="0" smtClean="0"/>
              <a:t>基于需求规范的测试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13.6.1</a:t>
            </a:r>
            <a:r>
              <a:rPr lang="zh-CN" altLang="en-US" dirty="0" smtClean="0"/>
              <a:t>黑箱测试模型</a:t>
            </a:r>
          </a:p>
          <a:p>
            <a:r>
              <a:rPr lang="en-US" dirty="0" smtClean="0"/>
              <a:t>13.6.2</a:t>
            </a:r>
            <a:r>
              <a:rPr lang="zh-CN" altLang="en-US" dirty="0" smtClean="0"/>
              <a:t>黑箱测试的优缺点</a:t>
            </a:r>
          </a:p>
          <a:p>
            <a:r>
              <a:rPr lang="en-US" dirty="0" smtClean="0"/>
              <a:t>13.6.3 </a:t>
            </a:r>
            <a:r>
              <a:rPr lang="zh-CN" altLang="en-US" dirty="0" smtClean="0"/>
              <a:t>对需求条款的测试覆盖准则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13.6.1</a:t>
            </a:r>
            <a:r>
              <a:rPr lang="zh-CN" altLang="en-US" dirty="0" smtClean="0"/>
              <a:t>黑箱测试模型</a:t>
            </a:r>
          </a:p>
        </p:txBody>
      </p:sp>
      <p:pic>
        <p:nvPicPr>
          <p:cNvPr id="6657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60" y="1438956"/>
            <a:ext cx="9009002" cy="323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系统</a:t>
            </a:r>
            <a:r>
              <a:rPr lang="en-US" dirty="0" smtClean="0"/>
              <a:t>S</a:t>
            </a:r>
            <a:r>
              <a:rPr lang="zh-CN" altLang="en-US" dirty="0" smtClean="0"/>
              <a:t>的功能是正确的，当给系统输入一组元素</a:t>
            </a:r>
            <a:r>
              <a:rPr lang="en-US" i="1" dirty="0" smtClean="0"/>
              <a:t>x</a:t>
            </a:r>
            <a:r>
              <a:rPr lang="zh-CN" altLang="en-US" dirty="0" smtClean="0"/>
              <a:t>∈</a:t>
            </a:r>
            <a:r>
              <a:rPr lang="en-US" dirty="0" smtClean="0"/>
              <a:t>I</a:t>
            </a:r>
            <a:r>
              <a:rPr lang="en-US" baseline="-25000" dirty="0" smtClean="0"/>
              <a:t>n</a:t>
            </a:r>
            <a:r>
              <a:rPr lang="zh-CN" altLang="en-US" dirty="0" smtClean="0"/>
              <a:t>，系统的输出</a:t>
            </a:r>
            <a:r>
              <a:rPr lang="en-US" i="1" dirty="0" smtClean="0"/>
              <a:t>y</a:t>
            </a:r>
            <a:r>
              <a:rPr lang="zh-CN" altLang="en-US" dirty="0" smtClean="0"/>
              <a:t>∈</a:t>
            </a:r>
            <a:r>
              <a:rPr lang="en-US" dirty="0" smtClean="0"/>
              <a:t>O</a:t>
            </a:r>
            <a:r>
              <a:rPr lang="en-US" baseline="-25000" dirty="0" smtClean="0"/>
              <a:t>n</a:t>
            </a:r>
            <a:r>
              <a:rPr lang="zh-CN" altLang="en-US" dirty="0" smtClean="0"/>
              <a:t>，且，可以判定</a:t>
            </a:r>
            <a:r>
              <a:rPr lang="en-US" i="1" dirty="0" smtClean="0"/>
              <a:t>y</a:t>
            </a:r>
            <a:r>
              <a:rPr lang="en-US" dirty="0" smtClean="0"/>
              <a:t> = S(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zh-CN" altLang="en-US" dirty="0" smtClean="0"/>
              <a:t>符合系统</a:t>
            </a:r>
            <a:r>
              <a:rPr lang="en-US" dirty="0" smtClean="0"/>
              <a:t>S</a:t>
            </a:r>
            <a:r>
              <a:rPr lang="zh-CN" altLang="en-US" dirty="0" smtClean="0"/>
              <a:t>功能要求。</a:t>
            </a:r>
          </a:p>
          <a:p>
            <a:r>
              <a:rPr lang="zh-CN" altLang="en-US" b="1" dirty="0" smtClean="0"/>
              <a:t>定义</a:t>
            </a:r>
            <a:r>
              <a:rPr lang="en-US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系统</a:t>
            </a:r>
            <a:r>
              <a:rPr lang="en-US" dirty="0" smtClean="0"/>
              <a:t>S</a:t>
            </a:r>
            <a:r>
              <a:rPr lang="zh-CN" altLang="en-US" dirty="0" smtClean="0"/>
              <a:t>功能完全正确性，当对于所有的输入元素组</a:t>
            </a:r>
            <a:r>
              <a:rPr lang="en-US" i="1" dirty="0" smtClean="0"/>
              <a:t>x</a:t>
            </a:r>
            <a:r>
              <a:rPr lang="zh-CN" altLang="en-US" dirty="0" smtClean="0"/>
              <a:t>∈</a:t>
            </a:r>
            <a:r>
              <a:rPr lang="en-US" dirty="0" smtClean="0"/>
              <a:t>I</a:t>
            </a:r>
            <a:r>
              <a:rPr lang="en-US" baseline="-25000" dirty="0" smtClean="0"/>
              <a:t>N</a:t>
            </a:r>
            <a:r>
              <a:rPr lang="zh-CN" altLang="en-US" dirty="0" smtClean="0"/>
              <a:t>，作为输入，且系统的相应的输出</a:t>
            </a:r>
            <a:r>
              <a:rPr lang="en-US" i="1" dirty="0" smtClean="0"/>
              <a:t>y</a:t>
            </a:r>
            <a:r>
              <a:rPr lang="zh-CN" altLang="en-US" dirty="0" smtClean="0"/>
              <a:t>∈</a:t>
            </a:r>
            <a:r>
              <a:rPr lang="en-US" dirty="0" smtClean="0"/>
              <a:t>O</a:t>
            </a:r>
            <a:r>
              <a:rPr lang="en-US" baseline="-25000" dirty="0" smtClean="0"/>
              <a:t>N</a:t>
            </a:r>
            <a:r>
              <a:rPr lang="zh-CN" altLang="en-US" dirty="0" smtClean="0"/>
              <a:t>，且，可以判断</a:t>
            </a:r>
            <a:r>
              <a:rPr lang="en-US" i="1" dirty="0" smtClean="0"/>
              <a:t>y</a:t>
            </a:r>
            <a:r>
              <a:rPr lang="en-US" dirty="0" smtClean="0"/>
              <a:t> = S(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zh-CN" altLang="en-US" dirty="0" smtClean="0"/>
              <a:t>成立。</a:t>
            </a:r>
          </a:p>
          <a:p>
            <a:r>
              <a:rPr lang="zh-CN" altLang="en-US" b="1" dirty="0" smtClean="0"/>
              <a:t>定义</a:t>
            </a:r>
            <a:r>
              <a:rPr lang="en-US" b="1" dirty="0" smtClean="0"/>
              <a:t>3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系统</a:t>
            </a:r>
            <a:r>
              <a:rPr lang="en-US" dirty="0" smtClean="0"/>
              <a:t>S</a:t>
            </a:r>
            <a:r>
              <a:rPr lang="zh-CN" altLang="en-US" dirty="0" smtClean="0"/>
              <a:t>是可靠安全的，当能够在给定时间内，输出满足定义</a:t>
            </a:r>
            <a:r>
              <a:rPr lang="en-US" dirty="0" smtClean="0"/>
              <a:t>2</a:t>
            </a:r>
            <a:r>
              <a:rPr lang="zh-CN" altLang="en-US" dirty="0" smtClean="0"/>
              <a:t>要求，或者，对于任意的输入</a:t>
            </a:r>
            <a:r>
              <a:rPr lang="en-US" i="1" dirty="0" smtClean="0"/>
              <a:t>x</a:t>
            </a:r>
            <a:r>
              <a:rPr lang="zh-CN" altLang="en-US" dirty="0" smtClean="0"/>
              <a:t>不属于</a:t>
            </a:r>
            <a:r>
              <a:rPr lang="en-US" dirty="0" smtClean="0"/>
              <a:t>I</a:t>
            </a:r>
            <a:r>
              <a:rPr lang="en-US" baseline="-25000" dirty="0" smtClean="0"/>
              <a:t>N</a:t>
            </a:r>
            <a:r>
              <a:rPr lang="zh-CN" altLang="en-US" dirty="0" smtClean="0"/>
              <a:t>，在给定的时间内，输出一组信息</a:t>
            </a:r>
            <a:r>
              <a:rPr lang="en-US" i="1" dirty="0" smtClean="0"/>
              <a:t>y</a:t>
            </a:r>
            <a:r>
              <a:rPr lang="zh-CN" altLang="en-US" dirty="0" smtClean="0"/>
              <a:t>不属于</a:t>
            </a:r>
            <a:r>
              <a:rPr lang="en-US" dirty="0" smtClean="0"/>
              <a:t>O</a:t>
            </a:r>
            <a:r>
              <a:rPr lang="en-US" baseline="-25000" dirty="0" smtClean="0"/>
              <a:t>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测试工程工作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(1) </a:t>
            </a:r>
            <a:r>
              <a:rPr lang="zh-CN" altLang="en-US" sz="2400" dirty="0" smtClean="0"/>
              <a:t>给系统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的输入合理的值，系统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或得到期望的输出，或表现出异常输出。前者说明系统的功能正常，后者，表明系统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有缺陷。</a:t>
            </a:r>
          </a:p>
          <a:p>
            <a:r>
              <a:rPr lang="en-US" sz="2400" dirty="0" smtClean="0"/>
              <a:t>(2) </a:t>
            </a:r>
            <a:r>
              <a:rPr lang="zh-CN" altLang="en-US" sz="2400" dirty="0" smtClean="0"/>
              <a:t>给系统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的输入不合理的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期望引起异常的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值，系统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或表现出异常，或输出合理的值。前者说明系统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是好的，或测试是有效的；后者说明系统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有问题，或假设的测试输入的设计有问题。</a:t>
            </a:r>
          </a:p>
          <a:p>
            <a:r>
              <a:rPr lang="zh-CN" altLang="en-US" sz="2400" dirty="0" smtClean="0"/>
              <a:t>之后，测试人员对测试输入、测试过程、以及系统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表现出的现象进行分析，确定系统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有缺陷，或测试的输入或测试过程有问题。</a:t>
            </a:r>
          </a:p>
          <a:p>
            <a:r>
              <a:rPr lang="zh-CN" altLang="en-US" sz="2400" dirty="0" smtClean="0"/>
              <a:t>如果测试者没有测试出系统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的任何异常，只能说明测试工作是无效的，而不能证明系统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没有缺陷。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13.6.2</a:t>
            </a:r>
            <a:r>
              <a:rPr lang="zh-CN" altLang="en-US" dirty="0" smtClean="0"/>
              <a:t>黑箱测试的优缺点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902200"/>
          </a:xfrm>
        </p:spPr>
        <p:txBody>
          <a:bodyPr/>
          <a:lstStyle/>
          <a:p>
            <a:r>
              <a:rPr lang="zh-CN" altLang="en-US" sz="2400" dirty="0" smtClean="0"/>
              <a:t>优势：</a:t>
            </a:r>
            <a:endParaRPr lang="en-US" sz="2400" dirty="0" smtClean="0"/>
          </a:p>
          <a:p>
            <a:pPr lvl="1"/>
            <a:r>
              <a:rPr lang="en-US" sz="2000" dirty="0" smtClean="0"/>
              <a:t>1</a:t>
            </a:r>
            <a:r>
              <a:rPr lang="zh-CN" altLang="en-US" sz="2000" dirty="0" smtClean="0"/>
              <a:t>、测试没有偏见，因为软件开发人员和测试人员是相互独立的。测试组可以客观地执行和验证开发人员的偏差。</a:t>
            </a:r>
          </a:p>
          <a:p>
            <a:pPr lvl="1"/>
            <a:r>
              <a:rPr lang="en-US" sz="2000" dirty="0" smtClean="0"/>
              <a:t>2</a:t>
            </a:r>
            <a:r>
              <a:rPr lang="zh-CN" altLang="en-US" sz="2000" dirty="0" smtClean="0"/>
              <a:t>、测试人员并不需要了解编程语言。也不是专业程序员，这样可以降低工程成本。</a:t>
            </a:r>
          </a:p>
          <a:p>
            <a:pPr lvl="1"/>
            <a:r>
              <a:rPr lang="en-US" sz="2000" dirty="0" smtClean="0"/>
              <a:t>3</a:t>
            </a:r>
            <a:r>
              <a:rPr lang="zh-CN" altLang="en-US" sz="2000" dirty="0" smtClean="0"/>
              <a:t>、测试工作可以从用户的角度出发。关注取得的软件成果。</a:t>
            </a:r>
          </a:p>
          <a:p>
            <a:pPr lvl="1"/>
            <a:r>
              <a:rPr lang="en-US" sz="2000" dirty="0" smtClean="0"/>
              <a:t>4</a:t>
            </a:r>
            <a:r>
              <a:rPr lang="zh-CN" altLang="en-US" sz="2000" dirty="0" smtClean="0"/>
              <a:t>、可以从开发人员和测试人员两个角度设计出不同测试用例，进行测试。比较测试用例、测试过程、测试结果的差别，更好地识别对需求的误解和不一致的地方。</a:t>
            </a:r>
          </a:p>
          <a:p>
            <a:pPr lvl="1"/>
            <a:r>
              <a:rPr lang="en-US" sz="2000" dirty="0" smtClean="0"/>
              <a:t>5</a:t>
            </a:r>
            <a:r>
              <a:rPr lang="zh-CN" altLang="en-US" sz="2000" dirty="0" smtClean="0"/>
              <a:t>、开发和测试组并行工作。一旦需求分析迭代结束，需求被冻结，就可以编写测试用例，而不用等代码开发完成。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286" y="1295400"/>
            <a:ext cx="8193314" cy="4902200"/>
          </a:xfrm>
        </p:spPr>
        <p:txBody>
          <a:bodyPr/>
          <a:lstStyle/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测试技术有限，且缺乏系统性。不像前面所讲的白箱测试具有较完美的理论和准则。例如，很难度量“测试是否充分覆盖所有的需求条款？”大多数的的黑箱测试依靠测试人员的直觉，以及对被测系统的主观理解。</a:t>
            </a:r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、采用自动化测试工具才可以提高测试效率。测试人员需要花时间学习这些工具的使用，以及判断所做测试的强度。</a:t>
            </a:r>
          </a:p>
          <a:p>
            <a:pPr lvl="1"/>
            <a:r>
              <a:rPr lang="en-US" dirty="0" smtClean="0"/>
              <a:t>3</a:t>
            </a:r>
            <a:r>
              <a:rPr lang="zh-CN" altLang="en-US" dirty="0" smtClean="0"/>
              <a:t>、需求规范往往不是形式化的描述，大都是自然语言文档。测试人员需要阅读理解这些文档，才能给出恰当的测试用例。如果需求规范采用形式的描述，测试人员就必须学习这些形式化的语言。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13.6.3 </a:t>
            </a:r>
            <a:r>
              <a:rPr lang="zh-CN" altLang="en-US" dirty="0" smtClean="0"/>
              <a:t>对需求条款的测试覆盖准则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i="1" dirty="0" smtClean="0">
                <a:latin typeface="华文楷体" pitchFamily="2" charset="-122"/>
                <a:ea typeface="华文楷体" pitchFamily="2" charset="-122"/>
              </a:rPr>
              <a:t>功能点测试覆盖率</a:t>
            </a:r>
            <a:r>
              <a:rPr lang="en-US" sz="2400" i="1" dirty="0" smtClean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zh-CN" altLang="en-US" sz="2400" i="1" dirty="0" smtClean="0">
                <a:latin typeface="华文楷体" pitchFamily="2" charset="-122"/>
                <a:ea typeface="华文楷体" pitchFamily="2" charset="-122"/>
              </a:rPr>
              <a:t>被测的功能点数</a:t>
            </a:r>
            <a:r>
              <a:rPr lang="en-US" sz="2400" i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i="1" dirty="0" smtClean="0">
                <a:latin typeface="华文楷体" pitchFamily="2" charset="-122"/>
                <a:ea typeface="华文楷体" pitchFamily="2" charset="-122"/>
              </a:rPr>
              <a:t>总的功能点数</a:t>
            </a:r>
            <a:r>
              <a:rPr lang="en-US" sz="2400" i="1" dirty="0" smtClean="0">
                <a:latin typeface="华文楷体" pitchFamily="2" charset="-122"/>
                <a:ea typeface="华文楷体" pitchFamily="2" charset="-122"/>
              </a:rPr>
              <a:t> *100%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这种定义只能作为一个最基本的覆盖率准则要求。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国防系统对需求的充分测试覆盖条件要求如下：</a:t>
            </a:r>
          </a:p>
          <a:p>
            <a:pPr lvl="1"/>
            <a:r>
              <a:rPr lang="en-US" sz="2000" dirty="0" smtClean="0"/>
              <a:t>a. </a:t>
            </a:r>
            <a:r>
              <a:rPr lang="zh-CN" altLang="en-US" sz="2000" dirty="0" smtClean="0"/>
              <a:t>对规定的每个需求条款至少进行一次测试；</a:t>
            </a:r>
          </a:p>
          <a:p>
            <a:pPr lvl="1"/>
            <a:r>
              <a:rPr lang="en-US" sz="2000" dirty="0" smtClean="0"/>
              <a:t>b. </a:t>
            </a:r>
            <a:r>
              <a:rPr lang="zh-CN" altLang="en-US" sz="2000" dirty="0" smtClean="0"/>
              <a:t>测试用例选用既要考虑“平均”情形，也要有“极限”情形，如最小和最大值，边界等情况；</a:t>
            </a:r>
          </a:p>
          <a:p>
            <a:pPr lvl="1"/>
            <a:r>
              <a:rPr lang="en-US" sz="2000" dirty="0" smtClean="0"/>
              <a:t>c. </a:t>
            </a:r>
            <a:r>
              <a:rPr lang="zh-CN" altLang="en-US" sz="2000" dirty="0" smtClean="0"/>
              <a:t>选择了“强化”的测试用例，如，超出变量定义域的范围值等，进行测试；以及</a:t>
            </a:r>
          </a:p>
          <a:p>
            <a:pPr lvl="1"/>
            <a:r>
              <a:rPr lang="en-US" sz="2000" dirty="0" smtClean="0"/>
              <a:t>d. </a:t>
            </a:r>
            <a:r>
              <a:rPr lang="zh-CN" altLang="en-US" sz="2000" dirty="0" smtClean="0"/>
              <a:t>将不同的功能进行组合形成新的测试用例，进行测试。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13.7</a:t>
            </a:r>
            <a:r>
              <a:rPr lang="zh-CN" altLang="en-US" dirty="0" smtClean="0"/>
              <a:t>测试充分性的评判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13.7.1 </a:t>
            </a:r>
            <a:r>
              <a:rPr lang="zh-CN" altLang="en-US" dirty="0" smtClean="0"/>
              <a:t>基于代码的测试评判</a:t>
            </a:r>
            <a:r>
              <a:rPr lang="en-US" dirty="0" smtClean="0"/>
              <a:t>	</a:t>
            </a:r>
            <a:endParaRPr lang="zh-CN" altLang="en-US" dirty="0" smtClean="0"/>
          </a:p>
          <a:p>
            <a:r>
              <a:rPr lang="en-US" dirty="0" smtClean="0"/>
              <a:t>13.7.2 </a:t>
            </a:r>
            <a:r>
              <a:rPr lang="zh-CN" altLang="en-US" dirty="0" smtClean="0"/>
              <a:t>非基于代码的测试评判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13.7.1 </a:t>
            </a:r>
            <a:r>
              <a:rPr lang="zh-CN" altLang="en-US" dirty="0" smtClean="0"/>
              <a:t>基于代码的测试评判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486" y="1295400"/>
            <a:ext cx="7990114" cy="4902200"/>
          </a:xfrm>
        </p:spPr>
        <p:txBody>
          <a:bodyPr/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、应用特征</a:t>
            </a:r>
            <a:r>
              <a:rPr lang="en-US" sz="2400" b="1" dirty="0" smtClean="0"/>
              <a:t>(Applicability)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对于每个程序，存在一个充分的测试集合。</a:t>
            </a:r>
            <a:endParaRPr lang="en-US" altLang="zh-CN" sz="2400" dirty="0" smtClean="0"/>
          </a:p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、非穷尽应用特征</a:t>
            </a:r>
            <a:r>
              <a:rPr lang="en-US" sz="2400" b="1" dirty="0" smtClean="0"/>
              <a:t>(Non-exhaustive Applicability)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一个程序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和一个测试集合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被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测试是充分的，且，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并不是穷尽测试集合。</a:t>
            </a:r>
            <a:endParaRPr lang="en-US" altLang="zh-CN" sz="2400" dirty="0" smtClean="0"/>
          </a:p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、单调特征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Monotonicity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如果测试集合</a:t>
            </a:r>
            <a:r>
              <a:rPr lang="en-US" sz="2400" dirty="0" smtClean="0"/>
              <a:t>T </a:t>
            </a:r>
            <a:r>
              <a:rPr lang="zh-CN" altLang="en-US" sz="2400" dirty="0" smtClean="0"/>
              <a:t>对于程序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的测试是充分的，那么，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，测试集合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’对于程序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也是充分的。</a:t>
            </a:r>
            <a:endParaRPr lang="en-US" altLang="zh-CN" sz="2400" dirty="0" smtClean="0"/>
          </a:p>
          <a:p>
            <a:r>
              <a:rPr lang="en-US" sz="2400" b="1" dirty="0" smtClean="0"/>
              <a:t>4</a:t>
            </a:r>
            <a:r>
              <a:rPr lang="zh-CN" altLang="en-US" sz="2400" b="1" dirty="0" smtClean="0"/>
              <a:t>、不充分的空集特征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Indequate</a:t>
            </a:r>
            <a:r>
              <a:rPr lang="en-US" sz="2400" b="1" dirty="0" smtClean="0"/>
              <a:t> Empty Set)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空测试集和对与任何程序测试都是不充分的。如果程序没有被测试，测试过程不能通过，被测程序没有被充分测试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5</a:t>
            </a:r>
            <a:r>
              <a:rPr lang="zh-CN" altLang="en-US" sz="2400" b="1" dirty="0" smtClean="0"/>
              <a:t>、反推论特征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Antiextensionality</a:t>
            </a:r>
            <a:r>
              <a:rPr lang="en-US" sz="2400" b="1" dirty="0" smtClean="0"/>
              <a:t>)</a:t>
            </a:r>
            <a:r>
              <a:rPr lang="zh-CN" altLang="en-US" sz="2400" dirty="0" smtClean="0"/>
              <a:t>：如果程序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，且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≡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是充分的，但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不一定是充分的。</a:t>
            </a:r>
            <a:endParaRPr lang="en-US" altLang="zh-CN" sz="2400" dirty="0" smtClean="0"/>
          </a:p>
          <a:p>
            <a:r>
              <a:rPr lang="en-US" sz="2400" b="1" dirty="0" smtClean="0"/>
              <a:t>6</a:t>
            </a:r>
            <a:r>
              <a:rPr lang="zh-CN" altLang="en-US" sz="2400" b="1" dirty="0" smtClean="0"/>
              <a:t>、一般多变特征</a:t>
            </a:r>
            <a:r>
              <a:rPr lang="en-US" sz="2400" b="1" dirty="0" smtClean="0"/>
              <a:t>(General Multiple Change)</a:t>
            </a:r>
            <a:r>
              <a:rPr lang="zh-CN" altLang="en-US" sz="2400" dirty="0" smtClean="0"/>
              <a:t>：程序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是一样的结构，测试集合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是充分的，但是，对于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是不充分的。</a:t>
            </a:r>
            <a:endParaRPr lang="en-US" altLang="zh-CN" sz="2400" dirty="0" smtClean="0"/>
          </a:p>
          <a:p>
            <a:r>
              <a:rPr lang="en-US" sz="2400" b="1" dirty="0" smtClean="0"/>
              <a:t>7</a:t>
            </a:r>
            <a:r>
              <a:rPr lang="zh-CN" altLang="en-US" sz="2400" b="1" dirty="0" smtClean="0"/>
              <a:t>、反分解特征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Antidecomposition</a:t>
            </a:r>
            <a:r>
              <a:rPr lang="en-US" sz="2400" b="1" dirty="0" smtClean="0"/>
              <a:t>)</a:t>
            </a:r>
            <a:r>
              <a:rPr lang="zh-CN" altLang="en-US" sz="2400" dirty="0" smtClean="0"/>
              <a:t>：程序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及其部件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是充分的，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’是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的一些测试用例的变量集合，且能够进入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的测试，但是，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’对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可能是不充分的。</a:t>
            </a:r>
            <a:endParaRPr lang="en-US" altLang="zh-CN" sz="2400" dirty="0" smtClean="0"/>
          </a:p>
          <a:p>
            <a:r>
              <a:rPr lang="en-US" sz="2400" b="1" dirty="0" smtClean="0"/>
              <a:t>8</a:t>
            </a:r>
            <a:r>
              <a:rPr lang="zh-CN" altLang="en-US" sz="2400" b="1" dirty="0" smtClean="0"/>
              <a:t>、反组合特征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Anticomposition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假定程序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，以及测试集合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的单独测试是充分的。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通常，人们认为软件测试工作任务：</a:t>
            </a:r>
            <a:r>
              <a:rPr lang="en-US" dirty="0" smtClean="0"/>
              <a:t>(1) </a:t>
            </a:r>
            <a:r>
              <a:rPr lang="zh-CN" altLang="en-US" dirty="0" smtClean="0"/>
              <a:t>向客户方和开发方演示所开发的软件能够满足客户的需要。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这种测试的任务和目标很容易产生误区：“经过测试的软件就是没有错误的软件”。</a:t>
            </a:r>
            <a:endParaRPr lang="en-US" altLang="zh-CN" dirty="0" smtClean="0"/>
          </a:p>
          <a:p>
            <a:r>
              <a:rPr lang="zh-CN" altLang="en-US" dirty="0" smtClean="0"/>
              <a:t>测试工程另一任务：</a:t>
            </a:r>
            <a:r>
              <a:rPr lang="en-US" dirty="0" smtClean="0"/>
              <a:t>(2)</a:t>
            </a:r>
            <a:r>
              <a:rPr lang="zh-CN" altLang="en-US" dirty="0" smtClean="0"/>
              <a:t>为揭示被测系统中的缺陷所进行的测试。</a:t>
            </a:r>
            <a:endParaRPr lang="en-US" altLang="zh-CN" dirty="0" smtClean="0"/>
          </a:p>
          <a:p>
            <a:r>
              <a:rPr lang="zh-CN" altLang="en-US" dirty="0" smtClean="0"/>
              <a:t>第三个任务：</a:t>
            </a:r>
            <a:r>
              <a:rPr lang="en-US" dirty="0" smtClean="0"/>
              <a:t>(3) </a:t>
            </a:r>
            <a:r>
              <a:rPr lang="zh-CN" altLang="en-US" dirty="0" smtClean="0"/>
              <a:t>针对客户对软件质量和可信赖性的要求，追加针对软件质量和可信赖性的测试。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9</a:t>
            </a:r>
            <a:r>
              <a:rPr lang="zh-CN" altLang="en-US" sz="2400" b="1" dirty="0" smtClean="0"/>
              <a:t>、重命名特征</a:t>
            </a:r>
            <a:r>
              <a:rPr lang="en-US" sz="2400" b="1" dirty="0" smtClean="0"/>
              <a:t>(Renaming)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令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的重命名，那么，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是充分的，当且仅当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是充分的。这个特征可以用于一样的程序，只是程序中的变量名有所不同。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10</a:t>
            </a:r>
            <a:r>
              <a:rPr lang="zh-CN" altLang="en-US" sz="2400" b="1" dirty="0" smtClean="0"/>
              <a:t>、复杂性特征</a:t>
            </a:r>
            <a:r>
              <a:rPr lang="en-US" sz="2400" b="1" dirty="0" smtClean="0"/>
              <a:t>(Complexity)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对于每个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，有一个程序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， 这样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被规模为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的测试集合测试是充分的，但是，规模为</a:t>
            </a:r>
            <a:r>
              <a:rPr lang="en-US" sz="2400" dirty="0" smtClean="0"/>
              <a:t>n-1</a:t>
            </a:r>
            <a:r>
              <a:rPr lang="zh-CN" altLang="en-US" sz="2400" dirty="0" smtClean="0"/>
              <a:t>的测试集合的测试是不充分的。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11</a:t>
            </a:r>
            <a:r>
              <a:rPr lang="zh-CN" altLang="en-US" sz="2400" b="1" dirty="0" smtClean="0"/>
              <a:t>、语句覆盖</a:t>
            </a:r>
            <a:r>
              <a:rPr lang="en-US" sz="2400" b="1" dirty="0" smtClean="0"/>
              <a:t>(Statement Coverage)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如果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对于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是充分的，那么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将会把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的每个可执行语句都至少执行一次。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13.7.2 </a:t>
            </a:r>
            <a:r>
              <a:rPr lang="zh-CN" altLang="en-US" dirty="0" smtClean="0"/>
              <a:t>非基于代码的测试评判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Weyuker</a:t>
            </a:r>
            <a:r>
              <a:rPr lang="zh-CN" altLang="en-US" dirty="0" smtClean="0"/>
              <a:t>定义了一个</a:t>
            </a:r>
            <a:r>
              <a:rPr lang="en-US" b="1" dirty="0" smtClean="0"/>
              <a:t>K</a:t>
            </a:r>
            <a:r>
              <a:rPr lang="zh-CN" altLang="en-US" b="1" dirty="0" smtClean="0"/>
              <a:t>充分测试</a:t>
            </a:r>
            <a:r>
              <a:rPr lang="zh-CN" altLang="en-US" dirty="0" smtClean="0"/>
              <a:t>：程序</a:t>
            </a:r>
            <a:r>
              <a:rPr lang="en-US" dirty="0" smtClean="0"/>
              <a:t>P</a:t>
            </a:r>
            <a:r>
              <a:rPr lang="zh-CN" altLang="en-US" dirty="0" smtClean="0"/>
              <a:t>起码进行了</a:t>
            </a:r>
            <a:r>
              <a:rPr lang="en-US" dirty="0" smtClean="0"/>
              <a:t>K&gt;0</a:t>
            </a:r>
            <a:r>
              <a:rPr lang="zh-CN" altLang="en-US" dirty="0" smtClean="0"/>
              <a:t>个点的测试，那么该程序是</a:t>
            </a:r>
            <a:r>
              <a:rPr lang="en-US" dirty="0" smtClean="0"/>
              <a:t>K</a:t>
            </a:r>
            <a:r>
              <a:rPr lang="zh-CN" altLang="en-US" dirty="0" smtClean="0"/>
              <a:t>充分测试的。</a:t>
            </a:r>
          </a:p>
          <a:p>
            <a:pPr lvl="1"/>
            <a:r>
              <a:rPr lang="zh-CN" altLang="en-US" dirty="0" smtClean="0"/>
              <a:t>可以验证</a:t>
            </a:r>
            <a:r>
              <a:rPr lang="en-US" dirty="0" smtClean="0"/>
              <a:t>K-</a:t>
            </a:r>
            <a:r>
              <a:rPr lang="zh-CN" altLang="en-US" dirty="0" smtClean="0"/>
              <a:t>充分测试满足上述的</a:t>
            </a:r>
            <a:r>
              <a:rPr lang="zh-CN" altLang="en-US" b="1" i="1" dirty="0" smtClean="0"/>
              <a:t>应用特征、非穷尽应用特征、单调特征和非充分空集合特征评判要求</a:t>
            </a:r>
            <a:r>
              <a:rPr lang="zh-CN" altLang="en-US" dirty="0" smtClean="0"/>
              <a:t>。因为这几个评判特征与代码没有直接关系。</a:t>
            </a:r>
          </a:p>
          <a:p>
            <a:pPr lvl="1"/>
            <a:r>
              <a:rPr lang="zh-CN" altLang="en-US" dirty="0" smtClean="0"/>
              <a:t>同样</a:t>
            </a:r>
            <a:r>
              <a:rPr lang="zh-CN" altLang="en-US" b="1" dirty="0" smtClean="0"/>
              <a:t>重命名特征</a:t>
            </a:r>
            <a:r>
              <a:rPr lang="zh-CN" altLang="en-US" dirty="0" smtClean="0"/>
              <a:t>满足</a:t>
            </a:r>
            <a:r>
              <a:rPr lang="en-US" dirty="0" smtClean="0"/>
              <a:t>K</a:t>
            </a:r>
            <a:r>
              <a:rPr lang="zh-CN" altLang="en-US" dirty="0" smtClean="0"/>
              <a:t>充分性，因为如果两个程序被任意规模为</a:t>
            </a:r>
            <a:r>
              <a:rPr lang="en-US" dirty="0" smtClean="0"/>
              <a:t>K</a:t>
            </a:r>
            <a:r>
              <a:rPr lang="zh-CN" altLang="en-US" dirty="0" smtClean="0"/>
              <a:t>的测试集合充分测试的话，说明两个程序语义和语法都是很接近的程序。</a:t>
            </a:r>
            <a:r>
              <a:rPr lang="en-US" dirty="0" smtClean="0"/>
              <a:t>K</a:t>
            </a:r>
            <a:r>
              <a:rPr lang="zh-CN" altLang="en-US" dirty="0" smtClean="0"/>
              <a:t>充分测试也不满足复杂性特征评判，因为“</a:t>
            </a:r>
            <a:r>
              <a:rPr lang="en-US" dirty="0" smtClean="0"/>
              <a:t>K-</a:t>
            </a:r>
            <a:r>
              <a:rPr lang="zh-CN" altLang="en-US" dirty="0" smtClean="0"/>
              <a:t>充分测试”要求所有程序具有一样数量测试。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13.8</a:t>
            </a:r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029" y="1193800"/>
            <a:ext cx="8001000" cy="4902200"/>
          </a:xfrm>
        </p:spPr>
        <p:txBody>
          <a:bodyPr/>
          <a:lstStyle/>
          <a:p>
            <a:r>
              <a:rPr lang="zh-CN" altLang="en-US" sz="2400" dirty="0" smtClean="0"/>
              <a:t>由于测试不能证明软件的正确性，并且企图做完全的路径测试也是不现实的，那么就必须讨论各种测试方法的充分性。</a:t>
            </a:r>
            <a:endParaRPr lang="en-US" altLang="zh-CN" sz="2400" dirty="0" smtClean="0"/>
          </a:p>
          <a:p>
            <a:r>
              <a:rPr lang="zh-CN" altLang="en-US" sz="2400" dirty="0" smtClean="0"/>
              <a:t>讨论了针对代码的测试方法和准则，分别从控制流和数据流角度讨论了测试的强度，并给出了各种测试方法的强度弱的比较。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从工业应用的角度看，有充分的理由可以在“安全关键”领域，使用修改后的条件判断覆盖</a:t>
            </a:r>
            <a:r>
              <a:rPr lang="en-US" dirty="0" smtClean="0"/>
              <a:t>(MC/DC)</a:t>
            </a:r>
            <a:r>
              <a:rPr lang="zh-CN" altLang="en-US" dirty="0" smtClean="0"/>
              <a:t>降低测试工作量。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13.8</a:t>
            </a:r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029" y="1193800"/>
            <a:ext cx="8001000" cy="4902200"/>
          </a:xfrm>
        </p:spPr>
        <p:txBody>
          <a:bodyPr/>
          <a:lstStyle/>
          <a:p>
            <a:r>
              <a:rPr lang="zh-CN" altLang="en-US" sz="2400" dirty="0" smtClean="0"/>
              <a:t>本章讨论针对需求和设计的，不涉及代码的黑箱测试覆盖方法和准则。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讨论了基于代码和非基于代码的测试评判特征。测试工作者可以利用这些特征，建立测试工程的判断准则，从而在实际的测试工程中把握测试的工期、测试用例个数、测试的充分性等。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13.1.2 </a:t>
            </a:r>
            <a:r>
              <a:rPr lang="zh-CN" altLang="en-US" dirty="0" smtClean="0"/>
              <a:t>软件错误类型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测试的目标之一是判定程序是否有错误，因此只有当发现程序中有错误时，测试才是成功的。那什么是程序错误哪？</a:t>
            </a:r>
            <a:endParaRPr lang="en-US" altLang="zh-CN" dirty="0" smtClean="0"/>
          </a:p>
          <a:p>
            <a:r>
              <a:rPr lang="zh-CN" altLang="en-US" dirty="0" smtClean="0"/>
              <a:t>软件错误可以分为：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性能错误</a:t>
            </a:r>
            <a:r>
              <a:rPr lang="en-US" dirty="0" smtClean="0"/>
              <a:t>(</a:t>
            </a:r>
            <a:r>
              <a:rPr lang="zh-CN" altLang="en-US" dirty="0" smtClean="0"/>
              <a:t>在要求的时间和空间内，不能获得正确的结果</a:t>
            </a:r>
            <a:r>
              <a:rPr lang="en-US" dirty="0" smtClean="0"/>
              <a:t>)</a:t>
            </a:r>
            <a:r>
              <a:rPr lang="zh-CN" altLang="en-US" dirty="0" smtClean="0"/>
              <a:t>，或，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逻辑错误</a:t>
            </a:r>
            <a:r>
              <a:rPr lang="en-US" dirty="0" smtClean="0"/>
              <a:t>(</a:t>
            </a:r>
            <a:r>
              <a:rPr lang="zh-CN" altLang="en-US" dirty="0" smtClean="0"/>
              <a:t>在要求的时间和空间内，产生不正确的结果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zh-CN" altLang="en-US" dirty="0" smtClean="0"/>
              <a:t>构造错误，代码的实现中有错，不能满足代码规格说明书；</a:t>
            </a:r>
          </a:p>
          <a:p>
            <a:r>
              <a:rPr lang="en-US" dirty="0" smtClean="0"/>
              <a:t>(2) </a:t>
            </a:r>
            <a:r>
              <a:rPr lang="zh-CN" altLang="en-US" dirty="0" smtClean="0"/>
              <a:t>代码规格说明书错误，写出的代码要求没满足需求分析或设计的要求。</a:t>
            </a:r>
          </a:p>
          <a:p>
            <a:r>
              <a:rPr lang="en-US" dirty="0" smtClean="0"/>
              <a:t>(3) </a:t>
            </a:r>
            <a:r>
              <a:rPr lang="zh-CN" altLang="en-US" dirty="0" smtClean="0"/>
              <a:t>设计错误，没有很好的理解需求</a:t>
            </a:r>
          </a:p>
          <a:p>
            <a:r>
              <a:rPr lang="en-US" dirty="0" smtClean="0"/>
              <a:t>(4) </a:t>
            </a:r>
            <a:r>
              <a:rPr lang="zh-CN" altLang="en-US" dirty="0" smtClean="0"/>
              <a:t>需求错误，没能满足实际需求。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逻辑错误的主要来源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zh-CN" altLang="en-US" dirty="0" smtClean="0"/>
              <a:t>程序中遗漏控制流路径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例如，在做除法之前，没有判断除数是否为零。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）程序在执行中选择了不合理的路径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例如，判断语句</a:t>
            </a:r>
            <a:r>
              <a:rPr lang="en-US" dirty="0" smtClean="0"/>
              <a:t>if((X+Y+Z)/3 = =X)</a:t>
            </a:r>
            <a:r>
              <a:rPr lang="zh-CN" altLang="en-US" dirty="0" smtClean="0"/>
              <a:t>使得程序错误地选择本不该选的路径；（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）程序中不合理的动作或错误动作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例如，程序员误把</a:t>
            </a:r>
            <a:r>
              <a:rPr lang="en-US" dirty="0" smtClean="0"/>
              <a:t> W+ W </a:t>
            </a:r>
            <a:r>
              <a:rPr lang="zh-CN" altLang="en-US" dirty="0" smtClean="0"/>
              <a:t>写成</a:t>
            </a:r>
            <a:r>
              <a:rPr lang="en-US" dirty="0" smtClean="0"/>
              <a:t>W*W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13.2 </a:t>
            </a:r>
            <a:r>
              <a:rPr lang="zh-CN" altLang="en-US" dirty="0" smtClean="0"/>
              <a:t>基于控制流的测试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13.2.1 </a:t>
            </a:r>
            <a:r>
              <a:rPr lang="zh-CN" altLang="en-US" dirty="0" smtClean="0"/>
              <a:t>完全路径测试现实性</a:t>
            </a:r>
            <a:r>
              <a:rPr lang="en-US" dirty="0" smtClean="0"/>
              <a:t>	</a:t>
            </a:r>
            <a:endParaRPr lang="zh-CN" altLang="en-US" dirty="0" smtClean="0"/>
          </a:p>
          <a:p>
            <a:r>
              <a:rPr lang="en-US" dirty="0" smtClean="0"/>
              <a:t>13.2.2 </a:t>
            </a:r>
            <a:r>
              <a:rPr lang="zh-CN" altLang="en-US" dirty="0" smtClean="0"/>
              <a:t>语句覆盖准则</a:t>
            </a:r>
          </a:p>
          <a:p>
            <a:r>
              <a:rPr lang="en-US" dirty="0" smtClean="0"/>
              <a:t>13.2.3 </a:t>
            </a:r>
            <a:r>
              <a:rPr lang="zh-CN" altLang="en-US" dirty="0" smtClean="0"/>
              <a:t>分支覆盖准则</a:t>
            </a:r>
            <a:r>
              <a:rPr lang="en-US" dirty="0" smtClean="0"/>
              <a:t>	</a:t>
            </a:r>
            <a:endParaRPr lang="zh-CN" altLang="en-US" dirty="0" smtClean="0"/>
          </a:p>
          <a:p>
            <a:r>
              <a:rPr lang="en-US" dirty="0" smtClean="0"/>
              <a:t>13.2.4 </a:t>
            </a:r>
            <a:r>
              <a:rPr lang="zh-CN" altLang="en-US" dirty="0" smtClean="0"/>
              <a:t>简化的路径覆盖准则</a:t>
            </a:r>
            <a:r>
              <a:rPr lang="en-US" dirty="0" smtClean="0"/>
              <a:t>	</a:t>
            </a:r>
            <a:endParaRPr lang="zh-CN" altLang="en-US" dirty="0" smtClean="0"/>
          </a:p>
          <a:p>
            <a:r>
              <a:rPr lang="en-US" dirty="0" smtClean="0"/>
              <a:t>13.2.5 </a:t>
            </a:r>
            <a:r>
              <a:rPr lang="zh-CN" altLang="en-US" dirty="0" smtClean="0"/>
              <a:t>圈复杂数覆盖准则</a:t>
            </a:r>
          </a:p>
          <a:p>
            <a:r>
              <a:rPr lang="en-US" dirty="0" smtClean="0"/>
              <a:t>13.2.6 </a:t>
            </a:r>
            <a:r>
              <a:rPr lang="zh-CN" altLang="en-US" dirty="0" smtClean="0"/>
              <a:t>多条件覆盖准则</a:t>
            </a:r>
          </a:p>
          <a:p>
            <a:r>
              <a:rPr lang="en-US" dirty="0" smtClean="0"/>
              <a:t>13.2.7 </a:t>
            </a:r>
            <a:r>
              <a:rPr lang="zh-CN" altLang="en-US" dirty="0" smtClean="0"/>
              <a:t>修改后的条件判断覆盖</a:t>
            </a:r>
          </a:p>
          <a:p>
            <a:r>
              <a:rPr lang="en-US" dirty="0" smtClean="0"/>
              <a:t>13.2.8 LCSAJ</a:t>
            </a:r>
            <a:r>
              <a:rPr lang="zh-CN" altLang="en-US" dirty="0" smtClean="0"/>
              <a:t>覆盖准则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模板-7">
  <a:themeElements>
    <a:clrScheme name="bupt-was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pt-was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upt-was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pt-was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pt-was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pt-was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pt-was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pt-was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pt-was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新模板-7</Template>
  <TotalTime>185</TotalTime>
  <Words>4698</Words>
  <Application>Microsoft PowerPoint</Application>
  <PresentationFormat>全屏显示(4:3)</PresentationFormat>
  <Paragraphs>215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新模板-7</vt:lpstr>
      <vt:lpstr>自定义设计方案</vt:lpstr>
      <vt:lpstr>公式</vt:lpstr>
      <vt:lpstr>第13章 软件测试理论与技术</vt:lpstr>
      <vt:lpstr>目录</vt:lpstr>
      <vt:lpstr>13.1 测试目的</vt:lpstr>
      <vt:lpstr>13.1.1 测试的任务与目标</vt:lpstr>
      <vt:lpstr>幻灯片 5</vt:lpstr>
      <vt:lpstr>13.1.2 软件错误类型</vt:lpstr>
      <vt:lpstr>逻辑错误</vt:lpstr>
      <vt:lpstr>逻辑错误的主要来源</vt:lpstr>
      <vt:lpstr>13.2 基于控制流的测试</vt:lpstr>
      <vt:lpstr>13.2.1 完全路径测试现实性</vt:lpstr>
      <vt:lpstr>幻灯片 11</vt:lpstr>
      <vt:lpstr>13.2.2 语句覆盖准则</vt:lpstr>
      <vt:lpstr>语句覆盖的强度</vt:lpstr>
      <vt:lpstr>13.2.3 分支覆盖准则</vt:lpstr>
      <vt:lpstr>13.2.4 简化的路径覆盖准则</vt:lpstr>
      <vt:lpstr>幻灯片 16</vt:lpstr>
      <vt:lpstr>13.2.5 圈复杂数覆盖准则</vt:lpstr>
      <vt:lpstr>V简化计算的例子</vt:lpstr>
      <vt:lpstr>幻灯片 19</vt:lpstr>
      <vt:lpstr>13.2.6 多条件覆盖准则</vt:lpstr>
      <vt:lpstr>幻灯片 21</vt:lpstr>
      <vt:lpstr>13.2.7 修改后的条件判断覆盖</vt:lpstr>
      <vt:lpstr>幻灯片 23</vt:lpstr>
      <vt:lpstr>幻灯片 24</vt:lpstr>
      <vt:lpstr>MC/DC的优势</vt:lpstr>
      <vt:lpstr>13.2.8 LCSAJ覆盖准则</vt:lpstr>
      <vt:lpstr>13.3 基于数据流的测试</vt:lpstr>
      <vt:lpstr>数据流程图的例子</vt:lpstr>
      <vt:lpstr>幻灯片 29</vt:lpstr>
      <vt:lpstr>幻灯片 30</vt:lpstr>
      <vt:lpstr>13.4 变异测试技术</vt:lpstr>
      <vt:lpstr>幻灯片 32</vt:lpstr>
      <vt:lpstr>幻灯片 33</vt:lpstr>
      <vt:lpstr>称职程序员原理</vt:lpstr>
      <vt:lpstr>变异算子的例子</vt:lpstr>
      <vt:lpstr>幻灯片 36</vt:lpstr>
      <vt:lpstr>13.5 测试准则的强弱比较</vt:lpstr>
      <vt:lpstr>幻灯片 38</vt:lpstr>
      <vt:lpstr>工业界的做法</vt:lpstr>
      <vt:lpstr>13.6 基于需求规范的测试</vt:lpstr>
      <vt:lpstr>13.6.1黑箱测试模型</vt:lpstr>
      <vt:lpstr>幻灯片 42</vt:lpstr>
      <vt:lpstr>测试工程工作</vt:lpstr>
      <vt:lpstr>13.6.2黑箱测试的优缺点</vt:lpstr>
      <vt:lpstr>缺点</vt:lpstr>
      <vt:lpstr>13.6.3 对需求条款的测试覆盖准则</vt:lpstr>
      <vt:lpstr>13.7测试充分性的评判</vt:lpstr>
      <vt:lpstr>13.7.1 基于代码的测试评判</vt:lpstr>
      <vt:lpstr>幻灯片 49</vt:lpstr>
      <vt:lpstr>幻灯片 50</vt:lpstr>
      <vt:lpstr>13.7.2 非基于代码的测试评判</vt:lpstr>
      <vt:lpstr>13.8总结</vt:lpstr>
      <vt:lpstr>13.8总结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软件测试理论与技术</dc:title>
  <dc:creator>Think</dc:creator>
  <cp:lastModifiedBy>Think</cp:lastModifiedBy>
  <cp:revision>34</cp:revision>
  <dcterms:created xsi:type="dcterms:W3CDTF">2014-07-08T03:24:26Z</dcterms:created>
  <dcterms:modified xsi:type="dcterms:W3CDTF">2014-07-15T11:04:44Z</dcterms:modified>
</cp:coreProperties>
</file>