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1"/>
  </p:notesMasterIdLst>
  <p:handoutMasterIdLst>
    <p:handoutMasterId r:id="rId52"/>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58" r:id="rId28"/>
    <p:sldId id="283" r:id="rId29"/>
    <p:sldId id="284" r:id="rId30"/>
    <p:sldId id="285" r:id="rId31"/>
    <p:sldId id="286" r:id="rId32"/>
    <p:sldId id="287" r:id="rId33"/>
    <p:sldId id="288" r:id="rId34"/>
    <p:sldId id="289" r:id="rId35"/>
    <p:sldId id="282" r:id="rId36"/>
    <p:sldId id="291" r:id="rId37"/>
    <p:sldId id="293" r:id="rId38"/>
    <p:sldId id="292" r:id="rId39"/>
    <p:sldId id="294" r:id="rId40"/>
    <p:sldId id="295" r:id="rId41"/>
    <p:sldId id="296" r:id="rId42"/>
    <p:sldId id="297" r:id="rId43"/>
    <p:sldId id="298" r:id="rId44"/>
    <p:sldId id="290" r:id="rId45"/>
    <p:sldId id="300" r:id="rId46"/>
    <p:sldId id="301" r:id="rId47"/>
    <p:sldId id="302" r:id="rId48"/>
    <p:sldId id="303" r:id="rId49"/>
    <p:sldId id="299" r:id="rId50"/>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15</a:t>
            </a:r>
            <a:r>
              <a:rPr lang="zh-CN" altLang="en-US" dirty="0" smtClean="0"/>
              <a:t>章 软件缺陷预测与预防</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15.1.4 </a:t>
            </a:r>
            <a:r>
              <a:rPr lang="zh-CN" altLang="en-US" dirty="0" smtClean="0"/>
              <a:t>基于功能点的缺陷预测</a:t>
            </a:r>
            <a:endParaRPr lang="zh-CN" altLang="en-US" dirty="0"/>
          </a:p>
        </p:txBody>
      </p:sp>
      <p:graphicFrame>
        <p:nvGraphicFramePr>
          <p:cNvPr id="5" name="内容占位符 4"/>
          <p:cNvGraphicFramePr>
            <a:graphicFrameLocks noGrp="1"/>
          </p:cNvGraphicFramePr>
          <p:nvPr>
            <p:ph idx="1"/>
          </p:nvPr>
        </p:nvGraphicFramePr>
        <p:xfrm>
          <a:off x="982090" y="2312871"/>
          <a:ext cx="7886138" cy="2520385"/>
        </p:xfrm>
        <a:graphic>
          <a:graphicData uri="http://schemas.openxmlformats.org/drawingml/2006/table">
            <a:tbl>
              <a:tblPr/>
              <a:tblGrid>
                <a:gridCol w="1640113"/>
                <a:gridCol w="2194665"/>
                <a:gridCol w="2025680"/>
                <a:gridCol w="2025680"/>
              </a:tblGrid>
              <a:tr h="360055">
                <a:tc>
                  <a:txBody>
                    <a:bodyPr/>
                    <a:lstStyle/>
                    <a:p>
                      <a:pPr indent="269875" algn="just">
                        <a:lnSpc>
                          <a:spcPts val="1760"/>
                        </a:lnSpc>
                        <a:spcAft>
                          <a:spcPts val="0"/>
                        </a:spcAft>
                      </a:pPr>
                      <a:r>
                        <a:rPr lang="zh-CN" sz="1600" kern="100" dirty="0">
                          <a:latin typeface="Times New Roman"/>
                          <a:ea typeface="宋体"/>
                          <a:cs typeface="Times New Roman"/>
                        </a:rPr>
                        <a:t>缺陷源</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每个功能点的缺陷数</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移除效率</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遗留缺陷个数</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dirty="0">
                          <a:latin typeface="Times New Roman"/>
                          <a:ea typeface="宋体"/>
                          <a:cs typeface="Times New Roman"/>
                        </a:rPr>
                        <a:t>需求缺陷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77%</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0.23</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a:latin typeface="Times New Roman"/>
                          <a:ea typeface="宋体"/>
                          <a:cs typeface="Times New Roman"/>
                        </a:rPr>
                        <a:t>设计缺陷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1.25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0.19</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a:latin typeface="Times New Roman"/>
                          <a:ea typeface="宋体"/>
                          <a:cs typeface="Times New Roman"/>
                        </a:rPr>
                        <a:t>编码缺陷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95%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0.09</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a:latin typeface="Times New Roman"/>
                          <a:ea typeface="宋体"/>
                          <a:cs typeface="Times New Roman"/>
                        </a:rPr>
                        <a:t>文档缺陷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80%</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0.12</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a:latin typeface="Times New Roman"/>
                          <a:ea typeface="宋体"/>
                          <a:cs typeface="Times New Roman"/>
                        </a:rPr>
                        <a:t>修复带来缺陷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70%</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0.12</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55">
                <a:tc>
                  <a:txBody>
                    <a:bodyPr/>
                    <a:lstStyle/>
                    <a:p>
                      <a:pPr indent="269875" algn="just">
                        <a:lnSpc>
                          <a:spcPts val="1760"/>
                        </a:lnSpc>
                        <a:spcAft>
                          <a:spcPts val="0"/>
                        </a:spcAft>
                      </a:pPr>
                      <a:r>
                        <a:rPr lang="zh-CN" sz="1600" kern="100">
                          <a:latin typeface="Times New Roman"/>
                          <a:ea typeface="宋体"/>
                          <a:cs typeface="Times New Roman"/>
                        </a:rPr>
                        <a:t>总缺陷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5.0</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85%</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0.75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1371599" y="1402417"/>
            <a:ext cx="6683829" cy="461665"/>
          </a:xfrm>
          <a:prstGeom prst="rect">
            <a:avLst/>
          </a:prstGeom>
        </p:spPr>
        <p:txBody>
          <a:bodyPr wrap="square">
            <a:spAutoFit/>
          </a:bodyPr>
          <a:lstStyle/>
          <a:p>
            <a:r>
              <a:rPr lang="en-US" dirty="0" smtClean="0"/>
              <a:t>2008</a:t>
            </a:r>
            <a:r>
              <a:rPr lang="zh-CN" altLang="en-US" dirty="0" smtClean="0"/>
              <a:t>年按功能点计算美国的软件缺陷平均值</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相关行业的功能点缺陷数</a:t>
            </a:r>
            <a:endParaRPr lang="zh-CN" altLang="en-US" dirty="0"/>
          </a:p>
        </p:txBody>
      </p:sp>
      <p:graphicFrame>
        <p:nvGraphicFramePr>
          <p:cNvPr id="3" name="表格 2"/>
          <p:cNvGraphicFramePr>
            <a:graphicFrameLocks noGrp="1"/>
          </p:cNvGraphicFramePr>
          <p:nvPr/>
        </p:nvGraphicFramePr>
        <p:xfrm>
          <a:off x="981801" y="1654625"/>
          <a:ext cx="7691474" cy="3265717"/>
        </p:xfrm>
        <a:graphic>
          <a:graphicData uri="http://schemas.openxmlformats.org/drawingml/2006/table">
            <a:tbl>
              <a:tblPr/>
              <a:tblGrid>
                <a:gridCol w="1630770"/>
                <a:gridCol w="825754"/>
                <a:gridCol w="852026"/>
                <a:gridCol w="898224"/>
                <a:gridCol w="898224"/>
                <a:gridCol w="864235"/>
                <a:gridCol w="865897"/>
                <a:gridCol w="856344"/>
              </a:tblGrid>
              <a:tr h="466531">
                <a:tc>
                  <a:txBody>
                    <a:bodyPr/>
                    <a:lstStyle/>
                    <a:p>
                      <a:pPr indent="269875" algn="just">
                        <a:lnSpc>
                          <a:spcPts val="17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Web</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MIS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外包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国防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平均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需求缺陷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设计缺陷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1.20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1.30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1.33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编码缺陷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1.75</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1.80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1.67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文档缺陷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0.30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0.70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修复带来缺陷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0.30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0.60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531">
                <a:tc>
                  <a:txBody>
                    <a:bodyPr/>
                    <a:lstStyle/>
                    <a:p>
                      <a:pPr indent="269875" algn="just">
                        <a:lnSpc>
                          <a:spcPts val="1760"/>
                        </a:lnSpc>
                        <a:spcAft>
                          <a:spcPts val="0"/>
                        </a:spcAft>
                      </a:pPr>
                      <a:r>
                        <a:rPr lang="zh-CN" sz="1600" kern="100">
                          <a:latin typeface="Times New Roman"/>
                          <a:ea typeface="宋体"/>
                          <a:cs typeface="Times New Roman"/>
                        </a:rPr>
                        <a:t>总缺陷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4.8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5.5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6.0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7.0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5.38</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15.1.5 </a:t>
            </a:r>
            <a:r>
              <a:rPr lang="zh-CN" altLang="en-US" dirty="0" smtClean="0"/>
              <a:t>多变量的预测</a:t>
            </a:r>
            <a:endParaRPr lang="zh-CN" altLang="en-US" dirty="0"/>
          </a:p>
        </p:txBody>
      </p:sp>
      <p:sp>
        <p:nvSpPr>
          <p:cNvPr id="3" name="内容占位符 2"/>
          <p:cNvSpPr>
            <a:spLocks noGrp="1"/>
          </p:cNvSpPr>
          <p:nvPr>
            <p:ph idx="1"/>
          </p:nvPr>
        </p:nvSpPr>
        <p:spPr>
          <a:xfrm>
            <a:off x="921659" y="1208314"/>
            <a:ext cx="8106229" cy="4902200"/>
          </a:xfrm>
        </p:spPr>
        <p:txBody>
          <a:bodyPr/>
          <a:lstStyle/>
          <a:p>
            <a:r>
              <a:rPr lang="en-US" dirty="0" err="1" smtClean="0"/>
              <a:t>Khoshgoftaar</a:t>
            </a:r>
            <a:r>
              <a:rPr lang="zh-CN" altLang="en-US" dirty="0" smtClean="0"/>
              <a:t>和</a:t>
            </a:r>
            <a:r>
              <a:rPr lang="en-US" dirty="0" smtClean="0"/>
              <a:t>Munson,</a:t>
            </a:r>
            <a:r>
              <a:rPr lang="zh-CN" altLang="en-US" dirty="0" smtClean="0"/>
              <a:t>提出了如下的加权求和公式。</a:t>
            </a:r>
          </a:p>
          <a:p>
            <a:pPr lvl="1"/>
            <a:r>
              <a:rPr lang="en-US" dirty="0" smtClean="0"/>
              <a:t>Control = a</a:t>
            </a:r>
            <a:r>
              <a:rPr lang="en-US" baseline="-25000" dirty="0" smtClean="0"/>
              <a:t>1</a:t>
            </a:r>
            <a:r>
              <a:rPr lang="en-US" dirty="0" smtClean="0"/>
              <a:t>HNK +a</a:t>
            </a:r>
            <a:r>
              <a:rPr lang="en-US" baseline="-25000" dirty="0" smtClean="0"/>
              <a:t>2</a:t>
            </a:r>
            <a:r>
              <a:rPr lang="en-US" dirty="0" smtClean="0"/>
              <a:t>PRC + a</a:t>
            </a:r>
            <a:r>
              <a:rPr lang="en-US" baseline="-25000" dirty="0" smtClean="0"/>
              <a:t>3</a:t>
            </a:r>
            <a:r>
              <a:rPr lang="en-US" dirty="0" smtClean="0"/>
              <a:t>E +a4VG + a</a:t>
            </a:r>
            <a:r>
              <a:rPr lang="en-US" baseline="-25000" dirty="0" smtClean="0"/>
              <a:t>5</a:t>
            </a:r>
            <a:r>
              <a:rPr lang="en-US" dirty="0" smtClean="0"/>
              <a:t>MMC +a</a:t>
            </a:r>
            <a:r>
              <a:rPr lang="en-US" baseline="-25000" dirty="0" smtClean="0"/>
              <a:t>6</a:t>
            </a:r>
            <a:r>
              <a:rPr lang="en-US" dirty="0" smtClean="0"/>
              <a:t>Error +a</a:t>
            </a:r>
            <a:r>
              <a:rPr lang="en-US" baseline="-25000" dirty="0" smtClean="0"/>
              <a:t>7</a:t>
            </a:r>
            <a:r>
              <a:rPr lang="en-US" dirty="0" smtClean="0"/>
              <a:t>HNP+ a</a:t>
            </a:r>
            <a:r>
              <a:rPr lang="en-US" baseline="-25000" dirty="0" smtClean="0"/>
              <a:t>8</a:t>
            </a:r>
            <a:r>
              <a:rPr lang="en-US" dirty="0" smtClean="0"/>
              <a:t>LOC</a:t>
            </a:r>
            <a:endParaRPr lang="zh-CN" altLang="en-US" dirty="0" smtClean="0"/>
          </a:p>
          <a:p>
            <a:pPr lvl="1"/>
            <a:r>
              <a:rPr lang="zh-CN" altLang="en-US" dirty="0" smtClean="0"/>
              <a:t>其中，</a:t>
            </a:r>
            <a:endParaRPr lang="en-US" altLang="zh-CN" dirty="0" smtClean="0"/>
          </a:p>
          <a:p>
            <a:pPr lvl="2"/>
            <a:r>
              <a:rPr lang="en-US" dirty="0" err="1" smtClean="0"/>
              <a:t>a</a:t>
            </a:r>
            <a:r>
              <a:rPr lang="en-US" baseline="-25000" dirty="0" err="1" smtClean="0"/>
              <a:t>i</a:t>
            </a:r>
            <a:r>
              <a:rPr lang="zh-CN" altLang="en-US" dirty="0" smtClean="0"/>
              <a:t>是加权系数；</a:t>
            </a:r>
          </a:p>
          <a:p>
            <a:pPr lvl="2"/>
            <a:r>
              <a:rPr lang="en-US" dirty="0" smtClean="0"/>
              <a:t>HNK</a:t>
            </a:r>
            <a:r>
              <a:rPr lang="zh-CN" altLang="en-US" dirty="0" smtClean="0"/>
              <a:t>：是</a:t>
            </a:r>
            <a:r>
              <a:rPr lang="en-US" dirty="0" smtClean="0"/>
              <a:t>Henry</a:t>
            </a:r>
            <a:r>
              <a:rPr lang="zh-CN" altLang="en-US" dirty="0" smtClean="0"/>
              <a:t>和</a:t>
            </a:r>
            <a:r>
              <a:rPr lang="en-US" dirty="0" err="1" smtClean="0"/>
              <a:t>Kafura</a:t>
            </a:r>
            <a:r>
              <a:rPr lang="zh-CN" altLang="en-US" dirty="0" smtClean="0"/>
              <a:t>提出的信息流程复杂度度量元；</a:t>
            </a:r>
          </a:p>
          <a:p>
            <a:pPr lvl="2"/>
            <a:r>
              <a:rPr lang="en-US" dirty="0" smtClean="0"/>
              <a:t>PRC</a:t>
            </a:r>
            <a:r>
              <a:rPr lang="zh-CN" altLang="en-US" dirty="0" smtClean="0"/>
              <a:t>：是例程</a:t>
            </a:r>
            <a:r>
              <a:rPr lang="en-US" dirty="0" smtClean="0"/>
              <a:t>(procedure)</a:t>
            </a:r>
            <a:r>
              <a:rPr lang="zh-CN" altLang="en-US" dirty="0" smtClean="0"/>
              <a:t>或子程序个数；</a:t>
            </a:r>
          </a:p>
          <a:p>
            <a:pPr lvl="2"/>
            <a:r>
              <a:rPr lang="en-US" dirty="0" smtClean="0"/>
              <a:t>E</a:t>
            </a:r>
            <a:r>
              <a:rPr lang="zh-CN" altLang="en-US" dirty="0" smtClean="0"/>
              <a:t>：是</a:t>
            </a:r>
            <a:r>
              <a:rPr lang="en-US" dirty="0" smtClean="0"/>
              <a:t>Halstead</a:t>
            </a:r>
            <a:r>
              <a:rPr lang="zh-CN" altLang="en-US" dirty="0" smtClean="0"/>
              <a:t>的工作量度量元；</a:t>
            </a:r>
          </a:p>
          <a:p>
            <a:pPr lvl="2"/>
            <a:r>
              <a:rPr lang="en-US" dirty="0" smtClean="0"/>
              <a:t>VG</a:t>
            </a:r>
            <a:r>
              <a:rPr lang="zh-CN" altLang="en-US" dirty="0" smtClean="0"/>
              <a:t>：是</a:t>
            </a:r>
            <a:r>
              <a:rPr lang="en-US" dirty="0" smtClean="0"/>
              <a:t>McCabe</a:t>
            </a:r>
            <a:r>
              <a:rPr lang="zh-CN" altLang="en-US" dirty="0" smtClean="0"/>
              <a:t>的复杂度度量元；</a:t>
            </a:r>
          </a:p>
          <a:p>
            <a:pPr lvl="2"/>
            <a:r>
              <a:rPr lang="en-US" dirty="0" smtClean="0"/>
              <a:t>MMC</a:t>
            </a:r>
            <a:r>
              <a:rPr lang="zh-CN" altLang="en-US" dirty="0" smtClean="0"/>
              <a:t>：是</a:t>
            </a:r>
            <a:r>
              <a:rPr lang="en-US" dirty="0" smtClean="0"/>
              <a:t>Harrison</a:t>
            </a:r>
            <a:r>
              <a:rPr lang="zh-CN" altLang="en-US" dirty="0" smtClean="0"/>
              <a:t>提出的复杂度度量元；</a:t>
            </a:r>
          </a:p>
          <a:p>
            <a:pPr lvl="2"/>
            <a:r>
              <a:rPr lang="en-US" dirty="0" smtClean="0"/>
              <a:t>HNP</a:t>
            </a:r>
            <a:r>
              <a:rPr lang="zh-CN" altLang="en-US" dirty="0" smtClean="0"/>
              <a:t>：</a:t>
            </a:r>
            <a:r>
              <a:rPr lang="en-US" dirty="0" smtClean="0"/>
              <a:t>Hall </a:t>
            </a:r>
            <a:r>
              <a:rPr lang="zh-CN" altLang="en-US" dirty="0" smtClean="0"/>
              <a:t>和</a:t>
            </a:r>
            <a:r>
              <a:rPr lang="en-US" dirty="0" err="1" smtClean="0"/>
              <a:t>Preiser</a:t>
            </a:r>
            <a:r>
              <a:rPr lang="zh-CN" altLang="en-US" dirty="0" smtClean="0"/>
              <a:t>提出的组合网络复杂度度量元</a:t>
            </a:r>
            <a:r>
              <a:rPr lang="en-US" dirty="0" smtClean="0"/>
              <a:t>(HNP)</a:t>
            </a:r>
            <a:r>
              <a:rPr lang="zh-CN" altLang="en-US" dirty="0" smtClean="0"/>
              <a:t>；</a:t>
            </a:r>
          </a:p>
          <a:p>
            <a:pPr lvl="2"/>
            <a:r>
              <a:rPr lang="en-US" dirty="0" smtClean="0"/>
              <a:t>LOC</a:t>
            </a:r>
            <a:r>
              <a:rPr lang="zh-CN" altLang="en-US" dirty="0" smtClean="0"/>
              <a:t>：是源</a:t>
            </a:r>
            <a:r>
              <a:rPr lang="en-US" dirty="0" smtClean="0"/>
              <a:t>(</a:t>
            </a:r>
            <a:r>
              <a:rPr lang="zh-CN" altLang="en-US" dirty="0" smtClean="0"/>
              <a:t>逻辑</a:t>
            </a:r>
            <a:r>
              <a:rPr lang="en-US" dirty="0" smtClean="0"/>
              <a:t>)</a:t>
            </a:r>
            <a:r>
              <a:rPr lang="zh-CN" altLang="en-US" dirty="0" smtClean="0"/>
              <a:t>代码行数。</a:t>
            </a:r>
          </a:p>
          <a:p>
            <a:pPr lvl="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 BBN</a:t>
            </a:r>
            <a:r>
              <a:rPr lang="zh-CN" altLang="en-US" dirty="0" smtClean="0"/>
              <a:t>预测方法</a:t>
            </a:r>
            <a:endParaRPr lang="zh-CN" altLang="en-US" dirty="0"/>
          </a:p>
        </p:txBody>
      </p:sp>
      <p:sp>
        <p:nvSpPr>
          <p:cNvPr id="3" name="内容占位符 2"/>
          <p:cNvSpPr>
            <a:spLocks noGrp="1"/>
          </p:cNvSpPr>
          <p:nvPr>
            <p:ph idx="1"/>
          </p:nvPr>
        </p:nvSpPr>
        <p:spPr/>
        <p:txBody>
          <a:bodyPr/>
          <a:lstStyle/>
          <a:p>
            <a:r>
              <a:rPr lang="en-US" dirty="0" smtClean="0"/>
              <a:t>15.2.1 </a:t>
            </a:r>
            <a:r>
              <a:rPr lang="zh-CN" altLang="en-US" dirty="0" smtClean="0"/>
              <a:t>无回路有向图的条件概率计算</a:t>
            </a:r>
          </a:p>
          <a:p>
            <a:r>
              <a:rPr lang="en-US" dirty="0" smtClean="0"/>
              <a:t>15.2.2 </a:t>
            </a:r>
            <a:r>
              <a:rPr lang="zh-CN" altLang="en-US" dirty="0" smtClean="0"/>
              <a:t>建立软件开发活动的有向图</a:t>
            </a:r>
          </a:p>
          <a:p>
            <a:r>
              <a:rPr lang="en-US" dirty="0" smtClean="0"/>
              <a:t>15.2.3 </a:t>
            </a:r>
            <a:r>
              <a:rPr lang="zh-CN" altLang="en-US" dirty="0" smtClean="0"/>
              <a:t>细化子网图</a:t>
            </a:r>
          </a:p>
          <a:p>
            <a:r>
              <a:rPr lang="en-US" dirty="0" smtClean="0"/>
              <a:t>15.2.4 </a:t>
            </a:r>
            <a:r>
              <a:rPr lang="zh-CN" altLang="en-US" dirty="0" smtClean="0"/>
              <a:t>建立各结点的概率表</a:t>
            </a:r>
          </a:p>
          <a:p>
            <a:r>
              <a:rPr lang="en-US" dirty="0" smtClean="0"/>
              <a:t>15.2.5 </a:t>
            </a:r>
            <a:r>
              <a:rPr lang="zh-CN" altLang="en-US" dirty="0" smtClean="0"/>
              <a:t>实际效果</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15.2.1 </a:t>
            </a:r>
            <a:r>
              <a:rPr lang="zh-CN" altLang="en-US" dirty="0" smtClean="0"/>
              <a:t>无回路有向图的条件概率计算</a:t>
            </a:r>
            <a:endParaRPr lang="zh-CN" altLang="en-US" dirty="0"/>
          </a:p>
        </p:txBody>
      </p:sp>
      <p:sp>
        <p:nvSpPr>
          <p:cNvPr id="3" name="内容占位符 2"/>
          <p:cNvSpPr>
            <a:spLocks noGrp="1"/>
          </p:cNvSpPr>
          <p:nvPr>
            <p:ph idx="1"/>
          </p:nvPr>
        </p:nvSpPr>
        <p:spPr/>
        <p:txBody>
          <a:bodyPr/>
          <a:lstStyle/>
          <a:p>
            <a:r>
              <a:rPr lang="zh-CN" altLang="en-US" b="1" dirty="0" smtClean="0"/>
              <a:t>软件开发活动的基本贝叶斯公式：</a:t>
            </a:r>
            <a:endParaRPr lang="en-US" altLang="zh-CN" b="1" dirty="0" smtClean="0"/>
          </a:p>
          <a:p>
            <a:pPr lvl="1"/>
            <a:endParaRPr lang="en-US" altLang="zh-CN" dirty="0" smtClean="0"/>
          </a:p>
          <a:p>
            <a:pPr lvl="1"/>
            <a:r>
              <a:rPr lang="zh-CN" altLang="en-US" dirty="0" smtClean="0"/>
              <a:t>假设一个软件开发的活动</a:t>
            </a:r>
            <a:r>
              <a:rPr lang="en-US" dirty="0" smtClean="0"/>
              <a:t>X</a:t>
            </a:r>
            <a:r>
              <a:rPr lang="zh-CN" altLang="en-US" dirty="0" smtClean="0"/>
              <a:t>的结果概率为</a:t>
            </a:r>
            <a:r>
              <a:rPr lang="en-US" dirty="0" smtClean="0"/>
              <a:t>p(X)</a:t>
            </a:r>
            <a:r>
              <a:rPr lang="zh-CN" altLang="en-US" dirty="0" smtClean="0"/>
              <a:t>，</a:t>
            </a:r>
            <a:r>
              <a:rPr lang="en-US" dirty="0" smtClean="0"/>
              <a:t>X</a:t>
            </a:r>
            <a:r>
              <a:rPr lang="zh-CN" altLang="en-US" dirty="0" smtClean="0"/>
              <a:t>可以解释为设计、编码、测试等活动。</a:t>
            </a:r>
            <a:endParaRPr lang="en-US" altLang="zh-CN" dirty="0" smtClean="0"/>
          </a:p>
          <a:p>
            <a:pPr lvl="2"/>
            <a:r>
              <a:rPr lang="en-US" dirty="0" smtClean="0"/>
              <a:t>p(X)=0</a:t>
            </a:r>
            <a:r>
              <a:rPr lang="zh-CN" altLang="en-US" dirty="0" smtClean="0"/>
              <a:t>，表示这项活动没有出现缺陷；</a:t>
            </a:r>
            <a:endParaRPr lang="en-US" altLang="zh-CN" dirty="0" smtClean="0"/>
          </a:p>
          <a:p>
            <a:pPr lvl="2"/>
            <a:r>
              <a:rPr lang="en-US" dirty="0" smtClean="0"/>
              <a:t>p(X)=1</a:t>
            </a:r>
            <a:r>
              <a:rPr lang="zh-CN" altLang="en-US" dirty="0" smtClean="0"/>
              <a:t>，表示一定出现缺陷。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如果活动</a:t>
            </a:r>
            <a:r>
              <a:rPr lang="en-US" dirty="0" smtClean="0"/>
              <a:t>X</a:t>
            </a:r>
            <a:r>
              <a:rPr lang="zh-CN" altLang="en-US" dirty="0" smtClean="0"/>
              <a:t>和</a:t>
            </a:r>
            <a:r>
              <a:rPr lang="en-US" dirty="0" smtClean="0"/>
              <a:t>Y</a:t>
            </a:r>
            <a:r>
              <a:rPr lang="zh-CN" altLang="en-US" dirty="0" smtClean="0"/>
              <a:t>没有关联关系，那么，</a:t>
            </a:r>
            <a:endParaRPr lang="en-US" altLang="zh-CN" dirty="0" smtClean="0"/>
          </a:p>
          <a:p>
            <a:pPr lvl="2"/>
            <a:r>
              <a:rPr lang="en-US" dirty="0" smtClean="0"/>
              <a:t>p(X,Y) =p(X) + p(Y) </a:t>
            </a:r>
            <a:r>
              <a:rPr lang="zh-CN" altLang="en-US" dirty="0" smtClean="0"/>
              <a:t>。</a:t>
            </a:r>
          </a:p>
          <a:p>
            <a:pPr lvl="1"/>
            <a:r>
              <a:rPr lang="zh-CN" altLang="en-US" dirty="0" smtClean="0"/>
              <a:t>如果活动</a:t>
            </a:r>
            <a:r>
              <a:rPr lang="en-US" dirty="0" smtClean="0"/>
              <a:t>X</a:t>
            </a:r>
            <a:r>
              <a:rPr lang="zh-CN" altLang="en-US" dirty="0" smtClean="0"/>
              <a:t>和</a:t>
            </a:r>
            <a:r>
              <a:rPr lang="en-US" dirty="0" smtClean="0"/>
              <a:t>Y</a:t>
            </a:r>
            <a:r>
              <a:rPr lang="zh-CN" altLang="en-US" dirty="0" smtClean="0"/>
              <a:t>具有先后次序，且相互独立，那么，</a:t>
            </a:r>
            <a:endParaRPr lang="en-US" altLang="zh-CN" dirty="0" smtClean="0"/>
          </a:p>
          <a:p>
            <a:pPr lvl="2"/>
            <a:r>
              <a:rPr lang="en-US" dirty="0" smtClean="0"/>
              <a:t>p(X,Y) =p(X)p(Y)</a:t>
            </a:r>
            <a:endParaRPr lang="zh-CN" altLang="en-US" dirty="0" smtClean="0"/>
          </a:p>
          <a:p>
            <a:pPr lvl="1"/>
            <a:r>
              <a:rPr lang="zh-CN" altLang="en-US" dirty="0" smtClean="0"/>
              <a:t>如果活动</a:t>
            </a:r>
            <a:r>
              <a:rPr lang="en-US" dirty="0" smtClean="0"/>
              <a:t>X</a:t>
            </a:r>
            <a:r>
              <a:rPr lang="zh-CN" altLang="en-US" dirty="0" smtClean="0"/>
              <a:t>和</a:t>
            </a:r>
            <a:r>
              <a:rPr lang="en-US" dirty="0" smtClean="0"/>
              <a:t>Y</a:t>
            </a:r>
            <a:r>
              <a:rPr lang="zh-CN" altLang="en-US" dirty="0" smtClean="0"/>
              <a:t>之间具有条件关系，即，</a:t>
            </a:r>
            <a:r>
              <a:rPr lang="en-US" dirty="0" smtClean="0"/>
              <a:t>X</a:t>
            </a:r>
            <a:r>
              <a:rPr lang="zh-CN" altLang="en-US" dirty="0" smtClean="0"/>
              <a:t>的发生与</a:t>
            </a:r>
            <a:r>
              <a:rPr lang="en-US" dirty="0" smtClean="0"/>
              <a:t>Y</a:t>
            </a:r>
            <a:r>
              <a:rPr lang="zh-CN" altLang="en-US" dirty="0" smtClean="0"/>
              <a:t>有条件关系，那么，</a:t>
            </a:r>
          </a:p>
          <a:p>
            <a:pPr lvl="2"/>
            <a:r>
              <a:rPr lang="en-US" dirty="0" smtClean="0"/>
              <a:t>p(X|Y) = p(X,Y)/p(Y)</a:t>
            </a:r>
            <a:r>
              <a:rPr lang="zh-CN" altLang="en-US" dirty="0" smtClean="0"/>
              <a:t>， </a:t>
            </a:r>
            <a:endParaRPr lang="en-US" altLang="zh-CN" dirty="0" smtClean="0"/>
          </a:p>
          <a:p>
            <a:pPr lvl="1"/>
            <a:r>
              <a:rPr lang="zh-CN" altLang="en-US" dirty="0" smtClean="0"/>
              <a:t>这是最简单的贝叶斯</a:t>
            </a:r>
            <a:r>
              <a:rPr lang="en-US" dirty="0" smtClean="0"/>
              <a:t>(</a:t>
            </a:r>
            <a:r>
              <a:rPr lang="en-US" dirty="0" err="1" smtClean="0"/>
              <a:t>Bayes</a:t>
            </a:r>
            <a:r>
              <a:rPr lang="en-US" dirty="0" smtClean="0"/>
              <a:t>)</a:t>
            </a:r>
            <a:r>
              <a:rPr lang="zh-CN" altLang="en-US" dirty="0" smtClean="0"/>
              <a:t>公式。</a:t>
            </a:r>
          </a:p>
          <a:p>
            <a:pPr lvl="1" fontAlgn="auto"/>
            <a:r>
              <a:rPr lang="zh-CN" altLang="en-US" dirty="0" smtClean="0"/>
              <a:t>如果</a:t>
            </a:r>
            <a:r>
              <a:rPr lang="en-US" dirty="0" smtClean="0"/>
              <a:t>X</a:t>
            </a:r>
            <a:r>
              <a:rPr lang="zh-CN" altLang="en-US" dirty="0" smtClean="0"/>
              <a:t>和</a:t>
            </a:r>
            <a:r>
              <a:rPr lang="en-US" dirty="0" smtClean="0"/>
              <a:t>Y</a:t>
            </a:r>
            <a:r>
              <a:rPr lang="zh-CN" altLang="en-US" dirty="0" smtClean="0"/>
              <a:t>有相互影响，即，在</a:t>
            </a:r>
            <a:r>
              <a:rPr lang="en-US" dirty="0" smtClean="0"/>
              <a:t>Y</a:t>
            </a:r>
            <a:r>
              <a:rPr lang="zh-CN" altLang="en-US" dirty="0" smtClean="0"/>
              <a:t>发生后观察</a:t>
            </a:r>
            <a:r>
              <a:rPr lang="en-US" dirty="0" smtClean="0"/>
              <a:t>X</a:t>
            </a:r>
            <a:r>
              <a:rPr lang="zh-CN" altLang="en-US" dirty="0" smtClean="0"/>
              <a:t>，以及在</a:t>
            </a:r>
            <a:r>
              <a:rPr lang="en-US" dirty="0" smtClean="0"/>
              <a:t>X</a:t>
            </a:r>
            <a:r>
              <a:rPr lang="zh-CN" altLang="en-US" dirty="0" smtClean="0"/>
              <a:t>发生后观察</a:t>
            </a:r>
            <a:r>
              <a:rPr lang="en-US" dirty="0" smtClean="0"/>
              <a:t>Y</a:t>
            </a:r>
            <a:r>
              <a:rPr lang="zh-CN" altLang="en-US" dirty="0" smtClean="0"/>
              <a:t>，那么，</a:t>
            </a:r>
          </a:p>
          <a:p>
            <a:pPr lvl="2"/>
            <a:r>
              <a:rPr lang="en-US" dirty="0" smtClean="0"/>
              <a:t>p(X | Y) = p(Y | X ) p(X) / p(B)</a:t>
            </a:r>
            <a:endParaRPr lang="zh-CN" altLang="en-US" dirty="0" smtClean="0"/>
          </a:p>
          <a:p>
            <a:pPr lvl="1"/>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有向图的概率传播</a:t>
            </a:r>
            <a:endParaRPr lang="zh-CN" altLang="en-US" dirty="0"/>
          </a:p>
        </p:txBody>
      </p:sp>
      <p:sp>
        <p:nvSpPr>
          <p:cNvPr id="3" name="内容占位符 2"/>
          <p:cNvSpPr>
            <a:spLocks noGrp="1"/>
          </p:cNvSpPr>
          <p:nvPr>
            <p:ph idx="1"/>
          </p:nvPr>
        </p:nvSpPr>
        <p:spPr>
          <a:xfrm>
            <a:off x="874486" y="1150258"/>
            <a:ext cx="8001000" cy="1447800"/>
          </a:xfrm>
        </p:spPr>
        <p:txBody>
          <a:bodyPr/>
          <a:lstStyle/>
          <a:p>
            <a:r>
              <a:rPr lang="zh-CN" altLang="en-US" sz="2400" dirty="0" smtClean="0"/>
              <a:t>为表达</a:t>
            </a:r>
            <a:r>
              <a:rPr lang="en-US" sz="2400" dirty="0" smtClean="0"/>
              <a:t>X</a:t>
            </a:r>
            <a:r>
              <a:rPr lang="zh-CN" altLang="en-US" sz="2400" dirty="0" smtClean="0"/>
              <a:t>和</a:t>
            </a:r>
            <a:r>
              <a:rPr lang="en-US" sz="2400" dirty="0" smtClean="0"/>
              <a:t>Y</a:t>
            </a:r>
            <a:r>
              <a:rPr lang="zh-CN" altLang="en-US" sz="2400" dirty="0" smtClean="0"/>
              <a:t>之间可能具有的关联关系，引入第三个变量</a:t>
            </a:r>
            <a:r>
              <a:rPr lang="en-US" sz="2400" dirty="0" smtClean="0"/>
              <a:t>Z</a:t>
            </a:r>
            <a:r>
              <a:rPr lang="zh-CN" altLang="en-US" sz="2400" dirty="0" smtClean="0"/>
              <a:t>表示，“</a:t>
            </a:r>
            <a:r>
              <a:rPr lang="en-US" sz="2400" dirty="0" smtClean="0"/>
              <a:t>X</a:t>
            </a:r>
            <a:r>
              <a:rPr lang="zh-CN" altLang="en-US" sz="2400" dirty="0" smtClean="0"/>
              <a:t>条件独立于</a:t>
            </a:r>
            <a:r>
              <a:rPr lang="en-US" sz="2400" dirty="0" smtClean="0"/>
              <a:t>Y</a:t>
            </a:r>
            <a:r>
              <a:rPr lang="zh-CN" altLang="en-US" sz="2400" dirty="0" smtClean="0"/>
              <a:t>，在给定条件</a:t>
            </a:r>
            <a:r>
              <a:rPr lang="en-US" sz="2400" dirty="0" smtClean="0"/>
              <a:t>Z</a:t>
            </a:r>
            <a:r>
              <a:rPr lang="zh-CN" altLang="en-US" sz="2400" dirty="0" smtClean="0"/>
              <a:t>的前提下”，这样就有，</a:t>
            </a:r>
            <a:endParaRPr lang="en-US" altLang="zh-CN" sz="2400" dirty="0" smtClean="0"/>
          </a:p>
          <a:p>
            <a:pPr lvl="1"/>
            <a:r>
              <a:rPr lang="en-US" dirty="0" smtClean="0"/>
              <a:t>p(X,Y | Z) = p(X | Z)p(Y | Z)</a:t>
            </a:r>
            <a:r>
              <a:rPr lang="zh-CN" altLang="en-US" dirty="0" smtClean="0"/>
              <a:t>。</a:t>
            </a:r>
            <a:endParaRPr lang="zh-CN" altLang="en-US" dirty="0"/>
          </a:p>
        </p:txBody>
      </p:sp>
      <p:pic>
        <p:nvPicPr>
          <p:cNvPr id="40962" name="Picture 2"/>
          <p:cNvPicPr>
            <a:picLocks noChangeAspect="1" noChangeArrowheads="1"/>
          </p:cNvPicPr>
          <p:nvPr/>
        </p:nvPicPr>
        <p:blipFill>
          <a:blip r:embed="rId2"/>
          <a:srcRect/>
          <a:stretch>
            <a:fillRect/>
          </a:stretch>
        </p:blipFill>
        <p:spPr bwMode="auto">
          <a:xfrm>
            <a:off x="1001487" y="2656114"/>
            <a:ext cx="7707085" cy="3028799"/>
          </a:xfrm>
          <a:prstGeom prst="rect">
            <a:avLst/>
          </a:prstGeom>
          <a:noFill/>
          <a:ln w="9525">
            <a:noFill/>
            <a:miter lim="800000"/>
            <a:headEnd/>
            <a:tailEnd/>
          </a:ln>
          <a:effectLst/>
        </p:spPr>
      </p:pic>
      <p:sp>
        <p:nvSpPr>
          <p:cNvPr id="40963" name="Rectangle 3"/>
          <p:cNvSpPr>
            <a:spLocks noChangeArrowheads="1"/>
          </p:cNvSpPr>
          <p:nvPr/>
        </p:nvSpPr>
        <p:spPr bwMode="auto">
          <a:xfrm>
            <a:off x="711202" y="5500915"/>
            <a:ext cx="717005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DD</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SQ</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三个活动联合起来的概率分布分解为：</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p(DD, TE, SQ) = p(DD | TE,SQ)p(TE)p(SQ)</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2754086"/>
          </a:xfrm>
        </p:spPr>
        <p:txBody>
          <a:bodyPr/>
          <a:lstStyle/>
          <a:p>
            <a:r>
              <a:rPr lang="zh-CN" altLang="en-US" dirty="0" smtClean="0"/>
              <a:t>如果这种图中没有循环圈，称为无回路有向图</a:t>
            </a:r>
            <a:r>
              <a:rPr lang="en-US" dirty="0" smtClean="0"/>
              <a:t>(DAGs--Directed Acyclic Graphs)</a:t>
            </a:r>
            <a:r>
              <a:rPr lang="zh-CN" altLang="en-US" dirty="0" smtClean="0"/>
              <a:t>，</a:t>
            </a:r>
            <a:r>
              <a:rPr lang="en-US" dirty="0" err="1" smtClean="0"/>
              <a:t>Lauritzen</a:t>
            </a:r>
            <a:r>
              <a:rPr lang="zh-CN" altLang="en-US" dirty="0" smtClean="0"/>
              <a:t>和</a:t>
            </a:r>
            <a:r>
              <a:rPr lang="en-US" dirty="0" err="1" smtClean="0"/>
              <a:t>Spiegelhalter</a:t>
            </a:r>
            <a:r>
              <a:rPr lang="zh-CN" altLang="en-US" dirty="0" smtClean="0"/>
              <a:t>解决了这种图的概率计算问题</a:t>
            </a:r>
            <a:r>
              <a:rPr lang="en-US" baseline="30000" dirty="0" smtClean="0"/>
              <a:t>[</a:t>
            </a:r>
            <a:r>
              <a:rPr lang="zh-CN" altLang="en-US" dirty="0" smtClean="0"/>
              <a:t>，</a:t>
            </a:r>
            <a:r>
              <a:rPr lang="en-US" dirty="0" smtClean="0"/>
              <a:t>Fenton</a:t>
            </a:r>
            <a:r>
              <a:rPr lang="zh-CN" altLang="en-US" dirty="0" smtClean="0"/>
              <a:t>做了如下的简化。</a:t>
            </a:r>
          </a:p>
          <a:p>
            <a:r>
              <a:rPr lang="zh-CN" altLang="en-US" dirty="0" smtClean="0"/>
              <a:t>让</a:t>
            </a:r>
            <a:r>
              <a:rPr lang="en-US" dirty="0" smtClean="0"/>
              <a:t> U=  {X1</a:t>
            </a:r>
            <a:r>
              <a:rPr lang="zh-CN" altLang="en-US" dirty="0" smtClean="0"/>
              <a:t>，</a:t>
            </a:r>
            <a:r>
              <a:rPr lang="en-US" dirty="0" smtClean="0"/>
              <a:t>X2, … </a:t>
            </a:r>
            <a:r>
              <a:rPr lang="en-US" dirty="0" err="1" smtClean="0"/>
              <a:t>Xn</a:t>
            </a:r>
            <a:r>
              <a:rPr lang="en-US" dirty="0" smtClean="0"/>
              <a:t>}</a:t>
            </a:r>
            <a:r>
              <a:rPr lang="zh-CN" altLang="en-US" dirty="0" smtClean="0"/>
              <a:t>组成</a:t>
            </a:r>
            <a:r>
              <a:rPr lang="en-US" dirty="0" smtClean="0"/>
              <a:t>DAG</a:t>
            </a:r>
            <a:r>
              <a:rPr lang="zh-CN" altLang="en-US" dirty="0" smtClean="0"/>
              <a:t>图</a:t>
            </a:r>
            <a:r>
              <a:rPr lang="en-US" dirty="0" smtClean="0"/>
              <a:t>G</a:t>
            </a:r>
            <a:r>
              <a:rPr lang="zh-CN" altLang="en-US" dirty="0" smtClean="0"/>
              <a:t>，那么，</a:t>
            </a:r>
            <a:r>
              <a:rPr lang="en-US" dirty="0" smtClean="0"/>
              <a:t>p(U)</a:t>
            </a:r>
            <a:r>
              <a:rPr lang="zh-CN" altLang="en-US" dirty="0" smtClean="0"/>
              <a:t>的概率分布计算为：</a:t>
            </a:r>
            <a:endParaRPr lang="zh-CN" altLang="en-US"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2090057" y="4455885"/>
          <a:ext cx="4165600" cy="1143000"/>
        </p:xfrm>
        <a:graphic>
          <a:graphicData uri="http://schemas.openxmlformats.org/presentationml/2006/ole">
            <p:oleObj spid="_x0000_s47105" name="公式" r:id="rId3" imgW="1562100" imgH="4318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15.2.2 </a:t>
            </a:r>
            <a:r>
              <a:rPr lang="zh-CN" altLang="en-US" dirty="0" smtClean="0"/>
              <a:t>建立软件开发活动的有向图</a:t>
            </a:r>
            <a:endParaRPr lang="zh-CN" altLang="en-US" dirty="0"/>
          </a:p>
        </p:txBody>
      </p:sp>
      <p:pic>
        <p:nvPicPr>
          <p:cNvPr id="48130" name="Picture 2"/>
          <p:cNvPicPr>
            <a:picLocks noChangeAspect="1" noChangeArrowheads="1"/>
          </p:cNvPicPr>
          <p:nvPr/>
        </p:nvPicPr>
        <p:blipFill>
          <a:blip r:embed="rId2"/>
          <a:srcRect/>
          <a:stretch>
            <a:fillRect/>
          </a:stretch>
        </p:blipFill>
        <p:spPr bwMode="auto">
          <a:xfrm>
            <a:off x="794431" y="1056142"/>
            <a:ext cx="6593340" cy="5391950"/>
          </a:xfrm>
          <a:prstGeom prst="rect">
            <a:avLst/>
          </a:prstGeom>
          <a:noFill/>
          <a:ln w="9525">
            <a:noFill/>
            <a:miter lim="800000"/>
            <a:headEnd/>
            <a:tailEnd/>
          </a:ln>
          <a:effectLst/>
        </p:spPr>
      </p:pic>
      <p:sp>
        <p:nvSpPr>
          <p:cNvPr id="5" name="矩形 4"/>
          <p:cNvSpPr/>
          <p:nvPr/>
        </p:nvSpPr>
        <p:spPr>
          <a:xfrm>
            <a:off x="8047124" y="1717711"/>
            <a:ext cx="553998" cy="3424977"/>
          </a:xfrm>
          <a:prstGeom prst="rect">
            <a:avLst/>
          </a:prstGeom>
        </p:spPr>
        <p:txBody>
          <a:bodyPr vert="eaVert" wrap="none">
            <a:spAutoFit/>
          </a:bodyPr>
          <a:lstStyle/>
          <a:p>
            <a:r>
              <a:rPr lang="zh-CN" altLang="en-US" b="1" dirty="0" smtClean="0"/>
              <a:t>软件开发过程的网络结构</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15.2.3 </a:t>
            </a:r>
            <a:r>
              <a:rPr lang="zh-CN" altLang="en-US" dirty="0" smtClean="0"/>
              <a:t>细化子网图</a:t>
            </a:r>
            <a:endParaRPr lang="zh-CN" altLang="en-US" dirty="0"/>
          </a:p>
        </p:txBody>
      </p:sp>
      <p:pic>
        <p:nvPicPr>
          <p:cNvPr id="49182" name="Picture 30"/>
          <p:cNvPicPr>
            <a:picLocks noChangeAspect="1" noChangeArrowheads="1"/>
          </p:cNvPicPr>
          <p:nvPr/>
        </p:nvPicPr>
        <p:blipFill>
          <a:blip r:embed="rId2"/>
          <a:srcRect/>
          <a:stretch>
            <a:fillRect/>
          </a:stretch>
        </p:blipFill>
        <p:spPr bwMode="auto">
          <a:xfrm>
            <a:off x="986971" y="1050869"/>
            <a:ext cx="7750629" cy="5076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txBox="1">
            <a:spLocks/>
          </p:cNvSpPr>
          <p:nvPr/>
        </p:nvSpPr>
        <p:spPr>
          <a:xfrm>
            <a:off x="990600" y="1295400"/>
            <a:ext cx="8001000" cy="4902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15.1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基于代码的缺陷预测</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15.2 BBN</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预测方法</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15.3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基于过程能力的缺陷预测</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15.4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代码修改历史与缺陷</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15.5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缺陷预防</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15.6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总结</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更详细的子网</a:t>
            </a:r>
            <a:endParaRPr lang="zh-CN" altLang="en-US" dirty="0"/>
          </a:p>
        </p:txBody>
      </p:sp>
      <p:pic>
        <p:nvPicPr>
          <p:cNvPr id="41985" name="Picture 1"/>
          <p:cNvPicPr>
            <a:picLocks noChangeAspect="1" noChangeArrowheads="1"/>
          </p:cNvPicPr>
          <p:nvPr/>
        </p:nvPicPr>
        <p:blipFill>
          <a:blip r:embed="rId2"/>
          <a:srcRect/>
          <a:stretch>
            <a:fillRect/>
          </a:stretch>
        </p:blipFill>
        <p:spPr bwMode="auto">
          <a:xfrm>
            <a:off x="762410" y="1177018"/>
            <a:ext cx="8091304" cy="46577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15.2.4 </a:t>
            </a:r>
            <a:r>
              <a:rPr lang="zh-CN" altLang="en-US" dirty="0" smtClean="0"/>
              <a:t>建立各结点的概率表</a:t>
            </a:r>
            <a:endParaRPr lang="zh-CN" altLang="en-US" dirty="0"/>
          </a:p>
        </p:txBody>
      </p:sp>
      <p:sp>
        <p:nvSpPr>
          <p:cNvPr id="3" name="内容占位符 2"/>
          <p:cNvSpPr>
            <a:spLocks noGrp="1"/>
          </p:cNvSpPr>
          <p:nvPr>
            <p:ph idx="1"/>
          </p:nvPr>
        </p:nvSpPr>
        <p:spPr/>
        <p:txBody>
          <a:bodyPr/>
          <a:lstStyle/>
          <a:p>
            <a:r>
              <a:rPr lang="zh-CN" altLang="en-US" dirty="0" smtClean="0"/>
              <a:t>在建立了无回路有向图之后，关键的问题是要获得图中各个结点的概率</a:t>
            </a:r>
            <a:r>
              <a:rPr lang="en-US" dirty="0" smtClean="0"/>
              <a:t>p(X</a:t>
            </a:r>
            <a:r>
              <a:rPr lang="en-US" baseline="-25000" dirty="0" smtClean="0"/>
              <a:t>i</a:t>
            </a:r>
            <a:r>
              <a:rPr lang="en-US" dirty="0" smtClean="0"/>
              <a:t>)</a:t>
            </a:r>
            <a:r>
              <a:rPr lang="zh-CN" altLang="en-US" dirty="0" smtClean="0"/>
              <a:t>及其父辈传递的概率</a:t>
            </a:r>
            <a:r>
              <a:rPr lang="en-US" dirty="0" smtClean="0"/>
              <a:t>pa(X</a:t>
            </a:r>
            <a:r>
              <a:rPr lang="en-US" baseline="-25000" dirty="0" smtClean="0"/>
              <a:t>i</a:t>
            </a:r>
            <a:r>
              <a:rPr lang="en-US" dirty="0" smtClean="0"/>
              <a:t>)</a:t>
            </a:r>
            <a:r>
              <a:rPr lang="zh-CN" altLang="en-US" dirty="0" smtClean="0"/>
              <a:t>。</a:t>
            </a:r>
            <a:endParaRPr lang="en-US" altLang="zh-CN" dirty="0" smtClean="0"/>
          </a:p>
          <a:p>
            <a:endParaRPr lang="en-US" altLang="zh-CN" dirty="0" smtClean="0"/>
          </a:p>
          <a:p>
            <a:r>
              <a:rPr lang="zh-CN" altLang="en-US" dirty="0" smtClean="0"/>
              <a:t>将其分为两个阶段：</a:t>
            </a:r>
          </a:p>
          <a:p>
            <a:pPr lvl="1"/>
            <a:r>
              <a:rPr lang="en-US" dirty="0" smtClean="0"/>
              <a:t>1</a:t>
            </a:r>
            <a:r>
              <a:rPr lang="zh-CN" altLang="en-US" dirty="0" smtClean="0"/>
              <a:t>）质化阶段：考虑变量之间的关系；</a:t>
            </a:r>
          </a:p>
          <a:p>
            <a:pPr lvl="1"/>
            <a:r>
              <a:rPr lang="en-US" dirty="0" smtClean="0"/>
              <a:t>2</a:t>
            </a:r>
            <a:r>
              <a:rPr lang="zh-CN" altLang="en-US" dirty="0" smtClean="0"/>
              <a:t>）量化阶段：对模型中的每个参数给出具体的数字。</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叶结点</a:t>
            </a:r>
            <a:r>
              <a:rPr 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叶结点</a:t>
            </a:r>
            <a:r>
              <a:rPr lang="en-US" dirty="0" smtClean="0"/>
              <a:t>(</a:t>
            </a:r>
            <a:r>
              <a:rPr lang="zh-CN" altLang="en-US" dirty="0" smtClean="0"/>
              <a:t>无父辈的</a:t>
            </a:r>
            <a:r>
              <a:rPr lang="en-US" dirty="0" smtClean="0"/>
              <a:t>)</a:t>
            </a:r>
            <a:r>
              <a:rPr lang="zh-CN" altLang="en-US" dirty="0" smtClean="0"/>
              <a:t>的概率分布最容易处理，可以直接给出。</a:t>
            </a:r>
            <a:endParaRPr lang="en-US" altLang="zh-CN" dirty="0" smtClean="0"/>
          </a:p>
          <a:p>
            <a:pPr lvl="1"/>
            <a:r>
              <a:rPr lang="zh-CN" altLang="en-US" dirty="0" smtClean="0"/>
              <a:t>例如，图</a:t>
            </a:r>
            <a:r>
              <a:rPr lang="en-US" dirty="0" smtClean="0"/>
              <a:t>15-3</a:t>
            </a:r>
            <a:r>
              <a:rPr lang="zh-CN" altLang="en-US" dirty="0" smtClean="0"/>
              <a:t>的结点</a:t>
            </a:r>
            <a:r>
              <a:rPr lang="en-US" dirty="0" smtClean="0"/>
              <a:t>novelty</a:t>
            </a:r>
            <a:r>
              <a:rPr lang="zh-CN" altLang="en-US" dirty="0" smtClean="0"/>
              <a:t>有</a:t>
            </a:r>
            <a:r>
              <a:rPr lang="en-US" dirty="0" smtClean="0"/>
              <a:t>5</a:t>
            </a:r>
            <a:r>
              <a:rPr lang="zh-CN" altLang="en-US" dirty="0" smtClean="0"/>
              <a:t>个状态“非常高”、“高”、“平均”、“低”、“非常低”。</a:t>
            </a:r>
            <a:endParaRPr lang="en-US" altLang="zh-CN" dirty="0" smtClean="0"/>
          </a:p>
          <a:p>
            <a:pPr lvl="1"/>
            <a:r>
              <a:rPr lang="zh-CN" altLang="en-US" dirty="0" smtClean="0"/>
              <a:t>然后依据专家的历史的经验分别给出</a:t>
            </a:r>
            <a:r>
              <a:rPr lang="en-US" dirty="0" smtClean="0"/>
              <a:t>novelty</a:t>
            </a:r>
            <a:r>
              <a:rPr lang="zh-CN" altLang="en-US" dirty="0" smtClean="0"/>
              <a:t>的权重，例如，</a:t>
            </a:r>
            <a:r>
              <a:rPr lang="en-US" dirty="0" smtClean="0"/>
              <a:t>5</a:t>
            </a:r>
            <a:r>
              <a:rPr lang="zh-CN" altLang="en-US" dirty="0" smtClean="0"/>
              <a:t>、</a:t>
            </a:r>
            <a:r>
              <a:rPr lang="en-US" dirty="0" smtClean="0"/>
              <a:t>10</a:t>
            </a:r>
            <a:r>
              <a:rPr lang="zh-CN" altLang="en-US" dirty="0" smtClean="0"/>
              <a:t>、</a:t>
            </a:r>
            <a:r>
              <a:rPr lang="en-US" dirty="0" smtClean="0"/>
              <a:t>20</a:t>
            </a:r>
            <a:r>
              <a:rPr lang="zh-CN" altLang="en-US" dirty="0" smtClean="0"/>
              <a:t>、</a:t>
            </a:r>
            <a:r>
              <a:rPr lang="en-US" dirty="0" smtClean="0"/>
              <a:t>40</a:t>
            </a:r>
            <a:r>
              <a:rPr lang="zh-CN" altLang="en-US" dirty="0" smtClean="0"/>
              <a:t>、</a:t>
            </a:r>
            <a:r>
              <a:rPr lang="en-US" dirty="0" smtClean="0"/>
              <a:t>20</a:t>
            </a:r>
            <a:r>
              <a:rPr lang="zh-CN" altLang="en-US" dirty="0" smtClean="0"/>
              <a:t>。这样，就转换为概率分布：</a:t>
            </a:r>
            <a:r>
              <a:rPr lang="en-US" dirty="0" smtClean="0"/>
              <a:t>0.05</a:t>
            </a:r>
            <a:r>
              <a:rPr lang="zh-CN" altLang="en-US" dirty="0" smtClean="0"/>
              <a:t>、</a:t>
            </a:r>
            <a:r>
              <a:rPr lang="en-US" dirty="0" smtClean="0"/>
              <a:t>0.11</a:t>
            </a:r>
            <a:r>
              <a:rPr lang="zh-CN" altLang="en-US" dirty="0" smtClean="0"/>
              <a:t>、</a:t>
            </a:r>
            <a:r>
              <a:rPr lang="en-US" dirty="0" smtClean="0"/>
              <a:t>0.21</a:t>
            </a:r>
            <a:r>
              <a:rPr lang="zh-CN" altLang="en-US" dirty="0" smtClean="0"/>
              <a:t>、</a:t>
            </a:r>
            <a:r>
              <a:rPr lang="en-US" dirty="0" smtClean="0"/>
              <a:t>0.43</a:t>
            </a:r>
            <a:r>
              <a:rPr lang="zh-CN" altLang="en-US" dirty="0" smtClean="0"/>
              <a:t>、</a:t>
            </a:r>
            <a:r>
              <a:rPr lang="en-US" dirty="0" smtClean="0"/>
              <a:t>0.21(</a:t>
            </a:r>
            <a:r>
              <a:rPr lang="zh-CN" altLang="en-US" dirty="0" smtClean="0"/>
              <a:t>注意：稍微做了</a:t>
            </a:r>
            <a:r>
              <a:rPr lang="en-US" dirty="0" smtClean="0"/>
              <a:t>)</a:t>
            </a:r>
            <a:r>
              <a:rPr lang="zh-CN" altLang="en-US" dirty="0" smtClean="0"/>
              <a:t>改变，使其接近于正态分布值）。</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0178" name="Picture 2"/>
          <p:cNvPicPr>
            <a:picLocks noChangeAspect="1" noChangeArrowheads="1"/>
          </p:cNvPicPr>
          <p:nvPr/>
        </p:nvPicPr>
        <p:blipFill>
          <a:blip r:embed="rId2"/>
          <a:srcRect/>
          <a:stretch>
            <a:fillRect/>
          </a:stretch>
        </p:blipFill>
        <p:spPr bwMode="auto">
          <a:xfrm>
            <a:off x="1262743" y="1181390"/>
            <a:ext cx="7315200" cy="526295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表的第二行为例</a:t>
            </a:r>
            <a:r>
              <a:rPr lang="en-US" dirty="0" smtClean="0"/>
              <a:t>(</a:t>
            </a:r>
            <a:r>
              <a:rPr lang="zh-CN" altLang="en-US" dirty="0" smtClean="0"/>
              <a:t>资源为好，稳定性高，内部复杂性低</a:t>
            </a:r>
            <a:r>
              <a:rPr lang="en-US" dirty="0" smtClean="0"/>
              <a:t>)</a:t>
            </a:r>
            <a:r>
              <a:rPr lang="zh-CN" altLang="en-US" dirty="0" smtClean="0"/>
              <a:t>导致规格质量分布峰值接近于</a:t>
            </a:r>
            <a:r>
              <a:rPr lang="en-US" dirty="0" smtClean="0"/>
              <a:t>5</a:t>
            </a:r>
            <a:r>
              <a:rPr lang="zh-CN" altLang="en-US" dirty="0" smtClean="0"/>
              <a:t>，即最好的质量。</a:t>
            </a:r>
            <a:endParaRPr lang="en-US" altLang="zh-CN" dirty="0" smtClean="0"/>
          </a:p>
          <a:p>
            <a:r>
              <a:rPr lang="zh-CN" altLang="en-US" dirty="0" smtClean="0"/>
              <a:t>第三行表示了最坏的情况（资源最差，稳定性低、复杂度高），分布的尖峰接近于</a:t>
            </a:r>
            <a:r>
              <a:rPr lang="en-US" dirty="0" smtClean="0"/>
              <a:t>1(</a:t>
            </a:r>
            <a:r>
              <a:rPr lang="zh-CN" altLang="en-US" dirty="0" smtClean="0"/>
              <a:t>最差的规格质量</a:t>
            </a:r>
            <a:r>
              <a:rPr lang="en-US" dirty="0" smtClean="0"/>
              <a:t>)</a:t>
            </a:r>
            <a:r>
              <a:rPr lang="zh-CN" altLang="en-US" dirty="0" smtClean="0"/>
              <a:t>。</a:t>
            </a:r>
          </a:p>
          <a:p>
            <a:r>
              <a:rPr lang="zh-CN" altLang="en-US" dirty="0" smtClean="0"/>
              <a:t>以此为基础，在本例中，计算计算平均值公式：</a:t>
            </a:r>
          </a:p>
          <a:p>
            <a:endParaRPr lang="en-US" sz="2000" dirty="0" smtClean="0"/>
          </a:p>
          <a:p>
            <a:r>
              <a:rPr lang="en-US" sz="2000" dirty="0" smtClean="0"/>
              <a:t>Min(</a:t>
            </a:r>
            <a:r>
              <a:rPr lang="zh-CN" altLang="en-US" sz="2000" dirty="0" smtClean="0"/>
              <a:t>资源效果，</a:t>
            </a:r>
            <a:r>
              <a:rPr lang="en-US" sz="2000" dirty="0" smtClean="0"/>
              <a:t>(5*</a:t>
            </a:r>
            <a:r>
              <a:rPr lang="zh-CN" altLang="en-US" sz="2000" dirty="0" smtClean="0"/>
              <a:t>资源效果</a:t>
            </a:r>
            <a:r>
              <a:rPr lang="en-US" sz="2000" dirty="0" smtClean="0"/>
              <a:t> + </a:t>
            </a:r>
            <a:r>
              <a:rPr lang="zh-CN" altLang="en-US" sz="2000" dirty="0" smtClean="0"/>
              <a:t>内部复杂性</a:t>
            </a:r>
            <a:r>
              <a:rPr lang="en-US" sz="2000" dirty="0" smtClean="0"/>
              <a:t> + 5*</a:t>
            </a:r>
            <a:r>
              <a:rPr lang="zh-CN" altLang="en-US" sz="2000" dirty="0" smtClean="0"/>
              <a:t>稳定性</a:t>
            </a:r>
            <a:r>
              <a:rPr lang="en-US" sz="2000" dirty="0" smtClean="0"/>
              <a:t>) / 11)</a:t>
            </a: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15.2.5 </a:t>
            </a:r>
            <a:r>
              <a:rPr lang="zh-CN" altLang="en-US" dirty="0" smtClean="0"/>
              <a:t>实际效果</a:t>
            </a:r>
            <a:endParaRPr lang="zh-CN" altLang="en-US" dirty="0"/>
          </a:p>
        </p:txBody>
      </p:sp>
      <p:sp>
        <p:nvSpPr>
          <p:cNvPr id="3" name="内容占位符 2"/>
          <p:cNvSpPr>
            <a:spLocks noGrp="1"/>
          </p:cNvSpPr>
          <p:nvPr>
            <p:ph idx="1"/>
          </p:nvPr>
        </p:nvSpPr>
        <p:spPr/>
        <p:txBody>
          <a:bodyPr/>
          <a:lstStyle/>
          <a:p>
            <a:r>
              <a:rPr lang="zh-CN" altLang="en-US" dirty="0" smtClean="0"/>
              <a:t>具有较好的效果</a:t>
            </a:r>
            <a:endParaRPr lang="en-US" altLang="zh-CN" dirty="0" smtClean="0"/>
          </a:p>
          <a:p>
            <a:r>
              <a:rPr lang="zh-CN" altLang="en-US" dirty="0" smtClean="0"/>
              <a:t>但不能令人完全信服，关键：</a:t>
            </a:r>
            <a:endParaRPr lang="en-US" altLang="zh-CN" dirty="0" smtClean="0"/>
          </a:p>
          <a:p>
            <a:pPr lvl="1"/>
            <a:r>
              <a:rPr lang="zh-CN" altLang="en-US" dirty="0" smtClean="0"/>
              <a:t>数据的获取</a:t>
            </a:r>
            <a:endParaRPr lang="en-US" altLang="zh-CN" dirty="0" smtClean="0"/>
          </a:p>
          <a:p>
            <a:pPr lvl="1"/>
            <a:r>
              <a:rPr lang="zh-CN" altLang="en-US" dirty="0" smtClean="0"/>
              <a:t>严重缺陷与一般缺陷的区分</a:t>
            </a:r>
            <a:endParaRPr lang="en-US" altLang="zh-CN" dirty="0" smtClean="0"/>
          </a:p>
          <a:p>
            <a:pPr lvl="1"/>
            <a:r>
              <a:rPr lang="zh-CN" altLang="en-US" dirty="0" smtClean="0"/>
              <a:t>概率分布较泛</a:t>
            </a:r>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 </a:t>
            </a:r>
            <a:r>
              <a:rPr lang="zh-CN" altLang="en-US" dirty="0" smtClean="0"/>
              <a:t>基于过程能力的缺陷预测</a:t>
            </a:r>
            <a:endParaRPr lang="zh-CN" altLang="en-US" dirty="0"/>
          </a:p>
        </p:txBody>
      </p:sp>
      <p:sp>
        <p:nvSpPr>
          <p:cNvPr id="3" name="内容占位符 2"/>
          <p:cNvSpPr>
            <a:spLocks noGrp="1"/>
          </p:cNvSpPr>
          <p:nvPr>
            <p:ph idx="1"/>
          </p:nvPr>
        </p:nvSpPr>
        <p:spPr/>
        <p:txBody>
          <a:bodyPr/>
          <a:lstStyle/>
          <a:p>
            <a:r>
              <a:rPr lang="en-US" dirty="0" smtClean="0"/>
              <a:t>15.3.1</a:t>
            </a:r>
            <a:r>
              <a:rPr lang="zh-CN" altLang="en-US" dirty="0" smtClean="0"/>
              <a:t>缺陷的产生与消除过程预测</a:t>
            </a:r>
          </a:p>
          <a:p>
            <a:r>
              <a:rPr lang="en-US" dirty="0" smtClean="0"/>
              <a:t>15.3.2 </a:t>
            </a:r>
            <a:r>
              <a:rPr lang="zh-CN" altLang="en-US" dirty="0" smtClean="0"/>
              <a:t>基于</a:t>
            </a:r>
            <a:r>
              <a:rPr lang="en-US" dirty="0" smtClean="0"/>
              <a:t>CMMI</a:t>
            </a:r>
            <a:r>
              <a:rPr lang="zh-CN" altLang="en-US" dirty="0" smtClean="0"/>
              <a:t>等级的能力的预测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15.3.1</a:t>
            </a:r>
            <a:r>
              <a:rPr lang="zh-CN" altLang="en-US" dirty="0" smtClean="0"/>
              <a:t>缺陷的产生与消除过程预测</a:t>
            </a:r>
            <a:endParaRPr lang="zh-CN" altLang="en-US" dirty="0"/>
          </a:p>
        </p:txBody>
      </p:sp>
      <p:sp>
        <p:nvSpPr>
          <p:cNvPr id="3" name="内容占位符 2"/>
          <p:cNvSpPr>
            <a:spLocks noGrp="1"/>
          </p:cNvSpPr>
          <p:nvPr>
            <p:ph idx="1"/>
          </p:nvPr>
        </p:nvSpPr>
        <p:spPr>
          <a:xfrm>
            <a:off x="990600" y="1295400"/>
            <a:ext cx="8001000" cy="1201057"/>
          </a:xfrm>
        </p:spPr>
        <p:txBody>
          <a:bodyPr/>
          <a:lstStyle/>
          <a:p>
            <a:r>
              <a:rPr lang="zh-CN" altLang="en-US" dirty="0" smtClean="0"/>
              <a:t>软件缺陷是生产过程中人工所产生的错误。</a:t>
            </a:r>
            <a:endParaRPr lang="en-US" altLang="zh-CN" dirty="0" smtClean="0"/>
          </a:p>
          <a:p>
            <a:r>
              <a:rPr lang="zh-CN" altLang="en-US" dirty="0" smtClean="0"/>
              <a:t>并在评审</a:t>
            </a:r>
            <a:r>
              <a:rPr lang="en-US" altLang="zh-CN" dirty="0" smtClean="0"/>
              <a:t>(</a:t>
            </a:r>
            <a:r>
              <a:rPr lang="zh-CN" altLang="en-US" dirty="0" smtClean="0"/>
              <a:t>或测试</a:t>
            </a:r>
            <a:r>
              <a:rPr lang="en-US" altLang="zh-CN" dirty="0" smtClean="0"/>
              <a:t>)</a:t>
            </a:r>
            <a:r>
              <a:rPr lang="zh-CN" altLang="en-US" dirty="0" smtClean="0"/>
              <a:t>活动中被消除，因此</a:t>
            </a:r>
            <a:endParaRPr lang="en-US" altLang="zh-CN" dirty="0" smtClean="0"/>
          </a:p>
          <a:p>
            <a:pPr>
              <a:buNone/>
            </a:pPr>
            <a:endParaRPr lang="zh-CN" altLang="en-US" dirty="0"/>
          </a:p>
        </p:txBody>
      </p:sp>
      <p:pic>
        <p:nvPicPr>
          <p:cNvPr id="51202" name="Picture 2"/>
          <p:cNvPicPr>
            <a:picLocks noChangeAspect="1" noChangeArrowheads="1"/>
          </p:cNvPicPr>
          <p:nvPr/>
        </p:nvPicPr>
        <p:blipFill>
          <a:blip r:embed="rId2"/>
          <a:srcRect/>
          <a:stretch>
            <a:fillRect/>
          </a:stretch>
        </p:blipFill>
        <p:spPr bwMode="auto">
          <a:xfrm>
            <a:off x="603217" y="2509838"/>
            <a:ext cx="8540783" cy="299107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2226" name="Picture 2"/>
          <p:cNvPicPr>
            <a:picLocks noChangeAspect="1" noChangeArrowheads="1"/>
          </p:cNvPicPr>
          <p:nvPr/>
        </p:nvPicPr>
        <p:blipFill>
          <a:blip r:embed="rId2"/>
          <a:srcRect/>
          <a:stretch>
            <a:fillRect/>
          </a:stretch>
        </p:blipFill>
        <p:spPr bwMode="auto">
          <a:xfrm>
            <a:off x="1093640" y="1365023"/>
            <a:ext cx="8050360" cy="422297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433286"/>
          </a:xfrm>
        </p:spPr>
        <p:txBody>
          <a:bodyPr/>
          <a:lstStyle/>
          <a:p>
            <a:r>
              <a:rPr lang="zh-CN" altLang="en-US" dirty="0" smtClean="0"/>
              <a:t>矩阵中阶段</a:t>
            </a:r>
            <a:r>
              <a:rPr lang="en-US" dirty="0" err="1" smtClean="0"/>
              <a:t>i</a:t>
            </a:r>
            <a:r>
              <a:rPr lang="zh-CN" altLang="en-US" dirty="0" smtClean="0"/>
              <a:t>总的注入缺陷数为</a:t>
            </a:r>
            <a:r>
              <a:rPr lang="en-US" dirty="0" smtClean="0"/>
              <a:t>D</a:t>
            </a:r>
            <a:r>
              <a:rPr lang="en-US" baseline="-25000" dirty="0" smtClean="0"/>
              <a:t>i*</a:t>
            </a:r>
            <a:r>
              <a:rPr lang="zh-CN" altLang="en-US" dirty="0" smtClean="0"/>
              <a:t>，设检查点</a:t>
            </a:r>
            <a:r>
              <a:rPr lang="en-US" dirty="0" smtClean="0"/>
              <a:t>j</a:t>
            </a:r>
            <a:r>
              <a:rPr lang="zh-CN" altLang="en-US" dirty="0" smtClean="0"/>
              <a:t>为该阶段的检查点，总的清除缺陷数为</a:t>
            </a:r>
            <a:r>
              <a:rPr lang="en-US" dirty="0" smtClean="0"/>
              <a:t>D</a:t>
            </a:r>
            <a:r>
              <a:rPr lang="en-US" baseline="-25000" dirty="0" smtClean="0"/>
              <a:t>*j</a:t>
            </a:r>
            <a:r>
              <a:rPr lang="en-US" i="1" baseline="-25000" dirty="0" smtClean="0"/>
              <a:t> </a:t>
            </a:r>
            <a:r>
              <a:rPr lang="zh-CN" altLang="en-US" dirty="0" smtClean="0"/>
              <a:t>，则阶段</a:t>
            </a:r>
            <a:r>
              <a:rPr lang="en-US" dirty="0" err="1" smtClean="0"/>
              <a:t>i</a:t>
            </a:r>
            <a:r>
              <a:rPr lang="zh-CN" altLang="en-US" dirty="0" smtClean="0"/>
              <a:t>的缺陷清除率为：</a:t>
            </a:r>
            <a:endParaRPr lang="zh-CN" alt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3" name="Object 1"/>
          <p:cNvGraphicFramePr>
            <a:graphicFrameLocks noChangeAspect="1"/>
          </p:cNvGraphicFramePr>
          <p:nvPr/>
        </p:nvGraphicFramePr>
        <p:xfrm>
          <a:off x="1320800" y="3004457"/>
          <a:ext cx="5109029" cy="1719624"/>
        </p:xfrm>
        <a:graphic>
          <a:graphicData uri="http://schemas.openxmlformats.org/presentationml/2006/ole">
            <p:oleObj spid="_x0000_s54273" name="公式" r:id="rId3" imgW="1955800" imgH="66040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0" indent="-342900">
              <a:spcBef>
                <a:spcPct val="20000"/>
              </a:spcBef>
              <a:defRPr/>
            </a:pPr>
            <a:r>
              <a:rPr lang="en-US" dirty="0" smtClean="0"/>
              <a:t>15.1 </a:t>
            </a:r>
            <a:r>
              <a:rPr lang="zh-CN" altLang="en-US" dirty="0" smtClean="0"/>
              <a:t>基于代码的缺陷预测</a:t>
            </a:r>
          </a:p>
        </p:txBody>
      </p:sp>
      <p:sp>
        <p:nvSpPr>
          <p:cNvPr id="3" name="内容占位符 2"/>
          <p:cNvSpPr>
            <a:spLocks noGrp="1"/>
          </p:cNvSpPr>
          <p:nvPr>
            <p:ph idx="1"/>
          </p:nvPr>
        </p:nvSpPr>
        <p:spPr/>
        <p:txBody>
          <a:bodyPr/>
          <a:lstStyle/>
          <a:p>
            <a:r>
              <a:rPr lang="en-US" dirty="0" smtClean="0"/>
              <a:t>15.1.1 </a:t>
            </a:r>
            <a:r>
              <a:rPr lang="zh-CN" altLang="en-US" dirty="0" smtClean="0"/>
              <a:t>基于代码行和复杂性的预测</a:t>
            </a:r>
          </a:p>
          <a:p>
            <a:r>
              <a:rPr lang="en-US" dirty="0" smtClean="0"/>
              <a:t>15.1.2 </a:t>
            </a:r>
            <a:r>
              <a:rPr lang="zh-CN" altLang="en-US" dirty="0" smtClean="0"/>
              <a:t>模块规模对缺陷的影响</a:t>
            </a:r>
          </a:p>
          <a:p>
            <a:r>
              <a:rPr lang="en-US" dirty="0" smtClean="0"/>
              <a:t>15.1.3 </a:t>
            </a:r>
            <a:r>
              <a:rPr lang="zh-CN" altLang="en-US" dirty="0" smtClean="0"/>
              <a:t>基于复杂度和修改情况的预测</a:t>
            </a:r>
          </a:p>
          <a:p>
            <a:r>
              <a:rPr lang="en-US" dirty="0" smtClean="0"/>
              <a:t>15.1.4 </a:t>
            </a:r>
            <a:r>
              <a:rPr lang="zh-CN" altLang="en-US" dirty="0" smtClean="0"/>
              <a:t>基于功能点的缺陷预测</a:t>
            </a:r>
          </a:p>
          <a:p>
            <a:r>
              <a:rPr lang="en-US" dirty="0" smtClean="0"/>
              <a:t>15.1.5 </a:t>
            </a:r>
            <a:r>
              <a:rPr lang="zh-CN" altLang="en-US" dirty="0" smtClean="0"/>
              <a:t>多变量的预测</a:t>
            </a:r>
            <a:r>
              <a:rPr lang="en-US" dirty="0" smtClean="0"/>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在工程中，如果开发队伍能够根据历史经验数据获得各个开发阶段的</a:t>
            </a:r>
            <a:r>
              <a:rPr lang="en-US" i="1" dirty="0" err="1" smtClean="0"/>
              <a:t>DREi</a:t>
            </a:r>
            <a:r>
              <a:rPr lang="zh-CN" altLang="en-US" dirty="0" smtClean="0"/>
              <a:t>，那么，在第</a:t>
            </a:r>
            <a:r>
              <a:rPr lang="en-US" dirty="0" smtClean="0"/>
              <a:t>j</a:t>
            </a:r>
            <a:r>
              <a:rPr lang="zh-CN" altLang="en-US" dirty="0" smtClean="0"/>
              <a:t>阶段，预测出第</a:t>
            </a:r>
            <a:r>
              <a:rPr lang="en-US" dirty="0" smtClean="0"/>
              <a:t>j+1</a:t>
            </a:r>
            <a:r>
              <a:rPr lang="zh-CN" altLang="en-US" dirty="0" smtClean="0"/>
              <a:t>阶段时发现的缺陷数，可能缺陷数：</a:t>
            </a:r>
          </a:p>
          <a:p>
            <a:r>
              <a:rPr lang="de-DE" i="1" dirty="0" smtClean="0"/>
              <a:t>D</a:t>
            </a:r>
            <a:r>
              <a:rPr lang="zh-CN" altLang="en-US" baseline="-25000" dirty="0" smtClean="0"/>
              <a:t>●</a:t>
            </a:r>
            <a:r>
              <a:rPr lang="de-DE" i="1" baseline="-25000" dirty="0" smtClean="0"/>
              <a:t>(j+1) </a:t>
            </a:r>
            <a:r>
              <a:rPr lang="de-DE" i="1" dirty="0" smtClean="0"/>
              <a:t> = (D</a:t>
            </a:r>
            <a:r>
              <a:rPr lang="zh-CN" altLang="en-US" baseline="-25000" dirty="0" smtClean="0"/>
              <a:t>●</a:t>
            </a:r>
            <a:r>
              <a:rPr lang="de-DE" i="1" baseline="-25000" dirty="0" smtClean="0"/>
              <a:t>j </a:t>
            </a:r>
            <a:r>
              <a:rPr lang="de-DE" i="1" dirty="0" smtClean="0"/>
              <a:t>* (1- DRE</a:t>
            </a:r>
            <a:r>
              <a:rPr lang="de-DE" i="1" baseline="-25000" dirty="0" smtClean="0"/>
              <a:t>i</a:t>
            </a:r>
            <a:r>
              <a:rPr lang="de-DE" i="1" dirty="0" smtClean="0"/>
              <a:t>) + D</a:t>
            </a:r>
            <a:r>
              <a:rPr lang="de-DE" i="1" baseline="-25000" dirty="0" smtClean="0"/>
              <a:t>i+1</a:t>
            </a:r>
            <a:r>
              <a:rPr lang="de-DE" i="1" dirty="0" smtClean="0"/>
              <a:t> ) *</a:t>
            </a:r>
            <a:endParaRPr lang="zh-CN" altLang="en-US" dirty="0" smtClean="0"/>
          </a:p>
          <a:p>
            <a:endParaRPr lang="en-US" altLang="zh-CN" dirty="0" smtClean="0"/>
          </a:p>
          <a:p>
            <a:r>
              <a:rPr lang="zh-CN" altLang="en-US" dirty="0" smtClean="0"/>
              <a:t>其中： </a:t>
            </a:r>
            <a:r>
              <a:rPr lang="fr-FR" dirty="0" smtClean="0"/>
              <a:t>D</a:t>
            </a:r>
            <a:r>
              <a:rPr lang="fr-FR" baseline="-25000" dirty="0" smtClean="0"/>
              <a:t>i+1</a:t>
            </a:r>
            <a:r>
              <a:rPr lang="zh-CN" altLang="en-US" dirty="0" smtClean="0"/>
              <a:t>表示</a:t>
            </a:r>
            <a:r>
              <a:rPr lang="en-US" dirty="0" smtClean="0"/>
              <a:t>i+1</a:t>
            </a:r>
            <a:r>
              <a:rPr lang="zh-CN" altLang="en-US" dirty="0" smtClean="0"/>
              <a:t>维护阶段引入的缺陷。</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0943" y="1034143"/>
            <a:ext cx="8001000" cy="4902200"/>
          </a:xfrm>
        </p:spPr>
        <p:txBody>
          <a:bodyPr/>
          <a:lstStyle/>
          <a:p>
            <a:r>
              <a:rPr lang="zh-CN" altLang="en-US" sz="2400" dirty="0" smtClean="0"/>
              <a:t>假设产品发布后，运行维护阶段没有引入新的缺陷，则其缺陷清除率</a:t>
            </a:r>
            <a:r>
              <a:rPr lang="en-US" sz="2400" dirty="0" smtClean="0"/>
              <a:t>DRE</a:t>
            </a:r>
            <a:r>
              <a:rPr lang="en-US" sz="2400" baseline="-25000" dirty="0" smtClean="0"/>
              <a:t>i+1</a:t>
            </a:r>
            <a:r>
              <a:rPr lang="zh-CN" altLang="en-US" sz="2400" dirty="0" smtClean="0"/>
              <a:t>为</a:t>
            </a:r>
            <a:r>
              <a:rPr lang="en-US" sz="2400" dirty="0" smtClean="0"/>
              <a:t>1</a:t>
            </a:r>
            <a:r>
              <a:rPr lang="zh-CN" altLang="en-US" sz="2400" dirty="0" smtClean="0"/>
              <a:t>。则上述公式简化为：</a:t>
            </a:r>
          </a:p>
          <a:p>
            <a:pPr lvl="1"/>
            <a:r>
              <a:rPr lang="en-US" i="1" dirty="0" smtClean="0"/>
              <a:t>D</a:t>
            </a:r>
            <a:r>
              <a:rPr lang="zh-CN" altLang="en-US" baseline="-25000" dirty="0" smtClean="0"/>
              <a:t>●</a:t>
            </a:r>
            <a:r>
              <a:rPr lang="en-US" i="1" baseline="-25000" dirty="0" smtClean="0"/>
              <a:t>(j+1) </a:t>
            </a:r>
            <a:r>
              <a:rPr lang="en-US" i="1" dirty="0" smtClean="0"/>
              <a:t> = D</a:t>
            </a:r>
            <a:r>
              <a:rPr lang="zh-CN" altLang="en-US" baseline="-25000" dirty="0" smtClean="0"/>
              <a:t>●</a:t>
            </a:r>
            <a:r>
              <a:rPr lang="en-US" i="1" baseline="-25000" dirty="0" smtClean="0"/>
              <a:t>j </a:t>
            </a:r>
            <a:r>
              <a:rPr lang="en-US" i="1" dirty="0" smtClean="0"/>
              <a:t>* (1- </a:t>
            </a:r>
            <a:r>
              <a:rPr lang="en-US" i="1" dirty="0" err="1" smtClean="0"/>
              <a:t>DRE</a:t>
            </a:r>
            <a:r>
              <a:rPr lang="en-US" i="1" baseline="-25000" dirty="0" err="1" smtClean="0"/>
              <a:t>i</a:t>
            </a:r>
            <a:r>
              <a:rPr lang="en-US" i="1" dirty="0" smtClean="0"/>
              <a:t>) </a:t>
            </a:r>
            <a:r>
              <a:rPr lang="en-US" dirty="0" smtClean="0"/>
              <a:t> ---------------- </a:t>
            </a:r>
            <a:r>
              <a:rPr lang="zh-CN" altLang="en-US" dirty="0" smtClean="0"/>
              <a:t>（式</a:t>
            </a:r>
            <a:r>
              <a:rPr lang="en-US" dirty="0" smtClean="0"/>
              <a:t>15-3-3</a:t>
            </a:r>
            <a:r>
              <a:rPr lang="zh-CN" altLang="en-US" dirty="0" smtClean="0"/>
              <a:t>）</a:t>
            </a:r>
          </a:p>
          <a:p>
            <a:pPr lvl="1"/>
            <a:r>
              <a:rPr lang="zh-CN" altLang="en-US" dirty="0" smtClean="0"/>
              <a:t>即，运维维护阶段缺陷＝测试缺陷</a:t>
            </a:r>
            <a:r>
              <a:rPr lang="en-US" altLang="zh-CN" dirty="0" smtClean="0"/>
              <a:t>×</a:t>
            </a:r>
            <a:r>
              <a:rPr lang="zh-CN" altLang="en-US" dirty="0" smtClean="0"/>
              <a:t>（</a:t>
            </a:r>
            <a:r>
              <a:rPr lang="en-US" dirty="0" smtClean="0"/>
              <a:t>1</a:t>
            </a:r>
            <a:r>
              <a:rPr lang="zh-CN" altLang="en-US" dirty="0" smtClean="0"/>
              <a:t>－测试阶段的</a:t>
            </a:r>
            <a:r>
              <a:rPr lang="en-US" dirty="0" smtClean="0"/>
              <a:t>DRE</a:t>
            </a:r>
            <a:r>
              <a:rPr lang="zh-CN" altLang="en-US" dirty="0" smtClean="0"/>
              <a:t>）</a:t>
            </a:r>
          </a:p>
          <a:p>
            <a:pPr lvl="1"/>
            <a:r>
              <a:rPr lang="zh-CN" altLang="en-US" dirty="0" smtClean="0"/>
              <a:t>这样， 当某项目集成测试阶段的缺陷清除率</a:t>
            </a:r>
            <a:r>
              <a:rPr lang="en-US" dirty="0" smtClean="0"/>
              <a:t>(DRE)95</a:t>
            </a:r>
            <a:r>
              <a:rPr lang="zh-CN" altLang="en-US" dirty="0" smtClean="0"/>
              <a:t>％， 集成测试阶段的缺陷密度是</a:t>
            </a:r>
            <a:r>
              <a:rPr lang="en-US" dirty="0" smtClean="0"/>
              <a:t>2.5bug/KLOC</a:t>
            </a:r>
            <a:r>
              <a:rPr lang="zh-CN" altLang="en-US" dirty="0" smtClean="0"/>
              <a:t>， 软件规模估计</a:t>
            </a:r>
            <a:r>
              <a:rPr lang="en-US" dirty="0" smtClean="0"/>
              <a:t>100KLOC</a:t>
            </a:r>
            <a:r>
              <a:rPr lang="zh-CN" altLang="en-US" dirty="0" smtClean="0"/>
              <a:t>。 </a:t>
            </a:r>
          </a:p>
          <a:p>
            <a:r>
              <a:rPr lang="zh-CN" altLang="en-US" sz="2400" dirty="0" smtClean="0"/>
              <a:t>由此可以推测：</a:t>
            </a:r>
            <a:endParaRPr lang="en-US" altLang="zh-CN" sz="2400" dirty="0" smtClean="0"/>
          </a:p>
          <a:p>
            <a:pPr lvl="1"/>
            <a:r>
              <a:rPr lang="zh-CN" altLang="en-US" dirty="0" smtClean="0"/>
              <a:t>集成测试阶段的缺陷数＝</a:t>
            </a:r>
            <a:r>
              <a:rPr lang="en-US" dirty="0" smtClean="0"/>
              <a:t>100*2.5=2500</a:t>
            </a:r>
            <a:r>
              <a:rPr lang="zh-CN" altLang="en-US" dirty="0" smtClean="0"/>
              <a:t>个，如果集成测试后，直接交付运维的话。</a:t>
            </a:r>
          </a:p>
          <a:p>
            <a:pPr lvl="1"/>
            <a:r>
              <a:rPr lang="zh-CN" altLang="en-US" dirty="0" smtClean="0"/>
              <a:t>运维阶段还遗留缺陷数＝</a:t>
            </a:r>
            <a:r>
              <a:rPr lang="en-US" dirty="0" smtClean="0"/>
              <a:t>2500*(1-0.95)=125</a:t>
            </a:r>
            <a:r>
              <a:rPr lang="zh-CN" altLang="en-US" dirty="0" smtClean="0"/>
              <a:t>个 </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15.3.2 </a:t>
            </a:r>
            <a:r>
              <a:rPr lang="zh-CN" altLang="en-US" dirty="0" smtClean="0"/>
              <a:t>基于</a:t>
            </a:r>
            <a:r>
              <a:rPr lang="en-US" dirty="0" smtClean="0"/>
              <a:t>CMMI</a:t>
            </a:r>
            <a:r>
              <a:rPr lang="zh-CN" altLang="en-US" dirty="0" smtClean="0"/>
              <a:t>等级的能力的预测</a:t>
            </a:r>
            <a:endParaRPr lang="zh-CN" altLang="en-US" dirty="0"/>
          </a:p>
        </p:txBody>
      </p:sp>
      <p:graphicFrame>
        <p:nvGraphicFramePr>
          <p:cNvPr id="4" name="内容占位符 3"/>
          <p:cNvGraphicFramePr>
            <a:graphicFrameLocks noGrp="1"/>
          </p:cNvGraphicFramePr>
          <p:nvPr>
            <p:ph idx="1"/>
          </p:nvPr>
        </p:nvGraphicFramePr>
        <p:xfrm>
          <a:off x="1199881" y="2815999"/>
          <a:ext cx="7392577" cy="2234973"/>
        </p:xfrm>
        <a:graphic>
          <a:graphicData uri="http://schemas.openxmlformats.org/drawingml/2006/table">
            <a:tbl>
              <a:tblPr/>
              <a:tblGrid>
                <a:gridCol w="1885404"/>
                <a:gridCol w="1681126"/>
                <a:gridCol w="2154300"/>
                <a:gridCol w="1671747"/>
              </a:tblGrid>
              <a:tr h="638563">
                <a:tc>
                  <a:txBody>
                    <a:bodyPr/>
                    <a:lstStyle/>
                    <a:p>
                      <a:pPr indent="269875" algn="just">
                        <a:lnSpc>
                          <a:spcPts val="1760"/>
                        </a:lnSpc>
                        <a:spcAft>
                          <a:spcPts val="0"/>
                        </a:spcAft>
                      </a:pPr>
                      <a:endParaRPr lang="en-US" sz="1600" kern="100" dirty="0" smtClean="0">
                        <a:latin typeface="Times New Roman"/>
                        <a:ea typeface="宋体"/>
                        <a:cs typeface="Times New Roman"/>
                      </a:endParaRPr>
                    </a:p>
                    <a:p>
                      <a:pPr indent="269875" algn="just">
                        <a:lnSpc>
                          <a:spcPts val="1760"/>
                        </a:lnSpc>
                        <a:spcAft>
                          <a:spcPts val="0"/>
                        </a:spcAft>
                      </a:pPr>
                      <a:r>
                        <a:rPr lang="en-US" sz="1600" kern="100" dirty="0" smtClean="0">
                          <a:latin typeface="Times New Roman"/>
                          <a:ea typeface="宋体"/>
                          <a:cs typeface="Times New Roman"/>
                        </a:rPr>
                        <a:t>CMM/CMMI</a:t>
                      </a:r>
                      <a:r>
                        <a:rPr lang="zh-CN" sz="1600" kern="100" dirty="0">
                          <a:latin typeface="Times New Roman"/>
                          <a:ea typeface="宋体"/>
                          <a:cs typeface="Times New Roman"/>
                        </a:rPr>
                        <a:t>等级</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潜在缺陷</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缺陷</a:t>
                      </a:r>
                      <a:r>
                        <a:rPr lang="zh-CN" sz="1600" kern="100" dirty="0">
                          <a:latin typeface="Times New Roman"/>
                          <a:ea typeface="宋体"/>
                          <a:cs typeface="Times New Roman"/>
                        </a:rPr>
                        <a:t>移除效率</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交付</a:t>
                      </a:r>
                      <a:r>
                        <a:rPr lang="zh-CN" sz="1600" kern="100" dirty="0">
                          <a:latin typeface="Times New Roman"/>
                          <a:ea typeface="宋体"/>
                          <a:cs typeface="Times New Roman"/>
                        </a:rPr>
                        <a:t>后的缺陷</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282">
                <a:tc>
                  <a:txBody>
                    <a:bodyPr/>
                    <a:lstStyle/>
                    <a:p>
                      <a:pPr indent="269875" algn="just">
                        <a:lnSpc>
                          <a:spcPts val="17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282">
                <a:tc>
                  <a:txBody>
                    <a:bodyPr/>
                    <a:lstStyle/>
                    <a:p>
                      <a:pPr indent="269875" algn="just">
                        <a:lnSpc>
                          <a:spcPts val="17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89%</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0.44</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282">
                <a:tc>
                  <a:txBody>
                    <a:bodyPr/>
                    <a:lstStyle/>
                    <a:p>
                      <a:pPr indent="269875" algn="just">
                        <a:lnSpc>
                          <a:spcPts val="17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91%</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0.27</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282">
                <a:tc>
                  <a:txBody>
                    <a:bodyPr/>
                    <a:lstStyle/>
                    <a:p>
                      <a:pPr indent="269875" algn="just">
                        <a:lnSpc>
                          <a:spcPts val="17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93%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0.14</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282">
                <a:tc>
                  <a:txBody>
                    <a:bodyPr/>
                    <a:lstStyle/>
                    <a:p>
                      <a:pPr indent="269875" algn="just">
                        <a:lnSpc>
                          <a:spcPts val="17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95%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0.05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095828" y="1203236"/>
            <a:ext cx="7859485" cy="830997"/>
          </a:xfrm>
          <a:prstGeom prst="rect">
            <a:avLst/>
          </a:prstGeom>
        </p:spPr>
        <p:txBody>
          <a:bodyPr wrap="square">
            <a:spAutoFit/>
          </a:bodyPr>
          <a:lstStyle/>
          <a:p>
            <a:r>
              <a:rPr lang="en-US" dirty="0" smtClean="0"/>
              <a:t>Capers Jones </a:t>
            </a:r>
            <a:r>
              <a:rPr lang="zh-CN" altLang="en-US" dirty="0" smtClean="0"/>
              <a:t>用“潜在缺陷”和“交付后的缺陷”表达了不同</a:t>
            </a:r>
            <a:r>
              <a:rPr lang="en-US" dirty="0" smtClean="0"/>
              <a:t>CMM</a:t>
            </a:r>
            <a:r>
              <a:rPr lang="zh-CN" altLang="en-US" dirty="0" smtClean="0"/>
              <a:t>等级和产品质量的关系。</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洛克希德</a:t>
            </a:r>
            <a:r>
              <a:rPr lang="en-US" dirty="0" smtClean="0"/>
              <a:t>.</a:t>
            </a:r>
            <a:r>
              <a:rPr lang="zh-CN" altLang="en-US" dirty="0" smtClean="0"/>
              <a:t>马丁</a:t>
            </a:r>
            <a:r>
              <a:rPr lang="en-US" dirty="0" smtClean="0"/>
              <a:t>(Lockheed Martin)</a:t>
            </a:r>
            <a:r>
              <a:rPr lang="zh-CN" altLang="en-US" dirty="0" smtClean="0"/>
              <a:t>公司给出了类似的结果，随着</a:t>
            </a:r>
            <a:r>
              <a:rPr lang="en-US" dirty="0" smtClean="0"/>
              <a:t>CMM/CMMI</a:t>
            </a:r>
            <a:r>
              <a:rPr lang="zh-CN" altLang="en-US" dirty="0" smtClean="0"/>
              <a:t>等级的提高，每提交百万行代码的主要缺陷率下降。</a:t>
            </a:r>
            <a:r>
              <a:rPr lang="en-US" dirty="0" smtClean="0"/>
              <a:t>1990</a:t>
            </a:r>
            <a:r>
              <a:rPr lang="zh-CN" altLang="en-US" dirty="0" smtClean="0"/>
              <a:t>年平均每百万行代码的缺陷数</a:t>
            </a:r>
            <a:r>
              <a:rPr lang="en-US" dirty="0" smtClean="0"/>
              <a:t>600</a:t>
            </a:r>
            <a:r>
              <a:rPr lang="zh-CN" altLang="en-US" dirty="0" smtClean="0"/>
              <a:t>个，</a:t>
            </a:r>
            <a:r>
              <a:rPr lang="en-US" dirty="0" smtClean="0"/>
              <a:t>1995</a:t>
            </a:r>
            <a:r>
              <a:rPr lang="zh-CN" altLang="en-US" dirty="0" smtClean="0"/>
              <a:t>年为</a:t>
            </a:r>
            <a:r>
              <a:rPr lang="en-US" dirty="0" smtClean="0"/>
              <a:t>300</a:t>
            </a:r>
            <a:r>
              <a:rPr lang="zh-CN" altLang="en-US" dirty="0" smtClean="0"/>
              <a:t>个，</a:t>
            </a:r>
            <a:r>
              <a:rPr lang="en-US" dirty="0" smtClean="0"/>
              <a:t>1999</a:t>
            </a:r>
            <a:r>
              <a:rPr lang="zh-CN" altLang="en-US" dirty="0" smtClean="0"/>
              <a:t>年为</a:t>
            </a:r>
            <a:r>
              <a:rPr lang="en-US" dirty="0" smtClean="0"/>
              <a:t>150</a:t>
            </a:r>
            <a:r>
              <a:rPr lang="zh-CN" altLang="en-US" dirty="0" smtClean="0"/>
              <a:t>个，</a:t>
            </a:r>
            <a:r>
              <a:rPr lang="en-US" dirty="0" smtClean="0"/>
              <a:t>2002</a:t>
            </a:r>
            <a:r>
              <a:rPr lang="zh-CN" altLang="en-US" dirty="0" smtClean="0"/>
              <a:t>年为</a:t>
            </a:r>
            <a:r>
              <a:rPr lang="en-US" dirty="0" smtClean="0"/>
              <a:t>51</a:t>
            </a:r>
            <a:r>
              <a:rPr lang="zh-CN" altLang="en-US" dirty="0" smtClean="0"/>
              <a:t>个。</a:t>
            </a:r>
            <a:endParaRPr lang="en-US" altLang="zh-CN" dirty="0" smtClean="0"/>
          </a:p>
          <a:p>
            <a:endParaRPr lang="en-US" altLang="zh-CN" dirty="0" smtClean="0"/>
          </a:p>
          <a:p>
            <a:r>
              <a:rPr lang="zh-CN" altLang="en-US" dirty="0" smtClean="0"/>
              <a:t>软件发布的时的缺陷密度越来越低，这样就可以越来越准确地预测软件交付后的缺陷个数。</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 </a:t>
            </a:r>
            <a:r>
              <a:rPr lang="zh-CN" altLang="en-US" dirty="0" smtClean="0"/>
              <a:t>代码修改历史与缺陷</a:t>
            </a:r>
            <a:endParaRPr lang="zh-CN" altLang="en-US" dirty="0"/>
          </a:p>
        </p:txBody>
      </p:sp>
      <p:sp>
        <p:nvSpPr>
          <p:cNvPr id="3" name="内容占位符 2"/>
          <p:cNvSpPr>
            <a:spLocks noGrp="1"/>
          </p:cNvSpPr>
          <p:nvPr>
            <p:ph idx="1"/>
          </p:nvPr>
        </p:nvSpPr>
        <p:spPr/>
        <p:txBody>
          <a:bodyPr/>
          <a:lstStyle/>
          <a:p>
            <a:r>
              <a:rPr lang="zh-CN" altLang="en-US" dirty="0" smtClean="0"/>
              <a:t>图</a:t>
            </a:r>
            <a:r>
              <a:rPr lang="en-US" dirty="0" smtClean="0"/>
              <a:t>2-3</a:t>
            </a:r>
            <a:r>
              <a:rPr lang="zh-CN" altLang="en-US" dirty="0" smtClean="0"/>
              <a:t>提示</a:t>
            </a:r>
            <a:r>
              <a:rPr lang="zh-CN" altLang="en-US" dirty="0" smtClean="0"/>
              <a:t>我们软件的缺陷很大程度上是由于对代码的修改造成的，这种修改不仅仅是在一个版本的开发过程中，更多的体现在对旧版的纠错或能力扩充。</a:t>
            </a:r>
            <a:endParaRPr lang="en-US" dirty="0" smtClean="0"/>
          </a:p>
          <a:p>
            <a:endParaRPr lang="en-US" dirty="0" smtClean="0"/>
          </a:p>
          <a:p>
            <a:r>
              <a:rPr lang="en-US" dirty="0" smtClean="0"/>
              <a:t>15.4.1 </a:t>
            </a:r>
            <a:r>
              <a:rPr lang="zh-CN" altLang="en-US" dirty="0" smtClean="0"/>
              <a:t>代码搅动的与缺陷预测</a:t>
            </a:r>
          </a:p>
          <a:p>
            <a:r>
              <a:rPr lang="en-US" dirty="0" smtClean="0"/>
              <a:t>15.4.2 </a:t>
            </a:r>
            <a:r>
              <a:rPr lang="zh-CN" altLang="en-US" dirty="0" smtClean="0"/>
              <a:t>突发修改的缺陷预测</a:t>
            </a:r>
            <a:r>
              <a:rPr lang="en-US" dirty="0" smtClean="0"/>
              <a:t>	</a:t>
            </a:r>
            <a:endParaRPr lang="zh-CN" alt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15.4.1 </a:t>
            </a:r>
            <a:r>
              <a:rPr lang="zh-CN" altLang="en-US" dirty="0" smtClean="0"/>
              <a:t>代码搅动的与缺陷预测</a:t>
            </a:r>
            <a:endParaRPr lang="zh-CN" altLang="en-US" dirty="0"/>
          </a:p>
        </p:txBody>
      </p:sp>
      <p:sp>
        <p:nvSpPr>
          <p:cNvPr id="3" name="内容占位符 2"/>
          <p:cNvSpPr>
            <a:spLocks noGrp="1"/>
          </p:cNvSpPr>
          <p:nvPr>
            <p:ph idx="1"/>
          </p:nvPr>
        </p:nvSpPr>
        <p:spPr/>
        <p:txBody>
          <a:bodyPr/>
          <a:lstStyle/>
          <a:p>
            <a:r>
              <a:rPr lang="zh-CN" altLang="en-US" dirty="0" smtClean="0"/>
              <a:t>版本升级过程实际上是对已有代码的搅动</a:t>
            </a:r>
            <a:r>
              <a:rPr lang="en-US" dirty="0" smtClean="0"/>
              <a:t>(Churn)</a:t>
            </a:r>
            <a:r>
              <a:rPr lang="zh-CN" altLang="en-US" dirty="0" smtClean="0"/>
              <a:t>，这种代码搅动会极大地影响到新版本的缺陷。</a:t>
            </a:r>
            <a:endParaRPr lang="en-US" altLang="zh-CN" dirty="0" smtClean="0"/>
          </a:p>
          <a:p>
            <a:r>
              <a:rPr lang="en-US" dirty="0" err="1" smtClean="0"/>
              <a:t>Nagappan</a:t>
            </a:r>
            <a:r>
              <a:rPr lang="zh-CN" altLang="en-US" dirty="0" smtClean="0"/>
              <a:t>和</a:t>
            </a:r>
            <a:r>
              <a:rPr lang="en-US" dirty="0" smtClean="0"/>
              <a:t>Ball</a:t>
            </a:r>
            <a:r>
              <a:rPr lang="zh-CN" altLang="en-US" dirty="0" smtClean="0"/>
              <a:t>研究了微软公司的产品包升级过程中的缺陷统计规律。</a:t>
            </a:r>
            <a:endParaRPr lang="en-US" altLang="zh-CN" dirty="0" smtClean="0"/>
          </a:p>
          <a:p>
            <a:pPr lvl="1"/>
            <a:r>
              <a:rPr lang="zh-CN" altLang="en-US" dirty="0" smtClean="0"/>
              <a:t>对此，他们收集了</a:t>
            </a:r>
            <a:r>
              <a:rPr lang="en-US" dirty="0" smtClean="0"/>
              <a:t>Windows Server 2003(W2k3)</a:t>
            </a:r>
            <a:r>
              <a:rPr lang="zh-CN" altLang="en-US" dirty="0" smtClean="0"/>
              <a:t>的原版和新的补丁包</a:t>
            </a:r>
            <a:r>
              <a:rPr lang="en-US" dirty="0" smtClean="0"/>
              <a:t>Windows Server 2003 Service Pack 1(W2k3-SP1)</a:t>
            </a:r>
            <a:r>
              <a:rPr lang="zh-CN" altLang="en-US" dirty="0" smtClean="0"/>
              <a:t>之间的代码搅动情况。</a:t>
            </a:r>
            <a:endParaRPr lang="en-US" altLang="zh-CN" dirty="0" smtClean="0"/>
          </a:p>
          <a:p>
            <a:pPr lvl="1"/>
            <a:r>
              <a:rPr lang="zh-CN" altLang="en-US" dirty="0" smtClean="0"/>
              <a:t>分析的代码约</a:t>
            </a:r>
            <a:r>
              <a:rPr lang="en-US" dirty="0" smtClean="0"/>
              <a:t>44.97</a:t>
            </a:r>
            <a:r>
              <a:rPr lang="zh-CN" altLang="en-US" dirty="0" smtClean="0"/>
              <a:t>百万行</a:t>
            </a:r>
            <a:r>
              <a:rPr lang="en-US" dirty="0" smtClean="0"/>
              <a:t>(LOC)</a:t>
            </a:r>
            <a:r>
              <a:rPr lang="zh-CN" altLang="en-US" dirty="0" smtClean="0"/>
              <a:t>，共有</a:t>
            </a:r>
            <a:r>
              <a:rPr lang="en-US" dirty="0" smtClean="0"/>
              <a:t>2465</a:t>
            </a:r>
            <a:r>
              <a:rPr lang="zh-CN" altLang="en-US" dirty="0" smtClean="0"/>
              <a:t>可执行文件，源于</a:t>
            </a:r>
            <a:r>
              <a:rPr lang="en-US" dirty="0" smtClean="0"/>
              <a:t>96189</a:t>
            </a:r>
            <a:r>
              <a:rPr lang="zh-CN" altLang="en-US" dirty="0" smtClean="0"/>
              <a:t>个源文件的编译。</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nvGraphicFramePr>
        <p:xfrm>
          <a:off x="957943" y="1636486"/>
          <a:ext cx="7808686" cy="2935515"/>
        </p:xfrm>
        <a:graphic>
          <a:graphicData uri="http://schemas.openxmlformats.org/drawingml/2006/table">
            <a:tbl>
              <a:tblPr/>
              <a:tblGrid>
                <a:gridCol w="2583543"/>
                <a:gridCol w="5225143"/>
              </a:tblGrid>
              <a:tr h="244626">
                <a:tc>
                  <a:txBody>
                    <a:bodyPr/>
                    <a:lstStyle/>
                    <a:p>
                      <a:pPr indent="269875" algn="ctr">
                        <a:lnSpc>
                          <a:spcPts val="1760"/>
                        </a:lnSpc>
                        <a:spcAft>
                          <a:spcPts val="0"/>
                        </a:spcAft>
                      </a:pPr>
                      <a:r>
                        <a:rPr lang="zh-CN" sz="1600" kern="100" dirty="0">
                          <a:latin typeface="Times New Roman"/>
                          <a:ea typeface="宋体"/>
                          <a:cs typeface="Times New Roman"/>
                        </a:rPr>
                        <a:t>代码修改的相对值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49275" algn="ctr">
                        <a:lnSpc>
                          <a:spcPts val="1760"/>
                        </a:lnSpc>
                        <a:spcAft>
                          <a:spcPts val="0"/>
                        </a:spcAft>
                      </a:pPr>
                      <a:r>
                        <a:rPr lang="zh-CN" sz="1600" kern="100">
                          <a:latin typeface="Times New Roman"/>
                          <a:ea typeface="宋体"/>
                          <a:cs typeface="Times New Roman"/>
                        </a:rPr>
                        <a:t>对缺陷的影响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879">
                <a:tc>
                  <a:txBody>
                    <a:bodyPr/>
                    <a:lstStyle/>
                    <a:p>
                      <a:pPr indent="269875" algn="just">
                        <a:lnSpc>
                          <a:spcPts val="1760"/>
                        </a:lnSpc>
                        <a:spcAft>
                          <a:spcPts val="0"/>
                        </a:spcAft>
                      </a:pPr>
                      <a:r>
                        <a:rPr lang="en-US" sz="1600" kern="100" dirty="0">
                          <a:latin typeface="Times New Roman"/>
                          <a:ea typeface="宋体"/>
                          <a:cs typeface="Times New Roman"/>
                        </a:rPr>
                        <a:t>M1</a:t>
                      </a:r>
                      <a:r>
                        <a:rPr lang="zh-CN" sz="1600" kern="100" dirty="0">
                          <a:latin typeface="Times New Roman"/>
                          <a:ea typeface="宋体"/>
                          <a:cs typeface="Times New Roman"/>
                        </a:rPr>
                        <a:t>：</a:t>
                      </a:r>
                    </a:p>
                    <a:p>
                      <a:pPr indent="269875" algn="just">
                        <a:lnSpc>
                          <a:spcPts val="1760"/>
                        </a:lnSpc>
                        <a:spcAft>
                          <a:spcPts val="0"/>
                        </a:spcAft>
                      </a:pPr>
                      <a:r>
                        <a:rPr lang="zh-CN" sz="1600" kern="100" dirty="0">
                          <a:latin typeface="Times New Roman"/>
                          <a:ea typeface="宋体"/>
                          <a:cs typeface="Times New Roman"/>
                        </a:rPr>
                        <a:t>搅动代码行</a:t>
                      </a:r>
                      <a:r>
                        <a:rPr lang="en-US" sz="1600" kern="100" dirty="0">
                          <a:latin typeface="Times New Roman"/>
                          <a:ea typeface="宋体"/>
                          <a:cs typeface="Times New Roman"/>
                        </a:rPr>
                        <a:t>/</a:t>
                      </a:r>
                      <a:r>
                        <a:rPr lang="zh-CN" sz="1600" kern="100" dirty="0">
                          <a:latin typeface="Times New Roman"/>
                          <a:ea typeface="宋体"/>
                          <a:cs typeface="Times New Roman"/>
                        </a:rPr>
                        <a:t>总代码行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新软件（二进制）版本中搅动代码</a:t>
                      </a:r>
                      <a:r>
                        <a:rPr lang="en-US" sz="1600" kern="100" dirty="0">
                          <a:latin typeface="Times New Roman"/>
                          <a:ea typeface="宋体"/>
                          <a:cs typeface="Times New Roman"/>
                        </a:rPr>
                        <a:t>(</a:t>
                      </a:r>
                      <a:r>
                        <a:rPr lang="zh-CN" sz="1600" kern="100" dirty="0">
                          <a:latin typeface="Times New Roman"/>
                          <a:ea typeface="宋体"/>
                          <a:cs typeface="Times New Roman"/>
                        </a:rPr>
                        <a:t>增加和变更的</a:t>
                      </a:r>
                      <a:r>
                        <a:rPr lang="en-US" sz="1600" kern="100" dirty="0">
                          <a:latin typeface="Times New Roman"/>
                          <a:ea typeface="宋体"/>
                          <a:cs typeface="Times New Roman"/>
                        </a:rPr>
                        <a:t>)</a:t>
                      </a:r>
                      <a:r>
                        <a:rPr lang="zh-CN" sz="1600" kern="100" dirty="0">
                          <a:latin typeface="Times New Roman"/>
                          <a:ea typeface="宋体"/>
                          <a:cs typeface="Times New Roman"/>
                        </a:rPr>
                        <a:t>越多，新版本中的缺陷密度越大。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879">
                <a:tc>
                  <a:txBody>
                    <a:bodyPr/>
                    <a:lstStyle/>
                    <a:p>
                      <a:pPr indent="269875" algn="just">
                        <a:lnSpc>
                          <a:spcPts val="1760"/>
                        </a:lnSpc>
                        <a:spcAft>
                          <a:spcPts val="0"/>
                        </a:spcAft>
                      </a:pPr>
                      <a:r>
                        <a:rPr lang="en-US" sz="1600" kern="100">
                          <a:latin typeface="Times New Roman"/>
                          <a:ea typeface="宋体"/>
                          <a:cs typeface="Times New Roman"/>
                        </a:rPr>
                        <a:t>M2</a:t>
                      </a:r>
                      <a:r>
                        <a:rPr lang="zh-CN" sz="1600" kern="100">
                          <a:latin typeface="Times New Roman"/>
                          <a:ea typeface="宋体"/>
                          <a:cs typeface="Times New Roman"/>
                        </a:rPr>
                        <a:t>：</a:t>
                      </a:r>
                    </a:p>
                    <a:p>
                      <a:pPr indent="269875" algn="just">
                        <a:lnSpc>
                          <a:spcPts val="1760"/>
                        </a:lnSpc>
                        <a:spcAft>
                          <a:spcPts val="0"/>
                        </a:spcAft>
                      </a:pPr>
                      <a:r>
                        <a:rPr lang="zh-CN" sz="1600" kern="100">
                          <a:latin typeface="Times New Roman"/>
                          <a:ea typeface="宋体"/>
                          <a:cs typeface="Times New Roman"/>
                        </a:rPr>
                        <a:t>删除的代码行</a:t>
                      </a:r>
                      <a:r>
                        <a:rPr lang="en-US" sz="1600" kern="100">
                          <a:latin typeface="Times New Roman"/>
                          <a:ea typeface="宋体"/>
                          <a:cs typeface="Times New Roman"/>
                        </a:rPr>
                        <a:t>/</a:t>
                      </a:r>
                      <a:r>
                        <a:rPr lang="zh-CN" sz="1600" kern="100">
                          <a:latin typeface="Times New Roman"/>
                          <a:ea typeface="宋体"/>
                          <a:cs typeface="Times New Roman"/>
                        </a:rPr>
                        <a:t>总代码行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新的软件（二进制）版本中删除的代码越多，新版本中的缺陷密度越大。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252">
                <a:tc>
                  <a:txBody>
                    <a:bodyPr/>
                    <a:lstStyle/>
                    <a:p>
                      <a:pPr indent="269875" algn="just">
                        <a:lnSpc>
                          <a:spcPts val="1760"/>
                        </a:lnSpc>
                        <a:spcAft>
                          <a:spcPts val="0"/>
                        </a:spcAft>
                      </a:pPr>
                      <a:r>
                        <a:rPr lang="en-US" sz="1600" kern="100">
                          <a:latin typeface="Times New Roman"/>
                          <a:ea typeface="宋体"/>
                          <a:cs typeface="Times New Roman"/>
                        </a:rPr>
                        <a:t>M3</a:t>
                      </a:r>
                      <a:r>
                        <a:rPr lang="zh-CN" sz="1600" kern="100">
                          <a:latin typeface="Times New Roman"/>
                          <a:ea typeface="宋体"/>
                          <a:cs typeface="Times New Roman"/>
                        </a:rPr>
                        <a:t>：搅动的文件</a:t>
                      </a:r>
                      <a:r>
                        <a:rPr lang="en-US" sz="1600" kern="100">
                          <a:latin typeface="Times New Roman"/>
                          <a:ea typeface="宋体"/>
                          <a:cs typeface="Times New Roman"/>
                        </a:rPr>
                        <a:t>/</a:t>
                      </a:r>
                      <a:r>
                        <a:rPr lang="zh-CN" sz="1600" kern="100">
                          <a:latin typeface="Times New Roman"/>
                          <a:ea typeface="宋体"/>
                          <a:cs typeface="Times New Roman"/>
                        </a:rPr>
                        <a:t>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搅动的文件比例越多，引入这些文件的缺陷也越多。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879">
                <a:tc>
                  <a:txBody>
                    <a:bodyPr/>
                    <a:lstStyle/>
                    <a:p>
                      <a:pPr indent="269875" algn="just">
                        <a:lnSpc>
                          <a:spcPts val="1760"/>
                        </a:lnSpc>
                        <a:spcAft>
                          <a:spcPts val="0"/>
                        </a:spcAft>
                      </a:pPr>
                      <a:r>
                        <a:rPr lang="en-US" sz="1600" kern="100">
                          <a:latin typeface="Times New Roman"/>
                          <a:ea typeface="宋体"/>
                          <a:cs typeface="Times New Roman"/>
                        </a:rPr>
                        <a:t>M4</a:t>
                      </a:r>
                      <a:r>
                        <a:rPr lang="zh-CN" sz="1600" kern="100">
                          <a:latin typeface="Times New Roman"/>
                          <a:ea typeface="宋体"/>
                          <a:cs typeface="Times New Roman"/>
                        </a:rPr>
                        <a:t>：</a:t>
                      </a:r>
                    </a:p>
                    <a:p>
                      <a:pPr indent="269875" algn="just">
                        <a:lnSpc>
                          <a:spcPts val="1760"/>
                        </a:lnSpc>
                        <a:spcAft>
                          <a:spcPts val="0"/>
                        </a:spcAft>
                      </a:pPr>
                      <a:r>
                        <a:rPr lang="zh-CN" sz="1600" kern="100">
                          <a:latin typeface="Times New Roman"/>
                          <a:ea typeface="宋体"/>
                          <a:cs typeface="Times New Roman"/>
                        </a:rPr>
                        <a:t>搅动次数</a:t>
                      </a:r>
                      <a:r>
                        <a:rPr lang="en-US" sz="1600" kern="100">
                          <a:latin typeface="Times New Roman"/>
                          <a:ea typeface="宋体"/>
                          <a:cs typeface="Times New Roman"/>
                        </a:rPr>
                        <a:t>/</a:t>
                      </a:r>
                      <a:r>
                        <a:rPr lang="zh-CN" sz="1600" kern="100">
                          <a:latin typeface="Times New Roman"/>
                          <a:ea typeface="宋体"/>
                          <a:cs typeface="Times New Roman"/>
                        </a:rPr>
                        <a:t>搅动的文件数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假设版本</a:t>
                      </a:r>
                      <a:r>
                        <a:rPr lang="en-US" sz="1600" kern="100" dirty="0">
                          <a:latin typeface="Times New Roman"/>
                          <a:ea typeface="宋体"/>
                          <a:cs typeface="Times New Roman"/>
                        </a:rPr>
                        <a:t>A</a:t>
                      </a:r>
                      <a:r>
                        <a:rPr lang="zh-CN" sz="1600" kern="100" dirty="0">
                          <a:latin typeface="Times New Roman"/>
                          <a:ea typeface="宋体"/>
                          <a:cs typeface="Times New Roman"/>
                        </a:rPr>
                        <a:t>和</a:t>
                      </a:r>
                      <a:r>
                        <a:rPr lang="en-US" sz="1600" kern="100" dirty="0">
                          <a:latin typeface="Times New Roman"/>
                          <a:ea typeface="宋体"/>
                          <a:cs typeface="Times New Roman"/>
                        </a:rPr>
                        <a:t>B</a:t>
                      </a:r>
                      <a:r>
                        <a:rPr lang="zh-CN" sz="1600" kern="100" dirty="0">
                          <a:latin typeface="Times New Roman"/>
                          <a:ea typeface="宋体"/>
                          <a:cs typeface="Times New Roman"/>
                        </a:rPr>
                        <a:t>各有</a:t>
                      </a:r>
                      <a:r>
                        <a:rPr lang="en-US" sz="1600" kern="100" dirty="0">
                          <a:latin typeface="Times New Roman"/>
                          <a:ea typeface="宋体"/>
                          <a:cs typeface="Times New Roman"/>
                        </a:rPr>
                        <a:t>20</a:t>
                      </a:r>
                      <a:r>
                        <a:rPr lang="zh-CN" sz="1600" kern="100" dirty="0">
                          <a:latin typeface="Times New Roman"/>
                          <a:ea typeface="宋体"/>
                          <a:cs typeface="Times New Roman"/>
                        </a:rPr>
                        <a:t>个文件，分别有</a:t>
                      </a:r>
                      <a:r>
                        <a:rPr lang="en-US" sz="1600" kern="100" dirty="0">
                          <a:latin typeface="Times New Roman"/>
                          <a:ea typeface="宋体"/>
                          <a:cs typeface="Times New Roman"/>
                        </a:rPr>
                        <a:t>5</a:t>
                      </a:r>
                      <a:r>
                        <a:rPr lang="zh-CN" sz="1600" kern="100" dirty="0">
                          <a:latin typeface="Times New Roman"/>
                          <a:ea typeface="宋体"/>
                          <a:cs typeface="Times New Roman"/>
                        </a:rPr>
                        <a:t>个文件被搅动。</a:t>
                      </a:r>
                      <a:r>
                        <a:rPr lang="en-US" sz="1600" kern="100" dirty="0">
                          <a:latin typeface="Times New Roman"/>
                          <a:ea typeface="宋体"/>
                          <a:cs typeface="Times New Roman"/>
                        </a:rPr>
                        <a:t>A</a:t>
                      </a:r>
                      <a:r>
                        <a:rPr lang="zh-CN" sz="1600" kern="100" dirty="0">
                          <a:latin typeface="Times New Roman"/>
                          <a:ea typeface="宋体"/>
                          <a:cs typeface="Times New Roman"/>
                        </a:rPr>
                        <a:t>有</a:t>
                      </a:r>
                      <a:r>
                        <a:rPr lang="en-US" sz="1600" kern="100" dirty="0">
                          <a:latin typeface="Times New Roman"/>
                          <a:ea typeface="宋体"/>
                          <a:cs typeface="Times New Roman"/>
                        </a:rPr>
                        <a:t>5</a:t>
                      </a:r>
                      <a:r>
                        <a:rPr lang="zh-CN" sz="1600" kern="100" dirty="0">
                          <a:latin typeface="Times New Roman"/>
                          <a:ea typeface="宋体"/>
                          <a:cs typeface="Times New Roman"/>
                        </a:rPr>
                        <a:t>个文件被搅动</a:t>
                      </a:r>
                      <a:r>
                        <a:rPr lang="en-US" sz="1600" kern="100" dirty="0">
                          <a:latin typeface="Times New Roman"/>
                          <a:ea typeface="宋体"/>
                          <a:cs typeface="Times New Roman"/>
                        </a:rPr>
                        <a:t>20</a:t>
                      </a:r>
                      <a:r>
                        <a:rPr lang="zh-CN" sz="1600" kern="100" dirty="0">
                          <a:latin typeface="Times New Roman"/>
                          <a:ea typeface="宋体"/>
                          <a:cs typeface="Times New Roman"/>
                        </a:rPr>
                        <a:t>次，而</a:t>
                      </a:r>
                      <a:r>
                        <a:rPr lang="en-US" sz="1600" kern="100" dirty="0">
                          <a:latin typeface="Times New Roman"/>
                          <a:ea typeface="宋体"/>
                          <a:cs typeface="Times New Roman"/>
                        </a:rPr>
                        <a:t>B</a:t>
                      </a:r>
                      <a:r>
                        <a:rPr lang="zh-CN" sz="1600" kern="100" dirty="0">
                          <a:latin typeface="Times New Roman"/>
                          <a:ea typeface="宋体"/>
                          <a:cs typeface="Times New Roman"/>
                        </a:rPr>
                        <a:t>也有</a:t>
                      </a:r>
                      <a:r>
                        <a:rPr lang="en-US" sz="1600" kern="100" dirty="0">
                          <a:latin typeface="Times New Roman"/>
                          <a:ea typeface="宋体"/>
                          <a:cs typeface="Times New Roman"/>
                        </a:rPr>
                        <a:t>5</a:t>
                      </a:r>
                      <a:r>
                        <a:rPr lang="zh-CN" sz="1600" kern="100" dirty="0">
                          <a:latin typeface="Times New Roman"/>
                          <a:ea typeface="宋体"/>
                          <a:cs typeface="Times New Roman"/>
                        </a:rPr>
                        <a:t>个文件内被搅动发生</a:t>
                      </a:r>
                      <a:r>
                        <a:rPr lang="en-US" sz="1600" kern="100" dirty="0">
                          <a:latin typeface="Times New Roman"/>
                          <a:ea typeface="宋体"/>
                          <a:cs typeface="Times New Roman"/>
                        </a:rPr>
                        <a:t>10</a:t>
                      </a:r>
                      <a:r>
                        <a:rPr lang="zh-CN" sz="1600" kern="100" dirty="0">
                          <a:latin typeface="Times New Roman"/>
                          <a:ea typeface="宋体"/>
                          <a:cs typeface="Times New Roman"/>
                        </a:rPr>
                        <a:t>次，</a:t>
                      </a:r>
                      <a:r>
                        <a:rPr lang="en-US" sz="1600" kern="100" dirty="0">
                          <a:latin typeface="Times New Roman"/>
                          <a:ea typeface="宋体"/>
                          <a:cs typeface="Times New Roman"/>
                        </a:rPr>
                        <a:t>A</a:t>
                      </a:r>
                      <a:r>
                        <a:rPr lang="zh-CN" sz="1600" kern="100" dirty="0">
                          <a:latin typeface="Times New Roman"/>
                          <a:ea typeface="宋体"/>
                          <a:cs typeface="Times New Roman"/>
                        </a:rPr>
                        <a:t>的缺陷必然明显高于</a:t>
                      </a:r>
                      <a:r>
                        <a:rPr lang="en-US" sz="1600" kern="100" dirty="0">
                          <a:latin typeface="Times New Roman"/>
                          <a:ea typeface="宋体"/>
                          <a:cs typeface="Times New Roman"/>
                        </a:rPr>
                        <a:t>B</a:t>
                      </a:r>
                      <a:r>
                        <a:rPr lang="zh-CN" sz="16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nvGraphicFramePr>
        <p:xfrm>
          <a:off x="1076370" y="1696357"/>
          <a:ext cx="7632201" cy="3615872"/>
        </p:xfrm>
        <a:graphic>
          <a:graphicData uri="http://schemas.openxmlformats.org/drawingml/2006/table">
            <a:tbl>
              <a:tblPr/>
              <a:tblGrid>
                <a:gridCol w="2562472"/>
                <a:gridCol w="5069729"/>
              </a:tblGrid>
              <a:tr h="834432">
                <a:tc>
                  <a:txBody>
                    <a:bodyPr/>
                    <a:lstStyle/>
                    <a:p>
                      <a:pPr indent="269875" algn="just">
                        <a:lnSpc>
                          <a:spcPts val="1760"/>
                        </a:lnSpc>
                        <a:spcAft>
                          <a:spcPts val="0"/>
                        </a:spcAft>
                      </a:pPr>
                      <a:r>
                        <a:rPr lang="en-US" sz="1600" kern="100" dirty="0">
                          <a:latin typeface="Times New Roman"/>
                          <a:ea typeface="宋体"/>
                          <a:cs typeface="Times New Roman"/>
                        </a:rPr>
                        <a:t>M5</a:t>
                      </a:r>
                      <a:r>
                        <a:rPr lang="zh-CN" sz="1600" kern="100" dirty="0">
                          <a:latin typeface="Times New Roman"/>
                          <a:ea typeface="宋体"/>
                          <a:cs typeface="Times New Roman"/>
                        </a:rPr>
                        <a:t>：</a:t>
                      </a:r>
                    </a:p>
                    <a:p>
                      <a:pPr indent="269875" algn="just">
                        <a:lnSpc>
                          <a:spcPts val="1760"/>
                        </a:lnSpc>
                        <a:spcAft>
                          <a:spcPts val="0"/>
                        </a:spcAft>
                      </a:pPr>
                      <a:r>
                        <a:rPr lang="zh-CN" sz="1600" kern="100" dirty="0">
                          <a:latin typeface="Times New Roman"/>
                          <a:ea typeface="宋体"/>
                          <a:cs typeface="Times New Roman"/>
                        </a:rPr>
                        <a:t>搅动周数</a:t>
                      </a:r>
                      <a:r>
                        <a:rPr lang="en-US" sz="1600" kern="100" dirty="0">
                          <a:latin typeface="Times New Roman"/>
                          <a:ea typeface="宋体"/>
                          <a:cs typeface="Times New Roman"/>
                        </a:rPr>
                        <a:t>/</a:t>
                      </a:r>
                      <a:r>
                        <a:rPr lang="zh-CN" sz="1600" kern="100" dirty="0">
                          <a:latin typeface="Times New Roman"/>
                          <a:ea typeface="宋体"/>
                          <a:cs typeface="Times New Roman"/>
                        </a:rPr>
                        <a:t>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M5</a:t>
                      </a:r>
                      <a:r>
                        <a:rPr lang="zh-CN" sz="1600" kern="100">
                          <a:latin typeface="Times New Roman"/>
                          <a:ea typeface="宋体"/>
                          <a:cs typeface="Times New Roman"/>
                        </a:rPr>
                        <a:t>表达搅动的时间范围。</a:t>
                      </a:r>
                      <a:r>
                        <a:rPr lang="en-US" sz="1600" kern="100">
                          <a:latin typeface="Times New Roman"/>
                          <a:ea typeface="宋体"/>
                          <a:cs typeface="Times New Roman"/>
                        </a:rPr>
                        <a:t>M5</a:t>
                      </a:r>
                      <a:r>
                        <a:rPr lang="zh-CN" sz="1600" kern="100">
                          <a:latin typeface="Times New Roman"/>
                          <a:ea typeface="宋体"/>
                          <a:cs typeface="Times New Roman"/>
                        </a:rPr>
                        <a:t>越高说明需要花更长的时间清理文件的数越少。说明文件中的错误难找到和修改。</a:t>
                      </a:r>
                      <a:r>
                        <a:rPr lang="en-US" sz="1600" kern="100">
                          <a:latin typeface="Times New Roman"/>
                          <a:ea typeface="宋体"/>
                          <a:cs typeface="Times New Roman"/>
                        </a:rPr>
                        <a:t>M5</a:t>
                      </a:r>
                      <a:r>
                        <a:rPr lang="zh-CN" sz="1600" kern="100">
                          <a:latin typeface="Times New Roman"/>
                          <a:ea typeface="宋体"/>
                          <a:cs typeface="Times New Roman"/>
                        </a:rPr>
                        <a:t>上升也表明缺陷密度的上升。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4432">
                <a:tc>
                  <a:txBody>
                    <a:bodyPr/>
                    <a:lstStyle/>
                    <a:p>
                      <a:pPr indent="269875" algn="just">
                        <a:lnSpc>
                          <a:spcPts val="1760"/>
                        </a:lnSpc>
                        <a:spcAft>
                          <a:spcPts val="0"/>
                        </a:spcAft>
                      </a:pPr>
                      <a:r>
                        <a:rPr lang="en-US" sz="1600" kern="100" dirty="0">
                          <a:latin typeface="Times New Roman"/>
                          <a:ea typeface="宋体"/>
                          <a:cs typeface="Times New Roman"/>
                        </a:rPr>
                        <a:t>M6</a:t>
                      </a:r>
                      <a:r>
                        <a:rPr lang="zh-CN" sz="1600" kern="100" dirty="0">
                          <a:latin typeface="Times New Roman"/>
                          <a:ea typeface="宋体"/>
                          <a:cs typeface="Times New Roman"/>
                        </a:rPr>
                        <a:t>：</a:t>
                      </a:r>
                    </a:p>
                    <a:p>
                      <a:pPr indent="269875" algn="just">
                        <a:lnSpc>
                          <a:spcPts val="1760"/>
                        </a:lnSpc>
                        <a:spcAft>
                          <a:spcPts val="0"/>
                        </a:spcAft>
                      </a:pPr>
                      <a:r>
                        <a:rPr lang="en-US" sz="1600" kern="100" dirty="0">
                          <a:latin typeface="Times New Roman"/>
                          <a:ea typeface="宋体"/>
                          <a:cs typeface="Times New Roman"/>
                        </a:rPr>
                        <a:t>(</a:t>
                      </a:r>
                      <a:r>
                        <a:rPr lang="zh-CN" sz="1600" kern="100" dirty="0">
                          <a:latin typeface="Times New Roman"/>
                          <a:ea typeface="宋体"/>
                          <a:cs typeface="Times New Roman"/>
                        </a:rPr>
                        <a:t>搅动代码行</a:t>
                      </a:r>
                      <a:r>
                        <a:rPr lang="en-US" sz="1600" kern="100" dirty="0">
                          <a:latin typeface="Times New Roman"/>
                          <a:ea typeface="宋体"/>
                          <a:cs typeface="Times New Roman"/>
                        </a:rPr>
                        <a:t>+</a:t>
                      </a:r>
                      <a:r>
                        <a:rPr lang="zh-CN" sz="1600" kern="100" dirty="0">
                          <a:latin typeface="Times New Roman"/>
                          <a:ea typeface="宋体"/>
                          <a:cs typeface="Times New Roman"/>
                        </a:rPr>
                        <a:t>删除代码行</a:t>
                      </a:r>
                      <a:r>
                        <a:rPr lang="en-US" sz="1600" kern="100" dirty="0">
                          <a:latin typeface="Times New Roman"/>
                          <a:ea typeface="宋体"/>
                          <a:cs typeface="Times New Roman"/>
                        </a:rPr>
                        <a:t>)/</a:t>
                      </a:r>
                      <a:r>
                        <a:rPr lang="zh-CN" sz="1600" kern="100" dirty="0">
                          <a:latin typeface="Times New Roman"/>
                          <a:ea typeface="宋体"/>
                          <a:cs typeface="Times New Roman"/>
                        </a:rPr>
                        <a:t>搅动周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M6</a:t>
                      </a:r>
                      <a:r>
                        <a:rPr lang="zh-CN" sz="1600" kern="100" dirty="0">
                          <a:latin typeface="Times New Roman"/>
                          <a:ea typeface="宋体"/>
                          <a:cs typeface="Times New Roman"/>
                        </a:rPr>
                        <a:t>测量代码搅动的时间长短。</a:t>
                      </a:r>
                      <a:r>
                        <a:rPr lang="en-US" sz="1600" kern="100" dirty="0">
                          <a:latin typeface="Times New Roman"/>
                          <a:ea typeface="宋体"/>
                          <a:cs typeface="Times New Roman"/>
                        </a:rPr>
                        <a:t>M6</a:t>
                      </a:r>
                      <a:r>
                        <a:rPr lang="zh-CN" sz="1600" kern="100" dirty="0">
                          <a:latin typeface="Times New Roman"/>
                          <a:ea typeface="宋体"/>
                          <a:cs typeface="Times New Roman"/>
                        </a:rPr>
                        <a:t>反应出搅动工作越大，搅动的工作周也越长。将</a:t>
                      </a:r>
                      <a:r>
                        <a:rPr lang="en-US" sz="1600" kern="100" dirty="0">
                          <a:latin typeface="Times New Roman"/>
                          <a:ea typeface="宋体"/>
                          <a:cs typeface="Times New Roman"/>
                        </a:rPr>
                        <a:t>M6</a:t>
                      </a:r>
                      <a:r>
                        <a:rPr lang="zh-CN" sz="1600" kern="100" dirty="0">
                          <a:latin typeface="Times New Roman"/>
                          <a:ea typeface="宋体"/>
                          <a:cs typeface="Times New Roman"/>
                        </a:rPr>
                        <a:t>和</a:t>
                      </a:r>
                      <a:r>
                        <a:rPr lang="en-US" sz="1600" kern="100" dirty="0">
                          <a:latin typeface="Times New Roman"/>
                          <a:ea typeface="宋体"/>
                          <a:cs typeface="Times New Roman"/>
                        </a:rPr>
                        <a:t>M5</a:t>
                      </a:r>
                      <a:r>
                        <a:rPr lang="zh-CN" sz="1600" kern="100" dirty="0">
                          <a:latin typeface="Times New Roman"/>
                          <a:ea typeface="宋体"/>
                          <a:cs typeface="Times New Roman"/>
                        </a:rPr>
                        <a:t>一起使用可以预测出缺陷密度。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2576">
                <a:tc>
                  <a:txBody>
                    <a:bodyPr/>
                    <a:lstStyle/>
                    <a:p>
                      <a:pPr indent="269875" algn="just">
                        <a:lnSpc>
                          <a:spcPts val="1760"/>
                        </a:lnSpc>
                        <a:spcAft>
                          <a:spcPts val="0"/>
                        </a:spcAft>
                      </a:pPr>
                      <a:r>
                        <a:rPr lang="en-US" sz="1600" kern="100">
                          <a:latin typeface="Times New Roman"/>
                          <a:ea typeface="宋体"/>
                          <a:cs typeface="Times New Roman"/>
                        </a:rPr>
                        <a:t>M7</a:t>
                      </a:r>
                      <a:r>
                        <a:rPr lang="zh-CN" sz="1600" kern="100">
                          <a:latin typeface="Times New Roman"/>
                          <a:ea typeface="宋体"/>
                          <a:cs typeface="Times New Roman"/>
                        </a:rPr>
                        <a:t>：</a:t>
                      </a:r>
                    </a:p>
                    <a:p>
                      <a:pPr indent="269875" algn="just">
                        <a:lnSpc>
                          <a:spcPts val="1760"/>
                        </a:lnSpc>
                        <a:spcAft>
                          <a:spcPts val="0"/>
                        </a:spcAft>
                      </a:pPr>
                      <a:r>
                        <a:rPr lang="zh-CN" sz="1600" kern="100">
                          <a:latin typeface="Times New Roman"/>
                          <a:ea typeface="宋体"/>
                          <a:cs typeface="Times New Roman"/>
                        </a:rPr>
                        <a:t>搅动代码行</a:t>
                      </a:r>
                      <a:r>
                        <a:rPr lang="en-US" sz="1600" kern="100">
                          <a:latin typeface="Times New Roman"/>
                          <a:ea typeface="宋体"/>
                          <a:cs typeface="Times New Roman"/>
                        </a:rPr>
                        <a:t>/</a:t>
                      </a:r>
                      <a:r>
                        <a:rPr lang="zh-CN" sz="1600" kern="100">
                          <a:latin typeface="Times New Roman"/>
                          <a:ea typeface="宋体"/>
                          <a:cs typeface="Times New Roman"/>
                        </a:rPr>
                        <a:t>删除代码行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M7</a:t>
                      </a:r>
                      <a:r>
                        <a:rPr lang="zh-CN" sz="1600" kern="100" dirty="0">
                          <a:latin typeface="Times New Roman"/>
                          <a:ea typeface="宋体"/>
                          <a:cs typeface="Times New Roman"/>
                        </a:rPr>
                        <a:t>用来量化地反应出新开发的工作量。所有的搅动工作并不都能清理出软虫。</a:t>
                      </a:r>
                      <a:r>
                        <a:rPr lang="en-US" sz="1600" kern="100" dirty="0">
                          <a:latin typeface="Times New Roman"/>
                          <a:ea typeface="宋体"/>
                          <a:cs typeface="Times New Roman"/>
                        </a:rPr>
                        <a:t>M7</a:t>
                      </a:r>
                      <a:r>
                        <a:rPr lang="zh-CN" sz="1600" kern="100" dirty="0">
                          <a:latin typeface="Times New Roman"/>
                          <a:ea typeface="宋体"/>
                          <a:cs typeface="Times New Roman"/>
                        </a:rPr>
                        <a:t>能反映出开发的新特征情况。</a:t>
                      </a:r>
                      <a:r>
                        <a:rPr lang="en-US" sz="1600" kern="100" dirty="0">
                          <a:latin typeface="Times New Roman"/>
                          <a:ea typeface="宋体"/>
                          <a:cs typeface="Times New Roman"/>
                        </a:rPr>
                        <a:t>M7</a:t>
                      </a:r>
                      <a:r>
                        <a:rPr lang="zh-CN" sz="1600" kern="100" dirty="0">
                          <a:latin typeface="Times New Roman"/>
                          <a:ea typeface="宋体"/>
                          <a:cs typeface="Times New Roman"/>
                        </a:rPr>
                        <a:t>与</a:t>
                      </a:r>
                      <a:r>
                        <a:rPr lang="en-US" sz="1600" kern="100" dirty="0">
                          <a:latin typeface="Times New Roman"/>
                          <a:ea typeface="宋体"/>
                          <a:cs typeface="Times New Roman"/>
                        </a:rPr>
                        <a:t>M1</a:t>
                      </a:r>
                      <a:r>
                        <a:rPr lang="zh-CN" sz="1600" kern="100" dirty="0">
                          <a:latin typeface="Times New Roman"/>
                          <a:ea typeface="宋体"/>
                          <a:cs typeface="Times New Roman"/>
                        </a:rPr>
                        <a:t>和</a:t>
                      </a:r>
                      <a:r>
                        <a:rPr lang="en-US" sz="1600" kern="100" dirty="0">
                          <a:latin typeface="Times New Roman"/>
                          <a:ea typeface="宋体"/>
                          <a:cs typeface="Times New Roman"/>
                        </a:rPr>
                        <a:t>M2</a:t>
                      </a:r>
                      <a:r>
                        <a:rPr lang="zh-CN" sz="1600" kern="100" dirty="0">
                          <a:latin typeface="Times New Roman"/>
                          <a:ea typeface="宋体"/>
                          <a:cs typeface="Times New Roman"/>
                        </a:rPr>
                        <a:t>的联合实验，可以精确地预测出新特征。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4432">
                <a:tc>
                  <a:txBody>
                    <a:bodyPr/>
                    <a:lstStyle/>
                    <a:p>
                      <a:pPr indent="269875" algn="just">
                        <a:lnSpc>
                          <a:spcPts val="1760"/>
                        </a:lnSpc>
                        <a:spcAft>
                          <a:spcPts val="0"/>
                        </a:spcAft>
                      </a:pPr>
                      <a:r>
                        <a:rPr lang="en-US" sz="1600" kern="100">
                          <a:latin typeface="Times New Roman"/>
                          <a:ea typeface="宋体"/>
                          <a:cs typeface="Times New Roman"/>
                        </a:rPr>
                        <a:t>M8</a:t>
                      </a:r>
                      <a:r>
                        <a:rPr lang="zh-CN" sz="1600" kern="100">
                          <a:latin typeface="Times New Roman"/>
                          <a:ea typeface="宋体"/>
                          <a:cs typeface="Times New Roman"/>
                        </a:rPr>
                        <a:t>：</a:t>
                      </a:r>
                    </a:p>
                    <a:p>
                      <a:pPr indent="269875" algn="just">
                        <a:lnSpc>
                          <a:spcPts val="1760"/>
                        </a:lnSpc>
                        <a:spcAft>
                          <a:spcPts val="0"/>
                        </a:spcAft>
                      </a:pPr>
                      <a:r>
                        <a:rPr lang="en-US" sz="1600" kern="100">
                          <a:latin typeface="Times New Roman"/>
                          <a:ea typeface="宋体"/>
                          <a:cs typeface="Times New Roman"/>
                        </a:rPr>
                        <a:t>(</a:t>
                      </a:r>
                      <a:r>
                        <a:rPr lang="zh-CN" sz="1600" kern="100">
                          <a:latin typeface="Times New Roman"/>
                          <a:ea typeface="宋体"/>
                          <a:cs typeface="Times New Roman"/>
                        </a:rPr>
                        <a:t>搅动代码行</a:t>
                      </a:r>
                      <a:r>
                        <a:rPr lang="en-US" sz="1600" kern="100">
                          <a:latin typeface="Times New Roman"/>
                          <a:ea typeface="宋体"/>
                          <a:cs typeface="Times New Roman"/>
                        </a:rPr>
                        <a:t>+</a:t>
                      </a:r>
                      <a:r>
                        <a:rPr lang="zh-CN" sz="1600" kern="100">
                          <a:latin typeface="Times New Roman"/>
                          <a:ea typeface="宋体"/>
                          <a:cs typeface="Times New Roman"/>
                        </a:rPr>
                        <a:t>删除代码行</a:t>
                      </a:r>
                      <a:r>
                        <a:rPr lang="en-US" sz="1600" kern="100">
                          <a:latin typeface="Times New Roman"/>
                          <a:ea typeface="宋体"/>
                          <a:cs typeface="Times New Roman"/>
                        </a:rPr>
                        <a:t>)</a:t>
                      </a:r>
                      <a:r>
                        <a:rPr lang="zh-CN" sz="1600" kern="100">
                          <a:latin typeface="Times New Roman"/>
                          <a:ea typeface="宋体"/>
                          <a:cs typeface="Times New Roman"/>
                        </a:rPr>
                        <a:t>搅动次数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相对于更改的次数，代码行更改的越多，缺陷密度也越大。</a:t>
                      </a:r>
                      <a:r>
                        <a:rPr lang="en-US" sz="1600" kern="100" dirty="0">
                          <a:latin typeface="Times New Roman"/>
                          <a:ea typeface="宋体"/>
                          <a:cs typeface="Times New Roman"/>
                        </a:rPr>
                        <a:t>M8</a:t>
                      </a:r>
                      <a:r>
                        <a:rPr lang="zh-CN" sz="1600" kern="100" dirty="0">
                          <a:latin typeface="Times New Roman"/>
                          <a:ea typeface="宋体"/>
                          <a:cs typeface="Times New Roman"/>
                        </a:rPr>
                        <a:t>可以与</a:t>
                      </a:r>
                      <a:r>
                        <a:rPr lang="en-US" sz="1600" kern="100" dirty="0">
                          <a:latin typeface="Times New Roman"/>
                          <a:ea typeface="宋体"/>
                          <a:cs typeface="Times New Roman"/>
                        </a:rPr>
                        <a:t> M3</a:t>
                      </a:r>
                      <a:r>
                        <a:rPr lang="zh-CN" sz="1600" kern="100" dirty="0">
                          <a:latin typeface="Times New Roman"/>
                          <a:ea typeface="宋体"/>
                          <a:cs typeface="Times New Roman"/>
                        </a:rPr>
                        <a:t>和</a:t>
                      </a:r>
                      <a:r>
                        <a:rPr lang="en-US" sz="1600" kern="100" dirty="0">
                          <a:latin typeface="Times New Roman"/>
                          <a:ea typeface="宋体"/>
                          <a:cs typeface="Times New Roman"/>
                        </a:rPr>
                        <a:t>M4</a:t>
                      </a:r>
                      <a:r>
                        <a:rPr lang="zh-CN" sz="1600" kern="100" dirty="0">
                          <a:latin typeface="Times New Roman"/>
                          <a:ea typeface="宋体"/>
                          <a:cs typeface="Times New Roman"/>
                        </a:rPr>
                        <a:t>联合使用，也可与</a:t>
                      </a:r>
                      <a:r>
                        <a:rPr lang="en-US" sz="1600" kern="100" dirty="0">
                          <a:latin typeface="Times New Roman"/>
                          <a:ea typeface="宋体"/>
                          <a:cs typeface="Times New Roman"/>
                        </a:rPr>
                        <a:t>M5</a:t>
                      </a:r>
                      <a:r>
                        <a:rPr lang="zh-CN" sz="1600" kern="100" dirty="0">
                          <a:latin typeface="Times New Roman"/>
                          <a:ea typeface="宋体"/>
                          <a:cs typeface="Times New Roman"/>
                        </a:rPr>
                        <a:t>和</a:t>
                      </a:r>
                      <a:r>
                        <a:rPr lang="en-US" sz="1600" kern="100" dirty="0">
                          <a:latin typeface="Times New Roman"/>
                          <a:ea typeface="宋体"/>
                          <a:cs typeface="Times New Roman"/>
                        </a:rPr>
                        <a:t>M6</a:t>
                      </a:r>
                      <a:r>
                        <a:rPr lang="zh-CN" sz="1600" kern="100" dirty="0">
                          <a:latin typeface="Times New Roman"/>
                          <a:ea typeface="宋体"/>
                          <a:cs typeface="Times New Roman"/>
                        </a:rPr>
                        <a:t>关联使用。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研究工作证实如下的结论：</a:t>
            </a:r>
          </a:p>
          <a:p>
            <a:pPr lvl="1"/>
            <a:r>
              <a:rPr lang="en-US" dirty="0" smtClean="0"/>
              <a:t>1</a:t>
            </a:r>
            <a:r>
              <a:rPr lang="zh-CN" altLang="en-US" dirty="0" smtClean="0"/>
              <a:t>）系统中缺陷密度增加，伴随着代码搅动相对测量值的增加；</a:t>
            </a:r>
          </a:p>
          <a:p>
            <a:pPr lvl="1"/>
            <a:r>
              <a:rPr lang="en-US" dirty="0" smtClean="0"/>
              <a:t>2</a:t>
            </a:r>
            <a:r>
              <a:rPr lang="zh-CN" altLang="en-US" dirty="0" smtClean="0"/>
              <a:t>）采用代码搅动的相对值进行预测比用绝对值更能反应出系统的缺陷密度；</a:t>
            </a:r>
          </a:p>
          <a:p>
            <a:pPr lvl="1"/>
            <a:r>
              <a:rPr lang="en-US" dirty="0" smtClean="0"/>
              <a:t>3</a:t>
            </a:r>
            <a:r>
              <a:rPr lang="zh-CN" altLang="en-US" dirty="0" smtClean="0"/>
              <a:t>）代码搅动相对的测量值可以有效地预测出系统缺陷的密度；</a:t>
            </a:r>
          </a:p>
          <a:p>
            <a:pPr lvl="1"/>
            <a:r>
              <a:rPr lang="en-US" dirty="0" smtClean="0"/>
              <a:t>4</a:t>
            </a:r>
            <a:r>
              <a:rPr lang="zh-CN" altLang="en-US" dirty="0" smtClean="0"/>
              <a:t>）代码搅动的相对测量值可以把有错误的模块与无错误倾向模块分割开。</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15.4.2 </a:t>
            </a:r>
            <a:r>
              <a:rPr lang="zh-CN" altLang="en-US" dirty="0" smtClean="0"/>
              <a:t>突发修改的缺陷预测</a:t>
            </a:r>
            <a:endParaRPr lang="zh-CN" altLang="en-US" dirty="0"/>
          </a:p>
        </p:txBody>
      </p:sp>
      <p:sp>
        <p:nvSpPr>
          <p:cNvPr id="3" name="内容占位符 2"/>
          <p:cNvSpPr>
            <a:spLocks noGrp="1"/>
          </p:cNvSpPr>
          <p:nvPr>
            <p:ph idx="1"/>
          </p:nvPr>
        </p:nvSpPr>
        <p:spPr/>
        <p:txBody>
          <a:bodyPr/>
          <a:lstStyle/>
          <a:p>
            <a:r>
              <a:rPr lang="zh-CN" altLang="en-US" dirty="0" smtClean="0"/>
              <a:t>在产品的开发过程中还会发生突发性的修改，即在短时间内集中的修改代码。</a:t>
            </a:r>
            <a:endParaRPr lang="en-US" altLang="zh-CN" dirty="0" smtClean="0"/>
          </a:p>
          <a:p>
            <a:r>
              <a:rPr lang="zh-CN" altLang="en-US" dirty="0" smtClean="0"/>
              <a:t>这种情况往往会发生在项目的后期，由于</a:t>
            </a:r>
            <a:endParaRPr lang="en-US" altLang="zh-CN" dirty="0" smtClean="0"/>
          </a:p>
          <a:p>
            <a:pPr lvl="1"/>
            <a:r>
              <a:rPr lang="en-US" dirty="0" smtClean="0"/>
              <a:t>1</a:t>
            </a:r>
            <a:r>
              <a:rPr lang="zh-CN" altLang="en-US" dirty="0" smtClean="0"/>
              <a:t>）需求的不完整和不断变更；</a:t>
            </a:r>
            <a:endParaRPr lang="en-US" altLang="zh-CN" dirty="0" smtClean="0"/>
          </a:p>
          <a:p>
            <a:pPr lvl="1"/>
            <a:r>
              <a:rPr lang="en-US" dirty="0" smtClean="0"/>
              <a:t>2</a:t>
            </a:r>
            <a:r>
              <a:rPr lang="zh-CN" altLang="en-US" dirty="0" smtClean="0"/>
              <a:t>）缺陷密集地被发现，但不知道正在的原因，导致一次次地出现和反复修改；</a:t>
            </a:r>
            <a:endParaRPr lang="en-US" altLang="zh-CN" dirty="0" smtClean="0"/>
          </a:p>
          <a:p>
            <a:pPr lvl="1"/>
            <a:r>
              <a:rPr lang="en-US" dirty="0" smtClean="0"/>
              <a:t>3</a:t>
            </a:r>
            <a:r>
              <a:rPr lang="zh-CN" altLang="en-US" dirty="0" smtClean="0"/>
              <a:t>）质量保证工作不足，前期工作质量不足，要求后期补充覆盖率测试等原因造成的。</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15.1.1 </a:t>
            </a:r>
            <a:r>
              <a:rPr lang="zh-CN" altLang="en-US" dirty="0" smtClean="0"/>
              <a:t>基于代码行和复杂性的预测</a:t>
            </a:r>
            <a:endParaRPr lang="zh-CN" altLang="en-US" dirty="0"/>
          </a:p>
        </p:txBody>
      </p:sp>
      <p:sp>
        <p:nvSpPr>
          <p:cNvPr id="3" name="内容占位符 2"/>
          <p:cNvSpPr>
            <a:spLocks noGrp="1"/>
          </p:cNvSpPr>
          <p:nvPr>
            <p:ph idx="1"/>
          </p:nvPr>
        </p:nvSpPr>
        <p:spPr/>
        <p:txBody>
          <a:bodyPr/>
          <a:lstStyle/>
          <a:p>
            <a:r>
              <a:rPr lang="zh-CN" altLang="en-US" dirty="0" smtClean="0"/>
              <a:t>秋山给出了最简单的预测公式为。</a:t>
            </a:r>
          </a:p>
          <a:p>
            <a:pPr lvl="1">
              <a:buNone/>
            </a:pPr>
            <a:r>
              <a:rPr lang="en-US" dirty="0" smtClean="0"/>
              <a:t>D = 4.86 + 0.018L</a:t>
            </a:r>
          </a:p>
          <a:p>
            <a:pPr lvl="1">
              <a:buNone/>
            </a:pPr>
            <a:r>
              <a:rPr lang="zh-CN" altLang="en-US" dirty="0" smtClean="0"/>
              <a:t>例如，</a:t>
            </a:r>
            <a:r>
              <a:rPr lang="en-US" dirty="0" smtClean="0"/>
              <a:t>1000</a:t>
            </a:r>
            <a:r>
              <a:rPr lang="zh-CN" altLang="en-US" dirty="0" smtClean="0"/>
              <a:t>行</a:t>
            </a:r>
            <a:r>
              <a:rPr lang="en-US" dirty="0" smtClean="0"/>
              <a:t>(1KLOC)</a:t>
            </a:r>
            <a:r>
              <a:rPr lang="zh-CN" altLang="en-US" dirty="0" smtClean="0"/>
              <a:t>代码，大约会有</a:t>
            </a:r>
            <a:r>
              <a:rPr lang="en-US" dirty="0" smtClean="0"/>
              <a:t>23</a:t>
            </a:r>
            <a:r>
              <a:rPr lang="zh-CN" altLang="en-US" dirty="0" smtClean="0"/>
              <a:t>个缺陷</a:t>
            </a:r>
            <a:endParaRPr lang="en-US" dirty="0" smtClean="0"/>
          </a:p>
          <a:p>
            <a:endParaRPr lang="en-US" dirty="0" smtClean="0"/>
          </a:p>
          <a:p>
            <a:r>
              <a:rPr lang="en-US" dirty="0" smtClean="0"/>
              <a:t>Halstead</a:t>
            </a:r>
            <a:r>
              <a:rPr lang="zh-CN" altLang="en-US" dirty="0" smtClean="0"/>
              <a:t>建议用代码复杂性预测程序的缺陷：</a:t>
            </a:r>
          </a:p>
          <a:p>
            <a:pPr lvl="1">
              <a:buNone/>
            </a:pPr>
            <a:r>
              <a:rPr lang="en-US" dirty="0" smtClean="0"/>
              <a:t>D=V/3000</a:t>
            </a:r>
          </a:p>
          <a:p>
            <a:pPr lvl="1"/>
            <a:r>
              <a:rPr lang="en-US" dirty="0" smtClean="0"/>
              <a:t>V</a:t>
            </a:r>
            <a:r>
              <a:rPr lang="zh-CN" altLang="en-US" dirty="0" smtClean="0"/>
              <a:t>与编程语言相关，可以是程序中的唯一的操作数和操作符个数。分母</a:t>
            </a:r>
            <a:r>
              <a:rPr lang="en-US" dirty="0" smtClean="0"/>
              <a:t>3000</a:t>
            </a:r>
            <a:r>
              <a:rPr lang="zh-CN" altLang="en-US" dirty="0" smtClean="0"/>
              <a:t>表示了程序员进行智力判断所做决策的平均数。</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47058" y="1121229"/>
            <a:ext cx="8001000" cy="4902200"/>
          </a:xfrm>
        </p:spPr>
        <p:txBody>
          <a:bodyPr/>
          <a:lstStyle/>
          <a:p>
            <a:r>
              <a:rPr lang="zh-CN" altLang="en-US" dirty="0" smtClean="0"/>
              <a:t>假定每个建造创立出独立的部件，即，类、包、模块等，对于</a:t>
            </a:r>
            <a:r>
              <a:rPr lang="en-US" dirty="0" smtClean="0"/>
              <a:t>Windows</a:t>
            </a:r>
            <a:r>
              <a:rPr lang="zh-CN" altLang="en-US" dirty="0" smtClean="0"/>
              <a:t>部件可解释为是二进制代码，如，</a:t>
            </a:r>
            <a:r>
              <a:rPr lang="en-US" dirty="0" smtClean="0"/>
              <a:t>*.exe</a:t>
            </a:r>
            <a:r>
              <a:rPr lang="zh-CN" altLang="en-US" dirty="0" smtClean="0"/>
              <a:t>、</a:t>
            </a:r>
            <a:r>
              <a:rPr lang="en-US" dirty="0" smtClean="0"/>
              <a:t>*.sys</a:t>
            </a:r>
            <a:r>
              <a:rPr lang="zh-CN" altLang="en-US" dirty="0" smtClean="0"/>
              <a:t>、或</a:t>
            </a:r>
            <a:r>
              <a:rPr lang="en-US" dirty="0" smtClean="0"/>
              <a:t>*.dll</a:t>
            </a:r>
            <a:r>
              <a:rPr lang="zh-CN" altLang="en-US" dirty="0" smtClean="0"/>
              <a:t>文件。因此，每个部件</a:t>
            </a:r>
            <a:r>
              <a:rPr lang="en-US" dirty="0" smtClean="0"/>
              <a:t>C =( c</a:t>
            </a:r>
            <a:r>
              <a:rPr lang="en-US" baseline="-25000" dirty="0" smtClean="0"/>
              <a:t>1</a:t>
            </a:r>
            <a:r>
              <a:rPr lang="en-US" dirty="0" smtClean="0"/>
              <a:t>,c</a:t>
            </a:r>
            <a:r>
              <a:rPr lang="en-US" baseline="-25000" dirty="0" smtClean="0"/>
              <a:t>2</a:t>
            </a:r>
            <a:r>
              <a:rPr lang="en-US" dirty="0" smtClean="0"/>
              <a:t>,…, </a:t>
            </a:r>
            <a:r>
              <a:rPr lang="en-US" dirty="0" err="1" smtClean="0"/>
              <a:t>c</a:t>
            </a:r>
            <a:r>
              <a:rPr lang="en-US" baseline="-25000" dirty="0" err="1" smtClean="0"/>
              <a:t>|S</a:t>
            </a:r>
            <a:r>
              <a:rPr lang="en-US" baseline="-25000" dirty="0" smtClean="0"/>
              <a:t>|</a:t>
            </a:r>
            <a:r>
              <a:rPr lang="en-US" dirty="0" smtClean="0"/>
              <a:t>)</a:t>
            </a:r>
            <a:r>
              <a:rPr lang="zh-CN" altLang="en-US" dirty="0" smtClean="0"/>
              <a:t>。如果</a:t>
            </a:r>
            <a:r>
              <a:rPr lang="en-US" dirty="0" err="1" smtClean="0"/>
              <a:t>c</a:t>
            </a:r>
            <a:r>
              <a:rPr lang="en-US" baseline="-25000" dirty="0" err="1" smtClean="0"/>
              <a:t>i</a:t>
            </a:r>
            <a:r>
              <a:rPr lang="en-US" dirty="0" smtClean="0"/>
              <a:t> </a:t>
            </a:r>
            <a:r>
              <a:rPr lang="zh-CN" altLang="en-US" dirty="0" smtClean="0"/>
              <a:t>≠</a:t>
            </a:r>
            <a:r>
              <a:rPr lang="en-US" dirty="0" smtClean="0"/>
              <a:t>c</a:t>
            </a:r>
            <a:r>
              <a:rPr lang="en-US" baseline="-25000" dirty="0" smtClean="0"/>
              <a:t>i-1</a:t>
            </a:r>
            <a:r>
              <a:rPr lang="zh-CN" altLang="en-US" dirty="0" smtClean="0"/>
              <a:t>，那么部件</a:t>
            </a:r>
            <a:r>
              <a:rPr lang="en-US" dirty="0" smtClean="0"/>
              <a:t>C</a:t>
            </a:r>
            <a:r>
              <a:rPr lang="zh-CN" altLang="en-US" dirty="0" smtClean="0"/>
              <a:t>在建造</a:t>
            </a:r>
            <a:r>
              <a:rPr lang="en-US" dirty="0" err="1" smtClean="0"/>
              <a:t>s</a:t>
            </a:r>
            <a:r>
              <a:rPr lang="en-US" baseline="-25000" dirty="0" err="1" smtClean="0"/>
              <a:t>i</a:t>
            </a:r>
            <a:r>
              <a:rPr lang="zh-CN" altLang="en-US" dirty="0" smtClean="0"/>
              <a:t>是被修改了。</a:t>
            </a:r>
          </a:p>
          <a:p>
            <a:r>
              <a:rPr lang="zh-CN" altLang="en-US" dirty="0" smtClean="0"/>
              <a:t>这样，对每个部件的突发性更改都可以看作是连续更改的序列，且有两个参数决定：</a:t>
            </a:r>
          </a:p>
          <a:p>
            <a:pPr lvl="1"/>
            <a:r>
              <a:rPr lang="zh-CN" altLang="en-US" b="1" dirty="0" smtClean="0"/>
              <a:t>间隙规模：</a:t>
            </a:r>
            <a:r>
              <a:rPr lang="zh-CN" altLang="en-US" dirty="0" smtClean="0"/>
              <a:t>表达两次更改的最小间隙</a:t>
            </a:r>
            <a:r>
              <a:rPr lang="en-US" dirty="0" smtClean="0"/>
              <a:t>(Gap)</a:t>
            </a:r>
            <a:r>
              <a:rPr lang="zh-CN" altLang="en-US" dirty="0" smtClean="0"/>
              <a:t>。记为</a:t>
            </a:r>
            <a:r>
              <a:rPr lang="en-US" dirty="0" smtClean="0"/>
              <a:t>G</a:t>
            </a:r>
            <a:r>
              <a:rPr lang="zh-CN" altLang="en-US" dirty="0" smtClean="0"/>
              <a:t>。如果两次更改的距离小于</a:t>
            </a:r>
            <a:r>
              <a:rPr lang="en-US" dirty="0" smtClean="0"/>
              <a:t>G</a:t>
            </a:r>
            <a:r>
              <a:rPr lang="zh-CN" altLang="en-US" dirty="0" smtClean="0"/>
              <a:t>，那么，作为一次突发性更改。</a:t>
            </a:r>
          </a:p>
          <a:p>
            <a:pPr lvl="1"/>
            <a:r>
              <a:rPr lang="zh-CN" altLang="en-US" b="1" dirty="0" smtClean="0"/>
              <a:t>突发规模：</a:t>
            </a:r>
            <a:r>
              <a:rPr lang="zh-CN" altLang="en-US" dirty="0" smtClean="0"/>
              <a:t>表达一次突发性修改中的最小修改数，记为</a:t>
            </a:r>
            <a:r>
              <a:rPr lang="en-US" dirty="0" smtClean="0"/>
              <a:t>B</a:t>
            </a:r>
            <a:r>
              <a:rPr lang="zh-CN" altLang="en-US" dirty="0" smtClean="0"/>
              <a:t>。如果修改的数小于</a:t>
            </a:r>
            <a:r>
              <a:rPr lang="en-US" dirty="0" smtClean="0"/>
              <a:t>B</a:t>
            </a:r>
            <a:r>
              <a:rPr lang="zh-CN" altLang="en-US" dirty="0" smtClean="0"/>
              <a:t>，就不算是突发性修改。</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8610" name="Picture 2"/>
          <p:cNvPicPr>
            <a:picLocks noChangeAspect="1" noChangeArrowheads="1"/>
          </p:cNvPicPr>
          <p:nvPr/>
        </p:nvPicPr>
        <p:blipFill>
          <a:blip r:embed="rId2"/>
          <a:srcRect/>
          <a:stretch>
            <a:fillRect/>
          </a:stretch>
        </p:blipFill>
        <p:spPr bwMode="auto">
          <a:xfrm>
            <a:off x="584655" y="1234167"/>
            <a:ext cx="8501289" cy="269920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47057" y="1106714"/>
            <a:ext cx="8001000" cy="4902200"/>
          </a:xfrm>
        </p:spPr>
        <p:txBody>
          <a:bodyPr/>
          <a:lstStyle/>
          <a:p>
            <a:r>
              <a:rPr lang="en-US" sz="2400" dirty="0" err="1" smtClean="0"/>
              <a:t>Nagappan</a:t>
            </a:r>
            <a:r>
              <a:rPr lang="zh-CN" altLang="en-US" sz="2400" dirty="0" smtClean="0"/>
              <a:t>等给出了针对部件的突发性修改的度量元，并将其分为。</a:t>
            </a:r>
          </a:p>
          <a:p>
            <a:pPr lvl="1"/>
            <a:r>
              <a:rPr lang="en-US" dirty="0" smtClean="0"/>
              <a:t>1</a:t>
            </a:r>
            <a:r>
              <a:rPr lang="zh-CN" altLang="en-US" dirty="0" smtClean="0"/>
              <a:t>）与更改相关的度量元，包括：更改的数目、连续更改数、突发更改数、总的突发规模等。</a:t>
            </a:r>
          </a:p>
          <a:p>
            <a:pPr lvl="1"/>
            <a:r>
              <a:rPr lang="en-US" dirty="0" smtClean="0"/>
              <a:t>2</a:t>
            </a:r>
            <a:r>
              <a:rPr lang="zh-CN" altLang="en-US" dirty="0" smtClean="0"/>
              <a:t>）与时间相关的度量元，包括，首次突发更改时间、最后突发更改时间、最大突发更改时间等。</a:t>
            </a:r>
          </a:p>
          <a:p>
            <a:pPr lvl="1"/>
            <a:r>
              <a:rPr lang="en-US" dirty="0" smtClean="0"/>
              <a:t>3</a:t>
            </a:r>
            <a:r>
              <a:rPr lang="zh-CN" altLang="en-US" dirty="0" smtClean="0"/>
              <a:t>）与修改人相关的度量元，包括，参与更改的总人数、参与突发更改的总人数、突发更改中的最大人数等。</a:t>
            </a:r>
          </a:p>
          <a:p>
            <a:pPr lvl="1"/>
            <a:r>
              <a:rPr lang="en-US" dirty="0" smtClean="0"/>
              <a:t>4</a:t>
            </a:r>
            <a:r>
              <a:rPr lang="zh-CN" altLang="en-US" dirty="0" smtClean="0"/>
              <a:t>）代码搅动的度量元，包括，搅动的总数、突发更改中的总的搅动数、突发更改中的最大的搅动数等。</a:t>
            </a:r>
          </a:p>
          <a:p>
            <a:r>
              <a:rPr lang="zh-CN" altLang="en-US" sz="2400" dirty="0" smtClean="0"/>
              <a:t>依据上述的度量元，能够较好地预测出突发性修改的缺陷情况。对</a:t>
            </a:r>
            <a:r>
              <a:rPr lang="en-US" sz="2400" dirty="0" smtClean="0"/>
              <a:t>Windows Vista</a:t>
            </a:r>
            <a:r>
              <a:rPr lang="zh-CN" altLang="en-US" sz="2400" dirty="0" smtClean="0"/>
              <a:t>的实验预测准确度大于</a:t>
            </a:r>
            <a:r>
              <a:rPr lang="en-US" sz="2400" dirty="0" smtClean="0"/>
              <a:t>90%</a:t>
            </a:r>
            <a:r>
              <a:rPr lang="zh-CN" altLang="en-US" sz="2400" dirty="0" smtClean="0"/>
              <a:t>。</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15.5 </a:t>
            </a:r>
            <a:r>
              <a:rPr lang="zh-CN" altLang="en-US" dirty="0" smtClean="0"/>
              <a:t>缺陷预防</a:t>
            </a:r>
          </a:p>
        </p:txBody>
      </p:sp>
      <p:sp>
        <p:nvSpPr>
          <p:cNvPr id="3" name="内容占位符 2"/>
          <p:cNvSpPr>
            <a:spLocks noGrp="1"/>
          </p:cNvSpPr>
          <p:nvPr>
            <p:ph idx="1"/>
          </p:nvPr>
        </p:nvSpPr>
        <p:spPr/>
        <p:txBody>
          <a:bodyPr/>
          <a:lstStyle/>
          <a:p>
            <a:r>
              <a:rPr lang="en-US" dirty="0" smtClean="0"/>
              <a:t>IBM</a:t>
            </a:r>
            <a:r>
              <a:rPr lang="zh-CN" altLang="en-US" dirty="0" smtClean="0"/>
              <a:t>的</a:t>
            </a:r>
            <a:r>
              <a:rPr lang="en-US" dirty="0" smtClean="0"/>
              <a:t>R.G Mays</a:t>
            </a:r>
            <a:r>
              <a:rPr lang="zh-CN" altLang="en-US" dirty="0" smtClean="0"/>
              <a:t>于</a:t>
            </a:r>
            <a:r>
              <a:rPr lang="en-US" dirty="0" smtClean="0"/>
              <a:t>1990</a:t>
            </a:r>
            <a:r>
              <a:rPr lang="zh-CN" altLang="en-US" dirty="0" smtClean="0"/>
              <a:t>年提出缺陷预防，认为分析缺陷能够更好地理解产生缺陷的原因，从而避免类似缺陷在后来的产品中再出现。</a:t>
            </a:r>
            <a:endParaRPr lang="en-US" altLang="zh-CN" dirty="0" smtClean="0"/>
          </a:p>
          <a:p>
            <a:endParaRPr lang="en-US" altLang="zh-CN" dirty="0" smtClean="0"/>
          </a:p>
          <a:p>
            <a:r>
              <a:rPr lang="en-US" dirty="0" smtClean="0"/>
              <a:t>1998</a:t>
            </a:r>
            <a:r>
              <a:rPr lang="zh-CN" altLang="en-US" dirty="0" smtClean="0"/>
              <a:t>年</a:t>
            </a:r>
            <a:r>
              <a:rPr lang="en-US" dirty="0" smtClean="0"/>
              <a:t>Fredericks </a:t>
            </a:r>
            <a:r>
              <a:rPr lang="zh-CN" altLang="en-US" dirty="0" smtClean="0"/>
              <a:t>和</a:t>
            </a:r>
            <a:r>
              <a:rPr lang="en-US" dirty="0" err="1" smtClean="0"/>
              <a:t>Basili</a:t>
            </a:r>
            <a:r>
              <a:rPr lang="zh-CN" altLang="en-US" dirty="0" smtClean="0"/>
              <a:t>总结了缺陷的分类、追踪和预防方法。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项目缺陷预防的流程图</a:t>
            </a:r>
            <a:endParaRPr lang="zh-CN" altLang="en-US" dirty="0"/>
          </a:p>
        </p:txBody>
      </p:sp>
      <p:pic>
        <p:nvPicPr>
          <p:cNvPr id="69634" name="Picture 2"/>
          <p:cNvPicPr>
            <a:picLocks noChangeAspect="1" noChangeArrowheads="1"/>
          </p:cNvPicPr>
          <p:nvPr/>
        </p:nvPicPr>
        <p:blipFill>
          <a:blip r:embed="rId2"/>
          <a:srcRect/>
          <a:stretch>
            <a:fillRect/>
          </a:stretch>
        </p:blipFill>
        <p:spPr bwMode="auto">
          <a:xfrm>
            <a:off x="730930" y="1256844"/>
            <a:ext cx="8413069" cy="504419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原因分析</a:t>
            </a:r>
            <a:endParaRPr lang="zh-CN" altLang="en-US" dirty="0"/>
          </a:p>
        </p:txBody>
      </p:sp>
      <p:sp>
        <p:nvSpPr>
          <p:cNvPr id="3" name="内容占位符 2"/>
          <p:cNvSpPr>
            <a:spLocks noGrp="1"/>
          </p:cNvSpPr>
          <p:nvPr>
            <p:ph idx="1"/>
          </p:nvPr>
        </p:nvSpPr>
        <p:spPr/>
        <p:txBody>
          <a:bodyPr/>
          <a:lstStyle/>
          <a:p>
            <a:r>
              <a:rPr lang="zh-CN" altLang="en-US" dirty="0" smtClean="0"/>
              <a:t>原因分析包括对错误的理解，并将其分为如下类型：</a:t>
            </a:r>
          </a:p>
          <a:p>
            <a:pPr lvl="1"/>
            <a:r>
              <a:rPr lang="en-US" b="1" dirty="0" smtClean="0"/>
              <a:t>1</a:t>
            </a:r>
            <a:r>
              <a:rPr lang="zh-CN" altLang="en-US" b="1" dirty="0" smtClean="0"/>
              <a:t>）疏忽：</a:t>
            </a:r>
            <a:r>
              <a:rPr lang="zh-CN" altLang="en-US" dirty="0" smtClean="0"/>
              <a:t>开发者不完全理解问题的细节。例如，</a:t>
            </a:r>
            <a:r>
              <a:rPr lang="en-US" dirty="0" smtClean="0"/>
              <a:t>case</a:t>
            </a:r>
            <a:r>
              <a:rPr lang="zh-CN" altLang="en-US" dirty="0" smtClean="0"/>
              <a:t>语句误用，或边界值没有被处理。</a:t>
            </a:r>
          </a:p>
          <a:p>
            <a:pPr lvl="1"/>
            <a:r>
              <a:rPr lang="en-US" b="1" dirty="0" smtClean="0"/>
              <a:t>2</a:t>
            </a:r>
            <a:r>
              <a:rPr lang="zh-CN" altLang="en-US" b="1" dirty="0" smtClean="0"/>
              <a:t>）教育：</a:t>
            </a:r>
            <a:r>
              <a:rPr lang="zh-CN" altLang="en-US" dirty="0" smtClean="0"/>
              <a:t>开发者不理解担负任务的开发过程或某一部分，因为对工程过程缺乏训练。</a:t>
            </a:r>
          </a:p>
          <a:p>
            <a:pPr lvl="1"/>
            <a:r>
              <a:rPr lang="en-US" b="1" dirty="0" smtClean="0"/>
              <a:t>3</a:t>
            </a:r>
            <a:r>
              <a:rPr lang="zh-CN" altLang="en-US" b="1" dirty="0" smtClean="0"/>
              <a:t>）交流故障：</a:t>
            </a:r>
            <a:r>
              <a:rPr lang="zh-CN" altLang="en-US" dirty="0" smtClean="0"/>
              <a:t>信息没收到，或信息交流错误，因此没能正确地理解。</a:t>
            </a:r>
          </a:p>
          <a:p>
            <a:pPr lvl="1"/>
            <a:r>
              <a:rPr lang="en-US" b="1" dirty="0" smtClean="0"/>
              <a:t>4</a:t>
            </a:r>
            <a:r>
              <a:rPr lang="zh-CN" altLang="en-US" b="1" dirty="0" smtClean="0"/>
              <a:t>）手头工作失误：</a:t>
            </a:r>
            <a:r>
              <a:rPr lang="zh-CN" altLang="en-US" dirty="0" smtClean="0"/>
              <a:t>开发人员打字错误或其它错误，开发者理解开发过程，但做错了。</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预防的执行</a:t>
            </a:r>
            <a:endParaRPr lang="zh-CN" altLang="en-US" dirty="0"/>
          </a:p>
        </p:txBody>
      </p:sp>
      <p:sp>
        <p:nvSpPr>
          <p:cNvPr id="3" name="内容占位符 2"/>
          <p:cNvSpPr>
            <a:spLocks noGrp="1"/>
          </p:cNvSpPr>
          <p:nvPr>
            <p:ph idx="1"/>
          </p:nvPr>
        </p:nvSpPr>
        <p:spPr/>
        <p:txBody>
          <a:bodyPr/>
          <a:lstStyle/>
          <a:p>
            <a:r>
              <a:rPr lang="zh-CN" altLang="en-US" dirty="0" smtClean="0"/>
              <a:t>缺陷预防的下一步是安排缺陷预防的“执行队伍”，执行队伍的人数与开发队伍规模相匹配，一般</a:t>
            </a:r>
            <a:r>
              <a:rPr lang="en-US" dirty="0" smtClean="0"/>
              <a:t>10~20</a:t>
            </a:r>
            <a:r>
              <a:rPr lang="zh-CN" altLang="en-US" dirty="0" smtClean="0"/>
              <a:t>开发人员要有</a:t>
            </a:r>
            <a:r>
              <a:rPr lang="en-US" dirty="0" smtClean="0"/>
              <a:t>1</a:t>
            </a:r>
            <a:r>
              <a:rPr lang="zh-CN" altLang="en-US" dirty="0" smtClean="0"/>
              <a:t>个人执行预防。</a:t>
            </a:r>
            <a:endParaRPr lang="en-US" altLang="zh-CN" dirty="0" smtClean="0"/>
          </a:p>
          <a:p>
            <a:r>
              <a:rPr lang="zh-CN" altLang="en-US" dirty="0" smtClean="0"/>
              <a:t>执行队伍要定期开或评估原因分析会议的建议，并决定采用哪些建议、如何实施，谁负责实施等。建议可能包括开发或加强工具的使用，以及改变开发过程，或增加培训时间等。</a:t>
            </a:r>
            <a:endParaRPr lang="en-US" altLang="zh-CN" dirty="0" smtClean="0"/>
          </a:p>
          <a:p>
            <a:r>
              <a:rPr lang="zh-CN" altLang="en-US" dirty="0" smtClean="0"/>
              <a:t>在企业内部建立时事通讯</a:t>
            </a:r>
            <a:r>
              <a:rPr lang="en-US" dirty="0" smtClean="0"/>
              <a:t>(newsletter)</a:t>
            </a:r>
            <a:r>
              <a:rPr lang="zh-CN" altLang="en-US" dirty="0" smtClean="0"/>
              <a:t>传播关键结果是有益的。</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反馈闭环机制</a:t>
            </a:r>
            <a:endParaRPr lang="zh-CN" altLang="en-US" dirty="0"/>
          </a:p>
        </p:txBody>
      </p:sp>
      <p:sp>
        <p:nvSpPr>
          <p:cNvPr id="3" name="内容占位符 2"/>
          <p:cNvSpPr>
            <a:spLocks noGrp="1"/>
          </p:cNvSpPr>
          <p:nvPr>
            <p:ph idx="1"/>
          </p:nvPr>
        </p:nvSpPr>
        <p:spPr/>
        <p:txBody>
          <a:bodyPr/>
          <a:lstStyle/>
          <a:p>
            <a:r>
              <a:rPr lang="zh-CN" altLang="en-US" dirty="0" smtClean="0"/>
              <a:t>反馈是缺陷预防过程的重要步骤。</a:t>
            </a:r>
            <a:endParaRPr lang="en-US" altLang="zh-CN" dirty="0" smtClean="0"/>
          </a:p>
          <a:p>
            <a:pPr lvl="1"/>
            <a:r>
              <a:rPr lang="zh-CN" altLang="en-US" dirty="0" smtClean="0"/>
              <a:t>首先，开发人员必须知道管理层对其的评价，以及对开发环境的影响。</a:t>
            </a:r>
            <a:endParaRPr lang="en-US" altLang="zh-CN" dirty="0" smtClean="0"/>
          </a:p>
          <a:p>
            <a:pPr lvl="1"/>
            <a:r>
              <a:rPr lang="zh-CN" altLang="en-US" dirty="0" smtClean="0"/>
              <a:t>其次，开发人员要获知当前过程改变，其它开发者发现的错误，由此能够不犯类似的错误。</a:t>
            </a:r>
            <a:endParaRPr lang="en-US" altLang="zh-CN" dirty="0" smtClean="0"/>
          </a:p>
          <a:p>
            <a:pPr lvl="1"/>
            <a:r>
              <a:rPr lang="zh-CN" altLang="en-US" dirty="0" smtClean="0"/>
              <a:t>在每个阶段开始，技术领导要给开发队伍开“开工会”，在会上说明该阶段所要求的任务，该阶段的输入和输出，以及“公共错误清单”，这个清单是该阶段经常繁盛的错误的汇总。</a:t>
            </a:r>
            <a:endParaRPr lang="en-US" altLang="zh-CN" dirty="0" smtClean="0"/>
          </a:p>
          <a:p>
            <a:pPr lvl="1"/>
            <a:r>
              <a:rPr lang="zh-CN" altLang="en-US" dirty="0" smtClean="0"/>
              <a:t>最后，给出该阶段详细的进度。</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15.6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缺陷预测是软件开发者们一直梦寐以求的事情。</a:t>
            </a:r>
            <a:endParaRPr lang="en-US" altLang="zh-CN" dirty="0" smtClean="0"/>
          </a:p>
          <a:p>
            <a:pPr lvl="1"/>
            <a:r>
              <a:rPr lang="zh-CN" altLang="en-US" dirty="0" smtClean="0"/>
              <a:t>期望能够预测未来的缺陷情况，这样就能安排出人力等资源消除存在的错误，而避免大量的资源浪费。</a:t>
            </a:r>
            <a:endParaRPr lang="en-US" altLang="zh-CN" dirty="0" smtClean="0"/>
          </a:p>
          <a:p>
            <a:pPr lvl="1"/>
            <a:r>
              <a:rPr lang="zh-CN" altLang="en-US" dirty="0" smtClean="0"/>
              <a:t>同时，也能够对交付的软件质量做的可信任。</a:t>
            </a:r>
          </a:p>
          <a:p>
            <a:r>
              <a:rPr lang="zh-CN" altLang="en-US" dirty="0" smtClean="0"/>
              <a:t>人们创立了各种预测模型和方法，在一定程度上解决了工程上可预测问题。</a:t>
            </a:r>
            <a:endParaRPr lang="en-US" altLang="zh-CN" dirty="0" smtClean="0"/>
          </a:p>
          <a:p>
            <a:pPr lvl="1"/>
            <a:r>
              <a:rPr lang="zh-CN" altLang="en-US" dirty="0" smtClean="0"/>
              <a:t>但是，没有那种方法可以完全准确地预测未来的缺陷。因此要针对软件使用邻居、结构、需求、修改情况、开发队伍等各种因素，建立预测模型。</a:t>
            </a:r>
            <a:endParaRPr lang="en-US" altLang="zh-CN" dirty="0" smtClean="0"/>
          </a:p>
          <a:p>
            <a:endParaRPr lang="en-US" altLang="zh-CN" dirty="0" smtClean="0"/>
          </a:p>
          <a:p>
            <a:r>
              <a:rPr lang="zh-CN" altLang="en-US" dirty="0" smtClean="0"/>
              <a:t>建立软件缺陷的预防体系</a:t>
            </a:r>
            <a:r>
              <a:rPr lang="zh-CN" altLang="en-US" dirty="0" smtClean="0"/>
              <a:t>，</a:t>
            </a:r>
            <a:r>
              <a:rPr lang="zh-CN" altLang="en-US" dirty="0" smtClean="0"/>
              <a:t>防止</a:t>
            </a:r>
            <a:r>
              <a:rPr lang="zh-CN" altLang="en-US" dirty="0" smtClean="0"/>
              <a:t>缺陷</a:t>
            </a:r>
            <a:r>
              <a:rPr lang="zh-CN" altLang="en-US" dirty="0" smtClean="0"/>
              <a:t>是上策！</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Lipow</a:t>
            </a:r>
            <a:r>
              <a:rPr lang="zh-CN" altLang="en-US" dirty="0" smtClean="0"/>
              <a:t>考虑了对</a:t>
            </a:r>
            <a:r>
              <a:rPr lang="en-US" dirty="0" smtClean="0"/>
              <a:t>V</a:t>
            </a:r>
            <a:r>
              <a:rPr lang="zh-CN" altLang="en-US" dirty="0" smtClean="0"/>
              <a:t>的计算后，提出用代码行</a:t>
            </a:r>
            <a:r>
              <a:rPr lang="en-US" dirty="0" smtClean="0"/>
              <a:t>L</a:t>
            </a:r>
            <a:r>
              <a:rPr lang="zh-CN" altLang="en-US" dirty="0" smtClean="0"/>
              <a:t>替代</a:t>
            </a:r>
            <a:r>
              <a:rPr lang="en-US" dirty="0" smtClean="0"/>
              <a:t>V</a:t>
            </a:r>
            <a:r>
              <a:rPr lang="zh-CN" altLang="en-US" dirty="0" smtClean="0"/>
              <a:t>进行计算，提出如下的预测公式：</a:t>
            </a:r>
            <a:endParaRPr lang="en-US" altLang="zh-CN" dirty="0" smtClean="0"/>
          </a:p>
          <a:p>
            <a:endParaRPr lang="zh-CN" altLang="en-US" dirty="0" smtClean="0"/>
          </a:p>
          <a:p>
            <a:pPr lvl="1">
              <a:buNone/>
            </a:pPr>
            <a:r>
              <a:rPr lang="en-US" dirty="0" smtClean="0"/>
              <a:t>D/L = A</a:t>
            </a:r>
            <a:r>
              <a:rPr lang="en-US" baseline="-25000" dirty="0" smtClean="0"/>
              <a:t>0</a:t>
            </a:r>
            <a:r>
              <a:rPr lang="en-US" dirty="0" smtClean="0"/>
              <a:t> +A</a:t>
            </a:r>
            <a:r>
              <a:rPr lang="en-US" baseline="-25000" dirty="0" smtClean="0"/>
              <a:t>1</a:t>
            </a:r>
            <a:r>
              <a:rPr lang="en-US" dirty="0" smtClean="0"/>
              <a:t>*</a:t>
            </a:r>
            <a:r>
              <a:rPr lang="en-US" dirty="0" err="1" smtClean="0"/>
              <a:t>Ln</a:t>
            </a:r>
            <a:r>
              <a:rPr lang="en-US" dirty="0" smtClean="0"/>
              <a:t>(L) + A</a:t>
            </a:r>
            <a:r>
              <a:rPr lang="en-US" baseline="-25000" dirty="0" smtClean="0"/>
              <a:t>2</a:t>
            </a:r>
            <a:r>
              <a:rPr lang="en-US" dirty="0" smtClean="0"/>
              <a:t>* (</a:t>
            </a:r>
            <a:r>
              <a:rPr lang="en-US" dirty="0" err="1" smtClean="0"/>
              <a:t>Ln</a:t>
            </a:r>
            <a:r>
              <a:rPr lang="en-US" dirty="0" smtClean="0"/>
              <a:t>(L))</a:t>
            </a:r>
            <a:endParaRPr lang="zh-CN" altLang="en-US" dirty="0" smtClean="0"/>
          </a:p>
          <a:p>
            <a:pPr lvl="1"/>
            <a:r>
              <a:rPr lang="zh-CN" altLang="en-US" dirty="0" smtClean="0"/>
              <a:t>其中，</a:t>
            </a:r>
            <a:r>
              <a:rPr lang="en-US" dirty="0" smtClean="0"/>
              <a:t>A</a:t>
            </a:r>
            <a:r>
              <a:rPr lang="en-US" baseline="-25000" dirty="0" smtClean="0"/>
              <a:t>0</a:t>
            </a:r>
            <a:r>
              <a:rPr lang="en-US" dirty="0" smtClean="0"/>
              <a:t> </a:t>
            </a:r>
            <a:r>
              <a:rPr lang="zh-CN" altLang="en-US" dirty="0" smtClean="0"/>
              <a:t>、</a:t>
            </a:r>
            <a:r>
              <a:rPr lang="en-US" dirty="0" smtClean="0"/>
              <a:t>A</a:t>
            </a:r>
            <a:r>
              <a:rPr lang="en-US" baseline="-25000" dirty="0" smtClean="0"/>
              <a:t>1</a:t>
            </a:r>
            <a:r>
              <a:rPr lang="zh-CN" altLang="en-US" dirty="0" smtClean="0"/>
              <a:t>、和</a:t>
            </a:r>
            <a:r>
              <a:rPr lang="en-US" dirty="0" smtClean="0"/>
              <a:t>A</a:t>
            </a:r>
            <a:r>
              <a:rPr lang="en-US" baseline="-25000" dirty="0" smtClean="0"/>
              <a:t>2</a:t>
            </a:r>
            <a:r>
              <a:rPr lang="zh-CN" altLang="en-US" dirty="0" smtClean="0"/>
              <a:t>与使用的编程语言有关，表示每行代码</a:t>
            </a:r>
            <a:r>
              <a:rPr lang="en-US" dirty="0" smtClean="0"/>
              <a:t>(LOC)</a:t>
            </a:r>
            <a:r>
              <a:rPr lang="zh-CN" altLang="en-US" dirty="0" smtClean="0"/>
              <a:t>平均使用的操作数和操作符的平均个数，</a:t>
            </a:r>
            <a:r>
              <a:rPr lang="en-US" dirty="0" err="1" smtClean="0"/>
              <a:t>Ln</a:t>
            </a:r>
            <a:r>
              <a:rPr lang="zh-CN" altLang="en-US" dirty="0" smtClean="0"/>
              <a:t>是对数函数。</a:t>
            </a:r>
            <a:endParaRPr lang="en-US" altLang="zh-CN" dirty="0" smtClean="0"/>
          </a:p>
          <a:p>
            <a:pPr lvl="1"/>
            <a:r>
              <a:rPr lang="zh-CN" altLang="en-US" dirty="0" smtClean="0"/>
              <a:t>例如，对于</a:t>
            </a:r>
            <a:r>
              <a:rPr lang="en-US" dirty="0" smtClean="0"/>
              <a:t>FORTRAN</a:t>
            </a:r>
            <a:r>
              <a:rPr lang="zh-CN" altLang="en-US" dirty="0" smtClean="0"/>
              <a:t>语言，</a:t>
            </a:r>
            <a:r>
              <a:rPr lang="en-US" dirty="0" smtClean="0"/>
              <a:t>A</a:t>
            </a:r>
            <a:r>
              <a:rPr lang="en-US" baseline="-25000" dirty="0" smtClean="0"/>
              <a:t>0</a:t>
            </a:r>
            <a:r>
              <a:rPr lang="en-US" dirty="0" smtClean="0"/>
              <a:t> = 0.0047</a:t>
            </a:r>
            <a:r>
              <a:rPr lang="zh-CN" altLang="en-US" dirty="0" smtClean="0"/>
              <a:t>，</a:t>
            </a:r>
            <a:r>
              <a:rPr lang="en-US" dirty="0" smtClean="0"/>
              <a:t>A</a:t>
            </a:r>
            <a:r>
              <a:rPr lang="en-US" baseline="-25000" dirty="0" smtClean="0"/>
              <a:t>1</a:t>
            </a:r>
            <a:r>
              <a:rPr lang="en-US" dirty="0" smtClean="0"/>
              <a:t>=0.0023</a:t>
            </a:r>
            <a:r>
              <a:rPr lang="zh-CN" altLang="en-US" dirty="0" smtClean="0"/>
              <a:t>，</a:t>
            </a:r>
            <a:r>
              <a:rPr lang="en-US" dirty="0" smtClean="0"/>
              <a:t>A</a:t>
            </a:r>
            <a:r>
              <a:rPr lang="en-US" baseline="-25000" dirty="0" smtClean="0"/>
              <a:t>2 </a:t>
            </a:r>
            <a:r>
              <a:rPr lang="en-US" dirty="0" smtClean="0"/>
              <a:t>= 0.000002</a:t>
            </a:r>
            <a:r>
              <a:rPr lang="zh-CN" altLang="en-US" dirty="0" smtClean="0"/>
              <a:t>。</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Gaffiney</a:t>
            </a:r>
            <a:r>
              <a:rPr lang="en-US" dirty="0" smtClean="0"/>
              <a:t> </a:t>
            </a:r>
            <a:r>
              <a:rPr lang="zh-CN" altLang="en-US" dirty="0" smtClean="0"/>
              <a:t>认为</a:t>
            </a:r>
            <a:r>
              <a:rPr lang="en-US" dirty="0" smtClean="0"/>
              <a:t>D(</a:t>
            </a:r>
            <a:r>
              <a:rPr lang="zh-CN" altLang="en-US" dirty="0" smtClean="0"/>
              <a:t>缺陷</a:t>
            </a:r>
            <a:r>
              <a:rPr lang="en-US" dirty="0" smtClean="0"/>
              <a:t>)</a:t>
            </a:r>
            <a:r>
              <a:rPr lang="zh-CN" altLang="en-US" dirty="0" smtClean="0"/>
              <a:t>和</a:t>
            </a:r>
            <a:r>
              <a:rPr lang="en-US" dirty="0" smtClean="0"/>
              <a:t>L(</a:t>
            </a:r>
            <a:r>
              <a:rPr lang="zh-CN" altLang="en-US" dirty="0" smtClean="0"/>
              <a:t>代码行</a:t>
            </a:r>
            <a:r>
              <a:rPr lang="en-US" dirty="0" smtClean="0"/>
              <a:t>)</a:t>
            </a:r>
            <a:r>
              <a:rPr lang="zh-CN" altLang="en-US" dirty="0" smtClean="0"/>
              <a:t>的联系与编程语言无关，在研究了</a:t>
            </a:r>
            <a:r>
              <a:rPr lang="en-US" dirty="0" err="1" smtClean="0"/>
              <a:t>Lipow</a:t>
            </a:r>
            <a:r>
              <a:rPr lang="zh-CN" altLang="en-US" dirty="0" smtClean="0"/>
              <a:t>提供的实际数据后</a:t>
            </a:r>
            <a:r>
              <a:rPr lang="en-US" baseline="30000" dirty="0" smtClean="0"/>
              <a:t>[6]</a:t>
            </a:r>
            <a:r>
              <a:rPr lang="zh-CN" altLang="en-US" dirty="0" smtClean="0"/>
              <a:t>，将公式（</a:t>
            </a:r>
            <a:r>
              <a:rPr lang="en-US" dirty="0" smtClean="0"/>
              <a:t>15-1-3</a:t>
            </a:r>
            <a:r>
              <a:rPr lang="zh-CN" altLang="en-US" dirty="0" smtClean="0"/>
              <a:t>）修正为：</a:t>
            </a:r>
          </a:p>
          <a:p>
            <a:pPr lvl="1">
              <a:buNone/>
            </a:pPr>
            <a:endParaRPr lang="en-US" dirty="0" smtClean="0"/>
          </a:p>
          <a:p>
            <a:pPr lvl="1">
              <a:buNone/>
            </a:pPr>
            <a:r>
              <a:rPr lang="en-US" dirty="0" smtClean="0"/>
              <a:t>D=4.2 +0.0015(L)</a:t>
            </a:r>
            <a:r>
              <a:rPr lang="en-US" baseline="30000" dirty="0" smtClean="0"/>
              <a:t>4/3</a:t>
            </a:r>
            <a:r>
              <a:rPr lang="en-US" dirty="0" smtClean="0"/>
              <a:t>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15.1.2 </a:t>
            </a:r>
            <a:r>
              <a:rPr lang="zh-CN" altLang="en-US" dirty="0" smtClean="0"/>
              <a:t>模块规模对缺陷的影响</a:t>
            </a:r>
            <a:endParaRPr lang="zh-CN" altLang="en-US" dirty="0"/>
          </a:p>
        </p:txBody>
      </p:sp>
      <p:sp>
        <p:nvSpPr>
          <p:cNvPr id="3" name="内容占位符 2"/>
          <p:cNvSpPr>
            <a:spLocks noGrp="1"/>
          </p:cNvSpPr>
          <p:nvPr>
            <p:ph idx="1"/>
          </p:nvPr>
        </p:nvSpPr>
        <p:spPr/>
        <p:txBody>
          <a:bodyPr/>
          <a:lstStyle/>
          <a:p>
            <a:r>
              <a:rPr lang="en-US" dirty="0" smtClean="0"/>
              <a:t>UNISYS</a:t>
            </a:r>
            <a:r>
              <a:rPr lang="zh-CN" altLang="en-US" dirty="0" smtClean="0"/>
              <a:t>公司提出了如下的多项式公式。</a:t>
            </a:r>
          </a:p>
          <a:p>
            <a:pPr lvl="1">
              <a:buNone/>
            </a:pPr>
            <a:r>
              <a:rPr lang="en-US" dirty="0" smtClean="0"/>
              <a:t>D= 0.069 +0.00156L+0.00000047(L)</a:t>
            </a:r>
            <a:r>
              <a:rPr lang="en-US" baseline="30000" dirty="0" smtClean="0"/>
              <a:t>2</a:t>
            </a:r>
            <a:r>
              <a:rPr lang="en-US" dirty="0" smtClean="0"/>
              <a:t> </a:t>
            </a:r>
          </a:p>
          <a:p>
            <a:pPr lvl="1">
              <a:buNone/>
            </a:pPr>
            <a:endParaRPr lang="en-US" altLang="zh-CN" dirty="0" smtClean="0"/>
          </a:p>
          <a:p>
            <a:pPr lvl="1"/>
            <a:r>
              <a:rPr lang="zh-CN" altLang="en-US" dirty="0" smtClean="0"/>
              <a:t>根据本公式，</a:t>
            </a:r>
            <a:r>
              <a:rPr lang="en-US" dirty="0" smtClean="0"/>
              <a:t>Compton </a:t>
            </a:r>
            <a:r>
              <a:rPr lang="zh-CN" altLang="en-US" dirty="0" smtClean="0"/>
              <a:t>和</a:t>
            </a:r>
            <a:r>
              <a:rPr lang="en-US" dirty="0" err="1" smtClean="0"/>
              <a:t>Withrow</a:t>
            </a:r>
            <a:r>
              <a:rPr lang="zh-CN" altLang="en-US" dirty="0" smtClean="0"/>
              <a:t>认为对于</a:t>
            </a:r>
            <a:r>
              <a:rPr lang="en-US" dirty="0" err="1" smtClean="0"/>
              <a:t>Ada</a:t>
            </a:r>
            <a:r>
              <a:rPr lang="zh-CN" altLang="en-US" dirty="0" smtClean="0"/>
              <a:t>语言，每个模块的最优规模为</a:t>
            </a:r>
            <a:r>
              <a:rPr lang="en-US" dirty="0" smtClean="0"/>
              <a:t>83</a:t>
            </a:r>
            <a:r>
              <a:rPr lang="zh-CN" altLang="en-US" dirty="0" smtClean="0"/>
              <a:t>行源代码。称为“金发原则（</a:t>
            </a:r>
            <a:r>
              <a:rPr lang="en-US" dirty="0" smtClean="0"/>
              <a:t>Goldilocks Principle</a:t>
            </a:r>
            <a:r>
              <a:rPr lang="zh-CN" altLang="en-US" dirty="0" smtClean="0"/>
              <a:t>）”，即，模块不能太大也不能太小。</a:t>
            </a:r>
            <a:endParaRPr lang="en-US" altLang="zh-CN" dirty="0" smtClean="0"/>
          </a:p>
          <a:p>
            <a:pPr lvl="1"/>
            <a:r>
              <a:rPr lang="en-US" dirty="0" smtClean="0"/>
              <a:t>Moeller </a:t>
            </a:r>
            <a:r>
              <a:rPr lang="zh-CN" altLang="en-US" dirty="0" smtClean="0"/>
              <a:t>和</a:t>
            </a:r>
            <a:r>
              <a:rPr lang="en-US" dirty="0" err="1" smtClean="0"/>
              <a:t>Paulish</a:t>
            </a:r>
            <a:r>
              <a:rPr lang="zh-CN" altLang="en-US" dirty="0" smtClean="0"/>
              <a:t>把这种原因解释为人们在开发大程序时表现的更认真。</a:t>
            </a:r>
            <a:endParaRPr lang="en-US" altLang="zh-CN" dirty="0" smtClean="0"/>
          </a:p>
          <a:p>
            <a:pPr lvl="1"/>
            <a:r>
              <a:rPr lang="zh-CN" altLang="en-US" dirty="0" smtClean="0"/>
              <a:t>还发现，</a:t>
            </a:r>
            <a:r>
              <a:rPr lang="en-US" dirty="0" smtClean="0"/>
              <a:t>70</a:t>
            </a:r>
            <a:r>
              <a:rPr lang="zh-CN" altLang="en-US" dirty="0" smtClean="0"/>
              <a:t>行的规模是一个明显的分界线。大于</a:t>
            </a:r>
            <a:r>
              <a:rPr lang="en-US" dirty="0" smtClean="0"/>
              <a:t>70</a:t>
            </a:r>
            <a:r>
              <a:rPr lang="zh-CN" altLang="en-US" dirty="0" smtClean="0"/>
              <a:t>行的代码的缺陷密度非常接近，而代码小于</a:t>
            </a:r>
            <a:r>
              <a:rPr lang="en-US" dirty="0" smtClean="0"/>
              <a:t>70</a:t>
            </a:r>
            <a:r>
              <a:rPr lang="zh-CN" altLang="en-US" dirty="0" smtClean="0"/>
              <a:t>行时，缺陷密度明显上升。</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Hatton </a:t>
            </a:r>
            <a:r>
              <a:rPr lang="zh-CN" altLang="en-US" dirty="0" smtClean="0"/>
              <a:t>在实验后断言，对于</a:t>
            </a:r>
            <a:r>
              <a:rPr lang="en-US" dirty="0" smtClean="0"/>
              <a:t>200—400</a:t>
            </a:r>
            <a:r>
              <a:rPr lang="zh-CN" altLang="en-US" dirty="0" smtClean="0"/>
              <a:t>行代码的模块，人脑的“存储缓存区”将会溢出，缺陷会自然上升。</a:t>
            </a:r>
            <a:endParaRPr lang="en-US" altLang="zh-CN" dirty="0" smtClean="0"/>
          </a:p>
          <a:p>
            <a:r>
              <a:rPr lang="zh-CN" altLang="en-US" dirty="0" smtClean="0"/>
              <a:t>如果把系统分解成若干个比这个“存储缓存区”更小模块时，人脑的内存需要存储模块之间的“连接”关系，也会导致更多的缺陷。</a:t>
            </a:r>
            <a:endParaRPr lang="en-US" altLang="zh-CN" dirty="0" smtClean="0"/>
          </a:p>
          <a:p>
            <a:r>
              <a:rPr lang="zh-CN" altLang="en-US" dirty="0" smtClean="0"/>
              <a:t>因此，大模块比小模块更可靠。也就是说，模块的规模要适当，才能减少缺陷。</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15.1.3 </a:t>
            </a:r>
            <a:r>
              <a:rPr lang="zh-CN" altLang="en-US" dirty="0" smtClean="0"/>
              <a:t>基于复杂度和修改情况的预测</a:t>
            </a:r>
            <a:endParaRPr lang="zh-CN" altLang="en-US" dirty="0"/>
          </a:p>
        </p:txBody>
      </p:sp>
      <p:sp>
        <p:nvSpPr>
          <p:cNvPr id="3" name="内容占位符 2"/>
          <p:cNvSpPr>
            <a:spLocks noGrp="1"/>
          </p:cNvSpPr>
          <p:nvPr>
            <p:ph idx="1"/>
          </p:nvPr>
        </p:nvSpPr>
        <p:spPr/>
        <p:txBody>
          <a:bodyPr/>
          <a:lstStyle/>
          <a:p>
            <a:r>
              <a:rPr lang="en-US" dirty="0" err="1" smtClean="0"/>
              <a:t>Kitchenham</a:t>
            </a:r>
            <a:r>
              <a:rPr lang="zh-CN" altLang="en-US" dirty="0" smtClean="0"/>
              <a:t>等首先提出用</a:t>
            </a:r>
            <a:r>
              <a:rPr lang="en-US" dirty="0" smtClean="0"/>
              <a:t>McCabe</a:t>
            </a:r>
            <a:r>
              <a:rPr lang="zh-CN" altLang="en-US" dirty="0" smtClean="0"/>
              <a:t>的度量元</a:t>
            </a:r>
            <a:r>
              <a:rPr lang="en-US" dirty="0" smtClean="0"/>
              <a:t>VG</a:t>
            </a:r>
            <a:r>
              <a:rPr lang="zh-CN" altLang="en-US" dirty="0" smtClean="0"/>
              <a:t>，以及软件进化和更改的数据作为度量元，并给出了两个预测子系统更改的缺陷个数</a:t>
            </a:r>
            <a:r>
              <a:rPr lang="en-US" dirty="0" smtClean="0"/>
              <a:t>C</a:t>
            </a:r>
            <a:r>
              <a:rPr lang="zh-CN" altLang="en-US" dirty="0" smtClean="0"/>
              <a:t>的回归公式：</a:t>
            </a:r>
          </a:p>
          <a:p>
            <a:pPr lvl="1">
              <a:buNone/>
            </a:pPr>
            <a:r>
              <a:rPr lang="en-US" dirty="0" smtClean="0"/>
              <a:t>C=0.042MCI -0.075N + 0.00001HE     ---------(15-1-6)</a:t>
            </a:r>
            <a:endParaRPr lang="zh-CN" altLang="en-US" dirty="0" smtClean="0"/>
          </a:p>
          <a:p>
            <a:pPr lvl="1">
              <a:buNone/>
            </a:pPr>
            <a:r>
              <a:rPr lang="en-US" dirty="0" smtClean="0"/>
              <a:t>C=0.25MCI – 0.53DI + 0.09VG     ---------(15-1-7)</a:t>
            </a:r>
            <a:endParaRPr lang="zh-CN" altLang="en-US" dirty="0" smtClean="0"/>
          </a:p>
          <a:p>
            <a:pPr lvl="1"/>
            <a:endParaRPr lang="en-US" altLang="zh-CN" dirty="0" smtClean="0"/>
          </a:p>
          <a:p>
            <a:r>
              <a:rPr lang="zh-CN" altLang="en-US" dirty="0" smtClean="0"/>
              <a:t>公式中的</a:t>
            </a:r>
            <a:r>
              <a:rPr lang="fr-FR" dirty="0" smtClean="0"/>
              <a:t>MCI</a:t>
            </a:r>
            <a:r>
              <a:rPr lang="zh-CN" altLang="en-US" dirty="0" smtClean="0"/>
              <a:t>是机器代码指令数，</a:t>
            </a:r>
            <a:r>
              <a:rPr lang="fr-FR" dirty="0" smtClean="0"/>
              <a:t>N</a:t>
            </a:r>
            <a:r>
              <a:rPr lang="zh-CN" altLang="en-US" dirty="0" smtClean="0"/>
              <a:t>表示操作数和操作符的综合，</a:t>
            </a:r>
            <a:r>
              <a:rPr lang="fr-FR" dirty="0" smtClean="0"/>
              <a:t>HE</a:t>
            </a:r>
            <a:r>
              <a:rPr lang="zh-CN" altLang="en-US" dirty="0" smtClean="0"/>
              <a:t>是</a:t>
            </a:r>
            <a:r>
              <a:rPr lang="fr-FR" dirty="0" smtClean="0"/>
              <a:t>Halstead</a:t>
            </a:r>
            <a:r>
              <a:rPr lang="zh-CN" altLang="en-US" dirty="0" smtClean="0"/>
              <a:t>的工作量度量元。</a:t>
            </a:r>
            <a:r>
              <a:rPr lang="en-US" dirty="0" smtClean="0"/>
              <a:t>DI</a:t>
            </a:r>
            <a:r>
              <a:rPr lang="zh-CN" altLang="en-US" dirty="0" smtClean="0"/>
              <a:t>表示数据项。</a:t>
            </a:r>
            <a:endParaRPr lang="en-US" altLang="zh-CN" dirty="0" smtClean="0"/>
          </a:p>
          <a:p>
            <a:r>
              <a:rPr lang="zh-CN" altLang="en-US" dirty="0" smtClean="0"/>
              <a:t>公式</a:t>
            </a:r>
            <a:r>
              <a:rPr lang="en-US" dirty="0" smtClean="0"/>
              <a:t>(15-1-6)</a:t>
            </a:r>
            <a:r>
              <a:rPr lang="zh-CN" altLang="en-US" dirty="0" smtClean="0"/>
              <a:t>用于子系统首次更改时的预测，公式</a:t>
            </a:r>
            <a:r>
              <a:rPr lang="en-US" dirty="0" smtClean="0"/>
              <a:t>(15-1-7)</a:t>
            </a:r>
            <a:r>
              <a:rPr lang="zh-CN" altLang="en-US" dirty="0" smtClean="0"/>
              <a:t>用于系统后续更改的缺陷预测。</a:t>
            </a:r>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102</TotalTime>
  <Words>3527</Words>
  <Application>Microsoft PowerPoint</Application>
  <PresentationFormat>全屏显示(4:3)</PresentationFormat>
  <Paragraphs>334</Paragraphs>
  <Slides>48</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51" baseType="lpstr">
      <vt:lpstr>新模板-7</vt:lpstr>
      <vt:lpstr>自定义设计方案</vt:lpstr>
      <vt:lpstr>公式</vt:lpstr>
      <vt:lpstr>第15章 软件缺陷预测与预防</vt:lpstr>
      <vt:lpstr>目录</vt:lpstr>
      <vt:lpstr>15.1 基于代码的缺陷预测</vt:lpstr>
      <vt:lpstr>15.1.1 基于代码行和复杂性的预测</vt:lpstr>
      <vt:lpstr>幻灯片 5</vt:lpstr>
      <vt:lpstr>幻灯片 6</vt:lpstr>
      <vt:lpstr>15.1.2 模块规模对缺陷的影响</vt:lpstr>
      <vt:lpstr>幻灯片 8</vt:lpstr>
      <vt:lpstr>15.1.3 基于复杂度和修改情况的预测</vt:lpstr>
      <vt:lpstr>15.1.4 基于功能点的缺陷预测</vt:lpstr>
      <vt:lpstr>相关行业的功能点缺陷数</vt:lpstr>
      <vt:lpstr>15.1.5 多变量的预测</vt:lpstr>
      <vt:lpstr>15.2 BBN预测方法</vt:lpstr>
      <vt:lpstr>15.2.1 无回路有向图的条件概率计算</vt:lpstr>
      <vt:lpstr>幻灯片 15</vt:lpstr>
      <vt:lpstr>有向图的概率传播</vt:lpstr>
      <vt:lpstr>幻灯片 17</vt:lpstr>
      <vt:lpstr>15.2.2 建立软件开发活动的有向图</vt:lpstr>
      <vt:lpstr>15.2.3 细化子网图</vt:lpstr>
      <vt:lpstr>更详细的子网</vt:lpstr>
      <vt:lpstr>15.2.4 建立各结点的概率表</vt:lpstr>
      <vt:lpstr>叶结点(</vt:lpstr>
      <vt:lpstr>幻灯片 23</vt:lpstr>
      <vt:lpstr>幻灯片 24</vt:lpstr>
      <vt:lpstr>15.2.5 实际效果</vt:lpstr>
      <vt:lpstr>15.3 基于过程能力的缺陷预测</vt:lpstr>
      <vt:lpstr>15.3.1缺陷的产生与消除过程预测</vt:lpstr>
      <vt:lpstr>幻灯片 28</vt:lpstr>
      <vt:lpstr>幻灯片 29</vt:lpstr>
      <vt:lpstr>幻灯片 30</vt:lpstr>
      <vt:lpstr>幻灯片 31</vt:lpstr>
      <vt:lpstr>15.3.2 基于CMMI等级的能力的预测</vt:lpstr>
      <vt:lpstr>幻灯片 33</vt:lpstr>
      <vt:lpstr>15.4 代码修改历史与缺陷</vt:lpstr>
      <vt:lpstr>15.4.1 代码搅动的与缺陷预测</vt:lpstr>
      <vt:lpstr>幻灯片 36</vt:lpstr>
      <vt:lpstr>幻灯片 37</vt:lpstr>
      <vt:lpstr>幻灯片 38</vt:lpstr>
      <vt:lpstr>15.4.2 突发修改的缺陷预测</vt:lpstr>
      <vt:lpstr>幻灯片 40</vt:lpstr>
      <vt:lpstr>幻灯片 41</vt:lpstr>
      <vt:lpstr>幻灯片 42</vt:lpstr>
      <vt:lpstr>15.5 缺陷预防</vt:lpstr>
      <vt:lpstr>项目缺陷预防的流程图</vt:lpstr>
      <vt:lpstr>原因分析</vt:lpstr>
      <vt:lpstr>预防的执行</vt:lpstr>
      <vt:lpstr>反馈闭环机制</vt:lpstr>
      <vt:lpstr>15.6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软件缺陷预测与预防</dc:title>
  <dc:creator>Think</dc:creator>
  <cp:lastModifiedBy>Think</cp:lastModifiedBy>
  <cp:revision>23</cp:revision>
  <dcterms:created xsi:type="dcterms:W3CDTF">2014-07-10T07:01:15Z</dcterms:created>
  <dcterms:modified xsi:type="dcterms:W3CDTF">2014-07-15T11:13:10Z</dcterms:modified>
</cp:coreProperties>
</file>