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58"/>
  </p:notesMasterIdLst>
  <p:handoutMasterIdLst>
    <p:handoutMasterId r:id="rId59"/>
  </p:handoutMasterIdLst>
  <p:sldIdLst>
    <p:sldId id="256" r:id="rId3"/>
    <p:sldId id="258" r:id="rId4"/>
    <p:sldId id="259" r:id="rId5"/>
    <p:sldId id="261" r:id="rId6"/>
    <p:sldId id="262" r:id="rId7"/>
    <p:sldId id="263" r:id="rId8"/>
    <p:sldId id="264" r:id="rId9"/>
    <p:sldId id="265" r:id="rId10"/>
    <p:sldId id="267"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60"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4" r:id="rId48"/>
    <p:sldId id="305" r:id="rId49"/>
    <p:sldId id="286" r:id="rId50"/>
    <p:sldId id="308" r:id="rId51"/>
    <p:sldId id="309" r:id="rId52"/>
    <p:sldId id="310" r:id="rId53"/>
    <p:sldId id="311" r:id="rId54"/>
    <p:sldId id="312" r:id="rId55"/>
    <p:sldId id="313" r:id="rId56"/>
    <p:sldId id="307" r:id="rId57"/>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339933"/>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0" autoAdjust="0"/>
  </p:normalViewPr>
  <p:slideViewPr>
    <p:cSldViewPr snapToGrid="0">
      <p:cViewPr varScale="1">
        <p:scale>
          <a:sx n="66" d="100"/>
          <a:sy n="66" d="100"/>
        </p:scale>
        <p:origin x="-150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oleObject" Target="../embeddings/oleObject4.bin"/></Relationships>
</file>

<file path=ppt/slides/_rels/slide4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t>第</a:t>
            </a:r>
            <a:r>
              <a:rPr lang="en-US" altLang="zh-CN" dirty="0" smtClean="0"/>
              <a:t>16</a:t>
            </a:r>
            <a:r>
              <a:rPr lang="zh-CN" altLang="en-US" dirty="0" smtClean="0"/>
              <a:t>章 质量管理与控制</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软件开发过程的质量要求</a:t>
            </a:r>
            <a:endParaRPr lang="zh-CN" altLang="en-US" dirty="0"/>
          </a:p>
        </p:txBody>
      </p:sp>
      <p:graphicFrame>
        <p:nvGraphicFramePr>
          <p:cNvPr id="3" name="表格 2"/>
          <p:cNvGraphicFramePr>
            <a:graphicFrameLocks noGrp="1"/>
          </p:cNvGraphicFramePr>
          <p:nvPr/>
        </p:nvGraphicFramePr>
        <p:xfrm>
          <a:off x="841528" y="1901373"/>
          <a:ext cx="8287958" cy="769257"/>
        </p:xfrm>
        <a:graphic>
          <a:graphicData uri="http://schemas.openxmlformats.org/drawingml/2006/table">
            <a:tbl>
              <a:tblPr/>
              <a:tblGrid>
                <a:gridCol w="603049"/>
                <a:gridCol w="1536981"/>
                <a:gridCol w="3767584"/>
                <a:gridCol w="566057"/>
                <a:gridCol w="551543"/>
                <a:gridCol w="580572"/>
                <a:gridCol w="682172"/>
              </a:tblGrid>
              <a:tr h="453571">
                <a:tc gridSpan="3">
                  <a:txBody>
                    <a:bodyPr/>
                    <a:lstStyle/>
                    <a:p>
                      <a:pPr indent="269875" algn="r">
                        <a:lnSpc>
                          <a:spcPts val="1660"/>
                        </a:lnSpc>
                        <a:spcAft>
                          <a:spcPts val="0"/>
                        </a:spcAft>
                      </a:pPr>
                      <a:r>
                        <a:rPr lang="zh-CN" sz="1600" kern="100" dirty="0">
                          <a:latin typeface="Times New Roman"/>
                          <a:ea typeface="宋体"/>
                          <a:cs typeface="Times New Roman"/>
                        </a:rPr>
                        <a:t>系统质量要求</a:t>
                      </a:r>
                    </a:p>
                    <a:p>
                      <a:pPr indent="269875" algn="just">
                        <a:lnSpc>
                          <a:spcPts val="1660"/>
                        </a:lnSpc>
                        <a:spcAft>
                          <a:spcPts val="0"/>
                        </a:spcAft>
                      </a:pPr>
                      <a:r>
                        <a:rPr lang="zh-CN" sz="1600" kern="100" dirty="0">
                          <a:latin typeface="Times New Roman"/>
                          <a:ea typeface="宋体"/>
                          <a:cs typeface="Times New Roman"/>
                        </a:rPr>
                        <a:t>工程过程质量要求</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hMerge="1">
                  <a:txBody>
                    <a:bodyPr/>
                    <a:lstStyle/>
                    <a:p>
                      <a:endParaRPr lang="zh-CN" altLang="en-US"/>
                    </a:p>
                  </a:txBody>
                  <a:tcPr/>
                </a:tc>
                <a:tc hMerge="1">
                  <a:txBody>
                    <a:bodyPr/>
                    <a:lstStyle/>
                    <a:p>
                      <a:endParaRPr lang="zh-CN" altLang="en-US"/>
                    </a:p>
                  </a:txBody>
                  <a:tcPr/>
                </a:tc>
                <a:tc rowSpan="2">
                  <a:txBody>
                    <a:bodyPr/>
                    <a:lstStyle/>
                    <a:p>
                      <a:pPr indent="0" algn="just">
                        <a:lnSpc>
                          <a:spcPts val="1660"/>
                        </a:lnSpc>
                        <a:spcAft>
                          <a:spcPts val="0"/>
                        </a:spcAft>
                      </a:pPr>
                      <a:r>
                        <a:rPr lang="zh-CN" sz="1600" kern="100" dirty="0">
                          <a:solidFill>
                            <a:schemeClr val="tx1"/>
                          </a:solidFill>
                          <a:latin typeface="Times New Roman"/>
                          <a:ea typeface="宋体"/>
                          <a:cs typeface="Times New Roman"/>
                        </a:rPr>
                        <a:t>使用</a:t>
                      </a:r>
                    </a:p>
                    <a:p>
                      <a:pPr indent="0" algn="just">
                        <a:lnSpc>
                          <a:spcPts val="1660"/>
                        </a:lnSpc>
                        <a:spcAft>
                          <a:spcPts val="0"/>
                        </a:spcAft>
                      </a:pPr>
                      <a:r>
                        <a:rPr lang="zh-CN" sz="1600" kern="100" dirty="0">
                          <a:solidFill>
                            <a:schemeClr val="tx1"/>
                          </a:solidFill>
                          <a:latin typeface="Times New Roman"/>
                          <a:ea typeface="宋体"/>
                          <a:cs typeface="Times New Roman"/>
                        </a:rPr>
                        <a:t>环境</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0" algn="just">
                        <a:lnSpc>
                          <a:spcPts val="1660"/>
                        </a:lnSpc>
                        <a:spcAft>
                          <a:spcPts val="0"/>
                        </a:spcAft>
                      </a:pPr>
                      <a:r>
                        <a:rPr lang="zh-CN" sz="1600" kern="100" dirty="0">
                          <a:solidFill>
                            <a:schemeClr val="tx1"/>
                          </a:solidFill>
                          <a:latin typeface="Times New Roman"/>
                          <a:ea typeface="宋体"/>
                          <a:cs typeface="Times New Roman"/>
                        </a:rPr>
                        <a:t>使用</a:t>
                      </a:r>
                    </a:p>
                    <a:p>
                      <a:pPr indent="0" algn="just">
                        <a:lnSpc>
                          <a:spcPts val="1660"/>
                        </a:lnSpc>
                        <a:spcAft>
                          <a:spcPts val="0"/>
                        </a:spcAft>
                      </a:pPr>
                      <a:r>
                        <a:rPr lang="zh-CN" sz="1600" kern="100" dirty="0">
                          <a:solidFill>
                            <a:schemeClr val="tx1"/>
                          </a:solidFill>
                          <a:latin typeface="Times New Roman"/>
                          <a:ea typeface="宋体"/>
                          <a:cs typeface="Times New Roman"/>
                        </a:rPr>
                        <a:t>方法</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0" algn="just">
                        <a:lnSpc>
                          <a:spcPts val="1660"/>
                        </a:lnSpc>
                        <a:spcAft>
                          <a:spcPts val="0"/>
                        </a:spcAft>
                      </a:pPr>
                      <a:r>
                        <a:rPr lang="zh-CN" sz="1600" kern="100" dirty="0">
                          <a:latin typeface="Times New Roman"/>
                          <a:ea typeface="宋体"/>
                          <a:cs typeface="Times New Roman"/>
                        </a:rPr>
                        <a:t>业务</a:t>
                      </a:r>
                    </a:p>
                    <a:p>
                      <a:pPr indent="0" algn="just">
                        <a:lnSpc>
                          <a:spcPts val="1660"/>
                        </a:lnSpc>
                        <a:spcAft>
                          <a:spcPts val="0"/>
                        </a:spcAft>
                      </a:pPr>
                      <a:r>
                        <a:rPr lang="zh-CN" sz="1600" kern="100" dirty="0">
                          <a:latin typeface="Times New Roman"/>
                          <a:ea typeface="宋体"/>
                          <a:cs typeface="Times New Roman"/>
                        </a:rPr>
                        <a:t>模式</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0" algn="just">
                        <a:lnSpc>
                          <a:spcPts val="1660"/>
                        </a:lnSpc>
                        <a:spcAft>
                          <a:spcPts val="0"/>
                        </a:spcAft>
                      </a:pPr>
                      <a:r>
                        <a:rPr lang="zh-CN" sz="1600" kern="100" dirty="0">
                          <a:latin typeface="Times New Roman"/>
                          <a:ea typeface="宋体"/>
                          <a:cs typeface="Times New Roman"/>
                        </a:rPr>
                        <a:t>体系</a:t>
                      </a:r>
                    </a:p>
                    <a:p>
                      <a:pPr indent="0" algn="just">
                        <a:lnSpc>
                          <a:spcPts val="1660"/>
                        </a:lnSpc>
                        <a:spcAft>
                          <a:spcPts val="0"/>
                        </a:spcAft>
                      </a:pPr>
                      <a:r>
                        <a:rPr lang="zh-CN" sz="1600" kern="100" dirty="0">
                          <a:latin typeface="Times New Roman"/>
                          <a:ea typeface="宋体"/>
                          <a:cs typeface="Times New Roman"/>
                        </a:rPr>
                        <a:t>结构</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5686">
                <a:tc>
                  <a:txBody>
                    <a:bodyPr/>
                    <a:lstStyle/>
                    <a:p>
                      <a:pPr indent="0" algn="just">
                        <a:lnSpc>
                          <a:spcPts val="1660"/>
                        </a:lnSpc>
                        <a:spcAft>
                          <a:spcPts val="0"/>
                        </a:spcAft>
                      </a:pPr>
                      <a:r>
                        <a:rPr lang="zh-CN" sz="1600" kern="100" dirty="0">
                          <a:latin typeface="Times New Roman"/>
                          <a:ea typeface="宋体"/>
                          <a:cs typeface="Times New Roman"/>
                        </a:rPr>
                        <a:t>阶段</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solidFill>
                            <a:schemeClr val="tx1"/>
                          </a:solidFill>
                          <a:latin typeface="Times New Roman"/>
                          <a:ea typeface="宋体"/>
                          <a:cs typeface="Times New Roman"/>
                        </a:rPr>
                        <a:t>质量属性</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zh-CN" sz="1600" kern="100" dirty="0">
                          <a:latin typeface="Times New Roman"/>
                          <a:ea typeface="宋体"/>
                          <a:cs typeface="Times New Roman"/>
                        </a:rPr>
                        <a:t>质量属性解释</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
        <p:nvSpPr>
          <p:cNvPr id="4" name="矩形 3"/>
          <p:cNvSpPr/>
          <p:nvPr/>
        </p:nvSpPr>
        <p:spPr>
          <a:xfrm>
            <a:off x="2023850" y="1343430"/>
            <a:ext cx="2756524" cy="310341"/>
          </a:xfrm>
          <a:prstGeom prst="rect">
            <a:avLst/>
          </a:prstGeom>
        </p:spPr>
        <p:txBody>
          <a:bodyPr wrap="none">
            <a:spAutoFit/>
          </a:bodyPr>
          <a:lstStyle/>
          <a:p>
            <a:pPr marL="71755" marR="71755" indent="269875" algn="just">
              <a:lnSpc>
                <a:spcPts val="1660"/>
              </a:lnSpc>
              <a:spcAft>
                <a:spcPts val="0"/>
              </a:spcAft>
            </a:pPr>
            <a:r>
              <a:rPr lang="zh-CN" altLang="en-US" kern="100" dirty="0" smtClean="0">
                <a:latin typeface="Times New Roman"/>
                <a:ea typeface="宋体"/>
                <a:cs typeface="Times New Roman"/>
              </a:rPr>
              <a:t>集成阶段的质量</a:t>
            </a:r>
            <a:endParaRPr lang="zh-CN" altLang="en-US" kern="100" dirty="0">
              <a:latin typeface="Times New Roman"/>
              <a:ea typeface="宋体"/>
              <a:cs typeface="Times New Roman"/>
            </a:endParaRPr>
          </a:p>
        </p:txBody>
      </p:sp>
      <p:graphicFrame>
        <p:nvGraphicFramePr>
          <p:cNvPr id="5" name="表格 4"/>
          <p:cNvGraphicFramePr>
            <a:graphicFrameLocks noGrp="1"/>
          </p:cNvGraphicFramePr>
          <p:nvPr/>
        </p:nvGraphicFramePr>
        <p:xfrm>
          <a:off x="812801" y="2709636"/>
          <a:ext cx="8302172" cy="3091480"/>
        </p:xfrm>
        <a:graphic>
          <a:graphicData uri="http://schemas.openxmlformats.org/drawingml/2006/table">
            <a:tbl>
              <a:tblPr/>
              <a:tblGrid>
                <a:gridCol w="653142"/>
                <a:gridCol w="1509486"/>
                <a:gridCol w="3788229"/>
                <a:gridCol w="580571"/>
                <a:gridCol w="508000"/>
                <a:gridCol w="609600"/>
                <a:gridCol w="653144"/>
              </a:tblGrid>
              <a:tr h="607604">
                <a:tc rowSpan="8">
                  <a:txBody>
                    <a:bodyPr/>
                    <a:lstStyle/>
                    <a:p>
                      <a:pPr marL="71755" marR="71755" indent="269875" algn="just">
                        <a:lnSpc>
                          <a:spcPts val="1660"/>
                        </a:lnSpc>
                        <a:spcAft>
                          <a:spcPts val="0"/>
                        </a:spcAft>
                      </a:pPr>
                      <a:r>
                        <a:rPr lang="zh-CN" sz="1600" kern="100" dirty="0">
                          <a:latin typeface="Times New Roman"/>
                          <a:ea typeface="宋体"/>
                          <a:cs typeface="Times New Roman"/>
                        </a:rPr>
                        <a:t>集成阶段的质量</a:t>
                      </a:r>
                    </a:p>
                  </a:txBody>
                  <a:tcPr marL="68580" marR="68580"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数据一致性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系统中没有矛盾的数据。在整个项目中对数据的设计和文档编写是一致的。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069">
                <a:tc vMerge="1">
                  <a:txBody>
                    <a:bodyPr/>
                    <a:lstStyle/>
                    <a:p>
                      <a:endParaRPr lang="zh-CN" altLang="en-US"/>
                    </a:p>
                  </a:txBody>
                  <a:tcPr/>
                </a:tc>
                <a:tc>
                  <a:txBody>
                    <a:bodyPr/>
                    <a:lstStyle/>
                    <a:p>
                      <a:pPr indent="269875" algn="just">
                        <a:lnSpc>
                          <a:spcPts val="1660"/>
                        </a:lnSpc>
                        <a:spcAft>
                          <a:spcPts val="0"/>
                        </a:spcAft>
                      </a:pPr>
                      <a:r>
                        <a:rPr lang="zh-CN" sz="1600" kern="100" dirty="0">
                          <a:latin typeface="Times New Roman"/>
                          <a:ea typeface="宋体"/>
                          <a:cs typeface="Times New Roman"/>
                        </a:rPr>
                        <a:t>版本一致性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在配置中，避免版本匹配错误的能力。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069">
                <a:tc vMerge="1">
                  <a:txBody>
                    <a:bodyPr/>
                    <a:lstStyle/>
                    <a:p>
                      <a:endParaRPr lang="zh-CN" altLang="en-US"/>
                    </a:p>
                  </a:txBody>
                  <a:tcPr/>
                </a:tc>
                <a:tc>
                  <a:txBody>
                    <a:bodyPr/>
                    <a:lstStyle/>
                    <a:p>
                      <a:pPr indent="269875" algn="just">
                        <a:lnSpc>
                          <a:spcPts val="1660"/>
                        </a:lnSpc>
                        <a:spcAft>
                          <a:spcPts val="0"/>
                        </a:spcAft>
                      </a:pPr>
                      <a:r>
                        <a:rPr lang="zh-CN" sz="1600" kern="100" dirty="0">
                          <a:latin typeface="Times New Roman"/>
                          <a:ea typeface="宋体"/>
                          <a:cs typeface="Times New Roman"/>
                        </a:rPr>
                        <a:t>适应性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系统适应新的需求或环境的能力。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535">
                <a:tc vMerge="1">
                  <a:txBody>
                    <a:bodyPr/>
                    <a:lstStyle/>
                    <a:p>
                      <a:endParaRPr lang="zh-CN" altLang="en-US"/>
                    </a:p>
                  </a:txBody>
                  <a:tcPr/>
                </a:tc>
                <a:tc>
                  <a:txBody>
                    <a:bodyPr/>
                    <a:lstStyle/>
                    <a:p>
                      <a:pPr indent="269875" algn="just">
                        <a:lnSpc>
                          <a:spcPts val="1660"/>
                        </a:lnSpc>
                        <a:spcAft>
                          <a:spcPts val="0"/>
                        </a:spcAft>
                      </a:pPr>
                      <a:r>
                        <a:rPr lang="zh-CN" sz="1600" kern="100">
                          <a:latin typeface="Times New Roman"/>
                          <a:ea typeface="宋体"/>
                          <a:cs typeface="Times New Roman"/>
                        </a:rPr>
                        <a:t>组合能力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与系统其它部分的集成能力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535">
                <a:tc vMerge="1">
                  <a:txBody>
                    <a:bodyPr/>
                    <a:lstStyle/>
                    <a:p>
                      <a:endParaRPr lang="zh-CN" altLang="en-US"/>
                    </a:p>
                  </a:txBody>
                  <a:tcPr/>
                </a:tc>
                <a:tc>
                  <a:txBody>
                    <a:bodyPr/>
                    <a:lstStyle/>
                    <a:p>
                      <a:pPr indent="269875" algn="just">
                        <a:lnSpc>
                          <a:spcPts val="1660"/>
                        </a:lnSpc>
                        <a:spcAft>
                          <a:spcPts val="0"/>
                        </a:spcAft>
                      </a:pPr>
                      <a:r>
                        <a:rPr lang="zh-CN" sz="1600" kern="100">
                          <a:latin typeface="Times New Roman"/>
                          <a:ea typeface="宋体"/>
                          <a:cs typeface="Times New Roman"/>
                        </a:rPr>
                        <a:t>互操作性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与其它系统一起工作的能力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069">
                <a:tc vMerge="1">
                  <a:txBody>
                    <a:bodyPr/>
                    <a:lstStyle/>
                    <a:p>
                      <a:endParaRPr lang="zh-CN" altLang="en-US"/>
                    </a:p>
                  </a:txBody>
                  <a:tcPr/>
                </a:tc>
                <a:tc>
                  <a:txBody>
                    <a:bodyPr/>
                    <a:lstStyle/>
                    <a:p>
                      <a:pPr indent="269875" algn="just">
                        <a:lnSpc>
                          <a:spcPts val="1660"/>
                        </a:lnSpc>
                        <a:spcAft>
                          <a:spcPts val="0"/>
                        </a:spcAft>
                      </a:pPr>
                      <a:r>
                        <a:rPr lang="zh-CN" sz="1600" kern="100">
                          <a:latin typeface="Times New Roman"/>
                          <a:ea typeface="宋体"/>
                          <a:cs typeface="Times New Roman"/>
                        </a:rPr>
                        <a:t>开放性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可供第三方开发和集成新功能的能力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069">
                <a:tc vMerge="1">
                  <a:txBody>
                    <a:bodyPr/>
                    <a:lstStyle/>
                    <a:p>
                      <a:endParaRPr lang="zh-CN" altLang="en-US"/>
                    </a:p>
                  </a:txBody>
                  <a:tcPr/>
                </a:tc>
                <a:tc>
                  <a:txBody>
                    <a:bodyPr/>
                    <a:lstStyle/>
                    <a:p>
                      <a:pPr indent="269875" algn="just">
                        <a:lnSpc>
                          <a:spcPts val="1660"/>
                        </a:lnSpc>
                        <a:spcAft>
                          <a:spcPts val="0"/>
                        </a:spcAft>
                      </a:pPr>
                      <a:r>
                        <a:rPr lang="zh-CN" sz="1600" kern="100">
                          <a:latin typeface="Times New Roman"/>
                          <a:ea typeface="宋体"/>
                          <a:cs typeface="Times New Roman"/>
                        </a:rPr>
                        <a:t>异构性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集成异构元素</a:t>
                      </a:r>
                      <a:r>
                        <a:rPr lang="en-US" sz="1600" kern="100" dirty="0">
                          <a:latin typeface="Times New Roman"/>
                          <a:ea typeface="宋体"/>
                          <a:cs typeface="Times New Roman"/>
                        </a:rPr>
                        <a:t>(</a:t>
                      </a:r>
                      <a:r>
                        <a:rPr lang="zh-CN" sz="1600" kern="100" dirty="0">
                          <a:latin typeface="Times New Roman"/>
                          <a:ea typeface="宋体"/>
                          <a:cs typeface="Times New Roman"/>
                        </a:rPr>
                        <a:t>软件和硬件</a:t>
                      </a:r>
                      <a:r>
                        <a:rPr lang="en-US" sz="1600" kern="100" dirty="0">
                          <a:latin typeface="Times New Roman"/>
                          <a:ea typeface="宋体"/>
                          <a:cs typeface="Times New Roman"/>
                        </a:rPr>
                        <a:t>)</a:t>
                      </a:r>
                      <a:r>
                        <a:rPr lang="zh-CN" sz="1600" kern="100" dirty="0">
                          <a:latin typeface="Times New Roman"/>
                          <a:ea typeface="宋体"/>
                          <a:cs typeface="Times New Roman"/>
                        </a:rPr>
                        <a:t>的能力。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069">
                <a:tc vMerge="1">
                  <a:txBody>
                    <a:bodyPr/>
                    <a:lstStyle/>
                    <a:p>
                      <a:endParaRPr lang="zh-CN" altLang="en-US"/>
                    </a:p>
                  </a:txBody>
                  <a:tcPr/>
                </a:tc>
                <a:tc>
                  <a:txBody>
                    <a:bodyPr/>
                    <a:lstStyle/>
                    <a:p>
                      <a:pPr indent="269875" algn="just">
                        <a:lnSpc>
                          <a:spcPts val="1660"/>
                        </a:lnSpc>
                        <a:spcAft>
                          <a:spcPts val="0"/>
                        </a:spcAft>
                      </a:pPr>
                      <a:r>
                        <a:rPr lang="zh-CN" sz="1600" kern="100">
                          <a:latin typeface="Times New Roman"/>
                          <a:ea typeface="宋体"/>
                          <a:cs typeface="Times New Roman"/>
                        </a:rPr>
                        <a:t>可集成性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将分离开发的部件组织在一起正确工作的能力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软件开发过程的质量要求</a:t>
            </a:r>
            <a:endParaRPr lang="zh-CN" altLang="en-US" dirty="0"/>
          </a:p>
        </p:txBody>
      </p:sp>
      <p:graphicFrame>
        <p:nvGraphicFramePr>
          <p:cNvPr id="3" name="表格 2"/>
          <p:cNvGraphicFramePr>
            <a:graphicFrameLocks noGrp="1"/>
          </p:cNvGraphicFramePr>
          <p:nvPr/>
        </p:nvGraphicFramePr>
        <p:xfrm>
          <a:off x="827014" y="1756233"/>
          <a:ext cx="8287958" cy="769257"/>
        </p:xfrm>
        <a:graphic>
          <a:graphicData uri="http://schemas.openxmlformats.org/drawingml/2006/table">
            <a:tbl>
              <a:tblPr/>
              <a:tblGrid>
                <a:gridCol w="603049"/>
                <a:gridCol w="1536981"/>
                <a:gridCol w="3767584"/>
                <a:gridCol w="566057"/>
                <a:gridCol w="551543"/>
                <a:gridCol w="580572"/>
                <a:gridCol w="682172"/>
              </a:tblGrid>
              <a:tr h="453571">
                <a:tc gridSpan="3">
                  <a:txBody>
                    <a:bodyPr/>
                    <a:lstStyle/>
                    <a:p>
                      <a:pPr indent="269875" algn="r">
                        <a:lnSpc>
                          <a:spcPts val="1660"/>
                        </a:lnSpc>
                        <a:spcAft>
                          <a:spcPts val="0"/>
                        </a:spcAft>
                      </a:pPr>
                      <a:r>
                        <a:rPr lang="zh-CN" sz="1600" kern="100" dirty="0">
                          <a:latin typeface="Times New Roman"/>
                          <a:ea typeface="宋体"/>
                          <a:cs typeface="Times New Roman"/>
                        </a:rPr>
                        <a:t>系统质量要求</a:t>
                      </a:r>
                    </a:p>
                    <a:p>
                      <a:pPr indent="269875" algn="just">
                        <a:lnSpc>
                          <a:spcPts val="1660"/>
                        </a:lnSpc>
                        <a:spcAft>
                          <a:spcPts val="0"/>
                        </a:spcAft>
                      </a:pPr>
                      <a:r>
                        <a:rPr lang="zh-CN" sz="1600" kern="100" dirty="0">
                          <a:latin typeface="Times New Roman"/>
                          <a:ea typeface="宋体"/>
                          <a:cs typeface="Times New Roman"/>
                        </a:rPr>
                        <a:t>工程过程质量要求</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hMerge="1">
                  <a:txBody>
                    <a:bodyPr/>
                    <a:lstStyle/>
                    <a:p>
                      <a:endParaRPr lang="zh-CN" altLang="en-US"/>
                    </a:p>
                  </a:txBody>
                  <a:tcPr/>
                </a:tc>
                <a:tc hMerge="1">
                  <a:txBody>
                    <a:bodyPr/>
                    <a:lstStyle/>
                    <a:p>
                      <a:endParaRPr lang="zh-CN" altLang="en-US"/>
                    </a:p>
                  </a:txBody>
                  <a:tcPr/>
                </a:tc>
                <a:tc rowSpan="2">
                  <a:txBody>
                    <a:bodyPr/>
                    <a:lstStyle/>
                    <a:p>
                      <a:pPr indent="0" algn="just">
                        <a:lnSpc>
                          <a:spcPts val="1660"/>
                        </a:lnSpc>
                        <a:spcAft>
                          <a:spcPts val="0"/>
                        </a:spcAft>
                      </a:pPr>
                      <a:r>
                        <a:rPr lang="zh-CN" sz="1600" kern="100" dirty="0">
                          <a:solidFill>
                            <a:schemeClr val="tx1"/>
                          </a:solidFill>
                          <a:latin typeface="Times New Roman"/>
                          <a:ea typeface="宋体"/>
                          <a:cs typeface="Times New Roman"/>
                        </a:rPr>
                        <a:t>使用</a:t>
                      </a:r>
                    </a:p>
                    <a:p>
                      <a:pPr indent="0" algn="just">
                        <a:lnSpc>
                          <a:spcPts val="1660"/>
                        </a:lnSpc>
                        <a:spcAft>
                          <a:spcPts val="0"/>
                        </a:spcAft>
                      </a:pPr>
                      <a:r>
                        <a:rPr lang="zh-CN" sz="1600" kern="100" dirty="0">
                          <a:solidFill>
                            <a:schemeClr val="tx1"/>
                          </a:solidFill>
                          <a:latin typeface="Times New Roman"/>
                          <a:ea typeface="宋体"/>
                          <a:cs typeface="Times New Roman"/>
                        </a:rPr>
                        <a:t>环境</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0" algn="just">
                        <a:lnSpc>
                          <a:spcPts val="1660"/>
                        </a:lnSpc>
                        <a:spcAft>
                          <a:spcPts val="0"/>
                        </a:spcAft>
                      </a:pPr>
                      <a:r>
                        <a:rPr lang="zh-CN" sz="1600" kern="100" dirty="0">
                          <a:solidFill>
                            <a:schemeClr val="tx1"/>
                          </a:solidFill>
                          <a:latin typeface="Times New Roman"/>
                          <a:ea typeface="宋体"/>
                          <a:cs typeface="Times New Roman"/>
                        </a:rPr>
                        <a:t>使用</a:t>
                      </a:r>
                    </a:p>
                    <a:p>
                      <a:pPr indent="0" algn="just">
                        <a:lnSpc>
                          <a:spcPts val="1660"/>
                        </a:lnSpc>
                        <a:spcAft>
                          <a:spcPts val="0"/>
                        </a:spcAft>
                      </a:pPr>
                      <a:r>
                        <a:rPr lang="zh-CN" sz="1600" kern="100" dirty="0">
                          <a:solidFill>
                            <a:schemeClr val="tx1"/>
                          </a:solidFill>
                          <a:latin typeface="Times New Roman"/>
                          <a:ea typeface="宋体"/>
                          <a:cs typeface="Times New Roman"/>
                        </a:rPr>
                        <a:t>方法</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0" algn="just">
                        <a:lnSpc>
                          <a:spcPts val="1660"/>
                        </a:lnSpc>
                        <a:spcAft>
                          <a:spcPts val="0"/>
                        </a:spcAft>
                      </a:pPr>
                      <a:r>
                        <a:rPr lang="zh-CN" sz="1600" kern="100" dirty="0">
                          <a:latin typeface="Times New Roman"/>
                          <a:ea typeface="宋体"/>
                          <a:cs typeface="Times New Roman"/>
                        </a:rPr>
                        <a:t>业务</a:t>
                      </a:r>
                    </a:p>
                    <a:p>
                      <a:pPr indent="0" algn="just">
                        <a:lnSpc>
                          <a:spcPts val="1660"/>
                        </a:lnSpc>
                        <a:spcAft>
                          <a:spcPts val="0"/>
                        </a:spcAft>
                      </a:pPr>
                      <a:r>
                        <a:rPr lang="zh-CN" sz="1600" kern="100" dirty="0">
                          <a:latin typeface="Times New Roman"/>
                          <a:ea typeface="宋体"/>
                          <a:cs typeface="Times New Roman"/>
                        </a:rPr>
                        <a:t>模式</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0" algn="just">
                        <a:lnSpc>
                          <a:spcPts val="1660"/>
                        </a:lnSpc>
                        <a:spcAft>
                          <a:spcPts val="0"/>
                        </a:spcAft>
                      </a:pPr>
                      <a:r>
                        <a:rPr lang="zh-CN" sz="1600" kern="100" dirty="0">
                          <a:latin typeface="Times New Roman"/>
                          <a:ea typeface="宋体"/>
                          <a:cs typeface="Times New Roman"/>
                        </a:rPr>
                        <a:t>体系</a:t>
                      </a:r>
                    </a:p>
                    <a:p>
                      <a:pPr indent="0" algn="just">
                        <a:lnSpc>
                          <a:spcPts val="1660"/>
                        </a:lnSpc>
                        <a:spcAft>
                          <a:spcPts val="0"/>
                        </a:spcAft>
                      </a:pPr>
                      <a:r>
                        <a:rPr lang="zh-CN" sz="1600" kern="100" dirty="0">
                          <a:latin typeface="Times New Roman"/>
                          <a:ea typeface="宋体"/>
                          <a:cs typeface="Times New Roman"/>
                        </a:rPr>
                        <a:t>结构</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5686">
                <a:tc>
                  <a:txBody>
                    <a:bodyPr/>
                    <a:lstStyle/>
                    <a:p>
                      <a:pPr indent="0" algn="just">
                        <a:lnSpc>
                          <a:spcPts val="1660"/>
                        </a:lnSpc>
                        <a:spcAft>
                          <a:spcPts val="0"/>
                        </a:spcAft>
                      </a:pPr>
                      <a:r>
                        <a:rPr lang="zh-CN" sz="1600" kern="100" dirty="0">
                          <a:latin typeface="Times New Roman"/>
                          <a:ea typeface="宋体"/>
                          <a:cs typeface="Times New Roman"/>
                        </a:rPr>
                        <a:t>阶段</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solidFill>
                            <a:schemeClr val="tx1"/>
                          </a:solidFill>
                          <a:latin typeface="Times New Roman"/>
                          <a:ea typeface="宋体"/>
                          <a:cs typeface="Times New Roman"/>
                        </a:rPr>
                        <a:t>质量属性</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zh-CN" sz="1600" kern="100" dirty="0">
                          <a:latin typeface="Times New Roman"/>
                          <a:ea typeface="宋体"/>
                          <a:cs typeface="Times New Roman"/>
                        </a:rPr>
                        <a:t>质量属性解释</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
        <p:nvSpPr>
          <p:cNvPr id="4" name="矩形 3"/>
          <p:cNvSpPr/>
          <p:nvPr/>
        </p:nvSpPr>
        <p:spPr>
          <a:xfrm>
            <a:off x="2023850" y="1343430"/>
            <a:ext cx="2756524" cy="310341"/>
          </a:xfrm>
          <a:prstGeom prst="rect">
            <a:avLst/>
          </a:prstGeom>
        </p:spPr>
        <p:txBody>
          <a:bodyPr wrap="none">
            <a:spAutoFit/>
          </a:bodyPr>
          <a:lstStyle/>
          <a:p>
            <a:pPr marL="71755" marR="71755" indent="269875" algn="just">
              <a:lnSpc>
                <a:spcPts val="1660"/>
              </a:lnSpc>
              <a:spcAft>
                <a:spcPts val="0"/>
              </a:spcAft>
            </a:pPr>
            <a:r>
              <a:rPr lang="zh-CN" altLang="en-US" kern="100" dirty="0" smtClean="0">
                <a:latin typeface="Times New Roman"/>
                <a:ea typeface="宋体"/>
                <a:cs typeface="Times New Roman"/>
              </a:rPr>
              <a:t>部署阶段的质量</a:t>
            </a:r>
            <a:endParaRPr lang="zh-CN" altLang="en-US" kern="100" dirty="0">
              <a:latin typeface="Times New Roman"/>
              <a:ea typeface="宋体"/>
              <a:cs typeface="Times New Roman"/>
            </a:endParaRPr>
          </a:p>
        </p:txBody>
      </p:sp>
      <p:graphicFrame>
        <p:nvGraphicFramePr>
          <p:cNvPr id="6" name="表格 5"/>
          <p:cNvGraphicFramePr>
            <a:graphicFrameLocks noGrp="1"/>
          </p:cNvGraphicFramePr>
          <p:nvPr/>
        </p:nvGraphicFramePr>
        <p:xfrm>
          <a:off x="827314" y="2520953"/>
          <a:ext cx="8302173" cy="3386364"/>
        </p:xfrm>
        <a:graphic>
          <a:graphicData uri="http://schemas.openxmlformats.org/drawingml/2006/table">
            <a:tbl>
              <a:tblPr/>
              <a:tblGrid>
                <a:gridCol w="624115"/>
                <a:gridCol w="1524000"/>
                <a:gridCol w="3759200"/>
                <a:gridCol w="580571"/>
                <a:gridCol w="537029"/>
                <a:gridCol w="580571"/>
                <a:gridCol w="696687"/>
              </a:tblGrid>
              <a:tr h="451515">
                <a:tc rowSpan="9">
                  <a:txBody>
                    <a:bodyPr/>
                    <a:lstStyle/>
                    <a:p>
                      <a:pPr marL="71755" marR="71755" indent="269875" algn="just">
                        <a:lnSpc>
                          <a:spcPts val="1660"/>
                        </a:lnSpc>
                        <a:spcAft>
                          <a:spcPts val="0"/>
                        </a:spcAft>
                      </a:pPr>
                      <a:r>
                        <a:rPr lang="zh-CN" sz="1600" kern="100" dirty="0">
                          <a:latin typeface="Times New Roman"/>
                          <a:ea typeface="宋体"/>
                          <a:cs typeface="Times New Roman"/>
                        </a:rPr>
                        <a:t>部署阶段的质量</a:t>
                      </a:r>
                    </a:p>
                  </a:txBody>
                  <a:tcPr marL="68580" marR="68580"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可配置性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在部署期间，对产品配置的能力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515">
                <a:tc vMerge="1">
                  <a:txBody>
                    <a:bodyPr/>
                    <a:lstStyle/>
                    <a:p>
                      <a:endParaRPr lang="zh-CN" altLang="en-US"/>
                    </a:p>
                  </a:txBody>
                  <a:tcPr/>
                </a:tc>
                <a:tc>
                  <a:txBody>
                    <a:bodyPr/>
                    <a:lstStyle/>
                    <a:p>
                      <a:pPr indent="269875" algn="just">
                        <a:lnSpc>
                          <a:spcPts val="1660"/>
                        </a:lnSpc>
                        <a:spcAft>
                          <a:spcPts val="0"/>
                        </a:spcAft>
                      </a:pPr>
                      <a:r>
                        <a:rPr lang="zh-CN" sz="1600" kern="100" dirty="0">
                          <a:latin typeface="Times New Roman"/>
                          <a:ea typeface="宋体"/>
                          <a:cs typeface="Times New Roman"/>
                        </a:rPr>
                        <a:t>分布性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产品各部分可分布部署的程度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515">
                <a:tc vMerge="1">
                  <a:txBody>
                    <a:bodyPr/>
                    <a:lstStyle/>
                    <a:p>
                      <a:endParaRPr lang="zh-CN" altLang="en-US"/>
                    </a:p>
                  </a:txBody>
                  <a:tcPr/>
                </a:tc>
                <a:tc>
                  <a:txBody>
                    <a:bodyPr/>
                    <a:lstStyle/>
                    <a:p>
                      <a:pPr indent="269875" algn="just">
                        <a:lnSpc>
                          <a:spcPts val="1660"/>
                        </a:lnSpc>
                        <a:spcAft>
                          <a:spcPts val="0"/>
                        </a:spcAft>
                      </a:pPr>
                      <a:r>
                        <a:rPr lang="zh-CN" sz="1600" kern="100" dirty="0">
                          <a:latin typeface="Times New Roman"/>
                          <a:ea typeface="宋体"/>
                          <a:cs typeface="Times New Roman"/>
                        </a:rPr>
                        <a:t>建立的容易程度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构造系统的容易程度。常用劳动时间计算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58">
                <a:tc vMerge="1">
                  <a:txBody>
                    <a:bodyPr/>
                    <a:lstStyle/>
                    <a:p>
                      <a:endParaRPr lang="zh-CN" altLang="en-US"/>
                    </a:p>
                  </a:txBody>
                  <a:tcPr/>
                </a:tc>
                <a:tc>
                  <a:txBody>
                    <a:bodyPr/>
                    <a:lstStyle/>
                    <a:p>
                      <a:pPr indent="269875" algn="just">
                        <a:lnSpc>
                          <a:spcPts val="1660"/>
                        </a:lnSpc>
                        <a:spcAft>
                          <a:spcPts val="0"/>
                        </a:spcAft>
                      </a:pPr>
                      <a:r>
                        <a:rPr lang="zh-CN" sz="1600" kern="100" dirty="0">
                          <a:latin typeface="Times New Roman"/>
                          <a:ea typeface="宋体"/>
                          <a:cs typeface="Times New Roman"/>
                        </a:rPr>
                        <a:t>可使用性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系统功能正确私用的可能性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515">
                <a:tc vMerge="1">
                  <a:txBody>
                    <a:bodyPr/>
                    <a:lstStyle/>
                    <a:p>
                      <a:endParaRPr lang="zh-CN" altLang="en-US"/>
                    </a:p>
                  </a:txBody>
                  <a:tcPr/>
                </a:tc>
                <a:tc>
                  <a:txBody>
                    <a:bodyPr/>
                    <a:lstStyle/>
                    <a:p>
                      <a:pPr indent="269875" algn="just">
                        <a:lnSpc>
                          <a:spcPts val="1660"/>
                        </a:lnSpc>
                        <a:spcAft>
                          <a:spcPts val="0"/>
                        </a:spcAft>
                      </a:pPr>
                      <a:r>
                        <a:rPr lang="zh-CN" sz="1600" kern="100" dirty="0">
                          <a:latin typeface="Times New Roman"/>
                          <a:ea typeface="宋体"/>
                          <a:cs typeface="Times New Roman"/>
                        </a:rPr>
                        <a:t>完整性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授权用户访问和控制软件和数据的程度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515">
                <a:tc vMerge="1">
                  <a:txBody>
                    <a:bodyPr/>
                    <a:lstStyle/>
                    <a:p>
                      <a:endParaRPr lang="zh-CN" altLang="en-US"/>
                    </a:p>
                  </a:txBody>
                  <a:tcPr/>
                </a:tc>
                <a:tc>
                  <a:txBody>
                    <a:bodyPr/>
                    <a:lstStyle/>
                    <a:p>
                      <a:pPr indent="269875" algn="just">
                        <a:lnSpc>
                          <a:spcPts val="1660"/>
                        </a:lnSpc>
                        <a:spcAft>
                          <a:spcPts val="0"/>
                        </a:spcAft>
                      </a:pPr>
                      <a:r>
                        <a:rPr lang="zh-CN" sz="1600" kern="100">
                          <a:latin typeface="Times New Roman"/>
                          <a:ea typeface="宋体"/>
                          <a:cs typeface="Times New Roman"/>
                        </a:rPr>
                        <a:t>可维护性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找到错误，并修复错误的工作量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58">
                <a:tc vMerge="1">
                  <a:txBody>
                    <a:bodyPr/>
                    <a:lstStyle/>
                    <a:p>
                      <a:endParaRPr lang="zh-CN" altLang="en-US"/>
                    </a:p>
                  </a:txBody>
                  <a:tcPr/>
                </a:tc>
                <a:tc>
                  <a:txBody>
                    <a:bodyPr/>
                    <a:lstStyle/>
                    <a:p>
                      <a:pPr indent="269875" algn="just">
                        <a:lnSpc>
                          <a:spcPts val="1660"/>
                        </a:lnSpc>
                        <a:spcAft>
                          <a:spcPts val="0"/>
                        </a:spcAft>
                      </a:pPr>
                      <a:r>
                        <a:rPr lang="zh-CN" sz="1600" kern="100">
                          <a:latin typeface="Times New Roman"/>
                          <a:ea typeface="宋体"/>
                          <a:cs typeface="Times New Roman"/>
                        </a:rPr>
                        <a:t>可靠性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系统适应运行的能力。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58">
                <a:tc vMerge="1">
                  <a:txBody>
                    <a:bodyPr/>
                    <a:lstStyle/>
                    <a:p>
                      <a:endParaRPr lang="zh-CN" altLang="en-US"/>
                    </a:p>
                  </a:txBody>
                  <a:tcPr/>
                </a:tc>
                <a:tc>
                  <a:txBody>
                    <a:bodyPr/>
                    <a:lstStyle/>
                    <a:p>
                      <a:pPr indent="269875" algn="just">
                        <a:lnSpc>
                          <a:spcPts val="1660"/>
                        </a:lnSpc>
                        <a:spcAft>
                          <a:spcPts val="0"/>
                        </a:spcAft>
                      </a:pPr>
                      <a:r>
                        <a:rPr lang="zh-CN" sz="1600" kern="100">
                          <a:latin typeface="Times New Roman"/>
                          <a:ea typeface="宋体"/>
                          <a:cs typeface="Times New Roman"/>
                        </a:rPr>
                        <a:t>安全性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避免发生灾难后果的能力。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515">
                <a:tc vMerge="1">
                  <a:txBody>
                    <a:bodyPr/>
                    <a:lstStyle/>
                    <a:p>
                      <a:endParaRPr lang="zh-CN" altLang="en-US"/>
                    </a:p>
                  </a:txBody>
                  <a:tcPr/>
                </a:tc>
                <a:tc>
                  <a:txBody>
                    <a:bodyPr/>
                    <a:lstStyle/>
                    <a:p>
                      <a:pPr indent="269875" algn="just">
                        <a:lnSpc>
                          <a:spcPts val="1660"/>
                        </a:lnSpc>
                        <a:spcAft>
                          <a:spcPts val="0"/>
                        </a:spcAft>
                      </a:pPr>
                      <a:r>
                        <a:rPr lang="zh-CN" sz="1600" kern="100">
                          <a:latin typeface="Times New Roman"/>
                          <a:ea typeface="宋体"/>
                          <a:cs typeface="Times New Roman"/>
                        </a:rPr>
                        <a:t>密安性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控制和保护程序和数据的机制的可用程度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软件开发过程的质量要求</a:t>
            </a:r>
            <a:endParaRPr lang="zh-CN" altLang="en-US" dirty="0"/>
          </a:p>
        </p:txBody>
      </p:sp>
      <p:graphicFrame>
        <p:nvGraphicFramePr>
          <p:cNvPr id="3" name="表格 2"/>
          <p:cNvGraphicFramePr>
            <a:graphicFrameLocks noGrp="1"/>
          </p:cNvGraphicFramePr>
          <p:nvPr/>
        </p:nvGraphicFramePr>
        <p:xfrm>
          <a:off x="827014" y="1756233"/>
          <a:ext cx="8287958" cy="769257"/>
        </p:xfrm>
        <a:graphic>
          <a:graphicData uri="http://schemas.openxmlformats.org/drawingml/2006/table">
            <a:tbl>
              <a:tblPr/>
              <a:tblGrid>
                <a:gridCol w="603049"/>
                <a:gridCol w="1536981"/>
                <a:gridCol w="3767584"/>
                <a:gridCol w="566057"/>
                <a:gridCol w="551543"/>
                <a:gridCol w="580572"/>
                <a:gridCol w="682172"/>
              </a:tblGrid>
              <a:tr h="453571">
                <a:tc gridSpan="3">
                  <a:txBody>
                    <a:bodyPr/>
                    <a:lstStyle/>
                    <a:p>
                      <a:pPr indent="269875" algn="r">
                        <a:lnSpc>
                          <a:spcPts val="1660"/>
                        </a:lnSpc>
                        <a:spcAft>
                          <a:spcPts val="0"/>
                        </a:spcAft>
                      </a:pPr>
                      <a:r>
                        <a:rPr lang="zh-CN" sz="1600" kern="100" dirty="0">
                          <a:latin typeface="Times New Roman"/>
                          <a:ea typeface="宋体"/>
                          <a:cs typeface="Times New Roman"/>
                        </a:rPr>
                        <a:t>系统质量要求</a:t>
                      </a:r>
                    </a:p>
                    <a:p>
                      <a:pPr indent="269875" algn="just">
                        <a:lnSpc>
                          <a:spcPts val="1660"/>
                        </a:lnSpc>
                        <a:spcAft>
                          <a:spcPts val="0"/>
                        </a:spcAft>
                      </a:pPr>
                      <a:r>
                        <a:rPr lang="zh-CN" sz="1600" kern="100" dirty="0">
                          <a:latin typeface="Times New Roman"/>
                          <a:ea typeface="宋体"/>
                          <a:cs typeface="Times New Roman"/>
                        </a:rPr>
                        <a:t>工程过程质量要求</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hMerge="1">
                  <a:txBody>
                    <a:bodyPr/>
                    <a:lstStyle/>
                    <a:p>
                      <a:endParaRPr lang="zh-CN" altLang="en-US"/>
                    </a:p>
                  </a:txBody>
                  <a:tcPr/>
                </a:tc>
                <a:tc hMerge="1">
                  <a:txBody>
                    <a:bodyPr/>
                    <a:lstStyle/>
                    <a:p>
                      <a:endParaRPr lang="zh-CN" altLang="en-US"/>
                    </a:p>
                  </a:txBody>
                  <a:tcPr/>
                </a:tc>
                <a:tc rowSpan="2">
                  <a:txBody>
                    <a:bodyPr/>
                    <a:lstStyle/>
                    <a:p>
                      <a:pPr indent="0" algn="just">
                        <a:lnSpc>
                          <a:spcPts val="1660"/>
                        </a:lnSpc>
                        <a:spcAft>
                          <a:spcPts val="0"/>
                        </a:spcAft>
                      </a:pPr>
                      <a:r>
                        <a:rPr lang="zh-CN" sz="1600" kern="100" dirty="0">
                          <a:solidFill>
                            <a:schemeClr val="tx1"/>
                          </a:solidFill>
                          <a:latin typeface="Times New Roman"/>
                          <a:ea typeface="宋体"/>
                          <a:cs typeface="Times New Roman"/>
                        </a:rPr>
                        <a:t>使用</a:t>
                      </a:r>
                    </a:p>
                    <a:p>
                      <a:pPr indent="0" algn="just">
                        <a:lnSpc>
                          <a:spcPts val="1660"/>
                        </a:lnSpc>
                        <a:spcAft>
                          <a:spcPts val="0"/>
                        </a:spcAft>
                      </a:pPr>
                      <a:r>
                        <a:rPr lang="zh-CN" sz="1600" kern="100" dirty="0">
                          <a:solidFill>
                            <a:schemeClr val="tx1"/>
                          </a:solidFill>
                          <a:latin typeface="Times New Roman"/>
                          <a:ea typeface="宋体"/>
                          <a:cs typeface="Times New Roman"/>
                        </a:rPr>
                        <a:t>环境</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0" algn="just">
                        <a:lnSpc>
                          <a:spcPts val="1660"/>
                        </a:lnSpc>
                        <a:spcAft>
                          <a:spcPts val="0"/>
                        </a:spcAft>
                      </a:pPr>
                      <a:r>
                        <a:rPr lang="zh-CN" sz="1600" kern="100" dirty="0">
                          <a:solidFill>
                            <a:schemeClr val="tx1"/>
                          </a:solidFill>
                          <a:latin typeface="Times New Roman"/>
                          <a:ea typeface="宋体"/>
                          <a:cs typeface="Times New Roman"/>
                        </a:rPr>
                        <a:t>使用</a:t>
                      </a:r>
                    </a:p>
                    <a:p>
                      <a:pPr indent="0" algn="just">
                        <a:lnSpc>
                          <a:spcPts val="1660"/>
                        </a:lnSpc>
                        <a:spcAft>
                          <a:spcPts val="0"/>
                        </a:spcAft>
                      </a:pPr>
                      <a:r>
                        <a:rPr lang="zh-CN" sz="1600" kern="100" dirty="0">
                          <a:solidFill>
                            <a:schemeClr val="tx1"/>
                          </a:solidFill>
                          <a:latin typeface="Times New Roman"/>
                          <a:ea typeface="宋体"/>
                          <a:cs typeface="Times New Roman"/>
                        </a:rPr>
                        <a:t>方法</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0" algn="just">
                        <a:lnSpc>
                          <a:spcPts val="1660"/>
                        </a:lnSpc>
                        <a:spcAft>
                          <a:spcPts val="0"/>
                        </a:spcAft>
                      </a:pPr>
                      <a:r>
                        <a:rPr lang="zh-CN" sz="1600" kern="100" dirty="0">
                          <a:latin typeface="Times New Roman"/>
                          <a:ea typeface="宋体"/>
                          <a:cs typeface="Times New Roman"/>
                        </a:rPr>
                        <a:t>业务</a:t>
                      </a:r>
                    </a:p>
                    <a:p>
                      <a:pPr indent="0" algn="just">
                        <a:lnSpc>
                          <a:spcPts val="1660"/>
                        </a:lnSpc>
                        <a:spcAft>
                          <a:spcPts val="0"/>
                        </a:spcAft>
                      </a:pPr>
                      <a:r>
                        <a:rPr lang="zh-CN" sz="1600" kern="100" dirty="0">
                          <a:latin typeface="Times New Roman"/>
                          <a:ea typeface="宋体"/>
                          <a:cs typeface="Times New Roman"/>
                        </a:rPr>
                        <a:t>模式</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0" algn="just">
                        <a:lnSpc>
                          <a:spcPts val="1660"/>
                        </a:lnSpc>
                        <a:spcAft>
                          <a:spcPts val="0"/>
                        </a:spcAft>
                      </a:pPr>
                      <a:r>
                        <a:rPr lang="zh-CN" sz="1600" kern="100" dirty="0">
                          <a:latin typeface="Times New Roman"/>
                          <a:ea typeface="宋体"/>
                          <a:cs typeface="Times New Roman"/>
                        </a:rPr>
                        <a:t>体系</a:t>
                      </a:r>
                    </a:p>
                    <a:p>
                      <a:pPr indent="0" algn="just">
                        <a:lnSpc>
                          <a:spcPts val="1660"/>
                        </a:lnSpc>
                        <a:spcAft>
                          <a:spcPts val="0"/>
                        </a:spcAft>
                      </a:pPr>
                      <a:r>
                        <a:rPr lang="zh-CN" sz="1600" kern="100" dirty="0">
                          <a:latin typeface="Times New Roman"/>
                          <a:ea typeface="宋体"/>
                          <a:cs typeface="Times New Roman"/>
                        </a:rPr>
                        <a:t>结构</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5686">
                <a:tc>
                  <a:txBody>
                    <a:bodyPr/>
                    <a:lstStyle/>
                    <a:p>
                      <a:pPr indent="0" algn="just">
                        <a:lnSpc>
                          <a:spcPts val="1660"/>
                        </a:lnSpc>
                        <a:spcAft>
                          <a:spcPts val="0"/>
                        </a:spcAft>
                      </a:pPr>
                      <a:r>
                        <a:rPr lang="zh-CN" sz="1600" kern="100" dirty="0">
                          <a:latin typeface="Times New Roman"/>
                          <a:ea typeface="宋体"/>
                          <a:cs typeface="Times New Roman"/>
                        </a:rPr>
                        <a:t>阶段</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solidFill>
                            <a:schemeClr val="tx1"/>
                          </a:solidFill>
                          <a:latin typeface="Times New Roman"/>
                          <a:ea typeface="宋体"/>
                          <a:cs typeface="Times New Roman"/>
                        </a:rPr>
                        <a:t>质量属性</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zh-CN" sz="1600" kern="100" dirty="0">
                          <a:latin typeface="Times New Roman"/>
                          <a:ea typeface="宋体"/>
                          <a:cs typeface="Times New Roman"/>
                        </a:rPr>
                        <a:t>质量属性解释</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
        <p:nvSpPr>
          <p:cNvPr id="4" name="矩形 3"/>
          <p:cNvSpPr/>
          <p:nvPr/>
        </p:nvSpPr>
        <p:spPr>
          <a:xfrm>
            <a:off x="2023850" y="1343430"/>
            <a:ext cx="2756524" cy="310341"/>
          </a:xfrm>
          <a:prstGeom prst="rect">
            <a:avLst/>
          </a:prstGeom>
        </p:spPr>
        <p:txBody>
          <a:bodyPr wrap="none">
            <a:spAutoFit/>
          </a:bodyPr>
          <a:lstStyle/>
          <a:p>
            <a:pPr marL="71755" marR="71755" indent="269875" algn="just">
              <a:lnSpc>
                <a:spcPts val="1660"/>
              </a:lnSpc>
              <a:spcAft>
                <a:spcPts val="0"/>
              </a:spcAft>
            </a:pPr>
            <a:r>
              <a:rPr lang="zh-CN" altLang="en-US" kern="100" dirty="0" smtClean="0">
                <a:latin typeface="Times New Roman"/>
                <a:ea typeface="宋体"/>
                <a:cs typeface="Times New Roman"/>
              </a:rPr>
              <a:t>运维阶段的质量</a:t>
            </a:r>
            <a:endParaRPr lang="zh-CN" altLang="en-US" kern="100" dirty="0">
              <a:latin typeface="Times New Roman"/>
              <a:ea typeface="宋体"/>
              <a:cs typeface="Times New Roman"/>
            </a:endParaRPr>
          </a:p>
        </p:txBody>
      </p:sp>
      <p:graphicFrame>
        <p:nvGraphicFramePr>
          <p:cNvPr id="7" name="表格 6"/>
          <p:cNvGraphicFramePr>
            <a:graphicFrameLocks noGrp="1"/>
          </p:cNvGraphicFramePr>
          <p:nvPr/>
        </p:nvGraphicFramePr>
        <p:xfrm>
          <a:off x="834254" y="2586268"/>
          <a:ext cx="8309746" cy="1492248"/>
        </p:xfrm>
        <a:graphic>
          <a:graphicData uri="http://schemas.openxmlformats.org/drawingml/2006/table">
            <a:tbl>
              <a:tblPr/>
              <a:tblGrid>
                <a:gridCol w="602660"/>
                <a:gridCol w="1524000"/>
                <a:gridCol w="3788229"/>
                <a:gridCol w="580571"/>
                <a:gridCol w="537029"/>
                <a:gridCol w="566057"/>
                <a:gridCol w="711200"/>
              </a:tblGrid>
              <a:tr h="497416">
                <a:tc rowSpan="5">
                  <a:txBody>
                    <a:bodyPr/>
                    <a:lstStyle/>
                    <a:p>
                      <a:pPr marL="71755" marR="71755" indent="269875" algn="l">
                        <a:lnSpc>
                          <a:spcPts val="1660"/>
                        </a:lnSpc>
                        <a:spcAft>
                          <a:spcPts val="0"/>
                        </a:spcAft>
                      </a:pPr>
                      <a:r>
                        <a:rPr lang="zh-CN" sz="1600" kern="100" dirty="0">
                          <a:latin typeface="Times New Roman"/>
                          <a:ea typeface="宋体"/>
                          <a:cs typeface="Times New Roman"/>
                        </a:rPr>
                        <a:t>运行维护的质量</a:t>
                      </a:r>
                    </a:p>
                  </a:txBody>
                  <a:tcPr marL="68580" marR="68580"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灵活性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修改操作程序所需的工作量，或，系统易于修改的程度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708">
                <a:tc vMerge="1">
                  <a:txBody>
                    <a:bodyPr/>
                    <a:lstStyle/>
                    <a:p>
                      <a:endParaRPr lang="zh-CN" altLang="en-US"/>
                    </a:p>
                  </a:txBody>
                  <a:tcPr/>
                </a:tc>
                <a:tc>
                  <a:txBody>
                    <a:bodyPr/>
                    <a:lstStyle/>
                    <a:p>
                      <a:pPr indent="269875" algn="just">
                        <a:lnSpc>
                          <a:spcPts val="1660"/>
                        </a:lnSpc>
                        <a:spcAft>
                          <a:spcPts val="0"/>
                        </a:spcAft>
                      </a:pPr>
                      <a:r>
                        <a:rPr lang="zh-CN" sz="1600" kern="100" dirty="0">
                          <a:latin typeface="Times New Roman"/>
                          <a:ea typeface="宋体"/>
                          <a:cs typeface="Times New Roman"/>
                        </a:rPr>
                        <a:t>可进化性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系统不断更改的能力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708">
                <a:tc vMerge="1">
                  <a:txBody>
                    <a:bodyPr/>
                    <a:lstStyle/>
                    <a:p>
                      <a:endParaRPr lang="zh-CN" altLang="en-US"/>
                    </a:p>
                  </a:txBody>
                  <a:tcPr/>
                </a:tc>
                <a:tc>
                  <a:txBody>
                    <a:bodyPr/>
                    <a:lstStyle/>
                    <a:p>
                      <a:pPr indent="269875" algn="just">
                        <a:lnSpc>
                          <a:spcPts val="1660"/>
                        </a:lnSpc>
                        <a:spcAft>
                          <a:spcPts val="0"/>
                        </a:spcAft>
                      </a:pPr>
                      <a:r>
                        <a:rPr lang="zh-CN" sz="1600" kern="100">
                          <a:latin typeface="Times New Roman"/>
                          <a:ea typeface="宋体"/>
                          <a:cs typeface="Times New Roman"/>
                        </a:rPr>
                        <a:t>可扩展性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增加新功能的能力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708">
                <a:tc vMerge="1">
                  <a:txBody>
                    <a:bodyPr/>
                    <a:lstStyle/>
                    <a:p>
                      <a:endParaRPr lang="zh-CN" altLang="en-US"/>
                    </a:p>
                  </a:txBody>
                  <a:tcPr/>
                </a:tc>
                <a:tc>
                  <a:txBody>
                    <a:bodyPr/>
                    <a:lstStyle/>
                    <a:p>
                      <a:pPr indent="269875" algn="just">
                        <a:lnSpc>
                          <a:spcPts val="1660"/>
                        </a:lnSpc>
                        <a:spcAft>
                          <a:spcPts val="0"/>
                        </a:spcAft>
                      </a:pPr>
                      <a:r>
                        <a:rPr lang="zh-CN" sz="1600" kern="100" dirty="0">
                          <a:latin typeface="Times New Roman"/>
                          <a:ea typeface="宋体"/>
                          <a:cs typeface="Times New Roman"/>
                        </a:rPr>
                        <a:t>可修改性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系统被扩充或增加功能的能力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708">
                <a:tc vMerge="1">
                  <a:txBody>
                    <a:bodyPr/>
                    <a:lstStyle/>
                    <a:p>
                      <a:endParaRPr lang="zh-CN" altLang="en-US"/>
                    </a:p>
                  </a:txBody>
                  <a:tcPr/>
                </a:tc>
                <a:tc>
                  <a:txBody>
                    <a:bodyPr/>
                    <a:lstStyle/>
                    <a:p>
                      <a:pPr indent="269875" algn="just">
                        <a:lnSpc>
                          <a:spcPts val="1660"/>
                        </a:lnSpc>
                        <a:spcAft>
                          <a:spcPts val="0"/>
                        </a:spcAft>
                      </a:pPr>
                      <a:r>
                        <a:rPr lang="zh-CN" sz="1600" kern="100" dirty="0">
                          <a:latin typeface="Times New Roman"/>
                          <a:ea typeface="宋体"/>
                          <a:cs typeface="Times New Roman"/>
                        </a:rPr>
                        <a:t>可升级性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系统升级的能力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软件开发过程的质量要求</a:t>
            </a:r>
            <a:endParaRPr lang="zh-CN" altLang="en-US" dirty="0"/>
          </a:p>
        </p:txBody>
      </p:sp>
      <p:graphicFrame>
        <p:nvGraphicFramePr>
          <p:cNvPr id="3" name="表格 2"/>
          <p:cNvGraphicFramePr>
            <a:graphicFrameLocks noGrp="1"/>
          </p:cNvGraphicFramePr>
          <p:nvPr/>
        </p:nvGraphicFramePr>
        <p:xfrm>
          <a:off x="827014" y="1756233"/>
          <a:ext cx="8287958" cy="769257"/>
        </p:xfrm>
        <a:graphic>
          <a:graphicData uri="http://schemas.openxmlformats.org/drawingml/2006/table">
            <a:tbl>
              <a:tblPr/>
              <a:tblGrid>
                <a:gridCol w="603049"/>
                <a:gridCol w="1536981"/>
                <a:gridCol w="3767584"/>
                <a:gridCol w="566057"/>
                <a:gridCol w="551543"/>
                <a:gridCol w="580572"/>
                <a:gridCol w="682172"/>
              </a:tblGrid>
              <a:tr h="453571">
                <a:tc gridSpan="3">
                  <a:txBody>
                    <a:bodyPr/>
                    <a:lstStyle/>
                    <a:p>
                      <a:pPr indent="269875" algn="r">
                        <a:lnSpc>
                          <a:spcPts val="1660"/>
                        </a:lnSpc>
                        <a:spcAft>
                          <a:spcPts val="0"/>
                        </a:spcAft>
                      </a:pPr>
                      <a:r>
                        <a:rPr lang="zh-CN" sz="1600" kern="100" dirty="0">
                          <a:latin typeface="Times New Roman"/>
                          <a:ea typeface="宋体"/>
                          <a:cs typeface="Times New Roman"/>
                        </a:rPr>
                        <a:t>系统质量要求</a:t>
                      </a:r>
                    </a:p>
                    <a:p>
                      <a:pPr indent="269875" algn="just">
                        <a:lnSpc>
                          <a:spcPts val="1660"/>
                        </a:lnSpc>
                        <a:spcAft>
                          <a:spcPts val="0"/>
                        </a:spcAft>
                      </a:pPr>
                      <a:r>
                        <a:rPr lang="zh-CN" sz="1600" kern="100" dirty="0">
                          <a:latin typeface="Times New Roman"/>
                          <a:ea typeface="宋体"/>
                          <a:cs typeface="Times New Roman"/>
                        </a:rPr>
                        <a:t>工程过程质量要求</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hMerge="1">
                  <a:txBody>
                    <a:bodyPr/>
                    <a:lstStyle/>
                    <a:p>
                      <a:endParaRPr lang="zh-CN" altLang="en-US"/>
                    </a:p>
                  </a:txBody>
                  <a:tcPr/>
                </a:tc>
                <a:tc hMerge="1">
                  <a:txBody>
                    <a:bodyPr/>
                    <a:lstStyle/>
                    <a:p>
                      <a:endParaRPr lang="zh-CN" altLang="en-US"/>
                    </a:p>
                  </a:txBody>
                  <a:tcPr/>
                </a:tc>
                <a:tc rowSpan="2">
                  <a:txBody>
                    <a:bodyPr/>
                    <a:lstStyle/>
                    <a:p>
                      <a:pPr indent="0" algn="just">
                        <a:lnSpc>
                          <a:spcPts val="1660"/>
                        </a:lnSpc>
                        <a:spcAft>
                          <a:spcPts val="0"/>
                        </a:spcAft>
                      </a:pPr>
                      <a:r>
                        <a:rPr lang="zh-CN" sz="1600" kern="100" dirty="0">
                          <a:solidFill>
                            <a:schemeClr val="tx1"/>
                          </a:solidFill>
                          <a:latin typeface="Times New Roman"/>
                          <a:ea typeface="宋体"/>
                          <a:cs typeface="Times New Roman"/>
                        </a:rPr>
                        <a:t>使用</a:t>
                      </a:r>
                    </a:p>
                    <a:p>
                      <a:pPr indent="0" algn="just">
                        <a:lnSpc>
                          <a:spcPts val="1660"/>
                        </a:lnSpc>
                        <a:spcAft>
                          <a:spcPts val="0"/>
                        </a:spcAft>
                      </a:pPr>
                      <a:r>
                        <a:rPr lang="zh-CN" sz="1600" kern="100" dirty="0">
                          <a:solidFill>
                            <a:schemeClr val="tx1"/>
                          </a:solidFill>
                          <a:latin typeface="Times New Roman"/>
                          <a:ea typeface="宋体"/>
                          <a:cs typeface="Times New Roman"/>
                        </a:rPr>
                        <a:t>环境</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0" algn="just">
                        <a:lnSpc>
                          <a:spcPts val="1660"/>
                        </a:lnSpc>
                        <a:spcAft>
                          <a:spcPts val="0"/>
                        </a:spcAft>
                      </a:pPr>
                      <a:r>
                        <a:rPr lang="zh-CN" sz="1600" kern="100" dirty="0">
                          <a:solidFill>
                            <a:schemeClr val="tx1"/>
                          </a:solidFill>
                          <a:latin typeface="Times New Roman"/>
                          <a:ea typeface="宋体"/>
                          <a:cs typeface="Times New Roman"/>
                        </a:rPr>
                        <a:t>使用</a:t>
                      </a:r>
                    </a:p>
                    <a:p>
                      <a:pPr indent="0" algn="just">
                        <a:lnSpc>
                          <a:spcPts val="1660"/>
                        </a:lnSpc>
                        <a:spcAft>
                          <a:spcPts val="0"/>
                        </a:spcAft>
                      </a:pPr>
                      <a:r>
                        <a:rPr lang="zh-CN" sz="1600" kern="100" dirty="0">
                          <a:solidFill>
                            <a:schemeClr val="tx1"/>
                          </a:solidFill>
                          <a:latin typeface="Times New Roman"/>
                          <a:ea typeface="宋体"/>
                          <a:cs typeface="Times New Roman"/>
                        </a:rPr>
                        <a:t>方法</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0" algn="just">
                        <a:lnSpc>
                          <a:spcPts val="1660"/>
                        </a:lnSpc>
                        <a:spcAft>
                          <a:spcPts val="0"/>
                        </a:spcAft>
                      </a:pPr>
                      <a:r>
                        <a:rPr lang="zh-CN" sz="1600" kern="100" dirty="0">
                          <a:latin typeface="Times New Roman"/>
                          <a:ea typeface="宋体"/>
                          <a:cs typeface="Times New Roman"/>
                        </a:rPr>
                        <a:t>业务</a:t>
                      </a:r>
                    </a:p>
                    <a:p>
                      <a:pPr indent="0" algn="just">
                        <a:lnSpc>
                          <a:spcPts val="1660"/>
                        </a:lnSpc>
                        <a:spcAft>
                          <a:spcPts val="0"/>
                        </a:spcAft>
                      </a:pPr>
                      <a:r>
                        <a:rPr lang="zh-CN" sz="1600" kern="100" dirty="0">
                          <a:latin typeface="Times New Roman"/>
                          <a:ea typeface="宋体"/>
                          <a:cs typeface="Times New Roman"/>
                        </a:rPr>
                        <a:t>模式</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0" algn="just">
                        <a:lnSpc>
                          <a:spcPts val="1660"/>
                        </a:lnSpc>
                        <a:spcAft>
                          <a:spcPts val="0"/>
                        </a:spcAft>
                      </a:pPr>
                      <a:r>
                        <a:rPr lang="zh-CN" sz="1600" kern="100" dirty="0">
                          <a:latin typeface="Times New Roman"/>
                          <a:ea typeface="宋体"/>
                          <a:cs typeface="Times New Roman"/>
                        </a:rPr>
                        <a:t>体系</a:t>
                      </a:r>
                    </a:p>
                    <a:p>
                      <a:pPr indent="0" algn="just">
                        <a:lnSpc>
                          <a:spcPts val="1660"/>
                        </a:lnSpc>
                        <a:spcAft>
                          <a:spcPts val="0"/>
                        </a:spcAft>
                      </a:pPr>
                      <a:r>
                        <a:rPr lang="zh-CN" sz="1600" kern="100" dirty="0">
                          <a:latin typeface="Times New Roman"/>
                          <a:ea typeface="宋体"/>
                          <a:cs typeface="Times New Roman"/>
                        </a:rPr>
                        <a:t>结构</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5686">
                <a:tc>
                  <a:txBody>
                    <a:bodyPr/>
                    <a:lstStyle/>
                    <a:p>
                      <a:pPr indent="0" algn="just">
                        <a:lnSpc>
                          <a:spcPts val="1660"/>
                        </a:lnSpc>
                        <a:spcAft>
                          <a:spcPts val="0"/>
                        </a:spcAft>
                      </a:pPr>
                      <a:r>
                        <a:rPr lang="zh-CN" sz="1600" kern="100" dirty="0">
                          <a:latin typeface="Times New Roman"/>
                          <a:ea typeface="宋体"/>
                          <a:cs typeface="Times New Roman"/>
                        </a:rPr>
                        <a:t>阶段</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solidFill>
                            <a:schemeClr val="tx1"/>
                          </a:solidFill>
                          <a:latin typeface="Times New Roman"/>
                          <a:ea typeface="宋体"/>
                          <a:cs typeface="Times New Roman"/>
                        </a:rPr>
                        <a:t>质量属性</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zh-CN" sz="1600" kern="100" dirty="0">
                          <a:latin typeface="Times New Roman"/>
                          <a:ea typeface="宋体"/>
                          <a:cs typeface="Times New Roman"/>
                        </a:rPr>
                        <a:t>质量属性解释</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
        <p:nvSpPr>
          <p:cNvPr id="4" name="矩形 3"/>
          <p:cNvSpPr/>
          <p:nvPr/>
        </p:nvSpPr>
        <p:spPr>
          <a:xfrm>
            <a:off x="2023850" y="1343430"/>
            <a:ext cx="2756524" cy="310341"/>
          </a:xfrm>
          <a:prstGeom prst="rect">
            <a:avLst/>
          </a:prstGeom>
        </p:spPr>
        <p:txBody>
          <a:bodyPr wrap="none">
            <a:spAutoFit/>
          </a:bodyPr>
          <a:lstStyle/>
          <a:p>
            <a:pPr marL="71755" marR="71755" indent="269875" algn="just">
              <a:lnSpc>
                <a:spcPts val="1660"/>
              </a:lnSpc>
              <a:spcAft>
                <a:spcPts val="0"/>
              </a:spcAft>
            </a:pPr>
            <a:r>
              <a:rPr lang="zh-CN" altLang="en-US" kern="100" dirty="0" smtClean="0">
                <a:latin typeface="Times New Roman"/>
                <a:ea typeface="宋体"/>
                <a:cs typeface="Times New Roman"/>
              </a:rPr>
              <a:t>运维阶段的质量</a:t>
            </a:r>
            <a:endParaRPr lang="zh-CN" altLang="en-US" kern="100" dirty="0">
              <a:latin typeface="Times New Roman"/>
              <a:ea typeface="宋体"/>
              <a:cs typeface="Times New Roman"/>
            </a:endParaRPr>
          </a:p>
        </p:txBody>
      </p:sp>
      <p:graphicFrame>
        <p:nvGraphicFramePr>
          <p:cNvPr id="6" name="表格 5"/>
          <p:cNvGraphicFramePr>
            <a:graphicFrameLocks noGrp="1"/>
          </p:cNvGraphicFramePr>
          <p:nvPr/>
        </p:nvGraphicFramePr>
        <p:xfrm>
          <a:off x="812801" y="2565400"/>
          <a:ext cx="8258629" cy="2093687"/>
        </p:xfrm>
        <a:graphic>
          <a:graphicData uri="http://schemas.openxmlformats.org/drawingml/2006/table">
            <a:tbl>
              <a:tblPr/>
              <a:tblGrid>
                <a:gridCol w="624113"/>
                <a:gridCol w="1553029"/>
                <a:gridCol w="3744686"/>
                <a:gridCol w="566057"/>
                <a:gridCol w="566057"/>
                <a:gridCol w="566057"/>
                <a:gridCol w="638630"/>
              </a:tblGrid>
              <a:tr h="261711">
                <a:tc rowSpan="5">
                  <a:txBody>
                    <a:bodyPr/>
                    <a:lstStyle/>
                    <a:p>
                      <a:pPr marL="71755" marR="71755" indent="269875" algn="just">
                        <a:lnSpc>
                          <a:spcPts val="1660"/>
                        </a:lnSpc>
                        <a:spcAft>
                          <a:spcPts val="0"/>
                        </a:spcAft>
                      </a:pPr>
                      <a:r>
                        <a:rPr lang="zh-CN" sz="1600" kern="100" dirty="0">
                          <a:latin typeface="Times New Roman"/>
                          <a:ea typeface="宋体"/>
                          <a:cs typeface="Times New Roman"/>
                        </a:rPr>
                        <a:t>商业质量</a:t>
                      </a:r>
                    </a:p>
                  </a:txBody>
                  <a:tcPr marL="68580" marR="68580"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费用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项目的费用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85132">
                <a:tc vMerge="1">
                  <a:txBody>
                    <a:bodyPr/>
                    <a:lstStyle/>
                    <a:p>
                      <a:endParaRPr lang="zh-CN" altLang="en-US"/>
                    </a:p>
                  </a:txBody>
                  <a:tcPr/>
                </a:tc>
                <a:tc>
                  <a:txBody>
                    <a:bodyPr/>
                    <a:lstStyle/>
                    <a:p>
                      <a:pPr indent="269875" algn="just">
                        <a:lnSpc>
                          <a:spcPts val="1660"/>
                        </a:lnSpc>
                        <a:spcAft>
                          <a:spcPts val="0"/>
                        </a:spcAft>
                      </a:pPr>
                      <a:r>
                        <a:rPr lang="zh-CN" sz="1600" kern="100" dirty="0">
                          <a:latin typeface="Times New Roman"/>
                          <a:ea typeface="宋体"/>
                          <a:cs typeface="Times New Roman"/>
                        </a:rPr>
                        <a:t>项目的生命时间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系统的或产品的生命周期长短，决定了可维护性、可移植性、可靠性等的要求。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3422">
                <a:tc vMerge="1">
                  <a:txBody>
                    <a:bodyPr/>
                    <a:lstStyle/>
                    <a:p>
                      <a:endParaRPr lang="zh-CN" altLang="en-US"/>
                    </a:p>
                  </a:txBody>
                  <a:tcPr/>
                </a:tc>
                <a:tc>
                  <a:txBody>
                    <a:bodyPr/>
                    <a:lstStyle/>
                    <a:p>
                      <a:pPr indent="269875" algn="just">
                        <a:lnSpc>
                          <a:spcPts val="1660"/>
                        </a:lnSpc>
                        <a:spcAft>
                          <a:spcPts val="0"/>
                        </a:spcAft>
                      </a:pPr>
                      <a:r>
                        <a:rPr lang="zh-CN" sz="1600" kern="100" dirty="0">
                          <a:latin typeface="Times New Roman"/>
                          <a:ea typeface="宋体"/>
                          <a:cs typeface="Times New Roman"/>
                        </a:rPr>
                        <a:t>进入市场的时间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从产品研发到进入市场的时间。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711">
                <a:tc vMerge="1">
                  <a:txBody>
                    <a:bodyPr/>
                    <a:lstStyle/>
                    <a:p>
                      <a:endParaRPr lang="zh-CN" altLang="en-US"/>
                    </a:p>
                  </a:txBody>
                  <a:tcPr/>
                </a:tc>
                <a:tc>
                  <a:txBody>
                    <a:bodyPr/>
                    <a:lstStyle/>
                    <a:p>
                      <a:pPr indent="269875" algn="just">
                        <a:lnSpc>
                          <a:spcPts val="1660"/>
                        </a:lnSpc>
                        <a:spcAft>
                          <a:spcPts val="0"/>
                        </a:spcAft>
                      </a:pPr>
                      <a:r>
                        <a:rPr lang="zh-CN" sz="1600" kern="100">
                          <a:latin typeface="Times New Roman"/>
                          <a:ea typeface="宋体"/>
                          <a:cs typeface="Times New Roman"/>
                        </a:rPr>
                        <a:t>支付能力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部件是否可支付。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711">
                <a:tc vMerge="1">
                  <a:txBody>
                    <a:bodyPr/>
                    <a:lstStyle/>
                    <a:p>
                      <a:endParaRPr lang="zh-CN" altLang="en-US"/>
                    </a:p>
                  </a:txBody>
                  <a:tcPr/>
                </a:tc>
                <a:tc>
                  <a:txBody>
                    <a:bodyPr/>
                    <a:lstStyle/>
                    <a:p>
                      <a:pPr indent="269875" algn="just">
                        <a:lnSpc>
                          <a:spcPts val="1660"/>
                        </a:lnSpc>
                        <a:spcAft>
                          <a:spcPts val="0"/>
                        </a:spcAft>
                      </a:pPr>
                      <a:r>
                        <a:rPr lang="zh-CN" sz="1600" kern="100" dirty="0">
                          <a:latin typeface="Times New Roman"/>
                          <a:ea typeface="宋体"/>
                          <a:cs typeface="Times New Roman"/>
                        </a:rPr>
                        <a:t>开发时间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开发产品或部件的时间。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16.2.2 </a:t>
            </a:r>
            <a:r>
              <a:rPr lang="zh-CN" altLang="en-US" dirty="0" smtClean="0"/>
              <a:t>基于</a:t>
            </a:r>
            <a:r>
              <a:rPr lang="en-US" dirty="0" smtClean="0"/>
              <a:t>V</a:t>
            </a:r>
            <a:r>
              <a:rPr lang="zh-CN" altLang="en-US" dirty="0" smtClean="0"/>
              <a:t>模型的过程质量分解</a:t>
            </a:r>
            <a:endParaRPr lang="zh-CN" altLang="en-US" dirty="0"/>
          </a:p>
        </p:txBody>
      </p:sp>
      <p:pic>
        <p:nvPicPr>
          <p:cNvPr id="43010" name="Picture 2"/>
          <p:cNvPicPr>
            <a:picLocks noChangeAspect="1" noChangeArrowheads="1"/>
          </p:cNvPicPr>
          <p:nvPr/>
        </p:nvPicPr>
        <p:blipFill>
          <a:blip r:embed="rId2"/>
          <a:srcRect/>
          <a:stretch>
            <a:fillRect/>
          </a:stretch>
        </p:blipFill>
        <p:spPr bwMode="auto">
          <a:xfrm>
            <a:off x="232229" y="1001485"/>
            <a:ext cx="9013182" cy="5341257"/>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16.2.3 </a:t>
            </a:r>
            <a:r>
              <a:rPr lang="zh-CN" altLang="en-US" dirty="0" smtClean="0"/>
              <a:t>过程的标准化</a:t>
            </a:r>
            <a:endParaRPr lang="zh-CN" altLang="en-US" dirty="0"/>
          </a:p>
        </p:txBody>
      </p:sp>
      <p:sp>
        <p:nvSpPr>
          <p:cNvPr id="3" name="内容占位符 2"/>
          <p:cNvSpPr>
            <a:spLocks noGrp="1"/>
          </p:cNvSpPr>
          <p:nvPr>
            <p:ph idx="1"/>
          </p:nvPr>
        </p:nvSpPr>
        <p:spPr/>
        <p:txBody>
          <a:bodyPr/>
          <a:lstStyle/>
          <a:p>
            <a:r>
              <a:rPr lang="zh-CN" altLang="en-US" dirty="0" smtClean="0"/>
              <a:t>基于过程质量的分解和管理模型有其合理之处</a:t>
            </a:r>
            <a:endParaRPr lang="en-US" altLang="zh-CN" dirty="0" smtClean="0"/>
          </a:p>
          <a:p>
            <a:pPr lvl="1"/>
            <a:r>
              <a:rPr lang="zh-CN" altLang="en-US" dirty="0" smtClean="0"/>
              <a:t>把最终产品质量准确地分配到各个阶段的活动中，且在各个活动的工作都完全的正确的话，那么，最终产品的质量可以得到确切的保证。</a:t>
            </a:r>
            <a:endParaRPr lang="en-US" altLang="zh-CN" dirty="0" smtClean="0"/>
          </a:p>
          <a:p>
            <a:pPr lvl="1"/>
            <a:r>
              <a:rPr lang="zh-CN" altLang="en-US" dirty="0" smtClean="0"/>
              <a:t>因此，人们提出了所谓的软件开发过程标准，例如，美国军方的</a:t>
            </a:r>
            <a:r>
              <a:rPr lang="en-US" dirty="0" smtClean="0"/>
              <a:t>DoD-2167</a:t>
            </a:r>
            <a:r>
              <a:rPr lang="zh-CN" altLang="en-US" dirty="0" smtClean="0"/>
              <a:t>等</a:t>
            </a:r>
            <a:r>
              <a:rPr lang="en-US" dirty="0" smtClean="0"/>
              <a:t>(</a:t>
            </a:r>
            <a:r>
              <a:rPr lang="zh-CN" altLang="en-US" dirty="0" smtClean="0"/>
              <a:t>参见本书的第四部分</a:t>
            </a:r>
            <a:r>
              <a:rPr lang="en-US" dirty="0" smtClean="0"/>
              <a:t>)</a:t>
            </a:r>
            <a:r>
              <a:rPr lang="zh-CN" altLang="en-US" dirty="0" smtClean="0"/>
              <a:t>，要求软件开发商按标准的开发过程进行软件开发。</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16.2.3 </a:t>
            </a:r>
            <a:r>
              <a:rPr lang="zh-CN" altLang="en-US" dirty="0" smtClean="0"/>
              <a:t>过程的标准化</a:t>
            </a:r>
            <a:endParaRPr lang="zh-CN" altLang="en-US" dirty="0"/>
          </a:p>
        </p:txBody>
      </p:sp>
      <p:sp>
        <p:nvSpPr>
          <p:cNvPr id="3" name="内容占位符 2"/>
          <p:cNvSpPr>
            <a:spLocks noGrp="1"/>
          </p:cNvSpPr>
          <p:nvPr>
            <p:ph idx="1"/>
          </p:nvPr>
        </p:nvSpPr>
        <p:spPr/>
        <p:txBody>
          <a:bodyPr/>
          <a:lstStyle/>
          <a:p>
            <a:r>
              <a:rPr lang="zh-CN" altLang="en-US" dirty="0" smtClean="0"/>
              <a:t>其实并不尽然，主要的原因是：</a:t>
            </a:r>
            <a:endParaRPr lang="en-US" altLang="zh-CN" dirty="0" smtClean="0"/>
          </a:p>
          <a:p>
            <a:pPr lvl="1"/>
            <a:r>
              <a:rPr lang="zh-CN" altLang="en-US" dirty="0" smtClean="0"/>
              <a:t>我们无法准确得估计、分解和测量各个阶段的质量指标，也没法建立出完美的质量方程式，该方程式能够准确地表达各阶段的质量与最终产品质量之间的函数关系。</a:t>
            </a:r>
            <a:endParaRPr lang="en-US" altLang="zh-CN" dirty="0" smtClean="0"/>
          </a:p>
          <a:p>
            <a:pPr lvl="1"/>
            <a:r>
              <a:rPr lang="en-US" dirty="0" err="1" smtClean="0"/>
              <a:t>Voas</a:t>
            </a:r>
            <a:r>
              <a:rPr lang="zh-CN" altLang="en-US" dirty="0" smtClean="0"/>
              <a:t>批评企图用标准化的软件开发过程解决软件质量的思想就像“干净的水管可以产生干净的水一样”的可笑，如果水源被污染</a:t>
            </a:r>
            <a:r>
              <a:rPr lang="en-US" dirty="0" smtClean="0"/>
              <a:t>(</a:t>
            </a:r>
            <a:r>
              <a:rPr lang="zh-CN" altLang="en-US" dirty="0" smtClean="0"/>
              <a:t>软件需求错误</a:t>
            </a:r>
            <a:r>
              <a:rPr lang="en-US" dirty="0" smtClean="0"/>
              <a:t>)</a:t>
            </a:r>
            <a:r>
              <a:rPr lang="zh-CN" altLang="en-US" dirty="0" smtClean="0"/>
              <a:t>，再干净的水管也没用。</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err="1" smtClean="0"/>
              <a:t>Schneidewind</a:t>
            </a:r>
            <a:r>
              <a:rPr lang="zh-CN" altLang="en-US" dirty="0" smtClean="0"/>
              <a:t>和</a:t>
            </a:r>
            <a:r>
              <a:rPr lang="en-US" dirty="0" smtClean="0"/>
              <a:t>Fenton</a:t>
            </a:r>
            <a:r>
              <a:rPr lang="zh-CN" altLang="en-US" dirty="0" smtClean="0"/>
              <a:t>讨论了标准过程是否能够足够好地改进软件质量。</a:t>
            </a:r>
            <a:endParaRPr lang="en-US" altLang="zh-CN" dirty="0" smtClean="0"/>
          </a:p>
          <a:p>
            <a:pPr lvl="1"/>
            <a:r>
              <a:rPr lang="en-US" dirty="0" err="1" smtClean="0"/>
              <a:t>Schneidewind</a:t>
            </a:r>
            <a:r>
              <a:rPr lang="zh-CN" altLang="en-US" dirty="0" smtClean="0"/>
              <a:t>的观点是，首先必须有标准过程，即使是不完美的。</a:t>
            </a:r>
            <a:endParaRPr lang="en-US" altLang="zh-CN" dirty="0" smtClean="0"/>
          </a:p>
          <a:p>
            <a:pPr lvl="1"/>
            <a:r>
              <a:rPr lang="en-US" dirty="0" smtClean="0"/>
              <a:t>Fenton</a:t>
            </a:r>
            <a:r>
              <a:rPr lang="zh-CN" altLang="en-US" dirty="0" smtClean="0"/>
              <a:t>认为良好的标准过程可以改进产品的质量，不好的过程标准则不能改进产品质量。</a:t>
            </a:r>
            <a:endParaRPr lang="en-US" altLang="zh-CN" dirty="0" smtClean="0"/>
          </a:p>
          <a:p>
            <a:pPr lvl="1"/>
            <a:endParaRPr lang="en-US" altLang="zh-CN" dirty="0" smtClean="0"/>
          </a:p>
          <a:p>
            <a:pPr lvl="1"/>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基于质量统计的过程</a:t>
            </a:r>
            <a:endParaRPr lang="zh-CN" altLang="en-US" dirty="0"/>
          </a:p>
        </p:txBody>
      </p:sp>
      <p:sp>
        <p:nvSpPr>
          <p:cNvPr id="3" name="内容占位符 2"/>
          <p:cNvSpPr>
            <a:spLocks noGrp="1"/>
          </p:cNvSpPr>
          <p:nvPr>
            <p:ph idx="1"/>
          </p:nvPr>
        </p:nvSpPr>
        <p:spPr/>
        <p:txBody>
          <a:bodyPr/>
          <a:lstStyle/>
          <a:p>
            <a:r>
              <a:rPr lang="en-US" dirty="0" smtClean="0"/>
              <a:t>Humphrey</a:t>
            </a:r>
            <a:r>
              <a:rPr lang="zh-CN" altLang="en-US" dirty="0" smtClean="0"/>
              <a:t>于</a:t>
            </a:r>
            <a:r>
              <a:rPr lang="en-US" dirty="0" smtClean="0"/>
              <a:t>1988</a:t>
            </a:r>
            <a:r>
              <a:rPr lang="zh-CN" altLang="en-US" dirty="0" smtClean="0"/>
              <a:t>年陈述了软件过程对产品质量的决定关系，认为有效的过程管理是获得高质量产品的关键因素。</a:t>
            </a:r>
            <a:endParaRPr lang="en-US" altLang="zh-CN" dirty="0" smtClean="0"/>
          </a:p>
          <a:p>
            <a:pPr lvl="1"/>
            <a:r>
              <a:rPr lang="zh-CN" altLang="en-US" dirty="0" smtClean="0"/>
              <a:t>但这种关系不是绝对的，即，良好的质量过程不能自动地保证好的产品质量</a:t>
            </a:r>
            <a:r>
              <a:rPr lang="en-US" baseline="30000" dirty="0" smtClean="0"/>
              <a:t>[2</a:t>
            </a:r>
            <a:r>
              <a:rPr lang="en-US" dirty="0" smtClean="0"/>
              <a:t>]</a:t>
            </a:r>
            <a:r>
              <a:rPr lang="zh-CN" altLang="en-US" dirty="0" smtClean="0"/>
              <a:t>。</a:t>
            </a:r>
            <a:endParaRPr lang="en-US" altLang="zh-CN" dirty="0" smtClean="0"/>
          </a:p>
          <a:p>
            <a:pPr lvl="1"/>
            <a:r>
              <a:rPr lang="en-US" dirty="0" smtClean="0"/>
              <a:t>Rae</a:t>
            </a:r>
            <a:r>
              <a:rPr lang="zh-CN" altLang="en-US" dirty="0" smtClean="0"/>
              <a:t>等强调标准化开发过程的重要性，并认为把软件开发归结为理性的和良好定义的一系列任务，质量保证过程的可以被管理和控制。</a:t>
            </a:r>
          </a:p>
          <a:p>
            <a:r>
              <a:rPr lang="en-US" dirty="0" smtClean="0"/>
              <a:t>Humphrey</a:t>
            </a:r>
            <a:r>
              <a:rPr lang="zh-CN" altLang="en-US" dirty="0" smtClean="0"/>
              <a:t>意识到软件各工程阶段的与最终产品质量在统计学意义上具有明显的关系，并由此提出和建立了</a:t>
            </a:r>
            <a:r>
              <a:rPr lang="en-US" dirty="0" smtClean="0"/>
              <a:t>CMM/CMMI</a:t>
            </a:r>
            <a:r>
              <a:rPr lang="zh-CN" altLang="en-US" dirty="0" smtClean="0"/>
              <a:t>模型，参见第</a:t>
            </a:r>
            <a:r>
              <a:rPr lang="en-US" dirty="0" smtClean="0"/>
              <a:t>20</a:t>
            </a:r>
            <a:r>
              <a:rPr lang="zh-CN" altLang="en-US" dirty="0" smtClean="0"/>
              <a:t>章。</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16.3  </a:t>
            </a:r>
            <a:r>
              <a:rPr lang="zh-CN" altLang="en-US" dirty="0" smtClean="0"/>
              <a:t>质量保证体系</a:t>
            </a:r>
            <a:endParaRPr lang="zh-CN" altLang="en-US" dirty="0"/>
          </a:p>
        </p:txBody>
      </p:sp>
      <p:sp>
        <p:nvSpPr>
          <p:cNvPr id="3" name="内容占位符 2"/>
          <p:cNvSpPr>
            <a:spLocks noGrp="1"/>
          </p:cNvSpPr>
          <p:nvPr>
            <p:ph idx="1"/>
          </p:nvPr>
        </p:nvSpPr>
        <p:spPr/>
        <p:txBody>
          <a:bodyPr/>
          <a:lstStyle/>
          <a:p>
            <a:r>
              <a:rPr lang="en-US" dirty="0" smtClean="0"/>
              <a:t>16.3.1</a:t>
            </a:r>
            <a:r>
              <a:rPr lang="zh-CN" altLang="en-US" dirty="0" smtClean="0"/>
              <a:t>质量审查的计划性</a:t>
            </a:r>
          </a:p>
          <a:p>
            <a:r>
              <a:rPr lang="en-US" dirty="0" smtClean="0"/>
              <a:t>16.3.2 </a:t>
            </a:r>
            <a:r>
              <a:rPr lang="zh-CN" altLang="en-US" dirty="0" smtClean="0"/>
              <a:t>建立和运用</a:t>
            </a:r>
            <a:r>
              <a:rPr lang="en-US" dirty="0" smtClean="0"/>
              <a:t>SQA</a:t>
            </a:r>
            <a:r>
              <a:rPr lang="zh-CN" altLang="en-US" dirty="0" smtClean="0"/>
              <a:t>制度</a:t>
            </a:r>
          </a:p>
          <a:p>
            <a:r>
              <a:rPr lang="en-US" dirty="0" smtClean="0"/>
              <a:t>16.3.3 </a:t>
            </a:r>
            <a:r>
              <a:rPr lang="zh-CN" altLang="en-US" dirty="0" smtClean="0"/>
              <a:t>软件工厂中的</a:t>
            </a:r>
            <a:r>
              <a:rPr lang="en-US" dirty="0" smtClean="0"/>
              <a:t>SQA</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dirty="0" smtClean="0"/>
              <a:t>16.1 </a:t>
            </a:r>
            <a:r>
              <a:rPr lang="zh-CN" altLang="en-US" dirty="0" smtClean="0"/>
              <a:t>软件质量的来源</a:t>
            </a:r>
            <a:r>
              <a:rPr lang="en-US" dirty="0" smtClean="0"/>
              <a:t>	</a:t>
            </a:r>
            <a:endParaRPr lang="zh-CN" altLang="en-US" dirty="0" smtClean="0"/>
          </a:p>
          <a:p>
            <a:r>
              <a:rPr lang="en-US" dirty="0" smtClean="0"/>
              <a:t>16.2</a:t>
            </a:r>
            <a:r>
              <a:rPr lang="zh-CN" altLang="en-US" dirty="0" smtClean="0"/>
              <a:t>软件质量的过程分解</a:t>
            </a:r>
          </a:p>
          <a:p>
            <a:r>
              <a:rPr lang="en-US" dirty="0" smtClean="0"/>
              <a:t>16.3  </a:t>
            </a:r>
            <a:r>
              <a:rPr lang="zh-CN" altLang="en-US" dirty="0" smtClean="0"/>
              <a:t>质量保证体系</a:t>
            </a:r>
          </a:p>
          <a:p>
            <a:r>
              <a:rPr lang="en-US" dirty="0" smtClean="0"/>
              <a:t>16.3 </a:t>
            </a:r>
            <a:r>
              <a:rPr lang="zh-CN" altLang="en-US" dirty="0" smtClean="0"/>
              <a:t>独立的质量管理</a:t>
            </a:r>
            <a:r>
              <a:rPr lang="en-US" dirty="0" smtClean="0"/>
              <a:t>	</a:t>
            </a:r>
            <a:endParaRPr lang="zh-CN" altLang="en-US" dirty="0" smtClean="0"/>
          </a:p>
          <a:p>
            <a:r>
              <a:rPr lang="en-US" dirty="0" smtClean="0"/>
              <a:t>16.4 </a:t>
            </a:r>
            <a:r>
              <a:rPr lang="zh-CN" altLang="en-US" dirty="0" smtClean="0"/>
              <a:t>质量统计技术</a:t>
            </a:r>
          </a:p>
          <a:p>
            <a:r>
              <a:rPr lang="en-US" dirty="0" smtClean="0"/>
              <a:t>16.5 </a:t>
            </a:r>
            <a:r>
              <a:rPr lang="zh-CN" altLang="en-US" dirty="0" smtClean="0"/>
              <a:t>质量控制</a:t>
            </a:r>
          </a:p>
          <a:p>
            <a:r>
              <a:rPr lang="en-US" dirty="0" smtClean="0"/>
              <a:t>16.6 </a:t>
            </a:r>
            <a:r>
              <a:rPr lang="zh-CN" altLang="en-US" dirty="0" smtClean="0"/>
              <a:t>总结</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从评审的角度看，软件开发过程要有一系列的评审活动，也就是说，每个阶段的活动结束后，都需要对这个阶段的工作成果</a:t>
            </a:r>
            <a:r>
              <a:rPr lang="en-US" dirty="0" smtClean="0"/>
              <a:t>(</a:t>
            </a:r>
            <a:r>
              <a:rPr lang="zh-CN" altLang="en-US" dirty="0" smtClean="0"/>
              <a:t>称为中间产品</a:t>
            </a:r>
            <a:r>
              <a:rPr lang="en-US" dirty="0" smtClean="0"/>
              <a:t>)</a:t>
            </a:r>
            <a:r>
              <a:rPr lang="zh-CN" altLang="en-US" dirty="0" smtClean="0"/>
              <a:t>进行评价。</a:t>
            </a:r>
            <a:endParaRPr lang="en-US" altLang="zh-CN" dirty="0" smtClean="0"/>
          </a:p>
          <a:p>
            <a:pPr lvl="1"/>
            <a:r>
              <a:rPr lang="zh-CN" altLang="en-US" dirty="0" smtClean="0"/>
              <a:t>每个评价活动被称为</a:t>
            </a:r>
            <a:r>
              <a:rPr lang="en-US" dirty="0" smtClean="0"/>
              <a:t>Fagan</a:t>
            </a:r>
            <a:r>
              <a:rPr lang="zh-CN" altLang="en-US" dirty="0" smtClean="0"/>
              <a:t>审查</a:t>
            </a:r>
            <a:r>
              <a:rPr lang="en-US" dirty="0" smtClean="0"/>
              <a:t>(Michael Fagan </a:t>
            </a:r>
            <a:r>
              <a:rPr lang="zh-CN" altLang="en-US" dirty="0" smtClean="0"/>
              <a:t>首先提出了对各项活动进行正式的评审</a:t>
            </a:r>
            <a:r>
              <a:rPr lang="en-US" dirty="0" smtClean="0"/>
              <a:t>)</a:t>
            </a:r>
            <a:r>
              <a:rPr lang="zh-CN" altLang="en-US" dirty="0" smtClean="0"/>
              <a:t>。</a:t>
            </a:r>
            <a:endParaRPr lang="en-US" altLang="zh-CN" dirty="0" smtClean="0"/>
          </a:p>
          <a:p>
            <a:pPr lvl="1"/>
            <a:r>
              <a:rPr lang="en-US" dirty="0" smtClean="0"/>
              <a:t>Fagan</a:t>
            </a:r>
            <a:r>
              <a:rPr lang="zh-CN" altLang="en-US" dirty="0" smtClean="0"/>
              <a:t>总结了</a:t>
            </a:r>
            <a:r>
              <a:rPr lang="en-US" dirty="0" smtClean="0"/>
              <a:t>IBM</a:t>
            </a:r>
            <a:r>
              <a:rPr lang="zh-CN" altLang="en-US" dirty="0" smtClean="0"/>
              <a:t>的项目经验，给出了有评审和没有评审项目所花费的人力资源统计曲线，俗称为“指甲”曲线。</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“指甲”曲线</a:t>
            </a:r>
            <a:endParaRPr lang="zh-CN" altLang="en-US" dirty="0"/>
          </a:p>
        </p:txBody>
      </p:sp>
      <p:pic>
        <p:nvPicPr>
          <p:cNvPr id="44035" name="Picture 3"/>
          <p:cNvPicPr>
            <a:picLocks noChangeAspect="1" noChangeArrowheads="1"/>
          </p:cNvPicPr>
          <p:nvPr/>
        </p:nvPicPr>
        <p:blipFill>
          <a:blip r:embed="rId2"/>
          <a:srcRect/>
          <a:stretch>
            <a:fillRect/>
          </a:stretch>
        </p:blipFill>
        <p:spPr bwMode="auto">
          <a:xfrm>
            <a:off x="369881" y="1127805"/>
            <a:ext cx="8774119" cy="4910137"/>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要解决由于前期中间产品的质量审查不够做造成问题，最好的办法是：</a:t>
            </a:r>
            <a:endParaRPr lang="en-US" altLang="zh-CN" dirty="0" smtClean="0"/>
          </a:p>
          <a:p>
            <a:pPr lvl="1"/>
            <a:r>
              <a:rPr lang="zh-CN" altLang="en-US" dirty="0" smtClean="0"/>
              <a:t>在项目开始就制定软件质量管理计划，</a:t>
            </a:r>
            <a:endParaRPr lang="en-US" altLang="zh-CN" dirty="0" smtClean="0"/>
          </a:p>
          <a:p>
            <a:pPr lvl="1"/>
            <a:r>
              <a:rPr lang="zh-CN" altLang="en-US" dirty="0" smtClean="0"/>
              <a:t>并依据质量管理计划对开发过程中的中间产品进行有效的审查。</a:t>
            </a:r>
            <a:endParaRPr lang="en-US" altLang="zh-CN" dirty="0" smtClean="0"/>
          </a:p>
          <a:p>
            <a:r>
              <a:rPr lang="zh-CN" altLang="en-US" dirty="0" smtClean="0"/>
              <a:t>项目质量管理计划要与软件开发计划的里程碑或基线协调一致。</a:t>
            </a:r>
            <a:endParaRPr lang="en-US" altLang="zh-CN" dirty="0" smtClean="0"/>
          </a:p>
          <a:p>
            <a:pPr lvl="1"/>
            <a:r>
              <a:rPr lang="zh-CN" altLang="en-US" dirty="0" smtClean="0"/>
              <a:t>每次评审或审查的活动需要经历：评审策划，评审人员培训，准备、执行评审、返工、和问题追踪等几个活动，并将评审的结果记录在案，便于对问题进行回溯或倒查。</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16.3.2 </a:t>
            </a:r>
            <a:r>
              <a:rPr lang="zh-CN" altLang="en-US" dirty="0" smtClean="0"/>
              <a:t>建立和运用</a:t>
            </a:r>
            <a:r>
              <a:rPr lang="en-US" dirty="0" smtClean="0"/>
              <a:t>SQA</a:t>
            </a:r>
            <a:r>
              <a:rPr lang="zh-CN" altLang="en-US" dirty="0" smtClean="0"/>
              <a:t>制度</a:t>
            </a:r>
            <a:endParaRPr lang="zh-CN" altLang="en-US" dirty="0"/>
          </a:p>
        </p:txBody>
      </p:sp>
      <p:sp>
        <p:nvSpPr>
          <p:cNvPr id="3" name="内容占位符 2"/>
          <p:cNvSpPr>
            <a:spLocks noGrp="1"/>
          </p:cNvSpPr>
          <p:nvPr>
            <p:ph idx="1"/>
          </p:nvPr>
        </p:nvSpPr>
        <p:spPr/>
        <p:txBody>
          <a:bodyPr/>
          <a:lstStyle/>
          <a:p>
            <a:r>
              <a:rPr lang="zh-CN" altLang="en-US" dirty="0" smtClean="0"/>
              <a:t>谁来制定项目的软件质量管理计划？谁来组织中间产品质量的评审？谁又来保证软件开发人员严格执行了开发流程活动？</a:t>
            </a:r>
            <a:endParaRPr lang="en-US" altLang="zh-CN" dirty="0" smtClean="0"/>
          </a:p>
          <a:p>
            <a:r>
              <a:rPr lang="zh-CN" altLang="en-US" dirty="0" smtClean="0"/>
              <a:t>一种办法是由项目经理管理和实施，这样存在很大的风险：</a:t>
            </a:r>
            <a:endParaRPr lang="en-US" altLang="zh-CN" dirty="0" smtClean="0"/>
          </a:p>
          <a:p>
            <a:pPr lvl="1"/>
            <a:r>
              <a:rPr lang="en-US" dirty="0" smtClean="0"/>
              <a:t>1</a:t>
            </a:r>
            <a:r>
              <a:rPr lang="zh-CN" altLang="en-US" dirty="0" smtClean="0"/>
              <a:t>）项目经理主要责任是抓项目进度、人力安排等，必然会为进度而忽略质量或开发活动的规范化；</a:t>
            </a:r>
            <a:endParaRPr lang="en-US" altLang="zh-CN" dirty="0" smtClean="0"/>
          </a:p>
          <a:p>
            <a:pPr lvl="1"/>
            <a:r>
              <a:rPr lang="en-US" dirty="0" smtClean="0"/>
              <a:t>2</a:t>
            </a:r>
            <a:r>
              <a:rPr lang="zh-CN" altLang="en-US" dirty="0" smtClean="0"/>
              <a:t>）项目经理和项目组成员不会把自己的缺陷呈现给组织的高层管理者或用户</a:t>
            </a:r>
            <a:endParaRPr lang="en-US" altLang="zh-CN" dirty="0" smtClean="0"/>
          </a:p>
          <a:p>
            <a:r>
              <a:rPr lang="zh-CN" altLang="en-US" dirty="0" smtClean="0"/>
              <a:t>因此，自然会隐藏或掩盖开发过程中的问题或缺陷。</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SQA</a:t>
            </a:r>
            <a:r>
              <a:rPr lang="zh-CN" altLang="en-US" dirty="0" smtClean="0"/>
              <a:t>制度</a:t>
            </a:r>
            <a:endParaRPr lang="zh-CN" altLang="en-US" dirty="0"/>
          </a:p>
        </p:txBody>
      </p:sp>
      <p:sp>
        <p:nvSpPr>
          <p:cNvPr id="3" name="内容占位符 2"/>
          <p:cNvSpPr>
            <a:spLocks noGrp="1"/>
          </p:cNvSpPr>
          <p:nvPr>
            <p:ph idx="1"/>
          </p:nvPr>
        </p:nvSpPr>
        <p:spPr/>
        <p:txBody>
          <a:bodyPr/>
          <a:lstStyle/>
          <a:p>
            <a:r>
              <a:rPr lang="zh-CN" altLang="en-US" dirty="0" smtClean="0"/>
              <a:t>建立独立的软件质量保证</a:t>
            </a:r>
            <a:r>
              <a:rPr lang="en-US" dirty="0" smtClean="0"/>
              <a:t>(Software Quality Assurance)</a:t>
            </a:r>
            <a:r>
              <a:rPr lang="zh-CN" altLang="en-US" dirty="0" smtClean="0"/>
              <a:t>队伍，简称为</a:t>
            </a:r>
            <a:r>
              <a:rPr lang="en-US" dirty="0" smtClean="0"/>
              <a:t>SQA</a:t>
            </a:r>
            <a:r>
              <a:rPr lang="zh-CN" altLang="en-US" dirty="0" smtClean="0"/>
              <a:t>、</a:t>
            </a:r>
            <a:r>
              <a:rPr lang="en-US" dirty="0" smtClean="0"/>
              <a:t>QA</a:t>
            </a:r>
            <a:r>
              <a:rPr lang="zh-CN" altLang="en-US" dirty="0" smtClean="0"/>
              <a:t>或</a:t>
            </a:r>
            <a:r>
              <a:rPr lang="en-US" dirty="0" smtClean="0"/>
              <a:t>QC(Quality Control)</a:t>
            </a:r>
            <a:r>
              <a:rPr lang="zh-CN" altLang="en-US" dirty="0" smtClean="0"/>
              <a:t>。</a:t>
            </a:r>
            <a:r>
              <a:rPr lang="en-US" dirty="0" smtClean="0"/>
              <a:t>S</a:t>
            </a:r>
          </a:p>
          <a:p>
            <a:pPr lvl="1"/>
            <a:r>
              <a:rPr lang="en-US" dirty="0" smtClean="0"/>
              <a:t>QA</a:t>
            </a:r>
            <a:r>
              <a:rPr lang="zh-CN" altLang="en-US" dirty="0" smtClean="0"/>
              <a:t>是开发团队或企业建立的针对每个软件项目进行质量检查的体系。</a:t>
            </a:r>
            <a:endParaRPr lang="en-US" altLang="zh-CN" dirty="0" smtClean="0"/>
          </a:p>
          <a:p>
            <a:pPr lvl="1"/>
            <a:r>
              <a:rPr lang="en-US" dirty="0" smtClean="0"/>
              <a:t>SQA</a:t>
            </a:r>
            <a:r>
              <a:rPr lang="zh-CN" altLang="en-US" dirty="0" smtClean="0"/>
              <a:t>要独立于开发人员。</a:t>
            </a:r>
            <a:endParaRPr lang="en-US" altLang="zh-CN" dirty="0" smtClean="0"/>
          </a:p>
          <a:p>
            <a:pPr lvl="1"/>
            <a:r>
              <a:rPr lang="zh-CN" altLang="en-US" dirty="0" smtClean="0"/>
              <a:t>特别小的开发团队，</a:t>
            </a:r>
            <a:r>
              <a:rPr lang="en-US" dirty="0" smtClean="0"/>
              <a:t>SQA</a:t>
            </a:r>
            <a:r>
              <a:rPr lang="zh-CN" altLang="en-US" dirty="0" smtClean="0"/>
              <a:t>可以是兼职的，或采用相互检查和评审。</a:t>
            </a:r>
            <a:endParaRPr lang="en-US" altLang="zh-CN" dirty="0" smtClean="0"/>
          </a:p>
          <a:p>
            <a:pPr lvl="1"/>
            <a:r>
              <a:rPr lang="zh-CN" altLang="en-US" dirty="0" smtClean="0"/>
              <a:t>敏捷方法中的“成对检查</a:t>
            </a:r>
            <a:r>
              <a:rPr lang="en-US" dirty="0" smtClean="0"/>
              <a:t>(pair checking)</a:t>
            </a:r>
            <a:r>
              <a:rPr lang="zh-CN" altLang="en-US" dirty="0" smtClean="0"/>
              <a:t>”就是在开发人员较少的情况下对质量体系的一种简化。</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SQA </a:t>
            </a:r>
            <a:r>
              <a:rPr lang="zh-CN" altLang="en-US" dirty="0" smtClean="0"/>
              <a:t>队伍具有两个任务：</a:t>
            </a:r>
            <a:endParaRPr lang="en-US" altLang="zh-CN" dirty="0" smtClean="0"/>
          </a:p>
          <a:p>
            <a:pPr lvl="1"/>
            <a:r>
              <a:rPr lang="en-US" dirty="0" smtClean="0"/>
              <a:t>1</a:t>
            </a:r>
            <a:r>
              <a:rPr lang="zh-CN" altLang="en-US" dirty="0" smtClean="0"/>
              <a:t>）组织或协调评审小组对中间的产品进行审查；</a:t>
            </a:r>
            <a:endParaRPr lang="en-US" altLang="zh-CN" dirty="0" smtClean="0"/>
          </a:p>
          <a:p>
            <a:pPr lvl="2"/>
            <a:r>
              <a:rPr lang="zh-CN" altLang="en-US" dirty="0" smtClean="0"/>
              <a:t>目的是对具体产品的评价，</a:t>
            </a:r>
            <a:endParaRPr lang="en-US" altLang="zh-CN" dirty="0" smtClean="0"/>
          </a:p>
          <a:p>
            <a:pPr lvl="1"/>
            <a:r>
              <a:rPr lang="en-US" dirty="0" smtClean="0"/>
              <a:t>2</a:t>
            </a:r>
            <a:r>
              <a:rPr lang="zh-CN" altLang="en-US" dirty="0" smtClean="0"/>
              <a:t>）组织审查开发小组是否按计划的流程或活动在进行。</a:t>
            </a:r>
            <a:endParaRPr lang="en-US" altLang="zh-CN" dirty="0" smtClean="0"/>
          </a:p>
          <a:p>
            <a:pPr lvl="2"/>
            <a:r>
              <a:rPr lang="zh-CN" altLang="en-US" dirty="0" smtClean="0"/>
              <a:t>对开发流程的评价。</a:t>
            </a:r>
          </a:p>
          <a:p>
            <a:endParaRPr lang="en-US" altLang="zh-CN" dirty="0" smtClean="0"/>
          </a:p>
          <a:p>
            <a:r>
              <a:rPr lang="zh-CN" altLang="en-US" dirty="0" smtClean="0"/>
              <a:t>在</a:t>
            </a:r>
            <a:r>
              <a:rPr lang="en-US" dirty="0" smtClean="0"/>
              <a:t>SQA</a:t>
            </a:r>
            <a:r>
              <a:rPr lang="zh-CN" altLang="en-US" dirty="0" smtClean="0"/>
              <a:t>在检查和评审过程中，最主要的是要采集或收集质量数据。</a:t>
            </a:r>
            <a:endParaRPr lang="en-US" altLang="zh-CN" dirty="0" smtClean="0"/>
          </a:p>
          <a:p>
            <a:pPr lvl="1"/>
            <a:r>
              <a:rPr lang="zh-CN" altLang="en-US" dirty="0" smtClean="0"/>
              <a:t>不要基于给出 “通过”或“不通过”的结论：。</a:t>
            </a:r>
            <a:endParaRPr lang="en-US" altLang="zh-CN" dirty="0" smtClean="0"/>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“一次做对”，你能做到吗？</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软件理论工作者</a:t>
            </a:r>
            <a:r>
              <a:rPr lang="zh-CN" altLang="en-US" dirty="0" smtClean="0"/>
              <a:t>常常会认为：软件应当一次作对，并且也要求开发者一次作对。</a:t>
            </a:r>
            <a:endParaRPr lang="en-US" altLang="zh-CN" dirty="0" smtClean="0"/>
          </a:p>
          <a:p>
            <a:pPr lvl="1"/>
            <a:r>
              <a:rPr lang="zh-CN" altLang="en-US" dirty="0" smtClean="0"/>
              <a:t>因为，如果每个阶段的工作错误均为零，最终的软件产品和系统就是没有错误的。</a:t>
            </a:r>
          </a:p>
          <a:p>
            <a:r>
              <a:rPr lang="zh-CN" altLang="en-US" dirty="0" smtClean="0">
                <a:solidFill>
                  <a:srgbClr val="FF0000"/>
                </a:solidFill>
              </a:rPr>
              <a:t>而软件工程技术者</a:t>
            </a:r>
            <a:r>
              <a:rPr lang="zh-CN" altLang="en-US" dirty="0" smtClean="0"/>
              <a:t>则认为：软件开发中的每个阶段必然会产生错误，只要能够控制住每个阶段的错误率，就能在后续各个阶段评审或测试活动中消灭这些错误，从而使得交付软件缺陷率降到最低程度，即，缺陷趋于“零”。</a:t>
            </a:r>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16.3.3 </a:t>
            </a:r>
            <a:r>
              <a:rPr lang="zh-CN" altLang="en-US" dirty="0" smtClean="0"/>
              <a:t>软件工厂中的</a:t>
            </a:r>
            <a:r>
              <a:rPr lang="en-US" dirty="0" smtClean="0"/>
              <a:t>SQA</a:t>
            </a:r>
            <a:endParaRPr lang="zh-CN" altLang="en-US" dirty="0"/>
          </a:p>
        </p:txBody>
      </p:sp>
      <p:sp>
        <p:nvSpPr>
          <p:cNvPr id="3" name="内容占位符 2"/>
          <p:cNvSpPr>
            <a:spLocks noGrp="1"/>
          </p:cNvSpPr>
          <p:nvPr>
            <p:ph idx="1"/>
          </p:nvPr>
        </p:nvSpPr>
        <p:spPr/>
        <p:txBody>
          <a:bodyPr/>
          <a:lstStyle/>
          <a:p>
            <a:r>
              <a:rPr lang="en-US" dirty="0" smtClean="0"/>
              <a:t>1969</a:t>
            </a:r>
            <a:r>
              <a:rPr lang="zh-CN" altLang="en-US" dirty="0" smtClean="0"/>
              <a:t>年，日本的日立公司提出软件生产工厂。</a:t>
            </a:r>
            <a:endParaRPr lang="en-US" altLang="zh-CN" dirty="0" smtClean="0"/>
          </a:p>
          <a:p>
            <a:pPr lvl="1"/>
            <a:r>
              <a:rPr lang="zh-CN" altLang="en-US" dirty="0" smtClean="0"/>
              <a:t>其目的是让软件开发能够向传统的工厂式的工业化生产一样，从而降低生产成本，增加产品的复用，将日本风格的制造业的质量管理体系引入到软件生产中。</a:t>
            </a:r>
            <a:endParaRPr lang="en-US" altLang="zh-CN" dirty="0" smtClean="0"/>
          </a:p>
          <a:p>
            <a:pPr lvl="1"/>
            <a:r>
              <a:rPr lang="zh-CN" altLang="en-US" dirty="0" smtClean="0"/>
              <a:t>日立公司的</a:t>
            </a:r>
            <a:r>
              <a:rPr lang="en-US" dirty="0" smtClean="0"/>
              <a:t>Yasuda</a:t>
            </a:r>
            <a:r>
              <a:rPr lang="zh-CN" altLang="en-US" dirty="0" smtClean="0"/>
              <a:t>等总结了如图</a:t>
            </a:r>
            <a:r>
              <a:rPr lang="en-US" dirty="0" smtClean="0"/>
              <a:t>6-4</a:t>
            </a:r>
            <a:r>
              <a:rPr lang="zh-CN" altLang="en-US" dirty="0" smtClean="0"/>
              <a:t>的软件工厂体系。</a:t>
            </a:r>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5058" name="Picture 2"/>
          <p:cNvPicPr>
            <a:picLocks noChangeAspect="1" noChangeArrowheads="1"/>
          </p:cNvPicPr>
          <p:nvPr/>
        </p:nvPicPr>
        <p:blipFill>
          <a:blip r:embed="rId2"/>
          <a:srcRect/>
          <a:stretch>
            <a:fillRect/>
          </a:stretch>
        </p:blipFill>
        <p:spPr bwMode="auto">
          <a:xfrm>
            <a:off x="595451" y="1001485"/>
            <a:ext cx="8548549" cy="5210629"/>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16.3 </a:t>
            </a:r>
            <a:r>
              <a:rPr lang="zh-CN" altLang="en-US" dirty="0" smtClean="0"/>
              <a:t>独立的质量管理</a:t>
            </a:r>
            <a:endParaRPr lang="zh-CN" altLang="en-US" dirty="0"/>
          </a:p>
        </p:txBody>
      </p:sp>
      <p:sp>
        <p:nvSpPr>
          <p:cNvPr id="3" name="内容占位符 2"/>
          <p:cNvSpPr>
            <a:spLocks noGrp="1"/>
          </p:cNvSpPr>
          <p:nvPr>
            <p:ph idx="1"/>
          </p:nvPr>
        </p:nvSpPr>
        <p:spPr/>
        <p:txBody>
          <a:bodyPr/>
          <a:lstStyle/>
          <a:p>
            <a:r>
              <a:rPr lang="en-US" dirty="0" smtClean="0"/>
              <a:t>16.3.1 IV&amp;V</a:t>
            </a:r>
            <a:r>
              <a:rPr lang="zh-CN" altLang="en-US" dirty="0" smtClean="0"/>
              <a:t>机制</a:t>
            </a:r>
          </a:p>
          <a:p>
            <a:r>
              <a:rPr lang="en-US" dirty="0" smtClean="0"/>
              <a:t>16.3.2 </a:t>
            </a:r>
            <a:r>
              <a:rPr lang="zh-CN" altLang="en-US" dirty="0" smtClean="0"/>
              <a:t>再问软件质量和可信法律证据？</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16.1 </a:t>
            </a:r>
            <a:r>
              <a:rPr lang="zh-CN" altLang="en-US" dirty="0" smtClean="0"/>
              <a:t>软件质量的来源</a:t>
            </a:r>
            <a:endParaRPr lang="zh-CN" altLang="en-US" dirty="0"/>
          </a:p>
        </p:txBody>
      </p:sp>
      <p:sp>
        <p:nvSpPr>
          <p:cNvPr id="3" name="内容占位符 2"/>
          <p:cNvSpPr>
            <a:spLocks noGrp="1"/>
          </p:cNvSpPr>
          <p:nvPr>
            <p:ph idx="1"/>
          </p:nvPr>
        </p:nvSpPr>
        <p:spPr>
          <a:xfrm>
            <a:off x="968828" y="1150257"/>
            <a:ext cx="8001000" cy="4902200"/>
          </a:xfrm>
        </p:spPr>
        <p:txBody>
          <a:bodyPr/>
          <a:lstStyle/>
          <a:p>
            <a:r>
              <a:rPr lang="zh-CN" altLang="en-US" dirty="0" smtClean="0"/>
              <a:t>软件系统质量来源于两个方面：</a:t>
            </a:r>
            <a:endParaRPr lang="en-US" altLang="zh-CN" dirty="0" smtClean="0"/>
          </a:p>
          <a:p>
            <a:pPr lvl="1"/>
            <a:r>
              <a:rPr lang="zh-CN" altLang="en-US" dirty="0" smtClean="0"/>
              <a:t>一个是系统运行时表现出的性能等的不足，</a:t>
            </a:r>
            <a:endParaRPr lang="en-US" altLang="zh-CN" dirty="0" smtClean="0"/>
          </a:p>
          <a:p>
            <a:pPr lvl="1"/>
            <a:r>
              <a:rPr lang="zh-CN" altLang="en-US" dirty="0" smtClean="0"/>
              <a:t>另一个是开发过程带来的缺陷或隐藏中的错误。</a:t>
            </a:r>
          </a:p>
          <a:p>
            <a:r>
              <a:rPr lang="zh-CN" altLang="en-US" dirty="0" smtClean="0"/>
              <a:t>第一把软件看作是一个运行的系统，影响因素是：</a:t>
            </a:r>
            <a:endParaRPr lang="en-US" altLang="zh-CN" dirty="0" smtClean="0"/>
          </a:p>
          <a:p>
            <a:pPr lvl="1"/>
            <a:r>
              <a:rPr lang="zh-CN" altLang="en-US" dirty="0" smtClean="0"/>
              <a:t>软件所采用的体系结构、软件处理业务的模式、软件的使用和管理方法、以及软件使用环境。可以依照这种质量要求分解出常用的软件质量属性。</a:t>
            </a:r>
            <a:endParaRPr lang="en-US" altLang="zh-CN" dirty="0" smtClean="0"/>
          </a:p>
          <a:p>
            <a:r>
              <a:rPr lang="zh-CN" altLang="en-US" dirty="0" smtClean="0"/>
              <a:t>第二个是软件开发过程中遗留到软件中的缺陷。</a:t>
            </a:r>
            <a:endParaRPr lang="en-US" altLang="zh-CN" dirty="0" smtClean="0"/>
          </a:p>
          <a:p>
            <a:pPr lvl="1"/>
            <a:r>
              <a:rPr lang="zh-CN" altLang="en-US" dirty="0" smtClean="0"/>
              <a:t>软件设计不足、开发过程遗留缺陷、以及维护和使用不当等所造成的。</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16.3.1 IV&amp;V</a:t>
            </a:r>
            <a:r>
              <a:rPr lang="zh-CN" altLang="en-US" dirty="0" smtClean="0"/>
              <a:t>机制</a:t>
            </a:r>
            <a:endParaRPr lang="zh-CN" altLang="en-US" dirty="0"/>
          </a:p>
        </p:txBody>
      </p:sp>
      <p:sp>
        <p:nvSpPr>
          <p:cNvPr id="3" name="内容占位符 2"/>
          <p:cNvSpPr>
            <a:spLocks noGrp="1"/>
          </p:cNvSpPr>
          <p:nvPr>
            <p:ph idx="1"/>
          </p:nvPr>
        </p:nvSpPr>
        <p:spPr/>
        <p:txBody>
          <a:bodyPr/>
          <a:lstStyle/>
          <a:p>
            <a:r>
              <a:rPr lang="zh-CN" altLang="en-US" dirty="0" smtClean="0"/>
              <a:t>独立的验证与确认</a:t>
            </a:r>
            <a:r>
              <a:rPr lang="en-US" dirty="0" smtClean="0"/>
              <a:t>(Independent Verification and Validation)</a:t>
            </a:r>
            <a:r>
              <a:rPr lang="zh-CN" altLang="en-US" dirty="0" smtClean="0"/>
              <a:t>机制，简称为</a:t>
            </a:r>
            <a:r>
              <a:rPr lang="en-US" dirty="0" smtClean="0"/>
              <a:t>IV&amp;V</a:t>
            </a:r>
            <a:r>
              <a:rPr lang="zh-CN" altLang="en-US" dirty="0" smtClean="0"/>
              <a:t>是由独立于软件开发方和软件客户方的第三方机构实施的质量管理措施。</a:t>
            </a:r>
            <a:endParaRPr lang="en-US" altLang="zh-CN" dirty="0" smtClean="0"/>
          </a:p>
          <a:p>
            <a:r>
              <a:rPr lang="en-US" dirty="0" smtClean="0"/>
              <a:t>IV&amp;V</a:t>
            </a:r>
            <a:r>
              <a:rPr lang="zh-CN" altLang="en-US" dirty="0" smtClean="0"/>
              <a:t>与</a:t>
            </a:r>
            <a:r>
              <a:rPr lang="en-US" dirty="0" smtClean="0"/>
              <a:t>SQA</a:t>
            </a:r>
            <a:r>
              <a:rPr lang="zh-CN" altLang="en-US" dirty="0" smtClean="0"/>
              <a:t>具有一定的差异。</a:t>
            </a:r>
            <a:endParaRPr lang="en-US" altLang="zh-CN" dirty="0" smtClean="0"/>
          </a:p>
          <a:p>
            <a:pPr lvl="1"/>
            <a:r>
              <a:rPr lang="en-US" dirty="0" err="1" smtClean="0"/>
              <a:t>DeMillo</a:t>
            </a:r>
            <a:r>
              <a:rPr lang="zh-CN" altLang="en-US" dirty="0" smtClean="0"/>
              <a:t>在研究了多个</a:t>
            </a:r>
            <a:r>
              <a:rPr lang="en-US" dirty="0" err="1" smtClean="0"/>
              <a:t>DoD</a:t>
            </a:r>
            <a:r>
              <a:rPr lang="zh-CN" altLang="en-US" dirty="0" smtClean="0"/>
              <a:t>合同后，提出必须区分</a:t>
            </a:r>
            <a:r>
              <a:rPr lang="en-US" dirty="0" smtClean="0"/>
              <a:t>SQA </a:t>
            </a:r>
            <a:r>
              <a:rPr lang="zh-CN" altLang="en-US" dirty="0" smtClean="0"/>
              <a:t>和</a:t>
            </a:r>
            <a:r>
              <a:rPr lang="en-US" dirty="0" smtClean="0"/>
              <a:t> IV&amp;V</a:t>
            </a:r>
            <a:r>
              <a:rPr lang="zh-CN" altLang="en-US" dirty="0" smtClean="0"/>
              <a:t>的角色和工作。</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3" name="表格 2"/>
          <p:cNvGraphicFramePr>
            <a:graphicFrameLocks noGrp="1"/>
          </p:cNvGraphicFramePr>
          <p:nvPr/>
        </p:nvGraphicFramePr>
        <p:xfrm>
          <a:off x="965562" y="1224644"/>
          <a:ext cx="7757522" cy="5001984"/>
        </p:xfrm>
        <a:graphic>
          <a:graphicData uri="http://schemas.openxmlformats.org/drawingml/2006/table">
            <a:tbl>
              <a:tblPr/>
              <a:tblGrid>
                <a:gridCol w="3786635"/>
                <a:gridCol w="673096"/>
                <a:gridCol w="636746"/>
                <a:gridCol w="705684"/>
                <a:gridCol w="705684"/>
                <a:gridCol w="636746"/>
                <a:gridCol w="612931"/>
              </a:tblGrid>
              <a:tr h="277888">
                <a:tc rowSpan="2">
                  <a:txBody>
                    <a:bodyPr/>
                    <a:lstStyle/>
                    <a:p>
                      <a:pPr indent="269875" algn="just">
                        <a:lnSpc>
                          <a:spcPts val="1660"/>
                        </a:lnSpc>
                        <a:spcAft>
                          <a:spcPts val="0"/>
                        </a:spcAft>
                      </a:pPr>
                      <a:r>
                        <a:rPr lang="zh-CN" sz="1600" b="1" kern="100" dirty="0">
                          <a:latin typeface="Times New Roman"/>
                          <a:ea typeface="宋体"/>
                          <a:cs typeface="Times New Roman"/>
                        </a:rPr>
                        <a:t>活动</a:t>
                      </a:r>
                      <a:endParaRPr lang="zh-CN"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indent="269875" algn="just">
                        <a:lnSpc>
                          <a:spcPts val="1660"/>
                        </a:lnSpc>
                        <a:spcAft>
                          <a:spcPts val="0"/>
                        </a:spcAft>
                      </a:pPr>
                      <a:r>
                        <a:rPr lang="en-GB" sz="1600" b="1" kern="100">
                          <a:latin typeface="Times New Roman"/>
                          <a:ea typeface="宋体"/>
                          <a:cs typeface="Times New Roman"/>
                        </a:rPr>
                        <a:t>6</a:t>
                      </a:r>
                      <a:r>
                        <a:rPr lang="zh-CN" sz="1600" b="1" kern="100">
                          <a:latin typeface="Times New Roman"/>
                          <a:ea typeface="宋体"/>
                          <a:cs typeface="Times New Roman"/>
                        </a:rPr>
                        <a:t>个承包商的活动</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77888">
                <a:tc vMerge="1">
                  <a:txBody>
                    <a:bodyPr/>
                    <a:lstStyle/>
                    <a:p>
                      <a:endParaRPr lang="zh-CN" altLang="en-US"/>
                    </a:p>
                  </a:txBody>
                  <a:tcPr/>
                </a:tc>
                <a:tc>
                  <a:txBody>
                    <a:bodyPr/>
                    <a:lstStyle/>
                    <a:p>
                      <a:pPr indent="269875" algn="ctr">
                        <a:lnSpc>
                          <a:spcPts val="1660"/>
                        </a:lnSpc>
                        <a:spcAft>
                          <a:spcPts val="0"/>
                        </a:spcAft>
                      </a:pPr>
                      <a:r>
                        <a:rPr lang="en-GB" sz="1600" b="1" kern="100">
                          <a:latin typeface="Times New Roman"/>
                          <a:ea typeface="宋体"/>
                          <a:cs typeface="Times New Roman"/>
                        </a:rPr>
                        <a:t>1</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b="1" kern="100">
                          <a:latin typeface="Times New Roman"/>
                          <a:ea typeface="宋体"/>
                          <a:cs typeface="Times New Roman"/>
                        </a:rPr>
                        <a:t>2</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b="1" kern="100">
                          <a:latin typeface="Times New Roman"/>
                          <a:ea typeface="宋体"/>
                          <a:cs typeface="Times New Roman"/>
                        </a:rPr>
                        <a:t>3</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b="1" kern="100">
                          <a:latin typeface="Times New Roman"/>
                          <a:ea typeface="宋体"/>
                          <a:cs typeface="Times New Roman"/>
                        </a:rPr>
                        <a:t>4</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b="1" kern="100">
                          <a:latin typeface="Times New Roman"/>
                          <a:ea typeface="宋体"/>
                          <a:cs typeface="Times New Roman"/>
                        </a:rPr>
                        <a:t>5</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b="1" kern="100">
                          <a:latin typeface="Times New Roman"/>
                          <a:ea typeface="宋体"/>
                          <a:cs typeface="Times New Roman"/>
                        </a:rPr>
                        <a:t>6</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888">
                <a:tc gridSpan="7">
                  <a:txBody>
                    <a:bodyPr/>
                    <a:lstStyle/>
                    <a:p>
                      <a:pPr indent="466090" algn="just">
                        <a:lnSpc>
                          <a:spcPts val="1660"/>
                        </a:lnSpc>
                        <a:spcAft>
                          <a:spcPts val="0"/>
                        </a:spcAft>
                      </a:pPr>
                      <a:r>
                        <a:rPr lang="en-GB" sz="1600" b="1" kern="100" dirty="0">
                          <a:latin typeface="Times New Roman"/>
                          <a:ea typeface="宋体"/>
                          <a:cs typeface="Times New Roman"/>
                        </a:rPr>
                        <a:t>SQA</a:t>
                      </a:r>
                      <a:r>
                        <a:rPr lang="zh-CN" sz="1600" b="1" kern="100" dirty="0">
                          <a:latin typeface="Times New Roman"/>
                          <a:ea typeface="宋体"/>
                          <a:cs typeface="Times New Roman"/>
                        </a:rPr>
                        <a:t>活动</a:t>
                      </a:r>
                      <a:endParaRPr lang="zh-CN"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77888">
                <a:tc>
                  <a:txBody>
                    <a:bodyPr/>
                    <a:lstStyle/>
                    <a:p>
                      <a:pPr indent="269875" algn="just">
                        <a:lnSpc>
                          <a:spcPts val="1660"/>
                        </a:lnSpc>
                        <a:spcAft>
                          <a:spcPts val="0"/>
                        </a:spcAft>
                      </a:pPr>
                      <a:r>
                        <a:rPr lang="zh-CN" sz="1600" kern="100" dirty="0">
                          <a:latin typeface="Times New Roman"/>
                          <a:ea typeface="宋体"/>
                          <a:cs typeface="Times New Roman"/>
                        </a:rPr>
                        <a:t>评审需求和设计规格说明书</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888">
                <a:tc>
                  <a:txBody>
                    <a:bodyPr/>
                    <a:lstStyle/>
                    <a:p>
                      <a:pPr indent="269875" algn="just">
                        <a:lnSpc>
                          <a:spcPts val="1660"/>
                        </a:lnSpc>
                        <a:spcAft>
                          <a:spcPts val="0"/>
                        </a:spcAft>
                      </a:pPr>
                      <a:r>
                        <a:rPr lang="zh-CN" sz="1600" kern="100">
                          <a:latin typeface="Times New Roman"/>
                          <a:ea typeface="宋体"/>
                          <a:cs typeface="Times New Roman"/>
                        </a:rPr>
                        <a:t>评审测试几乎和规程</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dirty="0">
                          <a:latin typeface="Times New Roman"/>
                          <a:ea typeface="宋体"/>
                          <a:cs typeface="Times New Roman"/>
                        </a:rPr>
                        <a:t>X</a:t>
                      </a:r>
                      <a:endParaRPr lang="zh-CN"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dirty="0">
                          <a:latin typeface="Times New Roman"/>
                          <a:ea typeface="宋体"/>
                          <a:cs typeface="Times New Roman"/>
                        </a:rPr>
                        <a:t>X</a:t>
                      </a:r>
                      <a:endParaRPr lang="zh-CN"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888">
                <a:tc>
                  <a:txBody>
                    <a:bodyPr/>
                    <a:lstStyle/>
                    <a:p>
                      <a:pPr indent="269875" algn="just">
                        <a:lnSpc>
                          <a:spcPts val="1660"/>
                        </a:lnSpc>
                        <a:spcAft>
                          <a:spcPts val="0"/>
                        </a:spcAft>
                      </a:pPr>
                      <a:r>
                        <a:rPr lang="zh-CN" sz="1600" kern="100">
                          <a:latin typeface="Times New Roman"/>
                          <a:ea typeface="宋体"/>
                          <a:cs typeface="Times New Roman"/>
                        </a:rPr>
                        <a:t>评审所有的提交物</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dirty="0">
                          <a:latin typeface="Times New Roman"/>
                          <a:ea typeface="宋体"/>
                          <a:cs typeface="Times New Roman"/>
                        </a:rPr>
                        <a:t>X</a:t>
                      </a:r>
                      <a:endParaRPr lang="zh-CN"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dirty="0">
                          <a:latin typeface="Times New Roman"/>
                          <a:ea typeface="宋体"/>
                          <a:cs typeface="Times New Roman"/>
                        </a:rPr>
                        <a:t>X</a:t>
                      </a:r>
                      <a:endParaRPr lang="zh-CN"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888">
                <a:tc>
                  <a:txBody>
                    <a:bodyPr/>
                    <a:lstStyle/>
                    <a:p>
                      <a:pPr indent="269875" algn="just">
                        <a:lnSpc>
                          <a:spcPts val="1660"/>
                        </a:lnSpc>
                        <a:spcAft>
                          <a:spcPts val="0"/>
                        </a:spcAft>
                      </a:pPr>
                      <a:r>
                        <a:rPr lang="zh-CN" sz="1600" kern="100">
                          <a:latin typeface="Times New Roman"/>
                          <a:ea typeface="宋体"/>
                          <a:cs typeface="Times New Roman"/>
                        </a:rPr>
                        <a:t>参加设计评审</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dirty="0">
                          <a:latin typeface="Times New Roman"/>
                          <a:ea typeface="宋体"/>
                          <a:cs typeface="Times New Roman"/>
                        </a:rPr>
                        <a:t>X</a:t>
                      </a:r>
                      <a:endParaRPr lang="zh-CN"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888">
                <a:tc>
                  <a:txBody>
                    <a:bodyPr/>
                    <a:lstStyle/>
                    <a:p>
                      <a:pPr indent="269875" algn="just">
                        <a:lnSpc>
                          <a:spcPts val="1660"/>
                        </a:lnSpc>
                        <a:spcAft>
                          <a:spcPts val="0"/>
                        </a:spcAft>
                      </a:pPr>
                      <a:r>
                        <a:rPr lang="zh-CN" sz="1600" kern="100">
                          <a:latin typeface="Times New Roman"/>
                          <a:ea typeface="宋体"/>
                          <a:cs typeface="Times New Roman"/>
                        </a:rPr>
                        <a:t>参加代码评审</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32080" algn="just">
                        <a:lnSpc>
                          <a:spcPts val="1660"/>
                        </a:lnSpc>
                        <a:spcAft>
                          <a:spcPts val="0"/>
                        </a:spcAft>
                      </a:pPr>
                      <a:r>
                        <a:rPr lang="en-GB" sz="1600" kern="100" dirty="0" smtClean="0">
                          <a:latin typeface="Times New Roman"/>
                          <a:ea typeface="宋体"/>
                          <a:cs typeface="Times New Roman"/>
                        </a:rPr>
                        <a:t>     X</a:t>
                      </a:r>
                      <a:endParaRPr lang="zh-CN"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32080" algn="just">
                        <a:lnSpc>
                          <a:spcPts val="1660"/>
                        </a:lnSpc>
                        <a:spcAft>
                          <a:spcPts val="0"/>
                        </a:spcAft>
                      </a:pPr>
                      <a:r>
                        <a:rPr lang="en-GB" sz="1600" kern="100" dirty="0" smtClean="0">
                          <a:latin typeface="Times New Roman"/>
                          <a:ea typeface="宋体"/>
                          <a:cs typeface="Times New Roman"/>
                        </a:rPr>
                        <a:t>     X</a:t>
                      </a:r>
                      <a:endParaRPr lang="zh-CN"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32080" algn="just">
                        <a:lnSpc>
                          <a:spcPts val="1660"/>
                        </a:lnSpc>
                        <a:spcAft>
                          <a:spcPts val="0"/>
                        </a:spcAft>
                      </a:pPr>
                      <a:r>
                        <a:rPr lang="en-GB" sz="1600" kern="100" dirty="0" smtClean="0">
                          <a:latin typeface="Times New Roman"/>
                          <a:ea typeface="宋体"/>
                          <a:cs typeface="Times New Roman"/>
                        </a:rPr>
                        <a:t>    X</a:t>
                      </a:r>
                      <a:endParaRPr lang="zh-CN"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888">
                <a:tc>
                  <a:txBody>
                    <a:bodyPr/>
                    <a:lstStyle/>
                    <a:p>
                      <a:pPr indent="269875" algn="just">
                        <a:lnSpc>
                          <a:spcPts val="1660"/>
                        </a:lnSpc>
                        <a:spcAft>
                          <a:spcPts val="0"/>
                        </a:spcAft>
                      </a:pPr>
                      <a:r>
                        <a:rPr lang="zh-CN" sz="1600" kern="100">
                          <a:latin typeface="Times New Roman"/>
                          <a:ea typeface="宋体"/>
                          <a:cs typeface="Times New Roman"/>
                        </a:rPr>
                        <a:t>目击验收测试</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dirty="0">
                          <a:latin typeface="Times New Roman"/>
                          <a:ea typeface="宋体"/>
                          <a:cs typeface="Times New Roman"/>
                        </a:rPr>
                        <a:t>X</a:t>
                      </a:r>
                      <a:endParaRPr lang="zh-CN"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888">
                <a:tc>
                  <a:txBody>
                    <a:bodyPr/>
                    <a:lstStyle/>
                    <a:p>
                      <a:pPr indent="269875" algn="just">
                        <a:lnSpc>
                          <a:spcPts val="1660"/>
                        </a:lnSpc>
                        <a:spcAft>
                          <a:spcPts val="0"/>
                        </a:spcAft>
                      </a:pPr>
                      <a:r>
                        <a:rPr lang="zh-CN" sz="1600" kern="100">
                          <a:latin typeface="Times New Roman"/>
                          <a:ea typeface="宋体"/>
                          <a:cs typeface="Times New Roman"/>
                        </a:rPr>
                        <a:t>执行最终的配置审计</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888">
                <a:tc gridSpan="7">
                  <a:txBody>
                    <a:bodyPr/>
                    <a:lstStyle/>
                    <a:p>
                      <a:pPr indent="269875" algn="just">
                        <a:lnSpc>
                          <a:spcPts val="1660"/>
                        </a:lnSpc>
                        <a:spcAft>
                          <a:spcPts val="0"/>
                        </a:spcAft>
                      </a:pPr>
                      <a:r>
                        <a:rPr lang="en-GB" sz="1600" b="1" kern="100" dirty="0">
                          <a:latin typeface="Times New Roman"/>
                          <a:ea typeface="宋体"/>
                          <a:cs typeface="Times New Roman"/>
                        </a:rPr>
                        <a:t>IV&amp;V </a:t>
                      </a:r>
                      <a:r>
                        <a:rPr lang="zh-CN" sz="1600" b="1" kern="100" dirty="0">
                          <a:latin typeface="Times New Roman"/>
                          <a:ea typeface="宋体"/>
                          <a:cs typeface="Times New Roman"/>
                        </a:rPr>
                        <a:t>活动</a:t>
                      </a:r>
                      <a:endParaRPr lang="zh-CN"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77888">
                <a:tc>
                  <a:txBody>
                    <a:bodyPr/>
                    <a:lstStyle/>
                    <a:p>
                      <a:pPr indent="269875" algn="just">
                        <a:lnSpc>
                          <a:spcPts val="1660"/>
                        </a:lnSpc>
                        <a:spcAft>
                          <a:spcPts val="0"/>
                        </a:spcAft>
                      </a:pPr>
                      <a:r>
                        <a:rPr lang="zh-CN" sz="1600" kern="100">
                          <a:latin typeface="Times New Roman"/>
                          <a:ea typeface="宋体"/>
                          <a:cs typeface="Times New Roman"/>
                        </a:rPr>
                        <a:t>独立的需求和设计分析</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888">
                <a:tc>
                  <a:txBody>
                    <a:bodyPr/>
                    <a:lstStyle/>
                    <a:p>
                      <a:pPr indent="269875" algn="just">
                        <a:lnSpc>
                          <a:spcPts val="1660"/>
                        </a:lnSpc>
                        <a:spcAft>
                          <a:spcPts val="0"/>
                        </a:spcAft>
                      </a:pPr>
                      <a:r>
                        <a:rPr lang="zh-CN" sz="1600" kern="100">
                          <a:latin typeface="Times New Roman"/>
                          <a:ea typeface="宋体"/>
                          <a:cs typeface="Times New Roman"/>
                        </a:rPr>
                        <a:t>算法研究</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888">
                <a:tc>
                  <a:txBody>
                    <a:bodyPr/>
                    <a:lstStyle/>
                    <a:p>
                      <a:pPr indent="269875" algn="just">
                        <a:lnSpc>
                          <a:spcPts val="1660"/>
                        </a:lnSpc>
                        <a:spcAft>
                          <a:spcPts val="0"/>
                        </a:spcAft>
                      </a:pPr>
                      <a:r>
                        <a:rPr lang="zh-CN" sz="1600" kern="100">
                          <a:latin typeface="Times New Roman"/>
                          <a:ea typeface="宋体"/>
                          <a:cs typeface="Times New Roman"/>
                        </a:rPr>
                        <a:t>参与代码审查</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888">
                <a:tc>
                  <a:txBody>
                    <a:bodyPr/>
                    <a:lstStyle/>
                    <a:p>
                      <a:pPr indent="269875" algn="just">
                        <a:lnSpc>
                          <a:spcPts val="1660"/>
                        </a:lnSpc>
                        <a:spcAft>
                          <a:spcPts val="0"/>
                        </a:spcAft>
                      </a:pPr>
                      <a:r>
                        <a:rPr lang="zh-CN" sz="1600" kern="100">
                          <a:latin typeface="Times New Roman"/>
                          <a:ea typeface="宋体"/>
                          <a:cs typeface="Times New Roman"/>
                        </a:rPr>
                        <a:t>独立代码分析</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888">
                <a:tc>
                  <a:txBody>
                    <a:bodyPr/>
                    <a:lstStyle/>
                    <a:p>
                      <a:pPr indent="269875" algn="just">
                        <a:lnSpc>
                          <a:spcPts val="1660"/>
                        </a:lnSpc>
                        <a:spcAft>
                          <a:spcPts val="0"/>
                        </a:spcAft>
                      </a:pPr>
                      <a:r>
                        <a:rPr lang="zh-CN" sz="1600" kern="100">
                          <a:latin typeface="Times New Roman"/>
                          <a:ea typeface="宋体"/>
                          <a:cs typeface="Times New Roman"/>
                        </a:rPr>
                        <a:t>目击验收测试</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888">
                <a:tc>
                  <a:txBody>
                    <a:bodyPr/>
                    <a:lstStyle/>
                    <a:p>
                      <a:pPr indent="269875" algn="just">
                        <a:lnSpc>
                          <a:spcPts val="1660"/>
                        </a:lnSpc>
                        <a:spcAft>
                          <a:spcPts val="0"/>
                        </a:spcAft>
                      </a:pPr>
                      <a:r>
                        <a:rPr lang="zh-CN" sz="1600" kern="100">
                          <a:latin typeface="Times New Roman"/>
                          <a:ea typeface="宋体"/>
                          <a:cs typeface="Times New Roman"/>
                        </a:rPr>
                        <a:t>批准测试计划和规程</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dirty="0">
                          <a:latin typeface="Times New Roman"/>
                          <a:ea typeface="宋体"/>
                          <a:cs typeface="Times New Roman"/>
                        </a:rPr>
                        <a:t>X</a:t>
                      </a:r>
                      <a:endParaRPr lang="zh-CN"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888">
                <a:tc>
                  <a:txBody>
                    <a:bodyPr/>
                    <a:lstStyle/>
                    <a:p>
                      <a:pPr indent="269875" algn="just">
                        <a:lnSpc>
                          <a:spcPts val="1660"/>
                        </a:lnSpc>
                        <a:spcAft>
                          <a:spcPts val="0"/>
                        </a:spcAft>
                      </a:pPr>
                      <a:r>
                        <a:rPr lang="zh-CN" sz="1600" kern="100">
                          <a:latin typeface="Times New Roman"/>
                          <a:ea typeface="宋体"/>
                          <a:cs typeface="Times New Roman"/>
                        </a:rPr>
                        <a:t>独立测试</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美国的国防项目经常要求建立独立验证和确认</a:t>
            </a:r>
            <a:r>
              <a:rPr lang="en-US" dirty="0" smtClean="0"/>
              <a:t>(IV&amp;V)</a:t>
            </a:r>
            <a:r>
              <a:rPr lang="zh-CN" altLang="en-US" dirty="0" smtClean="0"/>
              <a:t>机构承担相应的质量管理和监督工作。</a:t>
            </a:r>
            <a:endParaRPr lang="en-US" altLang="zh-CN" dirty="0" smtClean="0"/>
          </a:p>
          <a:p>
            <a:pPr lvl="1"/>
            <a:r>
              <a:rPr lang="zh-CN" altLang="en-US" dirty="0" smtClean="0"/>
              <a:t>例如，军方设立的军代表小组和独立的测试机构，政府采购项目设立的监理机制。</a:t>
            </a:r>
            <a:endParaRPr lang="en-US" altLang="zh-CN" dirty="0" smtClean="0"/>
          </a:p>
          <a:p>
            <a:r>
              <a:rPr lang="en-US" dirty="0" smtClean="0"/>
              <a:t>IV&amp;V</a:t>
            </a:r>
            <a:r>
              <a:rPr lang="zh-CN" altLang="en-US" dirty="0" smtClean="0"/>
              <a:t>通常是受客户的委托或项目的性质要求所建立的。</a:t>
            </a:r>
            <a:endParaRPr lang="en-US" altLang="zh-CN" dirty="0" smtClean="0"/>
          </a:p>
          <a:p>
            <a:pPr lvl="1"/>
            <a:r>
              <a:rPr lang="zh-CN" altLang="en-US" dirty="0" smtClean="0"/>
              <a:t>例如，中国航天工业等建立的软件测评中心。</a:t>
            </a:r>
            <a:endParaRPr lang="en-US" altLang="zh-CN" dirty="0" smtClean="0"/>
          </a:p>
          <a:p>
            <a:pPr lvl="1"/>
            <a:endParaRPr lang="en-US" altLang="zh-CN"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由于</a:t>
            </a:r>
            <a:r>
              <a:rPr lang="en-US" dirty="0" smtClean="0"/>
              <a:t>IV&amp;V</a:t>
            </a:r>
            <a:r>
              <a:rPr lang="zh-CN" altLang="en-US" dirty="0" smtClean="0"/>
              <a:t>小组来源于开发方的外部，费用较高，应当把其主要工作集中到开发队伍</a:t>
            </a:r>
            <a:r>
              <a:rPr lang="en-US" dirty="0" smtClean="0"/>
              <a:t>SQA</a:t>
            </a:r>
            <a:r>
              <a:rPr lang="zh-CN" altLang="en-US" dirty="0" smtClean="0"/>
              <a:t>未考虑的工作。</a:t>
            </a:r>
            <a:endParaRPr lang="en-US" altLang="zh-CN" dirty="0" smtClean="0"/>
          </a:p>
          <a:p>
            <a:pPr lvl="1"/>
            <a:r>
              <a:rPr lang="zh-CN" altLang="en-US" dirty="0" smtClean="0"/>
              <a:t>对于</a:t>
            </a:r>
            <a:r>
              <a:rPr lang="en-US" dirty="0" smtClean="0"/>
              <a:t>SQA</a:t>
            </a:r>
            <a:r>
              <a:rPr lang="zh-CN" altLang="en-US" dirty="0" smtClean="0"/>
              <a:t>工作进行抽检，而不是重复</a:t>
            </a:r>
            <a:r>
              <a:rPr lang="en-US" dirty="0" smtClean="0"/>
              <a:t>SQA</a:t>
            </a:r>
            <a:r>
              <a:rPr lang="zh-CN" altLang="en-US" dirty="0" smtClean="0"/>
              <a:t>的工作。</a:t>
            </a:r>
            <a:endParaRPr lang="en-US" altLang="zh-CN" dirty="0" smtClean="0"/>
          </a:p>
          <a:p>
            <a:pPr lvl="1"/>
            <a:endParaRPr lang="en-US" altLang="zh-CN" dirty="0" smtClean="0"/>
          </a:p>
          <a:p>
            <a:r>
              <a:rPr lang="zh-CN" altLang="en-US" dirty="0" smtClean="0"/>
              <a:t>如果开发商的</a:t>
            </a:r>
            <a:r>
              <a:rPr lang="en-US" dirty="0" smtClean="0"/>
              <a:t>SQA</a:t>
            </a:r>
            <a:r>
              <a:rPr lang="zh-CN" altLang="en-US" dirty="0" smtClean="0"/>
              <a:t>的工作非常有效，</a:t>
            </a:r>
            <a:r>
              <a:rPr lang="en-US" dirty="0" smtClean="0"/>
              <a:t>IV&amp;V</a:t>
            </a:r>
            <a:r>
              <a:rPr lang="zh-CN" altLang="en-US" dirty="0" smtClean="0"/>
              <a:t>可以和应当进一步增强</a:t>
            </a:r>
            <a:r>
              <a:rPr lang="en-US" dirty="0" smtClean="0"/>
              <a:t>SQA</a:t>
            </a:r>
            <a:r>
              <a:rPr lang="zh-CN" altLang="en-US" dirty="0" smtClean="0"/>
              <a:t>的工作力度。</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16.3.2 </a:t>
            </a:r>
            <a:r>
              <a:rPr lang="zh-CN" altLang="en-US" dirty="0" smtClean="0"/>
              <a:t>再问软件质量和可信法律证据？</a:t>
            </a:r>
            <a:endParaRPr lang="zh-CN" altLang="en-US" dirty="0"/>
          </a:p>
        </p:txBody>
      </p:sp>
      <p:sp>
        <p:nvSpPr>
          <p:cNvPr id="3" name="内容占位符 2"/>
          <p:cNvSpPr>
            <a:spLocks noGrp="1"/>
          </p:cNvSpPr>
          <p:nvPr>
            <p:ph idx="1"/>
          </p:nvPr>
        </p:nvSpPr>
        <p:spPr/>
        <p:txBody>
          <a:bodyPr/>
          <a:lstStyle/>
          <a:p>
            <a:r>
              <a:rPr lang="zh-CN" altLang="en-US" dirty="0" smtClean="0"/>
              <a:t>软件随着计算机硬件深入到每个行业领域。软件质量严重影响到工业产品和工程质量。各个领域对产品质量及安全有特定的要求，有些强制性要求甚至是法律上的依据。</a:t>
            </a:r>
            <a:endParaRPr lang="en-US" altLang="zh-CN" dirty="0" smtClean="0"/>
          </a:p>
          <a:p>
            <a:endParaRPr lang="en-US" altLang="zh-CN" dirty="0" smtClean="0"/>
          </a:p>
          <a:p>
            <a:r>
              <a:rPr lang="zh-CN" altLang="en-US" dirty="0" smtClean="0"/>
              <a:t>那么，这些行业在采用了计算机软件</a:t>
            </a:r>
            <a:r>
              <a:rPr lang="en-US" dirty="0" smtClean="0"/>
              <a:t>(</a:t>
            </a:r>
            <a:r>
              <a:rPr lang="zh-CN" altLang="en-US" dirty="0" smtClean="0"/>
              <a:t>嵌入其产品中</a:t>
            </a:r>
            <a:r>
              <a:rPr lang="en-US" dirty="0" smtClean="0"/>
              <a:t>)</a:t>
            </a:r>
            <a:r>
              <a:rPr lang="zh-CN" altLang="en-US" dirty="0" smtClean="0"/>
              <a:t>建造新的产品的质量和安全法律依据在哪里呢？</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如果没有任何的开发过程规范，</a:t>
            </a:r>
            <a:endParaRPr lang="en-US" altLang="zh-CN" dirty="0" smtClean="0"/>
          </a:p>
          <a:p>
            <a:pPr lvl="1"/>
            <a:r>
              <a:rPr lang="zh-CN" altLang="en-US" dirty="0" smtClean="0"/>
              <a:t>软件开发可能处于混乱的状态，日后向前追溯干系人的责任或技术问题是不现实的。</a:t>
            </a:r>
            <a:endParaRPr lang="en-US" altLang="zh-CN" dirty="0" smtClean="0"/>
          </a:p>
          <a:p>
            <a:r>
              <a:rPr lang="zh-CN" altLang="en-US" dirty="0" smtClean="0"/>
              <a:t>在开发过程中，必要的评审、审计和追溯，包括从采购过程、开发过程、运维、到支持过程，为软件的质量和可信赖性提供了可信的法律证据。</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如果每个软件项目都具有事先规定的开发过程，一旦软件缺陷导致故障</a:t>
            </a:r>
            <a:endParaRPr lang="en-US" altLang="zh-CN" dirty="0" smtClean="0"/>
          </a:p>
          <a:p>
            <a:r>
              <a:rPr lang="zh-CN" altLang="en-US" dirty="0" smtClean="0"/>
              <a:t>国家的司法部门和技术鉴定部门</a:t>
            </a:r>
            <a:r>
              <a:rPr lang="en-US" dirty="0" smtClean="0"/>
              <a:t>(</a:t>
            </a:r>
            <a:r>
              <a:rPr lang="zh-CN" altLang="en-US" dirty="0" smtClean="0"/>
              <a:t>如中国的国家生产安全和技术监督部门</a:t>
            </a:r>
            <a:r>
              <a:rPr lang="en-US" dirty="0" smtClean="0"/>
              <a:t>)</a:t>
            </a:r>
            <a:r>
              <a:rPr lang="zh-CN" altLang="en-US" dirty="0" smtClean="0"/>
              <a:t>才能够对软件系统的采购、开发、支持过程和活动进行有效的前向追溯、审计和责任倒查，从而回答民众和管理层面所关心的问题，也可以让技术人员和管理人员吸取教训。</a:t>
            </a:r>
            <a:endParaRPr lang="en-US" altLang="zh-CN" dirty="0" smtClean="0"/>
          </a:p>
          <a:p>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总之，基于法律和技术的需要，每个行业都需要针对软件的开发过程制定相应的开发规范。</a:t>
            </a:r>
            <a:endParaRPr lang="en-US" altLang="zh-CN" dirty="0" smtClean="0"/>
          </a:p>
          <a:p>
            <a:pPr lvl="1"/>
            <a:r>
              <a:rPr lang="zh-CN" altLang="en-US" dirty="0" smtClean="0"/>
              <a:t>特别是针对于“安全关键”的系统，建立专业的</a:t>
            </a:r>
            <a:r>
              <a:rPr lang="en-US" dirty="0" smtClean="0"/>
              <a:t>IV&amp;V</a:t>
            </a:r>
            <a:r>
              <a:rPr lang="zh-CN" altLang="en-US" dirty="0" smtClean="0"/>
              <a:t>机构，并研究国际、国家和行业所要求的安全标准，评估当前技术和软件开发过程对软件质量的保证程度，才能够提高软件项目和产品的可信任程度。</a:t>
            </a:r>
            <a:endParaRPr lang="en-US" altLang="zh-CN" dirty="0" smtClean="0"/>
          </a:p>
          <a:p>
            <a:pPr lvl="1"/>
            <a:endParaRPr lang="en-US" altLang="zh-CN" dirty="0" smtClean="0"/>
          </a:p>
          <a:p>
            <a:pPr lvl="1"/>
            <a:r>
              <a:rPr lang="zh-CN" altLang="en-US" dirty="0" smtClean="0"/>
              <a:t>本书的第四部分进一步讨论“安全和任务关键”行业的软件工程化问题。</a:t>
            </a:r>
          </a:p>
          <a:p>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16.4 </a:t>
            </a:r>
            <a:r>
              <a:rPr lang="zh-CN" altLang="en-US" dirty="0" smtClean="0"/>
              <a:t>质量统计技术</a:t>
            </a:r>
            <a:endParaRPr lang="zh-CN" altLang="en-US" dirty="0"/>
          </a:p>
        </p:txBody>
      </p:sp>
      <p:sp>
        <p:nvSpPr>
          <p:cNvPr id="3" name="内容占位符 2"/>
          <p:cNvSpPr>
            <a:spLocks noGrp="1"/>
          </p:cNvSpPr>
          <p:nvPr>
            <p:ph idx="1"/>
          </p:nvPr>
        </p:nvSpPr>
        <p:spPr/>
        <p:txBody>
          <a:bodyPr/>
          <a:lstStyle/>
          <a:p>
            <a:r>
              <a:rPr lang="en-US" dirty="0" smtClean="0"/>
              <a:t>16.4.1</a:t>
            </a:r>
            <a:r>
              <a:rPr lang="zh-CN" altLang="en-US" dirty="0" smtClean="0"/>
              <a:t>质量成本</a:t>
            </a:r>
            <a:r>
              <a:rPr lang="en-US" dirty="0" smtClean="0"/>
              <a:t>	</a:t>
            </a:r>
            <a:endParaRPr lang="zh-CN" altLang="en-US" dirty="0" smtClean="0"/>
          </a:p>
          <a:p>
            <a:r>
              <a:rPr lang="en-US" dirty="0" smtClean="0"/>
              <a:t>16.4.2 </a:t>
            </a:r>
            <a:r>
              <a:rPr lang="zh-CN" altLang="en-US" dirty="0" smtClean="0"/>
              <a:t>缺陷来源和传播</a:t>
            </a:r>
          </a:p>
          <a:p>
            <a:r>
              <a:rPr lang="en-US" dirty="0" smtClean="0"/>
              <a:t>16.4.3 </a:t>
            </a:r>
            <a:r>
              <a:rPr lang="zh-CN" altLang="en-US" dirty="0" smtClean="0"/>
              <a:t>质量统计方法</a:t>
            </a:r>
          </a:p>
          <a:p>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16.4.1</a:t>
            </a:r>
            <a:r>
              <a:rPr lang="zh-CN" altLang="en-US" dirty="0" smtClean="0"/>
              <a:t>质量成本</a:t>
            </a:r>
            <a:r>
              <a:rPr lang="en-US" dirty="0" smtClean="0"/>
              <a:t>	</a:t>
            </a:r>
            <a:endParaRPr lang="zh-CN" altLang="en-US" dirty="0"/>
          </a:p>
        </p:txBody>
      </p:sp>
      <p:sp>
        <p:nvSpPr>
          <p:cNvPr id="3" name="内容占位符 2"/>
          <p:cNvSpPr>
            <a:spLocks noGrp="1"/>
          </p:cNvSpPr>
          <p:nvPr>
            <p:ph idx="1"/>
          </p:nvPr>
        </p:nvSpPr>
        <p:spPr>
          <a:xfrm>
            <a:off x="903514" y="1150257"/>
            <a:ext cx="8001000" cy="1201057"/>
          </a:xfrm>
        </p:spPr>
        <p:txBody>
          <a:bodyPr/>
          <a:lstStyle/>
          <a:p>
            <a:r>
              <a:rPr lang="zh-CN" altLang="en-US" sz="2400" dirty="0" smtClean="0"/>
              <a:t>质量成本</a:t>
            </a:r>
            <a:r>
              <a:rPr lang="en-US" sz="2400" dirty="0" smtClean="0"/>
              <a:t>(</a:t>
            </a:r>
            <a:r>
              <a:rPr lang="en-US" sz="2400" dirty="0" err="1" smtClean="0"/>
              <a:t>CoQ</a:t>
            </a:r>
            <a:r>
              <a:rPr lang="en-US" sz="2400" dirty="0" smtClean="0"/>
              <a:t>--Cost of Quality)</a:t>
            </a:r>
            <a:r>
              <a:rPr lang="zh-CN" altLang="en-US" sz="2400" dirty="0" smtClean="0"/>
              <a:t>是</a:t>
            </a:r>
            <a:r>
              <a:rPr lang="en-US" sz="2400" dirty="0" err="1" smtClean="0"/>
              <a:t>Juran</a:t>
            </a:r>
            <a:r>
              <a:rPr lang="zh-CN" altLang="en-US" sz="2400" dirty="0" smtClean="0"/>
              <a:t>于</a:t>
            </a:r>
            <a:r>
              <a:rPr lang="en-US" sz="2400" dirty="0" smtClean="0"/>
              <a:t>1951</a:t>
            </a:r>
            <a:r>
              <a:rPr lang="zh-CN" altLang="en-US" sz="2400" dirty="0" smtClean="0"/>
              <a:t>年引入的概念，用来度量工业生产中改进生产过程引起的费用，以此定量地计算质量的投资与收益情况。</a:t>
            </a:r>
            <a:endParaRPr lang="zh-CN" altLang="en-US" sz="2400" dirty="0"/>
          </a:p>
        </p:txBody>
      </p:sp>
      <p:sp>
        <p:nvSpPr>
          <p:cNvPr id="61484" name="Rectangle 4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1506" name="Picture 66"/>
          <p:cNvPicPr>
            <a:picLocks noChangeAspect="1" noChangeArrowheads="1"/>
          </p:cNvPicPr>
          <p:nvPr/>
        </p:nvPicPr>
        <p:blipFill>
          <a:blip r:embed="rId2"/>
          <a:srcRect/>
          <a:stretch>
            <a:fillRect/>
          </a:stretch>
        </p:blipFill>
        <p:spPr bwMode="auto">
          <a:xfrm>
            <a:off x="509353" y="2148115"/>
            <a:ext cx="8533046" cy="432928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3" name="表格 2"/>
          <p:cNvGraphicFramePr>
            <a:graphicFrameLocks noGrp="1"/>
          </p:cNvGraphicFramePr>
          <p:nvPr/>
        </p:nvGraphicFramePr>
        <p:xfrm>
          <a:off x="1081109" y="1352551"/>
          <a:ext cx="7787118" cy="4851321"/>
        </p:xfrm>
        <a:graphic>
          <a:graphicData uri="http://schemas.openxmlformats.org/drawingml/2006/table">
            <a:tbl>
              <a:tblPr/>
              <a:tblGrid>
                <a:gridCol w="820263"/>
                <a:gridCol w="1524000"/>
                <a:gridCol w="2553827"/>
                <a:gridCol w="860561"/>
                <a:gridCol w="860561"/>
                <a:gridCol w="583953"/>
                <a:gridCol w="583953"/>
              </a:tblGrid>
              <a:tr h="374611">
                <a:tc gridSpan="3">
                  <a:txBody>
                    <a:bodyPr/>
                    <a:lstStyle/>
                    <a:p>
                      <a:pPr indent="269875" algn="r">
                        <a:lnSpc>
                          <a:spcPts val="1660"/>
                        </a:lnSpc>
                        <a:spcAft>
                          <a:spcPts val="0"/>
                        </a:spcAft>
                      </a:pPr>
                      <a:r>
                        <a:rPr lang="zh-CN" sz="1600" kern="100" dirty="0">
                          <a:latin typeface="Times New Roman"/>
                          <a:ea typeface="宋体"/>
                          <a:cs typeface="Times New Roman"/>
                        </a:rPr>
                        <a:t>原因</a:t>
                      </a:r>
                    </a:p>
                    <a:p>
                      <a:pPr indent="269875" algn="just">
                        <a:lnSpc>
                          <a:spcPts val="1660"/>
                        </a:lnSpc>
                        <a:spcAft>
                          <a:spcPts val="0"/>
                        </a:spcAft>
                      </a:pPr>
                      <a:r>
                        <a:rPr lang="zh-CN" sz="1600" kern="100" dirty="0">
                          <a:latin typeface="Times New Roman"/>
                          <a:ea typeface="宋体"/>
                          <a:cs typeface="Times New Roman"/>
                        </a:rPr>
                        <a:t>软件系统质量要求属性</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hMerge="1">
                  <a:txBody>
                    <a:bodyPr/>
                    <a:lstStyle/>
                    <a:p>
                      <a:endParaRPr lang="zh-CN" altLang="en-US"/>
                    </a:p>
                  </a:txBody>
                  <a:tcPr/>
                </a:tc>
                <a:tc hMerge="1">
                  <a:txBody>
                    <a:bodyPr/>
                    <a:lstStyle/>
                    <a:p>
                      <a:endParaRPr lang="zh-CN" altLang="en-US"/>
                    </a:p>
                  </a:txBody>
                  <a:tcPr/>
                </a:tc>
                <a:tc gridSpan="4">
                  <a:txBody>
                    <a:bodyPr/>
                    <a:lstStyle/>
                    <a:p>
                      <a:pPr indent="269875" algn="ctr">
                        <a:lnSpc>
                          <a:spcPts val="1660"/>
                        </a:lnSpc>
                        <a:spcAft>
                          <a:spcPts val="0"/>
                        </a:spcAft>
                      </a:pPr>
                      <a:r>
                        <a:rPr lang="zh-CN" sz="1600" kern="100">
                          <a:latin typeface="Times New Roman"/>
                          <a:ea typeface="宋体"/>
                          <a:cs typeface="Times New Roman"/>
                        </a:rPr>
                        <a:t>软件系统质量的原因</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749221">
                <a:tc>
                  <a:txBody>
                    <a:bodyPr/>
                    <a:lstStyle/>
                    <a:p>
                      <a:pPr indent="0" algn="just">
                        <a:lnSpc>
                          <a:spcPts val="1660"/>
                        </a:lnSpc>
                        <a:spcAft>
                          <a:spcPts val="0"/>
                        </a:spcAft>
                      </a:pPr>
                      <a:r>
                        <a:rPr lang="zh-CN" sz="1600" kern="100" dirty="0" smtClean="0">
                          <a:latin typeface="Times New Roman"/>
                          <a:ea typeface="宋体"/>
                          <a:cs typeface="Times New Roman"/>
                        </a:rPr>
                        <a:t>一级</a:t>
                      </a:r>
                      <a:endParaRPr lang="en-US" altLang="zh-CN" sz="1600" kern="100" dirty="0" smtClean="0">
                        <a:latin typeface="Times New Roman"/>
                        <a:ea typeface="宋体"/>
                        <a:cs typeface="Times New Roman"/>
                      </a:endParaRPr>
                    </a:p>
                    <a:p>
                      <a:pPr indent="0" algn="just">
                        <a:lnSpc>
                          <a:spcPts val="1660"/>
                        </a:lnSpc>
                        <a:spcAft>
                          <a:spcPts val="0"/>
                        </a:spcAft>
                      </a:pPr>
                      <a:r>
                        <a:rPr lang="zh-CN" sz="1600" kern="100" dirty="0" smtClean="0">
                          <a:latin typeface="Times New Roman"/>
                          <a:ea typeface="宋体"/>
                          <a:cs typeface="Times New Roman"/>
                        </a:rPr>
                        <a:t>属性</a:t>
                      </a:r>
                      <a:endParaRPr lang="zh-CN"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660"/>
                        </a:lnSpc>
                        <a:spcAft>
                          <a:spcPts val="0"/>
                        </a:spcAft>
                      </a:pPr>
                      <a:r>
                        <a:rPr lang="zh-CN" sz="1600" kern="100" dirty="0">
                          <a:latin typeface="Times New Roman"/>
                          <a:ea typeface="宋体"/>
                          <a:cs typeface="Times New Roman"/>
                        </a:rPr>
                        <a:t>二级属性</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含义</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600" kern="100" dirty="0" smtClean="0">
                          <a:latin typeface="Times New Roman"/>
                          <a:ea typeface="宋体"/>
                          <a:cs typeface="Times New Roman"/>
                        </a:rPr>
                        <a:t>体系结构设计</a:t>
                      </a:r>
                      <a:r>
                        <a:rPr lang="zh-CN" sz="1600" kern="100" dirty="0">
                          <a:latin typeface="Times New Roman"/>
                          <a:ea typeface="宋体"/>
                          <a:cs typeface="Times New Roman"/>
                        </a:rPr>
                        <a:t>不足</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600" kern="100" dirty="0" smtClean="0">
                          <a:latin typeface="Times New Roman"/>
                          <a:ea typeface="宋体"/>
                          <a:cs typeface="Times New Roman"/>
                        </a:rPr>
                        <a:t>开发过程遗留</a:t>
                      </a:r>
                      <a:r>
                        <a:rPr lang="zh-CN" sz="1600" kern="100" dirty="0">
                          <a:latin typeface="Times New Roman"/>
                          <a:ea typeface="宋体"/>
                          <a:cs typeface="Times New Roman"/>
                        </a:rPr>
                        <a:t>缺陷</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600" kern="100" dirty="0" smtClean="0">
                          <a:latin typeface="Times New Roman"/>
                          <a:ea typeface="宋体"/>
                          <a:cs typeface="Times New Roman"/>
                        </a:rPr>
                        <a:t>维护不足</a:t>
                      </a:r>
                      <a:endParaRPr lang="zh-CN"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600" kern="100" dirty="0" smtClean="0">
                          <a:latin typeface="Times New Roman"/>
                          <a:ea typeface="宋体"/>
                          <a:cs typeface="Times New Roman"/>
                        </a:rPr>
                        <a:t>使用不当</a:t>
                      </a:r>
                      <a:endParaRPr lang="zh-CN"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7305">
                <a:tc rowSpan="6">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可用性</a:t>
                      </a:r>
                      <a:endParaRPr lang="zh-CN" sz="1600" kern="100" dirty="0">
                        <a:latin typeface="Times New Roman"/>
                        <a:ea typeface="宋体"/>
                        <a:cs typeface="Times New Roman"/>
                      </a:endParaRPr>
                    </a:p>
                  </a:txBody>
                  <a:tcPr marL="56127" marR="56127"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可访问性</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可访问的能力</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4611">
                <a:tc vMerge="1">
                  <a:txBody>
                    <a:bodyPr/>
                    <a:lstStyle/>
                    <a:p>
                      <a:endParaRPr lang="zh-CN" altLang="en-US"/>
                    </a:p>
                  </a:txBody>
                  <a:tcPr/>
                </a:tc>
                <a:tc>
                  <a:txBody>
                    <a:bodyPr/>
                    <a:lstStyle/>
                    <a:p>
                      <a:pPr indent="269875" algn="just">
                        <a:lnSpc>
                          <a:spcPts val="1660"/>
                        </a:lnSpc>
                        <a:spcAft>
                          <a:spcPts val="0"/>
                        </a:spcAft>
                      </a:pPr>
                      <a:r>
                        <a:rPr lang="zh-CN" sz="1600" kern="100" dirty="0">
                          <a:latin typeface="Times New Roman"/>
                          <a:ea typeface="宋体"/>
                          <a:cs typeface="Times New Roman"/>
                        </a:rPr>
                        <a:t>可管理性</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易于管理（如数据易被管理）</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4611">
                <a:tc vMerge="1">
                  <a:txBody>
                    <a:bodyPr/>
                    <a:lstStyle/>
                    <a:p>
                      <a:endParaRPr lang="zh-CN" altLang="en-US"/>
                    </a:p>
                  </a:txBody>
                  <a:tcPr/>
                </a:tc>
                <a:tc>
                  <a:txBody>
                    <a:bodyPr/>
                    <a:lstStyle/>
                    <a:p>
                      <a:pPr indent="269875" algn="just">
                        <a:lnSpc>
                          <a:spcPts val="1660"/>
                        </a:lnSpc>
                        <a:spcAft>
                          <a:spcPts val="0"/>
                        </a:spcAft>
                      </a:pPr>
                      <a:r>
                        <a:rPr lang="zh-CN" sz="1600" kern="100">
                          <a:latin typeface="Times New Roman"/>
                          <a:ea typeface="宋体"/>
                          <a:cs typeface="Times New Roman"/>
                        </a:rPr>
                        <a:t>可理解性</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易理解的程度</a:t>
                      </a:r>
                      <a:r>
                        <a:rPr lang="en-US" sz="1600" kern="100">
                          <a:latin typeface="Times New Roman"/>
                          <a:ea typeface="宋体"/>
                          <a:cs typeface="Times New Roman"/>
                        </a:rPr>
                        <a:t>(</a:t>
                      </a:r>
                      <a:r>
                        <a:rPr lang="zh-CN" sz="1600" kern="100">
                          <a:latin typeface="Times New Roman"/>
                          <a:ea typeface="宋体"/>
                          <a:cs typeface="Times New Roman"/>
                        </a:rPr>
                        <a:t>如功能、协议、交互等</a:t>
                      </a:r>
                      <a:r>
                        <a:rPr lang="en-US" sz="1600" kern="100">
                          <a:latin typeface="Times New Roman"/>
                          <a:ea typeface="宋体"/>
                          <a:cs typeface="Times New Roman"/>
                        </a:rPr>
                        <a:t>)</a:t>
                      </a:r>
                      <a:endParaRPr lang="zh-CN"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7305">
                <a:tc vMerge="1">
                  <a:txBody>
                    <a:bodyPr/>
                    <a:lstStyle/>
                    <a:p>
                      <a:endParaRPr lang="zh-CN" altLang="en-US"/>
                    </a:p>
                  </a:txBody>
                  <a:tcPr/>
                </a:tc>
                <a:tc>
                  <a:txBody>
                    <a:bodyPr/>
                    <a:lstStyle/>
                    <a:p>
                      <a:pPr indent="269875" algn="just">
                        <a:lnSpc>
                          <a:spcPts val="1660"/>
                        </a:lnSpc>
                        <a:spcAft>
                          <a:spcPts val="0"/>
                        </a:spcAft>
                      </a:pPr>
                      <a:r>
                        <a:rPr lang="zh-CN" sz="1600" kern="100">
                          <a:latin typeface="Times New Roman"/>
                          <a:ea typeface="宋体"/>
                          <a:cs typeface="Times New Roman"/>
                        </a:rPr>
                        <a:t>通用性</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潜在的使用范围</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7305">
                <a:tc vMerge="1">
                  <a:txBody>
                    <a:bodyPr/>
                    <a:lstStyle/>
                    <a:p>
                      <a:endParaRPr lang="zh-CN" altLang="en-US"/>
                    </a:p>
                  </a:txBody>
                  <a:tcPr/>
                </a:tc>
                <a:tc>
                  <a:txBody>
                    <a:bodyPr/>
                    <a:lstStyle/>
                    <a:p>
                      <a:pPr indent="269875" algn="just">
                        <a:lnSpc>
                          <a:spcPts val="1660"/>
                        </a:lnSpc>
                        <a:spcAft>
                          <a:spcPts val="0"/>
                        </a:spcAft>
                      </a:pPr>
                      <a:r>
                        <a:rPr lang="zh-CN" sz="1600" kern="100">
                          <a:latin typeface="Times New Roman"/>
                          <a:ea typeface="宋体"/>
                          <a:cs typeface="Times New Roman"/>
                        </a:rPr>
                        <a:t>可操作性</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程序容易使用</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7305">
                <a:tc vMerge="1">
                  <a:txBody>
                    <a:bodyPr/>
                    <a:lstStyle/>
                    <a:p>
                      <a:endParaRPr lang="zh-CN" altLang="en-US"/>
                    </a:p>
                  </a:txBody>
                  <a:tcPr/>
                </a:tc>
                <a:tc>
                  <a:txBody>
                    <a:bodyPr/>
                    <a:lstStyle/>
                    <a:p>
                      <a:pPr indent="269875" algn="just">
                        <a:lnSpc>
                          <a:spcPts val="1660"/>
                        </a:lnSpc>
                        <a:spcAft>
                          <a:spcPts val="0"/>
                        </a:spcAft>
                      </a:pPr>
                      <a:r>
                        <a:rPr lang="zh-CN" sz="1600" kern="100">
                          <a:latin typeface="Times New Roman"/>
                          <a:ea typeface="宋体"/>
                          <a:cs typeface="Times New Roman"/>
                        </a:rPr>
                        <a:t>简单性</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软件容易理解</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4611">
                <a:tc rowSpan="4">
                  <a:txBody>
                    <a:bodyPr/>
                    <a:lstStyle/>
                    <a:p>
                      <a:pPr indent="269875" algn="just">
                        <a:lnSpc>
                          <a:spcPts val="1660"/>
                        </a:lnSpc>
                        <a:spcAft>
                          <a:spcPts val="0"/>
                        </a:spcAft>
                      </a:pPr>
                      <a:endParaRPr lang="en-US" sz="1600" kern="100" dirty="0">
                        <a:latin typeface="Times New Roman"/>
                        <a:ea typeface="宋体"/>
                        <a:cs typeface="Times New Roman"/>
                      </a:endParaRPr>
                    </a:p>
                    <a:p>
                      <a:pPr indent="269875" algn="just">
                        <a:lnSpc>
                          <a:spcPts val="1660"/>
                        </a:lnSpc>
                        <a:spcAft>
                          <a:spcPts val="0"/>
                        </a:spcAft>
                      </a:pPr>
                      <a:r>
                        <a:rPr lang="zh-CN" sz="1600" kern="100" dirty="0">
                          <a:latin typeface="Times New Roman"/>
                          <a:ea typeface="宋体"/>
                          <a:cs typeface="Times New Roman"/>
                        </a:rPr>
                        <a:t>可移植性</a:t>
                      </a:r>
                    </a:p>
                  </a:txBody>
                  <a:tcPr marL="56127" marR="56127"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可移动性</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在不同的软硬件平台下能使用的能力</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4611">
                <a:tc vMerge="1">
                  <a:txBody>
                    <a:bodyPr/>
                    <a:lstStyle/>
                    <a:p>
                      <a:endParaRPr lang="zh-CN" altLang="en-US"/>
                    </a:p>
                  </a:txBody>
                  <a:tcPr/>
                </a:tc>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互操作性</a:t>
                      </a:r>
                      <a:endParaRPr lang="zh-CN"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endParaRPr lang="en-US" altLang="zh-CN" sz="1600" kern="100" dirty="0" smtClean="0">
                        <a:latin typeface="Times New Roman"/>
                        <a:ea typeface="宋体"/>
                        <a:cs typeface="Times New Roman"/>
                      </a:endParaRPr>
                    </a:p>
                    <a:p>
                      <a:pPr indent="0" algn="just">
                        <a:lnSpc>
                          <a:spcPts val="1660"/>
                        </a:lnSpc>
                        <a:spcAft>
                          <a:spcPts val="0"/>
                        </a:spcAft>
                      </a:pPr>
                      <a:r>
                        <a:rPr lang="zh-CN" sz="1600" kern="100" dirty="0" smtClean="0">
                          <a:latin typeface="Times New Roman"/>
                          <a:ea typeface="宋体"/>
                          <a:cs typeface="Times New Roman"/>
                        </a:rPr>
                        <a:t>不同</a:t>
                      </a:r>
                      <a:r>
                        <a:rPr lang="zh-CN" sz="1600" kern="100" dirty="0">
                          <a:latin typeface="Times New Roman"/>
                          <a:ea typeface="宋体"/>
                          <a:cs typeface="Times New Roman"/>
                        </a:rPr>
                        <a:t>节点之间可使用的能力</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4611">
                <a:tc vMerge="1">
                  <a:txBody>
                    <a:bodyPr/>
                    <a:lstStyle/>
                    <a:p>
                      <a:endParaRPr lang="zh-CN" altLang="en-US"/>
                    </a:p>
                  </a:txBody>
                  <a:tcPr/>
                </a:tc>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硬件</a:t>
                      </a:r>
                      <a:r>
                        <a:rPr lang="zh-CN" sz="1600" kern="100" dirty="0">
                          <a:latin typeface="Times New Roman"/>
                          <a:ea typeface="宋体"/>
                          <a:cs typeface="Times New Roman"/>
                        </a:rPr>
                        <a:t>依赖性</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endParaRPr lang="en-US" altLang="zh-CN" sz="1600" kern="100" dirty="0" smtClean="0">
                        <a:latin typeface="Times New Roman"/>
                        <a:ea typeface="宋体"/>
                        <a:cs typeface="Times New Roman"/>
                      </a:endParaRPr>
                    </a:p>
                    <a:p>
                      <a:pPr indent="0" algn="just">
                        <a:lnSpc>
                          <a:spcPts val="1660"/>
                        </a:lnSpc>
                        <a:spcAft>
                          <a:spcPts val="0"/>
                        </a:spcAft>
                      </a:pPr>
                      <a:r>
                        <a:rPr lang="zh-CN" sz="1600" kern="100" dirty="0" smtClean="0">
                          <a:latin typeface="Times New Roman"/>
                          <a:ea typeface="宋体"/>
                          <a:cs typeface="Times New Roman"/>
                        </a:rPr>
                        <a:t>软件</a:t>
                      </a:r>
                      <a:r>
                        <a:rPr lang="zh-CN" sz="1600" kern="100" dirty="0">
                          <a:latin typeface="Times New Roman"/>
                          <a:ea typeface="宋体"/>
                          <a:cs typeface="Times New Roman"/>
                        </a:rPr>
                        <a:t>对硬件平台的依赖程度</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1916">
                <a:tc vMerge="1">
                  <a:txBody>
                    <a:bodyPr/>
                    <a:lstStyle/>
                    <a:p>
                      <a:endParaRPr lang="zh-CN" altLang="en-US"/>
                    </a:p>
                  </a:txBody>
                  <a:tcPr/>
                </a:tc>
                <a:tc>
                  <a:txBody>
                    <a:bodyPr/>
                    <a:lstStyle/>
                    <a:p>
                      <a:pPr indent="269875" algn="just">
                        <a:lnSpc>
                          <a:spcPts val="1660"/>
                        </a:lnSpc>
                        <a:spcAft>
                          <a:spcPts val="0"/>
                        </a:spcAft>
                      </a:pPr>
                      <a:r>
                        <a:rPr lang="zh-CN" sz="1600" kern="100">
                          <a:latin typeface="Times New Roman"/>
                          <a:ea typeface="宋体"/>
                          <a:cs typeface="Times New Roman"/>
                        </a:rPr>
                        <a:t>软件依赖性</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程序依赖非标准语言、操作系统和其它环境的约束的程度</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质量成本模型</a:t>
            </a:r>
            <a:endParaRPr lang="zh-CN" altLang="en-US" dirty="0"/>
          </a:p>
        </p:txBody>
      </p:sp>
      <p:sp>
        <p:nvSpPr>
          <p:cNvPr id="5" name="矩形 4"/>
          <p:cNvSpPr/>
          <p:nvPr/>
        </p:nvSpPr>
        <p:spPr>
          <a:xfrm>
            <a:off x="1023256" y="5718629"/>
            <a:ext cx="7714343" cy="461665"/>
          </a:xfrm>
          <a:prstGeom prst="rect">
            <a:avLst/>
          </a:prstGeom>
        </p:spPr>
        <p:txBody>
          <a:bodyPr wrap="square">
            <a:spAutoFit/>
          </a:bodyPr>
          <a:lstStyle/>
          <a:p>
            <a:r>
              <a:rPr lang="zh-CN" altLang="en-US" dirty="0" smtClean="0"/>
              <a:t>全面质量管理</a:t>
            </a:r>
            <a:r>
              <a:rPr lang="en-US" dirty="0" smtClean="0"/>
              <a:t>(TQM</a:t>
            </a:r>
            <a:r>
              <a:rPr lang="zh-CN" altLang="en-US" dirty="0" smtClean="0"/>
              <a:t>的目的是寻找到质量和成本的最优点。</a:t>
            </a:r>
            <a:endParaRPr lang="zh-CN" altLang="en-US" dirty="0"/>
          </a:p>
        </p:txBody>
      </p:sp>
      <p:pic>
        <p:nvPicPr>
          <p:cNvPr id="69635" name="Picture 3"/>
          <p:cNvPicPr>
            <a:picLocks noChangeAspect="1" noChangeArrowheads="1"/>
          </p:cNvPicPr>
          <p:nvPr/>
        </p:nvPicPr>
        <p:blipFill>
          <a:blip r:embed="rId2"/>
          <a:srcRect/>
          <a:stretch>
            <a:fillRect/>
          </a:stretch>
        </p:blipFill>
        <p:spPr bwMode="auto">
          <a:xfrm>
            <a:off x="188686" y="943429"/>
            <a:ext cx="9447092" cy="477520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16.4.2 </a:t>
            </a:r>
            <a:r>
              <a:rPr lang="zh-CN" altLang="en-US" dirty="0" smtClean="0"/>
              <a:t>缺陷来源和传播</a:t>
            </a:r>
            <a:br>
              <a:rPr lang="zh-CN" altLang="en-US" dirty="0" smtClean="0"/>
            </a:br>
            <a:endParaRPr lang="zh-CN" altLang="en-US" dirty="0"/>
          </a:p>
        </p:txBody>
      </p:sp>
      <p:sp>
        <p:nvSpPr>
          <p:cNvPr id="3" name="内容占位符 2"/>
          <p:cNvSpPr>
            <a:spLocks noGrp="1"/>
          </p:cNvSpPr>
          <p:nvPr>
            <p:ph idx="1"/>
          </p:nvPr>
        </p:nvSpPr>
        <p:spPr/>
        <p:txBody>
          <a:bodyPr/>
          <a:lstStyle/>
          <a:p>
            <a:r>
              <a:rPr lang="zh-CN" altLang="en-US" dirty="0" smtClean="0"/>
              <a:t>对于软件开发过程而言，缺陷发现和消除是指：</a:t>
            </a:r>
          </a:p>
          <a:p>
            <a:pPr lvl="1"/>
            <a:r>
              <a:rPr lang="en-US" dirty="0" smtClean="0"/>
              <a:t>1) </a:t>
            </a:r>
            <a:r>
              <a:rPr lang="zh-CN" altLang="en-US" dirty="0" smtClean="0"/>
              <a:t>开发人员发现“误解</a:t>
            </a:r>
            <a:r>
              <a:rPr lang="en-US" dirty="0" smtClean="0"/>
              <a:t>(mistake)</a:t>
            </a:r>
            <a:r>
              <a:rPr lang="zh-CN" altLang="en-US" dirty="0" smtClean="0"/>
              <a:t>”，并消除之；</a:t>
            </a:r>
          </a:p>
          <a:p>
            <a:pPr lvl="1"/>
            <a:r>
              <a:rPr lang="en-US" dirty="0" smtClean="0"/>
              <a:t>2</a:t>
            </a:r>
            <a:r>
              <a:rPr lang="zh-CN" altLang="en-US" dirty="0" smtClean="0"/>
              <a:t>）测试人员发现“软虫</a:t>
            </a:r>
            <a:r>
              <a:rPr lang="en-US" dirty="0" smtClean="0"/>
              <a:t>(Bug)</a:t>
            </a:r>
            <a:r>
              <a:rPr lang="zh-CN" altLang="en-US" dirty="0" smtClean="0"/>
              <a:t>”，并消除之；</a:t>
            </a:r>
          </a:p>
          <a:p>
            <a:pPr lvl="1"/>
            <a:r>
              <a:rPr lang="en-US" dirty="0" smtClean="0"/>
              <a:t>3) </a:t>
            </a:r>
            <a:r>
              <a:rPr lang="zh-CN" altLang="en-US" dirty="0" smtClean="0"/>
              <a:t>客户发现“缺陷</a:t>
            </a:r>
            <a:r>
              <a:rPr lang="en-US" dirty="0" smtClean="0"/>
              <a:t>(defect)</a:t>
            </a:r>
            <a:r>
              <a:rPr lang="zh-CN" altLang="en-US" dirty="0" smtClean="0"/>
              <a:t>”，支持人员评估之灾害，开发人员消除之，测试人员重新测试。</a:t>
            </a:r>
          </a:p>
          <a:p>
            <a:r>
              <a:rPr lang="zh-CN" altLang="en-US" dirty="0" smtClean="0"/>
              <a:t>质量保证活动的目的是尽可能发现和移除这些缺陷，否则，缺陷就会传播到下一阶段。</a:t>
            </a:r>
            <a:endParaRPr lang="en-US" altLang="zh-CN" dirty="0" smtClean="0"/>
          </a:p>
          <a:p>
            <a:r>
              <a:rPr lang="zh-CN" altLang="en-US" dirty="0" smtClean="0"/>
              <a:t>由于，在不同的阶段发现和消除前期遗留下来的各种不同类型缺陷的成本不同</a:t>
            </a:r>
            <a:r>
              <a:rPr lang="en-US" altLang="zh-CN" dirty="0" smtClean="0"/>
              <a:t>.</a:t>
            </a:r>
          </a:p>
          <a:p>
            <a:pPr lvl="1"/>
            <a:r>
              <a:rPr lang="zh-CN" altLang="en-US" dirty="0" smtClean="0"/>
              <a:t>遗留缺陷类型越接近与前期活动类型，消除错误的成本就会越高</a:t>
            </a:r>
            <a:r>
              <a:rPr lang="en-US" dirty="0" smtClean="0"/>
              <a:t>(</a:t>
            </a:r>
            <a:r>
              <a:rPr lang="zh-CN" altLang="en-US" dirty="0" smtClean="0"/>
              <a:t>指数上升</a:t>
            </a:r>
            <a:r>
              <a:rPr lang="en-US" dirty="0" smtClean="0"/>
              <a:t>)</a:t>
            </a:r>
            <a:r>
              <a:rPr lang="zh-CN" altLang="en-US" dirty="0" smtClean="0"/>
              <a:t>。</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缺陷的引入与消除过程</a:t>
            </a:r>
            <a:endParaRPr lang="zh-CN" altLang="en-US" dirty="0"/>
          </a:p>
        </p:txBody>
      </p:sp>
      <p:graphicFrame>
        <p:nvGraphicFramePr>
          <p:cNvPr id="4" name="表格 3"/>
          <p:cNvGraphicFramePr>
            <a:graphicFrameLocks noGrp="1"/>
          </p:cNvGraphicFramePr>
          <p:nvPr/>
        </p:nvGraphicFramePr>
        <p:xfrm>
          <a:off x="217716" y="1465943"/>
          <a:ext cx="8737598" cy="4863516"/>
        </p:xfrm>
        <a:graphic>
          <a:graphicData uri="http://schemas.openxmlformats.org/drawingml/2006/table">
            <a:tbl>
              <a:tblPr/>
              <a:tblGrid>
                <a:gridCol w="493484"/>
                <a:gridCol w="493486"/>
                <a:gridCol w="1045028"/>
                <a:gridCol w="1358066"/>
                <a:gridCol w="1174685"/>
                <a:gridCol w="1174685"/>
                <a:gridCol w="999388"/>
                <a:gridCol w="999388"/>
                <a:gridCol w="999388"/>
              </a:tblGrid>
              <a:tr h="319314">
                <a:tc gridSpan="2">
                  <a:txBody>
                    <a:bodyPr/>
                    <a:lstStyle/>
                    <a:p>
                      <a:pPr indent="0" algn="just">
                        <a:lnSpc>
                          <a:spcPts val="1660"/>
                        </a:lnSpc>
                        <a:spcAft>
                          <a:spcPts val="0"/>
                        </a:spcAft>
                      </a:pPr>
                      <a:r>
                        <a:rPr lang="zh-CN" sz="1600" kern="100" dirty="0">
                          <a:latin typeface="Times New Roman"/>
                          <a:ea typeface="宋体"/>
                          <a:cs typeface="Times New Roman"/>
                        </a:rPr>
                        <a:t>工程阶段</a:t>
                      </a: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269875" algn="just">
                        <a:lnSpc>
                          <a:spcPts val="1660"/>
                        </a:lnSpc>
                        <a:spcAft>
                          <a:spcPts val="0"/>
                        </a:spcAft>
                      </a:pPr>
                      <a:r>
                        <a:rPr lang="zh-CN" sz="1600" kern="100" dirty="0">
                          <a:latin typeface="Times New Roman"/>
                          <a:ea typeface="宋体"/>
                          <a:cs typeface="Times New Roman"/>
                        </a:rPr>
                        <a:t>启发</a:t>
                      </a: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269875" algn="ctr">
                        <a:lnSpc>
                          <a:spcPts val="1660"/>
                        </a:lnSpc>
                        <a:spcAft>
                          <a:spcPts val="0"/>
                        </a:spcAft>
                      </a:pPr>
                      <a:r>
                        <a:rPr lang="zh-CN" sz="1600" kern="100">
                          <a:latin typeface="Times New Roman"/>
                          <a:ea typeface="宋体"/>
                          <a:cs typeface="Times New Roman"/>
                        </a:rPr>
                        <a:t>策划与设计</a:t>
                      </a: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269875" algn="just">
                        <a:lnSpc>
                          <a:spcPts val="1660"/>
                        </a:lnSpc>
                        <a:spcAft>
                          <a:spcPts val="0"/>
                        </a:spcAft>
                      </a:pPr>
                      <a:r>
                        <a:rPr lang="zh-CN" sz="1600" kern="100">
                          <a:latin typeface="Times New Roman"/>
                          <a:ea typeface="宋体"/>
                          <a:cs typeface="Times New Roman"/>
                        </a:rPr>
                        <a:t>实现</a:t>
                      </a: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269875" algn="just">
                        <a:lnSpc>
                          <a:spcPts val="1660"/>
                        </a:lnSpc>
                        <a:spcAft>
                          <a:spcPts val="0"/>
                        </a:spcAft>
                      </a:pPr>
                      <a:r>
                        <a:rPr lang="zh-CN" sz="1600" kern="100">
                          <a:latin typeface="Times New Roman"/>
                          <a:ea typeface="宋体"/>
                          <a:cs typeface="Times New Roman"/>
                        </a:rPr>
                        <a:t>测试和验收</a:t>
                      </a: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0" algn="just">
                        <a:lnSpc>
                          <a:spcPts val="1660"/>
                        </a:lnSpc>
                        <a:spcAft>
                          <a:spcPts val="0"/>
                        </a:spcAft>
                      </a:pPr>
                      <a:r>
                        <a:rPr lang="zh-CN" sz="1600" kern="100" dirty="0">
                          <a:latin typeface="Times New Roman"/>
                          <a:ea typeface="宋体"/>
                          <a:cs typeface="Times New Roman"/>
                        </a:rPr>
                        <a:t>正式使用</a:t>
                      </a: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3969">
                <a:tc gridSpan="2">
                  <a:txBody>
                    <a:bodyPr/>
                    <a:lstStyle/>
                    <a:p>
                      <a:pPr indent="0" algn="r">
                        <a:lnSpc>
                          <a:spcPts val="1660"/>
                        </a:lnSpc>
                        <a:spcAft>
                          <a:spcPts val="0"/>
                        </a:spcAft>
                      </a:pPr>
                      <a:r>
                        <a:rPr lang="zh-CN" sz="1600" kern="100" dirty="0" smtClean="0">
                          <a:latin typeface="Times New Roman"/>
                          <a:ea typeface="宋体"/>
                          <a:cs typeface="Times New Roman"/>
                        </a:rPr>
                        <a:t>目标</a:t>
                      </a:r>
                      <a:endParaRPr lang="en-US" altLang="zh-CN" sz="1600" kern="100" dirty="0" smtClean="0">
                        <a:latin typeface="Times New Roman"/>
                        <a:ea typeface="宋体"/>
                        <a:cs typeface="Times New Roman"/>
                      </a:endParaRPr>
                    </a:p>
                    <a:p>
                      <a:pPr indent="0" algn="l">
                        <a:lnSpc>
                          <a:spcPts val="1660"/>
                        </a:lnSpc>
                        <a:spcAft>
                          <a:spcPts val="0"/>
                        </a:spcAft>
                      </a:pPr>
                      <a:r>
                        <a:rPr lang="zh-CN" sz="1600" kern="100" dirty="0" smtClean="0">
                          <a:latin typeface="Times New Roman"/>
                          <a:ea typeface="宋体"/>
                          <a:cs typeface="Times New Roman"/>
                        </a:rPr>
                        <a:t>缺陷</a:t>
                      </a:r>
                      <a:r>
                        <a:rPr lang="zh-CN" sz="1600" kern="100" dirty="0">
                          <a:latin typeface="Times New Roman"/>
                          <a:ea typeface="宋体"/>
                          <a:cs typeface="Times New Roman"/>
                        </a:rPr>
                        <a:t>变化</a:t>
                      </a: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hMerge="1">
                  <a:txBody>
                    <a:bodyPr/>
                    <a:lstStyle/>
                    <a:p>
                      <a:endParaRPr lang="zh-CN" altLang="en-US"/>
                    </a:p>
                  </a:txBody>
                  <a:tcPr/>
                </a:tc>
                <a:tc>
                  <a:txBody>
                    <a:bodyPr/>
                    <a:lstStyle/>
                    <a:p>
                      <a:pPr indent="0" algn="just">
                        <a:lnSpc>
                          <a:spcPts val="1660"/>
                        </a:lnSpc>
                        <a:spcAft>
                          <a:spcPts val="0"/>
                        </a:spcAft>
                      </a:pPr>
                      <a:r>
                        <a:rPr lang="zh-CN" sz="1600" kern="100" dirty="0">
                          <a:latin typeface="Times New Roman"/>
                          <a:ea typeface="宋体"/>
                          <a:cs typeface="Times New Roman"/>
                        </a:rPr>
                        <a:t>客户需求</a:t>
                      </a:r>
                      <a:r>
                        <a:rPr lang="en-US" sz="1600" kern="100" dirty="0">
                          <a:latin typeface="Times New Roman"/>
                          <a:ea typeface="宋体"/>
                          <a:cs typeface="Times New Roman"/>
                        </a:rPr>
                        <a:t>(</a:t>
                      </a:r>
                      <a:r>
                        <a:rPr lang="en-US" sz="1600" kern="100" dirty="0" err="1">
                          <a:latin typeface="Times New Roman"/>
                          <a:ea typeface="宋体"/>
                          <a:cs typeface="Times New Roman"/>
                        </a:rPr>
                        <a:t>VoC</a:t>
                      </a:r>
                      <a:r>
                        <a:rPr lang="en-US" sz="1600" kern="100" dirty="0">
                          <a:latin typeface="Times New Roman"/>
                          <a:ea typeface="宋体"/>
                          <a:cs typeface="Times New Roman"/>
                        </a:rPr>
                        <a:t>)</a:t>
                      </a:r>
                      <a:endParaRPr lang="zh-CN" sz="1600" kern="100" dirty="0">
                        <a:latin typeface="Times New Roman"/>
                        <a:ea typeface="宋体"/>
                        <a:cs typeface="Times New Roman"/>
                      </a:endParaRP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600" kern="100" dirty="0">
                          <a:latin typeface="Times New Roman"/>
                          <a:ea typeface="宋体"/>
                          <a:cs typeface="Times New Roman"/>
                        </a:rPr>
                        <a:t>业务目标</a:t>
                      </a:r>
                      <a:r>
                        <a:rPr lang="en-US" sz="1600" kern="100" dirty="0">
                          <a:latin typeface="Times New Roman"/>
                          <a:ea typeface="宋体"/>
                          <a:cs typeface="Times New Roman"/>
                        </a:rPr>
                        <a:t>(RD)</a:t>
                      </a:r>
                      <a:endParaRPr lang="zh-CN" sz="1600" kern="100" dirty="0">
                        <a:latin typeface="Times New Roman"/>
                        <a:ea typeface="宋体"/>
                        <a:cs typeface="Times New Roman"/>
                      </a:endParaRP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600" kern="100" dirty="0">
                          <a:latin typeface="Times New Roman"/>
                          <a:ea typeface="宋体"/>
                          <a:cs typeface="Times New Roman"/>
                        </a:rPr>
                        <a:t>技术解决方案</a:t>
                      </a:r>
                      <a:r>
                        <a:rPr lang="en-US" sz="1600" kern="100" dirty="0">
                          <a:latin typeface="Times New Roman"/>
                          <a:ea typeface="宋体"/>
                          <a:cs typeface="Times New Roman"/>
                        </a:rPr>
                        <a:t>(TS)</a:t>
                      </a:r>
                      <a:endParaRPr lang="zh-CN" sz="1600" kern="100" dirty="0">
                        <a:latin typeface="Times New Roman"/>
                        <a:ea typeface="宋体"/>
                        <a:cs typeface="Times New Roman"/>
                      </a:endParaRP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600" kern="100" dirty="0">
                          <a:latin typeface="Times New Roman"/>
                          <a:ea typeface="宋体"/>
                          <a:cs typeface="Times New Roman"/>
                        </a:rPr>
                        <a:t>编码和单元测试</a:t>
                      </a:r>
                      <a:r>
                        <a:rPr lang="en-US" sz="1600" kern="100" dirty="0">
                          <a:latin typeface="Times New Roman"/>
                          <a:ea typeface="宋体"/>
                          <a:cs typeface="Times New Roman"/>
                        </a:rPr>
                        <a:t>(VER)</a:t>
                      </a:r>
                      <a:endParaRPr lang="zh-CN" sz="1600" kern="100" dirty="0">
                        <a:latin typeface="Times New Roman"/>
                        <a:ea typeface="宋体"/>
                        <a:cs typeface="Times New Roman"/>
                      </a:endParaRP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600" kern="100" dirty="0">
                          <a:latin typeface="Times New Roman"/>
                          <a:ea typeface="宋体"/>
                          <a:cs typeface="Times New Roman"/>
                        </a:rPr>
                        <a:t>集成测试</a:t>
                      </a:r>
                      <a:r>
                        <a:rPr lang="en-US" sz="1600" kern="100" dirty="0">
                          <a:latin typeface="Times New Roman"/>
                          <a:ea typeface="宋体"/>
                          <a:cs typeface="Times New Roman"/>
                        </a:rPr>
                        <a:t>(PI)</a:t>
                      </a:r>
                      <a:endParaRPr lang="zh-CN" sz="1600" kern="100" dirty="0">
                        <a:latin typeface="Times New Roman"/>
                        <a:ea typeface="宋体"/>
                        <a:cs typeface="Times New Roman"/>
                      </a:endParaRP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600" kern="100" dirty="0">
                          <a:latin typeface="Times New Roman"/>
                          <a:ea typeface="宋体"/>
                          <a:cs typeface="Times New Roman"/>
                        </a:rPr>
                        <a:t>试运行测试</a:t>
                      </a:r>
                      <a:r>
                        <a:rPr lang="en-US" sz="1600" kern="100" dirty="0">
                          <a:latin typeface="Times New Roman"/>
                          <a:ea typeface="宋体"/>
                          <a:cs typeface="Times New Roman"/>
                        </a:rPr>
                        <a:t>(VAL)</a:t>
                      </a:r>
                      <a:endParaRPr lang="zh-CN" sz="1600" kern="100" dirty="0">
                        <a:latin typeface="Times New Roman"/>
                        <a:ea typeface="宋体"/>
                        <a:cs typeface="Times New Roman"/>
                      </a:endParaRP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600" kern="100" dirty="0">
                          <a:latin typeface="Times New Roman"/>
                          <a:ea typeface="宋体"/>
                          <a:cs typeface="Times New Roman"/>
                        </a:rPr>
                        <a:t>客户使用</a:t>
                      </a:r>
                      <a:r>
                        <a:rPr lang="en-US" sz="1600" kern="100" dirty="0">
                          <a:latin typeface="Times New Roman"/>
                          <a:ea typeface="宋体"/>
                          <a:cs typeface="Times New Roman"/>
                        </a:rPr>
                        <a:t>(Ops)</a:t>
                      </a:r>
                      <a:endParaRPr lang="zh-CN" sz="1600" kern="100" dirty="0">
                        <a:latin typeface="Times New Roman"/>
                        <a:ea typeface="宋体"/>
                        <a:cs typeface="Times New Roman"/>
                      </a:endParaRP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1488">
                <a:tc gridSpan="2">
                  <a:txBody>
                    <a:bodyPr/>
                    <a:lstStyle/>
                    <a:p>
                      <a:pPr indent="0" algn="just">
                        <a:lnSpc>
                          <a:spcPts val="1660"/>
                        </a:lnSpc>
                        <a:spcAft>
                          <a:spcPts val="0"/>
                        </a:spcAft>
                      </a:pPr>
                      <a:r>
                        <a:rPr lang="zh-CN" sz="1600" b="1" kern="100" dirty="0">
                          <a:latin typeface="Times New Roman"/>
                          <a:ea typeface="宋体"/>
                          <a:cs typeface="Times New Roman"/>
                        </a:rPr>
                        <a:t>引入缺陷</a:t>
                      </a: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269875" algn="just">
                        <a:lnSpc>
                          <a:spcPts val="1660"/>
                        </a:lnSpc>
                        <a:spcAft>
                          <a:spcPts val="0"/>
                        </a:spcAft>
                      </a:pPr>
                      <a:r>
                        <a:rPr lang="en-US" sz="1600" kern="100" dirty="0">
                          <a:latin typeface="Times New Roman"/>
                          <a:ea typeface="宋体"/>
                          <a:cs typeface="Times New Roman"/>
                        </a:rPr>
                        <a:t>11</a:t>
                      </a:r>
                      <a:r>
                        <a:rPr lang="zh-CN" sz="1600" kern="100" dirty="0">
                          <a:latin typeface="Times New Roman"/>
                          <a:ea typeface="宋体"/>
                          <a:cs typeface="Times New Roman"/>
                        </a:rPr>
                        <a:t>个</a:t>
                      </a: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63</a:t>
                      </a:r>
                      <a:r>
                        <a:rPr lang="zh-CN" sz="1600" kern="100">
                          <a:latin typeface="Times New Roman"/>
                          <a:ea typeface="宋体"/>
                          <a:cs typeface="Times New Roman"/>
                        </a:rPr>
                        <a:t>个</a:t>
                      </a: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52</a:t>
                      </a:r>
                      <a:r>
                        <a:rPr lang="zh-CN" sz="1600" kern="100">
                          <a:latin typeface="Times New Roman"/>
                          <a:ea typeface="宋体"/>
                          <a:cs typeface="Times New Roman"/>
                        </a:rPr>
                        <a:t>个</a:t>
                      </a: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124</a:t>
                      </a:r>
                      <a:r>
                        <a:rPr lang="zh-CN" sz="1600" kern="100">
                          <a:latin typeface="Times New Roman"/>
                          <a:ea typeface="宋体"/>
                          <a:cs typeface="Times New Roman"/>
                        </a:rPr>
                        <a:t>个</a:t>
                      </a: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14</a:t>
                      </a:r>
                      <a:r>
                        <a:rPr lang="zh-CN" sz="1600" kern="100">
                          <a:latin typeface="Times New Roman"/>
                          <a:ea typeface="宋体"/>
                          <a:cs typeface="Times New Roman"/>
                        </a:rPr>
                        <a:t>个</a:t>
                      </a: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2</a:t>
                      </a:r>
                      <a:r>
                        <a:rPr lang="zh-CN" sz="1600" kern="100">
                          <a:latin typeface="Times New Roman"/>
                          <a:ea typeface="宋体"/>
                          <a:cs typeface="Times New Roman"/>
                        </a:rPr>
                        <a:t>个</a:t>
                      </a: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343">
                <a:tc rowSpan="4">
                  <a:txBody>
                    <a:bodyPr/>
                    <a:lstStyle/>
                    <a:p>
                      <a:pPr indent="269875" algn="just">
                        <a:lnSpc>
                          <a:spcPts val="1660"/>
                        </a:lnSpc>
                        <a:spcAft>
                          <a:spcPts val="0"/>
                        </a:spcAft>
                      </a:pPr>
                      <a:r>
                        <a:rPr lang="zh-CN" sz="1600" b="1" kern="100" dirty="0">
                          <a:latin typeface="Times New Roman"/>
                          <a:ea typeface="宋体"/>
                          <a:cs typeface="Times New Roman"/>
                        </a:rPr>
                        <a:t>移除缺陷情况</a:t>
                      </a:r>
                      <a:endParaRPr lang="zh-CN" sz="1600" kern="100" dirty="0">
                        <a:latin typeface="Times New Roman"/>
                        <a:ea typeface="宋体"/>
                        <a:cs typeface="Times New Roman"/>
                      </a:endParaRPr>
                    </a:p>
                  </a:txBody>
                  <a:tcPr marL="34890" marR="34890"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600" kern="100" dirty="0">
                          <a:latin typeface="Times New Roman"/>
                          <a:ea typeface="宋体"/>
                          <a:cs typeface="Times New Roman"/>
                        </a:rPr>
                        <a:t>管理</a:t>
                      </a:r>
                    </a:p>
                    <a:p>
                      <a:pPr indent="0" algn="just">
                        <a:lnSpc>
                          <a:spcPts val="1660"/>
                        </a:lnSpc>
                        <a:spcAft>
                          <a:spcPts val="0"/>
                        </a:spcAft>
                      </a:pPr>
                      <a:r>
                        <a:rPr lang="zh-CN" sz="1600" kern="100" dirty="0">
                          <a:latin typeface="Times New Roman"/>
                          <a:ea typeface="宋体"/>
                          <a:cs typeface="Times New Roman"/>
                        </a:rPr>
                        <a:t>评审</a:t>
                      </a: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en-US" sz="1600" kern="100" dirty="0">
                          <a:latin typeface="Times New Roman"/>
                          <a:ea typeface="宋体"/>
                          <a:cs typeface="Times New Roman"/>
                        </a:rPr>
                        <a:t>7</a:t>
                      </a:r>
                      <a:r>
                        <a:rPr lang="zh-CN" sz="1600" kern="100" dirty="0">
                          <a:latin typeface="Times New Roman"/>
                          <a:ea typeface="宋体"/>
                          <a:cs typeface="Times New Roman"/>
                        </a:rPr>
                        <a:t>个</a:t>
                      </a:r>
                      <a:r>
                        <a:rPr lang="en-US" sz="1600" kern="100" dirty="0" err="1">
                          <a:latin typeface="Times New Roman"/>
                          <a:ea typeface="宋体"/>
                          <a:cs typeface="Times New Roman"/>
                        </a:rPr>
                        <a:t>VoC</a:t>
                      </a:r>
                      <a:endParaRPr lang="zh-CN" sz="1600" kern="100" dirty="0">
                        <a:latin typeface="Times New Roman"/>
                        <a:ea typeface="宋体"/>
                        <a:cs typeface="Times New Roman"/>
                      </a:endParaRP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3911">
                <a:tc vMerge="1">
                  <a:txBody>
                    <a:bodyPr/>
                    <a:lstStyle/>
                    <a:p>
                      <a:endParaRPr lang="zh-CN" altLang="en-US"/>
                    </a:p>
                  </a:txBody>
                  <a:tcPr/>
                </a:tc>
                <a:tc>
                  <a:txBody>
                    <a:bodyPr/>
                    <a:lstStyle/>
                    <a:p>
                      <a:pPr indent="0" algn="just">
                        <a:lnSpc>
                          <a:spcPts val="1660"/>
                        </a:lnSpc>
                        <a:spcAft>
                          <a:spcPts val="0"/>
                        </a:spcAft>
                      </a:pPr>
                      <a:r>
                        <a:rPr lang="zh-CN" sz="1600" kern="100" dirty="0" smtClean="0">
                          <a:latin typeface="Times New Roman"/>
                          <a:ea typeface="宋体"/>
                          <a:cs typeface="Times New Roman"/>
                        </a:rPr>
                        <a:t>同行</a:t>
                      </a:r>
                      <a:endParaRPr lang="en-US" altLang="zh-CN" sz="1600" kern="100" dirty="0" smtClean="0">
                        <a:latin typeface="Times New Roman"/>
                        <a:ea typeface="宋体"/>
                        <a:cs typeface="Times New Roman"/>
                      </a:endParaRPr>
                    </a:p>
                    <a:p>
                      <a:pPr indent="0" algn="just">
                        <a:lnSpc>
                          <a:spcPts val="1660"/>
                        </a:lnSpc>
                        <a:spcAft>
                          <a:spcPts val="0"/>
                        </a:spcAft>
                      </a:pPr>
                      <a:r>
                        <a:rPr lang="zh-CN" sz="1600" kern="100" dirty="0" smtClean="0">
                          <a:latin typeface="Times New Roman"/>
                          <a:ea typeface="宋体"/>
                          <a:cs typeface="Times New Roman"/>
                        </a:rPr>
                        <a:t>评审</a:t>
                      </a:r>
                      <a:endParaRPr lang="zh-CN" sz="1600" kern="100" dirty="0">
                        <a:latin typeface="Times New Roman"/>
                        <a:ea typeface="宋体"/>
                        <a:cs typeface="Times New Roman"/>
                      </a:endParaRP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2</a:t>
                      </a:r>
                      <a:r>
                        <a:rPr lang="zh-CN" sz="1600" kern="100" dirty="0">
                          <a:latin typeface="Times New Roman"/>
                          <a:ea typeface="宋体"/>
                          <a:cs typeface="Times New Roman"/>
                        </a:rPr>
                        <a:t>个</a:t>
                      </a:r>
                      <a:r>
                        <a:rPr lang="en-US" sz="1600" kern="100" dirty="0" err="1">
                          <a:latin typeface="Times New Roman"/>
                          <a:ea typeface="宋体"/>
                          <a:cs typeface="Times New Roman"/>
                        </a:rPr>
                        <a:t>VoC</a:t>
                      </a:r>
                      <a:endParaRPr lang="zh-CN" sz="1600" kern="100" dirty="0">
                        <a:latin typeface="Times New Roman"/>
                        <a:ea typeface="宋体"/>
                        <a:cs typeface="Times New Roman"/>
                      </a:endParaRPr>
                    </a:p>
                    <a:p>
                      <a:pPr indent="269875" algn="just">
                        <a:lnSpc>
                          <a:spcPts val="1660"/>
                        </a:lnSpc>
                        <a:spcAft>
                          <a:spcPts val="0"/>
                        </a:spcAft>
                      </a:pPr>
                      <a:r>
                        <a:rPr lang="en-US" sz="1600" kern="100" dirty="0">
                          <a:latin typeface="Times New Roman"/>
                          <a:ea typeface="宋体"/>
                          <a:cs typeface="Times New Roman"/>
                        </a:rPr>
                        <a:t>49</a:t>
                      </a:r>
                      <a:r>
                        <a:rPr lang="zh-CN" sz="1600" kern="100" dirty="0">
                          <a:latin typeface="Times New Roman"/>
                          <a:ea typeface="宋体"/>
                          <a:cs typeface="Times New Roman"/>
                        </a:rPr>
                        <a:t>个</a:t>
                      </a:r>
                      <a:r>
                        <a:rPr lang="en-US" sz="1600" kern="100" dirty="0">
                          <a:latin typeface="Times New Roman"/>
                          <a:ea typeface="宋体"/>
                          <a:cs typeface="Times New Roman"/>
                        </a:rPr>
                        <a:t>RD</a:t>
                      </a:r>
                      <a:endParaRPr lang="zh-CN" sz="1600" kern="100" dirty="0">
                        <a:latin typeface="Times New Roman"/>
                        <a:ea typeface="宋体"/>
                        <a:cs typeface="Times New Roman"/>
                      </a:endParaRP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0</a:t>
                      </a:r>
                      <a:r>
                        <a:rPr lang="zh-CN" sz="1600" kern="100" dirty="0">
                          <a:latin typeface="Times New Roman"/>
                          <a:ea typeface="宋体"/>
                          <a:cs typeface="Times New Roman"/>
                        </a:rPr>
                        <a:t>个</a:t>
                      </a:r>
                      <a:r>
                        <a:rPr lang="en-US" sz="1600" kern="100" dirty="0" err="1">
                          <a:latin typeface="Times New Roman"/>
                          <a:ea typeface="宋体"/>
                          <a:cs typeface="Times New Roman"/>
                        </a:rPr>
                        <a:t>VoC</a:t>
                      </a:r>
                      <a:endParaRPr lang="zh-CN" sz="1600" kern="100" dirty="0">
                        <a:latin typeface="Times New Roman"/>
                        <a:ea typeface="宋体"/>
                        <a:cs typeface="Times New Roman"/>
                      </a:endParaRPr>
                    </a:p>
                    <a:p>
                      <a:pPr indent="269875" algn="just">
                        <a:lnSpc>
                          <a:spcPts val="1660"/>
                        </a:lnSpc>
                        <a:spcAft>
                          <a:spcPts val="0"/>
                        </a:spcAft>
                      </a:pPr>
                      <a:r>
                        <a:rPr lang="en-US" sz="1600" kern="100" dirty="0">
                          <a:latin typeface="Times New Roman"/>
                          <a:ea typeface="宋体"/>
                          <a:cs typeface="Times New Roman"/>
                        </a:rPr>
                        <a:t>7</a:t>
                      </a:r>
                      <a:r>
                        <a:rPr lang="zh-CN" sz="1600" kern="100" dirty="0">
                          <a:latin typeface="Times New Roman"/>
                          <a:ea typeface="宋体"/>
                          <a:cs typeface="Times New Roman"/>
                        </a:rPr>
                        <a:t>个</a:t>
                      </a:r>
                      <a:r>
                        <a:rPr lang="en-US" sz="1600" kern="100" dirty="0">
                          <a:latin typeface="Times New Roman"/>
                          <a:ea typeface="宋体"/>
                          <a:cs typeface="Times New Roman"/>
                        </a:rPr>
                        <a:t>RD</a:t>
                      </a:r>
                      <a:endParaRPr lang="zh-CN" sz="1600" kern="100" dirty="0">
                        <a:latin typeface="Times New Roman"/>
                        <a:ea typeface="宋体"/>
                        <a:cs typeface="Times New Roman"/>
                      </a:endParaRPr>
                    </a:p>
                    <a:p>
                      <a:pPr indent="269875" algn="just">
                        <a:lnSpc>
                          <a:spcPts val="1660"/>
                        </a:lnSpc>
                        <a:spcAft>
                          <a:spcPts val="0"/>
                        </a:spcAft>
                      </a:pPr>
                      <a:r>
                        <a:rPr lang="en-US" sz="1600" kern="100" dirty="0">
                          <a:latin typeface="Times New Roman"/>
                          <a:ea typeface="宋体"/>
                          <a:cs typeface="Times New Roman"/>
                        </a:rPr>
                        <a:t>48</a:t>
                      </a:r>
                      <a:r>
                        <a:rPr lang="zh-CN" sz="1600" kern="100" dirty="0">
                          <a:latin typeface="Times New Roman"/>
                          <a:ea typeface="宋体"/>
                          <a:cs typeface="Times New Roman"/>
                        </a:rPr>
                        <a:t>个</a:t>
                      </a:r>
                      <a:r>
                        <a:rPr lang="en-US" sz="1600" kern="100" dirty="0">
                          <a:latin typeface="Times New Roman"/>
                          <a:ea typeface="宋体"/>
                          <a:cs typeface="Times New Roman"/>
                        </a:rPr>
                        <a:t>TS</a:t>
                      </a:r>
                      <a:endParaRPr lang="zh-CN" sz="1600" kern="100" dirty="0">
                        <a:latin typeface="Times New Roman"/>
                        <a:ea typeface="宋体"/>
                        <a:cs typeface="Times New Roman"/>
                      </a:endParaRP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6517">
                <a:tc vMerge="1">
                  <a:txBody>
                    <a:bodyPr/>
                    <a:lstStyle/>
                    <a:p>
                      <a:endParaRPr lang="zh-CN" altLang="en-US"/>
                    </a:p>
                  </a:txBody>
                  <a:tcPr/>
                </a:tc>
                <a:tc>
                  <a:txBody>
                    <a:bodyPr/>
                    <a:lstStyle/>
                    <a:p>
                      <a:pPr marL="71755" marR="71755" indent="269875" algn="just">
                        <a:lnSpc>
                          <a:spcPts val="1660"/>
                        </a:lnSpc>
                        <a:spcAft>
                          <a:spcPts val="0"/>
                        </a:spcAft>
                      </a:pPr>
                      <a:r>
                        <a:rPr lang="zh-CN" sz="1600" kern="100" dirty="0">
                          <a:latin typeface="Times New Roman"/>
                          <a:ea typeface="宋体"/>
                          <a:cs typeface="Times New Roman"/>
                        </a:rPr>
                        <a:t>测试</a:t>
                      </a:r>
                    </a:p>
                  </a:txBody>
                  <a:tcPr marL="34890" marR="34890"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en-US" sz="1600" kern="100" dirty="0">
                          <a:latin typeface="Times New Roman"/>
                          <a:ea typeface="宋体"/>
                          <a:cs typeface="Times New Roman"/>
                        </a:rPr>
                        <a:t>1</a:t>
                      </a:r>
                      <a:r>
                        <a:rPr lang="zh-CN" sz="1600" kern="100" dirty="0">
                          <a:latin typeface="Times New Roman"/>
                          <a:ea typeface="宋体"/>
                          <a:cs typeface="Times New Roman"/>
                        </a:rPr>
                        <a:t>个</a:t>
                      </a:r>
                      <a:r>
                        <a:rPr lang="en-US" sz="1600" kern="100" dirty="0" err="1">
                          <a:latin typeface="Times New Roman"/>
                          <a:ea typeface="宋体"/>
                          <a:cs typeface="Times New Roman"/>
                        </a:rPr>
                        <a:t>VoC</a:t>
                      </a:r>
                      <a:endParaRPr lang="zh-CN" sz="1600" kern="100" dirty="0">
                        <a:latin typeface="Times New Roman"/>
                        <a:ea typeface="宋体"/>
                        <a:cs typeface="Times New Roman"/>
                      </a:endParaRPr>
                    </a:p>
                    <a:p>
                      <a:pPr indent="0" algn="just">
                        <a:lnSpc>
                          <a:spcPts val="1660"/>
                        </a:lnSpc>
                        <a:spcAft>
                          <a:spcPts val="0"/>
                        </a:spcAft>
                      </a:pPr>
                      <a:r>
                        <a:rPr lang="en-US" sz="1600" kern="100" dirty="0">
                          <a:latin typeface="Times New Roman"/>
                          <a:ea typeface="宋体"/>
                          <a:cs typeface="Times New Roman"/>
                        </a:rPr>
                        <a:t>1+7</a:t>
                      </a:r>
                      <a:r>
                        <a:rPr lang="zh-CN" sz="1600" kern="100" dirty="0">
                          <a:latin typeface="Times New Roman"/>
                          <a:ea typeface="宋体"/>
                          <a:cs typeface="Times New Roman"/>
                        </a:rPr>
                        <a:t>个</a:t>
                      </a:r>
                      <a:r>
                        <a:rPr lang="en-US" sz="1600" kern="100" dirty="0">
                          <a:latin typeface="Times New Roman"/>
                          <a:ea typeface="宋体"/>
                          <a:cs typeface="Times New Roman"/>
                        </a:rPr>
                        <a:t>RD</a:t>
                      </a:r>
                      <a:endParaRPr lang="zh-CN" sz="1600" kern="100" dirty="0">
                        <a:latin typeface="Times New Roman"/>
                        <a:ea typeface="宋体"/>
                        <a:cs typeface="Times New Roman"/>
                      </a:endParaRPr>
                    </a:p>
                    <a:p>
                      <a:pPr indent="0" algn="just">
                        <a:lnSpc>
                          <a:spcPts val="1660"/>
                        </a:lnSpc>
                        <a:spcAft>
                          <a:spcPts val="0"/>
                        </a:spcAft>
                      </a:pPr>
                      <a:r>
                        <a:rPr lang="en-US" sz="1600" kern="100" dirty="0">
                          <a:latin typeface="Times New Roman"/>
                          <a:ea typeface="宋体"/>
                          <a:cs typeface="Times New Roman"/>
                        </a:rPr>
                        <a:t>5+48</a:t>
                      </a:r>
                      <a:r>
                        <a:rPr lang="zh-CN" sz="1600" kern="100" dirty="0">
                          <a:latin typeface="Times New Roman"/>
                          <a:ea typeface="宋体"/>
                          <a:cs typeface="Times New Roman"/>
                        </a:rPr>
                        <a:t>个</a:t>
                      </a:r>
                      <a:r>
                        <a:rPr lang="en-US" sz="1600" kern="100" dirty="0">
                          <a:latin typeface="Times New Roman"/>
                          <a:ea typeface="宋体"/>
                          <a:cs typeface="Times New Roman"/>
                        </a:rPr>
                        <a:t>TS</a:t>
                      </a:r>
                      <a:endParaRPr lang="zh-CN" sz="1600" kern="100" dirty="0">
                        <a:latin typeface="Times New Roman"/>
                        <a:ea typeface="宋体"/>
                        <a:cs typeface="Times New Roman"/>
                      </a:endParaRPr>
                    </a:p>
                    <a:p>
                      <a:pPr indent="0" algn="just">
                        <a:lnSpc>
                          <a:spcPts val="1660"/>
                        </a:lnSpc>
                        <a:spcAft>
                          <a:spcPts val="0"/>
                        </a:spcAft>
                      </a:pPr>
                      <a:r>
                        <a:rPr lang="en-US" sz="1600" kern="100" dirty="0">
                          <a:latin typeface="Times New Roman"/>
                          <a:ea typeface="宋体"/>
                          <a:cs typeface="Times New Roman"/>
                        </a:rPr>
                        <a:t>92</a:t>
                      </a:r>
                      <a:r>
                        <a:rPr lang="zh-CN" sz="1600" kern="100" dirty="0">
                          <a:latin typeface="Times New Roman"/>
                          <a:ea typeface="宋体"/>
                          <a:cs typeface="Times New Roman"/>
                        </a:rPr>
                        <a:t>个</a:t>
                      </a:r>
                      <a:r>
                        <a:rPr lang="en-US" sz="1600" kern="100" dirty="0">
                          <a:latin typeface="Times New Roman"/>
                          <a:ea typeface="宋体"/>
                          <a:cs typeface="Times New Roman"/>
                        </a:rPr>
                        <a:t>VER</a:t>
                      </a:r>
                      <a:endParaRPr lang="zh-CN" sz="1600" kern="100" dirty="0">
                        <a:latin typeface="Times New Roman"/>
                        <a:ea typeface="宋体"/>
                        <a:cs typeface="Times New Roman"/>
                      </a:endParaRP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en-US" sz="1600" kern="100" dirty="0">
                          <a:latin typeface="Times New Roman"/>
                          <a:ea typeface="宋体"/>
                          <a:cs typeface="Times New Roman"/>
                        </a:rPr>
                        <a:t>1</a:t>
                      </a:r>
                      <a:r>
                        <a:rPr lang="zh-CN" sz="1600" kern="100" dirty="0">
                          <a:latin typeface="Times New Roman"/>
                          <a:ea typeface="宋体"/>
                          <a:cs typeface="Times New Roman"/>
                        </a:rPr>
                        <a:t>个</a:t>
                      </a:r>
                      <a:r>
                        <a:rPr lang="en-US" sz="1600" kern="100" dirty="0" err="1">
                          <a:latin typeface="Times New Roman"/>
                          <a:ea typeface="宋体"/>
                          <a:cs typeface="Times New Roman"/>
                        </a:rPr>
                        <a:t>VoC</a:t>
                      </a:r>
                      <a:endParaRPr lang="zh-CN" sz="1600" kern="100" dirty="0">
                        <a:latin typeface="Times New Roman"/>
                        <a:ea typeface="宋体"/>
                        <a:cs typeface="Times New Roman"/>
                      </a:endParaRPr>
                    </a:p>
                    <a:p>
                      <a:pPr indent="0" algn="just">
                        <a:lnSpc>
                          <a:spcPts val="1660"/>
                        </a:lnSpc>
                        <a:spcAft>
                          <a:spcPts val="0"/>
                        </a:spcAft>
                      </a:pPr>
                      <a:r>
                        <a:rPr lang="en-US" sz="1600" kern="100" dirty="0">
                          <a:latin typeface="Times New Roman"/>
                          <a:ea typeface="宋体"/>
                          <a:cs typeface="Times New Roman"/>
                        </a:rPr>
                        <a:t>7</a:t>
                      </a:r>
                      <a:r>
                        <a:rPr lang="zh-CN" sz="1600" kern="100" dirty="0">
                          <a:latin typeface="Times New Roman"/>
                          <a:ea typeface="宋体"/>
                          <a:cs typeface="Times New Roman"/>
                        </a:rPr>
                        <a:t>个</a:t>
                      </a:r>
                      <a:r>
                        <a:rPr lang="en-US" sz="1600" kern="100" dirty="0">
                          <a:latin typeface="Times New Roman"/>
                          <a:ea typeface="宋体"/>
                          <a:cs typeface="Times New Roman"/>
                        </a:rPr>
                        <a:t>RD</a:t>
                      </a:r>
                      <a:endParaRPr lang="zh-CN" sz="1600" kern="100" dirty="0">
                        <a:latin typeface="Times New Roman"/>
                        <a:ea typeface="宋体"/>
                        <a:cs typeface="Times New Roman"/>
                      </a:endParaRPr>
                    </a:p>
                    <a:p>
                      <a:pPr indent="0" algn="just">
                        <a:lnSpc>
                          <a:spcPts val="1660"/>
                        </a:lnSpc>
                        <a:spcAft>
                          <a:spcPts val="0"/>
                        </a:spcAft>
                      </a:pPr>
                      <a:r>
                        <a:rPr lang="en-US" sz="1600" kern="100" dirty="0">
                          <a:latin typeface="Times New Roman"/>
                          <a:ea typeface="宋体"/>
                          <a:cs typeface="Times New Roman"/>
                        </a:rPr>
                        <a:t>4</a:t>
                      </a:r>
                      <a:r>
                        <a:rPr lang="zh-CN" sz="1600" kern="100" dirty="0">
                          <a:latin typeface="Times New Roman"/>
                          <a:ea typeface="宋体"/>
                          <a:cs typeface="Times New Roman"/>
                        </a:rPr>
                        <a:t>个</a:t>
                      </a:r>
                      <a:r>
                        <a:rPr lang="en-US" sz="1600" kern="100" dirty="0">
                          <a:latin typeface="Times New Roman"/>
                          <a:ea typeface="宋体"/>
                          <a:cs typeface="Times New Roman"/>
                        </a:rPr>
                        <a:t>TS</a:t>
                      </a:r>
                      <a:endParaRPr lang="zh-CN" sz="1600" kern="100" dirty="0">
                        <a:latin typeface="Times New Roman"/>
                        <a:ea typeface="宋体"/>
                        <a:cs typeface="Times New Roman"/>
                      </a:endParaRPr>
                    </a:p>
                    <a:p>
                      <a:pPr indent="0" algn="just">
                        <a:lnSpc>
                          <a:spcPts val="1660"/>
                        </a:lnSpc>
                        <a:spcAft>
                          <a:spcPts val="0"/>
                        </a:spcAft>
                      </a:pPr>
                      <a:r>
                        <a:rPr lang="en-US" sz="1600" kern="100" dirty="0">
                          <a:latin typeface="Times New Roman"/>
                          <a:ea typeface="宋体"/>
                          <a:cs typeface="Times New Roman"/>
                        </a:rPr>
                        <a:t>22</a:t>
                      </a:r>
                      <a:r>
                        <a:rPr lang="zh-CN" sz="1600" kern="100" dirty="0">
                          <a:latin typeface="Times New Roman"/>
                          <a:ea typeface="宋体"/>
                          <a:cs typeface="Times New Roman"/>
                        </a:rPr>
                        <a:t>个</a:t>
                      </a:r>
                      <a:r>
                        <a:rPr lang="en-US" sz="1600" kern="100" dirty="0">
                          <a:latin typeface="Times New Roman"/>
                          <a:ea typeface="宋体"/>
                          <a:cs typeface="Times New Roman"/>
                        </a:rPr>
                        <a:t>VER</a:t>
                      </a:r>
                      <a:endParaRPr lang="zh-CN" sz="1600" kern="100" dirty="0">
                        <a:latin typeface="Times New Roman"/>
                        <a:ea typeface="宋体"/>
                        <a:cs typeface="Times New Roman"/>
                      </a:endParaRPr>
                    </a:p>
                    <a:p>
                      <a:pPr indent="0" algn="just">
                        <a:lnSpc>
                          <a:spcPts val="1660"/>
                        </a:lnSpc>
                        <a:spcAft>
                          <a:spcPts val="0"/>
                        </a:spcAft>
                      </a:pPr>
                      <a:r>
                        <a:rPr lang="en-US" sz="1600" kern="100" dirty="0">
                          <a:latin typeface="Times New Roman"/>
                          <a:ea typeface="宋体"/>
                          <a:cs typeface="Times New Roman"/>
                        </a:rPr>
                        <a:t>13</a:t>
                      </a:r>
                      <a:r>
                        <a:rPr lang="zh-CN" sz="1600" kern="100" dirty="0">
                          <a:latin typeface="Times New Roman"/>
                          <a:ea typeface="宋体"/>
                          <a:cs typeface="Times New Roman"/>
                        </a:rPr>
                        <a:t>个</a:t>
                      </a:r>
                      <a:r>
                        <a:rPr lang="en-US" sz="1600" kern="100" dirty="0">
                          <a:latin typeface="Times New Roman"/>
                          <a:ea typeface="宋体"/>
                          <a:cs typeface="Times New Roman"/>
                        </a:rPr>
                        <a:t>PI</a:t>
                      </a:r>
                      <a:endParaRPr lang="zh-CN" sz="1600" kern="100" dirty="0">
                        <a:latin typeface="Times New Roman"/>
                        <a:ea typeface="宋体"/>
                        <a:cs typeface="Times New Roman"/>
                      </a:endParaRP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6517">
                <a:tc vMerge="1">
                  <a:txBody>
                    <a:bodyPr/>
                    <a:lstStyle/>
                    <a:p>
                      <a:endParaRPr lang="zh-CN" altLang="en-US"/>
                    </a:p>
                  </a:txBody>
                  <a:tcPr/>
                </a:tc>
                <a:tc>
                  <a:txBody>
                    <a:bodyPr/>
                    <a:lstStyle/>
                    <a:p>
                      <a:pPr marL="71755" marR="71755" indent="0" algn="just">
                        <a:lnSpc>
                          <a:spcPts val="1660"/>
                        </a:lnSpc>
                        <a:spcAft>
                          <a:spcPts val="0"/>
                        </a:spcAft>
                      </a:pPr>
                      <a:r>
                        <a:rPr lang="zh-CN" sz="1600" kern="100" dirty="0">
                          <a:latin typeface="Times New Roman"/>
                          <a:ea typeface="宋体"/>
                          <a:cs typeface="Times New Roman"/>
                        </a:rPr>
                        <a:t>使用中发现</a:t>
                      </a:r>
                    </a:p>
                  </a:txBody>
                  <a:tcPr marL="34890" marR="34890"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en-US" sz="1600" kern="100" dirty="0">
                          <a:latin typeface="Times New Roman"/>
                          <a:ea typeface="宋体"/>
                          <a:cs typeface="Times New Roman"/>
                        </a:rPr>
                        <a:t>0</a:t>
                      </a:r>
                      <a:r>
                        <a:rPr lang="zh-CN" sz="1600" kern="100" dirty="0">
                          <a:latin typeface="Times New Roman"/>
                          <a:ea typeface="宋体"/>
                          <a:cs typeface="Times New Roman"/>
                        </a:rPr>
                        <a:t>个</a:t>
                      </a:r>
                      <a:r>
                        <a:rPr lang="en-US" sz="1600" kern="100" dirty="0" err="1">
                          <a:latin typeface="Times New Roman"/>
                          <a:ea typeface="宋体"/>
                          <a:cs typeface="Times New Roman"/>
                        </a:rPr>
                        <a:t>VoC</a:t>
                      </a:r>
                      <a:endParaRPr lang="zh-CN" sz="1600" kern="100" dirty="0">
                        <a:latin typeface="Times New Roman"/>
                        <a:ea typeface="宋体"/>
                        <a:cs typeface="Times New Roman"/>
                      </a:endParaRPr>
                    </a:p>
                    <a:p>
                      <a:pPr indent="0" algn="just">
                        <a:lnSpc>
                          <a:spcPts val="1660"/>
                        </a:lnSpc>
                        <a:spcAft>
                          <a:spcPts val="0"/>
                        </a:spcAft>
                      </a:pPr>
                      <a:r>
                        <a:rPr lang="en-US" sz="1600" kern="100" dirty="0">
                          <a:latin typeface="Times New Roman"/>
                          <a:ea typeface="宋体"/>
                          <a:cs typeface="Times New Roman"/>
                        </a:rPr>
                        <a:t>0</a:t>
                      </a:r>
                      <a:r>
                        <a:rPr lang="zh-CN" sz="1600" kern="100" dirty="0">
                          <a:latin typeface="Times New Roman"/>
                          <a:ea typeface="宋体"/>
                          <a:cs typeface="Times New Roman"/>
                        </a:rPr>
                        <a:t>个</a:t>
                      </a:r>
                      <a:r>
                        <a:rPr lang="en-US" sz="1600" kern="100" dirty="0">
                          <a:latin typeface="Times New Roman"/>
                          <a:ea typeface="宋体"/>
                          <a:cs typeface="Times New Roman"/>
                        </a:rPr>
                        <a:t>RD</a:t>
                      </a:r>
                      <a:endParaRPr lang="zh-CN" sz="1600" kern="100" dirty="0">
                        <a:latin typeface="Times New Roman"/>
                        <a:ea typeface="宋体"/>
                        <a:cs typeface="Times New Roman"/>
                      </a:endParaRPr>
                    </a:p>
                    <a:p>
                      <a:pPr indent="0" algn="just">
                        <a:lnSpc>
                          <a:spcPts val="1660"/>
                        </a:lnSpc>
                        <a:spcAft>
                          <a:spcPts val="0"/>
                        </a:spcAft>
                      </a:pPr>
                      <a:r>
                        <a:rPr lang="en-US" sz="1600" kern="100" dirty="0">
                          <a:latin typeface="Times New Roman"/>
                          <a:ea typeface="宋体"/>
                          <a:cs typeface="Times New Roman"/>
                        </a:rPr>
                        <a:t>0</a:t>
                      </a:r>
                      <a:r>
                        <a:rPr lang="zh-CN" sz="1600" kern="100" dirty="0">
                          <a:latin typeface="Times New Roman"/>
                          <a:ea typeface="宋体"/>
                          <a:cs typeface="Times New Roman"/>
                        </a:rPr>
                        <a:t>个</a:t>
                      </a:r>
                      <a:r>
                        <a:rPr lang="en-US" sz="1600" kern="100" dirty="0">
                          <a:latin typeface="Times New Roman"/>
                          <a:ea typeface="宋体"/>
                          <a:cs typeface="Times New Roman"/>
                        </a:rPr>
                        <a:t>TS</a:t>
                      </a:r>
                      <a:endParaRPr lang="zh-CN" sz="1600" kern="100" dirty="0">
                        <a:latin typeface="Times New Roman"/>
                        <a:ea typeface="宋体"/>
                        <a:cs typeface="Times New Roman"/>
                      </a:endParaRPr>
                    </a:p>
                    <a:p>
                      <a:pPr indent="0" algn="just">
                        <a:lnSpc>
                          <a:spcPts val="1660"/>
                        </a:lnSpc>
                        <a:spcAft>
                          <a:spcPts val="0"/>
                        </a:spcAft>
                      </a:pPr>
                      <a:r>
                        <a:rPr lang="en-US" sz="1600" kern="100" dirty="0">
                          <a:latin typeface="Times New Roman"/>
                          <a:ea typeface="宋体"/>
                          <a:cs typeface="Times New Roman"/>
                        </a:rPr>
                        <a:t>10</a:t>
                      </a:r>
                      <a:r>
                        <a:rPr lang="zh-CN" sz="1600" kern="100" dirty="0">
                          <a:latin typeface="Times New Roman"/>
                          <a:ea typeface="宋体"/>
                          <a:cs typeface="Times New Roman"/>
                        </a:rPr>
                        <a:t>个</a:t>
                      </a:r>
                      <a:r>
                        <a:rPr lang="en-US" sz="1600" kern="100" dirty="0">
                          <a:latin typeface="Times New Roman"/>
                          <a:ea typeface="宋体"/>
                          <a:cs typeface="Times New Roman"/>
                        </a:rPr>
                        <a:t>VER</a:t>
                      </a:r>
                      <a:endParaRPr lang="zh-CN" sz="1600" kern="100" dirty="0">
                        <a:latin typeface="Times New Roman"/>
                        <a:ea typeface="宋体"/>
                        <a:cs typeface="Times New Roman"/>
                      </a:endParaRPr>
                    </a:p>
                    <a:p>
                      <a:pPr indent="0" algn="just">
                        <a:lnSpc>
                          <a:spcPts val="1660"/>
                        </a:lnSpc>
                        <a:spcAft>
                          <a:spcPts val="0"/>
                        </a:spcAft>
                      </a:pPr>
                      <a:r>
                        <a:rPr lang="en-US" sz="1600" kern="100" dirty="0">
                          <a:latin typeface="Times New Roman"/>
                          <a:ea typeface="宋体"/>
                          <a:cs typeface="Times New Roman"/>
                        </a:rPr>
                        <a:t>2</a:t>
                      </a:r>
                      <a:r>
                        <a:rPr lang="zh-CN" sz="1600" kern="100" dirty="0">
                          <a:latin typeface="Times New Roman"/>
                          <a:ea typeface="宋体"/>
                          <a:cs typeface="Times New Roman"/>
                        </a:rPr>
                        <a:t>个</a:t>
                      </a:r>
                      <a:r>
                        <a:rPr lang="en-US" sz="1600" kern="100" dirty="0">
                          <a:latin typeface="Times New Roman"/>
                          <a:ea typeface="宋体"/>
                          <a:cs typeface="Times New Roman"/>
                        </a:rPr>
                        <a:t>VAL</a:t>
                      </a:r>
                      <a:endParaRPr lang="zh-CN" sz="1600" kern="100" dirty="0">
                        <a:latin typeface="Times New Roman"/>
                        <a:ea typeface="宋体"/>
                        <a:cs typeface="Times New Roman"/>
                      </a:endParaRPr>
                    </a:p>
                  </a:txBody>
                  <a:tcPr marL="34890" marR="34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16.4.3 </a:t>
            </a:r>
            <a:r>
              <a:rPr lang="zh-CN" altLang="en-US" dirty="0" smtClean="0"/>
              <a:t>质量统计方法</a:t>
            </a:r>
            <a:endParaRPr lang="zh-CN" altLang="en-US" dirty="0"/>
          </a:p>
        </p:txBody>
      </p:sp>
      <p:sp>
        <p:nvSpPr>
          <p:cNvPr id="3" name="内容占位符 2"/>
          <p:cNvSpPr>
            <a:spLocks noGrp="1"/>
          </p:cNvSpPr>
          <p:nvPr>
            <p:ph idx="1"/>
          </p:nvPr>
        </p:nvSpPr>
        <p:spPr/>
        <p:txBody>
          <a:bodyPr/>
          <a:lstStyle/>
          <a:p>
            <a:r>
              <a:rPr lang="zh-CN" altLang="en-US" dirty="0" smtClean="0"/>
              <a:t>假设一个软件开发组织和队伍是稳定的，那么其开发软件的生产率，以及缺陷的产生和消除能力也是稳定的</a:t>
            </a:r>
            <a:r>
              <a:rPr lang="en-US" altLang="zh-CN" dirty="0" smtClean="0"/>
              <a:t>.</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graphicFrame>
        <p:nvGraphicFramePr>
          <p:cNvPr id="72706" name="Object 2"/>
          <p:cNvGraphicFramePr>
            <a:graphicFrameLocks noChangeAspect="1"/>
          </p:cNvGraphicFramePr>
          <p:nvPr/>
        </p:nvGraphicFramePr>
        <p:xfrm>
          <a:off x="2351314" y="3998685"/>
          <a:ext cx="2888343" cy="893106"/>
        </p:xfrm>
        <a:graphic>
          <a:graphicData uri="http://schemas.openxmlformats.org/presentationml/2006/ole">
            <p:oleObj spid="_x0000_s72706" name="公式" r:id="rId3" imgW="1447172" imgH="444307" progId="Equation.3">
              <p:embed/>
            </p:oleObj>
          </a:graphicData>
        </a:graphic>
      </p:graphicFrame>
      <p:graphicFrame>
        <p:nvGraphicFramePr>
          <p:cNvPr id="72705" name="Object 1"/>
          <p:cNvGraphicFramePr>
            <a:graphicFrameLocks noChangeAspect="1"/>
          </p:cNvGraphicFramePr>
          <p:nvPr/>
        </p:nvGraphicFramePr>
        <p:xfrm>
          <a:off x="2307771" y="5070474"/>
          <a:ext cx="3018971" cy="939680"/>
        </p:xfrm>
        <a:graphic>
          <a:graphicData uri="http://schemas.openxmlformats.org/presentationml/2006/ole">
            <p:oleObj spid="_x0000_s72705" name="公式" r:id="rId4" imgW="1435100" imgH="444500" progId="Equation.3">
              <p:embed/>
            </p:oleObj>
          </a:graphicData>
        </a:graphic>
      </p:graphicFrame>
      <p:sp>
        <p:nvSpPr>
          <p:cNvPr id="72707" name="Rectangle 3"/>
          <p:cNvSpPr>
            <a:spLocks noChangeArrowheads="1"/>
          </p:cNvSpPr>
          <p:nvPr/>
        </p:nvSpPr>
        <p:spPr bwMode="auto">
          <a:xfrm>
            <a:off x="1727200" y="3367313"/>
            <a:ext cx="6588663" cy="73866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smtClean="0">
                <a:ln>
                  <a:noFill/>
                </a:ln>
                <a:solidFill>
                  <a:schemeClr val="tx1"/>
                </a:solidFill>
                <a:effectLst/>
                <a:latin typeface="Times New Roman" pitchFamily="18" charset="0"/>
                <a:ea typeface="楷体_GB2312"/>
                <a:cs typeface="Times New Roman" pitchFamily="18" charset="0"/>
              </a:rPr>
              <a:t>p </a:t>
            </a:r>
            <a:r>
              <a:rPr kumimoji="0" lang="en-US" altLang="zh-CN" b="0" i="0" u="none" strike="noStrike" cap="none" normalizeH="0" baseline="0" dirty="0" smtClean="0">
                <a:ln>
                  <a:noFill/>
                </a:ln>
                <a:solidFill>
                  <a:schemeClr val="tx1"/>
                </a:solidFill>
                <a:effectLst/>
                <a:latin typeface="Times New Roman" pitchFamily="18" charset="0"/>
                <a:ea typeface="楷体_GB2312"/>
                <a:cs typeface="Times New Roman" pitchFamily="18" charset="0"/>
              </a:rPr>
              <a:t>=  (</a:t>
            </a:r>
            <a:r>
              <a:rPr kumimoji="0" lang="zh-CN" altLang="en-US" b="0" i="0" u="none" strike="noStrike" cap="none" normalizeH="0" baseline="0" dirty="0" smtClean="0">
                <a:ln>
                  <a:noFill/>
                </a:ln>
                <a:solidFill>
                  <a:schemeClr val="tx1"/>
                </a:solidFill>
                <a:effectLst/>
                <a:latin typeface="Times New Roman" pitchFamily="18" charset="0"/>
                <a:ea typeface="楷体_GB2312"/>
                <a:cs typeface="Times New Roman" pitchFamily="18" charset="0"/>
              </a:rPr>
              <a:t>错误的代码行数</a:t>
            </a:r>
            <a:r>
              <a:rPr kumimoji="0" lang="en-US" altLang="zh-CN" b="0" i="0" u="none" strike="noStrike" cap="none" normalizeH="0" baseline="0" dirty="0" smtClean="0">
                <a:ln>
                  <a:noFill/>
                </a:ln>
                <a:solidFill>
                  <a:schemeClr val="tx1"/>
                </a:solidFill>
                <a:effectLst/>
                <a:latin typeface="Times New Roman" pitchFamily="18" charset="0"/>
                <a:ea typeface="楷体_GB2312"/>
                <a:cs typeface="Times New Roman" pitchFamily="18" charset="0"/>
              </a:rPr>
              <a:t>) / (</a:t>
            </a:r>
            <a:r>
              <a:rPr kumimoji="0" lang="zh-CN" altLang="en-US" b="0" i="0" u="none" strike="noStrike" cap="none" normalizeH="0" baseline="0" dirty="0" smtClean="0">
                <a:ln>
                  <a:noFill/>
                </a:ln>
                <a:solidFill>
                  <a:schemeClr val="tx1"/>
                </a:solidFill>
                <a:effectLst/>
                <a:latin typeface="Times New Roman" pitchFamily="18" charset="0"/>
                <a:ea typeface="楷体_GB2312"/>
                <a:cs typeface="Times New Roman" pitchFamily="18" charset="0"/>
              </a:rPr>
              <a:t>被抽检的总代码行数</a:t>
            </a:r>
            <a:r>
              <a:rPr kumimoji="0" lang="en-US" altLang="zh-CN" b="0" i="0" u="none" strike="noStrike" cap="none" normalizeH="0" baseline="0" dirty="0" smtClean="0">
                <a:ln>
                  <a:noFill/>
                </a:ln>
                <a:solidFill>
                  <a:schemeClr val="tx1"/>
                </a:solidFill>
                <a:effectLst/>
                <a:latin typeface="Times New Roman" pitchFamily="18" charset="0"/>
                <a:ea typeface="楷体_GB2312"/>
                <a:cs typeface="Times New Roman" pitchFamily="18" charset="0"/>
              </a:rPr>
              <a: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72709" name="Rectangle 5"/>
          <p:cNvSpPr>
            <a:spLocks noChangeArrowheads="1"/>
          </p:cNvSpPr>
          <p:nvPr/>
        </p:nvSpPr>
        <p:spPr bwMode="auto">
          <a:xfrm>
            <a:off x="0" y="13525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000" b="0" i="0" u="none" strike="noStrike" cap="none" normalizeH="0" baseline="0" smtClean="0">
              <a:ln>
                <a:noFill/>
              </a:ln>
              <a:solidFill>
                <a:schemeClr val="tx1"/>
              </a:solidFill>
              <a:effectLst/>
              <a:latin typeface="Arial" pitchFamily="34" charset="0"/>
              <a:ea typeface="楷体_GB231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Arial" pitchFamily="34" charset="0"/>
                <a:ea typeface="楷体_GB231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 name="矩形 7"/>
          <p:cNvSpPr/>
          <p:nvPr/>
        </p:nvSpPr>
        <p:spPr>
          <a:xfrm>
            <a:off x="994227" y="1310421"/>
            <a:ext cx="7569201" cy="1938992"/>
          </a:xfrm>
          <a:prstGeom prst="rect">
            <a:avLst/>
          </a:prstGeom>
        </p:spPr>
        <p:txBody>
          <a:bodyPr wrap="square">
            <a:spAutoFit/>
          </a:bodyPr>
          <a:lstStyle/>
          <a:p>
            <a:r>
              <a:rPr lang="zh-CN" altLang="en-US" dirty="0" smtClean="0"/>
              <a:t>        对于一个团队，假定程序员每编写一行代码出错的可能性为</a:t>
            </a:r>
            <a:r>
              <a:rPr lang="en-US" dirty="0" smtClean="0"/>
              <a:t>p</a:t>
            </a:r>
            <a:r>
              <a:rPr lang="zh-CN" altLang="en-US" dirty="0" smtClean="0"/>
              <a:t>。按二值分布</a:t>
            </a:r>
            <a:r>
              <a:rPr lang="en-US" dirty="0" smtClean="0"/>
              <a:t>(</a:t>
            </a:r>
            <a:r>
              <a:rPr lang="zh-CN" altLang="en-US" dirty="0" smtClean="0"/>
              <a:t>一行代码要么是错误的，要么是正确的</a:t>
            </a:r>
            <a:r>
              <a:rPr lang="en-US" dirty="0" smtClean="0"/>
              <a:t>)</a:t>
            </a:r>
            <a:r>
              <a:rPr lang="zh-CN" altLang="en-US" dirty="0" smtClean="0"/>
              <a:t>，这样就可以对代码进行抽检，例如，每个模块、或每天、或每个程序员元抽检一定的代码行数，例如</a:t>
            </a:r>
            <a:r>
              <a:rPr lang="en-US" dirty="0" smtClean="0"/>
              <a:t>200</a:t>
            </a:r>
            <a:r>
              <a:rPr lang="zh-CN" altLang="en-US" dirty="0" smtClean="0"/>
              <a:t>行，这样就有：</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143000" y="1164771"/>
            <a:ext cx="8001000" cy="852714"/>
          </a:xfrm>
        </p:spPr>
        <p:txBody>
          <a:bodyPr/>
          <a:lstStyle/>
          <a:p>
            <a:r>
              <a:rPr lang="zh-CN" altLang="en-US" dirty="0" smtClean="0"/>
              <a:t>当</a:t>
            </a:r>
            <a:r>
              <a:rPr lang="en-US" dirty="0" smtClean="0"/>
              <a:t>n</a:t>
            </a:r>
            <a:r>
              <a:rPr lang="zh-CN" altLang="en-US" dirty="0" smtClean="0"/>
              <a:t>足够大时，二值分布趋近于正态分布。</a:t>
            </a:r>
            <a:endParaRPr lang="zh-CN" altLang="en-US" dirty="0"/>
          </a:p>
        </p:txBody>
      </p:sp>
      <p:graphicFrame>
        <p:nvGraphicFramePr>
          <p:cNvPr id="74754" name="Object 2"/>
          <p:cNvGraphicFramePr>
            <a:graphicFrameLocks noChangeAspect="1"/>
          </p:cNvGraphicFramePr>
          <p:nvPr/>
        </p:nvGraphicFramePr>
        <p:xfrm>
          <a:off x="2844800" y="2866573"/>
          <a:ext cx="1378857" cy="926098"/>
        </p:xfrm>
        <a:graphic>
          <a:graphicData uri="http://schemas.openxmlformats.org/presentationml/2006/ole">
            <p:oleObj spid="_x0000_s74754" name="公式" r:id="rId3" imgW="634725" imgH="431613" progId="Equation.3">
              <p:embed/>
            </p:oleObj>
          </a:graphicData>
        </a:graphic>
      </p:graphicFrame>
      <p:graphicFrame>
        <p:nvGraphicFramePr>
          <p:cNvPr id="74753" name="Object 1"/>
          <p:cNvGraphicFramePr>
            <a:graphicFrameLocks noChangeAspect="1"/>
          </p:cNvGraphicFramePr>
          <p:nvPr/>
        </p:nvGraphicFramePr>
        <p:xfrm>
          <a:off x="2586538" y="4412343"/>
          <a:ext cx="3200268" cy="972457"/>
        </p:xfrm>
        <a:graphic>
          <a:graphicData uri="http://schemas.openxmlformats.org/presentationml/2006/ole">
            <p:oleObj spid="_x0000_s74753" name="公式" r:id="rId4" imgW="1727200" imgH="520700" progId="Equation.3">
              <p:embed/>
            </p:oleObj>
          </a:graphicData>
        </a:graphic>
      </p:graphicFrame>
      <p:sp>
        <p:nvSpPr>
          <p:cNvPr id="74755" name="Rectangle 3"/>
          <p:cNvSpPr>
            <a:spLocks noChangeArrowheads="1"/>
          </p:cNvSpPr>
          <p:nvPr/>
        </p:nvSpPr>
        <p:spPr bwMode="auto">
          <a:xfrm>
            <a:off x="928914" y="2249714"/>
            <a:ext cx="5809604"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质量采样值</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ξ</a:t>
            </a:r>
            <a:r>
              <a:rPr kumimoji="0" lang="en-US" altLang="zh-CN" b="0" i="0" u="none" strike="noStrike" cap="none" normalizeH="0" baseline="-30000" dirty="0" err="1" smtClean="0">
                <a:ln>
                  <a:noFill/>
                </a:ln>
                <a:solidFill>
                  <a:schemeClr val="tx1"/>
                </a:solidFill>
                <a:effectLst/>
                <a:latin typeface="Times New Roman" pitchFamily="18" charset="0"/>
                <a:ea typeface="宋体" pitchFamily="2" charset="-122"/>
                <a:cs typeface="Times New Roman" pitchFamily="18" charset="0"/>
              </a:rPr>
              <a:t>i</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i</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r>
              <a:rPr kumimoji="0" lang="en-US" altLang="zh-CN" b="0" i="0" u="none" strike="noStrike" cap="none" normalizeH="0" baseline="0" dirty="0" smtClean="0">
                <a:ln>
                  <a:noFill/>
                </a:ln>
                <a:solidFill>
                  <a:schemeClr val="tx1"/>
                </a:solidFill>
                <a:effectLst/>
                <a:latin typeface="Arial"/>
                <a:ea typeface="宋体" pitchFamily="2" charset="-122"/>
                <a:cs typeface="Times New Roman" pitchFamily="18" charset="0"/>
              </a:rPr>
              <a:t>…</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n)</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，计算出平均值：</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74757" name="Rectangle 5"/>
          <p:cNvSpPr>
            <a:spLocks noChangeArrowheads="1"/>
          </p:cNvSpPr>
          <p:nvPr/>
        </p:nvSpPr>
        <p:spPr bwMode="auto">
          <a:xfrm>
            <a:off x="0" y="1409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000" b="0" i="0" u="none" strike="noStrike" cap="none" normalizeH="0" baseline="0" smtClean="0">
                <a:ln>
                  <a:noFill/>
                </a:ln>
                <a:solidFill>
                  <a:schemeClr val="tx1"/>
                </a:solidFill>
                <a:effectLst/>
                <a:latin typeface="Arial" pitchFamily="34" charset="0"/>
                <a:ea typeface="楷体_GB2312"/>
                <a:cs typeface="Times New Roman" pitchFamily="18" charset="0"/>
              </a:rPr>
              <a:t>  </a:t>
            </a:r>
            <a:r>
              <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 name="Rectangle 3"/>
          <p:cNvSpPr>
            <a:spLocks noChangeArrowheads="1"/>
          </p:cNvSpPr>
          <p:nvPr/>
        </p:nvSpPr>
        <p:spPr bwMode="auto">
          <a:xfrm>
            <a:off x="1182914" y="3824514"/>
            <a:ext cx="1380506"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方差：</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90600" y="1295400"/>
            <a:ext cx="8001000" cy="925286"/>
          </a:xfrm>
        </p:spPr>
        <p:txBody>
          <a:bodyPr/>
          <a:lstStyle/>
          <a:p>
            <a:r>
              <a:rPr lang="zh-CN" altLang="en-US" dirty="0" smtClean="0"/>
              <a:t>那么上线</a:t>
            </a:r>
            <a:r>
              <a:rPr lang="en-US" dirty="0" smtClean="0"/>
              <a:t>UCL</a:t>
            </a:r>
            <a:r>
              <a:rPr lang="zh-CN" altLang="en-US" dirty="0" smtClean="0"/>
              <a:t>和下线</a:t>
            </a:r>
            <a:r>
              <a:rPr lang="en-US" dirty="0" smtClean="0"/>
              <a:t>LCL</a:t>
            </a:r>
            <a:r>
              <a:rPr lang="zh-CN" altLang="en-US" dirty="0" smtClean="0"/>
              <a:t>，</a:t>
            </a:r>
            <a:r>
              <a:rPr lang="en-US" dirty="0" smtClean="0"/>
              <a:t>p + </a:t>
            </a:r>
            <a:r>
              <a:rPr lang="en-US" dirty="0" err="1" smtClean="0"/>
              <a:t>nσ</a:t>
            </a:r>
            <a:r>
              <a:rPr lang="zh-CN" altLang="en-US" dirty="0" smtClean="0"/>
              <a:t>和</a:t>
            </a:r>
            <a:r>
              <a:rPr lang="en-US" dirty="0" smtClean="0"/>
              <a:t>p – </a:t>
            </a:r>
            <a:r>
              <a:rPr lang="en-US" dirty="0" err="1" smtClean="0"/>
              <a:t>nσ</a:t>
            </a:r>
            <a:r>
              <a:rPr lang="zh-CN" altLang="en-US" dirty="0" smtClean="0"/>
              <a:t>，表达为质量控制的精度</a:t>
            </a:r>
            <a:r>
              <a:rPr lang="en-US" dirty="0" smtClean="0"/>
              <a:t>(n</a:t>
            </a:r>
            <a:r>
              <a:rPr lang="zh-CN" altLang="en-US" dirty="0" smtClean="0"/>
              <a:t>表示有几个</a:t>
            </a:r>
            <a:r>
              <a:rPr lang="en-US" dirty="0" smtClean="0"/>
              <a:t>σ)</a:t>
            </a:r>
            <a:r>
              <a:rPr lang="zh-CN" altLang="en-US" dirty="0" smtClean="0"/>
              <a:t>。</a:t>
            </a:r>
            <a:endParaRPr lang="zh-CN" altLang="en-US" dirty="0"/>
          </a:p>
        </p:txBody>
      </p:sp>
      <p:pic>
        <p:nvPicPr>
          <p:cNvPr id="75778" name="Picture 2"/>
          <p:cNvPicPr>
            <a:picLocks noChangeAspect="1" noChangeArrowheads="1"/>
          </p:cNvPicPr>
          <p:nvPr/>
        </p:nvPicPr>
        <p:blipFill>
          <a:blip r:embed="rId2"/>
          <a:srcRect/>
          <a:stretch>
            <a:fillRect/>
          </a:stretch>
        </p:blipFill>
        <p:spPr bwMode="auto">
          <a:xfrm>
            <a:off x="914400" y="2411640"/>
            <a:ext cx="8128147" cy="3533288"/>
          </a:xfrm>
          <a:prstGeom prst="rect">
            <a:avLst/>
          </a:prstGeom>
          <a:noFill/>
          <a:ln w="9525">
            <a:noFill/>
            <a:miter lim="800000"/>
            <a:headEnd/>
            <a:tailEnd/>
          </a:ln>
          <a:effectLst/>
        </p:spPr>
      </p:pic>
      <p:sp>
        <p:nvSpPr>
          <p:cNvPr id="5" name="矩形 4"/>
          <p:cNvSpPr/>
          <p:nvPr/>
        </p:nvSpPr>
        <p:spPr>
          <a:xfrm>
            <a:off x="711199" y="5688149"/>
            <a:ext cx="8490857" cy="461665"/>
          </a:xfrm>
          <a:prstGeom prst="rect">
            <a:avLst/>
          </a:prstGeom>
        </p:spPr>
        <p:txBody>
          <a:bodyPr wrap="square">
            <a:spAutoFit/>
          </a:bodyPr>
          <a:lstStyle/>
          <a:p>
            <a:r>
              <a:rPr lang="en-US" dirty="0" smtClean="0"/>
              <a:t>(DPMO—Defect Density *1 Million)</a:t>
            </a:r>
            <a:r>
              <a:rPr lang="zh-CN" altLang="en-US" dirty="0" smtClean="0"/>
              <a:t>每百万产品中出现缺陷个数</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DPMO</a:t>
            </a:r>
            <a:r>
              <a:rPr lang="zh-CN" altLang="en-US" dirty="0" smtClean="0"/>
              <a:t>解释软件系统可靠性</a:t>
            </a:r>
            <a:endParaRPr lang="zh-CN" altLang="en-US" dirty="0"/>
          </a:p>
        </p:txBody>
      </p:sp>
      <p:sp>
        <p:nvSpPr>
          <p:cNvPr id="3" name="内容占位符 2"/>
          <p:cNvSpPr>
            <a:spLocks noGrp="1"/>
          </p:cNvSpPr>
          <p:nvPr>
            <p:ph idx="1"/>
          </p:nvPr>
        </p:nvSpPr>
        <p:spPr>
          <a:xfrm>
            <a:off x="918029" y="1295400"/>
            <a:ext cx="8001000" cy="4902200"/>
          </a:xfrm>
        </p:spPr>
        <p:txBody>
          <a:bodyPr/>
          <a:lstStyle/>
          <a:p>
            <a:r>
              <a:rPr lang="zh-CN" altLang="en-US" dirty="0" smtClean="0"/>
              <a:t>用</a:t>
            </a:r>
            <a:r>
              <a:rPr lang="en-US" dirty="0" smtClean="0"/>
              <a:t>DPMO</a:t>
            </a:r>
            <a:r>
              <a:rPr lang="zh-CN" altLang="en-US" dirty="0" smtClean="0"/>
              <a:t>解释软件系统的</a:t>
            </a:r>
            <a:r>
              <a:rPr lang="en-US" dirty="0" smtClean="0"/>
              <a:t>MTBF(</a:t>
            </a:r>
            <a:r>
              <a:rPr lang="zh-CN" altLang="en-US" dirty="0" smtClean="0"/>
              <a:t>平均无故障时间</a:t>
            </a:r>
            <a:r>
              <a:rPr lang="en-US" dirty="0" smtClean="0"/>
              <a:t>)</a:t>
            </a:r>
            <a:r>
              <a:rPr lang="zh-CN" altLang="en-US" dirty="0" smtClean="0"/>
              <a:t>、</a:t>
            </a:r>
            <a:r>
              <a:rPr lang="en-US" dirty="0" smtClean="0"/>
              <a:t>MTTF(</a:t>
            </a:r>
            <a:r>
              <a:rPr lang="zh-CN" altLang="en-US" dirty="0" smtClean="0"/>
              <a:t>平均失效间隔时间</a:t>
            </a:r>
            <a:r>
              <a:rPr lang="en-US" dirty="0" smtClean="0"/>
              <a:t>)</a:t>
            </a:r>
            <a:r>
              <a:rPr lang="zh-CN" altLang="en-US" dirty="0" smtClean="0"/>
              <a:t>和可用性</a:t>
            </a:r>
            <a:r>
              <a:rPr lang="en-US" dirty="0" smtClean="0"/>
              <a:t>(</a:t>
            </a:r>
            <a:r>
              <a:rPr lang="zh-CN" altLang="en-US" dirty="0" smtClean="0"/>
              <a:t>参见第</a:t>
            </a:r>
            <a:r>
              <a:rPr lang="en-US" dirty="0" smtClean="0"/>
              <a:t>4</a:t>
            </a:r>
            <a:r>
              <a:rPr lang="zh-CN" altLang="en-US" dirty="0" smtClean="0"/>
              <a:t>和第</a:t>
            </a:r>
            <a:r>
              <a:rPr lang="en-US" dirty="0" smtClean="0"/>
              <a:t>5</a:t>
            </a:r>
            <a:r>
              <a:rPr lang="zh-CN" altLang="en-US" dirty="0" smtClean="0"/>
              <a:t>章</a:t>
            </a:r>
            <a:r>
              <a:rPr lang="en-US" dirty="0" smtClean="0"/>
              <a:t>)</a:t>
            </a:r>
            <a:r>
              <a:rPr lang="zh-CN" altLang="en-US" dirty="0" smtClean="0"/>
              <a:t>，要比借用硬件系统的概念更可信任。</a:t>
            </a:r>
            <a:endParaRPr lang="en-US" altLang="zh-CN" dirty="0" smtClean="0"/>
          </a:p>
          <a:p>
            <a:pPr lvl="1"/>
            <a:r>
              <a:rPr lang="zh-CN" altLang="en-US" dirty="0" smtClean="0"/>
              <a:t>如果软件质量满意度能够得到</a:t>
            </a:r>
            <a:r>
              <a:rPr lang="en-US" dirty="0" smtClean="0"/>
              <a:t>6σ</a:t>
            </a:r>
            <a:r>
              <a:rPr lang="zh-CN" altLang="en-US" dirty="0" smtClean="0"/>
              <a:t>的话，就意味着，一个团队发布出</a:t>
            </a:r>
            <a:r>
              <a:rPr lang="en-US" dirty="0" smtClean="0"/>
              <a:t>1</a:t>
            </a:r>
            <a:r>
              <a:rPr lang="zh-CN" altLang="en-US" dirty="0" smtClean="0"/>
              <a:t>百万行代码的系统，只能有小于</a:t>
            </a:r>
            <a:r>
              <a:rPr lang="en-US" dirty="0" smtClean="0"/>
              <a:t>3.4</a:t>
            </a:r>
            <a:r>
              <a:rPr lang="zh-CN" altLang="en-US" dirty="0" smtClean="0"/>
              <a:t>个的代码行有错误。</a:t>
            </a:r>
            <a:endParaRPr lang="en-US" altLang="zh-CN" dirty="0" smtClean="0"/>
          </a:p>
          <a:p>
            <a:pPr lvl="1"/>
            <a:r>
              <a:rPr lang="zh-CN" altLang="en-US" dirty="0" smtClean="0"/>
              <a:t>假设一个系统具有</a:t>
            </a:r>
            <a:r>
              <a:rPr lang="en-US" dirty="0" smtClean="0"/>
              <a:t>10</a:t>
            </a:r>
            <a:r>
              <a:rPr lang="zh-CN" altLang="en-US" dirty="0" smtClean="0"/>
              <a:t>万行的代码，那么该系统中存在缺陷数量只有</a:t>
            </a:r>
            <a:r>
              <a:rPr lang="en-US" dirty="0" smtClean="0"/>
              <a:t>0.3</a:t>
            </a:r>
            <a:r>
              <a:rPr lang="zh-CN" altLang="en-US" dirty="0" smtClean="0"/>
              <a:t>个。因此，软件系统出现故障的可能性仅为</a:t>
            </a:r>
            <a:r>
              <a:rPr lang="en-US" dirty="0" smtClean="0"/>
              <a:t>1-99.99966%</a:t>
            </a:r>
            <a:r>
              <a:rPr lang="zh-CN" altLang="en-US" dirty="0" smtClean="0"/>
              <a:t>，或者说，软件的可用性</a:t>
            </a:r>
            <a:r>
              <a:rPr lang="en-US" dirty="0" smtClean="0"/>
              <a:t>(availability)</a:t>
            </a:r>
            <a:r>
              <a:rPr lang="zh-CN" altLang="en-US" dirty="0" smtClean="0"/>
              <a:t>为</a:t>
            </a:r>
            <a:r>
              <a:rPr lang="en-US" dirty="0" smtClean="0"/>
              <a:t>99.99966%</a:t>
            </a:r>
            <a:r>
              <a:rPr lang="zh-CN" altLang="en-US" dirty="0" smtClean="0"/>
              <a:t>，即达到</a:t>
            </a:r>
            <a:r>
              <a:rPr lang="en-US" dirty="0" smtClean="0"/>
              <a:t>5</a:t>
            </a:r>
            <a:r>
              <a:rPr lang="zh-CN" altLang="en-US" dirty="0" smtClean="0"/>
              <a:t>个“</a:t>
            </a:r>
            <a:r>
              <a:rPr lang="en-US" dirty="0" smtClean="0"/>
              <a:t>9</a:t>
            </a:r>
            <a:r>
              <a:rPr lang="zh-CN" altLang="en-US" dirty="0" smtClean="0"/>
              <a:t>”的要求。</a:t>
            </a:r>
            <a:endParaRPr lang="en-US" altLang="zh-CN" dirty="0" smtClean="0"/>
          </a:p>
          <a:p>
            <a:r>
              <a:rPr lang="zh-CN" altLang="en-US" dirty="0" smtClean="0"/>
              <a:t>问题是，我们如何计算出</a:t>
            </a:r>
            <a:r>
              <a:rPr lang="en-US" altLang="zh-CN" dirty="0" smtClean="0"/>
              <a:t>DPMO</a:t>
            </a:r>
            <a:r>
              <a:rPr lang="zh-CN" altLang="en-US" dirty="0" smtClean="0"/>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16.5 </a:t>
            </a:r>
            <a:r>
              <a:rPr lang="zh-CN" altLang="en-US" dirty="0" smtClean="0"/>
              <a:t>质量控制</a:t>
            </a:r>
            <a:endParaRPr lang="zh-CN" altLang="en-US" dirty="0"/>
          </a:p>
        </p:txBody>
      </p:sp>
      <p:sp>
        <p:nvSpPr>
          <p:cNvPr id="3" name="内容占位符 2"/>
          <p:cNvSpPr>
            <a:spLocks noGrp="1"/>
          </p:cNvSpPr>
          <p:nvPr>
            <p:ph idx="1"/>
          </p:nvPr>
        </p:nvSpPr>
        <p:spPr/>
        <p:txBody>
          <a:bodyPr/>
          <a:lstStyle/>
          <a:p>
            <a:r>
              <a:rPr lang="en-US" dirty="0" smtClean="0"/>
              <a:t>16.5.1 </a:t>
            </a:r>
            <a:r>
              <a:rPr lang="zh-CN" altLang="en-US" dirty="0" smtClean="0"/>
              <a:t>质量漂移与宽泛现象</a:t>
            </a:r>
          </a:p>
          <a:p>
            <a:r>
              <a:rPr lang="en-US" dirty="0" smtClean="0"/>
              <a:t>16.5.2 </a:t>
            </a:r>
            <a:r>
              <a:rPr lang="zh-CN" altLang="en-US" dirty="0" smtClean="0"/>
              <a:t>质量漂移的控制</a:t>
            </a:r>
          </a:p>
          <a:p>
            <a:r>
              <a:rPr lang="en-US" dirty="0" smtClean="0"/>
              <a:t>16.5.3 </a:t>
            </a:r>
            <a:r>
              <a:rPr lang="zh-CN" altLang="en-US" dirty="0" smtClean="0"/>
              <a:t>质量宽泛的控制</a:t>
            </a:r>
          </a:p>
          <a:p>
            <a:r>
              <a:rPr lang="en-US" dirty="0" smtClean="0"/>
              <a:t>16.5.4 </a:t>
            </a:r>
            <a:r>
              <a:rPr lang="zh-CN" altLang="en-US" dirty="0" smtClean="0"/>
              <a:t>质量控制能力基线及其应用</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16.5.1 </a:t>
            </a:r>
            <a:r>
              <a:rPr lang="zh-CN" altLang="en-US" dirty="0" smtClean="0"/>
              <a:t>质量漂移与宽泛现象</a:t>
            </a:r>
            <a:endParaRPr lang="zh-CN" altLang="en-US" dirty="0"/>
          </a:p>
        </p:txBody>
      </p:sp>
      <p:sp>
        <p:nvSpPr>
          <p:cNvPr id="3" name="内容占位符 2"/>
          <p:cNvSpPr>
            <a:spLocks noGrp="1"/>
          </p:cNvSpPr>
          <p:nvPr>
            <p:ph idx="1"/>
          </p:nvPr>
        </p:nvSpPr>
        <p:spPr/>
        <p:txBody>
          <a:bodyPr/>
          <a:lstStyle/>
          <a:p>
            <a:r>
              <a:rPr lang="zh-CN" altLang="en-US" dirty="0" smtClean="0"/>
              <a:t>在质量管理中，需要控制这种质量偏移于目标质量的情况，</a:t>
            </a:r>
            <a:r>
              <a:rPr lang="en-US" dirty="0" err="1" smtClean="0"/>
              <a:t>Siviy</a:t>
            </a:r>
            <a:r>
              <a:rPr lang="zh-CN" altLang="en-US" dirty="0" smtClean="0"/>
              <a:t>等用图</a:t>
            </a:r>
            <a:r>
              <a:rPr lang="en-US" dirty="0" smtClean="0"/>
              <a:t>16-8</a:t>
            </a:r>
            <a:r>
              <a:rPr lang="zh-CN" altLang="en-US" dirty="0" smtClean="0"/>
              <a:t>解释了软件开发过程中的质量漂移</a:t>
            </a:r>
            <a:r>
              <a:rPr lang="zh-CN" altLang="en-US" baseline="30000" dirty="0" smtClean="0"/>
              <a:t>。</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3" name="表格 2"/>
          <p:cNvGraphicFramePr>
            <a:graphicFrameLocks noGrp="1"/>
          </p:cNvGraphicFramePr>
          <p:nvPr/>
        </p:nvGraphicFramePr>
        <p:xfrm>
          <a:off x="813431" y="1028700"/>
          <a:ext cx="7880625" cy="5377169"/>
        </p:xfrm>
        <a:graphic>
          <a:graphicData uri="http://schemas.openxmlformats.org/drawingml/2006/table">
            <a:tbl>
              <a:tblPr/>
              <a:tblGrid>
                <a:gridCol w="681540"/>
                <a:gridCol w="1567543"/>
                <a:gridCol w="2714172"/>
                <a:gridCol w="841828"/>
                <a:gridCol w="812800"/>
                <a:gridCol w="671778"/>
                <a:gridCol w="590964"/>
              </a:tblGrid>
              <a:tr h="451757">
                <a:tc gridSpan="3">
                  <a:txBody>
                    <a:bodyPr/>
                    <a:lstStyle/>
                    <a:p>
                      <a:pPr indent="269875" algn="r">
                        <a:lnSpc>
                          <a:spcPts val="1660"/>
                        </a:lnSpc>
                        <a:spcAft>
                          <a:spcPts val="0"/>
                        </a:spcAft>
                      </a:pPr>
                      <a:r>
                        <a:rPr lang="zh-CN" sz="1600" kern="100" dirty="0" smtClean="0">
                          <a:latin typeface="Times New Roman"/>
                          <a:ea typeface="宋体"/>
                          <a:cs typeface="Times New Roman"/>
                        </a:rPr>
                        <a:t>原因</a:t>
                      </a:r>
                      <a:endParaRPr lang="zh-CN" sz="1600" kern="100" dirty="0">
                        <a:latin typeface="Times New Roman"/>
                        <a:ea typeface="宋体"/>
                        <a:cs typeface="Times New Roman"/>
                      </a:endParaRPr>
                    </a:p>
                    <a:p>
                      <a:pPr indent="269875" algn="just">
                        <a:lnSpc>
                          <a:spcPts val="1660"/>
                        </a:lnSpc>
                        <a:spcAft>
                          <a:spcPts val="0"/>
                        </a:spcAft>
                      </a:pPr>
                      <a:r>
                        <a:rPr lang="zh-CN" sz="1600" kern="100" dirty="0">
                          <a:latin typeface="Times New Roman"/>
                          <a:ea typeface="宋体"/>
                          <a:cs typeface="Times New Roman"/>
                        </a:rPr>
                        <a:t>软件系统质量要求属性</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hMerge="1">
                  <a:txBody>
                    <a:bodyPr/>
                    <a:lstStyle/>
                    <a:p>
                      <a:endParaRPr lang="zh-CN" altLang="en-US"/>
                    </a:p>
                  </a:txBody>
                  <a:tcPr/>
                </a:tc>
                <a:tc hMerge="1">
                  <a:txBody>
                    <a:bodyPr/>
                    <a:lstStyle/>
                    <a:p>
                      <a:endParaRPr lang="zh-CN" altLang="en-US"/>
                    </a:p>
                  </a:txBody>
                  <a:tcPr/>
                </a:tc>
                <a:tc gridSpan="4">
                  <a:txBody>
                    <a:bodyPr/>
                    <a:lstStyle/>
                    <a:p>
                      <a:pPr indent="269875" algn="ctr">
                        <a:lnSpc>
                          <a:spcPts val="1660"/>
                        </a:lnSpc>
                        <a:spcAft>
                          <a:spcPts val="0"/>
                        </a:spcAft>
                      </a:pPr>
                      <a:r>
                        <a:rPr lang="zh-CN" sz="1600" kern="100">
                          <a:latin typeface="Times New Roman"/>
                          <a:ea typeface="宋体"/>
                          <a:cs typeface="Times New Roman"/>
                        </a:rPr>
                        <a:t>软件系统质量的原因</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745671">
                <a:tc>
                  <a:txBody>
                    <a:bodyPr/>
                    <a:lstStyle/>
                    <a:p>
                      <a:pPr indent="0" algn="ctr">
                        <a:lnSpc>
                          <a:spcPts val="1660"/>
                        </a:lnSpc>
                        <a:spcAft>
                          <a:spcPts val="0"/>
                        </a:spcAft>
                      </a:pPr>
                      <a:r>
                        <a:rPr lang="zh-CN" sz="1600" kern="100" dirty="0" smtClean="0">
                          <a:latin typeface="Times New Roman"/>
                          <a:ea typeface="宋体"/>
                          <a:cs typeface="Times New Roman"/>
                        </a:rPr>
                        <a:t>一级属性</a:t>
                      </a:r>
                      <a:endParaRPr lang="zh-CN" sz="1600" kern="100" dirty="0">
                        <a:latin typeface="Times New Roman"/>
                        <a:ea typeface="宋体"/>
                        <a:cs typeface="Times New Roman"/>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zh-CN" sz="1600" kern="100" dirty="0">
                          <a:latin typeface="Times New Roman"/>
                          <a:ea typeface="宋体"/>
                          <a:cs typeface="Times New Roman"/>
                        </a:rPr>
                        <a:t>二级属性</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含义</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600" kern="100" dirty="0" smtClean="0">
                          <a:solidFill>
                            <a:schemeClr val="tx1"/>
                          </a:solidFill>
                          <a:latin typeface="Times New Roman"/>
                          <a:ea typeface="宋体"/>
                          <a:cs typeface="Times New Roman"/>
                        </a:rPr>
                        <a:t>体系结构设计不足</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0"/>
                        </a:spcAft>
                      </a:pPr>
                      <a:r>
                        <a:rPr lang="zh-CN" sz="1600" kern="100" dirty="0" smtClean="0">
                          <a:solidFill>
                            <a:schemeClr val="tx1"/>
                          </a:solidFill>
                          <a:latin typeface="Times New Roman"/>
                          <a:ea typeface="宋体"/>
                          <a:cs typeface="Times New Roman"/>
                        </a:rPr>
                        <a:t>开发过程遗留缺陷</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660"/>
                        </a:lnSpc>
                        <a:spcAft>
                          <a:spcPts val="0"/>
                        </a:spcAft>
                      </a:pPr>
                      <a:r>
                        <a:rPr lang="zh-CN" sz="1600" kern="100" dirty="0" smtClean="0">
                          <a:solidFill>
                            <a:schemeClr val="tx1"/>
                          </a:solidFill>
                          <a:latin typeface="Times New Roman"/>
                          <a:ea typeface="宋体"/>
                          <a:cs typeface="Times New Roman"/>
                        </a:rPr>
                        <a:t>维护不足</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660"/>
                        </a:lnSpc>
                        <a:spcAft>
                          <a:spcPts val="0"/>
                        </a:spcAft>
                      </a:pPr>
                      <a:r>
                        <a:rPr lang="zh-CN" sz="1600" kern="100" dirty="0" smtClean="0">
                          <a:solidFill>
                            <a:schemeClr val="tx1"/>
                          </a:solidFill>
                          <a:latin typeface="Times New Roman"/>
                          <a:ea typeface="宋体"/>
                          <a:cs typeface="Times New Roman"/>
                        </a:rPr>
                        <a:t>使用不当</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314">
                <a:tc rowSpan="11">
                  <a:txBody>
                    <a:bodyPr/>
                    <a:lstStyle/>
                    <a:p>
                      <a:pPr indent="269875" algn="just">
                        <a:lnSpc>
                          <a:spcPts val="1660"/>
                        </a:lnSpc>
                        <a:spcAft>
                          <a:spcPts val="0"/>
                        </a:spcAft>
                      </a:pPr>
                      <a:endParaRPr lang="en-US" sz="1600" kern="100" dirty="0">
                        <a:latin typeface="Times New Roman"/>
                        <a:ea typeface="宋体"/>
                        <a:cs typeface="Times New Roman"/>
                      </a:endParaRPr>
                    </a:p>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性能</a:t>
                      </a:r>
                      <a:endParaRPr lang="zh-CN" sz="1600" kern="100" dirty="0">
                        <a:latin typeface="Times New Roman"/>
                        <a:ea typeface="宋体"/>
                        <a:cs typeface="Times New Roman"/>
                      </a:endParaRPr>
                    </a:p>
                  </a:txBody>
                  <a:tcPr marL="47812" marR="47812"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准确性</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计算和控制的精度</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236">
                <a:tc vMerge="1">
                  <a:txBody>
                    <a:bodyPr/>
                    <a:lstStyle/>
                    <a:p>
                      <a:endParaRPr lang="zh-CN" altLang="en-US"/>
                    </a:p>
                  </a:txBody>
                  <a:tcPr/>
                </a:tc>
                <a:tc>
                  <a:txBody>
                    <a:bodyPr/>
                    <a:lstStyle/>
                    <a:p>
                      <a:pPr indent="269875" algn="just">
                        <a:lnSpc>
                          <a:spcPts val="1660"/>
                        </a:lnSpc>
                        <a:spcAft>
                          <a:spcPts val="0"/>
                        </a:spcAft>
                      </a:pPr>
                      <a:r>
                        <a:rPr lang="zh-CN" sz="1600" kern="100" dirty="0">
                          <a:latin typeface="Times New Roman"/>
                          <a:ea typeface="宋体"/>
                          <a:cs typeface="Times New Roman"/>
                        </a:rPr>
                        <a:t>内存印记</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内存使用量</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314">
                <a:tc vMerge="1">
                  <a:txBody>
                    <a:bodyPr/>
                    <a:lstStyle/>
                    <a:p>
                      <a:endParaRPr lang="zh-CN" altLang="en-US"/>
                    </a:p>
                  </a:txBody>
                  <a:tcPr/>
                </a:tc>
                <a:tc>
                  <a:txBody>
                    <a:bodyPr/>
                    <a:lstStyle/>
                    <a:p>
                      <a:pPr indent="269875" algn="just">
                        <a:lnSpc>
                          <a:spcPts val="1660"/>
                        </a:lnSpc>
                        <a:spcAft>
                          <a:spcPts val="0"/>
                        </a:spcAft>
                      </a:pPr>
                      <a:r>
                        <a:rPr lang="zh-CN" sz="1600" kern="100" dirty="0">
                          <a:latin typeface="Times New Roman"/>
                          <a:ea typeface="宋体"/>
                          <a:cs typeface="Times New Roman"/>
                        </a:rPr>
                        <a:t>响应性</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对输入的相应时间</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8471">
                <a:tc vMerge="1">
                  <a:txBody>
                    <a:bodyPr/>
                    <a:lstStyle/>
                    <a:p>
                      <a:endParaRPr lang="zh-CN" altLang="en-US"/>
                    </a:p>
                  </a:txBody>
                  <a:tcPr/>
                </a:tc>
                <a:tc>
                  <a:txBody>
                    <a:bodyPr/>
                    <a:lstStyle/>
                    <a:p>
                      <a:pPr indent="269875" algn="just">
                        <a:lnSpc>
                          <a:spcPts val="1660"/>
                        </a:lnSpc>
                        <a:spcAft>
                          <a:spcPts val="0"/>
                        </a:spcAft>
                      </a:pPr>
                      <a:r>
                        <a:rPr lang="zh-CN" sz="1600" kern="100" dirty="0">
                          <a:latin typeface="Times New Roman"/>
                          <a:ea typeface="宋体"/>
                          <a:cs typeface="Times New Roman"/>
                        </a:rPr>
                        <a:t>可剪裁性</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系统随着规模的上升，支持修改的能力</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236">
                <a:tc vMerge="1">
                  <a:txBody>
                    <a:bodyPr/>
                    <a:lstStyle/>
                    <a:p>
                      <a:endParaRPr lang="zh-CN" altLang="en-US"/>
                    </a:p>
                  </a:txBody>
                  <a:tcPr/>
                </a:tc>
                <a:tc>
                  <a:txBody>
                    <a:bodyPr/>
                    <a:lstStyle/>
                    <a:p>
                      <a:pPr indent="269875" algn="just">
                        <a:lnSpc>
                          <a:spcPts val="1660"/>
                        </a:lnSpc>
                        <a:spcAft>
                          <a:spcPts val="0"/>
                        </a:spcAft>
                      </a:pPr>
                      <a:r>
                        <a:rPr lang="zh-CN" sz="1600" kern="100" dirty="0">
                          <a:latin typeface="Times New Roman"/>
                          <a:ea typeface="宋体"/>
                          <a:cs typeface="Times New Roman"/>
                        </a:rPr>
                        <a:t>可调度性</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操作调度的能力</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314">
                <a:tc vMerge="1">
                  <a:txBody>
                    <a:bodyPr/>
                    <a:lstStyle/>
                    <a:p>
                      <a:endParaRPr lang="zh-CN" altLang="en-US"/>
                    </a:p>
                  </a:txBody>
                  <a:tcPr/>
                </a:tc>
                <a:tc>
                  <a:txBody>
                    <a:bodyPr/>
                    <a:lstStyle/>
                    <a:p>
                      <a:pPr indent="269875" algn="just">
                        <a:lnSpc>
                          <a:spcPts val="1660"/>
                        </a:lnSpc>
                        <a:spcAft>
                          <a:spcPts val="0"/>
                        </a:spcAft>
                      </a:pPr>
                      <a:r>
                        <a:rPr lang="zh-CN" sz="1600" kern="100" dirty="0">
                          <a:latin typeface="Times New Roman"/>
                          <a:ea typeface="宋体"/>
                          <a:cs typeface="Times New Roman"/>
                        </a:rPr>
                        <a:t>时间线</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在准确的时间上执行任务的能力</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314">
                <a:tc vMerge="1">
                  <a:txBody>
                    <a:bodyPr/>
                    <a:lstStyle/>
                    <a:p>
                      <a:endParaRPr lang="zh-CN" altLang="en-US"/>
                    </a:p>
                  </a:txBody>
                  <a:tcPr/>
                </a:tc>
                <a:tc>
                  <a:txBody>
                    <a:bodyPr/>
                    <a:lstStyle/>
                    <a:p>
                      <a:pPr indent="269875" algn="just">
                        <a:lnSpc>
                          <a:spcPts val="1660"/>
                        </a:lnSpc>
                        <a:spcAft>
                          <a:spcPts val="0"/>
                        </a:spcAft>
                      </a:pPr>
                      <a:r>
                        <a:rPr lang="en-US" sz="1600" kern="100" dirty="0">
                          <a:latin typeface="Times New Roman"/>
                          <a:ea typeface="宋体"/>
                          <a:cs typeface="Times New Roman"/>
                        </a:rPr>
                        <a:t>CPU</a:t>
                      </a:r>
                      <a:r>
                        <a:rPr lang="zh-CN" sz="1600" kern="100" dirty="0">
                          <a:latin typeface="Times New Roman"/>
                          <a:ea typeface="宋体"/>
                          <a:cs typeface="Times New Roman"/>
                        </a:rPr>
                        <a:t>利用率</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CPU</a:t>
                      </a:r>
                      <a:r>
                        <a:rPr lang="zh-CN" sz="1600" kern="100" dirty="0">
                          <a:latin typeface="Times New Roman"/>
                          <a:ea typeface="宋体"/>
                          <a:cs typeface="Times New Roman"/>
                        </a:rPr>
                        <a:t>执行时间的百分比</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314">
                <a:tc vMerge="1">
                  <a:txBody>
                    <a:bodyPr/>
                    <a:lstStyle/>
                    <a:p>
                      <a:endParaRPr lang="zh-CN" altLang="en-US"/>
                    </a:p>
                  </a:txBody>
                  <a:tcPr/>
                </a:tc>
                <a:tc>
                  <a:txBody>
                    <a:bodyPr/>
                    <a:lstStyle/>
                    <a:p>
                      <a:pPr indent="269875" algn="just">
                        <a:lnSpc>
                          <a:spcPts val="1660"/>
                        </a:lnSpc>
                        <a:spcAft>
                          <a:spcPts val="0"/>
                        </a:spcAft>
                      </a:pPr>
                      <a:r>
                        <a:rPr lang="zh-CN" sz="1600" kern="100" dirty="0">
                          <a:latin typeface="Times New Roman"/>
                          <a:ea typeface="宋体"/>
                          <a:cs typeface="Times New Roman"/>
                        </a:rPr>
                        <a:t>延迟</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输入与输出之间的时间</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314">
                <a:tc vMerge="1">
                  <a:txBody>
                    <a:bodyPr/>
                    <a:lstStyle/>
                    <a:p>
                      <a:endParaRPr lang="zh-CN" altLang="en-US"/>
                    </a:p>
                  </a:txBody>
                  <a:tcPr/>
                </a:tc>
                <a:tc>
                  <a:txBody>
                    <a:bodyPr/>
                    <a:lstStyle/>
                    <a:p>
                      <a:pPr indent="269875" algn="just">
                        <a:lnSpc>
                          <a:spcPts val="1660"/>
                        </a:lnSpc>
                        <a:spcAft>
                          <a:spcPts val="0"/>
                        </a:spcAft>
                      </a:pPr>
                      <a:r>
                        <a:rPr lang="zh-CN" sz="1600" kern="100" dirty="0">
                          <a:latin typeface="Times New Roman"/>
                          <a:ea typeface="宋体"/>
                          <a:cs typeface="Times New Roman"/>
                        </a:rPr>
                        <a:t>事务吞吐量</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每单位时间内处理事务的数量</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314">
                <a:tc vMerge="1">
                  <a:txBody>
                    <a:bodyPr/>
                    <a:lstStyle/>
                    <a:p>
                      <a:endParaRPr lang="zh-CN" altLang="en-US"/>
                    </a:p>
                  </a:txBody>
                  <a:tcPr/>
                </a:tc>
                <a:tc>
                  <a:txBody>
                    <a:bodyPr/>
                    <a:lstStyle/>
                    <a:p>
                      <a:pPr indent="269875" algn="just">
                        <a:lnSpc>
                          <a:spcPts val="1660"/>
                        </a:lnSpc>
                        <a:spcAft>
                          <a:spcPts val="0"/>
                        </a:spcAft>
                      </a:pPr>
                      <a:r>
                        <a:rPr lang="zh-CN" sz="1600" kern="100" dirty="0">
                          <a:latin typeface="Times New Roman"/>
                          <a:ea typeface="宋体"/>
                          <a:cs typeface="Times New Roman"/>
                        </a:rPr>
                        <a:t>并发</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并发执行操作的能力</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5971">
                <a:tc vMerge="1">
                  <a:txBody>
                    <a:bodyPr/>
                    <a:lstStyle/>
                    <a:p>
                      <a:endParaRPr lang="zh-CN" altLang="en-US"/>
                    </a:p>
                  </a:txBody>
                  <a:tcPr/>
                </a:tc>
                <a:tc>
                  <a:txBody>
                    <a:bodyPr/>
                    <a:lstStyle/>
                    <a:p>
                      <a:pPr indent="269875" algn="just">
                        <a:lnSpc>
                          <a:spcPts val="1660"/>
                        </a:lnSpc>
                        <a:spcAft>
                          <a:spcPts val="0"/>
                        </a:spcAft>
                      </a:pPr>
                      <a:r>
                        <a:rPr lang="zh-CN" sz="1600" kern="100" dirty="0">
                          <a:latin typeface="Times New Roman"/>
                          <a:ea typeface="宋体"/>
                          <a:cs typeface="Times New Roman"/>
                        </a:rPr>
                        <a:t>效率</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程序执行其功能所要求的计算资源量和代码量</a:t>
                      </a: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47812" marR="47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6802" name="Picture 2"/>
          <p:cNvPicPr>
            <a:picLocks noChangeAspect="1" noChangeArrowheads="1"/>
          </p:cNvPicPr>
          <p:nvPr/>
        </p:nvPicPr>
        <p:blipFill>
          <a:blip r:embed="rId2"/>
          <a:srcRect/>
          <a:stretch>
            <a:fillRect/>
          </a:stretch>
        </p:blipFill>
        <p:spPr bwMode="auto">
          <a:xfrm>
            <a:off x="783771" y="1316491"/>
            <a:ext cx="8427110" cy="4684031"/>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16.5.2 </a:t>
            </a:r>
            <a:r>
              <a:rPr lang="zh-CN" altLang="en-US" dirty="0" smtClean="0"/>
              <a:t>质量漂移的控制</a:t>
            </a:r>
            <a:endParaRPr lang="zh-CN" altLang="en-US" dirty="0"/>
          </a:p>
        </p:txBody>
      </p:sp>
      <p:sp>
        <p:nvSpPr>
          <p:cNvPr id="3" name="内容占位符 2"/>
          <p:cNvSpPr>
            <a:spLocks noGrp="1"/>
          </p:cNvSpPr>
          <p:nvPr>
            <p:ph idx="1"/>
          </p:nvPr>
        </p:nvSpPr>
        <p:spPr/>
        <p:txBody>
          <a:bodyPr/>
          <a:lstStyle/>
          <a:p>
            <a:r>
              <a:rPr lang="zh-CN" altLang="en-US" dirty="0" smtClean="0"/>
              <a:t>采用普遍接收三种</a:t>
            </a:r>
            <a:r>
              <a:rPr lang="en-US" dirty="0" smtClean="0"/>
              <a:t>6-Sigma</a:t>
            </a:r>
            <a:r>
              <a:rPr lang="zh-CN" altLang="en-US" dirty="0" smtClean="0"/>
              <a:t>方法：</a:t>
            </a:r>
            <a:r>
              <a:rPr lang="en-US" dirty="0" smtClean="0"/>
              <a:t> </a:t>
            </a:r>
            <a:endParaRPr lang="zh-CN" altLang="en-US" dirty="0" smtClean="0"/>
          </a:p>
          <a:p>
            <a:pPr lvl="1"/>
            <a:r>
              <a:rPr lang="en-US" dirty="0" smtClean="0"/>
              <a:t>(1)DMAIC(Define, Measure, Analyze, Improve, Control))</a:t>
            </a:r>
            <a:r>
              <a:rPr lang="zh-CN" altLang="en-US" dirty="0" smtClean="0"/>
              <a:t>，即，</a:t>
            </a:r>
            <a:endParaRPr lang="en-US" altLang="zh-CN" dirty="0" smtClean="0"/>
          </a:p>
          <a:p>
            <a:pPr lvl="2"/>
            <a:r>
              <a:rPr lang="zh-CN" altLang="en-US" dirty="0" smtClean="0"/>
              <a:t>进行“定义</a:t>
            </a:r>
            <a:r>
              <a:rPr lang="en-US" dirty="0" smtClean="0">
                <a:sym typeface="Wingdings"/>
              </a:rPr>
              <a:t></a:t>
            </a:r>
            <a:r>
              <a:rPr lang="zh-CN" altLang="en-US" dirty="0" smtClean="0"/>
              <a:t>测量</a:t>
            </a:r>
            <a:r>
              <a:rPr lang="en-US" dirty="0" smtClean="0">
                <a:sym typeface="Wingdings"/>
              </a:rPr>
              <a:t></a:t>
            </a:r>
            <a:r>
              <a:rPr lang="zh-CN" altLang="en-US" dirty="0" smtClean="0"/>
              <a:t>分析</a:t>
            </a:r>
            <a:r>
              <a:rPr lang="en-US" dirty="0" smtClean="0">
                <a:sym typeface="Wingdings"/>
              </a:rPr>
              <a:t></a:t>
            </a:r>
            <a:r>
              <a:rPr lang="zh-CN" altLang="en-US" dirty="0" smtClean="0"/>
              <a:t>改进</a:t>
            </a:r>
            <a:r>
              <a:rPr lang="en-US" dirty="0" smtClean="0">
                <a:sym typeface="Wingdings"/>
              </a:rPr>
              <a:t></a:t>
            </a:r>
            <a:r>
              <a:rPr lang="zh-CN" altLang="en-US" dirty="0" smtClean="0"/>
              <a:t>控制”</a:t>
            </a:r>
          </a:p>
          <a:p>
            <a:pPr lvl="1"/>
            <a:r>
              <a:rPr lang="en-US" dirty="0" smtClean="0"/>
              <a:t>(2) DFSS(Design for Six Sigma)</a:t>
            </a:r>
            <a:r>
              <a:rPr lang="zh-CN" altLang="en-US" dirty="0" smtClean="0"/>
              <a:t>，即，依照</a:t>
            </a:r>
            <a:r>
              <a:rPr lang="en-US" dirty="0" smtClean="0"/>
              <a:t>6-Sigma</a:t>
            </a:r>
            <a:r>
              <a:rPr lang="zh-CN" altLang="en-US" dirty="0" smtClean="0"/>
              <a:t>的指标要求设计新产品和过程，</a:t>
            </a:r>
            <a:endParaRPr lang="en-US" altLang="zh-CN" dirty="0" smtClean="0"/>
          </a:p>
          <a:p>
            <a:pPr lvl="2"/>
            <a:r>
              <a:rPr lang="zh-CN" altLang="en-US" dirty="0" smtClean="0"/>
              <a:t>其顺序为：定义、测量、分析、设计和验证。</a:t>
            </a:r>
          </a:p>
          <a:p>
            <a:pPr lvl="1"/>
            <a:r>
              <a:rPr lang="en-US" dirty="0" smtClean="0"/>
              <a:t>(3) Lean</a:t>
            </a:r>
            <a:r>
              <a:rPr lang="zh-CN" altLang="en-US" dirty="0" smtClean="0"/>
              <a:t>方法。</a:t>
            </a:r>
            <a:endParaRPr lang="en-US" altLang="zh-CN" dirty="0" smtClean="0"/>
          </a:p>
          <a:p>
            <a:pPr lvl="2"/>
            <a:r>
              <a:rPr lang="en-US" dirty="0" smtClean="0"/>
              <a:t>a)</a:t>
            </a:r>
            <a:r>
              <a:rPr lang="zh-CN" altLang="en-US" dirty="0" smtClean="0"/>
              <a:t>说明客户期望的价值；</a:t>
            </a:r>
            <a:r>
              <a:rPr lang="en-US" dirty="0" smtClean="0"/>
              <a:t>b)</a:t>
            </a:r>
            <a:r>
              <a:rPr lang="zh-CN" altLang="en-US" dirty="0" smtClean="0"/>
              <a:t>标识每个产品的价值，以及存在必须解决的挑战；</a:t>
            </a:r>
            <a:r>
              <a:rPr lang="en-US" dirty="0" smtClean="0"/>
              <a:t>c)</a:t>
            </a:r>
            <a:r>
              <a:rPr lang="zh-CN" altLang="en-US" dirty="0" smtClean="0"/>
              <a:t>让产品连续地通过后续的增值步骤；</a:t>
            </a:r>
            <a:r>
              <a:rPr lang="en-US" dirty="0" smtClean="0"/>
              <a:t>d)</a:t>
            </a:r>
            <a:r>
              <a:rPr lang="zh-CN" altLang="en-US" dirty="0" smtClean="0"/>
              <a:t>建立步骤之间影响关系，让流程连续；</a:t>
            </a:r>
            <a:r>
              <a:rPr lang="en-US" dirty="0" smtClean="0"/>
              <a:t>e)</a:t>
            </a:r>
            <a:r>
              <a:rPr lang="zh-CN" altLang="en-US" dirty="0" smtClean="0"/>
              <a:t>完善管理，使得步骤个数，以及服务客户的时间和信息不断下降。</a:t>
            </a:r>
          </a:p>
          <a:p>
            <a:pPr lvl="1"/>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16.5.3 </a:t>
            </a:r>
            <a:r>
              <a:rPr lang="zh-CN" altLang="en-US" dirty="0" smtClean="0"/>
              <a:t>质量宽泛的控制</a:t>
            </a:r>
            <a:endParaRPr lang="zh-CN" altLang="en-US" dirty="0"/>
          </a:p>
        </p:txBody>
      </p:sp>
      <p:pic>
        <p:nvPicPr>
          <p:cNvPr id="77826" name="Picture 2"/>
          <p:cNvPicPr>
            <a:picLocks noChangeAspect="1" noChangeArrowheads="1"/>
          </p:cNvPicPr>
          <p:nvPr/>
        </p:nvPicPr>
        <p:blipFill>
          <a:blip r:embed="rId2"/>
          <a:srcRect/>
          <a:stretch>
            <a:fillRect/>
          </a:stretch>
        </p:blipFill>
        <p:spPr bwMode="auto">
          <a:xfrm>
            <a:off x="455565" y="1535792"/>
            <a:ext cx="8688435" cy="4560207"/>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16.5.4 </a:t>
            </a:r>
            <a:r>
              <a:rPr lang="zh-CN" altLang="en-US" dirty="0" smtClean="0"/>
              <a:t>质量控制能力基线及其应用</a:t>
            </a:r>
            <a:endParaRPr lang="zh-CN" altLang="en-US" dirty="0"/>
          </a:p>
        </p:txBody>
      </p:sp>
      <p:sp>
        <p:nvSpPr>
          <p:cNvPr id="3" name="内容占位符 2"/>
          <p:cNvSpPr>
            <a:spLocks noGrp="1"/>
          </p:cNvSpPr>
          <p:nvPr>
            <p:ph idx="1"/>
          </p:nvPr>
        </p:nvSpPr>
        <p:spPr/>
        <p:txBody>
          <a:bodyPr/>
          <a:lstStyle/>
          <a:p>
            <a:r>
              <a:rPr lang="zh-CN" altLang="en-US" dirty="0" smtClean="0"/>
              <a:t>一个软件开发企业或组织必须了解和掌握每个工作阶段产生缺陷和消除缺陷的能力，称之为能力基线</a:t>
            </a:r>
            <a:r>
              <a:rPr lang="en-US" dirty="0" smtClean="0"/>
              <a:t>(PCB---Process Capability Baseline)</a:t>
            </a:r>
            <a:r>
              <a:rPr lang="zh-CN" altLang="en-US" dirty="0" smtClean="0"/>
              <a:t>。</a:t>
            </a:r>
            <a:endParaRPr lang="en-US" altLang="zh-CN" dirty="0" smtClean="0"/>
          </a:p>
          <a:p>
            <a:pPr lvl="1"/>
            <a:r>
              <a:rPr lang="zh-CN" altLang="en-US" dirty="0" smtClean="0"/>
              <a:t>可以假设缺陷服从二值分布，用式（</a:t>
            </a:r>
            <a:r>
              <a:rPr lang="en-US" dirty="0" smtClean="0"/>
              <a:t>16-3</a:t>
            </a:r>
            <a:r>
              <a:rPr lang="zh-CN" altLang="en-US" dirty="0" smtClean="0"/>
              <a:t>）</a:t>
            </a:r>
            <a:r>
              <a:rPr lang="en-US" dirty="0" smtClean="0"/>
              <a:t>~</a:t>
            </a:r>
            <a:r>
              <a:rPr lang="zh-CN" altLang="en-US" dirty="0" smtClean="0"/>
              <a:t>（</a:t>
            </a:r>
            <a:r>
              <a:rPr lang="en-US" dirty="0" smtClean="0"/>
              <a:t>16-5</a:t>
            </a:r>
            <a:r>
              <a:rPr lang="zh-CN" altLang="en-US" dirty="0" smtClean="0"/>
              <a:t>）计算平均的缺陷基线和上下线</a:t>
            </a:r>
            <a:r>
              <a:rPr lang="en-US" dirty="0" smtClean="0"/>
              <a:t>(UCL</a:t>
            </a:r>
            <a:r>
              <a:rPr lang="zh-CN" altLang="en-US" dirty="0" smtClean="0"/>
              <a:t>和</a:t>
            </a:r>
            <a:r>
              <a:rPr lang="en-US" dirty="0" smtClean="0"/>
              <a:t>LCL)</a:t>
            </a:r>
            <a:r>
              <a:rPr lang="zh-CN" altLang="en-US" dirty="0" smtClean="0"/>
              <a:t>。</a:t>
            </a:r>
            <a:endParaRPr lang="en-US" altLang="zh-CN" dirty="0" smtClean="0"/>
          </a:p>
          <a:p>
            <a:pPr lvl="1"/>
            <a:r>
              <a:rPr lang="zh-CN" altLang="en-US" dirty="0" smtClean="0"/>
              <a:t>也可以假定缺陷分布为正态分布，用式（</a:t>
            </a:r>
            <a:r>
              <a:rPr lang="en-US" dirty="0" smtClean="0"/>
              <a:t>16-6</a:t>
            </a:r>
            <a:r>
              <a:rPr lang="zh-CN" altLang="en-US" dirty="0" smtClean="0"/>
              <a:t>）</a:t>
            </a:r>
            <a:r>
              <a:rPr lang="en-US" dirty="0" smtClean="0"/>
              <a:t>~</a:t>
            </a:r>
            <a:r>
              <a:rPr lang="zh-CN" altLang="en-US" dirty="0" smtClean="0"/>
              <a:t>（</a:t>
            </a:r>
            <a:r>
              <a:rPr lang="en-US" dirty="0" smtClean="0"/>
              <a:t>16-7</a:t>
            </a:r>
            <a:r>
              <a:rPr lang="zh-CN" altLang="en-US" dirty="0" smtClean="0"/>
              <a:t>）计算均值、方差，然后用</a:t>
            </a:r>
            <a:r>
              <a:rPr lang="en-US" dirty="0" smtClean="0"/>
              <a:t>2σ</a:t>
            </a:r>
            <a:r>
              <a:rPr lang="zh-CN" altLang="en-US" dirty="0" smtClean="0"/>
              <a:t>或</a:t>
            </a:r>
            <a:r>
              <a:rPr lang="en-US" dirty="0" smtClean="0"/>
              <a:t>3σ</a:t>
            </a:r>
            <a:r>
              <a:rPr lang="zh-CN" altLang="en-US" dirty="0" smtClean="0"/>
              <a:t>表达上下线。</a:t>
            </a:r>
            <a:endParaRPr lang="en-US" altLang="zh-CN" dirty="0" smtClean="0"/>
          </a:p>
          <a:p>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16.5.4 </a:t>
            </a:r>
            <a:r>
              <a:rPr lang="zh-CN" altLang="en-US" dirty="0" smtClean="0"/>
              <a:t>质量控制能力基线及其应用</a:t>
            </a:r>
            <a:endParaRPr lang="zh-CN" altLang="en-US" dirty="0"/>
          </a:p>
        </p:txBody>
      </p:sp>
      <p:sp>
        <p:nvSpPr>
          <p:cNvPr id="3" name="内容占位符 2"/>
          <p:cNvSpPr>
            <a:spLocks noGrp="1"/>
          </p:cNvSpPr>
          <p:nvPr>
            <p:ph idx="1"/>
          </p:nvPr>
        </p:nvSpPr>
        <p:spPr/>
        <p:txBody>
          <a:bodyPr/>
          <a:lstStyle/>
          <a:p>
            <a:r>
              <a:rPr lang="zh-CN" altLang="en-US" dirty="0" smtClean="0"/>
              <a:t>一旦我们知道了质量控制能力线，就能知道每个阶段能够消除和遗留到后期阶段的缺陷密度和类型，就能推算出表</a:t>
            </a:r>
            <a:r>
              <a:rPr lang="en-US" dirty="0" smtClean="0"/>
              <a:t>16-4</a:t>
            </a:r>
            <a:r>
              <a:rPr lang="zh-CN" altLang="en-US" dirty="0" smtClean="0"/>
              <a:t>的值，也就可以预测和控制每个阶段应当发现和消除的缺陷个数，从而控制住整个项目最终产品的质量</a:t>
            </a:r>
            <a:r>
              <a:rPr lang="en-US" dirty="0" smtClean="0"/>
              <a:t>(</a:t>
            </a:r>
            <a:r>
              <a:rPr lang="zh-CN" altLang="en-US" dirty="0" smtClean="0"/>
              <a:t>发布时的缺陷个数和类型</a:t>
            </a:r>
            <a:r>
              <a:rPr lang="en-US" dirty="0" smtClean="0"/>
              <a:t>)</a:t>
            </a:r>
            <a:r>
              <a:rPr lang="zh-CN" altLang="en-US" dirty="0" smtClean="0"/>
              <a:t>。</a:t>
            </a:r>
          </a:p>
          <a:p>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16.6 </a:t>
            </a:r>
            <a:r>
              <a:rPr lang="zh-CN" altLang="en-US" dirty="0" smtClean="0"/>
              <a:t>总结</a:t>
            </a:r>
            <a:endParaRPr lang="zh-CN" altLang="en-US" dirty="0"/>
          </a:p>
        </p:txBody>
      </p:sp>
      <p:sp>
        <p:nvSpPr>
          <p:cNvPr id="3" name="内容占位符 2"/>
          <p:cNvSpPr>
            <a:spLocks noGrp="1"/>
          </p:cNvSpPr>
          <p:nvPr>
            <p:ph idx="1"/>
          </p:nvPr>
        </p:nvSpPr>
        <p:spPr>
          <a:xfrm>
            <a:off x="932542" y="1164771"/>
            <a:ext cx="8001000" cy="4902200"/>
          </a:xfrm>
        </p:spPr>
        <p:txBody>
          <a:bodyPr/>
          <a:lstStyle/>
          <a:p>
            <a:r>
              <a:rPr lang="zh-CN" altLang="en-US" dirty="0" smtClean="0"/>
              <a:t>软件质量源于生产的过程工程质量。</a:t>
            </a:r>
            <a:endParaRPr lang="en-US" altLang="zh-CN" dirty="0" smtClean="0"/>
          </a:p>
          <a:p>
            <a:pPr lvl="1"/>
            <a:r>
              <a:rPr lang="zh-CN" altLang="en-US" dirty="0" smtClean="0"/>
              <a:t>将质量要求分解到各个工程活动中，并对各个活动的质量进行控制是提高质量的有效手段。</a:t>
            </a:r>
            <a:endParaRPr lang="en-US" altLang="zh-CN" dirty="0" smtClean="0"/>
          </a:p>
          <a:p>
            <a:r>
              <a:rPr lang="zh-CN" altLang="en-US" dirty="0" smtClean="0"/>
              <a:t>软件企业或工厂或项目组的</a:t>
            </a:r>
            <a:r>
              <a:rPr lang="en-US" dirty="0" smtClean="0"/>
              <a:t>SQA</a:t>
            </a:r>
            <a:r>
              <a:rPr lang="zh-CN" altLang="en-US" dirty="0" smtClean="0"/>
              <a:t>制度可以提高整个团队的质量，独立的</a:t>
            </a:r>
            <a:r>
              <a:rPr lang="en-US" dirty="0" smtClean="0"/>
              <a:t>IV&amp;V</a:t>
            </a:r>
            <a:r>
              <a:rPr lang="zh-CN" altLang="en-US" dirty="0" smtClean="0"/>
              <a:t>可以进一步弥补</a:t>
            </a:r>
            <a:r>
              <a:rPr lang="en-US" dirty="0" smtClean="0"/>
              <a:t>SQA</a:t>
            </a:r>
            <a:r>
              <a:rPr lang="zh-CN" altLang="en-US" dirty="0" smtClean="0"/>
              <a:t>的不足。</a:t>
            </a:r>
          </a:p>
          <a:p>
            <a:r>
              <a:rPr lang="zh-CN" altLang="en-US" dirty="0" smtClean="0"/>
              <a:t>质量控制的有效手段是评审活动，并对评审和测试活动中发现的缺陷情况进行数据统计和分析。</a:t>
            </a:r>
            <a:endParaRPr lang="en-US" altLang="zh-CN" dirty="0" smtClean="0"/>
          </a:p>
          <a:p>
            <a:pPr lvl="1"/>
            <a:r>
              <a:rPr lang="zh-CN" altLang="en-US" dirty="0" smtClean="0"/>
              <a:t>统计学质量控制的基本方法是控制质量的漂移，以及控制质量的宽泛行为。</a:t>
            </a:r>
            <a:endParaRPr lang="en-US" altLang="zh-CN" dirty="0" smtClean="0"/>
          </a:p>
          <a:p>
            <a:r>
              <a:rPr lang="zh-CN" altLang="en-US" dirty="0" smtClean="0"/>
              <a:t>建立质量能力控制基线可以更好地了解质量能力。</a:t>
            </a: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16.2</a:t>
            </a:r>
            <a:r>
              <a:rPr lang="zh-CN" altLang="en-US" dirty="0" smtClean="0"/>
              <a:t>软件质量的过程分解</a:t>
            </a:r>
            <a:endParaRPr lang="zh-CN" altLang="en-US" dirty="0"/>
          </a:p>
        </p:txBody>
      </p:sp>
      <p:sp>
        <p:nvSpPr>
          <p:cNvPr id="3" name="内容占位符 2"/>
          <p:cNvSpPr>
            <a:spLocks noGrp="1"/>
          </p:cNvSpPr>
          <p:nvPr>
            <p:ph idx="1"/>
          </p:nvPr>
        </p:nvSpPr>
        <p:spPr/>
        <p:txBody>
          <a:bodyPr/>
          <a:lstStyle/>
          <a:p>
            <a:r>
              <a:rPr lang="en-US" dirty="0" smtClean="0"/>
              <a:t>16.2.1 </a:t>
            </a:r>
            <a:r>
              <a:rPr lang="zh-CN" altLang="en-US" dirty="0" smtClean="0"/>
              <a:t>过程质量分解</a:t>
            </a:r>
          </a:p>
          <a:p>
            <a:r>
              <a:rPr lang="en-US" dirty="0" smtClean="0"/>
              <a:t>16.2.2 </a:t>
            </a:r>
            <a:r>
              <a:rPr lang="zh-CN" altLang="en-US" dirty="0" smtClean="0"/>
              <a:t>基于</a:t>
            </a:r>
            <a:r>
              <a:rPr lang="en-US" dirty="0" smtClean="0"/>
              <a:t>V</a:t>
            </a:r>
            <a:r>
              <a:rPr lang="zh-CN" altLang="en-US" dirty="0" smtClean="0"/>
              <a:t>模型的过程质量分解</a:t>
            </a:r>
          </a:p>
          <a:p>
            <a:r>
              <a:rPr lang="en-US" dirty="0" smtClean="0"/>
              <a:t>16.2.3 </a:t>
            </a:r>
            <a:r>
              <a:rPr lang="zh-CN" altLang="en-US" dirty="0" smtClean="0"/>
              <a:t>过程的标准化</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16.2.1 </a:t>
            </a:r>
            <a:r>
              <a:rPr lang="zh-CN" altLang="en-US" dirty="0" smtClean="0"/>
              <a:t>过程质量分解</a:t>
            </a:r>
            <a:endParaRPr lang="zh-CN" altLang="en-US" dirty="0"/>
          </a:p>
        </p:txBody>
      </p:sp>
      <p:sp>
        <p:nvSpPr>
          <p:cNvPr id="3" name="内容占位符 2"/>
          <p:cNvSpPr>
            <a:spLocks noGrp="1"/>
          </p:cNvSpPr>
          <p:nvPr>
            <p:ph idx="1"/>
          </p:nvPr>
        </p:nvSpPr>
        <p:spPr>
          <a:xfrm>
            <a:off x="990600" y="1295400"/>
            <a:ext cx="8001000" cy="1172029"/>
          </a:xfrm>
        </p:spPr>
        <p:txBody>
          <a:bodyPr/>
          <a:lstStyle/>
          <a:p>
            <a:r>
              <a:rPr lang="zh-CN" altLang="en-US" dirty="0" smtClean="0"/>
              <a:t>把</a:t>
            </a:r>
            <a:r>
              <a:rPr lang="en-US" dirty="0" smtClean="0"/>
              <a:t>ISO9126(</a:t>
            </a:r>
            <a:r>
              <a:rPr lang="zh-CN" altLang="en-US" dirty="0" smtClean="0"/>
              <a:t>见本书第</a:t>
            </a:r>
            <a:r>
              <a:rPr lang="en-US" dirty="0" smtClean="0"/>
              <a:t>4</a:t>
            </a:r>
            <a:r>
              <a:rPr lang="zh-CN" altLang="en-US" dirty="0" smtClean="0"/>
              <a:t>章</a:t>
            </a:r>
            <a:r>
              <a:rPr lang="en-US" dirty="0" smtClean="0"/>
              <a:t>)</a:t>
            </a:r>
            <a:r>
              <a:rPr lang="zh-CN" altLang="en-US" dirty="0" smtClean="0"/>
              <a:t>倡导的产品质量映射到了软件开发过程中，并定义出标准的软件过程。</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srcRect/>
          <a:stretch>
            <a:fillRect/>
          </a:stretch>
        </p:blipFill>
        <p:spPr bwMode="auto">
          <a:xfrm>
            <a:off x="537029" y="-1"/>
            <a:ext cx="7141028" cy="6882989"/>
          </a:xfrm>
          <a:prstGeom prst="rect">
            <a:avLst/>
          </a:prstGeom>
          <a:noFill/>
          <a:ln w="9525">
            <a:noFill/>
            <a:miter lim="800000"/>
            <a:headEnd/>
            <a:tailEnd/>
          </a:ln>
          <a:effectLst/>
        </p:spPr>
      </p:pic>
      <p:sp>
        <p:nvSpPr>
          <p:cNvPr id="4" name="矩形 3"/>
          <p:cNvSpPr/>
          <p:nvPr/>
        </p:nvSpPr>
        <p:spPr>
          <a:xfrm>
            <a:off x="8125555" y="2530511"/>
            <a:ext cx="553998" cy="3011337"/>
          </a:xfrm>
          <a:prstGeom prst="rect">
            <a:avLst/>
          </a:prstGeom>
        </p:spPr>
        <p:txBody>
          <a:bodyPr vert="eaVert" wrap="none">
            <a:spAutoFit/>
          </a:bodyPr>
          <a:lstStyle/>
          <a:p>
            <a:r>
              <a:rPr lang="zh-CN" altLang="en-US" dirty="0" smtClean="0"/>
              <a:t>图</a:t>
            </a:r>
            <a:r>
              <a:rPr lang="en-US" altLang="zh-CN" dirty="0" smtClean="0"/>
              <a:t>16-1</a:t>
            </a:r>
            <a:r>
              <a:rPr lang="zh-CN" altLang="en-US" dirty="0" smtClean="0"/>
              <a:t>过程质量分解</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软件开发过程的质量要求</a:t>
            </a:r>
            <a:endParaRPr lang="zh-CN" altLang="en-US" dirty="0"/>
          </a:p>
        </p:txBody>
      </p:sp>
      <p:graphicFrame>
        <p:nvGraphicFramePr>
          <p:cNvPr id="3" name="表格 2"/>
          <p:cNvGraphicFramePr>
            <a:graphicFrameLocks noGrp="1"/>
          </p:cNvGraphicFramePr>
          <p:nvPr/>
        </p:nvGraphicFramePr>
        <p:xfrm>
          <a:off x="856042" y="1915887"/>
          <a:ext cx="8287958" cy="4219304"/>
        </p:xfrm>
        <a:graphic>
          <a:graphicData uri="http://schemas.openxmlformats.org/drawingml/2006/table">
            <a:tbl>
              <a:tblPr/>
              <a:tblGrid>
                <a:gridCol w="603049"/>
                <a:gridCol w="1536981"/>
                <a:gridCol w="3767584"/>
                <a:gridCol w="566057"/>
                <a:gridCol w="551543"/>
                <a:gridCol w="580572"/>
                <a:gridCol w="682172"/>
              </a:tblGrid>
              <a:tr h="453571">
                <a:tc gridSpan="3">
                  <a:txBody>
                    <a:bodyPr/>
                    <a:lstStyle/>
                    <a:p>
                      <a:pPr indent="269875" algn="r">
                        <a:lnSpc>
                          <a:spcPts val="1660"/>
                        </a:lnSpc>
                        <a:spcAft>
                          <a:spcPts val="0"/>
                        </a:spcAft>
                      </a:pPr>
                      <a:r>
                        <a:rPr lang="zh-CN" sz="1600" kern="100" dirty="0">
                          <a:latin typeface="Times New Roman"/>
                          <a:ea typeface="宋体"/>
                          <a:cs typeface="Times New Roman"/>
                        </a:rPr>
                        <a:t>系统质量要求</a:t>
                      </a:r>
                    </a:p>
                    <a:p>
                      <a:pPr indent="269875" algn="just">
                        <a:lnSpc>
                          <a:spcPts val="1660"/>
                        </a:lnSpc>
                        <a:spcAft>
                          <a:spcPts val="0"/>
                        </a:spcAft>
                      </a:pPr>
                      <a:r>
                        <a:rPr lang="zh-CN" sz="1600" kern="100" dirty="0">
                          <a:latin typeface="Times New Roman"/>
                          <a:ea typeface="宋体"/>
                          <a:cs typeface="Times New Roman"/>
                        </a:rPr>
                        <a:t>工程过程质量要求</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hMerge="1">
                  <a:txBody>
                    <a:bodyPr/>
                    <a:lstStyle/>
                    <a:p>
                      <a:endParaRPr lang="zh-CN" altLang="en-US"/>
                    </a:p>
                  </a:txBody>
                  <a:tcPr/>
                </a:tc>
                <a:tc hMerge="1">
                  <a:txBody>
                    <a:bodyPr/>
                    <a:lstStyle/>
                    <a:p>
                      <a:endParaRPr lang="zh-CN" altLang="en-US"/>
                    </a:p>
                  </a:txBody>
                  <a:tcPr/>
                </a:tc>
                <a:tc rowSpan="2">
                  <a:txBody>
                    <a:bodyPr/>
                    <a:lstStyle/>
                    <a:p>
                      <a:pPr indent="0" algn="just">
                        <a:lnSpc>
                          <a:spcPts val="1660"/>
                        </a:lnSpc>
                        <a:spcAft>
                          <a:spcPts val="0"/>
                        </a:spcAft>
                      </a:pPr>
                      <a:r>
                        <a:rPr lang="zh-CN" sz="1600" kern="100" dirty="0">
                          <a:solidFill>
                            <a:schemeClr val="tx1"/>
                          </a:solidFill>
                          <a:latin typeface="Times New Roman"/>
                          <a:ea typeface="宋体"/>
                          <a:cs typeface="Times New Roman"/>
                        </a:rPr>
                        <a:t>使用</a:t>
                      </a:r>
                    </a:p>
                    <a:p>
                      <a:pPr indent="0" algn="just">
                        <a:lnSpc>
                          <a:spcPts val="1660"/>
                        </a:lnSpc>
                        <a:spcAft>
                          <a:spcPts val="0"/>
                        </a:spcAft>
                      </a:pPr>
                      <a:r>
                        <a:rPr lang="zh-CN" sz="1600" kern="100" dirty="0">
                          <a:solidFill>
                            <a:schemeClr val="tx1"/>
                          </a:solidFill>
                          <a:latin typeface="Times New Roman"/>
                          <a:ea typeface="宋体"/>
                          <a:cs typeface="Times New Roman"/>
                        </a:rPr>
                        <a:t>环境</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0" algn="just">
                        <a:lnSpc>
                          <a:spcPts val="1660"/>
                        </a:lnSpc>
                        <a:spcAft>
                          <a:spcPts val="0"/>
                        </a:spcAft>
                      </a:pPr>
                      <a:r>
                        <a:rPr lang="zh-CN" sz="1600" kern="100" dirty="0">
                          <a:solidFill>
                            <a:schemeClr val="tx1"/>
                          </a:solidFill>
                          <a:latin typeface="Times New Roman"/>
                          <a:ea typeface="宋体"/>
                          <a:cs typeface="Times New Roman"/>
                        </a:rPr>
                        <a:t>使用</a:t>
                      </a:r>
                    </a:p>
                    <a:p>
                      <a:pPr indent="0" algn="just">
                        <a:lnSpc>
                          <a:spcPts val="1660"/>
                        </a:lnSpc>
                        <a:spcAft>
                          <a:spcPts val="0"/>
                        </a:spcAft>
                      </a:pPr>
                      <a:r>
                        <a:rPr lang="zh-CN" sz="1600" kern="100" dirty="0">
                          <a:solidFill>
                            <a:schemeClr val="tx1"/>
                          </a:solidFill>
                          <a:latin typeface="Times New Roman"/>
                          <a:ea typeface="宋体"/>
                          <a:cs typeface="Times New Roman"/>
                        </a:rPr>
                        <a:t>方法</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0" algn="just">
                        <a:lnSpc>
                          <a:spcPts val="1660"/>
                        </a:lnSpc>
                        <a:spcAft>
                          <a:spcPts val="0"/>
                        </a:spcAft>
                      </a:pPr>
                      <a:r>
                        <a:rPr lang="zh-CN" sz="1600" kern="100" dirty="0">
                          <a:latin typeface="Times New Roman"/>
                          <a:ea typeface="宋体"/>
                          <a:cs typeface="Times New Roman"/>
                        </a:rPr>
                        <a:t>业务</a:t>
                      </a:r>
                    </a:p>
                    <a:p>
                      <a:pPr indent="0" algn="just">
                        <a:lnSpc>
                          <a:spcPts val="1660"/>
                        </a:lnSpc>
                        <a:spcAft>
                          <a:spcPts val="0"/>
                        </a:spcAft>
                      </a:pPr>
                      <a:r>
                        <a:rPr lang="zh-CN" sz="1600" kern="100" dirty="0">
                          <a:latin typeface="Times New Roman"/>
                          <a:ea typeface="宋体"/>
                          <a:cs typeface="Times New Roman"/>
                        </a:rPr>
                        <a:t>模式</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0" algn="just">
                        <a:lnSpc>
                          <a:spcPts val="1660"/>
                        </a:lnSpc>
                        <a:spcAft>
                          <a:spcPts val="0"/>
                        </a:spcAft>
                      </a:pPr>
                      <a:r>
                        <a:rPr lang="zh-CN" sz="1600" kern="100" dirty="0">
                          <a:latin typeface="Times New Roman"/>
                          <a:ea typeface="宋体"/>
                          <a:cs typeface="Times New Roman"/>
                        </a:rPr>
                        <a:t>体系</a:t>
                      </a:r>
                    </a:p>
                    <a:p>
                      <a:pPr indent="0" algn="just">
                        <a:lnSpc>
                          <a:spcPts val="1660"/>
                        </a:lnSpc>
                        <a:spcAft>
                          <a:spcPts val="0"/>
                        </a:spcAft>
                      </a:pPr>
                      <a:r>
                        <a:rPr lang="zh-CN" sz="1600" kern="100" dirty="0">
                          <a:latin typeface="Times New Roman"/>
                          <a:ea typeface="宋体"/>
                          <a:cs typeface="Times New Roman"/>
                        </a:rPr>
                        <a:t>结构</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5686">
                <a:tc>
                  <a:txBody>
                    <a:bodyPr/>
                    <a:lstStyle/>
                    <a:p>
                      <a:pPr indent="0" algn="just">
                        <a:lnSpc>
                          <a:spcPts val="1660"/>
                        </a:lnSpc>
                        <a:spcAft>
                          <a:spcPts val="0"/>
                        </a:spcAft>
                      </a:pPr>
                      <a:r>
                        <a:rPr lang="zh-CN" sz="1600" kern="100" dirty="0">
                          <a:latin typeface="Times New Roman"/>
                          <a:ea typeface="宋体"/>
                          <a:cs typeface="Times New Roman"/>
                        </a:rPr>
                        <a:t>阶段</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solidFill>
                            <a:schemeClr val="tx1"/>
                          </a:solidFill>
                          <a:latin typeface="Times New Roman"/>
                          <a:ea typeface="宋体"/>
                          <a:cs typeface="Times New Roman"/>
                        </a:rPr>
                        <a:t>质量属性</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zh-CN" sz="1600" kern="100" dirty="0">
                          <a:latin typeface="Times New Roman"/>
                          <a:ea typeface="宋体"/>
                          <a:cs typeface="Times New Roman"/>
                        </a:rPr>
                        <a:t>质量属性解释</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430349">
                <a:tc rowSpan="10">
                  <a:txBody>
                    <a:bodyPr/>
                    <a:lstStyle/>
                    <a:p>
                      <a:pPr marL="71755" marR="71755" indent="269875" algn="just">
                        <a:lnSpc>
                          <a:spcPts val="1660"/>
                        </a:lnSpc>
                        <a:spcAft>
                          <a:spcPts val="0"/>
                        </a:spcAft>
                      </a:pPr>
                      <a:r>
                        <a:rPr lang="zh-CN" sz="1600" kern="100" dirty="0">
                          <a:latin typeface="Times New Roman"/>
                          <a:ea typeface="宋体"/>
                          <a:cs typeface="Times New Roman"/>
                        </a:rPr>
                        <a:t>设计与实现的质量</a:t>
                      </a:r>
                    </a:p>
                  </a:txBody>
                  <a:tcPr marL="64546" marR="64546"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ct val="100000"/>
                        </a:lnSpc>
                        <a:spcAft>
                          <a:spcPts val="0"/>
                        </a:spcAft>
                      </a:pPr>
                      <a:r>
                        <a:rPr lang="zh-CN" sz="1600" kern="100" dirty="0">
                          <a:latin typeface="Times New Roman"/>
                          <a:ea typeface="宋体"/>
                          <a:cs typeface="Times New Roman"/>
                        </a:rPr>
                        <a:t>可审计</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与标准符合程度的可检查程度</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0349">
                <a:tc vMerge="1">
                  <a:txBody>
                    <a:bodyPr/>
                    <a:lstStyle/>
                    <a:p>
                      <a:endParaRPr lang="zh-CN" altLang="en-US"/>
                    </a:p>
                  </a:txBody>
                  <a:tcPr/>
                </a:tc>
                <a:tc>
                  <a:txBody>
                    <a:bodyPr/>
                    <a:lstStyle/>
                    <a:p>
                      <a:pPr indent="269875" algn="just">
                        <a:lnSpc>
                          <a:spcPts val="1660"/>
                        </a:lnSpc>
                        <a:spcAft>
                          <a:spcPts val="0"/>
                        </a:spcAft>
                      </a:pPr>
                      <a:r>
                        <a:rPr lang="zh-CN" sz="1600" kern="100">
                          <a:latin typeface="Times New Roman"/>
                          <a:ea typeface="宋体"/>
                          <a:cs typeface="Times New Roman"/>
                        </a:rPr>
                        <a:t>完整性</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对所要求功能全部实现的程度</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5174">
                <a:tc vMerge="1">
                  <a:txBody>
                    <a:bodyPr/>
                    <a:lstStyle/>
                    <a:p>
                      <a:endParaRPr lang="zh-CN" altLang="en-US"/>
                    </a:p>
                  </a:txBody>
                  <a:tcPr/>
                </a:tc>
                <a:tc>
                  <a:txBody>
                    <a:bodyPr/>
                    <a:lstStyle/>
                    <a:p>
                      <a:pPr indent="269875" algn="just">
                        <a:lnSpc>
                          <a:spcPts val="1660"/>
                        </a:lnSpc>
                        <a:spcAft>
                          <a:spcPts val="0"/>
                        </a:spcAft>
                      </a:pPr>
                      <a:r>
                        <a:rPr lang="zh-CN" sz="1600" kern="100">
                          <a:latin typeface="Times New Roman"/>
                          <a:ea typeface="宋体"/>
                          <a:cs typeface="Times New Roman"/>
                        </a:rPr>
                        <a:t>紧凑性</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程序代码的紧凑程度</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0349">
                <a:tc vMerge="1">
                  <a:txBody>
                    <a:bodyPr/>
                    <a:lstStyle/>
                    <a:p>
                      <a:endParaRPr lang="zh-CN" altLang="en-US"/>
                    </a:p>
                  </a:txBody>
                  <a:tcPr/>
                </a:tc>
                <a:tc>
                  <a:txBody>
                    <a:bodyPr/>
                    <a:lstStyle/>
                    <a:p>
                      <a:pPr indent="269875" algn="just">
                        <a:lnSpc>
                          <a:spcPts val="1660"/>
                        </a:lnSpc>
                        <a:spcAft>
                          <a:spcPts val="0"/>
                        </a:spcAft>
                      </a:pPr>
                      <a:r>
                        <a:rPr lang="zh-CN" sz="1600" kern="100">
                          <a:latin typeface="Times New Roman"/>
                          <a:ea typeface="宋体"/>
                          <a:cs typeface="Times New Roman"/>
                        </a:rPr>
                        <a:t>正确性</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软件满足其规格说明和客户任务目标的程度</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0349">
                <a:tc vMerge="1">
                  <a:txBody>
                    <a:bodyPr/>
                    <a:lstStyle/>
                    <a:p>
                      <a:endParaRPr lang="zh-CN" altLang="en-US"/>
                    </a:p>
                  </a:txBody>
                  <a:tcPr/>
                </a:tc>
                <a:tc>
                  <a:txBody>
                    <a:bodyPr/>
                    <a:lstStyle/>
                    <a:p>
                      <a:pPr indent="269875" algn="just">
                        <a:lnSpc>
                          <a:spcPts val="1660"/>
                        </a:lnSpc>
                        <a:spcAft>
                          <a:spcPts val="0"/>
                        </a:spcAft>
                      </a:pPr>
                      <a:r>
                        <a:rPr lang="zh-CN" sz="1600" kern="100">
                          <a:latin typeface="Times New Roman"/>
                          <a:ea typeface="宋体"/>
                          <a:cs typeface="Times New Roman"/>
                        </a:rPr>
                        <a:t>可测试性</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为保证软件达到要求，所付出的测试工作量的强度</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0349">
                <a:tc vMerge="1">
                  <a:txBody>
                    <a:bodyPr/>
                    <a:lstStyle/>
                    <a:p>
                      <a:endParaRPr lang="zh-CN" altLang="en-US"/>
                    </a:p>
                  </a:txBody>
                  <a:tcPr/>
                </a:tc>
                <a:tc>
                  <a:txBody>
                    <a:bodyPr/>
                    <a:lstStyle/>
                    <a:p>
                      <a:pPr indent="269875" algn="just">
                        <a:lnSpc>
                          <a:spcPts val="1660"/>
                        </a:lnSpc>
                        <a:spcAft>
                          <a:spcPts val="0"/>
                        </a:spcAft>
                      </a:pPr>
                      <a:r>
                        <a:rPr lang="zh-CN" sz="1600" kern="100">
                          <a:latin typeface="Times New Roman"/>
                          <a:ea typeface="宋体"/>
                          <a:cs typeface="Times New Roman"/>
                        </a:rPr>
                        <a:t>可跟踪性</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从设计或实际代码部件向前追溯到需求的能力</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5174">
                <a:tc vMerge="1">
                  <a:txBody>
                    <a:bodyPr/>
                    <a:lstStyle/>
                    <a:p>
                      <a:endParaRPr lang="zh-CN" altLang="en-US"/>
                    </a:p>
                  </a:txBody>
                  <a:tcPr/>
                </a:tc>
                <a:tc>
                  <a:txBody>
                    <a:bodyPr/>
                    <a:lstStyle/>
                    <a:p>
                      <a:pPr indent="269875" algn="just">
                        <a:lnSpc>
                          <a:spcPts val="1660"/>
                        </a:lnSpc>
                        <a:spcAft>
                          <a:spcPts val="0"/>
                        </a:spcAft>
                      </a:pPr>
                      <a:r>
                        <a:rPr lang="zh-CN" sz="1600" kern="100">
                          <a:latin typeface="Times New Roman"/>
                          <a:ea typeface="宋体"/>
                          <a:cs typeface="Times New Roman"/>
                        </a:rPr>
                        <a:t>一致性</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设计中的一致程度</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5174">
                <a:tc vMerge="1">
                  <a:txBody>
                    <a:bodyPr/>
                    <a:lstStyle/>
                    <a:p>
                      <a:endParaRPr lang="zh-CN" altLang="en-US"/>
                    </a:p>
                  </a:txBody>
                  <a:tcPr/>
                </a:tc>
                <a:tc>
                  <a:txBody>
                    <a:bodyPr/>
                    <a:lstStyle/>
                    <a:p>
                      <a:pPr indent="269875" algn="just">
                        <a:lnSpc>
                          <a:spcPts val="1660"/>
                        </a:lnSpc>
                        <a:spcAft>
                          <a:spcPts val="0"/>
                        </a:spcAft>
                      </a:pPr>
                      <a:r>
                        <a:rPr lang="zh-CN" sz="1600" kern="100">
                          <a:latin typeface="Times New Roman"/>
                          <a:ea typeface="宋体"/>
                          <a:cs typeface="Times New Roman"/>
                        </a:rPr>
                        <a:t>可分析性</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能够对特定特性的分析程度</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5174">
                <a:tc vMerge="1">
                  <a:txBody>
                    <a:bodyPr/>
                    <a:lstStyle/>
                    <a:p>
                      <a:endParaRPr lang="zh-CN" altLang="en-US"/>
                    </a:p>
                  </a:txBody>
                  <a:tcPr/>
                </a:tc>
                <a:tc>
                  <a:txBody>
                    <a:bodyPr/>
                    <a:lstStyle/>
                    <a:p>
                      <a:pPr indent="269875" algn="just">
                        <a:lnSpc>
                          <a:spcPts val="1660"/>
                        </a:lnSpc>
                        <a:spcAft>
                          <a:spcPts val="0"/>
                        </a:spcAft>
                      </a:pPr>
                      <a:r>
                        <a:rPr lang="zh-CN" sz="1600" kern="100">
                          <a:latin typeface="Times New Roman"/>
                          <a:ea typeface="宋体"/>
                          <a:cs typeface="Times New Roman"/>
                        </a:rPr>
                        <a:t>模块化</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程序部件之间的功能独立性</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0349">
                <a:tc vMerge="1">
                  <a:txBody>
                    <a:bodyPr/>
                    <a:lstStyle/>
                    <a:p>
                      <a:endParaRPr lang="zh-CN" altLang="en-US"/>
                    </a:p>
                  </a:txBody>
                  <a:tcPr/>
                </a:tc>
                <a:tc>
                  <a:txBody>
                    <a:bodyPr/>
                    <a:lstStyle/>
                    <a:p>
                      <a:pPr indent="269875" algn="just">
                        <a:lnSpc>
                          <a:spcPts val="1660"/>
                        </a:lnSpc>
                        <a:spcAft>
                          <a:spcPts val="0"/>
                        </a:spcAft>
                      </a:pPr>
                      <a:r>
                        <a:rPr lang="zh-CN" sz="1600" kern="100">
                          <a:latin typeface="Times New Roman"/>
                          <a:ea typeface="宋体"/>
                          <a:cs typeface="Times New Roman"/>
                        </a:rPr>
                        <a:t>可重用性</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程序</a:t>
                      </a:r>
                      <a:r>
                        <a:rPr lang="en-US" sz="1600" kern="100">
                          <a:latin typeface="Times New Roman"/>
                          <a:ea typeface="宋体"/>
                          <a:cs typeface="Times New Roman"/>
                        </a:rPr>
                        <a:t>(</a:t>
                      </a:r>
                      <a:r>
                        <a:rPr lang="zh-CN" sz="1600" kern="100">
                          <a:latin typeface="Times New Roman"/>
                          <a:ea typeface="宋体"/>
                          <a:cs typeface="Times New Roman"/>
                        </a:rPr>
                        <a:t>或部分程序</a:t>
                      </a:r>
                      <a:r>
                        <a:rPr lang="en-US" sz="1600" kern="100">
                          <a:latin typeface="Times New Roman"/>
                          <a:ea typeface="宋体"/>
                          <a:cs typeface="Times New Roman"/>
                        </a:rPr>
                        <a:t>)</a:t>
                      </a:r>
                      <a:r>
                        <a:rPr lang="zh-CN" sz="1600" kern="100">
                          <a:latin typeface="Times New Roman"/>
                          <a:ea typeface="宋体"/>
                          <a:cs typeface="Times New Roman"/>
                        </a:rPr>
                        <a:t>被重用的程度</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2023850" y="1343430"/>
            <a:ext cx="3064300" cy="310341"/>
          </a:xfrm>
          <a:prstGeom prst="rect">
            <a:avLst/>
          </a:prstGeom>
        </p:spPr>
        <p:txBody>
          <a:bodyPr wrap="none">
            <a:spAutoFit/>
          </a:bodyPr>
          <a:lstStyle/>
          <a:p>
            <a:pPr marL="71755" marR="71755" indent="269875" algn="just">
              <a:lnSpc>
                <a:spcPts val="1660"/>
              </a:lnSpc>
              <a:spcAft>
                <a:spcPts val="0"/>
              </a:spcAft>
            </a:pPr>
            <a:r>
              <a:rPr lang="zh-CN" altLang="en-US" kern="100" dirty="0" smtClean="0">
                <a:latin typeface="Times New Roman"/>
                <a:ea typeface="宋体"/>
                <a:cs typeface="Times New Roman"/>
              </a:rPr>
              <a:t>设计与实现的质量</a:t>
            </a:r>
            <a:endParaRPr lang="zh-CN" altLang="en-US" kern="100" dirty="0">
              <a:latin typeface="Times New Roman"/>
              <a:ea typeface="宋体"/>
              <a:cs typeface="Times New Roman"/>
            </a:endParaRPr>
          </a:p>
        </p:txBody>
      </p:sp>
    </p:spTree>
  </p:cSld>
  <p:clrMapOvr>
    <a:masterClrMapping/>
  </p:clrMapOvr>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138</TotalTime>
  <Words>3889</Words>
  <Application>Microsoft PowerPoint</Application>
  <PresentationFormat>全屏显示(4:3)</PresentationFormat>
  <Paragraphs>514</Paragraphs>
  <Slides>55</Slides>
  <Notes>0</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55</vt:i4>
      </vt:variant>
    </vt:vector>
  </HeadingPairs>
  <TitlesOfParts>
    <vt:vector size="58" baseType="lpstr">
      <vt:lpstr>新模板-7</vt:lpstr>
      <vt:lpstr>自定义设计方案</vt:lpstr>
      <vt:lpstr>公式</vt:lpstr>
      <vt:lpstr>第16章 质量管理与控制</vt:lpstr>
      <vt:lpstr>目录</vt:lpstr>
      <vt:lpstr>16.1 软件质量的来源</vt:lpstr>
      <vt:lpstr>幻灯片 4</vt:lpstr>
      <vt:lpstr>幻灯片 5</vt:lpstr>
      <vt:lpstr>16.2软件质量的过程分解</vt:lpstr>
      <vt:lpstr>16.2.1 过程质量分解</vt:lpstr>
      <vt:lpstr>幻灯片 8</vt:lpstr>
      <vt:lpstr>软件开发过程的质量要求</vt:lpstr>
      <vt:lpstr>软件开发过程的质量要求</vt:lpstr>
      <vt:lpstr>软件开发过程的质量要求</vt:lpstr>
      <vt:lpstr>软件开发过程的质量要求</vt:lpstr>
      <vt:lpstr>软件开发过程的质量要求</vt:lpstr>
      <vt:lpstr>16.2.2 基于V模型的过程质量分解</vt:lpstr>
      <vt:lpstr>16.2.3 过程的标准化</vt:lpstr>
      <vt:lpstr>16.2.3 过程的标准化</vt:lpstr>
      <vt:lpstr>幻灯片 17</vt:lpstr>
      <vt:lpstr>基于质量统计的过程</vt:lpstr>
      <vt:lpstr>16.3  质量保证体系</vt:lpstr>
      <vt:lpstr>幻灯片 20</vt:lpstr>
      <vt:lpstr>“指甲”曲线</vt:lpstr>
      <vt:lpstr>幻灯片 22</vt:lpstr>
      <vt:lpstr>16.3.2 建立和运用SQA制度</vt:lpstr>
      <vt:lpstr>SQA制度</vt:lpstr>
      <vt:lpstr>幻灯片 25</vt:lpstr>
      <vt:lpstr>“一次做对”，你能做到吗？</vt:lpstr>
      <vt:lpstr>16.3.3 软件工厂中的SQA</vt:lpstr>
      <vt:lpstr>幻灯片 28</vt:lpstr>
      <vt:lpstr>16.3 独立的质量管理</vt:lpstr>
      <vt:lpstr>16.3.1 IV&amp;V机制</vt:lpstr>
      <vt:lpstr>幻灯片 31</vt:lpstr>
      <vt:lpstr>幻灯片 32</vt:lpstr>
      <vt:lpstr>幻灯片 33</vt:lpstr>
      <vt:lpstr>16.3.2 再问软件质量和可信法律证据？</vt:lpstr>
      <vt:lpstr>幻灯片 35</vt:lpstr>
      <vt:lpstr>幻灯片 36</vt:lpstr>
      <vt:lpstr>幻灯片 37</vt:lpstr>
      <vt:lpstr>16.4 质量统计技术</vt:lpstr>
      <vt:lpstr>16.4.1质量成本 </vt:lpstr>
      <vt:lpstr>质量成本模型</vt:lpstr>
      <vt:lpstr>16.4.2 缺陷来源和传播 </vt:lpstr>
      <vt:lpstr>缺陷的引入与消除过程</vt:lpstr>
      <vt:lpstr>16.4.3 质量统计方法</vt:lpstr>
      <vt:lpstr>幻灯片 44</vt:lpstr>
      <vt:lpstr>幻灯片 45</vt:lpstr>
      <vt:lpstr>幻灯片 46</vt:lpstr>
      <vt:lpstr>DPMO解释软件系统可靠性</vt:lpstr>
      <vt:lpstr>16.5 质量控制</vt:lpstr>
      <vt:lpstr>16.5.1 质量漂移与宽泛现象</vt:lpstr>
      <vt:lpstr>幻灯片 50</vt:lpstr>
      <vt:lpstr>16.5.2 质量漂移的控制</vt:lpstr>
      <vt:lpstr>16.5.3 质量宽泛的控制</vt:lpstr>
      <vt:lpstr>16.5.4 质量控制能力基线及其应用</vt:lpstr>
      <vt:lpstr>16.5.4 质量控制能力基线及其应用</vt:lpstr>
      <vt:lpstr>16.6 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第16章 质量管理与控制</dc:title>
  <dc:creator>Think</dc:creator>
  <cp:lastModifiedBy>Think</cp:lastModifiedBy>
  <cp:revision>37</cp:revision>
  <dcterms:created xsi:type="dcterms:W3CDTF">2014-07-11T00:46:44Z</dcterms:created>
  <dcterms:modified xsi:type="dcterms:W3CDTF">2014-07-15T11:15:11Z</dcterms:modified>
</cp:coreProperties>
</file>