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8"/>
  </p:notesMasterIdLst>
  <p:handoutMasterIdLst>
    <p:handoutMasterId r:id="rId69"/>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258" r:id="rId52"/>
    <p:sldId id="311" r:id="rId53"/>
    <p:sldId id="312" r:id="rId54"/>
    <p:sldId id="313" r:id="rId55"/>
    <p:sldId id="314" r:id="rId56"/>
    <p:sldId id="315" r:id="rId57"/>
    <p:sldId id="310" r:id="rId58"/>
    <p:sldId id="317" r:id="rId59"/>
    <p:sldId id="318" r:id="rId60"/>
    <p:sldId id="319" r:id="rId61"/>
    <p:sldId id="320" r:id="rId62"/>
    <p:sldId id="321" r:id="rId63"/>
    <p:sldId id="322" r:id="rId64"/>
    <p:sldId id="323" r:id="rId65"/>
    <p:sldId id="324" r:id="rId66"/>
    <p:sldId id="316" r:id="rId67"/>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r>
              <a:rPr lang="en-US" dirty="0" smtClean="0"/>
              <a:t>17.4 </a:t>
            </a:r>
            <a:r>
              <a:rPr lang="zh-CN" altLang="en-US" dirty="0" smtClean="0"/>
              <a:t>项目计划的制定</a:t>
            </a:r>
            <a:r>
              <a:rPr lang="en-US" dirty="0" smtClean="0"/>
              <a:t>	358</a:t>
            </a:r>
            <a:endParaRPr lang="zh-CN" altLang="en-US" dirty="0" smtClean="0"/>
          </a:p>
          <a:p>
            <a:r>
              <a:rPr lang="en-US" dirty="0" smtClean="0"/>
              <a:t>17.4.1 </a:t>
            </a:r>
            <a:r>
              <a:rPr lang="zh-CN" altLang="en-US" dirty="0" smtClean="0"/>
              <a:t>项目策划过程</a:t>
            </a:r>
            <a:r>
              <a:rPr lang="en-US" dirty="0" smtClean="0"/>
              <a:t>	359</a:t>
            </a:r>
            <a:endParaRPr lang="zh-CN" altLang="en-US" dirty="0" smtClean="0"/>
          </a:p>
          <a:p>
            <a:r>
              <a:rPr lang="en-US" dirty="0" smtClean="0"/>
              <a:t>17.4.2 WBS</a:t>
            </a:r>
            <a:r>
              <a:rPr lang="zh-CN" altLang="en-US" dirty="0" smtClean="0"/>
              <a:t>分解</a:t>
            </a:r>
            <a:r>
              <a:rPr lang="en-US" dirty="0" smtClean="0"/>
              <a:t>	359</a:t>
            </a:r>
            <a:endParaRPr lang="zh-CN" altLang="en-US" dirty="0" smtClean="0"/>
          </a:p>
          <a:p>
            <a:r>
              <a:rPr lang="en-US" dirty="0" smtClean="0"/>
              <a:t>17.5 </a:t>
            </a:r>
            <a:r>
              <a:rPr lang="zh-CN" altLang="en-US" dirty="0" smtClean="0"/>
              <a:t>产品规模估算</a:t>
            </a:r>
            <a:r>
              <a:rPr lang="en-US" dirty="0" smtClean="0"/>
              <a:t>	359</a:t>
            </a:r>
            <a:endParaRPr lang="zh-CN" altLang="en-US" dirty="0" smtClean="0"/>
          </a:p>
          <a:p>
            <a:r>
              <a:rPr lang="en-US" dirty="0" smtClean="0"/>
              <a:t>17.5.1 </a:t>
            </a:r>
            <a:r>
              <a:rPr lang="zh-CN" altLang="en-US" dirty="0" smtClean="0"/>
              <a:t>基于</a:t>
            </a:r>
            <a:r>
              <a:rPr lang="en-US" dirty="0" smtClean="0"/>
              <a:t>LOC</a:t>
            </a:r>
            <a:r>
              <a:rPr lang="zh-CN" altLang="en-US" dirty="0" smtClean="0"/>
              <a:t>的估算</a:t>
            </a:r>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6.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17</a:t>
            </a:r>
            <a:r>
              <a:rPr lang="zh-CN" altLang="en-US" dirty="0" smtClean="0"/>
              <a:t>章 项目组织与管理</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17.2.3 </a:t>
            </a:r>
            <a:r>
              <a:rPr lang="zh-CN" altLang="en-US" dirty="0" smtClean="0"/>
              <a:t>软件工程环境与生产率</a:t>
            </a:r>
            <a:endParaRPr lang="zh-CN" altLang="en-US"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3" name="Picture 5"/>
          <p:cNvPicPr>
            <a:picLocks noChangeAspect="1" noChangeArrowheads="1"/>
          </p:cNvPicPr>
          <p:nvPr/>
        </p:nvPicPr>
        <p:blipFill>
          <a:blip r:embed="rId2"/>
          <a:srcRect/>
          <a:stretch>
            <a:fillRect/>
          </a:stretch>
        </p:blipFill>
        <p:spPr bwMode="auto">
          <a:xfrm>
            <a:off x="600756" y="1389742"/>
            <a:ext cx="8308410" cy="390797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17.2.4 </a:t>
            </a:r>
            <a:r>
              <a:rPr lang="zh-CN" altLang="en-US" dirty="0" smtClean="0"/>
              <a:t>软件产品特征与生产率</a:t>
            </a:r>
            <a:endParaRPr lang="zh-CN" altLang="en-US" dirty="0"/>
          </a:p>
        </p:txBody>
      </p:sp>
      <p:pic>
        <p:nvPicPr>
          <p:cNvPr id="39938" name="Picture 2"/>
          <p:cNvPicPr>
            <a:picLocks noChangeAspect="1" noChangeArrowheads="1"/>
          </p:cNvPicPr>
          <p:nvPr/>
        </p:nvPicPr>
        <p:blipFill>
          <a:blip r:embed="rId2"/>
          <a:srcRect/>
          <a:stretch>
            <a:fillRect/>
          </a:stretch>
        </p:blipFill>
        <p:spPr bwMode="auto">
          <a:xfrm>
            <a:off x="963612" y="1309689"/>
            <a:ext cx="7915742" cy="4162197"/>
          </a:xfrm>
          <a:prstGeom prst="rect">
            <a:avLst/>
          </a:prstGeom>
          <a:noFill/>
          <a:ln w="9525">
            <a:noFill/>
            <a:miter lim="800000"/>
            <a:headEnd/>
            <a:tailEnd/>
          </a:ln>
          <a:effectLst/>
        </p:spPr>
      </p:pic>
      <p:sp>
        <p:nvSpPr>
          <p:cNvPr id="4" name="矩形 3"/>
          <p:cNvSpPr/>
          <p:nvPr/>
        </p:nvSpPr>
        <p:spPr>
          <a:xfrm>
            <a:off x="2918254" y="5738168"/>
            <a:ext cx="3278462" cy="461665"/>
          </a:xfrm>
          <a:prstGeom prst="rect">
            <a:avLst/>
          </a:prstGeom>
        </p:spPr>
        <p:txBody>
          <a:bodyPr wrap="none">
            <a:spAutoFit/>
          </a:bodyPr>
          <a:lstStyle/>
          <a:p>
            <a:r>
              <a:rPr lang="zh-CN" altLang="en-US" b="1" dirty="0" smtClean="0"/>
              <a:t>软件系统结构与生产率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不同行业的软件生产率</a:t>
            </a:r>
            <a:endParaRPr lang="zh-CN" altLang="en-US" dirty="0"/>
          </a:p>
        </p:txBody>
      </p:sp>
      <p:pic>
        <p:nvPicPr>
          <p:cNvPr id="40962" name="Picture 2"/>
          <p:cNvPicPr>
            <a:picLocks noChangeAspect="1" noChangeArrowheads="1"/>
          </p:cNvPicPr>
          <p:nvPr/>
        </p:nvPicPr>
        <p:blipFill>
          <a:blip r:embed="rId2"/>
          <a:srcRect/>
          <a:stretch>
            <a:fillRect/>
          </a:stretch>
        </p:blipFill>
        <p:spPr bwMode="auto">
          <a:xfrm>
            <a:off x="874621" y="1346200"/>
            <a:ext cx="8182295" cy="374831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 </a:t>
            </a:r>
            <a:r>
              <a:rPr lang="zh-CN" altLang="en-US" dirty="0" smtClean="0"/>
              <a:t>项目组织方式</a:t>
            </a:r>
            <a:endParaRPr lang="zh-CN" altLang="en-US" dirty="0"/>
          </a:p>
        </p:txBody>
      </p:sp>
      <p:sp>
        <p:nvSpPr>
          <p:cNvPr id="3" name="内容占位符 2"/>
          <p:cNvSpPr>
            <a:spLocks noGrp="1"/>
          </p:cNvSpPr>
          <p:nvPr>
            <p:ph idx="1"/>
          </p:nvPr>
        </p:nvSpPr>
        <p:spPr/>
        <p:txBody>
          <a:bodyPr/>
          <a:lstStyle/>
          <a:p>
            <a:r>
              <a:rPr lang="en-US" dirty="0" smtClean="0"/>
              <a:t>17.3.1 </a:t>
            </a:r>
            <a:r>
              <a:rPr lang="zh-CN" altLang="en-US" dirty="0" smtClean="0"/>
              <a:t>程序员与生产率</a:t>
            </a:r>
          </a:p>
          <a:p>
            <a:r>
              <a:rPr lang="en-US" dirty="0" smtClean="0"/>
              <a:t>17.3.2 </a:t>
            </a:r>
            <a:r>
              <a:rPr lang="zh-CN" altLang="en-US" dirty="0" smtClean="0"/>
              <a:t>首席程序员的组织方式</a:t>
            </a:r>
          </a:p>
          <a:p>
            <a:r>
              <a:rPr lang="en-US" dirty="0" smtClean="0"/>
              <a:t>17.3.3 </a:t>
            </a:r>
            <a:r>
              <a:rPr lang="zh-CN" altLang="en-US" dirty="0" smtClean="0"/>
              <a:t>矩阵式的组织方式</a:t>
            </a:r>
          </a:p>
          <a:p>
            <a:r>
              <a:rPr lang="en-US" dirty="0" smtClean="0"/>
              <a:t>17.3.4 </a:t>
            </a:r>
            <a:r>
              <a:rPr lang="zh-CN" altLang="en-US" dirty="0" smtClean="0"/>
              <a:t>基于开源软件的生产</a:t>
            </a:r>
            <a:r>
              <a:rPr lang="en-US" dirty="0" smtClean="0"/>
              <a:t>	</a:t>
            </a:r>
            <a:endParaRPr lang="zh-CN" altLang="en-US" dirty="0" smtClean="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17.3.1 </a:t>
            </a:r>
            <a:r>
              <a:rPr lang="zh-CN" altLang="en-US" dirty="0" smtClean="0"/>
              <a:t>程序员与生产率</a:t>
            </a:r>
            <a:endParaRPr lang="zh-CN" altLang="en-US" dirty="0"/>
          </a:p>
        </p:txBody>
      </p:sp>
      <p:sp>
        <p:nvSpPr>
          <p:cNvPr id="3" name="内容占位符 2"/>
          <p:cNvSpPr>
            <a:spLocks noGrp="1"/>
          </p:cNvSpPr>
          <p:nvPr>
            <p:ph idx="1"/>
          </p:nvPr>
        </p:nvSpPr>
        <p:spPr/>
        <p:txBody>
          <a:bodyPr/>
          <a:lstStyle/>
          <a:p>
            <a:r>
              <a:rPr lang="en-US" dirty="0" smtClean="0"/>
              <a:t>Steve McConnell</a:t>
            </a:r>
            <a:r>
              <a:rPr lang="zh-CN" altLang="en-US" dirty="0" smtClean="0"/>
              <a:t>认为不同的开发队伍或个人具有</a:t>
            </a:r>
            <a:r>
              <a:rPr lang="en-US" dirty="0" smtClean="0"/>
              <a:t>10:1</a:t>
            </a:r>
            <a:r>
              <a:rPr lang="zh-CN" altLang="en-US" dirty="0" smtClean="0"/>
              <a:t>生产效率和质量的差别。</a:t>
            </a:r>
            <a:endParaRPr lang="en-US" altLang="zh-CN" dirty="0" smtClean="0"/>
          </a:p>
          <a:p>
            <a:r>
              <a:rPr lang="zh-CN" altLang="en-US" dirty="0" smtClean="0"/>
              <a:t>比尔</a:t>
            </a:r>
            <a:r>
              <a:rPr lang="en-US" dirty="0" smtClean="0"/>
              <a:t>.</a:t>
            </a:r>
            <a:r>
              <a:rPr lang="zh-CN" altLang="en-US" dirty="0" smtClean="0"/>
              <a:t>盖茨</a:t>
            </a:r>
            <a:r>
              <a:rPr lang="en-US" dirty="0" smtClean="0"/>
              <a:t>(</a:t>
            </a:r>
            <a:r>
              <a:rPr lang="en-US" i="1" dirty="0" smtClean="0"/>
              <a:t>Bill Gate</a:t>
            </a:r>
            <a:r>
              <a:rPr lang="en-US" dirty="0" smtClean="0"/>
              <a:t>)</a:t>
            </a:r>
            <a:r>
              <a:rPr lang="zh-CN" altLang="en-US" dirty="0" smtClean="0"/>
              <a:t>评论道：“高级机床工人可以获得平均机床工人几倍的工资，然而，一个厉害的代码编程人员的价值是平均软件编程人员的一万倍！”</a:t>
            </a:r>
            <a:endParaRPr lang="en-US" altLang="zh-CN" dirty="0" smtClean="0"/>
          </a:p>
          <a:p>
            <a:r>
              <a:rPr lang="zh-CN" altLang="en-US" dirty="0" smtClean="0"/>
              <a:t> </a:t>
            </a:r>
            <a:r>
              <a:rPr lang="en-US" dirty="0" smtClean="0"/>
              <a:t>Robert C. Martin</a:t>
            </a:r>
            <a:r>
              <a:rPr lang="zh-CN" altLang="en-US" dirty="0" smtClean="0"/>
              <a:t>也认为：“</a:t>
            </a:r>
            <a:r>
              <a:rPr lang="en-US" dirty="0" smtClean="0"/>
              <a:t>90%</a:t>
            </a:r>
            <a:r>
              <a:rPr lang="zh-CN" altLang="en-US" dirty="0" smtClean="0"/>
              <a:t>的代码是由</a:t>
            </a:r>
            <a:r>
              <a:rPr lang="en-US" dirty="0" smtClean="0"/>
              <a:t>10%</a:t>
            </a:r>
            <a:r>
              <a:rPr lang="zh-CN" altLang="en-US" dirty="0" smtClean="0"/>
              <a:t>的程序员编写的”。</a:t>
            </a:r>
            <a:endParaRPr lang="en-US" altLang="zh-CN" dirty="0" smtClean="0"/>
          </a:p>
          <a:p>
            <a:endParaRPr lang="en-US" altLang="zh-CN" dirty="0" smtClean="0"/>
          </a:p>
          <a:p>
            <a:r>
              <a:rPr lang="zh-CN" altLang="en-US" dirty="0" smtClean="0"/>
              <a:t>巨大的差距导致需要程序员之间分类：</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程序员</a:t>
            </a:r>
            <a:r>
              <a:rPr lang="zh-CN" altLang="en-US" dirty="0" smtClean="0"/>
              <a:t>类型</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）有远见的</a:t>
            </a:r>
            <a:r>
              <a:rPr lang="en-US" dirty="0" smtClean="0"/>
              <a:t>/</a:t>
            </a:r>
            <a:r>
              <a:rPr lang="zh-CN" altLang="en-US" dirty="0" smtClean="0"/>
              <a:t>艺术家的程序员</a:t>
            </a:r>
            <a:r>
              <a:rPr lang="en-US" dirty="0" smtClean="0"/>
              <a:t>(Visionary/Artist Programmer)</a:t>
            </a:r>
          </a:p>
          <a:p>
            <a:endParaRPr lang="zh-CN" altLang="en-US" dirty="0" smtClean="0"/>
          </a:p>
          <a:p>
            <a:r>
              <a:rPr lang="en-US" dirty="0" smtClean="0"/>
              <a:t>2</a:t>
            </a:r>
            <a:r>
              <a:rPr lang="zh-CN" altLang="en-US" dirty="0" smtClean="0"/>
              <a:t>）开拓型程序员</a:t>
            </a:r>
            <a:r>
              <a:rPr lang="en-US" dirty="0" smtClean="0"/>
              <a:t>(Trailblazer Programmer)</a:t>
            </a:r>
            <a:r>
              <a:rPr lang="zh-CN" altLang="en-US" dirty="0" smtClean="0"/>
              <a:t>。</a:t>
            </a:r>
          </a:p>
          <a:p>
            <a:endParaRPr lang="en-US" dirty="0" smtClean="0"/>
          </a:p>
          <a:p>
            <a:r>
              <a:rPr lang="en-US" dirty="0" smtClean="0"/>
              <a:t>3) </a:t>
            </a:r>
            <a:r>
              <a:rPr lang="zh-CN" altLang="en-US" dirty="0" smtClean="0"/>
              <a:t>耕牛型程序员</a:t>
            </a:r>
            <a:r>
              <a:rPr lang="en-US" dirty="0" smtClean="0"/>
              <a:t>(Workhorse Programmer)</a:t>
            </a:r>
            <a:r>
              <a:rPr lang="zh-CN" altLang="en-US" dirty="0" smtClean="0"/>
              <a:t>。</a:t>
            </a:r>
          </a:p>
          <a:p>
            <a:endParaRPr lang="en-US" dirty="0" smtClean="0"/>
          </a:p>
          <a:p>
            <a:r>
              <a:rPr lang="en-US" dirty="0" smtClean="0"/>
              <a:t>4</a:t>
            </a:r>
            <a:r>
              <a:rPr lang="zh-CN" altLang="en-US" dirty="0" smtClean="0"/>
              <a:t>）依附型程序员</a:t>
            </a:r>
            <a:r>
              <a:rPr lang="en-US" dirty="0" smtClean="0"/>
              <a:t>(Drone Programmer)</a:t>
            </a:r>
            <a:r>
              <a:rPr lang="zh-CN" altLang="en-US" dirty="0" smtClean="0"/>
              <a:t>。</a:t>
            </a:r>
          </a:p>
          <a:p>
            <a:endParaRPr lang="en-US" dirty="0" smtClean="0"/>
          </a:p>
          <a:p>
            <a:r>
              <a:rPr lang="en-US" dirty="0" smtClean="0"/>
              <a:t>5</a:t>
            </a:r>
            <a:r>
              <a:rPr lang="zh-CN" altLang="en-US" dirty="0" smtClean="0"/>
              <a:t>）傻瓜式程序员</a:t>
            </a:r>
            <a:r>
              <a:rPr lang="en-US" dirty="0" smtClean="0"/>
              <a:t>(Idiot Programmer)</a:t>
            </a:r>
            <a:r>
              <a:rPr lang="zh-CN" altLang="en-US" dirty="0" smtClean="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项目开发中的交流方式</a:t>
            </a:r>
          </a:p>
        </p:txBody>
      </p:sp>
      <p:sp>
        <p:nvSpPr>
          <p:cNvPr id="31747" name="Rectangle 3"/>
          <p:cNvSpPr>
            <a:spLocks noGrp="1" noChangeArrowheads="1"/>
          </p:cNvSpPr>
          <p:nvPr>
            <p:ph type="body" idx="1"/>
          </p:nvPr>
        </p:nvSpPr>
        <p:spPr>
          <a:xfrm>
            <a:off x="1796818" y="904426"/>
            <a:ext cx="7369175" cy="673100"/>
          </a:xfrm>
        </p:spPr>
        <p:txBody>
          <a:bodyPr/>
          <a:lstStyle/>
          <a:p>
            <a:pPr>
              <a:lnSpc>
                <a:spcPct val="90000"/>
              </a:lnSpc>
            </a:pPr>
            <a:endParaRPr lang="zh-CN" altLang="en-US" sz="2800" smtClean="0"/>
          </a:p>
          <a:p>
            <a:pPr>
              <a:lnSpc>
                <a:spcPct val="90000"/>
              </a:lnSpc>
              <a:buFontTx/>
              <a:buNone/>
            </a:pPr>
            <a:endParaRPr lang="zh-CN" altLang="en-US" sz="2800" smtClean="0"/>
          </a:p>
        </p:txBody>
      </p:sp>
      <p:grpSp>
        <p:nvGrpSpPr>
          <p:cNvPr id="2" name="Group 47"/>
          <p:cNvGrpSpPr>
            <a:grpSpLocks/>
          </p:cNvGrpSpPr>
          <p:nvPr/>
        </p:nvGrpSpPr>
        <p:grpSpPr bwMode="auto">
          <a:xfrm>
            <a:off x="4100280" y="1596576"/>
            <a:ext cx="4983163" cy="838200"/>
            <a:chOff x="2400" y="1152"/>
            <a:chExt cx="3139" cy="528"/>
          </a:xfrm>
        </p:grpSpPr>
        <p:pic>
          <p:nvPicPr>
            <p:cNvPr id="31792" name="Picture 4" descr="BD07153_"/>
            <p:cNvPicPr>
              <a:picLocks noChangeAspect="1" noChangeArrowheads="1"/>
            </p:cNvPicPr>
            <p:nvPr/>
          </p:nvPicPr>
          <p:blipFill>
            <a:blip r:embed="rId2"/>
            <a:srcRect/>
            <a:stretch>
              <a:fillRect/>
            </a:stretch>
          </p:blipFill>
          <p:spPr bwMode="auto">
            <a:xfrm>
              <a:off x="4128" y="1200"/>
              <a:ext cx="658" cy="480"/>
            </a:xfrm>
            <a:prstGeom prst="rect">
              <a:avLst/>
            </a:prstGeom>
            <a:noFill/>
            <a:ln w="9525">
              <a:noFill/>
              <a:miter lim="800000"/>
              <a:headEnd/>
              <a:tailEnd/>
            </a:ln>
          </p:spPr>
        </p:pic>
        <p:pic>
          <p:nvPicPr>
            <p:cNvPr id="31793" name="Picture 5" descr="BD07153_"/>
            <p:cNvPicPr>
              <a:picLocks noChangeAspect="1" noChangeArrowheads="1"/>
            </p:cNvPicPr>
            <p:nvPr/>
          </p:nvPicPr>
          <p:blipFill>
            <a:blip r:embed="rId2"/>
            <a:srcRect/>
            <a:stretch>
              <a:fillRect/>
            </a:stretch>
          </p:blipFill>
          <p:spPr bwMode="auto">
            <a:xfrm>
              <a:off x="2400" y="1152"/>
              <a:ext cx="658" cy="480"/>
            </a:xfrm>
            <a:prstGeom prst="rect">
              <a:avLst/>
            </a:prstGeom>
            <a:noFill/>
            <a:ln w="9525">
              <a:noFill/>
              <a:miter lim="800000"/>
              <a:headEnd/>
              <a:tailEnd/>
            </a:ln>
          </p:spPr>
        </p:pic>
        <p:sp>
          <p:nvSpPr>
            <p:cNvPr id="31794" name="Line 6"/>
            <p:cNvSpPr>
              <a:spLocks noChangeShapeType="1"/>
            </p:cNvSpPr>
            <p:nvPr/>
          </p:nvSpPr>
          <p:spPr bwMode="auto">
            <a:xfrm>
              <a:off x="3168" y="1488"/>
              <a:ext cx="1056" cy="0"/>
            </a:xfrm>
            <a:prstGeom prst="line">
              <a:avLst/>
            </a:prstGeom>
            <a:noFill/>
            <a:ln w="9525">
              <a:solidFill>
                <a:schemeClr val="tx1"/>
              </a:solidFill>
              <a:round/>
              <a:headEnd/>
              <a:tailEnd/>
            </a:ln>
          </p:spPr>
          <p:txBody>
            <a:bodyPr/>
            <a:lstStyle/>
            <a:p>
              <a:endParaRPr lang="zh-CN" altLang="en-US"/>
            </a:p>
          </p:txBody>
        </p:sp>
        <p:sp>
          <p:nvSpPr>
            <p:cNvPr id="31795" name="Text Box 7"/>
            <p:cNvSpPr txBox="1">
              <a:spLocks noChangeArrowheads="1"/>
            </p:cNvSpPr>
            <p:nvPr/>
          </p:nvSpPr>
          <p:spPr bwMode="auto">
            <a:xfrm>
              <a:off x="4992" y="1296"/>
              <a:ext cx="547" cy="288"/>
            </a:xfrm>
            <a:prstGeom prst="rect">
              <a:avLst/>
            </a:prstGeom>
            <a:noFill/>
            <a:ln w="9525">
              <a:noFill/>
              <a:miter lim="800000"/>
              <a:headEnd/>
              <a:tailEnd/>
            </a:ln>
          </p:spPr>
          <p:txBody>
            <a:bodyPr wrap="none">
              <a:spAutoFit/>
            </a:bodyPr>
            <a:lstStyle/>
            <a:p>
              <a:r>
                <a:rPr lang="en-US" altLang="zh-CN"/>
                <a:t>1 line</a:t>
              </a:r>
            </a:p>
          </p:txBody>
        </p:sp>
      </p:grpSp>
      <p:grpSp>
        <p:nvGrpSpPr>
          <p:cNvPr id="3" name="Group 48"/>
          <p:cNvGrpSpPr>
            <a:grpSpLocks/>
          </p:cNvGrpSpPr>
          <p:nvPr/>
        </p:nvGrpSpPr>
        <p:grpSpPr bwMode="auto">
          <a:xfrm>
            <a:off x="671280" y="2053776"/>
            <a:ext cx="4721225" cy="1295400"/>
            <a:chOff x="240" y="1440"/>
            <a:chExt cx="2974" cy="816"/>
          </a:xfrm>
        </p:grpSpPr>
        <p:pic>
          <p:nvPicPr>
            <p:cNvPr id="31785" name="Picture 10" descr="BD07153_"/>
            <p:cNvPicPr>
              <a:picLocks noChangeAspect="1" noChangeArrowheads="1"/>
            </p:cNvPicPr>
            <p:nvPr/>
          </p:nvPicPr>
          <p:blipFill>
            <a:blip r:embed="rId2"/>
            <a:srcRect/>
            <a:stretch>
              <a:fillRect/>
            </a:stretch>
          </p:blipFill>
          <p:spPr bwMode="auto">
            <a:xfrm>
              <a:off x="1872" y="1728"/>
              <a:ext cx="658" cy="480"/>
            </a:xfrm>
            <a:prstGeom prst="rect">
              <a:avLst/>
            </a:prstGeom>
            <a:noFill/>
            <a:ln w="9525">
              <a:noFill/>
              <a:miter lim="800000"/>
              <a:headEnd/>
              <a:tailEnd/>
            </a:ln>
          </p:spPr>
        </p:pic>
        <p:pic>
          <p:nvPicPr>
            <p:cNvPr id="31786" name="Picture 11" descr="BD07153_"/>
            <p:cNvPicPr>
              <a:picLocks noChangeAspect="1" noChangeArrowheads="1"/>
            </p:cNvPicPr>
            <p:nvPr/>
          </p:nvPicPr>
          <p:blipFill>
            <a:blip r:embed="rId2"/>
            <a:srcRect/>
            <a:stretch>
              <a:fillRect/>
            </a:stretch>
          </p:blipFill>
          <p:spPr bwMode="auto">
            <a:xfrm>
              <a:off x="240" y="1776"/>
              <a:ext cx="658" cy="480"/>
            </a:xfrm>
            <a:prstGeom prst="rect">
              <a:avLst/>
            </a:prstGeom>
            <a:noFill/>
            <a:ln w="9525">
              <a:noFill/>
              <a:miter lim="800000"/>
              <a:headEnd/>
              <a:tailEnd/>
            </a:ln>
          </p:spPr>
        </p:pic>
        <p:sp>
          <p:nvSpPr>
            <p:cNvPr id="31787" name="Line 12"/>
            <p:cNvSpPr>
              <a:spLocks noChangeShapeType="1"/>
            </p:cNvSpPr>
            <p:nvPr/>
          </p:nvSpPr>
          <p:spPr bwMode="auto">
            <a:xfrm>
              <a:off x="912" y="2112"/>
              <a:ext cx="1056" cy="0"/>
            </a:xfrm>
            <a:prstGeom prst="line">
              <a:avLst/>
            </a:prstGeom>
            <a:noFill/>
            <a:ln w="9525">
              <a:solidFill>
                <a:schemeClr val="tx1"/>
              </a:solidFill>
              <a:round/>
              <a:headEnd/>
              <a:tailEnd/>
            </a:ln>
          </p:spPr>
          <p:txBody>
            <a:bodyPr/>
            <a:lstStyle/>
            <a:p>
              <a:endParaRPr lang="zh-CN" altLang="en-US"/>
            </a:p>
          </p:txBody>
        </p:sp>
        <p:sp>
          <p:nvSpPr>
            <p:cNvPr id="31788" name="Text Box 13"/>
            <p:cNvSpPr txBox="1">
              <a:spLocks noChangeArrowheads="1"/>
            </p:cNvSpPr>
            <p:nvPr/>
          </p:nvSpPr>
          <p:spPr bwMode="auto">
            <a:xfrm>
              <a:off x="2592" y="1920"/>
              <a:ext cx="622" cy="288"/>
            </a:xfrm>
            <a:prstGeom prst="rect">
              <a:avLst/>
            </a:prstGeom>
            <a:noFill/>
            <a:ln w="9525">
              <a:noFill/>
              <a:miter lim="800000"/>
              <a:headEnd/>
              <a:tailEnd/>
            </a:ln>
          </p:spPr>
          <p:txBody>
            <a:bodyPr wrap="none">
              <a:spAutoFit/>
            </a:bodyPr>
            <a:lstStyle/>
            <a:p>
              <a:r>
                <a:rPr lang="en-US" altLang="zh-CN"/>
                <a:t>3 lines</a:t>
              </a:r>
            </a:p>
          </p:txBody>
        </p:sp>
        <p:pic>
          <p:nvPicPr>
            <p:cNvPr id="31789" name="Picture 14" descr="BD07153_"/>
            <p:cNvPicPr>
              <a:picLocks noChangeAspect="1" noChangeArrowheads="1"/>
            </p:cNvPicPr>
            <p:nvPr/>
          </p:nvPicPr>
          <p:blipFill>
            <a:blip r:embed="rId2"/>
            <a:srcRect/>
            <a:stretch>
              <a:fillRect/>
            </a:stretch>
          </p:blipFill>
          <p:spPr bwMode="auto">
            <a:xfrm>
              <a:off x="1008" y="1440"/>
              <a:ext cx="658" cy="480"/>
            </a:xfrm>
            <a:prstGeom prst="rect">
              <a:avLst/>
            </a:prstGeom>
            <a:noFill/>
            <a:ln w="9525">
              <a:noFill/>
              <a:miter lim="800000"/>
              <a:headEnd/>
              <a:tailEnd/>
            </a:ln>
          </p:spPr>
        </p:pic>
        <p:sp>
          <p:nvSpPr>
            <p:cNvPr id="31790" name="Line 15"/>
            <p:cNvSpPr>
              <a:spLocks noChangeShapeType="1"/>
            </p:cNvSpPr>
            <p:nvPr/>
          </p:nvSpPr>
          <p:spPr bwMode="auto">
            <a:xfrm flipV="1">
              <a:off x="768" y="1728"/>
              <a:ext cx="480" cy="288"/>
            </a:xfrm>
            <a:prstGeom prst="line">
              <a:avLst/>
            </a:prstGeom>
            <a:noFill/>
            <a:ln w="9525">
              <a:solidFill>
                <a:schemeClr val="tx1"/>
              </a:solidFill>
              <a:round/>
              <a:headEnd/>
              <a:tailEnd/>
            </a:ln>
          </p:spPr>
          <p:txBody>
            <a:bodyPr/>
            <a:lstStyle/>
            <a:p>
              <a:endParaRPr lang="zh-CN" altLang="en-US"/>
            </a:p>
          </p:txBody>
        </p:sp>
        <p:sp>
          <p:nvSpPr>
            <p:cNvPr id="31791" name="Line 16"/>
            <p:cNvSpPr>
              <a:spLocks noChangeShapeType="1"/>
            </p:cNvSpPr>
            <p:nvPr/>
          </p:nvSpPr>
          <p:spPr bwMode="auto">
            <a:xfrm flipH="1" flipV="1">
              <a:off x="1536" y="1776"/>
              <a:ext cx="624" cy="192"/>
            </a:xfrm>
            <a:prstGeom prst="line">
              <a:avLst/>
            </a:prstGeom>
            <a:noFill/>
            <a:ln w="9525">
              <a:solidFill>
                <a:schemeClr val="tx1"/>
              </a:solidFill>
              <a:round/>
              <a:headEnd/>
              <a:tailEnd/>
            </a:ln>
          </p:spPr>
          <p:txBody>
            <a:bodyPr/>
            <a:lstStyle/>
            <a:p>
              <a:endParaRPr lang="zh-CN" altLang="en-US"/>
            </a:p>
          </p:txBody>
        </p:sp>
      </p:grpSp>
      <p:grpSp>
        <p:nvGrpSpPr>
          <p:cNvPr id="4" name="Group 50"/>
          <p:cNvGrpSpPr>
            <a:grpSpLocks/>
          </p:cNvGrpSpPr>
          <p:nvPr/>
        </p:nvGrpSpPr>
        <p:grpSpPr bwMode="auto">
          <a:xfrm>
            <a:off x="845905" y="3844476"/>
            <a:ext cx="7958138" cy="2514600"/>
            <a:chOff x="350" y="2568"/>
            <a:chExt cx="5013" cy="1584"/>
          </a:xfrm>
        </p:grpSpPr>
        <p:pic>
          <p:nvPicPr>
            <p:cNvPr id="31768" name="Picture 17" descr="BD07153_"/>
            <p:cNvPicPr>
              <a:picLocks noChangeAspect="1" noChangeArrowheads="1"/>
            </p:cNvPicPr>
            <p:nvPr/>
          </p:nvPicPr>
          <p:blipFill>
            <a:blip r:embed="rId2"/>
            <a:srcRect/>
            <a:stretch>
              <a:fillRect/>
            </a:stretch>
          </p:blipFill>
          <p:spPr bwMode="auto">
            <a:xfrm>
              <a:off x="1694" y="3000"/>
              <a:ext cx="658" cy="480"/>
            </a:xfrm>
            <a:prstGeom prst="rect">
              <a:avLst/>
            </a:prstGeom>
            <a:noFill/>
            <a:ln w="9525">
              <a:noFill/>
              <a:miter lim="800000"/>
              <a:headEnd/>
              <a:tailEnd/>
            </a:ln>
          </p:spPr>
        </p:pic>
        <p:pic>
          <p:nvPicPr>
            <p:cNvPr id="31769" name="Picture 18" descr="BD07153_"/>
            <p:cNvPicPr>
              <a:picLocks noChangeAspect="1" noChangeArrowheads="1"/>
            </p:cNvPicPr>
            <p:nvPr/>
          </p:nvPicPr>
          <p:blipFill>
            <a:blip r:embed="rId2"/>
            <a:srcRect/>
            <a:stretch>
              <a:fillRect/>
            </a:stretch>
          </p:blipFill>
          <p:spPr bwMode="auto">
            <a:xfrm>
              <a:off x="350" y="3096"/>
              <a:ext cx="658" cy="480"/>
            </a:xfrm>
            <a:prstGeom prst="rect">
              <a:avLst/>
            </a:prstGeom>
            <a:noFill/>
            <a:ln w="9525">
              <a:noFill/>
              <a:miter lim="800000"/>
              <a:headEnd/>
              <a:tailEnd/>
            </a:ln>
          </p:spPr>
        </p:pic>
        <p:pic>
          <p:nvPicPr>
            <p:cNvPr id="31770" name="Picture 28" descr="BD07153_"/>
            <p:cNvPicPr>
              <a:picLocks noChangeAspect="1" noChangeArrowheads="1"/>
            </p:cNvPicPr>
            <p:nvPr/>
          </p:nvPicPr>
          <p:blipFill>
            <a:blip r:embed="rId2"/>
            <a:srcRect/>
            <a:stretch>
              <a:fillRect/>
            </a:stretch>
          </p:blipFill>
          <p:spPr bwMode="auto">
            <a:xfrm>
              <a:off x="480" y="3672"/>
              <a:ext cx="658" cy="480"/>
            </a:xfrm>
            <a:prstGeom prst="rect">
              <a:avLst/>
            </a:prstGeom>
            <a:noFill/>
            <a:ln w="9525">
              <a:noFill/>
              <a:miter lim="800000"/>
              <a:headEnd/>
              <a:tailEnd/>
            </a:ln>
          </p:spPr>
        </p:pic>
        <p:pic>
          <p:nvPicPr>
            <p:cNvPr id="31771" name="Picture 29" descr="BD07153_"/>
            <p:cNvPicPr>
              <a:picLocks noChangeAspect="1" noChangeArrowheads="1"/>
            </p:cNvPicPr>
            <p:nvPr/>
          </p:nvPicPr>
          <p:blipFill>
            <a:blip r:embed="rId2"/>
            <a:srcRect/>
            <a:stretch>
              <a:fillRect/>
            </a:stretch>
          </p:blipFill>
          <p:spPr bwMode="auto">
            <a:xfrm>
              <a:off x="1694" y="3672"/>
              <a:ext cx="658" cy="480"/>
            </a:xfrm>
            <a:prstGeom prst="rect">
              <a:avLst/>
            </a:prstGeom>
            <a:noFill/>
            <a:ln w="9525">
              <a:noFill/>
              <a:miter lim="800000"/>
              <a:headEnd/>
              <a:tailEnd/>
            </a:ln>
          </p:spPr>
        </p:pic>
        <p:sp>
          <p:nvSpPr>
            <p:cNvPr id="31772" name="Line 30"/>
            <p:cNvSpPr>
              <a:spLocks noChangeShapeType="1"/>
            </p:cNvSpPr>
            <p:nvPr/>
          </p:nvSpPr>
          <p:spPr bwMode="auto">
            <a:xfrm>
              <a:off x="960" y="3384"/>
              <a:ext cx="816" cy="0"/>
            </a:xfrm>
            <a:prstGeom prst="line">
              <a:avLst/>
            </a:prstGeom>
            <a:noFill/>
            <a:ln w="9525">
              <a:solidFill>
                <a:schemeClr val="tx1"/>
              </a:solidFill>
              <a:round/>
              <a:headEnd/>
              <a:tailEnd/>
            </a:ln>
          </p:spPr>
          <p:txBody>
            <a:bodyPr/>
            <a:lstStyle/>
            <a:p>
              <a:endParaRPr lang="zh-CN" altLang="en-US"/>
            </a:p>
          </p:txBody>
        </p:sp>
        <p:sp>
          <p:nvSpPr>
            <p:cNvPr id="31773" name="Line 31"/>
            <p:cNvSpPr>
              <a:spLocks noChangeShapeType="1"/>
            </p:cNvSpPr>
            <p:nvPr/>
          </p:nvSpPr>
          <p:spPr bwMode="auto">
            <a:xfrm>
              <a:off x="672" y="3528"/>
              <a:ext cx="0" cy="384"/>
            </a:xfrm>
            <a:prstGeom prst="line">
              <a:avLst/>
            </a:prstGeom>
            <a:noFill/>
            <a:ln w="9525">
              <a:solidFill>
                <a:schemeClr val="tx1"/>
              </a:solidFill>
              <a:round/>
              <a:headEnd/>
              <a:tailEnd/>
            </a:ln>
          </p:spPr>
          <p:txBody>
            <a:bodyPr/>
            <a:lstStyle/>
            <a:p>
              <a:endParaRPr lang="zh-CN" altLang="en-US"/>
            </a:p>
          </p:txBody>
        </p:sp>
        <p:sp>
          <p:nvSpPr>
            <p:cNvPr id="31774" name="Line 32"/>
            <p:cNvSpPr>
              <a:spLocks noChangeShapeType="1"/>
            </p:cNvSpPr>
            <p:nvPr/>
          </p:nvSpPr>
          <p:spPr bwMode="auto">
            <a:xfrm>
              <a:off x="1104" y="4008"/>
              <a:ext cx="768" cy="0"/>
            </a:xfrm>
            <a:prstGeom prst="line">
              <a:avLst/>
            </a:prstGeom>
            <a:noFill/>
            <a:ln w="9525">
              <a:solidFill>
                <a:schemeClr val="tx1"/>
              </a:solidFill>
              <a:round/>
              <a:headEnd/>
              <a:tailEnd/>
            </a:ln>
          </p:spPr>
          <p:txBody>
            <a:bodyPr/>
            <a:lstStyle/>
            <a:p>
              <a:endParaRPr lang="zh-CN" altLang="en-US"/>
            </a:p>
          </p:txBody>
        </p:sp>
        <p:sp>
          <p:nvSpPr>
            <p:cNvPr id="31775" name="Line 33"/>
            <p:cNvSpPr>
              <a:spLocks noChangeShapeType="1"/>
            </p:cNvSpPr>
            <p:nvPr/>
          </p:nvSpPr>
          <p:spPr bwMode="auto">
            <a:xfrm>
              <a:off x="2064" y="3432"/>
              <a:ext cx="0" cy="336"/>
            </a:xfrm>
            <a:prstGeom prst="line">
              <a:avLst/>
            </a:prstGeom>
            <a:noFill/>
            <a:ln w="9525">
              <a:solidFill>
                <a:schemeClr val="tx1"/>
              </a:solidFill>
              <a:round/>
              <a:headEnd/>
              <a:tailEnd/>
            </a:ln>
          </p:spPr>
          <p:txBody>
            <a:bodyPr/>
            <a:lstStyle/>
            <a:p>
              <a:endParaRPr lang="zh-CN" altLang="en-US"/>
            </a:p>
          </p:txBody>
        </p:sp>
        <p:sp>
          <p:nvSpPr>
            <p:cNvPr id="31776" name="Line 34"/>
            <p:cNvSpPr>
              <a:spLocks noChangeShapeType="1"/>
            </p:cNvSpPr>
            <p:nvPr/>
          </p:nvSpPr>
          <p:spPr bwMode="auto">
            <a:xfrm flipV="1">
              <a:off x="1008" y="3384"/>
              <a:ext cx="960" cy="528"/>
            </a:xfrm>
            <a:prstGeom prst="line">
              <a:avLst/>
            </a:prstGeom>
            <a:noFill/>
            <a:ln w="9525">
              <a:solidFill>
                <a:schemeClr val="tx1"/>
              </a:solidFill>
              <a:round/>
              <a:headEnd/>
              <a:tailEnd/>
            </a:ln>
          </p:spPr>
          <p:txBody>
            <a:bodyPr/>
            <a:lstStyle/>
            <a:p>
              <a:endParaRPr lang="zh-CN" altLang="en-US"/>
            </a:p>
          </p:txBody>
        </p:sp>
        <p:sp>
          <p:nvSpPr>
            <p:cNvPr id="31777" name="Line 35"/>
            <p:cNvSpPr>
              <a:spLocks noChangeShapeType="1"/>
            </p:cNvSpPr>
            <p:nvPr/>
          </p:nvSpPr>
          <p:spPr bwMode="auto">
            <a:xfrm>
              <a:off x="912" y="3432"/>
              <a:ext cx="960" cy="432"/>
            </a:xfrm>
            <a:prstGeom prst="line">
              <a:avLst/>
            </a:prstGeom>
            <a:noFill/>
            <a:ln w="9525">
              <a:solidFill>
                <a:schemeClr val="tx1"/>
              </a:solidFill>
              <a:round/>
              <a:headEnd/>
              <a:tailEnd/>
            </a:ln>
          </p:spPr>
          <p:txBody>
            <a:bodyPr/>
            <a:lstStyle/>
            <a:p>
              <a:endParaRPr lang="zh-CN" altLang="en-US"/>
            </a:p>
          </p:txBody>
        </p:sp>
        <p:sp>
          <p:nvSpPr>
            <p:cNvPr id="31778" name="Text Box 36"/>
            <p:cNvSpPr txBox="1">
              <a:spLocks noChangeArrowheads="1"/>
            </p:cNvSpPr>
            <p:nvPr/>
          </p:nvSpPr>
          <p:spPr bwMode="auto">
            <a:xfrm>
              <a:off x="2544" y="3363"/>
              <a:ext cx="718" cy="288"/>
            </a:xfrm>
            <a:prstGeom prst="rect">
              <a:avLst/>
            </a:prstGeom>
            <a:noFill/>
            <a:ln w="9525">
              <a:noFill/>
              <a:miter lim="800000"/>
              <a:headEnd/>
              <a:tailEnd/>
            </a:ln>
          </p:spPr>
          <p:txBody>
            <a:bodyPr wrap="none">
              <a:spAutoFit/>
            </a:bodyPr>
            <a:lstStyle/>
            <a:p>
              <a:r>
                <a:rPr lang="en-US" altLang="zh-CN"/>
                <a:t>10 lines</a:t>
              </a:r>
            </a:p>
          </p:txBody>
        </p:sp>
        <p:pic>
          <p:nvPicPr>
            <p:cNvPr id="31779" name="Picture 37" descr="BD07153_"/>
            <p:cNvPicPr>
              <a:picLocks noChangeAspect="1" noChangeArrowheads="1"/>
            </p:cNvPicPr>
            <p:nvPr/>
          </p:nvPicPr>
          <p:blipFill>
            <a:blip r:embed="rId2"/>
            <a:srcRect/>
            <a:stretch>
              <a:fillRect/>
            </a:stretch>
          </p:blipFill>
          <p:spPr bwMode="auto">
            <a:xfrm>
              <a:off x="1008" y="2568"/>
              <a:ext cx="658" cy="480"/>
            </a:xfrm>
            <a:prstGeom prst="rect">
              <a:avLst/>
            </a:prstGeom>
            <a:noFill/>
            <a:ln w="9525">
              <a:noFill/>
              <a:miter lim="800000"/>
              <a:headEnd/>
              <a:tailEnd/>
            </a:ln>
          </p:spPr>
        </p:pic>
        <p:sp>
          <p:nvSpPr>
            <p:cNvPr id="31780" name="Line 38"/>
            <p:cNvSpPr>
              <a:spLocks noChangeShapeType="1"/>
            </p:cNvSpPr>
            <p:nvPr/>
          </p:nvSpPr>
          <p:spPr bwMode="auto">
            <a:xfrm flipH="1">
              <a:off x="864" y="2952"/>
              <a:ext cx="336" cy="288"/>
            </a:xfrm>
            <a:prstGeom prst="line">
              <a:avLst/>
            </a:prstGeom>
            <a:noFill/>
            <a:ln w="9525">
              <a:solidFill>
                <a:schemeClr val="tx1"/>
              </a:solidFill>
              <a:round/>
              <a:headEnd/>
              <a:tailEnd/>
            </a:ln>
          </p:spPr>
          <p:txBody>
            <a:bodyPr/>
            <a:lstStyle/>
            <a:p>
              <a:endParaRPr lang="zh-CN" altLang="en-US"/>
            </a:p>
          </p:txBody>
        </p:sp>
        <p:sp>
          <p:nvSpPr>
            <p:cNvPr id="31781" name="Line 39"/>
            <p:cNvSpPr>
              <a:spLocks noChangeShapeType="1"/>
            </p:cNvSpPr>
            <p:nvPr/>
          </p:nvSpPr>
          <p:spPr bwMode="auto">
            <a:xfrm>
              <a:off x="1584" y="2952"/>
              <a:ext cx="432" cy="288"/>
            </a:xfrm>
            <a:prstGeom prst="line">
              <a:avLst/>
            </a:prstGeom>
            <a:noFill/>
            <a:ln w="9525">
              <a:solidFill>
                <a:schemeClr val="tx1"/>
              </a:solidFill>
              <a:round/>
              <a:headEnd/>
              <a:tailEnd/>
            </a:ln>
          </p:spPr>
          <p:txBody>
            <a:bodyPr/>
            <a:lstStyle/>
            <a:p>
              <a:endParaRPr lang="zh-CN" altLang="en-US"/>
            </a:p>
          </p:txBody>
        </p:sp>
        <p:sp>
          <p:nvSpPr>
            <p:cNvPr id="31782" name="Line 40"/>
            <p:cNvSpPr>
              <a:spLocks noChangeShapeType="1"/>
            </p:cNvSpPr>
            <p:nvPr/>
          </p:nvSpPr>
          <p:spPr bwMode="auto">
            <a:xfrm>
              <a:off x="1440" y="3000"/>
              <a:ext cx="480" cy="912"/>
            </a:xfrm>
            <a:prstGeom prst="line">
              <a:avLst/>
            </a:prstGeom>
            <a:noFill/>
            <a:ln w="9525">
              <a:solidFill>
                <a:schemeClr val="tx1"/>
              </a:solidFill>
              <a:round/>
              <a:headEnd/>
              <a:tailEnd/>
            </a:ln>
          </p:spPr>
          <p:txBody>
            <a:bodyPr/>
            <a:lstStyle/>
            <a:p>
              <a:endParaRPr lang="zh-CN" altLang="en-US"/>
            </a:p>
          </p:txBody>
        </p:sp>
        <p:sp>
          <p:nvSpPr>
            <p:cNvPr id="31783" name="Line 41"/>
            <p:cNvSpPr>
              <a:spLocks noChangeShapeType="1"/>
            </p:cNvSpPr>
            <p:nvPr/>
          </p:nvSpPr>
          <p:spPr bwMode="auto">
            <a:xfrm flipH="1">
              <a:off x="912" y="3000"/>
              <a:ext cx="384" cy="864"/>
            </a:xfrm>
            <a:prstGeom prst="line">
              <a:avLst/>
            </a:prstGeom>
            <a:noFill/>
            <a:ln w="9525">
              <a:solidFill>
                <a:schemeClr val="tx1"/>
              </a:solidFill>
              <a:round/>
              <a:headEnd/>
              <a:tailEnd/>
            </a:ln>
          </p:spPr>
          <p:txBody>
            <a:bodyPr/>
            <a:lstStyle/>
            <a:p>
              <a:endParaRPr lang="zh-CN" altLang="en-US"/>
            </a:p>
          </p:txBody>
        </p:sp>
        <p:sp>
          <p:nvSpPr>
            <p:cNvPr id="31784" name="Text Box 42"/>
            <p:cNvSpPr txBox="1">
              <a:spLocks noChangeArrowheads="1"/>
            </p:cNvSpPr>
            <p:nvPr/>
          </p:nvSpPr>
          <p:spPr bwMode="auto">
            <a:xfrm>
              <a:off x="2976" y="3795"/>
              <a:ext cx="2387" cy="288"/>
            </a:xfrm>
            <a:prstGeom prst="rect">
              <a:avLst/>
            </a:prstGeom>
            <a:noFill/>
            <a:ln w="9525">
              <a:noFill/>
              <a:miter lim="800000"/>
              <a:headEnd/>
              <a:tailEnd/>
            </a:ln>
          </p:spPr>
          <p:txBody>
            <a:bodyPr wrap="none">
              <a:spAutoFit/>
            </a:bodyPr>
            <a:lstStyle/>
            <a:p>
              <a:r>
                <a:rPr lang="en-US" altLang="zh-CN"/>
                <a:t>N persons need n(n-1)/2 lines</a:t>
              </a:r>
            </a:p>
          </p:txBody>
        </p:sp>
      </p:grpSp>
      <p:grpSp>
        <p:nvGrpSpPr>
          <p:cNvPr id="5" name="Group 49"/>
          <p:cNvGrpSpPr>
            <a:grpSpLocks/>
          </p:cNvGrpSpPr>
          <p:nvPr/>
        </p:nvGrpSpPr>
        <p:grpSpPr bwMode="auto">
          <a:xfrm>
            <a:off x="4427305" y="3196776"/>
            <a:ext cx="4530725" cy="1752600"/>
            <a:chOff x="2606" y="2160"/>
            <a:chExt cx="2854" cy="1104"/>
          </a:xfrm>
        </p:grpSpPr>
        <p:pic>
          <p:nvPicPr>
            <p:cNvPr id="31757" name="Picture 19" descr="BD07153_"/>
            <p:cNvPicPr>
              <a:picLocks noChangeAspect="1" noChangeArrowheads="1"/>
            </p:cNvPicPr>
            <p:nvPr/>
          </p:nvPicPr>
          <p:blipFill>
            <a:blip r:embed="rId2"/>
            <a:srcRect/>
            <a:stretch>
              <a:fillRect/>
            </a:stretch>
          </p:blipFill>
          <p:spPr bwMode="auto">
            <a:xfrm>
              <a:off x="2784" y="2784"/>
              <a:ext cx="658" cy="480"/>
            </a:xfrm>
            <a:prstGeom prst="rect">
              <a:avLst/>
            </a:prstGeom>
            <a:noFill/>
            <a:ln w="9525">
              <a:noFill/>
              <a:miter lim="800000"/>
              <a:headEnd/>
              <a:tailEnd/>
            </a:ln>
          </p:spPr>
        </p:pic>
        <p:pic>
          <p:nvPicPr>
            <p:cNvPr id="31758" name="Picture 20" descr="BD07153_"/>
            <p:cNvPicPr>
              <a:picLocks noChangeAspect="1" noChangeArrowheads="1"/>
            </p:cNvPicPr>
            <p:nvPr/>
          </p:nvPicPr>
          <p:blipFill>
            <a:blip r:embed="rId2"/>
            <a:srcRect/>
            <a:stretch>
              <a:fillRect/>
            </a:stretch>
          </p:blipFill>
          <p:spPr bwMode="auto">
            <a:xfrm>
              <a:off x="3998" y="2784"/>
              <a:ext cx="658" cy="480"/>
            </a:xfrm>
            <a:prstGeom prst="rect">
              <a:avLst/>
            </a:prstGeom>
            <a:noFill/>
            <a:ln w="9525">
              <a:noFill/>
              <a:miter lim="800000"/>
              <a:headEnd/>
              <a:tailEnd/>
            </a:ln>
          </p:spPr>
        </p:pic>
        <p:sp>
          <p:nvSpPr>
            <p:cNvPr id="31759" name="Line 21"/>
            <p:cNvSpPr>
              <a:spLocks noChangeShapeType="1"/>
            </p:cNvSpPr>
            <p:nvPr/>
          </p:nvSpPr>
          <p:spPr bwMode="auto">
            <a:xfrm>
              <a:off x="3264" y="2496"/>
              <a:ext cx="816" cy="0"/>
            </a:xfrm>
            <a:prstGeom prst="line">
              <a:avLst/>
            </a:prstGeom>
            <a:noFill/>
            <a:ln w="9525">
              <a:solidFill>
                <a:schemeClr val="tx1"/>
              </a:solidFill>
              <a:round/>
              <a:headEnd/>
              <a:tailEnd/>
            </a:ln>
          </p:spPr>
          <p:txBody>
            <a:bodyPr/>
            <a:lstStyle/>
            <a:p>
              <a:endParaRPr lang="zh-CN" altLang="en-US"/>
            </a:p>
          </p:txBody>
        </p:sp>
        <p:sp>
          <p:nvSpPr>
            <p:cNvPr id="31760" name="Line 22"/>
            <p:cNvSpPr>
              <a:spLocks noChangeShapeType="1"/>
            </p:cNvSpPr>
            <p:nvPr/>
          </p:nvSpPr>
          <p:spPr bwMode="auto">
            <a:xfrm>
              <a:off x="2976" y="2640"/>
              <a:ext cx="0" cy="384"/>
            </a:xfrm>
            <a:prstGeom prst="line">
              <a:avLst/>
            </a:prstGeom>
            <a:noFill/>
            <a:ln w="9525">
              <a:solidFill>
                <a:schemeClr val="tx1"/>
              </a:solidFill>
              <a:round/>
              <a:headEnd/>
              <a:tailEnd/>
            </a:ln>
          </p:spPr>
          <p:txBody>
            <a:bodyPr/>
            <a:lstStyle/>
            <a:p>
              <a:endParaRPr lang="zh-CN" altLang="en-US"/>
            </a:p>
          </p:txBody>
        </p:sp>
        <p:sp>
          <p:nvSpPr>
            <p:cNvPr id="31761" name="Line 23"/>
            <p:cNvSpPr>
              <a:spLocks noChangeShapeType="1"/>
            </p:cNvSpPr>
            <p:nvPr/>
          </p:nvSpPr>
          <p:spPr bwMode="auto">
            <a:xfrm>
              <a:off x="3408" y="3120"/>
              <a:ext cx="768" cy="0"/>
            </a:xfrm>
            <a:prstGeom prst="line">
              <a:avLst/>
            </a:prstGeom>
            <a:noFill/>
            <a:ln w="9525">
              <a:solidFill>
                <a:schemeClr val="tx1"/>
              </a:solidFill>
              <a:round/>
              <a:headEnd/>
              <a:tailEnd/>
            </a:ln>
          </p:spPr>
          <p:txBody>
            <a:bodyPr/>
            <a:lstStyle/>
            <a:p>
              <a:endParaRPr lang="zh-CN" altLang="en-US"/>
            </a:p>
          </p:txBody>
        </p:sp>
        <p:sp>
          <p:nvSpPr>
            <p:cNvPr id="31762" name="Line 24"/>
            <p:cNvSpPr>
              <a:spLocks noChangeShapeType="1"/>
            </p:cNvSpPr>
            <p:nvPr/>
          </p:nvSpPr>
          <p:spPr bwMode="auto">
            <a:xfrm>
              <a:off x="4368" y="2544"/>
              <a:ext cx="0" cy="336"/>
            </a:xfrm>
            <a:prstGeom prst="line">
              <a:avLst/>
            </a:prstGeom>
            <a:noFill/>
            <a:ln w="9525">
              <a:solidFill>
                <a:schemeClr val="tx1"/>
              </a:solidFill>
              <a:round/>
              <a:headEnd/>
              <a:tailEnd/>
            </a:ln>
          </p:spPr>
          <p:txBody>
            <a:bodyPr/>
            <a:lstStyle/>
            <a:p>
              <a:endParaRPr lang="zh-CN" altLang="en-US"/>
            </a:p>
          </p:txBody>
        </p:sp>
        <p:sp>
          <p:nvSpPr>
            <p:cNvPr id="31763" name="Line 25"/>
            <p:cNvSpPr>
              <a:spLocks noChangeShapeType="1"/>
            </p:cNvSpPr>
            <p:nvPr/>
          </p:nvSpPr>
          <p:spPr bwMode="auto">
            <a:xfrm flipV="1">
              <a:off x="3312" y="2496"/>
              <a:ext cx="960" cy="528"/>
            </a:xfrm>
            <a:prstGeom prst="line">
              <a:avLst/>
            </a:prstGeom>
            <a:noFill/>
            <a:ln w="9525">
              <a:solidFill>
                <a:schemeClr val="tx1"/>
              </a:solidFill>
              <a:round/>
              <a:headEnd/>
              <a:tailEnd/>
            </a:ln>
          </p:spPr>
          <p:txBody>
            <a:bodyPr/>
            <a:lstStyle/>
            <a:p>
              <a:endParaRPr lang="zh-CN" altLang="en-US"/>
            </a:p>
          </p:txBody>
        </p:sp>
        <p:sp>
          <p:nvSpPr>
            <p:cNvPr id="31764" name="Line 26"/>
            <p:cNvSpPr>
              <a:spLocks noChangeShapeType="1"/>
            </p:cNvSpPr>
            <p:nvPr/>
          </p:nvSpPr>
          <p:spPr bwMode="auto">
            <a:xfrm>
              <a:off x="3216" y="2544"/>
              <a:ext cx="960" cy="432"/>
            </a:xfrm>
            <a:prstGeom prst="line">
              <a:avLst/>
            </a:prstGeom>
            <a:noFill/>
            <a:ln w="9525">
              <a:solidFill>
                <a:schemeClr val="tx1"/>
              </a:solidFill>
              <a:round/>
              <a:headEnd/>
              <a:tailEnd/>
            </a:ln>
          </p:spPr>
          <p:txBody>
            <a:bodyPr/>
            <a:lstStyle/>
            <a:p>
              <a:endParaRPr lang="zh-CN" altLang="en-US"/>
            </a:p>
          </p:txBody>
        </p:sp>
        <p:sp>
          <p:nvSpPr>
            <p:cNvPr id="31765" name="Text Box 27"/>
            <p:cNvSpPr txBox="1">
              <a:spLocks noChangeArrowheads="1"/>
            </p:cNvSpPr>
            <p:nvPr/>
          </p:nvSpPr>
          <p:spPr bwMode="auto">
            <a:xfrm>
              <a:off x="4838" y="2522"/>
              <a:ext cx="622" cy="288"/>
            </a:xfrm>
            <a:prstGeom prst="rect">
              <a:avLst/>
            </a:prstGeom>
            <a:noFill/>
            <a:ln w="9525">
              <a:noFill/>
              <a:miter lim="800000"/>
              <a:headEnd/>
              <a:tailEnd/>
            </a:ln>
          </p:spPr>
          <p:txBody>
            <a:bodyPr wrap="none">
              <a:spAutoFit/>
            </a:bodyPr>
            <a:lstStyle/>
            <a:p>
              <a:r>
                <a:rPr lang="en-US" altLang="zh-CN"/>
                <a:t>6 lines</a:t>
              </a:r>
            </a:p>
          </p:txBody>
        </p:sp>
        <p:pic>
          <p:nvPicPr>
            <p:cNvPr id="31766" name="Picture 43" descr="BD07153_"/>
            <p:cNvPicPr>
              <a:picLocks noChangeAspect="1" noChangeArrowheads="1"/>
            </p:cNvPicPr>
            <p:nvPr/>
          </p:nvPicPr>
          <p:blipFill>
            <a:blip r:embed="rId2"/>
            <a:srcRect/>
            <a:stretch>
              <a:fillRect/>
            </a:stretch>
          </p:blipFill>
          <p:spPr bwMode="auto">
            <a:xfrm>
              <a:off x="2606" y="2160"/>
              <a:ext cx="658" cy="480"/>
            </a:xfrm>
            <a:prstGeom prst="rect">
              <a:avLst/>
            </a:prstGeom>
            <a:noFill/>
            <a:ln w="9525">
              <a:noFill/>
              <a:miter lim="800000"/>
              <a:headEnd/>
              <a:tailEnd/>
            </a:ln>
          </p:spPr>
        </p:pic>
        <p:pic>
          <p:nvPicPr>
            <p:cNvPr id="31767" name="Picture 44" descr="BD07153_"/>
            <p:cNvPicPr>
              <a:picLocks noChangeAspect="1" noChangeArrowheads="1"/>
            </p:cNvPicPr>
            <p:nvPr/>
          </p:nvPicPr>
          <p:blipFill>
            <a:blip r:embed="rId2"/>
            <a:srcRect/>
            <a:stretch>
              <a:fillRect/>
            </a:stretch>
          </p:blipFill>
          <p:spPr bwMode="auto">
            <a:xfrm>
              <a:off x="3984" y="2160"/>
              <a:ext cx="658" cy="480"/>
            </a:xfrm>
            <a:prstGeom prst="rect">
              <a:avLst/>
            </a:prstGeom>
            <a:noFill/>
            <a:ln w="9525">
              <a:noFill/>
              <a:miter lim="800000"/>
              <a:headEnd/>
              <a:tailEnd/>
            </a:ln>
          </p:spPr>
        </p:pic>
      </p:grpSp>
      <p:grpSp>
        <p:nvGrpSpPr>
          <p:cNvPr id="6" name="Group 46"/>
          <p:cNvGrpSpPr>
            <a:grpSpLocks/>
          </p:cNvGrpSpPr>
          <p:nvPr/>
        </p:nvGrpSpPr>
        <p:grpSpPr bwMode="auto">
          <a:xfrm>
            <a:off x="723668" y="698051"/>
            <a:ext cx="7999412" cy="917575"/>
            <a:chOff x="273" y="586"/>
            <a:chExt cx="5039" cy="578"/>
          </a:xfrm>
        </p:grpSpPr>
        <p:pic>
          <p:nvPicPr>
            <p:cNvPr id="31754" name="Picture 8" descr="BD07153_"/>
            <p:cNvPicPr>
              <a:picLocks noChangeAspect="1" noChangeArrowheads="1"/>
            </p:cNvPicPr>
            <p:nvPr/>
          </p:nvPicPr>
          <p:blipFill>
            <a:blip r:embed="rId2"/>
            <a:srcRect/>
            <a:stretch>
              <a:fillRect/>
            </a:stretch>
          </p:blipFill>
          <p:spPr bwMode="auto">
            <a:xfrm>
              <a:off x="273" y="684"/>
              <a:ext cx="658" cy="480"/>
            </a:xfrm>
            <a:prstGeom prst="rect">
              <a:avLst/>
            </a:prstGeom>
            <a:noFill/>
            <a:ln w="9525">
              <a:noFill/>
              <a:miter lim="800000"/>
              <a:headEnd/>
              <a:tailEnd/>
            </a:ln>
          </p:spPr>
        </p:pic>
        <p:sp>
          <p:nvSpPr>
            <p:cNvPr id="31755" name="Text Box 9"/>
            <p:cNvSpPr txBox="1">
              <a:spLocks noChangeArrowheads="1"/>
            </p:cNvSpPr>
            <p:nvPr/>
          </p:nvSpPr>
          <p:spPr bwMode="auto">
            <a:xfrm>
              <a:off x="864" y="864"/>
              <a:ext cx="4448" cy="288"/>
            </a:xfrm>
            <a:prstGeom prst="rect">
              <a:avLst/>
            </a:prstGeom>
            <a:noFill/>
            <a:ln w="9525">
              <a:noFill/>
              <a:miter lim="800000"/>
              <a:headEnd/>
              <a:tailEnd/>
            </a:ln>
          </p:spPr>
          <p:txBody>
            <a:bodyPr wrap="none">
              <a:spAutoFit/>
            </a:bodyPr>
            <a:lstStyle/>
            <a:p>
              <a:r>
                <a:rPr lang="zh-CN" altLang="en-US">
                  <a:solidFill>
                    <a:srgbClr val="FF3300"/>
                  </a:solidFill>
                </a:rPr>
                <a:t>自</a:t>
              </a:r>
              <a:r>
                <a:rPr lang="zh-CN" altLang="en-US"/>
                <a:t>设计</a:t>
              </a:r>
              <a:r>
                <a:rPr lang="en-US" altLang="zh-CN"/>
                <a:t>/</a:t>
              </a:r>
              <a:r>
                <a:rPr lang="zh-CN" altLang="en-US">
                  <a:solidFill>
                    <a:srgbClr val="FF3300"/>
                  </a:solidFill>
                </a:rPr>
                <a:t>自</a:t>
              </a:r>
              <a:r>
                <a:rPr lang="zh-CN" altLang="en-US"/>
                <a:t>编程</a:t>
              </a:r>
              <a:r>
                <a:rPr lang="en-US" altLang="zh-CN"/>
                <a:t>/</a:t>
              </a:r>
              <a:r>
                <a:rPr lang="zh-CN" altLang="en-US">
                  <a:solidFill>
                    <a:srgbClr val="FF3300"/>
                  </a:solidFill>
                </a:rPr>
                <a:t>自</a:t>
              </a:r>
              <a:r>
                <a:rPr lang="zh-CN" altLang="en-US"/>
                <a:t>测试</a:t>
              </a:r>
              <a:r>
                <a:rPr lang="en-US" altLang="zh-CN"/>
                <a:t>/</a:t>
              </a:r>
              <a:r>
                <a:rPr lang="zh-CN" altLang="en-US">
                  <a:solidFill>
                    <a:srgbClr val="FF3300"/>
                  </a:solidFill>
                </a:rPr>
                <a:t>一包</a:t>
              </a:r>
              <a:r>
                <a:rPr lang="zh-CN" altLang="en-US"/>
                <a:t>到底</a:t>
              </a:r>
              <a:r>
                <a:rPr lang="en-US" altLang="zh-CN"/>
                <a:t>, communication easy</a:t>
              </a:r>
            </a:p>
          </p:txBody>
        </p:sp>
        <p:sp>
          <p:nvSpPr>
            <p:cNvPr id="31756" name="Text Box 45"/>
            <p:cNvSpPr txBox="1">
              <a:spLocks noChangeArrowheads="1"/>
            </p:cNvSpPr>
            <p:nvPr/>
          </p:nvSpPr>
          <p:spPr bwMode="auto">
            <a:xfrm>
              <a:off x="1679" y="586"/>
              <a:ext cx="3166" cy="288"/>
            </a:xfrm>
            <a:prstGeom prst="rect">
              <a:avLst/>
            </a:prstGeom>
            <a:noFill/>
            <a:ln w="9525">
              <a:noFill/>
              <a:miter lim="800000"/>
              <a:headEnd/>
              <a:tailEnd/>
            </a:ln>
          </p:spPr>
          <p:txBody>
            <a:bodyPr wrap="none">
              <a:spAutoFit/>
            </a:bodyPr>
            <a:lstStyle/>
            <a:p>
              <a:r>
                <a:rPr lang="zh-CN" altLang="en-US"/>
                <a:t>软件开发是“个人艺术”，而不是工程</a:t>
              </a:r>
            </a:p>
          </p:txBody>
        </p:sp>
      </p:grpSp>
      <p:sp>
        <p:nvSpPr>
          <p:cNvPr id="246835" name="Text Box 51"/>
          <p:cNvSpPr txBox="1">
            <a:spLocks noChangeArrowheads="1"/>
          </p:cNvSpPr>
          <p:nvPr/>
        </p:nvSpPr>
        <p:spPr bwMode="auto">
          <a:xfrm>
            <a:off x="6135455" y="5057326"/>
            <a:ext cx="2317750" cy="457200"/>
          </a:xfrm>
          <a:prstGeom prst="rect">
            <a:avLst/>
          </a:prstGeom>
          <a:noFill/>
          <a:ln w="9525">
            <a:noFill/>
            <a:miter lim="800000"/>
            <a:headEnd/>
            <a:tailEnd/>
          </a:ln>
        </p:spPr>
        <p:txBody>
          <a:bodyPr wrap="none">
            <a:spAutoFit/>
          </a:bodyPr>
          <a:lstStyle/>
          <a:p>
            <a:r>
              <a:rPr lang="zh-CN" altLang="en-US"/>
              <a:t>软件的工程管理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46835"/>
                                        </p:tgtEl>
                                        <p:attrNameLst>
                                          <p:attrName>style.visibility</p:attrName>
                                        </p:attrNameLst>
                                      </p:cBhvr>
                                      <p:to>
                                        <p:strVal val="visible"/>
                                      </p:to>
                                    </p:set>
                                    <p:animEffect transition="in" filter="box(in)">
                                      <p:cBhvr>
                                        <p:cTn id="34" dur="500"/>
                                        <p:tgtEl>
                                          <p:spTgt spid="24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17.3.2 </a:t>
            </a:r>
            <a:r>
              <a:rPr lang="zh-CN" altLang="en-US" dirty="0" smtClean="0"/>
              <a:t>首席程序员的组织方式</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945898" y="2029277"/>
            <a:ext cx="8488388" cy="373289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17.3.3 </a:t>
            </a:r>
            <a:r>
              <a:rPr lang="zh-CN" altLang="en-US" dirty="0" smtClean="0"/>
              <a:t>矩阵式的组织方式</a:t>
            </a:r>
            <a:endParaRPr lang="zh-CN" altLang="en-US" dirty="0"/>
          </a:p>
        </p:txBody>
      </p:sp>
      <p:graphicFrame>
        <p:nvGraphicFramePr>
          <p:cNvPr id="4" name="表格 3"/>
          <p:cNvGraphicFramePr>
            <a:graphicFrameLocks noGrp="1"/>
          </p:cNvGraphicFramePr>
          <p:nvPr/>
        </p:nvGraphicFramePr>
        <p:xfrm>
          <a:off x="1047341" y="1887762"/>
          <a:ext cx="7806371" cy="2137958"/>
        </p:xfrm>
        <a:graphic>
          <a:graphicData uri="http://schemas.openxmlformats.org/drawingml/2006/table">
            <a:tbl>
              <a:tblPr/>
              <a:tblGrid>
                <a:gridCol w="1115288"/>
                <a:gridCol w="1320800"/>
                <a:gridCol w="1262742"/>
                <a:gridCol w="1505103"/>
                <a:gridCol w="1301219"/>
                <a:gridCol w="1301219"/>
              </a:tblGrid>
              <a:tr h="492581">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界面编程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图形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数据库开发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质量保证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459">
                <a:tc>
                  <a:txBody>
                    <a:bodyPr/>
                    <a:lstStyle/>
                    <a:p>
                      <a:pPr indent="269875" algn="just">
                        <a:lnSpc>
                          <a:spcPts val="1660"/>
                        </a:lnSpc>
                        <a:spcAft>
                          <a:spcPts val="0"/>
                        </a:spcAft>
                      </a:pPr>
                      <a:r>
                        <a:rPr lang="zh-CN" sz="1600" kern="100" dirty="0">
                          <a:latin typeface="Times New Roman"/>
                          <a:ea typeface="宋体"/>
                          <a:cs typeface="Times New Roman"/>
                        </a:rPr>
                        <a:t>项目</a:t>
                      </a:r>
                      <a:r>
                        <a:rPr lang="en-US" sz="1600" kern="100" dirty="0">
                          <a:latin typeface="Times New Roman"/>
                          <a:ea typeface="宋体"/>
                          <a:cs typeface="Times New Roman"/>
                        </a:rPr>
                        <a:t>A</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张三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李四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王五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刘二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钱一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459">
                <a:tc>
                  <a:txBody>
                    <a:bodyPr/>
                    <a:lstStyle/>
                    <a:p>
                      <a:pPr indent="269875" algn="just">
                        <a:lnSpc>
                          <a:spcPts val="1660"/>
                        </a:lnSpc>
                        <a:spcAft>
                          <a:spcPts val="0"/>
                        </a:spcAft>
                      </a:pPr>
                      <a:r>
                        <a:rPr lang="zh-CN" sz="1600" kern="100">
                          <a:latin typeface="Times New Roman"/>
                          <a:ea typeface="宋体"/>
                          <a:cs typeface="Times New Roman"/>
                        </a:rPr>
                        <a:t>项目</a:t>
                      </a:r>
                      <a:r>
                        <a:rPr lang="en-US" sz="1600" kern="100">
                          <a:latin typeface="Times New Roman"/>
                          <a:ea typeface="宋体"/>
                          <a:cs typeface="Times New Roman"/>
                        </a:rPr>
                        <a:t>B</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张三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王五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刘二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钱一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459">
                <a:tc>
                  <a:txBody>
                    <a:bodyPr/>
                    <a:lstStyle/>
                    <a:p>
                      <a:pPr indent="269875" algn="just">
                        <a:lnSpc>
                          <a:spcPts val="1660"/>
                        </a:lnSpc>
                        <a:spcAft>
                          <a:spcPts val="0"/>
                        </a:spcAft>
                      </a:pPr>
                      <a:r>
                        <a:rPr lang="zh-CN" sz="1600" kern="100">
                          <a:latin typeface="Times New Roman"/>
                          <a:ea typeface="宋体"/>
                          <a:cs typeface="Times New Roman"/>
                        </a:rPr>
                        <a:t>项目</a:t>
                      </a:r>
                      <a:r>
                        <a:rPr lang="en-US" sz="1600" kern="100">
                          <a:latin typeface="Times New Roman"/>
                          <a:ea typeface="宋体"/>
                          <a:cs typeface="Times New Roman"/>
                        </a:rPr>
                        <a:t>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李四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王五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钱一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17.3.4 </a:t>
            </a:r>
            <a:r>
              <a:rPr lang="zh-CN" altLang="en-US" dirty="0" smtClean="0"/>
              <a:t>基于开源软件的生产</a:t>
            </a:r>
            <a:endParaRPr lang="zh-CN" altLang="en-US" dirty="0"/>
          </a:p>
        </p:txBody>
      </p:sp>
      <p:sp>
        <p:nvSpPr>
          <p:cNvPr id="3" name="内容占位符 2"/>
          <p:cNvSpPr>
            <a:spLocks noGrp="1"/>
          </p:cNvSpPr>
          <p:nvPr>
            <p:ph idx="1"/>
          </p:nvPr>
        </p:nvSpPr>
        <p:spPr/>
        <p:txBody>
          <a:bodyPr/>
          <a:lstStyle/>
          <a:p>
            <a:r>
              <a:rPr lang="zh-CN" altLang="en-US" dirty="0" smtClean="0"/>
              <a:t>主要原因是开源软件团体能产生出许多高质量的、可用的系统。</a:t>
            </a:r>
            <a:endParaRPr lang="en-US" altLang="zh-CN" dirty="0" smtClean="0"/>
          </a:p>
          <a:p>
            <a:r>
              <a:rPr lang="en-US" dirty="0" smtClean="0"/>
              <a:t>Raymond</a:t>
            </a:r>
            <a:r>
              <a:rPr lang="zh-CN" altLang="en-US" dirty="0" smtClean="0"/>
              <a:t>在其书</a:t>
            </a:r>
            <a:r>
              <a:rPr lang="en-US" altLang="zh-CN" dirty="0" smtClean="0"/>
              <a:t>《</a:t>
            </a:r>
            <a:r>
              <a:rPr lang="en-US" dirty="0" smtClean="0"/>
              <a:t>The Cathedral and the Bazaar</a:t>
            </a:r>
            <a:r>
              <a:rPr lang="en-US" altLang="zh-CN" dirty="0" smtClean="0"/>
              <a:t>》</a:t>
            </a:r>
            <a:r>
              <a:rPr lang="zh-CN" altLang="en-US" dirty="0" smtClean="0"/>
              <a:t>中把传统上具有良好组织管理的软件开发组织模式</a:t>
            </a:r>
            <a:r>
              <a:rPr lang="en-US" dirty="0" smtClean="0"/>
              <a:t>----</a:t>
            </a:r>
            <a:r>
              <a:rPr lang="zh-CN" altLang="en-US" dirty="0" smtClean="0"/>
              <a:t>称为教堂</a:t>
            </a:r>
            <a:r>
              <a:rPr lang="en-US" dirty="0" smtClean="0"/>
              <a:t>(Cathedral</a:t>
            </a:r>
            <a:r>
              <a:rPr lang="zh-CN" altLang="en-US" dirty="0" smtClean="0"/>
              <a:t>模式；而起初开源软件开发则属于典型的集市或巴扎</a:t>
            </a:r>
            <a:r>
              <a:rPr lang="en-US" dirty="0" smtClean="0"/>
              <a:t>(Bazaar)</a:t>
            </a:r>
            <a:r>
              <a:rPr lang="zh-CN" altLang="en-US" dirty="0" smtClean="0"/>
              <a:t>模式：</a:t>
            </a:r>
            <a:endParaRPr lang="en-US" altLang="zh-CN" dirty="0" smtClean="0"/>
          </a:p>
          <a:p>
            <a:pPr lvl="1"/>
            <a:r>
              <a:rPr lang="zh-CN" altLang="en-US" dirty="0" smtClean="0"/>
              <a:t>成群的无政府主义者随便设立一个虚拟的网络社区，没有目的、进度时间、计划和成本等规划。</a:t>
            </a:r>
            <a:endParaRPr lang="en-US" altLang="zh-CN" dirty="0" smtClean="0"/>
          </a:p>
          <a:p>
            <a:pPr lvl="1"/>
            <a:r>
              <a:rPr lang="zh-CN" altLang="en-US" dirty="0" smtClean="0"/>
              <a:t>然而，正是这种开源方式也造就了一些成功的产品，例如，</a:t>
            </a:r>
            <a:r>
              <a:rPr lang="en-US" dirty="0" smtClean="0"/>
              <a:t>Apache, Mozilla </a:t>
            </a:r>
            <a:r>
              <a:rPr lang="zh-CN" altLang="en-US" dirty="0" smtClean="0"/>
              <a:t>等。</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17.1 </a:t>
            </a:r>
            <a:r>
              <a:rPr lang="zh-CN" altLang="en-US" dirty="0" smtClean="0"/>
              <a:t>软件生产力</a:t>
            </a:r>
          </a:p>
          <a:p>
            <a:r>
              <a:rPr lang="en-US" dirty="0" smtClean="0"/>
              <a:t>17.2</a:t>
            </a:r>
            <a:r>
              <a:rPr lang="zh-CN" altLang="en-US" dirty="0" smtClean="0"/>
              <a:t>软件生产率</a:t>
            </a:r>
          </a:p>
          <a:p>
            <a:r>
              <a:rPr lang="en-US" dirty="0" smtClean="0"/>
              <a:t>17.3 </a:t>
            </a:r>
            <a:r>
              <a:rPr lang="zh-CN" altLang="en-US" dirty="0" smtClean="0"/>
              <a:t>项目组织方式</a:t>
            </a:r>
          </a:p>
          <a:p>
            <a:r>
              <a:rPr lang="en-US" dirty="0" smtClean="0"/>
              <a:t>17.4 </a:t>
            </a:r>
            <a:r>
              <a:rPr lang="zh-CN" altLang="en-US" dirty="0" smtClean="0"/>
              <a:t>项目计划的制定</a:t>
            </a:r>
          </a:p>
          <a:p>
            <a:r>
              <a:rPr lang="en-US" dirty="0" smtClean="0"/>
              <a:t>17.5 </a:t>
            </a:r>
            <a:r>
              <a:rPr lang="zh-CN" altLang="en-US" dirty="0" smtClean="0"/>
              <a:t>产品规模估算</a:t>
            </a:r>
          </a:p>
          <a:p>
            <a:r>
              <a:rPr lang="en-US" dirty="0" smtClean="0"/>
              <a:t>17.6 </a:t>
            </a:r>
            <a:r>
              <a:rPr lang="zh-CN" altLang="en-US" dirty="0" smtClean="0"/>
              <a:t>进度和资源规划</a:t>
            </a:r>
            <a:r>
              <a:rPr lang="en-US" dirty="0" smtClean="0"/>
              <a:t>	</a:t>
            </a:r>
            <a:endParaRPr lang="zh-CN" altLang="en-US" dirty="0" smtClean="0"/>
          </a:p>
          <a:p>
            <a:r>
              <a:rPr lang="en-US" dirty="0" smtClean="0"/>
              <a:t>17.7 </a:t>
            </a:r>
            <a:r>
              <a:rPr lang="zh-CN" altLang="en-US" dirty="0" smtClean="0"/>
              <a:t>项目执行与跟踪</a:t>
            </a:r>
            <a:r>
              <a:rPr lang="en-US" dirty="0" smtClean="0"/>
              <a:t>	</a:t>
            </a:r>
            <a:endParaRPr lang="zh-CN" altLang="en-US" dirty="0" smtClean="0"/>
          </a:p>
          <a:p>
            <a:r>
              <a:rPr lang="en-US" dirty="0" smtClean="0"/>
              <a:t>17.8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美国国防和政府部门大力支持开源社区。</a:t>
            </a:r>
            <a:endParaRPr lang="en-US" altLang="zh-CN" dirty="0" smtClean="0"/>
          </a:p>
          <a:p>
            <a:r>
              <a:rPr lang="zh-CN" altLang="en-US" dirty="0" smtClean="0"/>
              <a:t>无疑，基于已有开源码进行应用软件开发可以极大地提高软件开发效率。这种情况下，很难用单位时间的代码行度量软件生产率。</a:t>
            </a:r>
            <a:endParaRPr lang="en-US" altLang="zh-CN" dirty="0" smtClean="0"/>
          </a:p>
          <a:p>
            <a:pPr lvl="1"/>
            <a:r>
              <a:rPr lang="zh-CN" altLang="en-US" dirty="0" smtClean="0"/>
              <a:t>如果你把已经开源的代码也算到你的生产量中，显然是不合理的。</a:t>
            </a:r>
            <a:endParaRPr lang="en-US" altLang="zh-CN" dirty="0" smtClean="0"/>
          </a:p>
          <a:p>
            <a:pPr lvl="1"/>
            <a:r>
              <a:rPr lang="zh-CN" altLang="en-US" dirty="0" smtClean="0"/>
              <a:t>但是又不能不算，因为开发队伍需要花大量的时间理解、消化和分析开源代码，并尽可能地使用和改造这些代码。</a:t>
            </a:r>
            <a:endParaRPr lang="en-US" altLang="zh-CN" dirty="0" smtClean="0"/>
          </a:p>
          <a:p>
            <a:pPr lvl="1"/>
            <a:r>
              <a:rPr lang="zh-CN" altLang="en-US" dirty="0" smtClean="0"/>
              <a:t>如果仅仅计算改造或修改过的代码，就会忽略理解和分析开源码的时间。</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17.4 </a:t>
            </a:r>
            <a:r>
              <a:rPr lang="zh-CN" altLang="en-US" dirty="0" smtClean="0"/>
              <a:t>项目计划的制定</a:t>
            </a:r>
            <a:endParaRPr lang="zh-CN" altLang="en-US" dirty="0"/>
          </a:p>
        </p:txBody>
      </p:sp>
      <p:sp>
        <p:nvSpPr>
          <p:cNvPr id="3" name="内容占位符 2"/>
          <p:cNvSpPr>
            <a:spLocks noGrp="1"/>
          </p:cNvSpPr>
          <p:nvPr>
            <p:ph idx="1"/>
          </p:nvPr>
        </p:nvSpPr>
        <p:spPr/>
        <p:txBody>
          <a:bodyPr/>
          <a:lstStyle/>
          <a:p>
            <a:r>
              <a:rPr lang="en-US" dirty="0" smtClean="0"/>
              <a:t>17.4.1 </a:t>
            </a:r>
            <a:r>
              <a:rPr lang="zh-CN" altLang="en-US" dirty="0" smtClean="0"/>
              <a:t>项目策划过程</a:t>
            </a:r>
          </a:p>
          <a:p>
            <a:r>
              <a:rPr lang="en-US" dirty="0" smtClean="0"/>
              <a:t>17.4.2 WBS</a:t>
            </a:r>
            <a:r>
              <a:rPr lang="zh-CN" altLang="en-US" dirty="0" smtClean="0"/>
              <a:t>分解</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17.4.1 </a:t>
            </a:r>
            <a:r>
              <a:rPr lang="zh-CN" altLang="en-US" dirty="0" smtClean="0"/>
              <a:t>项目策划过程</a:t>
            </a:r>
            <a:endParaRPr lang="zh-CN" altLang="en-US" dirty="0"/>
          </a:p>
        </p:txBody>
      </p:sp>
      <p:sp>
        <p:nvSpPr>
          <p:cNvPr id="3" name="内容占位符 2"/>
          <p:cNvSpPr>
            <a:spLocks noGrp="1"/>
          </p:cNvSpPr>
          <p:nvPr>
            <p:ph idx="1"/>
          </p:nvPr>
        </p:nvSpPr>
        <p:spPr>
          <a:xfrm>
            <a:off x="947057" y="1121229"/>
            <a:ext cx="8001000" cy="4902200"/>
          </a:xfrm>
        </p:spPr>
        <p:txBody>
          <a:bodyPr/>
          <a:lstStyle/>
          <a:p>
            <a:r>
              <a:rPr lang="zh-CN" altLang="en-US" dirty="0" smtClean="0"/>
              <a:t>项目策划的几个要素：</a:t>
            </a:r>
          </a:p>
          <a:p>
            <a:pPr lvl="1"/>
            <a:r>
              <a:rPr lang="en-US" dirty="0" smtClean="0"/>
              <a:t>1</a:t>
            </a:r>
            <a:r>
              <a:rPr lang="zh-CN" altLang="en-US" dirty="0" smtClean="0"/>
              <a:t>）目标和目的：描绘出项目要做什么</a:t>
            </a:r>
            <a:r>
              <a:rPr lang="en-US" dirty="0" smtClean="0"/>
              <a:t>(what)</a:t>
            </a:r>
            <a:r>
              <a:rPr lang="zh-CN" altLang="en-US" dirty="0" smtClean="0"/>
              <a:t>？为谁做</a:t>
            </a:r>
            <a:r>
              <a:rPr lang="en-US" dirty="0" smtClean="0"/>
              <a:t>(whom)</a:t>
            </a:r>
            <a:r>
              <a:rPr lang="zh-CN" altLang="en-US" dirty="0" smtClean="0"/>
              <a:t>？何时完成</a:t>
            </a:r>
            <a:r>
              <a:rPr lang="en-US" dirty="0" smtClean="0"/>
              <a:t>(when)</a:t>
            </a:r>
            <a:r>
              <a:rPr lang="zh-CN" altLang="en-US" dirty="0" smtClean="0"/>
              <a:t>？以及判定项目是否成功的准则</a:t>
            </a:r>
            <a:r>
              <a:rPr lang="en-US" dirty="0" smtClean="0"/>
              <a:t>(criteria)</a:t>
            </a:r>
            <a:r>
              <a:rPr lang="zh-CN" altLang="en-US" dirty="0" smtClean="0"/>
              <a:t>。</a:t>
            </a:r>
          </a:p>
          <a:p>
            <a:pPr lvl="1"/>
            <a:r>
              <a:rPr lang="en-US" dirty="0" smtClean="0"/>
              <a:t>2)</a:t>
            </a:r>
            <a:r>
              <a:rPr lang="zh-CN" altLang="en-US" dirty="0" smtClean="0"/>
              <a:t>工作分解结构</a:t>
            </a:r>
            <a:r>
              <a:rPr lang="en-US" dirty="0" smtClean="0"/>
              <a:t>(WBS)</a:t>
            </a:r>
            <a:r>
              <a:rPr lang="zh-CN" altLang="en-US" dirty="0" smtClean="0"/>
              <a:t>：将项目分解为多个任务，每个任务被定义、估计和跟踪。</a:t>
            </a:r>
          </a:p>
          <a:p>
            <a:pPr lvl="1"/>
            <a:r>
              <a:rPr lang="en-US" dirty="0" smtClean="0"/>
              <a:t>3</a:t>
            </a:r>
            <a:r>
              <a:rPr lang="zh-CN" altLang="en-US" dirty="0" smtClean="0"/>
              <a:t>）产品规模估计：定量地估计每个产品元素</a:t>
            </a:r>
            <a:r>
              <a:rPr lang="en-US" dirty="0" smtClean="0"/>
              <a:t>(</a:t>
            </a:r>
            <a:r>
              <a:rPr lang="zh-CN" altLang="en-US" dirty="0" smtClean="0"/>
              <a:t>子系统、部件或模块</a:t>
            </a:r>
            <a:r>
              <a:rPr lang="en-US" dirty="0" smtClean="0"/>
              <a:t>)</a:t>
            </a:r>
            <a:r>
              <a:rPr lang="zh-CN" altLang="en-US" dirty="0" smtClean="0"/>
              <a:t>的代码行，并与历史数据进行对比分析。</a:t>
            </a:r>
          </a:p>
          <a:p>
            <a:pPr lvl="1"/>
            <a:r>
              <a:rPr lang="en-US" dirty="0" smtClean="0"/>
              <a:t>4</a:t>
            </a:r>
            <a:r>
              <a:rPr lang="zh-CN" altLang="en-US" dirty="0" smtClean="0"/>
              <a:t>）资源估算：以历史经验为基础，用已知的生产率和影响因素，对</a:t>
            </a:r>
            <a:r>
              <a:rPr lang="en-US" dirty="0" smtClean="0"/>
              <a:t>WBS</a:t>
            </a:r>
            <a:r>
              <a:rPr lang="zh-CN" altLang="en-US" dirty="0" smtClean="0"/>
              <a:t>分解出来的每个工作任务估计出合理的资源要求。</a:t>
            </a:r>
          </a:p>
          <a:p>
            <a:pPr lvl="1"/>
            <a:r>
              <a:rPr lang="en-US" dirty="0" smtClean="0"/>
              <a:t>5</a:t>
            </a:r>
            <a:r>
              <a:rPr lang="zh-CN" altLang="en-US" dirty="0" smtClean="0"/>
              <a:t>）项目进度：依据可用的人力和其它资源估算，给出每个任务的进度和交付项的时间安排。</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17.4.2 WBS</a:t>
            </a:r>
            <a:r>
              <a:rPr lang="zh-CN" altLang="en-US" dirty="0" smtClean="0"/>
              <a:t>分解</a:t>
            </a:r>
            <a:endParaRPr lang="zh-CN" altLang="en-US" dirty="0"/>
          </a:p>
        </p:txBody>
      </p:sp>
      <p:sp>
        <p:nvSpPr>
          <p:cNvPr id="3" name="内容占位符 2"/>
          <p:cNvSpPr>
            <a:spLocks noGrp="1"/>
          </p:cNvSpPr>
          <p:nvPr>
            <p:ph idx="1"/>
          </p:nvPr>
        </p:nvSpPr>
        <p:spPr/>
        <p:txBody>
          <a:bodyPr/>
          <a:lstStyle/>
          <a:p>
            <a:r>
              <a:rPr lang="zh-CN" altLang="en-US" dirty="0" smtClean="0"/>
              <a:t>项目计划源于估算，而准确估算需要对项目的工作任务进行分解。</a:t>
            </a:r>
            <a:endParaRPr lang="en-US" altLang="zh-CN" dirty="0" smtClean="0"/>
          </a:p>
          <a:p>
            <a:r>
              <a:rPr lang="en-US" dirty="0" smtClean="0"/>
              <a:t>WBS</a:t>
            </a:r>
            <a:r>
              <a:rPr lang="zh-CN" altLang="en-US" dirty="0" smtClean="0"/>
              <a:t>的分解目的是能够包每个子任务分解给相应的开发小组，甚至是个人，且能够在较短的时间内完成这些任务。</a:t>
            </a:r>
            <a:endParaRPr lang="en-US" altLang="zh-CN" dirty="0" smtClean="0"/>
          </a:p>
          <a:p>
            <a:r>
              <a:rPr lang="en-US" dirty="0" smtClean="0"/>
              <a:t>WBS</a:t>
            </a:r>
            <a:r>
              <a:rPr lang="zh-CN" altLang="en-US" dirty="0" smtClean="0"/>
              <a:t>分解的越准确，产品规模估计越准，计划做的就越好，就越好追踪和监督。</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 </a:t>
            </a:r>
            <a:r>
              <a:rPr lang="zh-CN" altLang="en-US" dirty="0" smtClean="0"/>
              <a:t>产品规模估算</a:t>
            </a:r>
            <a:endParaRPr lang="zh-CN" altLang="en-US" dirty="0"/>
          </a:p>
        </p:txBody>
      </p:sp>
      <p:sp>
        <p:nvSpPr>
          <p:cNvPr id="3" name="内容占位符 2"/>
          <p:cNvSpPr>
            <a:spLocks noGrp="1"/>
          </p:cNvSpPr>
          <p:nvPr>
            <p:ph idx="1"/>
          </p:nvPr>
        </p:nvSpPr>
        <p:spPr/>
        <p:txBody>
          <a:bodyPr/>
          <a:lstStyle/>
          <a:p>
            <a:r>
              <a:rPr lang="en-US" dirty="0" smtClean="0"/>
              <a:t>17.5.1 </a:t>
            </a:r>
            <a:r>
              <a:rPr lang="zh-CN" altLang="en-US" dirty="0" smtClean="0"/>
              <a:t>基于</a:t>
            </a:r>
            <a:r>
              <a:rPr lang="en-US" dirty="0" smtClean="0"/>
              <a:t>LOC</a:t>
            </a:r>
            <a:r>
              <a:rPr lang="zh-CN" altLang="en-US" dirty="0" smtClean="0"/>
              <a:t>的估算</a:t>
            </a:r>
          </a:p>
          <a:p>
            <a:r>
              <a:rPr lang="en-US" dirty="0" smtClean="0"/>
              <a:t>17.5.2 </a:t>
            </a:r>
            <a:r>
              <a:rPr lang="zh-CN" altLang="en-US" dirty="0" smtClean="0"/>
              <a:t>基于</a:t>
            </a:r>
            <a:r>
              <a:rPr lang="en-US" dirty="0" smtClean="0"/>
              <a:t>FP</a:t>
            </a:r>
            <a:r>
              <a:rPr lang="zh-CN" altLang="en-US" dirty="0" smtClean="0"/>
              <a:t>的估计</a:t>
            </a:r>
          </a:p>
          <a:p>
            <a:r>
              <a:rPr lang="en-US" dirty="0" smtClean="0"/>
              <a:t>17.5.3 </a:t>
            </a:r>
            <a:r>
              <a:rPr lang="zh-CN" altLang="en-US" dirty="0" smtClean="0"/>
              <a:t>基于用例的估算</a:t>
            </a:r>
          </a:p>
          <a:p>
            <a:r>
              <a:rPr lang="en-US" dirty="0" smtClean="0"/>
              <a:t>17.5.4 </a:t>
            </a:r>
            <a:r>
              <a:rPr lang="zh-CN" altLang="en-US" dirty="0" smtClean="0"/>
              <a:t>经验估计模型</a:t>
            </a:r>
            <a:r>
              <a:rPr lang="en-US" dirty="0" smtClean="0"/>
              <a:t>	</a:t>
            </a:r>
            <a:endParaRPr lang="zh-CN" altLang="en-US" dirty="0" smtClean="0"/>
          </a:p>
          <a:p>
            <a:r>
              <a:rPr lang="en-US" dirty="0" smtClean="0"/>
              <a:t>17.5.5 COCOMO</a:t>
            </a:r>
            <a:r>
              <a:rPr lang="zh-CN" altLang="en-US" dirty="0" smtClean="0"/>
              <a:t>估算方法</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17.5.1 </a:t>
            </a:r>
            <a:r>
              <a:rPr lang="zh-CN" altLang="en-US" dirty="0" smtClean="0"/>
              <a:t>基于</a:t>
            </a:r>
            <a:r>
              <a:rPr lang="en-US" dirty="0" smtClean="0"/>
              <a:t>LOC</a:t>
            </a:r>
            <a:r>
              <a:rPr lang="zh-CN" altLang="en-US" dirty="0" smtClean="0"/>
              <a:t>的估算</a:t>
            </a:r>
            <a:endParaRPr lang="zh-CN" altLang="en-US" dirty="0"/>
          </a:p>
        </p:txBody>
      </p:sp>
      <p:sp>
        <p:nvSpPr>
          <p:cNvPr id="3" name="内容占位符 2"/>
          <p:cNvSpPr>
            <a:spLocks noGrp="1"/>
          </p:cNvSpPr>
          <p:nvPr>
            <p:ph idx="1"/>
          </p:nvPr>
        </p:nvSpPr>
        <p:spPr/>
        <p:txBody>
          <a:bodyPr/>
          <a:lstStyle/>
          <a:p>
            <a:r>
              <a:rPr lang="zh-CN" altLang="en-US" dirty="0" smtClean="0"/>
              <a:t>最直接的规模估算是采用代码行</a:t>
            </a:r>
            <a:r>
              <a:rPr lang="en-US" dirty="0" smtClean="0"/>
              <a:t>---LOC(Line Of Code)</a:t>
            </a:r>
            <a:r>
              <a:rPr lang="zh-CN" altLang="en-US" dirty="0" smtClean="0"/>
              <a:t>作为度量值</a:t>
            </a:r>
            <a:endParaRPr lang="en-US" altLang="zh-CN" dirty="0" smtClean="0"/>
          </a:p>
          <a:p>
            <a:r>
              <a:rPr lang="zh-CN" altLang="en-US" dirty="0" smtClean="0"/>
              <a:t>虽然在需求阶段很难说估计出将会产生多上行代码，但是随着项目数量的增加可以积累历史经验。通过对比估算出新项目的代码行数，并改进估计技术和算法。</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17.5.2 </a:t>
            </a:r>
            <a:r>
              <a:rPr lang="zh-CN" altLang="en-US" dirty="0" smtClean="0"/>
              <a:t>基于</a:t>
            </a:r>
            <a:r>
              <a:rPr lang="en-US" dirty="0" smtClean="0"/>
              <a:t>FP</a:t>
            </a:r>
            <a:r>
              <a:rPr lang="zh-CN" altLang="en-US" dirty="0" smtClean="0"/>
              <a:t>的估计</a:t>
            </a:r>
            <a:endParaRPr lang="zh-CN" altLang="en-US" dirty="0"/>
          </a:p>
        </p:txBody>
      </p:sp>
      <p:sp>
        <p:nvSpPr>
          <p:cNvPr id="3" name="内容占位符 2"/>
          <p:cNvSpPr>
            <a:spLocks noGrp="1"/>
          </p:cNvSpPr>
          <p:nvPr>
            <p:ph idx="1"/>
          </p:nvPr>
        </p:nvSpPr>
        <p:spPr/>
        <p:txBody>
          <a:bodyPr/>
          <a:lstStyle/>
          <a:p>
            <a:r>
              <a:rPr lang="zh-CN" altLang="en-US" dirty="0" smtClean="0"/>
              <a:t>在项目的初期，采用</a:t>
            </a:r>
            <a:r>
              <a:rPr lang="en-US" dirty="0" smtClean="0"/>
              <a:t>FP(Functional Points)</a:t>
            </a:r>
            <a:r>
              <a:rPr lang="zh-CN" altLang="en-US" dirty="0" smtClean="0"/>
              <a:t>估计更容易一些，可以确定每个输入、输出、计算、数据处理等的个数和复杂程度。</a:t>
            </a:r>
            <a:endParaRPr lang="en-US" altLang="zh-CN" dirty="0" smtClean="0"/>
          </a:p>
          <a:p>
            <a:endParaRPr lang="en-US" altLang="zh-CN" dirty="0" smtClean="0"/>
          </a:p>
          <a:p>
            <a:r>
              <a:rPr lang="en-US" dirty="0" smtClean="0"/>
              <a:t>FP</a:t>
            </a:r>
            <a:r>
              <a:rPr lang="zh-CN" altLang="en-US" dirty="0" smtClean="0"/>
              <a:t>的计算方法应分为三步：</a:t>
            </a:r>
            <a:endParaRPr lang="en-US" altLang="zh-CN" dirty="0" smtClean="0"/>
          </a:p>
          <a:p>
            <a:pPr lvl="1"/>
            <a:r>
              <a:rPr lang="en-US" dirty="0" smtClean="0"/>
              <a:t>1</a:t>
            </a:r>
            <a:r>
              <a:rPr lang="zh-CN" altLang="en-US" dirty="0" smtClean="0"/>
              <a:t>）估算信息处理规模，</a:t>
            </a:r>
            <a:endParaRPr lang="en-US" altLang="zh-CN" dirty="0" smtClean="0"/>
          </a:p>
          <a:p>
            <a:pPr lvl="1"/>
            <a:r>
              <a:rPr lang="en-US" dirty="0" smtClean="0"/>
              <a:t>2</a:t>
            </a:r>
            <a:r>
              <a:rPr lang="zh-CN" altLang="en-US" dirty="0" smtClean="0"/>
              <a:t>）依据技术复杂度因素调整，</a:t>
            </a:r>
            <a:endParaRPr lang="en-US" altLang="zh-CN" dirty="0" smtClean="0"/>
          </a:p>
          <a:p>
            <a:pPr lvl="1"/>
            <a:r>
              <a:rPr lang="en-US" dirty="0" smtClean="0"/>
              <a:t>3</a:t>
            </a:r>
            <a:r>
              <a:rPr lang="zh-CN" altLang="en-US" dirty="0" smtClean="0"/>
              <a:t>）依据环境因素调整。</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第一步：计算未调整的功能点</a:t>
            </a:r>
            <a:endParaRPr lang="zh-CN" altLang="en-US" dirty="0"/>
          </a:p>
        </p:txBody>
      </p:sp>
      <p:graphicFrame>
        <p:nvGraphicFramePr>
          <p:cNvPr id="4" name="内容占位符 3"/>
          <p:cNvGraphicFramePr>
            <a:graphicFrameLocks noGrp="1"/>
          </p:cNvGraphicFramePr>
          <p:nvPr>
            <p:ph idx="1"/>
          </p:nvPr>
        </p:nvGraphicFramePr>
        <p:xfrm>
          <a:off x="1170840" y="3178626"/>
          <a:ext cx="7523218" cy="3018972"/>
        </p:xfrm>
        <a:graphic>
          <a:graphicData uri="http://schemas.openxmlformats.org/drawingml/2006/table">
            <a:tbl>
              <a:tblPr/>
              <a:tblGrid>
                <a:gridCol w="1648009"/>
                <a:gridCol w="1648009"/>
                <a:gridCol w="1649007"/>
                <a:gridCol w="1649007"/>
                <a:gridCol w="929186"/>
              </a:tblGrid>
              <a:tr h="232229">
                <a:tc rowSpan="2">
                  <a:txBody>
                    <a:bodyPr/>
                    <a:lstStyle/>
                    <a:p>
                      <a:pPr indent="269875" algn="just">
                        <a:lnSpc>
                          <a:spcPts val="1660"/>
                        </a:lnSpc>
                        <a:spcAft>
                          <a:spcPts val="0"/>
                        </a:spcAft>
                      </a:pPr>
                      <a:r>
                        <a:rPr lang="zh-CN" sz="1600" kern="100" dirty="0">
                          <a:latin typeface="Times New Roman"/>
                          <a:ea typeface="宋体"/>
                          <a:cs typeface="Times New Roman"/>
                        </a:rPr>
                        <a:t>描述</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9875" algn="ctr">
                        <a:lnSpc>
                          <a:spcPts val="1660"/>
                        </a:lnSpc>
                        <a:spcAft>
                          <a:spcPts val="0"/>
                        </a:spcAft>
                      </a:pPr>
                      <a:r>
                        <a:rPr lang="zh-CN" sz="1600" kern="100">
                          <a:latin typeface="Times New Roman"/>
                          <a:ea typeface="宋体"/>
                          <a:cs typeface="Times New Roman"/>
                        </a:rPr>
                        <a:t>信息处理难易等级</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269875" algn="just">
                        <a:lnSpc>
                          <a:spcPts val="1660"/>
                        </a:lnSpc>
                        <a:spcAft>
                          <a:spcPts val="0"/>
                        </a:spcAft>
                      </a:pPr>
                      <a:r>
                        <a:rPr lang="zh-CN" sz="1600" kern="100">
                          <a:latin typeface="Times New Roman"/>
                          <a:ea typeface="宋体"/>
                          <a:cs typeface="Times New Roman"/>
                        </a:rPr>
                        <a:t>总计</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简单</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平均</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复杂</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457">
                <a:tc>
                  <a:txBody>
                    <a:bodyPr/>
                    <a:lstStyle/>
                    <a:p>
                      <a:pPr indent="269875" algn="just">
                        <a:lnSpc>
                          <a:spcPts val="1660"/>
                        </a:lnSpc>
                        <a:spcAft>
                          <a:spcPts val="0"/>
                        </a:spcAft>
                      </a:pPr>
                      <a:r>
                        <a:rPr lang="zh-CN" sz="1600" kern="100" dirty="0">
                          <a:latin typeface="Times New Roman"/>
                          <a:ea typeface="宋体"/>
                          <a:cs typeface="Times New Roman"/>
                        </a:rPr>
                        <a:t>外部输入</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3</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6</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57">
                <a:tc>
                  <a:txBody>
                    <a:bodyPr/>
                    <a:lstStyle/>
                    <a:p>
                      <a:pPr indent="269875" algn="just">
                        <a:lnSpc>
                          <a:spcPts val="1660"/>
                        </a:lnSpc>
                        <a:spcAft>
                          <a:spcPts val="0"/>
                        </a:spcAft>
                      </a:pPr>
                      <a:r>
                        <a:rPr lang="zh-CN" sz="1600" kern="100">
                          <a:latin typeface="Times New Roman"/>
                          <a:ea typeface="宋体"/>
                          <a:cs typeface="Times New Roman"/>
                        </a:rPr>
                        <a:t>外部输出</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4</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5</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57">
                <a:tc>
                  <a:txBody>
                    <a:bodyPr/>
                    <a:lstStyle/>
                    <a:p>
                      <a:pPr indent="269875" algn="just">
                        <a:lnSpc>
                          <a:spcPts val="1660"/>
                        </a:lnSpc>
                        <a:spcAft>
                          <a:spcPts val="0"/>
                        </a:spcAft>
                      </a:pPr>
                      <a:r>
                        <a:rPr lang="zh-CN" sz="1600" kern="100">
                          <a:latin typeface="Times New Roman"/>
                          <a:ea typeface="宋体"/>
                          <a:cs typeface="Times New Roman"/>
                        </a:rPr>
                        <a:t>内部逻辑文件</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15</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57">
                <a:tc>
                  <a:txBody>
                    <a:bodyPr/>
                    <a:lstStyle/>
                    <a:p>
                      <a:pPr indent="269875" algn="just">
                        <a:lnSpc>
                          <a:spcPts val="1660"/>
                        </a:lnSpc>
                        <a:spcAft>
                          <a:spcPts val="0"/>
                        </a:spcAft>
                      </a:pPr>
                      <a:r>
                        <a:rPr lang="zh-CN" sz="1600" kern="100">
                          <a:latin typeface="Times New Roman"/>
                          <a:ea typeface="宋体"/>
                          <a:cs typeface="Times New Roman"/>
                        </a:rPr>
                        <a:t>外部接口文件</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57">
                <a:tc>
                  <a:txBody>
                    <a:bodyPr/>
                    <a:lstStyle/>
                    <a:p>
                      <a:pPr indent="269875" algn="just">
                        <a:lnSpc>
                          <a:spcPts val="1660"/>
                        </a:lnSpc>
                        <a:spcAft>
                          <a:spcPts val="0"/>
                        </a:spcAft>
                      </a:pPr>
                      <a:r>
                        <a:rPr lang="zh-CN" sz="1600" kern="100">
                          <a:latin typeface="Times New Roman"/>
                          <a:ea typeface="宋体"/>
                          <a:cs typeface="Times New Roman"/>
                        </a:rPr>
                        <a:t>外部查询</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6</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gridSpan="4">
                  <a:txBody>
                    <a:bodyPr/>
                    <a:lstStyle/>
                    <a:p>
                      <a:pPr indent="269875" algn="r">
                        <a:lnSpc>
                          <a:spcPts val="1660"/>
                        </a:lnSpc>
                        <a:spcAft>
                          <a:spcPts val="0"/>
                        </a:spcAft>
                      </a:pPr>
                      <a:r>
                        <a:rPr lang="zh-CN" sz="1600" kern="100">
                          <a:latin typeface="Times New Roman"/>
                          <a:ea typeface="宋体"/>
                          <a:cs typeface="Times New Roman"/>
                        </a:rPr>
                        <a:t>未调整的功能点</a:t>
                      </a:r>
                      <a:r>
                        <a:rPr lang="en-US" sz="1600" kern="100">
                          <a:latin typeface="Times New Roman"/>
                          <a:ea typeface="宋体"/>
                          <a:cs typeface="Times New Roman"/>
                        </a:rPr>
                        <a:t>(UFP)</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037771" y="1107220"/>
            <a:ext cx="7627257" cy="1938992"/>
          </a:xfrm>
          <a:prstGeom prst="rect">
            <a:avLst/>
          </a:prstGeom>
        </p:spPr>
        <p:txBody>
          <a:bodyPr wrap="square">
            <a:spAutoFit/>
          </a:bodyPr>
          <a:lstStyle/>
          <a:p>
            <a:r>
              <a:rPr lang="en-US" dirty="0" smtClean="0"/>
              <a:t>1</a:t>
            </a:r>
            <a:r>
              <a:rPr lang="zh-CN" altLang="en-US" dirty="0" smtClean="0"/>
              <a:t>）信息处理规模有最终用户看到的系统部件作为基本值，分为</a:t>
            </a:r>
            <a:r>
              <a:rPr lang="en-US" dirty="0" smtClean="0"/>
              <a:t>5</a:t>
            </a:r>
            <a:r>
              <a:rPr lang="zh-CN" altLang="en-US" dirty="0" smtClean="0"/>
              <a:t>个类型：外部输入、输出、查询、与其它外部系统系的接口、以及内部逻辑文件。并依据每种类型的数据元素的个数和其它因素将这些部件分为：“简单”、“平均”或“复杂”。</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第二步计算技术复杂度因素</a:t>
            </a:r>
            <a:endParaRPr lang="zh-CN" altLang="en-US" dirty="0"/>
          </a:p>
        </p:txBody>
      </p:sp>
      <p:graphicFrame>
        <p:nvGraphicFramePr>
          <p:cNvPr id="3" name="表格 2"/>
          <p:cNvGraphicFramePr>
            <a:graphicFrameLocks noGrp="1"/>
          </p:cNvGraphicFramePr>
          <p:nvPr/>
        </p:nvGraphicFramePr>
        <p:xfrm>
          <a:off x="899887" y="1187450"/>
          <a:ext cx="8244113" cy="3950605"/>
        </p:xfrm>
        <a:graphic>
          <a:graphicData uri="http://schemas.openxmlformats.org/drawingml/2006/table">
            <a:tbl>
              <a:tblPr/>
              <a:tblGrid>
                <a:gridCol w="667657"/>
                <a:gridCol w="1756007"/>
                <a:gridCol w="643013"/>
                <a:gridCol w="788174"/>
                <a:gridCol w="1292477"/>
                <a:gridCol w="733336"/>
                <a:gridCol w="2363449"/>
              </a:tblGrid>
              <a:tr h="464777">
                <a:tc>
                  <a:txBody>
                    <a:bodyPr/>
                    <a:lstStyle/>
                    <a:p>
                      <a:pPr indent="269875" algn="just">
                        <a:lnSpc>
                          <a:spcPts val="1660"/>
                        </a:lnSpc>
                        <a:spcAft>
                          <a:spcPts val="0"/>
                        </a:spcAft>
                      </a:pPr>
                      <a:r>
                        <a:rPr lang="en-US" sz="1600" kern="100" dirty="0">
                          <a:latin typeface="Times New Roman"/>
                          <a:ea typeface="宋体"/>
                          <a:cs typeface="Times New Roman"/>
                        </a:rPr>
                        <a:t>ID</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DI</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ID</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DI</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indent="269875" algn="just">
                        <a:lnSpc>
                          <a:spcPts val="1660"/>
                        </a:lnSpc>
                        <a:spcAft>
                          <a:spcPts val="0"/>
                        </a:spcAft>
                      </a:pPr>
                      <a:endParaRPr lang="en-US" sz="1600" kern="100">
                        <a:latin typeface="Times New Roman"/>
                        <a:ea typeface="宋体"/>
                        <a:cs typeface="Times New Roman"/>
                      </a:endParaRPr>
                    </a:p>
                    <a:p>
                      <a:pPr indent="269875" algn="just">
                        <a:lnSpc>
                          <a:spcPts val="1660"/>
                        </a:lnSpc>
                        <a:spcAft>
                          <a:spcPts val="0"/>
                        </a:spcAft>
                      </a:pPr>
                      <a:r>
                        <a:rPr lang="en-US" sz="1600" kern="100">
                          <a:latin typeface="Times New Roman"/>
                          <a:ea typeface="宋体"/>
                          <a:cs typeface="Times New Roman"/>
                        </a:rPr>
                        <a:t>DI</a:t>
                      </a:r>
                      <a:r>
                        <a:rPr lang="zh-CN" sz="1600" kern="100">
                          <a:latin typeface="Times New Roman"/>
                          <a:ea typeface="宋体"/>
                          <a:cs typeface="Times New Roman"/>
                        </a:rPr>
                        <a:t>值的选取</a:t>
                      </a:r>
                    </a:p>
                    <a:p>
                      <a:pPr indent="269875" algn="just">
                        <a:lnSpc>
                          <a:spcPts val="1660"/>
                        </a:lnSpc>
                        <a:spcAft>
                          <a:spcPts val="0"/>
                        </a:spcAft>
                      </a:pPr>
                      <a:r>
                        <a:rPr lang="zh-CN" sz="1600" kern="100">
                          <a:latin typeface="Times New Roman"/>
                          <a:ea typeface="宋体"/>
                          <a:cs typeface="Times New Roman"/>
                        </a:rPr>
                        <a:t>无影响</a:t>
                      </a:r>
                      <a:r>
                        <a:rPr lang="en-US" sz="1600" kern="100">
                          <a:latin typeface="Times New Roman"/>
                          <a:ea typeface="宋体"/>
                          <a:cs typeface="Times New Roman"/>
                        </a:rPr>
                        <a:t> =0</a:t>
                      </a:r>
                      <a:endParaRPr lang="zh-CN" sz="1600" kern="100">
                        <a:latin typeface="Times New Roman"/>
                        <a:ea typeface="宋体"/>
                        <a:cs typeface="Times New Roman"/>
                      </a:endParaRPr>
                    </a:p>
                    <a:p>
                      <a:pPr indent="269875" algn="just">
                        <a:lnSpc>
                          <a:spcPts val="1660"/>
                        </a:lnSpc>
                        <a:spcAft>
                          <a:spcPts val="0"/>
                        </a:spcAft>
                      </a:pPr>
                      <a:r>
                        <a:rPr lang="zh-CN" sz="1600" kern="100">
                          <a:latin typeface="Times New Roman"/>
                          <a:ea typeface="宋体"/>
                          <a:cs typeface="Times New Roman"/>
                        </a:rPr>
                        <a:t>轻微影响</a:t>
                      </a:r>
                      <a:r>
                        <a:rPr lang="en-US" sz="1600" kern="100">
                          <a:latin typeface="Times New Roman"/>
                          <a:ea typeface="宋体"/>
                          <a:cs typeface="Times New Roman"/>
                        </a:rPr>
                        <a:t> =1</a:t>
                      </a:r>
                      <a:endParaRPr lang="zh-CN" sz="1600" kern="100">
                        <a:latin typeface="Times New Roman"/>
                        <a:ea typeface="宋体"/>
                        <a:cs typeface="Times New Roman"/>
                      </a:endParaRPr>
                    </a:p>
                    <a:p>
                      <a:pPr indent="269875" algn="just">
                        <a:lnSpc>
                          <a:spcPts val="1660"/>
                        </a:lnSpc>
                        <a:spcAft>
                          <a:spcPts val="0"/>
                        </a:spcAft>
                      </a:pPr>
                      <a:r>
                        <a:rPr lang="zh-CN" sz="1600" kern="100">
                          <a:latin typeface="Times New Roman"/>
                          <a:ea typeface="宋体"/>
                          <a:cs typeface="Times New Roman"/>
                        </a:rPr>
                        <a:t>中度影响</a:t>
                      </a:r>
                      <a:r>
                        <a:rPr lang="en-US" sz="1600" kern="100">
                          <a:latin typeface="Times New Roman"/>
                          <a:ea typeface="宋体"/>
                          <a:cs typeface="Times New Roman"/>
                        </a:rPr>
                        <a:t> =2</a:t>
                      </a:r>
                      <a:endParaRPr lang="zh-CN" sz="1600" kern="100">
                        <a:latin typeface="Times New Roman"/>
                        <a:ea typeface="宋体"/>
                        <a:cs typeface="Times New Roman"/>
                      </a:endParaRPr>
                    </a:p>
                    <a:p>
                      <a:pPr indent="269875" algn="just">
                        <a:lnSpc>
                          <a:spcPts val="1660"/>
                        </a:lnSpc>
                        <a:spcAft>
                          <a:spcPts val="0"/>
                        </a:spcAft>
                      </a:pPr>
                      <a:r>
                        <a:rPr lang="zh-CN" sz="1600" kern="100">
                          <a:latin typeface="Times New Roman"/>
                          <a:ea typeface="宋体"/>
                          <a:cs typeface="Times New Roman"/>
                        </a:rPr>
                        <a:t>平均影响</a:t>
                      </a:r>
                      <a:r>
                        <a:rPr lang="en-US" sz="1600" kern="100">
                          <a:latin typeface="Times New Roman"/>
                          <a:ea typeface="宋体"/>
                          <a:cs typeface="Times New Roman"/>
                        </a:rPr>
                        <a:t>=3</a:t>
                      </a:r>
                      <a:endParaRPr lang="zh-CN" sz="1600" kern="100">
                        <a:latin typeface="Times New Roman"/>
                        <a:ea typeface="宋体"/>
                        <a:cs typeface="Times New Roman"/>
                      </a:endParaRPr>
                    </a:p>
                    <a:p>
                      <a:pPr indent="269875" algn="just">
                        <a:lnSpc>
                          <a:spcPts val="1660"/>
                        </a:lnSpc>
                        <a:spcAft>
                          <a:spcPts val="0"/>
                        </a:spcAft>
                      </a:pPr>
                      <a:r>
                        <a:rPr lang="zh-CN" sz="1600" kern="100">
                          <a:latin typeface="Times New Roman"/>
                          <a:ea typeface="宋体"/>
                          <a:cs typeface="Times New Roman"/>
                        </a:rPr>
                        <a:t>较大影响</a:t>
                      </a:r>
                      <a:r>
                        <a:rPr lang="en-US" sz="1600" kern="100">
                          <a:latin typeface="Times New Roman"/>
                          <a:ea typeface="宋体"/>
                          <a:cs typeface="Times New Roman"/>
                        </a:rPr>
                        <a:t>=4</a:t>
                      </a:r>
                      <a:endParaRPr lang="zh-CN" sz="1600" kern="100">
                        <a:latin typeface="Times New Roman"/>
                        <a:ea typeface="宋体"/>
                        <a:cs typeface="Times New Roman"/>
                      </a:endParaRPr>
                    </a:p>
                    <a:p>
                      <a:pPr indent="269875" algn="just">
                        <a:lnSpc>
                          <a:spcPts val="1660"/>
                        </a:lnSpc>
                        <a:spcAft>
                          <a:spcPts val="0"/>
                        </a:spcAft>
                      </a:pPr>
                      <a:r>
                        <a:rPr lang="zh-CN" sz="1600" kern="100">
                          <a:latin typeface="Times New Roman"/>
                          <a:ea typeface="宋体"/>
                          <a:cs typeface="Times New Roman"/>
                        </a:rPr>
                        <a:t>严重影响</a:t>
                      </a:r>
                      <a:r>
                        <a:rPr lang="en-US" sz="1600" kern="100">
                          <a:latin typeface="Times New Roman"/>
                          <a:ea typeface="宋体"/>
                          <a:cs typeface="Times New Roman"/>
                        </a:rPr>
                        <a: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777">
                <a:tc>
                  <a:txBody>
                    <a:bodyPr/>
                    <a:lstStyle/>
                    <a:p>
                      <a:pPr indent="269875" algn="just">
                        <a:lnSpc>
                          <a:spcPts val="1660"/>
                        </a:lnSpc>
                        <a:spcAft>
                          <a:spcPts val="0"/>
                        </a:spcAft>
                      </a:pPr>
                      <a:r>
                        <a:rPr lang="en-US" sz="1600" kern="100">
                          <a:latin typeface="Times New Roman"/>
                          <a:ea typeface="宋体"/>
                          <a:cs typeface="Times New Roman"/>
                        </a:rPr>
                        <a:t>C1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数据通信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在线更改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分布式功能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C9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复杂处理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可用性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高度使用配置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C11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容易安装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事务频度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C12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容易运行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在线数据查询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C13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多个场地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64777">
                <a:tc>
                  <a:txBody>
                    <a:bodyPr/>
                    <a:lstStyle/>
                    <a:p>
                      <a:pPr indent="269875" algn="just">
                        <a:lnSpc>
                          <a:spcPts val="1660"/>
                        </a:lnSpc>
                        <a:spcAft>
                          <a:spcPts val="0"/>
                        </a:spcAft>
                      </a:pPr>
                      <a:r>
                        <a:rPr lang="en-US" sz="1600" kern="100">
                          <a:latin typeface="Times New Roman"/>
                          <a:ea typeface="宋体"/>
                          <a:cs typeface="Times New Roman"/>
                        </a:rPr>
                        <a:t>C7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最终用户效率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C14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设施变更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32389">
                <a:tc gridSpan="5">
                  <a:txBody>
                    <a:bodyPr/>
                    <a:lstStyle/>
                    <a:p>
                      <a:pPr indent="269875" algn="r">
                        <a:lnSpc>
                          <a:spcPts val="1660"/>
                        </a:lnSpc>
                        <a:spcAft>
                          <a:spcPts val="0"/>
                        </a:spcAft>
                      </a:pPr>
                      <a:r>
                        <a:rPr lang="zh-CN" sz="1600" kern="100">
                          <a:latin typeface="Times New Roman"/>
                          <a:ea typeface="宋体"/>
                          <a:cs typeface="Times New Roman"/>
                        </a:rPr>
                        <a:t>总影响程度（</a:t>
                      </a:r>
                      <a:r>
                        <a:rPr lang="en-US" sz="1600" kern="100">
                          <a:latin typeface="Times New Roman"/>
                          <a:ea typeface="宋体"/>
                          <a:cs typeface="Times New Roman"/>
                        </a:rPr>
                        <a:t>TDI</a:t>
                      </a:r>
                      <a:r>
                        <a:rPr lang="zh-CN" sz="1600" kern="10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4" name="矩形 3"/>
          <p:cNvSpPr/>
          <p:nvPr/>
        </p:nvSpPr>
        <p:spPr>
          <a:xfrm>
            <a:off x="994228" y="5408359"/>
            <a:ext cx="7757886" cy="461665"/>
          </a:xfrm>
          <a:prstGeom prst="rect">
            <a:avLst/>
          </a:prstGeom>
        </p:spPr>
        <p:txBody>
          <a:bodyPr wrap="square">
            <a:spAutoFit/>
          </a:bodyPr>
          <a:lstStyle/>
          <a:p>
            <a:r>
              <a:rPr lang="en-US" dirty="0" smtClean="0"/>
              <a:t>TCF = 0.65 + 0.01 ⅹ DI</a:t>
            </a:r>
            <a:r>
              <a:rPr lang="zh-CN" altLang="en-US" dirty="0" smtClean="0"/>
              <a:t>，影响程度从</a:t>
            </a:r>
            <a:r>
              <a:rPr lang="en-US" dirty="0" smtClean="0"/>
              <a:t>0.65</a:t>
            </a:r>
            <a:r>
              <a:rPr lang="zh-CN" altLang="en-US" dirty="0" smtClean="0"/>
              <a:t>到</a:t>
            </a:r>
            <a:r>
              <a:rPr lang="en-US" dirty="0" smtClean="0"/>
              <a:t>1.35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第三步：考虑环境复杂度因素</a:t>
            </a:r>
            <a:endParaRPr lang="zh-CN" altLang="en-US" dirty="0"/>
          </a:p>
        </p:txBody>
      </p:sp>
      <p:sp>
        <p:nvSpPr>
          <p:cNvPr id="3" name="内容占位符 2"/>
          <p:cNvSpPr>
            <a:spLocks noGrp="1"/>
          </p:cNvSpPr>
          <p:nvPr>
            <p:ph idx="1"/>
          </p:nvPr>
        </p:nvSpPr>
        <p:spPr>
          <a:xfrm>
            <a:off x="990600" y="1295400"/>
            <a:ext cx="8001000" cy="1984829"/>
          </a:xfrm>
        </p:spPr>
        <p:txBody>
          <a:bodyPr/>
          <a:lstStyle/>
          <a:p>
            <a:r>
              <a:rPr lang="zh-CN" altLang="en-US" dirty="0" smtClean="0"/>
              <a:t>参见后面（</a:t>
            </a:r>
            <a:r>
              <a:rPr lang="en-US" altLang="zh-CN" dirty="0" smtClean="0"/>
              <a:t>17.5.3</a:t>
            </a:r>
            <a:r>
              <a:rPr lang="zh-CN" altLang="en-US" dirty="0" smtClean="0"/>
              <a:t>的</a:t>
            </a:r>
            <a:r>
              <a:rPr lang="en-US" altLang="zh-CN" dirty="0" smtClean="0"/>
              <a:t>ECF</a:t>
            </a:r>
            <a:r>
              <a:rPr lang="zh-CN" altLang="en-US" dirty="0" smtClean="0"/>
              <a:t>），或</a:t>
            </a:r>
            <a:endParaRPr lang="en-US" altLang="zh-CN" dirty="0" smtClean="0"/>
          </a:p>
          <a:p>
            <a:r>
              <a:rPr lang="zh-CN" altLang="en-US" dirty="0" smtClean="0"/>
              <a:t>采用类似于表</a:t>
            </a:r>
            <a:r>
              <a:rPr lang="en-US" altLang="zh-CN" dirty="0" smtClean="0"/>
              <a:t>17-3</a:t>
            </a:r>
            <a:r>
              <a:rPr lang="zh-CN" altLang="en-US" dirty="0" smtClean="0"/>
              <a:t>的方法，给出</a:t>
            </a:r>
            <a:r>
              <a:rPr lang="en-US" altLang="zh-CN" dirty="0" smtClean="0"/>
              <a:t>ECF</a:t>
            </a:r>
            <a:r>
              <a:rPr lang="zh-CN" altLang="en-US" dirty="0" smtClean="0"/>
              <a:t>。</a:t>
            </a:r>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17.1 </a:t>
            </a:r>
            <a:r>
              <a:rPr lang="zh-CN" altLang="en-US" dirty="0" smtClean="0"/>
              <a:t>软件生产力</a:t>
            </a:r>
            <a:endParaRPr lang="zh-CN" altLang="en-US" dirty="0"/>
          </a:p>
        </p:txBody>
      </p:sp>
      <p:sp>
        <p:nvSpPr>
          <p:cNvPr id="3" name="内容占位符 2"/>
          <p:cNvSpPr>
            <a:spLocks noGrp="1"/>
          </p:cNvSpPr>
          <p:nvPr>
            <p:ph idx="1"/>
          </p:nvPr>
        </p:nvSpPr>
        <p:spPr/>
        <p:txBody>
          <a:bodyPr/>
          <a:lstStyle/>
          <a:p>
            <a:r>
              <a:rPr lang="zh-CN" altLang="en-US" dirty="0" smtClean="0"/>
              <a:t>软件开发和维护是一个人力与智力密集性的行业。</a:t>
            </a:r>
            <a:endParaRPr lang="en-US" altLang="zh-CN" dirty="0" smtClean="0"/>
          </a:p>
          <a:p>
            <a:pPr lvl="1"/>
            <a:r>
              <a:rPr lang="zh-CN" altLang="en-US" dirty="0" smtClean="0"/>
              <a:t>一个国家和组织机构，必须了解和清楚软件的生产能力，就像了解其它行业的生产能力一样。</a:t>
            </a:r>
            <a:endParaRPr lang="en-US" altLang="zh-CN" dirty="0" smtClean="0"/>
          </a:p>
          <a:p>
            <a:pPr lvl="1"/>
            <a:r>
              <a:rPr lang="zh-CN" altLang="en-US" dirty="0" smtClean="0"/>
              <a:t>软件生产力是评价和度量一个软件开发和维护企业或团队的能力的主要指标，也是估计软件开发成本，以及进行软件项目计划和管理活动等的主要依据。</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a:t>
            </a:r>
            <a:endParaRPr lang="zh-CN" altLang="en-US" dirty="0"/>
          </a:p>
        </p:txBody>
      </p:sp>
      <p:sp>
        <p:nvSpPr>
          <p:cNvPr id="3" name="内容占位符 2"/>
          <p:cNvSpPr>
            <a:spLocks noGrp="1"/>
          </p:cNvSpPr>
          <p:nvPr>
            <p:ph idx="1"/>
          </p:nvPr>
        </p:nvSpPr>
        <p:spPr/>
        <p:txBody>
          <a:bodyPr/>
          <a:lstStyle/>
          <a:p>
            <a:r>
              <a:rPr lang="zh-CN" altLang="en-US" dirty="0" smtClean="0"/>
              <a:t>最后计算</a:t>
            </a:r>
            <a:r>
              <a:rPr lang="en-US" dirty="0" smtClean="0"/>
              <a:t>FP</a:t>
            </a:r>
            <a:r>
              <a:rPr lang="zh-CN" altLang="en-US" dirty="0" smtClean="0"/>
              <a:t>为：</a:t>
            </a:r>
            <a:endParaRPr lang="en-US" altLang="zh-CN" dirty="0" smtClean="0"/>
          </a:p>
          <a:p>
            <a:endParaRPr lang="en-US" dirty="0" smtClean="0"/>
          </a:p>
          <a:p>
            <a:pPr lvl="1">
              <a:buNone/>
            </a:pPr>
            <a:r>
              <a:rPr lang="en-US" dirty="0" smtClean="0"/>
              <a:t>FP = UFP </a:t>
            </a:r>
            <a:r>
              <a:rPr lang="en-US" dirty="0" err="1" smtClean="0"/>
              <a:t>ⅹTCFⅹECF</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17.5.3 </a:t>
            </a:r>
            <a:r>
              <a:rPr lang="zh-CN" altLang="en-US" dirty="0" smtClean="0"/>
              <a:t>基于用例的估算</a:t>
            </a:r>
            <a:endParaRPr lang="zh-CN" altLang="en-US" dirty="0"/>
          </a:p>
        </p:txBody>
      </p:sp>
      <p:sp>
        <p:nvSpPr>
          <p:cNvPr id="3" name="内容占位符 2"/>
          <p:cNvSpPr>
            <a:spLocks noGrp="1"/>
          </p:cNvSpPr>
          <p:nvPr>
            <p:ph idx="1"/>
          </p:nvPr>
        </p:nvSpPr>
        <p:spPr/>
        <p:txBody>
          <a:bodyPr/>
          <a:lstStyle/>
          <a:p>
            <a:r>
              <a:rPr lang="zh-CN" altLang="en-US" dirty="0" smtClean="0"/>
              <a:t>在需求阶段，分析人员广泛使用用例图建立系统的用户和业务模型。</a:t>
            </a:r>
            <a:endParaRPr lang="en-US" altLang="zh-CN" dirty="0" smtClean="0"/>
          </a:p>
          <a:p>
            <a:r>
              <a:rPr lang="zh-CN" altLang="en-US" dirty="0" smtClean="0"/>
              <a:t>用例图主要描述了项目的功能范围，借助用例图可以对软件的设计和实现的规模进行有效的估计。</a:t>
            </a:r>
            <a:endParaRPr lang="en-US" altLang="zh-CN" dirty="0" smtClean="0"/>
          </a:p>
          <a:p>
            <a:endParaRPr lang="en-US" altLang="zh-CN" dirty="0" smtClean="0"/>
          </a:p>
          <a:p>
            <a:r>
              <a:rPr lang="en-US" dirty="0" smtClean="0"/>
              <a:t>Clemmons</a:t>
            </a:r>
            <a:r>
              <a:rPr lang="zh-CN" altLang="en-US" dirty="0" smtClean="0"/>
              <a:t>将</a:t>
            </a:r>
            <a:r>
              <a:rPr lang="en-US" dirty="0" smtClean="0"/>
              <a:t>FP</a:t>
            </a:r>
            <a:r>
              <a:rPr lang="zh-CN" altLang="en-US" dirty="0" smtClean="0"/>
              <a:t>的方法改造为用例估计法，并给出如下估算用例点</a:t>
            </a:r>
            <a:r>
              <a:rPr lang="en-US" dirty="0" smtClean="0"/>
              <a:t>(UCP)</a:t>
            </a:r>
            <a:r>
              <a:rPr lang="zh-CN" altLang="en-US" dirty="0" smtClean="0"/>
              <a:t>的计算公式：</a:t>
            </a:r>
          </a:p>
          <a:p>
            <a:pPr lvl="1">
              <a:buNone/>
            </a:pPr>
            <a:endParaRPr lang="en-US" dirty="0" smtClean="0"/>
          </a:p>
          <a:p>
            <a:pPr lvl="1">
              <a:buNone/>
            </a:pPr>
            <a:r>
              <a:rPr lang="en-US" dirty="0" smtClean="0"/>
              <a:t>UCP = UUCP * TCF * ECF * PF</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r>
              <a:rPr lang="en-US" altLang="zh-CN" dirty="0" smtClean="0"/>
              <a:t>UCCP</a:t>
            </a:r>
            <a:endParaRPr lang="zh-CN" altLang="en-US" dirty="0"/>
          </a:p>
        </p:txBody>
      </p:sp>
      <p:sp>
        <p:nvSpPr>
          <p:cNvPr id="3" name="内容占位符 2"/>
          <p:cNvSpPr>
            <a:spLocks noGrp="1"/>
          </p:cNvSpPr>
          <p:nvPr>
            <p:ph idx="1"/>
          </p:nvPr>
        </p:nvSpPr>
        <p:spPr/>
        <p:txBody>
          <a:bodyPr/>
          <a:lstStyle/>
          <a:p>
            <a:r>
              <a:rPr lang="en-US" dirty="0" smtClean="0"/>
              <a:t>UCCP = UCCW+UAW</a:t>
            </a:r>
          </a:p>
          <a:p>
            <a:r>
              <a:rPr lang="en-US" dirty="0" smtClean="0"/>
              <a:t>UCCP</a:t>
            </a:r>
            <a:r>
              <a:rPr lang="zh-CN" altLang="en-US" dirty="0" smtClean="0"/>
              <a:t>的计算分为两个方面</a:t>
            </a:r>
            <a:r>
              <a:rPr lang="en-US" altLang="zh-CN" dirty="0" smtClean="0"/>
              <a:t>:</a:t>
            </a:r>
          </a:p>
          <a:p>
            <a:pPr lvl="1"/>
            <a:r>
              <a:rPr lang="zh-CN" altLang="en-US" dirty="0" smtClean="0"/>
              <a:t>一是未调整的用例权重</a:t>
            </a:r>
            <a:r>
              <a:rPr lang="en-US" dirty="0" smtClean="0"/>
              <a:t>(UUCW--Unadjusted Use Case Weight )</a:t>
            </a:r>
            <a:r>
              <a:rPr lang="zh-CN" altLang="en-US" dirty="0" smtClean="0"/>
              <a:t>表示所有用例场景包含的活动</a:t>
            </a:r>
            <a:r>
              <a:rPr lang="en-US" dirty="0" smtClean="0"/>
              <a:t>(Activities)</a:t>
            </a:r>
            <a:r>
              <a:rPr lang="zh-CN" altLang="en-US" dirty="0" smtClean="0"/>
              <a:t>的总数</a:t>
            </a:r>
            <a:r>
              <a:rPr lang="en-US" altLang="zh-CN" dirty="0" smtClean="0"/>
              <a:t>;</a:t>
            </a:r>
          </a:p>
          <a:p>
            <a:pPr lvl="1"/>
            <a:r>
              <a:rPr lang="zh-CN" altLang="en-US" dirty="0" smtClean="0"/>
              <a:t>二是未调节的角色权重</a:t>
            </a:r>
            <a:r>
              <a:rPr lang="en-US" dirty="0" smtClean="0"/>
              <a:t>(UAW--Unadjusted Actor Weight)</a:t>
            </a:r>
            <a:r>
              <a:rPr lang="zh-CN" altLang="en-US" dirty="0" smtClean="0"/>
              <a:t>表示所有用例中的所有角色复杂程度。</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870855" y="1673679"/>
          <a:ext cx="8084459" cy="2346777"/>
        </p:xfrm>
        <a:graphic>
          <a:graphicData uri="http://schemas.openxmlformats.org/drawingml/2006/table">
            <a:tbl>
              <a:tblPr>
                <a:tableStyleId>{3C2FFA5D-87B4-456A-9821-1D502468CF0F}</a:tableStyleId>
              </a:tblPr>
              <a:tblGrid>
                <a:gridCol w="1145335"/>
                <a:gridCol w="2134896"/>
                <a:gridCol w="1726789"/>
                <a:gridCol w="1193121"/>
                <a:gridCol w="1177744"/>
                <a:gridCol w="706574"/>
              </a:tblGrid>
              <a:tr h="260753">
                <a:tc rowSpan="2">
                  <a:txBody>
                    <a:bodyPr/>
                    <a:lstStyle/>
                    <a:p>
                      <a:pPr indent="269875" algn="just">
                        <a:lnSpc>
                          <a:spcPts val="1660"/>
                        </a:lnSpc>
                        <a:spcAft>
                          <a:spcPts val="0"/>
                        </a:spcAft>
                      </a:pPr>
                      <a:r>
                        <a:rPr lang="en-US" sz="1600" kern="100" dirty="0"/>
                        <a:t>UUCW</a:t>
                      </a:r>
                      <a:endParaRPr lang="zh-CN" sz="1600" kern="100" dirty="0"/>
                    </a:p>
                    <a:p>
                      <a:pPr indent="269875" algn="just">
                        <a:lnSpc>
                          <a:spcPts val="1660"/>
                        </a:lnSpc>
                        <a:spcAft>
                          <a:spcPts val="0"/>
                        </a:spcAft>
                      </a:pPr>
                      <a:r>
                        <a:rPr lang="zh-CN" sz="1600" kern="100" dirty="0"/>
                        <a:t>类别</a:t>
                      </a:r>
                      <a:endParaRPr lang="zh-CN" sz="1600" kern="100" dirty="0">
                        <a:latin typeface="Times New Roman"/>
                        <a:ea typeface="宋体"/>
                        <a:cs typeface="Times New Roman"/>
                      </a:endParaRPr>
                    </a:p>
                  </a:txBody>
                  <a:tcPr marL="68580" marR="68580" marT="0" marB="0"/>
                </a:tc>
                <a:tc gridSpan="4">
                  <a:txBody>
                    <a:bodyPr/>
                    <a:lstStyle/>
                    <a:p>
                      <a:pPr indent="269875" algn="ctr">
                        <a:lnSpc>
                          <a:spcPts val="1660"/>
                        </a:lnSpc>
                        <a:spcAft>
                          <a:spcPts val="0"/>
                        </a:spcAft>
                      </a:pPr>
                      <a:r>
                        <a:rPr lang="zh-CN" sz="1600" kern="100" dirty="0"/>
                        <a:t>判断依据</a:t>
                      </a:r>
                      <a:endParaRPr lang="zh-CN" sz="1600" kern="100" dirty="0">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indent="269875" algn="just">
                        <a:lnSpc>
                          <a:spcPts val="1660"/>
                        </a:lnSpc>
                        <a:spcAft>
                          <a:spcPts val="0"/>
                        </a:spcAft>
                      </a:pPr>
                      <a:r>
                        <a:rPr lang="zh-CN" sz="1600" kern="100"/>
                        <a:t>权重</a:t>
                      </a:r>
                      <a:endParaRPr lang="zh-CN" sz="1600" kern="100">
                        <a:latin typeface="Times New Roman"/>
                        <a:ea typeface="宋体"/>
                        <a:cs typeface="Times New Roman"/>
                      </a:endParaRPr>
                    </a:p>
                  </a:txBody>
                  <a:tcPr marL="68580" marR="68580" marT="0" marB="0"/>
                </a:tc>
              </a:tr>
              <a:tr h="521506">
                <a:tc vMerge="1">
                  <a:txBody>
                    <a:bodyPr/>
                    <a:lstStyle/>
                    <a:p>
                      <a:endParaRPr lang="zh-CN" altLang="en-US"/>
                    </a:p>
                  </a:txBody>
                  <a:tcPr/>
                </a:tc>
                <a:tc>
                  <a:txBody>
                    <a:bodyPr/>
                    <a:lstStyle/>
                    <a:p>
                      <a:pPr indent="269875" algn="just">
                        <a:lnSpc>
                          <a:spcPts val="1660"/>
                        </a:lnSpc>
                        <a:spcAft>
                          <a:spcPts val="0"/>
                        </a:spcAft>
                      </a:pPr>
                      <a:r>
                        <a:rPr lang="zh-CN" sz="1600" kern="100" dirty="0"/>
                        <a:t>接口</a:t>
                      </a:r>
                      <a:r>
                        <a:rPr lang="en-US" sz="1600" kern="100" dirty="0"/>
                        <a:t>(</a:t>
                      </a:r>
                      <a:r>
                        <a:rPr lang="zh-CN" sz="1600" kern="100" dirty="0"/>
                        <a:t>界面</a:t>
                      </a:r>
                      <a:r>
                        <a:rPr lang="en-US" sz="1600" kern="100" dirty="0"/>
                        <a:t>)</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涉及数据库</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后续场景</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实现所需的类</a:t>
                      </a:r>
                      <a:endParaRPr lang="zh-CN" sz="1600" kern="100">
                        <a:latin typeface="Times New Roman"/>
                        <a:ea typeface="宋体"/>
                        <a:cs typeface="Times New Roman"/>
                      </a:endParaRPr>
                    </a:p>
                  </a:txBody>
                  <a:tcPr marL="68580" marR="68580" marT="0" marB="0"/>
                </a:tc>
                <a:tc vMerge="1">
                  <a:txBody>
                    <a:bodyPr/>
                    <a:lstStyle/>
                    <a:p>
                      <a:endParaRPr lang="zh-CN" altLang="en-US"/>
                    </a:p>
                  </a:txBody>
                  <a:tcPr/>
                </a:tc>
              </a:tr>
              <a:tr h="521506">
                <a:tc>
                  <a:txBody>
                    <a:bodyPr/>
                    <a:lstStyle/>
                    <a:p>
                      <a:pPr indent="269875" algn="just">
                        <a:lnSpc>
                          <a:spcPts val="1660"/>
                        </a:lnSpc>
                        <a:spcAft>
                          <a:spcPts val="0"/>
                        </a:spcAft>
                      </a:pPr>
                      <a:r>
                        <a:rPr lang="zh-CN" sz="1600" kern="100"/>
                        <a:t>简单</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单个界面</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dirty="0"/>
                        <a:t>一张数据表</a:t>
                      </a:r>
                      <a:endParaRPr lang="zh-CN" sz="1600" kern="100" dirty="0">
                        <a:latin typeface="Times New Roman"/>
                        <a:ea typeface="宋体"/>
                        <a:cs typeface="Times New Roman"/>
                      </a:endParaRPr>
                    </a:p>
                  </a:txBody>
                  <a:tcPr marL="68580" marR="68580" marT="0" marB="0"/>
                </a:tc>
                <a:tc>
                  <a:txBody>
                    <a:bodyPr/>
                    <a:lstStyle/>
                    <a:p>
                      <a:pPr indent="65405" algn="just">
                        <a:lnSpc>
                          <a:spcPts val="1660"/>
                        </a:lnSpc>
                        <a:spcAft>
                          <a:spcPts val="0"/>
                        </a:spcAft>
                      </a:pPr>
                      <a:r>
                        <a:rPr lang="en-US" sz="1600" kern="100" dirty="0"/>
                        <a:t>&lt;3</a:t>
                      </a:r>
                      <a:r>
                        <a:rPr lang="zh-CN" sz="1600" kern="100" dirty="0"/>
                        <a:t>个</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dirty="0"/>
                        <a:t>&lt; 5</a:t>
                      </a:r>
                      <a:r>
                        <a:rPr lang="zh-CN" sz="1600" kern="100" dirty="0"/>
                        <a:t>个类</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dirty="0"/>
                        <a:t>5</a:t>
                      </a:r>
                      <a:endParaRPr lang="zh-CN" sz="1600" kern="100" dirty="0">
                        <a:latin typeface="Times New Roman"/>
                        <a:ea typeface="宋体"/>
                        <a:cs typeface="Times New Roman"/>
                      </a:endParaRPr>
                    </a:p>
                  </a:txBody>
                  <a:tcPr marL="68580" marR="68580" marT="0" marB="0"/>
                </a:tc>
              </a:tr>
              <a:tr h="521506">
                <a:tc>
                  <a:txBody>
                    <a:bodyPr/>
                    <a:lstStyle/>
                    <a:p>
                      <a:pPr indent="269875" algn="just">
                        <a:lnSpc>
                          <a:spcPts val="1660"/>
                        </a:lnSpc>
                        <a:spcAft>
                          <a:spcPts val="0"/>
                        </a:spcAft>
                      </a:pPr>
                      <a:r>
                        <a:rPr lang="zh-CN" sz="1600" kern="100"/>
                        <a:t>一般</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多个界面</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多张数据表</a:t>
                      </a:r>
                      <a:endParaRPr lang="zh-CN" sz="1600" kern="100">
                        <a:latin typeface="Times New Roman"/>
                        <a:ea typeface="宋体"/>
                        <a:cs typeface="Times New Roman"/>
                      </a:endParaRPr>
                    </a:p>
                  </a:txBody>
                  <a:tcPr marL="68580" marR="68580" marT="0" marB="0"/>
                </a:tc>
                <a:tc>
                  <a:txBody>
                    <a:bodyPr/>
                    <a:lstStyle/>
                    <a:p>
                      <a:pPr indent="65405" algn="just">
                        <a:lnSpc>
                          <a:spcPts val="1660"/>
                        </a:lnSpc>
                        <a:spcAft>
                          <a:spcPts val="0"/>
                        </a:spcAft>
                      </a:pPr>
                      <a:r>
                        <a:rPr lang="en-US" sz="1600" kern="100" dirty="0"/>
                        <a:t>4~7</a:t>
                      </a:r>
                      <a:r>
                        <a:rPr lang="zh-CN" sz="1600" kern="100" dirty="0"/>
                        <a:t>个</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dirty="0"/>
                        <a:t>5~10</a:t>
                      </a:r>
                      <a:r>
                        <a:rPr lang="zh-CN" sz="1600" kern="100" dirty="0"/>
                        <a:t>个类</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a:t>10</a:t>
                      </a:r>
                      <a:endParaRPr lang="zh-CN" sz="1600" kern="100">
                        <a:latin typeface="Times New Roman"/>
                        <a:ea typeface="宋体"/>
                        <a:cs typeface="Times New Roman"/>
                      </a:endParaRPr>
                    </a:p>
                  </a:txBody>
                  <a:tcPr marL="68580" marR="68580" marT="0" marB="0"/>
                </a:tc>
              </a:tr>
              <a:tr h="521506">
                <a:tc>
                  <a:txBody>
                    <a:bodyPr/>
                    <a:lstStyle/>
                    <a:p>
                      <a:pPr indent="269875" algn="just">
                        <a:lnSpc>
                          <a:spcPts val="1660"/>
                        </a:lnSpc>
                        <a:spcAft>
                          <a:spcPts val="0"/>
                        </a:spcAft>
                      </a:pPr>
                      <a:r>
                        <a:rPr lang="zh-CN" sz="1600" kern="100"/>
                        <a:t>复杂</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zh-CN" sz="1600" kern="100"/>
                        <a:t>复杂界的面或处理</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a:t>&gt; 3</a:t>
                      </a:r>
                      <a:r>
                        <a:rPr lang="zh-CN" sz="1600" kern="100"/>
                        <a:t>张数据表</a:t>
                      </a:r>
                      <a:endParaRPr lang="zh-CN" sz="1600" kern="100">
                        <a:latin typeface="Times New Roman"/>
                        <a:ea typeface="宋体"/>
                        <a:cs typeface="Times New Roman"/>
                      </a:endParaRPr>
                    </a:p>
                  </a:txBody>
                  <a:tcPr marL="68580" marR="68580" marT="0" marB="0"/>
                </a:tc>
                <a:tc>
                  <a:txBody>
                    <a:bodyPr/>
                    <a:lstStyle/>
                    <a:p>
                      <a:pPr indent="65405" algn="just">
                        <a:lnSpc>
                          <a:spcPts val="1660"/>
                        </a:lnSpc>
                        <a:spcAft>
                          <a:spcPts val="0"/>
                        </a:spcAft>
                      </a:pPr>
                      <a:r>
                        <a:rPr lang="en-US" sz="1600" kern="100"/>
                        <a:t>&gt;7</a:t>
                      </a:r>
                      <a:r>
                        <a:rPr lang="zh-CN" sz="1600" kern="100"/>
                        <a:t>个</a:t>
                      </a:r>
                      <a:endParaRPr lang="zh-CN" sz="1600" kern="10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dirty="0"/>
                        <a:t>&gt;10</a:t>
                      </a:r>
                      <a:r>
                        <a:rPr lang="zh-CN" sz="1600" kern="100" dirty="0"/>
                        <a:t>类</a:t>
                      </a:r>
                      <a:endParaRPr lang="zh-CN" sz="1600" kern="100" dirty="0">
                        <a:latin typeface="Times New Roman"/>
                        <a:ea typeface="宋体"/>
                        <a:cs typeface="Times New Roman"/>
                      </a:endParaRPr>
                    </a:p>
                  </a:txBody>
                  <a:tcPr marL="68580" marR="68580" marT="0" marB="0"/>
                </a:tc>
                <a:tc>
                  <a:txBody>
                    <a:bodyPr/>
                    <a:lstStyle/>
                    <a:p>
                      <a:pPr indent="269875" algn="just">
                        <a:lnSpc>
                          <a:spcPts val="1660"/>
                        </a:lnSpc>
                        <a:spcAft>
                          <a:spcPts val="0"/>
                        </a:spcAft>
                      </a:pPr>
                      <a:r>
                        <a:rPr lang="en-US" sz="1600" kern="100" dirty="0"/>
                        <a:t>15</a:t>
                      </a:r>
                      <a:endParaRPr lang="zh-CN" sz="1600" kern="100" dirty="0">
                        <a:latin typeface="Times New Roman"/>
                        <a:ea typeface="宋体"/>
                        <a:cs typeface="Times New Roman"/>
                      </a:endParaRPr>
                    </a:p>
                  </a:txBody>
                  <a:tcPr marL="68580" marR="68580" marT="0" marB="0"/>
                </a:tc>
              </a:tr>
            </a:tbl>
          </a:graphicData>
        </a:graphic>
      </p:graphicFrame>
      <p:sp>
        <p:nvSpPr>
          <p:cNvPr id="4" name="矩形 3"/>
          <p:cNvSpPr/>
          <p:nvPr/>
        </p:nvSpPr>
        <p:spPr>
          <a:xfrm>
            <a:off x="3532261" y="1166168"/>
            <a:ext cx="2601994" cy="461665"/>
          </a:xfrm>
          <a:prstGeom prst="rect">
            <a:avLst/>
          </a:prstGeom>
        </p:spPr>
        <p:txBody>
          <a:bodyPr wrap="none">
            <a:spAutoFit/>
          </a:bodyPr>
          <a:lstStyle/>
          <a:p>
            <a:r>
              <a:rPr lang="zh-CN" altLang="en-US" b="1" dirty="0" smtClean="0"/>
              <a:t> </a:t>
            </a:r>
            <a:r>
              <a:rPr lang="en-US" b="1" dirty="0" smtClean="0"/>
              <a:t>(a) UUCW</a:t>
            </a:r>
            <a:r>
              <a:rPr lang="zh-CN" altLang="en-US" b="1" dirty="0" smtClean="0"/>
              <a:t>的权重</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1085397" y="2092777"/>
          <a:ext cx="7405460" cy="1855108"/>
        </p:xfrm>
        <a:graphic>
          <a:graphicData uri="http://schemas.openxmlformats.org/drawingml/2006/table">
            <a:tbl>
              <a:tblPr/>
              <a:tblGrid>
                <a:gridCol w="1238866"/>
                <a:gridCol w="5092537"/>
                <a:gridCol w="1074057"/>
              </a:tblGrid>
              <a:tr h="530031">
                <a:tc>
                  <a:txBody>
                    <a:bodyPr/>
                    <a:lstStyle/>
                    <a:p>
                      <a:pPr indent="269875" algn="just">
                        <a:lnSpc>
                          <a:spcPts val="1660"/>
                        </a:lnSpc>
                        <a:spcAft>
                          <a:spcPts val="0"/>
                        </a:spcAft>
                      </a:pPr>
                      <a:r>
                        <a:rPr lang="en-US" sz="1600" kern="100" dirty="0">
                          <a:latin typeface="Times New Roman"/>
                          <a:ea typeface="宋体"/>
                          <a:cs typeface="Times New Roman"/>
                        </a:rPr>
                        <a:t>UAW</a:t>
                      </a:r>
                      <a:endParaRPr 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判断依据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015">
                <a:tc>
                  <a:txBody>
                    <a:bodyPr/>
                    <a:lstStyle/>
                    <a:p>
                      <a:pPr indent="269875" algn="just">
                        <a:lnSpc>
                          <a:spcPts val="1660"/>
                        </a:lnSpc>
                        <a:spcAft>
                          <a:spcPts val="0"/>
                        </a:spcAft>
                      </a:pPr>
                      <a:r>
                        <a:rPr lang="zh-CN" sz="1600" kern="100">
                          <a:latin typeface="Times New Roman"/>
                          <a:ea typeface="宋体"/>
                          <a:cs typeface="Times New Roman"/>
                        </a:rPr>
                        <a:t>简单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角色表达了另一个需要用</a:t>
                      </a:r>
                      <a:r>
                        <a:rPr lang="en-US" sz="1600" kern="100" dirty="0">
                          <a:latin typeface="Times New Roman"/>
                          <a:ea typeface="宋体"/>
                          <a:cs typeface="Times New Roman"/>
                        </a:rPr>
                        <a:t>API</a:t>
                      </a:r>
                      <a:r>
                        <a:rPr lang="zh-CN" sz="1600" kern="100" dirty="0">
                          <a:latin typeface="Times New Roman"/>
                          <a:ea typeface="宋体"/>
                          <a:cs typeface="Times New Roman"/>
                        </a:rPr>
                        <a:t>实现的系统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031">
                <a:tc>
                  <a:txBody>
                    <a:bodyPr/>
                    <a:lstStyle/>
                    <a:p>
                      <a:pPr indent="269875" algn="just">
                        <a:lnSpc>
                          <a:spcPts val="1660"/>
                        </a:lnSpc>
                        <a:spcAft>
                          <a:spcPts val="0"/>
                        </a:spcAft>
                      </a:pPr>
                      <a:r>
                        <a:rPr lang="zh-CN" sz="1600" kern="100">
                          <a:latin typeface="Times New Roman"/>
                          <a:ea typeface="宋体"/>
                          <a:cs typeface="Times New Roman"/>
                        </a:rPr>
                        <a:t>一般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角色表达了另一个需要用通信协议实现的系统，如，</a:t>
                      </a:r>
                      <a:r>
                        <a:rPr lang="en-US" sz="1600" kern="100" dirty="0">
                          <a:latin typeface="Times New Roman"/>
                          <a:ea typeface="宋体"/>
                          <a:cs typeface="Times New Roman"/>
                        </a:rPr>
                        <a:t>TCP/IP</a:t>
                      </a:r>
                      <a:r>
                        <a:rPr lang="zh-CN" sz="1600" kern="100" dirty="0">
                          <a:latin typeface="Times New Roman"/>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031">
                <a:tc>
                  <a:txBody>
                    <a:bodyPr/>
                    <a:lstStyle/>
                    <a:p>
                      <a:pPr indent="269875" algn="just">
                        <a:lnSpc>
                          <a:spcPts val="1660"/>
                        </a:lnSpc>
                        <a:spcAft>
                          <a:spcPts val="0"/>
                        </a:spcAft>
                      </a:pPr>
                      <a:r>
                        <a:rPr lang="zh-CN" sz="1600" kern="100">
                          <a:latin typeface="Times New Roman"/>
                          <a:ea typeface="宋体"/>
                          <a:cs typeface="Times New Roman"/>
                        </a:rPr>
                        <a:t>复杂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角色表达了一个机器与人之间通过图形用户接口交互行为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15</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88781" y="1572568"/>
            <a:ext cx="2285754" cy="461665"/>
          </a:xfrm>
          <a:prstGeom prst="rect">
            <a:avLst/>
          </a:prstGeom>
        </p:spPr>
        <p:txBody>
          <a:bodyPr wrap="none">
            <a:spAutoFit/>
          </a:bodyPr>
          <a:lstStyle/>
          <a:p>
            <a:r>
              <a:rPr lang="en-US" b="1" dirty="0" smtClean="0"/>
              <a:t>(b) UAW</a:t>
            </a:r>
            <a:r>
              <a:rPr lang="zh-CN" altLang="en-US" b="1" dirty="0" smtClean="0"/>
              <a:t>的权重</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8610" name="Rectangle 2"/>
          <p:cNvSpPr>
            <a:spLocks noChangeArrowheads="1"/>
          </p:cNvSpPr>
          <p:nvPr/>
        </p:nvSpPr>
        <p:spPr bwMode="auto">
          <a:xfrm>
            <a:off x="972458" y="1451429"/>
            <a:ext cx="738777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TCF</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可以分为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个因素，每个因素的权重表达其影响程度。而，</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68609" name="Object 1"/>
          <p:cNvGraphicFramePr>
            <a:graphicFrameLocks noChangeAspect="1"/>
          </p:cNvGraphicFramePr>
          <p:nvPr/>
        </p:nvGraphicFramePr>
        <p:xfrm>
          <a:off x="2322286" y="2053771"/>
          <a:ext cx="3759200" cy="1012958"/>
        </p:xfrm>
        <a:graphic>
          <a:graphicData uri="http://schemas.openxmlformats.org/presentationml/2006/ole">
            <p:oleObj spid="_x0000_s68609" name="公式" r:id="rId3" imgW="1587500" imgH="431800" progId="Equation.3">
              <p:embed/>
            </p:oleObj>
          </a:graphicData>
        </a:graphic>
      </p:graphicFrame>
      <p:sp>
        <p:nvSpPr>
          <p:cNvPr id="68612" name="Rectangle 4"/>
          <p:cNvSpPr>
            <a:spLocks noChangeArrowheads="1"/>
          </p:cNvSpPr>
          <p:nvPr/>
        </p:nvSpPr>
        <p:spPr bwMode="auto">
          <a:xfrm>
            <a:off x="1088570" y="3686628"/>
            <a:ext cx="748937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ECF</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是由开发队伍的经验所决定的。经验丰富的对于比一般的队伍影响要大。同样，</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68611" name="Object 3"/>
          <p:cNvGraphicFramePr>
            <a:graphicFrameLocks noChangeAspect="1"/>
          </p:cNvGraphicFramePr>
          <p:nvPr/>
        </p:nvGraphicFramePr>
        <p:xfrm>
          <a:off x="2191657" y="4615543"/>
          <a:ext cx="4470400" cy="921571"/>
        </p:xfrm>
        <a:graphic>
          <a:graphicData uri="http://schemas.openxmlformats.org/presentationml/2006/ole">
            <p:oleObj spid="_x0000_s68611" name="公式" r:id="rId4" imgW="1587500" imgH="4318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技术因素和权重</a:t>
            </a:r>
            <a:endParaRPr lang="zh-CN" altLang="en-US" dirty="0"/>
          </a:p>
        </p:txBody>
      </p:sp>
      <p:graphicFrame>
        <p:nvGraphicFramePr>
          <p:cNvPr id="3" name="表格 2"/>
          <p:cNvGraphicFramePr>
            <a:graphicFrameLocks noGrp="1"/>
          </p:cNvGraphicFramePr>
          <p:nvPr/>
        </p:nvGraphicFramePr>
        <p:xfrm>
          <a:off x="989284" y="1403348"/>
          <a:ext cx="7806373" cy="4518480"/>
        </p:xfrm>
        <a:graphic>
          <a:graphicData uri="http://schemas.openxmlformats.org/drawingml/2006/table">
            <a:tbl>
              <a:tblPr/>
              <a:tblGrid>
                <a:gridCol w="1826487"/>
                <a:gridCol w="3377447"/>
                <a:gridCol w="2602439"/>
              </a:tblGrid>
              <a:tr h="301232">
                <a:tc>
                  <a:txBody>
                    <a:bodyPr/>
                    <a:lstStyle/>
                    <a:p>
                      <a:pPr indent="269875" algn="just">
                        <a:lnSpc>
                          <a:spcPts val="1660"/>
                        </a:lnSpc>
                        <a:spcAft>
                          <a:spcPts val="0"/>
                        </a:spcAft>
                      </a:pPr>
                      <a:r>
                        <a:rPr lang="zh-CN" sz="1600" kern="100">
                          <a:latin typeface="Times New Roman"/>
                          <a:ea typeface="宋体"/>
                          <a:cs typeface="Times New Roman"/>
                        </a:rPr>
                        <a:t>技术因素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判据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分布式系统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最终用户效率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复杂的内部处理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可复用性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T6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易于安装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易于使用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可移植性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容易更改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并发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T11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系统密安性要求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464">
                <a:tc>
                  <a:txBody>
                    <a:bodyPr/>
                    <a:lstStyle/>
                    <a:p>
                      <a:pPr indent="269875" algn="just">
                        <a:lnSpc>
                          <a:spcPts val="1660"/>
                        </a:lnSpc>
                        <a:spcAft>
                          <a:spcPts val="0"/>
                        </a:spcAft>
                      </a:pPr>
                      <a:r>
                        <a:rPr lang="en-US" sz="1600" kern="100">
                          <a:latin typeface="Times New Roman"/>
                          <a:ea typeface="宋体"/>
                          <a:cs typeface="Times New Roman"/>
                        </a:rPr>
                        <a:t>T12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提供对第三方的直接访问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32">
                <a:tc>
                  <a:txBody>
                    <a:bodyPr/>
                    <a:lstStyle/>
                    <a:p>
                      <a:pPr indent="269875" algn="just">
                        <a:lnSpc>
                          <a:spcPts val="1660"/>
                        </a:lnSpc>
                        <a:spcAft>
                          <a:spcPts val="0"/>
                        </a:spcAft>
                      </a:pPr>
                      <a:r>
                        <a:rPr lang="en-US" sz="1600" kern="100">
                          <a:latin typeface="Times New Roman"/>
                          <a:ea typeface="宋体"/>
                          <a:cs typeface="Times New Roman"/>
                        </a:rPr>
                        <a:t>T13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为提供特别的培训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环境因素和权重</a:t>
            </a:r>
            <a:endParaRPr lang="zh-CN" altLang="en-US" dirty="0"/>
          </a:p>
        </p:txBody>
      </p:sp>
      <p:graphicFrame>
        <p:nvGraphicFramePr>
          <p:cNvPr id="3" name="表格 2"/>
          <p:cNvGraphicFramePr>
            <a:graphicFrameLocks noGrp="1"/>
          </p:cNvGraphicFramePr>
          <p:nvPr/>
        </p:nvGraphicFramePr>
        <p:xfrm>
          <a:off x="1061856" y="1470479"/>
          <a:ext cx="7240314" cy="3464379"/>
        </p:xfrm>
        <a:graphic>
          <a:graphicData uri="http://schemas.openxmlformats.org/drawingml/2006/table">
            <a:tbl>
              <a:tblPr/>
              <a:tblGrid>
                <a:gridCol w="2412854"/>
                <a:gridCol w="2413730"/>
                <a:gridCol w="2413730"/>
              </a:tblGrid>
              <a:tr h="384931">
                <a:tc>
                  <a:txBody>
                    <a:bodyPr/>
                    <a:lstStyle/>
                    <a:p>
                      <a:pPr indent="269875" algn="just">
                        <a:lnSpc>
                          <a:spcPts val="1660"/>
                        </a:lnSpc>
                        <a:spcAft>
                          <a:spcPts val="0"/>
                        </a:spcAft>
                      </a:pPr>
                      <a:r>
                        <a:rPr lang="zh-CN" sz="1600" kern="100" dirty="0">
                          <a:latin typeface="Times New Roman"/>
                          <a:ea typeface="宋体"/>
                          <a:cs typeface="Times New Roman"/>
                        </a:rPr>
                        <a:t>环境因素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dirty="0">
                          <a:latin typeface="Times New Roman"/>
                          <a:ea typeface="宋体"/>
                          <a:cs typeface="Times New Roman"/>
                        </a:rPr>
                        <a:t>E1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熟悉</a:t>
                      </a:r>
                      <a:r>
                        <a:rPr lang="en-US" sz="1600" kern="100">
                          <a:latin typeface="Times New Roman"/>
                          <a:ea typeface="宋体"/>
                          <a:cs typeface="Times New Roman"/>
                        </a:rPr>
                        <a:t>UML</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dirty="0">
                          <a:latin typeface="Times New Roman"/>
                          <a:ea typeface="宋体"/>
                          <a:cs typeface="Times New Roman"/>
                        </a:rPr>
                        <a:t>E2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兼职人员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分析能力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应用领域经验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面向对象经验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激情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编程语言的困难程度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931">
                <a:tc>
                  <a:txBody>
                    <a:bodyPr/>
                    <a:lstStyle/>
                    <a:p>
                      <a:pPr indent="269875" algn="just">
                        <a:lnSpc>
                          <a:spcPts val="1660"/>
                        </a:lnSpc>
                        <a:spcAft>
                          <a:spcPts val="0"/>
                        </a:spcAft>
                      </a:pPr>
                      <a:r>
                        <a:rPr lang="en-US" sz="1600" kern="100">
                          <a:latin typeface="Times New Roman"/>
                          <a:ea typeface="宋体"/>
                          <a:cs typeface="Times New Roman"/>
                        </a:rPr>
                        <a:t>E8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需求的稳定性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nvGraphicFramePr>
        <p:xfrm>
          <a:off x="1103669" y="1218292"/>
          <a:ext cx="7808101" cy="3900048"/>
        </p:xfrm>
        <a:graphic>
          <a:graphicData uri="http://schemas.openxmlformats.org/drawingml/2006/table">
            <a:tbl>
              <a:tblPr>
                <a:tableStyleId>{35758FB7-9AC5-4552-8A53-C91805E547FA}</a:tableStyleId>
              </a:tblPr>
              <a:tblGrid>
                <a:gridCol w="1131531"/>
                <a:gridCol w="811373"/>
                <a:gridCol w="1218242"/>
                <a:gridCol w="1196959"/>
                <a:gridCol w="1013512"/>
                <a:gridCol w="1218242"/>
                <a:gridCol w="1218242"/>
              </a:tblGrid>
              <a:tr h="697594">
                <a:tc>
                  <a:txBody>
                    <a:bodyPr/>
                    <a:lstStyle/>
                    <a:p>
                      <a:pPr indent="269875" algn="just">
                        <a:lnSpc>
                          <a:spcPts val="1660"/>
                        </a:lnSpc>
                        <a:spcAft>
                          <a:spcPts val="0"/>
                        </a:spcAft>
                      </a:pPr>
                      <a:r>
                        <a:rPr lang="zh-CN" sz="1600" kern="100" dirty="0"/>
                        <a:t>公司</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项目</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用例估计</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专家估计</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实际</a:t>
                      </a:r>
                    </a:p>
                    <a:p>
                      <a:pPr indent="0" algn="just">
                        <a:lnSpc>
                          <a:spcPts val="1660"/>
                        </a:lnSpc>
                        <a:spcAft>
                          <a:spcPts val="0"/>
                        </a:spcAft>
                      </a:pPr>
                      <a:r>
                        <a:rPr lang="zh-CN" sz="1600" kern="100" dirty="0"/>
                        <a:t>工作量</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用例估计</a:t>
                      </a:r>
                    </a:p>
                    <a:p>
                      <a:pPr indent="0" algn="ctr">
                        <a:lnSpc>
                          <a:spcPts val="1660"/>
                        </a:lnSpc>
                        <a:spcAft>
                          <a:spcPts val="0"/>
                        </a:spcAft>
                      </a:pPr>
                      <a:r>
                        <a:rPr lang="zh-CN" sz="1600" kern="100" dirty="0"/>
                        <a:t>偏差</a:t>
                      </a:r>
                      <a:endParaRPr lang="zh-CN" sz="1600" kern="100" dirty="0">
                        <a:latin typeface="Times New Roman"/>
                        <a:ea typeface="宋体"/>
                        <a:cs typeface="Times New Roman"/>
                      </a:endParaRPr>
                    </a:p>
                  </a:txBody>
                  <a:tcPr marL="67943" marR="67943" marT="0" marB="0"/>
                </a:tc>
                <a:tc>
                  <a:txBody>
                    <a:bodyPr/>
                    <a:lstStyle/>
                    <a:p>
                      <a:pPr indent="0" algn="just">
                        <a:lnSpc>
                          <a:spcPts val="1660"/>
                        </a:lnSpc>
                        <a:spcAft>
                          <a:spcPts val="0"/>
                        </a:spcAft>
                      </a:pPr>
                      <a:r>
                        <a:rPr lang="zh-CN" sz="1600" kern="100" dirty="0"/>
                        <a:t>专家估计</a:t>
                      </a:r>
                    </a:p>
                    <a:p>
                      <a:pPr indent="0" algn="ctr">
                        <a:lnSpc>
                          <a:spcPts val="1660"/>
                        </a:lnSpc>
                        <a:spcAft>
                          <a:spcPts val="0"/>
                        </a:spcAft>
                      </a:pPr>
                      <a:r>
                        <a:rPr lang="zh-CN" sz="1600" kern="100" dirty="0"/>
                        <a:t>偏差</a:t>
                      </a:r>
                      <a:endParaRPr lang="zh-CN" sz="1600" kern="100" dirty="0">
                        <a:latin typeface="Times New Roman"/>
                        <a:ea typeface="宋体"/>
                        <a:cs typeface="Times New Roman"/>
                      </a:endParaRPr>
                    </a:p>
                  </a:txBody>
                  <a:tcPr marL="67943" marR="67943" marT="0" marB="0"/>
                </a:tc>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A</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2550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2730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3670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-31%</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-26%</a:t>
                      </a:r>
                      <a:endParaRPr lang="zh-CN" sz="1600" kern="100">
                        <a:latin typeface="Times New Roman"/>
                        <a:ea typeface="宋体"/>
                        <a:cs typeface="Times New Roman"/>
                      </a:endParaRPr>
                    </a:p>
                  </a:txBody>
                  <a:tcPr marL="67943" marR="67943" marT="0" marB="0"/>
                </a:tc>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2730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2340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2860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-5%</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-18%</a:t>
                      </a:r>
                      <a:endParaRPr lang="zh-CN" sz="1600" kern="100">
                        <a:latin typeface="Times New Roman"/>
                        <a:ea typeface="宋体"/>
                        <a:cs typeface="Times New Roman"/>
                      </a:endParaRPr>
                    </a:p>
                  </a:txBody>
                  <a:tcPr marL="67943" marR="67943" marT="0" marB="0"/>
                </a:tc>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C</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2080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2100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2740</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-24%</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-23%</a:t>
                      </a:r>
                      <a:endParaRPr lang="zh-CN" sz="1600" kern="100" dirty="0">
                        <a:latin typeface="Times New Roman"/>
                        <a:ea typeface="宋体"/>
                        <a:cs typeface="Times New Roman"/>
                      </a:endParaRPr>
                    </a:p>
                  </a:txBody>
                  <a:tcPr marL="67943" marR="67943" marT="0" marB="0"/>
                </a:tc>
              </a:tr>
              <a:tr h="441635">
                <a:tc>
                  <a:txBody>
                    <a:bodyPr/>
                    <a:lstStyle/>
                    <a:p>
                      <a:pPr indent="0" algn="just">
                        <a:lnSpc>
                          <a:spcPts val="1660"/>
                        </a:lnSpc>
                        <a:spcAft>
                          <a:spcPts val="0"/>
                        </a:spcAft>
                      </a:pPr>
                      <a:r>
                        <a:rPr lang="en-US" sz="1600" kern="100" dirty="0"/>
                        <a:t>CGE and Y</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10831</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7000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10043</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+8%</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-30%</a:t>
                      </a:r>
                      <a:endParaRPr lang="zh-CN" sz="1600" kern="100" dirty="0">
                        <a:latin typeface="Times New Roman"/>
                        <a:ea typeface="宋体"/>
                        <a:cs typeface="Times New Roman"/>
                      </a:endParaRPr>
                    </a:p>
                  </a:txBody>
                  <a:tcPr marL="67943" marR="67943" marT="0" marB="0"/>
                </a:tc>
              </a:tr>
              <a:tr h="441635">
                <a:tc>
                  <a:txBody>
                    <a:bodyPr/>
                    <a:lstStyle/>
                    <a:p>
                      <a:pPr indent="0" algn="just">
                        <a:lnSpc>
                          <a:spcPts val="1660"/>
                        </a:lnSpc>
                        <a:spcAft>
                          <a:spcPts val="0"/>
                        </a:spcAft>
                      </a:pPr>
                      <a:r>
                        <a:rPr lang="en-US" sz="1600" kern="100" dirty="0"/>
                        <a:t>CGE and Y</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14965</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12600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12000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+25%</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+5%</a:t>
                      </a:r>
                      <a:endParaRPr lang="zh-CN" sz="1600" kern="100" dirty="0">
                        <a:latin typeface="Times New Roman"/>
                        <a:ea typeface="宋体"/>
                        <a:cs typeface="Times New Roman"/>
                      </a:endParaRPr>
                    </a:p>
                  </a:txBody>
                  <a:tcPr marL="67943" marR="67943" marT="0" marB="0"/>
                </a:tc>
              </a:tr>
              <a:tr h="331825">
                <a:tc>
                  <a:txBody>
                    <a:bodyPr/>
                    <a:lstStyle/>
                    <a:p>
                      <a:pPr indent="269875" algn="just">
                        <a:lnSpc>
                          <a:spcPts val="1660"/>
                        </a:lnSpc>
                        <a:spcAft>
                          <a:spcPts val="0"/>
                        </a:spcAft>
                      </a:pPr>
                      <a:r>
                        <a:rPr lang="en-US" sz="1600" kern="100" dirty="0"/>
                        <a:t>IBM </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4086</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2772</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3360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+22%</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dirty="0"/>
                        <a:t>-18%</a:t>
                      </a:r>
                      <a:endParaRPr lang="zh-CN" sz="1600" kern="100" dirty="0">
                        <a:latin typeface="Times New Roman"/>
                        <a:ea typeface="宋体"/>
                        <a:cs typeface="Times New Roman"/>
                      </a:endParaRPr>
                    </a:p>
                  </a:txBody>
                  <a:tcPr marL="67943" marR="67943" marT="0" marB="0"/>
                </a:tc>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466</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tc>
                <a:tc>
                  <a:txBody>
                    <a:bodyPr/>
                    <a:lstStyle/>
                    <a:p>
                      <a:pPr indent="269875" algn="just">
                        <a:lnSpc>
                          <a:spcPts val="1660"/>
                        </a:lnSpc>
                        <a:spcAft>
                          <a:spcPts val="0"/>
                        </a:spcAft>
                      </a:pPr>
                      <a:r>
                        <a:rPr lang="en-US" sz="1600" kern="100"/>
                        <a:t>742</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-10%</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tc>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487</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tc>
                <a:tc>
                  <a:txBody>
                    <a:bodyPr/>
                    <a:lstStyle/>
                    <a:p>
                      <a:pPr indent="269875" algn="just">
                        <a:lnSpc>
                          <a:spcPts val="1660"/>
                        </a:lnSpc>
                        <a:spcAft>
                          <a:spcPts val="0"/>
                        </a:spcAft>
                      </a:pPr>
                      <a:r>
                        <a:rPr lang="en-US" sz="1600" kern="100"/>
                        <a:t>396</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+23%</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tc>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C</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488</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tc>
                <a:tc>
                  <a:txBody>
                    <a:bodyPr/>
                    <a:lstStyle/>
                    <a:p>
                      <a:pPr indent="269875" algn="just">
                        <a:lnSpc>
                          <a:spcPts val="1660"/>
                        </a:lnSpc>
                        <a:spcAft>
                          <a:spcPts val="0"/>
                        </a:spcAft>
                      </a:pPr>
                      <a:r>
                        <a:rPr lang="en-US" sz="1600" kern="100"/>
                        <a:t>673</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r>
                        <a:rPr lang="en-US" sz="1600" kern="100"/>
                        <a:t>-25%</a:t>
                      </a:r>
                      <a:endParaRPr lang="zh-CN" sz="1600" kern="100">
                        <a:latin typeface="Times New Roman"/>
                        <a:ea typeface="宋体"/>
                        <a:cs typeface="Times New Roman"/>
                      </a:endParaRPr>
                    </a:p>
                  </a:txBody>
                  <a:tcPr marL="67943" marR="67943" marT="0" marB="0"/>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tc>
              </a:tr>
            </a:tbl>
          </a:graphicData>
        </a:graphic>
      </p:graphicFrame>
      <p:sp>
        <p:nvSpPr>
          <p:cNvPr id="5" name="矩形 4"/>
          <p:cNvSpPr/>
          <p:nvPr/>
        </p:nvSpPr>
        <p:spPr>
          <a:xfrm>
            <a:off x="1269999" y="220284"/>
            <a:ext cx="7482114" cy="830997"/>
          </a:xfrm>
          <a:prstGeom prst="rect">
            <a:avLst/>
          </a:prstGeom>
        </p:spPr>
        <p:txBody>
          <a:bodyPr wrap="square">
            <a:spAutoFit/>
          </a:bodyPr>
          <a:lstStyle/>
          <a:p>
            <a:r>
              <a:rPr lang="en-US" dirty="0" err="1" smtClean="0"/>
              <a:t>Anda</a:t>
            </a:r>
            <a:r>
              <a:rPr lang="zh-CN" altLang="en-US" dirty="0" smtClean="0"/>
              <a:t>整理了几个公司和学生的项目，分别才用专家和用例法进行估计，并与实际情况的进行了对比</a:t>
            </a:r>
            <a:r>
              <a:rPr lang="en-US" altLang="zh-CN" dirty="0" smtClean="0"/>
              <a:t>.</a:t>
            </a:r>
            <a:endParaRPr lang="zh-CN" altLang="en-US" dirty="0"/>
          </a:p>
        </p:txBody>
      </p:sp>
      <p:sp>
        <p:nvSpPr>
          <p:cNvPr id="6" name="矩形 5"/>
          <p:cNvSpPr/>
          <p:nvPr/>
        </p:nvSpPr>
        <p:spPr>
          <a:xfrm>
            <a:off x="994229" y="5201254"/>
            <a:ext cx="7786914" cy="1200329"/>
          </a:xfrm>
          <a:prstGeom prst="rect">
            <a:avLst/>
          </a:prstGeom>
        </p:spPr>
        <p:txBody>
          <a:bodyPr wrap="square">
            <a:spAutoFit/>
          </a:bodyPr>
          <a:lstStyle/>
          <a:p>
            <a:r>
              <a:rPr lang="en-US" dirty="0" smtClean="0"/>
              <a:t>2005</a:t>
            </a:r>
            <a:r>
              <a:rPr lang="zh-CN" altLang="en-US" dirty="0" smtClean="0"/>
              <a:t>年</a:t>
            </a:r>
            <a:r>
              <a:rPr lang="en-US" dirty="0" smtClean="0"/>
              <a:t>Carroll</a:t>
            </a:r>
            <a:r>
              <a:rPr lang="zh-CN" altLang="en-US" dirty="0" smtClean="0"/>
              <a:t>发表论文指出对上百个</a:t>
            </a:r>
            <a:r>
              <a:rPr lang="en-US" dirty="0" smtClean="0"/>
              <a:t> (</a:t>
            </a:r>
            <a:r>
              <a:rPr lang="zh-CN" altLang="en-US" dirty="0" smtClean="0"/>
              <a:t>规模平均</a:t>
            </a:r>
            <a:r>
              <a:rPr lang="en-US" dirty="0" smtClean="0"/>
              <a:t>60</a:t>
            </a:r>
            <a:r>
              <a:rPr lang="zh-CN" altLang="en-US" dirty="0" smtClean="0"/>
              <a:t>个人月</a:t>
            </a:r>
            <a:r>
              <a:rPr lang="en-US" dirty="0" smtClean="0"/>
              <a:t>) </a:t>
            </a:r>
            <a:r>
              <a:rPr lang="zh-CN" altLang="en-US" dirty="0" smtClean="0"/>
              <a:t>采用用例估计的项目中有</a:t>
            </a:r>
            <a:r>
              <a:rPr lang="en-US" dirty="0" smtClean="0"/>
              <a:t>95%</a:t>
            </a:r>
            <a:r>
              <a:rPr lang="zh-CN" altLang="en-US" dirty="0" smtClean="0"/>
              <a:t>的项目的成本偏差控制在</a:t>
            </a:r>
            <a:r>
              <a:rPr lang="en-US" dirty="0" smtClean="0"/>
              <a:t>9%</a:t>
            </a:r>
            <a:r>
              <a:rPr lang="zh-CN" altLang="en-US" dirty="0" smtClean="0"/>
              <a:t>之内</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17.5.4 </a:t>
            </a:r>
            <a:r>
              <a:rPr lang="zh-CN" altLang="en-US" dirty="0" smtClean="0"/>
              <a:t>经验估计模型</a:t>
            </a:r>
            <a:endParaRPr lang="zh-CN" altLang="en-US" dirty="0"/>
          </a:p>
        </p:txBody>
      </p:sp>
      <p:sp>
        <p:nvSpPr>
          <p:cNvPr id="3" name="内容占位符 2"/>
          <p:cNvSpPr>
            <a:spLocks noGrp="1"/>
          </p:cNvSpPr>
          <p:nvPr>
            <p:ph idx="1"/>
          </p:nvPr>
        </p:nvSpPr>
        <p:spPr>
          <a:xfrm>
            <a:off x="990600" y="1295400"/>
            <a:ext cx="8001000" cy="1346200"/>
          </a:xfrm>
        </p:spPr>
        <p:txBody>
          <a:bodyPr/>
          <a:lstStyle/>
          <a:p>
            <a:r>
              <a:rPr lang="en-US" dirty="0" smtClean="0"/>
              <a:t>E =A+B x </a:t>
            </a:r>
            <a:r>
              <a:rPr lang="en-US" dirty="0" err="1" smtClean="0"/>
              <a:t>E</a:t>
            </a:r>
            <a:r>
              <a:rPr lang="en-US" baseline="30000" dirty="0" err="1" smtClean="0"/>
              <a:t>c</a:t>
            </a:r>
            <a:endParaRPr lang="en-US" baseline="30000" dirty="0" smtClean="0"/>
          </a:p>
          <a:p>
            <a:pPr lvl="1"/>
            <a:r>
              <a:rPr lang="zh-CN" altLang="en-US" dirty="0" smtClean="0"/>
              <a:t>其中，</a:t>
            </a:r>
            <a:r>
              <a:rPr lang="en-US" dirty="0" smtClean="0"/>
              <a:t>A</a:t>
            </a:r>
            <a:r>
              <a:rPr lang="zh-CN" altLang="en-US" dirty="0" smtClean="0"/>
              <a:t>、</a:t>
            </a:r>
            <a:r>
              <a:rPr lang="en-US" dirty="0" smtClean="0"/>
              <a:t>B</a:t>
            </a:r>
            <a:r>
              <a:rPr lang="zh-CN" altLang="en-US" dirty="0" smtClean="0"/>
              <a:t>、</a:t>
            </a:r>
            <a:r>
              <a:rPr lang="en-US" dirty="0" smtClean="0"/>
              <a:t>C</a:t>
            </a:r>
            <a:r>
              <a:rPr lang="zh-CN" altLang="en-US" dirty="0" smtClean="0"/>
              <a:t>都是经验常数，</a:t>
            </a:r>
            <a:r>
              <a:rPr lang="en-US" dirty="0" smtClean="0"/>
              <a:t>E</a:t>
            </a:r>
            <a:r>
              <a:rPr lang="zh-CN" altLang="en-US" dirty="0" smtClean="0"/>
              <a:t>为工作量，以人月为单位。</a:t>
            </a:r>
            <a:endParaRPr lang="zh-CN" altLang="en-US" dirty="0"/>
          </a:p>
        </p:txBody>
      </p:sp>
      <p:pic>
        <p:nvPicPr>
          <p:cNvPr id="72711" name="Picture 7"/>
          <p:cNvPicPr>
            <a:picLocks noChangeAspect="1" noChangeArrowheads="1"/>
          </p:cNvPicPr>
          <p:nvPr/>
        </p:nvPicPr>
        <p:blipFill>
          <a:blip r:embed="rId2"/>
          <a:srcRect/>
          <a:stretch>
            <a:fillRect/>
          </a:stretch>
        </p:blipFill>
        <p:spPr bwMode="auto">
          <a:xfrm>
            <a:off x="943428" y="2808967"/>
            <a:ext cx="8200572" cy="321446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17.1 </a:t>
            </a:r>
            <a:r>
              <a:rPr lang="zh-CN" altLang="en-US" dirty="0" smtClean="0"/>
              <a:t>软件生产力</a:t>
            </a:r>
            <a:endParaRPr lang="zh-CN" altLang="en-US" dirty="0"/>
          </a:p>
        </p:txBody>
      </p:sp>
      <p:sp>
        <p:nvSpPr>
          <p:cNvPr id="3" name="内容占位符 2"/>
          <p:cNvSpPr>
            <a:spLocks noGrp="1"/>
          </p:cNvSpPr>
          <p:nvPr>
            <p:ph idx="1"/>
          </p:nvPr>
        </p:nvSpPr>
        <p:spPr/>
        <p:txBody>
          <a:bodyPr/>
          <a:lstStyle/>
          <a:p>
            <a:r>
              <a:rPr lang="zh-CN" altLang="en-US" dirty="0" smtClean="0"/>
              <a:t>从价值链的观点看，软件生产或开发过程的目的是产生具有价值的软件。</a:t>
            </a:r>
            <a:endParaRPr lang="en-US" altLang="zh-CN" dirty="0" smtClean="0"/>
          </a:p>
          <a:p>
            <a:r>
              <a:rPr lang="zh-CN" altLang="en-US" dirty="0" smtClean="0"/>
              <a:t>从用户或客户观点看，其生产的输入是需求和约束条件，期望的输出可运行的软件系统；</a:t>
            </a:r>
            <a:endParaRPr lang="en-US" altLang="zh-CN" dirty="0" smtClean="0"/>
          </a:p>
          <a:p>
            <a:r>
              <a:rPr lang="zh-CN" altLang="en-US" dirty="0" smtClean="0"/>
              <a:t>从开发方的观点看，把所开发的系统看作为“销售”或“建造”的系统</a:t>
            </a:r>
            <a:r>
              <a:rPr lang="en-US" dirty="0" smtClean="0"/>
              <a:t>(</a:t>
            </a:r>
            <a:r>
              <a:rPr lang="zh-CN" altLang="en-US" dirty="0" smtClean="0"/>
              <a:t>或产品</a:t>
            </a:r>
            <a:r>
              <a:rPr lang="en-US" dirty="0" smtClean="0"/>
              <a:t>)</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 COCOMO</a:t>
            </a:r>
            <a:r>
              <a:rPr lang="zh-CN" altLang="en-US" dirty="0" smtClean="0"/>
              <a:t>估算方法</a:t>
            </a:r>
            <a:endParaRPr lang="zh-CN" altLang="en-US" dirty="0"/>
          </a:p>
        </p:txBody>
      </p:sp>
      <p:sp>
        <p:nvSpPr>
          <p:cNvPr id="3" name="内容占位符 2"/>
          <p:cNvSpPr>
            <a:spLocks noGrp="1"/>
          </p:cNvSpPr>
          <p:nvPr>
            <p:ph idx="1"/>
          </p:nvPr>
        </p:nvSpPr>
        <p:spPr/>
        <p:txBody>
          <a:bodyPr/>
          <a:lstStyle/>
          <a:p>
            <a:r>
              <a:rPr lang="zh-CN" altLang="en-US" dirty="0" smtClean="0"/>
              <a:t>从</a:t>
            </a:r>
            <a:r>
              <a:rPr lang="en-US" dirty="0" smtClean="0"/>
              <a:t>1980</a:t>
            </a:r>
            <a:r>
              <a:rPr lang="zh-CN" altLang="en-US" dirty="0" smtClean="0"/>
              <a:t>年开始，</a:t>
            </a:r>
            <a:r>
              <a:rPr lang="en-US" dirty="0" smtClean="0"/>
              <a:t>Boehm</a:t>
            </a:r>
            <a:r>
              <a:rPr lang="zh-CN" altLang="en-US" dirty="0" smtClean="0"/>
              <a:t>提出构造性成本模型</a:t>
            </a:r>
            <a:r>
              <a:rPr lang="en-US" dirty="0" smtClean="0"/>
              <a:t>(COCOMO—</a:t>
            </a:r>
            <a:r>
              <a:rPr lang="en-US" dirty="0" err="1" smtClean="0"/>
              <a:t>COnstructive</a:t>
            </a:r>
            <a:r>
              <a:rPr lang="en-US" dirty="0" smtClean="0"/>
              <a:t> Cost </a:t>
            </a:r>
            <a:r>
              <a:rPr lang="en-US" dirty="0" err="1" smtClean="0"/>
              <a:t>MOdel</a:t>
            </a:r>
            <a:r>
              <a:rPr lang="en-US" dirty="0" smtClean="0"/>
              <a:t>)</a:t>
            </a:r>
            <a:r>
              <a:rPr lang="zh-CN" altLang="en-US" dirty="0" smtClean="0"/>
              <a:t>计算软件工作量、规模等。</a:t>
            </a:r>
            <a:endParaRPr lang="en-US" dirty="0" smtClean="0"/>
          </a:p>
          <a:p>
            <a:endParaRPr lang="en-US" dirty="0" smtClean="0"/>
          </a:p>
          <a:p>
            <a:r>
              <a:rPr lang="en-US" dirty="0" smtClean="0"/>
              <a:t>17.5.5.1 </a:t>
            </a:r>
            <a:r>
              <a:rPr lang="zh-CN" altLang="en-US" dirty="0" smtClean="0"/>
              <a:t>基本</a:t>
            </a:r>
            <a:r>
              <a:rPr lang="en-US" dirty="0" smtClean="0"/>
              <a:t>COCOMO</a:t>
            </a:r>
            <a:r>
              <a:rPr lang="zh-CN" altLang="en-US" dirty="0" smtClean="0"/>
              <a:t>方法</a:t>
            </a:r>
          </a:p>
          <a:p>
            <a:r>
              <a:rPr lang="en-US" dirty="0" smtClean="0"/>
              <a:t>17.5.5.2 </a:t>
            </a:r>
            <a:r>
              <a:rPr lang="zh-CN" altLang="en-US" dirty="0" smtClean="0"/>
              <a:t>应用组合模型</a:t>
            </a:r>
          </a:p>
          <a:p>
            <a:r>
              <a:rPr lang="en-US" dirty="0" smtClean="0"/>
              <a:t>17.5.5.3 </a:t>
            </a:r>
            <a:r>
              <a:rPr lang="zh-CN" altLang="en-US" dirty="0" smtClean="0"/>
              <a:t>体系结构设计后的估算</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17.5.5.1 </a:t>
            </a:r>
            <a:r>
              <a:rPr lang="zh-CN" altLang="en-US" dirty="0" smtClean="0"/>
              <a:t>基本</a:t>
            </a:r>
            <a:r>
              <a:rPr lang="en-US" dirty="0" smtClean="0"/>
              <a:t>COCOMO</a:t>
            </a:r>
            <a:r>
              <a:rPr lang="zh-CN" altLang="en-US" dirty="0" smtClean="0"/>
              <a:t>方法</a:t>
            </a:r>
            <a:br>
              <a:rPr lang="zh-CN" altLang="en-US" dirty="0" smtClean="0"/>
            </a:br>
            <a:endParaRPr lang="zh-CN" altLang="en-US" dirty="0"/>
          </a:p>
        </p:txBody>
      </p:sp>
      <p:sp>
        <p:nvSpPr>
          <p:cNvPr id="3" name="内容占位符 2"/>
          <p:cNvSpPr>
            <a:spLocks noGrp="1"/>
          </p:cNvSpPr>
          <p:nvPr>
            <p:ph idx="1"/>
          </p:nvPr>
        </p:nvSpPr>
        <p:spPr>
          <a:xfrm>
            <a:off x="1143000" y="3033486"/>
            <a:ext cx="8001000" cy="2946400"/>
          </a:xfrm>
        </p:spPr>
        <p:txBody>
          <a:bodyPr/>
          <a:lstStyle/>
          <a:p>
            <a:pPr>
              <a:buNone/>
            </a:pPr>
            <a:r>
              <a:rPr lang="zh-CN" altLang="en-US" sz="2400" dirty="0" smtClean="0"/>
              <a:t>其中，</a:t>
            </a:r>
            <a:r>
              <a:rPr lang="en-US" sz="2400" dirty="0" smtClean="0"/>
              <a:t>a</a:t>
            </a:r>
            <a:r>
              <a:rPr lang="zh-CN" altLang="en-US" sz="2400" dirty="0" smtClean="0"/>
              <a:t>和</a:t>
            </a:r>
            <a:r>
              <a:rPr lang="en-US" sz="2400" dirty="0" smtClean="0"/>
              <a:t>b</a:t>
            </a:r>
            <a:r>
              <a:rPr lang="zh-CN" altLang="en-US" sz="2400" dirty="0" smtClean="0"/>
              <a:t>的值分别为：</a:t>
            </a:r>
          </a:p>
          <a:p>
            <a:pPr>
              <a:buNone/>
            </a:pPr>
            <a:r>
              <a:rPr lang="en-US" sz="2400" dirty="0" smtClean="0"/>
              <a:t>Organic:     a= 2.4, b=1.05</a:t>
            </a:r>
            <a:endParaRPr lang="zh-CN" altLang="en-US" sz="2400" dirty="0" smtClean="0"/>
          </a:p>
          <a:p>
            <a:pPr>
              <a:buNone/>
            </a:pPr>
            <a:r>
              <a:rPr lang="en-US" sz="2400" dirty="0" smtClean="0"/>
              <a:t>Semidetached: a=3.0, b=1.2</a:t>
            </a:r>
            <a:endParaRPr lang="zh-CN" altLang="en-US" sz="2400" dirty="0" smtClean="0"/>
          </a:p>
          <a:p>
            <a:pPr>
              <a:buNone/>
            </a:pPr>
            <a:r>
              <a:rPr lang="en-US" sz="2400" dirty="0" smtClean="0"/>
              <a:t>Embedded:  a=3.6, b=1.2</a:t>
            </a:r>
            <a:endParaRPr lang="zh-CN" altLang="en-US" sz="2400" dirty="0" smtClean="0"/>
          </a:p>
          <a:p>
            <a:endParaRPr lang="zh-CN" altLang="en-US" dirty="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3729" name="Object 1"/>
          <p:cNvGraphicFramePr>
            <a:graphicFrameLocks noChangeAspect="1"/>
          </p:cNvGraphicFramePr>
          <p:nvPr/>
        </p:nvGraphicFramePr>
        <p:xfrm>
          <a:off x="1204687" y="2322285"/>
          <a:ext cx="4037741" cy="667658"/>
        </p:xfrm>
        <a:graphic>
          <a:graphicData uri="http://schemas.openxmlformats.org/presentationml/2006/ole">
            <p:oleObj spid="_x0000_s73729" name="公式" r:id="rId3" imgW="1206500" imgH="203200" progId="Equation.3">
              <p:embed/>
            </p:oleObj>
          </a:graphicData>
        </a:graphic>
      </p:graphicFrame>
      <p:sp>
        <p:nvSpPr>
          <p:cNvPr id="6" name="矩形 5"/>
          <p:cNvSpPr/>
          <p:nvPr/>
        </p:nvSpPr>
        <p:spPr>
          <a:xfrm>
            <a:off x="1027875" y="1412911"/>
            <a:ext cx="3057247" cy="523220"/>
          </a:xfrm>
          <a:prstGeom prst="rect">
            <a:avLst/>
          </a:prstGeom>
        </p:spPr>
        <p:txBody>
          <a:bodyPr wrap="none">
            <a:spAutoFit/>
          </a:bodyPr>
          <a:lstStyle/>
          <a:p>
            <a:r>
              <a:rPr lang="zh-CN" altLang="en-US" sz="2800" dirty="0" smtClean="0"/>
              <a:t>基本模型估算公式</a:t>
            </a:r>
            <a:endParaRPr lang="zh-CN" alt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中间模型</a:t>
            </a:r>
            <a:endParaRPr lang="zh-CN" altLang="en-US" dirty="0"/>
          </a:p>
        </p:txBody>
      </p:sp>
      <p:sp>
        <p:nvSpPr>
          <p:cNvPr id="3" name="矩形 2"/>
          <p:cNvSpPr/>
          <p:nvPr/>
        </p:nvSpPr>
        <p:spPr>
          <a:xfrm>
            <a:off x="1153884" y="1320915"/>
            <a:ext cx="7569201" cy="1569660"/>
          </a:xfrm>
          <a:prstGeom prst="rect">
            <a:avLst/>
          </a:prstGeom>
        </p:spPr>
        <p:txBody>
          <a:bodyPr wrap="square">
            <a:spAutoFit/>
          </a:bodyPr>
          <a:lstStyle/>
          <a:p>
            <a:r>
              <a:rPr lang="zh-CN" altLang="en-US" dirty="0" smtClean="0"/>
              <a:t>中间模型是对基本模型的增强，增加了</a:t>
            </a:r>
            <a:r>
              <a:rPr lang="en-US" dirty="0" smtClean="0"/>
              <a:t>15</a:t>
            </a:r>
            <a:r>
              <a:rPr lang="zh-CN" altLang="en-US" dirty="0" smtClean="0"/>
              <a:t>个与成本相关的因素：产品属性，如产品复杂性、可靠性；计算机属性和约束，如，内存和执行时间；人员属性，如是否具有开发经验；项目属性，如编程和软件工具的情况。</a:t>
            </a:r>
            <a:endParaRPr lang="zh-CN" altLang="en-US" dirty="0"/>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7" name="Object 1"/>
          <p:cNvGraphicFramePr>
            <a:graphicFrameLocks noChangeAspect="1"/>
          </p:cNvGraphicFramePr>
          <p:nvPr/>
        </p:nvGraphicFramePr>
        <p:xfrm>
          <a:off x="1785257" y="3338286"/>
          <a:ext cx="4659086" cy="568842"/>
        </p:xfrm>
        <a:graphic>
          <a:graphicData uri="http://schemas.openxmlformats.org/presentationml/2006/ole">
            <p:oleObj spid="_x0000_s75777" name="公式" r:id="rId3" imgW="1637589" imgH="203112" progId="Equation.3">
              <p:embed/>
            </p:oleObj>
          </a:graphicData>
        </a:graphic>
      </p:graphicFrame>
      <p:sp>
        <p:nvSpPr>
          <p:cNvPr id="75779" name="Rectangle 3"/>
          <p:cNvSpPr>
            <a:spLocks noChangeArrowheads="1"/>
          </p:cNvSpPr>
          <p:nvPr/>
        </p:nvSpPr>
        <p:spPr bwMode="auto">
          <a:xfrm>
            <a:off x="1524000" y="4499429"/>
            <a:ext cx="627126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其中的</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EAF</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是产品</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个费用驱动因素属性。</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17.5.5.2 </a:t>
            </a:r>
            <a:r>
              <a:rPr lang="zh-CN" altLang="en-US" dirty="0" smtClean="0"/>
              <a:t>应用组合模型</a:t>
            </a:r>
            <a:endParaRPr lang="zh-CN" altLang="en-US" dirty="0"/>
          </a:p>
        </p:txBody>
      </p:sp>
      <p:sp>
        <p:nvSpPr>
          <p:cNvPr id="3" name="内容占位符 2"/>
          <p:cNvSpPr>
            <a:spLocks noGrp="1"/>
          </p:cNvSpPr>
          <p:nvPr>
            <p:ph idx="1"/>
          </p:nvPr>
        </p:nvSpPr>
        <p:spPr>
          <a:xfrm>
            <a:off x="852714" y="1222830"/>
            <a:ext cx="8001000" cy="1592942"/>
          </a:xfrm>
        </p:spPr>
        <p:txBody>
          <a:bodyPr/>
          <a:lstStyle/>
          <a:p>
            <a:r>
              <a:rPr lang="zh-CN" altLang="en-US" sz="2400" dirty="0" smtClean="0"/>
              <a:t>在</a:t>
            </a:r>
            <a:r>
              <a:rPr lang="en-US" sz="2400" dirty="0" smtClean="0"/>
              <a:t>COCOMO2.0</a:t>
            </a:r>
            <a:r>
              <a:rPr lang="zh-CN" altLang="en-US" sz="2400" dirty="0" smtClean="0"/>
              <a:t>版中，给出了应用组合模型，可以按对象点进行估算。该模型假定采用</a:t>
            </a:r>
            <a:r>
              <a:rPr lang="en-US" sz="2400" dirty="0" smtClean="0"/>
              <a:t>CASE</a:t>
            </a:r>
            <a:r>
              <a:rPr lang="zh-CN" altLang="en-US" sz="2400" dirty="0" smtClean="0"/>
              <a:t>工具制作原型，包括采用第三代产生是语言制作的屏幕显示、报表、模块等。对象点不一定与面向对象编程中的对象完全一致。</a:t>
            </a: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1" name="Object 1"/>
          <p:cNvGraphicFramePr>
            <a:graphicFrameLocks noChangeAspect="1"/>
          </p:cNvGraphicFramePr>
          <p:nvPr/>
        </p:nvGraphicFramePr>
        <p:xfrm>
          <a:off x="2786744" y="2714172"/>
          <a:ext cx="2365828" cy="783771"/>
        </p:xfrm>
        <a:graphic>
          <a:graphicData uri="http://schemas.openxmlformats.org/presentationml/2006/ole">
            <p:oleObj spid="_x0000_s76801" name="公式" r:id="rId3" imgW="736280" imgH="393529" progId="Equation.3">
              <p:embed/>
            </p:oleObj>
          </a:graphicData>
        </a:graphic>
      </p:graphicFrame>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3" name="Object 3"/>
          <p:cNvGraphicFramePr>
            <a:graphicFrameLocks noChangeAspect="1"/>
          </p:cNvGraphicFramePr>
          <p:nvPr/>
        </p:nvGraphicFramePr>
        <p:xfrm>
          <a:off x="1480456" y="3657599"/>
          <a:ext cx="6516916" cy="435882"/>
        </p:xfrm>
        <a:graphic>
          <a:graphicData uri="http://schemas.openxmlformats.org/presentationml/2006/ole">
            <p:oleObj spid="_x0000_s76803" name="公式" r:id="rId4" imgW="2120900" imgH="177800" progId="Equation.3">
              <p:embed/>
            </p:oleObj>
          </a:graphicData>
        </a:graphic>
      </p:graphicFrame>
      <p:sp>
        <p:nvSpPr>
          <p:cNvPr id="76805" name="Rectangle 5"/>
          <p:cNvSpPr>
            <a:spLocks noChangeArrowheads="1"/>
          </p:cNvSpPr>
          <p:nvPr/>
        </p:nvSpPr>
        <p:spPr bwMode="auto">
          <a:xfrm>
            <a:off x="885372" y="4325257"/>
            <a:ext cx="7910286"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是新开发的对象点</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是总的对象点；</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是生产率。</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Reuse%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表示复用的百分比。</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分别为：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表示生产率非常低、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表示生产率较低、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正常的生产率、</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较高的生产率、以及</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非常高的生产率。</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17.5.5.3 </a:t>
            </a:r>
            <a:r>
              <a:rPr lang="zh-CN" altLang="en-US" dirty="0" smtClean="0"/>
              <a:t>体系结构设计后的估算</a:t>
            </a:r>
            <a:endParaRPr lang="zh-CN" altLang="en-US" dirty="0"/>
          </a:p>
        </p:txBody>
      </p:sp>
      <p:sp>
        <p:nvSpPr>
          <p:cNvPr id="3" name="内容占位符 2"/>
          <p:cNvSpPr>
            <a:spLocks noGrp="1"/>
          </p:cNvSpPr>
          <p:nvPr>
            <p:ph idx="1"/>
          </p:nvPr>
        </p:nvSpPr>
        <p:spPr/>
        <p:txBody>
          <a:bodyPr/>
          <a:lstStyle/>
          <a:p>
            <a:r>
              <a:rPr lang="zh-CN" altLang="en-US" dirty="0" smtClean="0"/>
              <a:t>一旦完成了体系结构设计，就可以用体系结构设计后的估算模型。</a:t>
            </a:r>
            <a:endParaRPr lang="en-US" altLang="zh-CN" dirty="0" smtClean="0"/>
          </a:p>
          <a:p>
            <a:pPr lvl="1"/>
            <a:r>
              <a:rPr lang="zh-CN" altLang="en-US" dirty="0" smtClean="0"/>
              <a:t>在早期设计模型估计的基础上，增加再工程和自动转换过来的代码因素</a:t>
            </a:r>
            <a:r>
              <a:rPr lang="en-US" dirty="0" smtClean="0"/>
              <a:t>(ASLOC</a:t>
            </a:r>
            <a:r>
              <a:rPr lang="zh-CN" altLang="en-US" dirty="0" smtClean="0"/>
              <a:t>、</a:t>
            </a:r>
            <a:r>
              <a:rPr lang="en-US" dirty="0" smtClean="0"/>
              <a:t>AT</a:t>
            </a:r>
            <a:r>
              <a:rPr lang="zh-CN" altLang="en-US" dirty="0" smtClean="0"/>
              <a:t>、</a:t>
            </a:r>
            <a:r>
              <a:rPr lang="en-US" dirty="0" smtClean="0"/>
              <a:t>ATPROD</a:t>
            </a:r>
            <a:r>
              <a:rPr lang="zh-CN" altLang="en-US" dirty="0" smtClean="0"/>
              <a:t>和</a:t>
            </a:r>
            <a:r>
              <a:rPr lang="en-US" dirty="0" smtClean="0"/>
              <a:t>AAM)</a:t>
            </a:r>
            <a:r>
              <a:rPr lang="zh-CN" altLang="en-US" dirty="0" smtClean="0"/>
              <a:t>，得到修正后的规模</a:t>
            </a:r>
            <a:r>
              <a:rPr lang="en-US" dirty="0" smtClean="0"/>
              <a:t>(SIZE)</a:t>
            </a:r>
            <a:r>
              <a:rPr lang="zh-CN" altLang="en-US" dirty="0" smtClean="0"/>
              <a:t>。</a:t>
            </a:r>
            <a:endParaRPr lang="en-US" altLang="zh-CN" dirty="0" smtClean="0"/>
          </a:p>
          <a:p>
            <a:pPr lvl="1"/>
            <a:r>
              <a:rPr lang="zh-CN" altLang="en-US" dirty="0" smtClean="0"/>
              <a:t>之后考虑</a:t>
            </a:r>
            <a:r>
              <a:rPr lang="en-US" dirty="0" smtClean="0"/>
              <a:t>BREAK(</a:t>
            </a:r>
            <a:r>
              <a:rPr lang="zh-CN" altLang="en-US" dirty="0" smtClean="0"/>
              <a:t>断掉的</a:t>
            </a:r>
            <a:r>
              <a:rPr lang="en-US" dirty="0" smtClean="0"/>
              <a:t>)</a:t>
            </a:r>
            <a:r>
              <a:rPr lang="zh-CN" altLang="en-US" dirty="0" smtClean="0"/>
              <a:t>或需求变化扔掉的代码。</a:t>
            </a:r>
            <a:endParaRPr lang="en-US" altLang="zh-CN" dirty="0" smtClean="0"/>
          </a:p>
          <a:p>
            <a:pPr lvl="1"/>
            <a:r>
              <a:rPr lang="zh-CN" altLang="en-US" dirty="0" smtClean="0"/>
              <a:t>然后考虑被复用的软件</a:t>
            </a:r>
            <a:r>
              <a:rPr lang="en-US" dirty="0" smtClean="0"/>
              <a:t>(RUF)</a:t>
            </a:r>
            <a:r>
              <a:rPr lang="zh-CN" altLang="en-US" dirty="0" smtClean="0"/>
              <a:t>，增加适应性系数</a:t>
            </a:r>
            <a:r>
              <a:rPr lang="en-US" dirty="0" smtClean="0"/>
              <a:t>(AAM)</a:t>
            </a:r>
            <a:r>
              <a:rPr lang="zh-CN" altLang="en-US" dirty="0" smtClean="0"/>
              <a:t>，该系数有设计修改</a:t>
            </a:r>
            <a:r>
              <a:rPr lang="en-US" dirty="0" smtClean="0"/>
              <a:t>(DM)</a:t>
            </a:r>
            <a:r>
              <a:rPr lang="zh-CN" altLang="en-US" dirty="0" smtClean="0"/>
              <a:t>、代码修改比例</a:t>
            </a:r>
            <a:r>
              <a:rPr lang="en-US" dirty="0" smtClean="0"/>
              <a:t>(CM)</a:t>
            </a:r>
            <a:r>
              <a:rPr lang="zh-CN" altLang="en-US" dirty="0" smtClean="0"/>
              <a:t>、集成修改的工作量</a:t>
            </a:r>
            <a:r>
              <a:rPr lang="en-US" dirty="0" smtClean="0"/>
              <a:t>(IM)</a:t>
            </a:r>
            <a:r>
              <a:rPr lang="zh-CN" altLang="en-US" dirty="0" smtClean="0"/>
              <a:t>、软件理解</a:t>
            </a:r>
            <a:r>
              <a:rPr lang="en-US" dirty="0" smtClean="0"/>
              <a:t>(SU)</a:t>
            </a:r>
            <a:r>
              <a:rPr lang="zh-CN" altLang="en-US" dirty="0" smtClean="0"/>
              <a:t>、以及评估和消化</a:t>
            </a:r>
            <a:r>
              <a:rPr lang="en-US" dirty="0" smtClean="0"/>
              <a:t>(AA)</a:t>
            </a:r>
            <a:r>
              <a:rPr lang="zh-CN" altLang="en-US" dirty="0" smtClean="0"/>
              <a:t>。</a:t>
            </a:r>
            <a:endParaRPr lang="en-US" altLang="zh-CN" dirty="0" smtClean="0"/>
          </a:p>
          <a:p>
            <a:pPr lvl="1"/>
            <a:r>
              <a:rPr lang="en-US" dirty="0" err="1" smtClean="0"/>
              <a:t>SFj</a:t>
            </a:r>
            <a:r>
              <a:rPr lang="zh-CN" altLang="en-US" dirty="0" smtClean="0"/>
              <a:t>是比列系数，一般考虑：产品系数、平台系数、人员系数、项目系数等</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1117599" y="1364343"/>
          <a:ext cx="4705961" cy="899886"/>
        </p:xfrm>
        <a:graphic>
          <a:graphicData uri="http://schemas.openxmlformats.org/presentationml/2006/ole">
            <p:oleObj spid="_x0000_s77825" name="公式" r:id="rId3" imgW="3035300" imgH="584200" progId="Equation.3">
              <p:embed/>
            </p:oleObj>
          </a:graphicData>
        </a:graphic>
      </p:graphicFrame>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7" name="Object 3"/>
          <p:cNvGraphicFramePr>
            <a:graphicFrameLocks noChangeAspect="1"/>
          </p:cNvGraphicFramePr>
          <p:nvPr/>
        </p:nvGraphicFramePr>
        <p:xfrm>
          <a:off x="1306285" y="2583543"/>
          <a:ext cx="2395920" cy="696686"/>
        </p:xfrm>
        <a:graphic>
          <a:graphicData uri="http://schemas.openxmlformats.org/presentationml/2006/ole">
            <p:oleObj spid="_x0000_s77827" name="公式" r:id="rId4" imgW="1345616" imgH="393529" progId="Equation.3">
              <p:embed/>
            </p:oleObj>
          </a:graphicData>
        </a:graphic>
      </p:graphicFrame>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9" name="Object 5"/>
          <p:cNvGraphicFramePr>
            <a:graphicFrameLocks noChangeAspect="1"/>
          </p:cNvGraphicFramePr>
          <p:nvPr/>
        </p:nvGraphicFramePr>
        <p:xfrm>
          <a:off x="1146629" y="3396342"/>
          <a:ext cx="4667582" cy="653143"/>
        </p:xfrm>
        <a:graphic>
          <a:graphicData uri="http://schemas.openxmlformats.org/presentationml/2006/ole">
            <p:oleObj spid="_x0000_s77829" name="公式" r:id="rId5" imgW="2705100" imgH="393700" progId="Equation.3">
              <p:embed/>
            </p:oleObj>
          </a:graphicData>
        </a:graphic>
      </p:graphicFrame>
      <p:sp>
        <p:nvSpPr>
          <p:cNvPr id="77831" name="Rectangle 7"/>
          <p:cNvSpPr>
            <a:spLocks noChangeArrowheads="1"/>
          </p:cNvSpPr>
          <p:nvPr/>
        </p:nvSpPr>
        <p:spPr bwMode="auto">
          <a:xfrm>
            <a:off x="986971" y="4136571"/>
            <a:ext cx="6431569"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 2.5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SFj</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比例系数；</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EMj</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工作量系数；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BRAK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由于需求偏差舍弃的代码百分比；</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ASLOC=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采纳部件的规模；</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采纳部件的比例；</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APROD=</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自动转换代码的生产率；</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AAM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采纳调整系数。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17.5.6 </a:t>
            </a:r>
            <a:r>
              <a:rPr lang="zh-CN" altLang="en-US" dirty="0" smtClean="0"/>
              <a:t>简单的进度估算</a:t>
            </a:r>
            <a:endParaRPr lang="zh-CN" altLang="en-US" dirty="0"/>
          </a:p>
        </p:txBody>
      </p:sp>
      <p:sp>
        <p:nvSpPr>
          <p:cNvPr id="3" name="内容占位符 2"/>
          <p:cNvSpPr>
            <a:spLocks noGrp="1"/>
          </p:cNvSpPr>
          <p:nvPr>
            <p:ph idx="1"/>
          </p:nvPr>
        </p:nvSpPr>
        <p:spPr>
          <a:xfrm>
            <a:off x="881743" y="2017485"/>
            <a:ext cx="8001000" cy="3338286"/>
          </a:xfrm>
        </p:spPr>
        <p:txBody>
          <a:bodyPr/>
          <a:lstStyle/>
          <a:p>
            <a:r>
              <a:rPr lang="zh-CN" altLang="en-US" dirty="0" smtClean="0"/>
              <a:t>其中，</a:t>
            </a:r>
            <a:r>
              <a:rPr lang="en-US" dirty="0" smtClean="0"/>
              <a:t>C</a:t>
            </a:r>
            <a:r>
              <a:rPr lang="zh-CN" altLang="en-US" dirty="0" smtClean="0"/>
              <a:t>按项目分为</a:t>
            </a:r>
            <a:r>
              <a:rPr lang="en-US" dirty="0" smtClean="0"/>
              <a:t>Organic</a:t>
            </a:r>
            <a:r>
              <a:rPr lang="zh-CN" altLang="en-US" dirty="0" smtClean="0"/>
              <a:t>、</a:t>
            </a:r>
            <a:r>
              <a:rPr lang="en-US" dirty="0" smtClean="0"/>
              <a:t>Semi-detached</a:t>
            </a:r>
            <a:r>
              <a:rPr lang="zh-CN" altLang="en-US" dirty="0" smtClean="0"/>
              <a:t>和</a:t>
            </a:r>
            <a:r>
              <a:rPr lang="en-US" dirty="0" smtClean="0"/>
              <a:t>Embedded</a:t>
            </a:r>
            <a:r>
              <a:rPr lang="zh-CN" altLang="en-US" dirty="0" smtClean="0"/>
              <a:t>三类。</a:t>
            </a:r>
            <a:endParaRPr lang="en-US" altLang="zh-CN" dirty="0" smtClean="0"/>
          </a:p>
          <a:p>
            <a:pPr lvl="1"/>
            <a:r>
              <a:rPr lang="en-US" dirty="0" smtClean="0"/>
              <a:t>Organic</a:t>
            </a:r>
            <a:r>
              <a:rPr lang="zh-CN" altLang="en-US" dirty="0" smtClean="0"/>
              <a:t>软件项目是指相对较小的，开发队伍比较熟悉应用领域</a:t>
            </a:r>
            <a:r>
              <a:rPr lang="en-US" dirty="0" smtClean="0"/>
              <a:t>C=0.38</a:t>
            </a:r>
            <a:r>
              <a:rPr lang="zh-CN" altLang="en-US" dirty="0" smtClean="0"/>
              <a:t>；</a:t>
            </a:r>
            <a:endParaRPr lang="en-US" altLang="zh-CN" dirty="0" smtClean="0"/>
          </a:p>
          <a:p>
            <a:pPr lvl="1"/>
            <a:r>
              <a:rPr lang="en-US" dirty="0" smtClean="0"/>
              <a:t>Semi-detached</a:t>
            </a:r>
            <a:r>
              <a:rPr lang="zh-CN" altLang="en-US" dirty="0" smtClean="0"/>
              <a:t>项目值中规模和复杂程度的项目，开发队伍具有较好的经验，</a:t>
            </a:r>
            <a:r>
              <a:rPr lang="en-US" dirty="0" smtClean="0"/>
              <a:t>C=0.35</a:t>
            </a:r>
            <a:r>
              <a:rPr lang="zh-CN" altLang="en-US" dirty="0" smtClean="0"/>
              <a:t>；</a:t>
            </a:r>
            <a:endParaRPr lang="en-US" altLang="zh-CN" dirty="0" smtClean="0"/>
          </a:p>
          <a:p>
            <a:pPr lvl="1"/>
            <a:r>
              <a:rPr lang="en-US" dirty="0" smtClean="0"/>
              <a:t>Embedded</a:t>
            </a:r>
            <a:r>
              <a:rPr lang="zh-CN" altLang="en-US" dirty="0" smtClean="0"/>
              <a:t>是指紧密与相关硬件，受软件和运行条件限制的项目</a:t>
            </a:r>
            <a:r>
              <a:rPr lang="en-US" dirty="0" smtClean="0"/>
              <a:t>,C= 0.32</a:t>
            </a:r>
            <a:r>
              <a:rPr lang="zh-CN" altLang="en-US" dirty="0" smtClean="0"/>
              <a:t>。</a:t>
            </a:r>
            <a:endParaRPr lang="zh-CN" altLang="en-US" dirty="0"/>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73" name="Object 1"/>
          <p:cNvGraphicFramePr>
            <a:graphicFrameLocks noChangeAspect="1"/>
          </p:cNvGraphicFramePr>
          <p:nvPr/>
        </p:nvGraphicFramePr>
        <p:xfrm>
          <a:off x="1059543" y="1320801"/>
          <a:ext cx="3566726" cy="522514"/>
        </p:xfrm>
        <a:graphic>
          <a:graphicData uri="http://schemas.openxmlformats.org/presentationml/2006/ole">
            <p:oleObj spid="_x0000_s79873" name="公式" r:id="rId3" imgW="1497950" imgH="215806" progId="Equation.3">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COCOMO2.0</a:t>
            </a:r>
            <a:r>
              <a:rPr lang="zh-CN" altLang="en-US" dirty="0" smtClean="0"/>
              <a:t>的进度</a:t>
            </a:r>
            <a:endParaRPr lang="zh-CN" altLang="en-US" dirty="0"/>
          </a:p>
        </p:txBody>
      </p:sp>
      <p:sp>
        <p:nvSpPr>
          <p:cNvPr id="3" name="内容占位符 2"/>
          <p:cNvSpPr>
            <a:spLocks noGrp="1"/>
          </p:cNvSpPr>
          <p:nvPr>
            <p:ph idx="1"/>
          </p:nvPr>
        </p:nvSpPr>
        <p:spPr>
          <a:xfrm>
            <a:off x="852715" y="3254829"/>
            <a:ext cx="8001000" cy="954314"/>
          </a:xfrm>
        </p:spPr>
        <p:txBody>
          <a:bodyPr/>
          <a:lstStyle/>
          <a:p>
            <a:pPr lvl="1">
              <a:buNone/>
            </a:pPr>
            <a:r>
              <a:rPr lang="zh-CN" altLang="en-US" dirty="0" smtClean="0"/>
              <a:t>其中，</a:t>
            </a:r>
            <a:r>
              <a:rPr lang="en-US" dirty="0" smtClean="0"/>
              <a:t>c=3.0</a:t>
            </a:r>
            <a:r>
              <a:rPr lang="zh-CN" altLang="en-US" dirty="0" smtClean="0"/>
              <a:t>；</a:t>
            </a:r>
            <a:r>
              <a:rPr lang="en-US" dirty="0" err="1" smtClean="0"/>
              <a:t>SFj</a:t>
            </a:r>
            <a:r>
              <a:rPr lang="en-US" dirty="0" smtClean="0"/>
              <a:t> = </a:t>
            </a:r>
            <a:r>
              <a:rPr lang="zh-CN" altLang="en-US" dirty="0" smtClean="0"/>
              <a:t>进度调整系数；</a:t>
            </a:r>
            <a:endParaRPr lang="en-US" altLang="zh-CN" dirty="0" smtClean="0"/>
          </a:p>
          <a:p>
            <a:pPr lvl="1">
              <a:buNone/>
            </a:pPr>
            <a:r>
              <a:rPr lang="en-US" dirty="0" smtClean="0"/>
              <a:t>            SCED% =</a:t>
            </a:r>
            <a:r>
              <a:rPr lang="zh-CN" altLang="en-US" dirty="0" smtClean="0"/>
              <a:t>压缩</a:t>
            </a:r>
            <a:r>
              <a:rPr lang="en-US" dirty="0" smtClean="0"/>
              <a:t>/</a:t>
            </a:r>
            <a:r>
              <a:rPr lang="zh-CN" altLang="en-US" dirty="0" smtClean="0"/>
              <a:t>扩展参数。</a:t>
            </a:r>
            <a:endParaRPr lang="en-US" altLang="zh-CN" dirty="0" smtClean="0"/>
          </a:p>
          <a:p>
            <a:pPr>
              <a:buNone/>
            </a:pPr>
            <a:endParaRPr lang="zh-CN" altLang="en-US" dirty="0" smtClean="0"/>
          </a:p>
          <a:p>
            <a:r>
              <a:rPr lang="zh-CN" altLang="en-US" dirty="0" smtClean="0"/>
              <a:t>公式可用于大于</a:t>
            </a:r>
            <a:r>
              <a:rPr lang="en-US" dirty="0" smtClean="0"/>
              <a:t>6</a:t>
            </a:r>
            <a:r>
              <a:rPr lang="zh-CN" altLang="en-US" dirty="0" smtClean="0"/>
              <a:t>个月的项目的进度估计，指示所需要的最小时间。</a:t>
            </a:r>
            <a:endParaRPr lang="zh-CN" altLang="en-US"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7" name="Object 1"/>
          <p:cNvGraphicFramePr>
            <a:graphicFrameLocks noChangeAspect="1"/>
          </p:cNvGraphicFramePr>
          <p:nvPr/>
        </p:nvGraphicFramePr>
        <p:xfrm>
          <a:off x="1088572" y="1480458"/>
          <a:ext cx="4481727" cy="870857"/>
        </p:xfrm>
        <a:graphic>
          <a:graphicData uri="http://schemas.openxmlformats.org/presentationml/2006/ole">
            <p:oleObj spid="_x0000_s80897" name="公式" r:id="rId3" imgW="2005729" imgH="393529" progId="Equation.3">
              <p:embed/>
            </p:oleObj>
          </a:graphicData>
        </a:graphic>
      </p:graphicFrame>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9" name="Object 3"/>
          <p:cNvGraphicFramePr>
            <a:graphicFrameLocks noChangeAspect="1"/>
          </p:cNvGraphicFramePr>
          <p:nvPr/>
        </p:nvGraphicFramePr>
        <p:xfrm>
          <a:off x="1175657" y="2409372"/>
          <a:ext cx="2545666" cy="740229"/>
        </p:xfrm>
        <a:graphic>
          <a:graphicData uri="http://schemas.openxmlformats.org/presentationml/2006/ole">
            <p:oleObj spid="_x0000_s80899" name="公式" r:id="rId4" imgW="1345616" imgH="393529" progId="Equation.3">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17.5.7 Putnam</a:t>
            </a:r>
            <a:r>
              <a:rPr lang="zh-CN" altLang="en-US" dirty="0" smtClean="0"/>
              <a:t>方程</a:t>
            </a:r>
            <a:endParaRPr lang="zh-CN" altLang="en-US" dirty="0"/>
          </a:p>
        </p:txBody>
      </p:sp>
      <p:sp>
        <p:nvSpPr>
          <p:cNvPr id="3" name="内容占位符 2"/>
          <p:cNvSpPr>
            <a:spLocks noGrp="1"/>
          </p:cNvSpPr>
          <p:nvPr>
            <p:ph idx="1"/>
          </p:nvPr>
        </p:nvSpPr>
        <p:spPr>
          <a:xfrm>
            <a:off x="990600" y="1295401"/>
            <a:ext cx="8001000" cy="939800"/>
          </a:xfrm>
        </p:spPr>
        <p:txBody>
          <a:bodyPr/>
          <a:lstStyle/>
          <a:p>
            <a:r>
              <a:rPr lang="en-US" sz="2400" dirty="0" smtClean="0"/>
              <a:t>Putnam </a:t>
            </a:r>
            <a:r>
              <a:rPr lang="zh-CN" altLang="en-US" sz="2400" dirty="0" smtClean="0"/>
              <a:t>和</a:t>
            </a:r>
            <a:r>
              <a:rPr lang="en-US" sz="2400" dirty="0" smtClean="0"/>
              <a:t>Myers</a:t>
            </a:r>
            <a:r>
              <a:rPr lang="zh-CN" altLang="en-US" sz="2400" dirty="0" smtClean="0"/>
              <a:t>通过对</a:t>
            </a:r>
            <a:r>
              <a:rPr lang="en-US" sz="2400" dirty="0" smtClean="0"/>
              <a:t>4000</a:t>
            </a:r>
            <a:r>
              <a:rPr lang="zh-CN" altLang="en-US" sz="2400" dirty="0" smtClean="0"/>
              <a:t>多个软件项目研究，提出了如下的过程生产率、规模、工作量、以及时间的关系</a:t>
            </a:r>
            <a:endParaRPr lang="zh-CN" altLang="en-US" sz="2400" dirty="0"/>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1" name="Object 1"/>
          <p:cNvGraphicFramePr>
            <a:graphicFrameLocks noChangeAspect="1"/>
          </p:cNvGraphicFramePr>
          <p:nvPr/>
        </p:nvGraphicFramePr>
        <p:xfrm>
          <a:off x="1611086" y="2104572"/>
          <a:ext cx="3717636" cy="1016000"/>
        </p:xfrm>
        <a:graphic>
          <a:graphicData uri="http://schemas.openxmlformats.org/presentationml/2006/ole">
            <p:oleObj spid="_x0000_s81921" name="公式" r:id="rId3" imgW="1536700" imgH="419100" progId="Equation.3">
              <p:embed/>
            </p:oleObj>
          </a:graphicData>
        </a:graphic>
      </p:graphicFrame>
      <p:sp>
        <p:nvSpPr>
          <p:cNvPr id="81923" name="Rectangle 3"/>
          <p:cNvSpPr>
            <a:spLocks noChangeArrowheads="1"/>
          </p:cNvSpPr>
          <p:nvPr/>
        </p:nvSpPr>
        <p:spPr bwMode="auto">
          <a:xfrm>
            <a:off x="959371" y="3444135"/>
            <a:ext cx="8184629"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LOC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表示项目的规模；</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为工作量，以人月和人年为单位；</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是项目持续时间，以月或年为单位。</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为调整系数，随着“对集成、测试、质量管理、文档和管理技能的需求的增长而增加”。对于小项目</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(KLOC = 5~15)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B=0.16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；对于大项目</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超过</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70KLOC)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B=0.39</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为生产率，反应总体的成熟度和管理时间，采用良好的工程实践程度，使用的编程语言水平、软件环境状态。对于实时嵌入式系统</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的典型值为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；对于电信和系统软件，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P=10000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；对于商业系统，</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P=28000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的实际值需要收集具体的数据加以调整</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最短开发时间</a:t>
            </a:r>
            <a:endParaRPr lang="zh-CN" altLang="en-US" dirty="0"/>
          </a:p>
        </p:txBody>
      </p:sp>
      <p:sp>
        <p:nvSpPr>
          <p:cNvPr id="3" name="内容占位符 2"/>
          <p:cNvSpPr>
            <a:spLocks noGrp="1"/>
          </p:cNvSpPr>
          <p:nvPr>
            <p:ph idx="1"/>
          </p:nvPr>
        </p:nvSpPr>
        <p:spPr>
          <a:xfrm>
            <a:off x="932543" y="2050143"/>
            <a:ext cx="8001000" cy="678543"/>
          </a:xfrm>
        </p:spPr>
        <p:txBody>
          <a:bodyPr/>
          <a:lstStyle/>
          <a:p>
            <a:pPr>
              <a:buNone/>
            </a:pPr>
            <a:r>
              <a:rPr lang="zh-CN" altLang="en-US" dirty="0" smtClean="0"/>
              <a:t>其中时间以月为单位，用于</a:t>
            </a:r>
            <a:r>
              <a:rPr lang="en-US" dirty="0" err="1" smtClean="0"/>
              <a:t>Tmin</a:t>
            </a:r>
            <a:r>
              <a:rPr lang="en-US" dirty="0" smtClean="0"/>
              <a:t> &gt; 6</a:t>
            </a:r>
            <a:r>
              <a:rPr lang="zh-CN" altLang="en-US" dirty="0" smtClean="0"/>
              <a:t>个月的项目</a:t>
            </a:r>
            <a:endParaRPr lang="zh-CN" altLang="en-US" dirty="0"/>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2945" name="Object 1"/>
          <p:cNvGraphicFramePr>
            <a:graphicFrameLocks noChangeAspect="1"/>
          </p:cNvGraphicFramePr>
          <p:nvPr/>
        </p:nvGraphicFramePr>
        <p:xfrm>
          <a:off x="1161143" y="1393372"/>
          <a:ext cx="4136572" cy="594477"/>
        </p:xfrm>
        <a:graphic>
          <a:graphicData uri="http://schemas.openxmlformats.org/presentationml/2006/ole">
            <p:oleObj spid="_x0000_s82945" name="公式" r:id="rId3" imgW="1587500" imgH="228600" progId="Equation.3">
              <p:embed/>
            </p:oleObj>
          </a:graphicData>
        </a:graphic>
      </p:graphicFrame>
      <p:sp>
        <p:nvSpPr>
          <p:cNvPr id="82948" name="Rectangle 4"/>
          <p:cNvSpPr>
            <a:spLocks noChangeArrowheads="1"/>
          </p:cNvSpPr>
          <p:nvPr/>
        </p:nvSpPr>
        <p:spPr bwMode="auto">
          <a:xfrm>
            <a:off x="957943" y="3236686"/>
            <a:ext cx="6911893"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对于工作量</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 </a:t>
            </a:r>
            <a:r>
              <a:rPr kumimoji="0" lang="en-US" altLang="zh-CN" sz="2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人月的项目，计算公式：</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2947" name="Object 3"/>
          <p:cNvGraphicFramePr>
            <a:graphicFrameLocks noChangeAspect="1"/>
          </p:cNvGraphicFramePr>
          <p:nvPr/>
        </p:nvGraphicFramePr>
        <p:xfrm>
          <a:off x="1553029" y="4093030"/>
          <a:ext cx="3846285" cy="470474"/>
        </p:xfrm>
        <a:graphic>
          <a:graphicData uri="http://schemas.openxmlformats.org/presentationml/2006/ole">
            <p:oleObj spid="_x0000_s82947" name="公式" r:id="rId4" imgW="1028254" imgH="203112" progId="Equation.3">
              <p:embed/>
            </p:oleObj>
          </a:graphicData>
        </a:graphic>
      </p:graphicFrame>
      <p:sp>
        <p:nvSpPr>
          <p:cNvPr id="8" name="矩形 7"/>
          <p:cNvSpPr/>
          <p:nvPr/>
        </p:nvSpPr>
        <p:spPr>
          <a:xfrm>
            <a:off x="986971" y="4784245"/>
            <a:ext cx="7271658" cy="954107"/>
          </a:xfrm>
          <a:prstGeom prst="rect">
            <a:avLst/>
          </a:prstGeom>
        </p:spPr>
        <p:txBody>
          <a:bodyPr wrap="square">
            <a:spAutoFit/>
          </a:bodyPr>
          <a:lstStyle/>
          <a:p>
            <a:r>
              <a:rPr lang="zh-CN" altLang="en-US" sz="2800" dirty="0" smtClean="0"/>
              <a:t>中</a:t>
            </a:r>
            <a:r>
              <a:rPr lang="en-US" sz="2800" dirty="0" smtClean="0"/>
              <a:t>T</a:t>
            </a:r>
            <a:r>
              <a:rPr lang="zh-CN" altLang="en-US" sz="2800" dirty="0" smtClean="0"/>
              <a:t>以人月为单位，</a:t>
            </a:r>
            <a:r>
              <a:rPr lang="en-US" sz="2800" dirty="0" smtClean="0"/>
              <a:t> E</a:t>
            </a:r>
            <a:r>
              <a:rPr lang="zh-CN" altLang="en-US" sz="2800" dirty="0" smtClean="0"/>
              <a:t>以年为单位，</a:t>
            </a:r>
            <a:r>
              <a:rPr lang="en-US" sz="2800" dirty="0" smtClean="0"/>
              <a:t>B</a:t>
            </a:r>
            <a:r>
              <a:rPr lang="zh-CN" altLang="en-US" sz="2800" dirty="0" smtClean="0"/>
              <a:t>为调整系数。</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软件生产力影响着软件的商业过程</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38270" y="1392237"/>
            <a:ext cx="8662188" cy="4369933"/>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 </a:t>
            </a:r>
            <a:r>
              <a:rPr lang="zh-CN" altLang="en-US" dirty="0" smtClean="0"/>
              <a:t>进度和资源规划</a:t>
            </a:r>
            <a:endParaRPr lang="zh-CN" altLang="en-US" dirty="0"/>
          </a:p>
        </p:txBody>
      </p:sp>
      <p:sp>
        <p:nvSpPr>
          <p:cNvPr id="3" name="内容占位符 2"/>
          <p:cNvSpPr>
            <a:spLocks noGrp="1"/>
          </p:cNvSpPr>
          <p:nvPr>
            <p:ph idx="1"/>
          </p:nvPr>
        </p:nvSpPr>
        <p:spPr/>
        <p:txBody>
          <a:bodyPr/>
          <a:lstStyle/>
          <a:p>
            <a:r>
              <a:rPr lang="en-US" dirty="0" smtClean="0"/>
              <a:t>17.6.1 </a:t>
            </a:r>
            <a:r>
              <a:rPr lang="zh-CN" altLang="en-US" dirty="0" smtClean="0"/>
              <a:t>规模、工期、工作量与生产率的关系</a:t>
            </a:r>
            <a:r>
              <a:rPr lang="en-US" dirty="0" smtClean="0"/>
              <a:t>	</a:t>
            </a:r>
            <a:endParaRPr lang="zh-CN" altLang="en-US" dirty="0" smtClean="0"/>
          </a:p>
          <a:p>
            <a:r>
              <a:rPr lang="en-US" dirty="0" smtClean="0"/>
              <a:t>17.6.2 </a:t>
            </a:r>
            <a:r>
              <a:rPr lang="zh-CN" altLang="en-US" dirty="0" smtClean="0"/>
              <a:t>资源考虑</a:t>
            </a:r>
          </a:p>
          <a:p>
            <a:r>
              <a:rPr lang="en-US" dirty="0" smtClean="0"/>
              <a:t>17.6.3 </a:t>
            </a:r>
            <a:r>
              <a:rPr lang="zh-CN" altLang="en-US" dirty="0" smtClean="0"/>
              <a:t>任务和资源规划</a:t>
            </a:r>
          </a:p>
          <a:p>
            <a:r>
              <a:rPr lang="en-US" dirty="0" smtClean="0"/>
              <a:t>17.6.4 </a:t>
            </a:r>
            <a:r>
              <a:rPr lang="zh-CN" altLang="en-US" dirty="0" smtClean="0"/>
              <a:t>建立开发计划</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3429" y="152400"/>
            <a:ext cx="7971971" cy="736600"/>
          </a:xfrm>
        </p:spPr>
        <p:txBody>
          <a:bodyPr/>
          <a:lstStyle/>
          <a:p>
            <a:r>
              <a:rPr lang="en-US" dirty="0" smtClean="0"/>
              <a:t>17.6.1 </a:t>
            </a:r>
            <a:r>
              <a:rPr lang="zh-CN" altLang="en-US" dirty="0" smtClean="0"/>
              <a:t>规模、工期、工作量与生产率的关系</a:t>
            </a:r>
            <a:endParaRPr lang="zh-CN" altLang="en-US" dirty="0"/>
          </a:p>
        </p:txBody>
      </p:sp>
      <p:sp>
        <p:nvSpPr>
          <p:cNvPr id="84004"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4020" name="Picture 52"/>
          <p:cNvPicPr>
            <a:picLocks noChangeAspect="1" noChangeArrowheads="1"/>
          </p:cNvPicPr>
          <p:nvPr/>
        </p:nvPicPr>
        <p:blipFill>
          <a:blip r:embed="rId2"/>
          <a:srcRect/>
          <a:stretch>
            <a:fillRect/>
          </a:stretch>
        </p:blipFill>
        <p:spPr bwMode="auto">
          <a:xfrm>
            <a:off x="445061" y="1679346"/>
            <a:ext cx="8698939" cy="4590824"/>
          </a:xfrm>
          <a:prstGeom prst="rect">
            <a:avLst/>
          </a:prstGeom>
          <a:noFill/>
          <a:ln w="9525">
            <a:noFill/>
            <a:miter lim="800000"/>
            <a:headEnd/>
            <a:tailEnd/>
          </a:ln>
          <a:effectLst/>
        </p:spPr>
      </p:pic>
      <p:sp>
        <p:nvSpPr>
          <p:cNvPr id="40" name="矩形 39"/>
          <p:cNvSpPr/>
          <p:nvPr/>
        </p:nvSpPr>
        <p:spPr>
          <a:xfrm>
            <a:off x="1008743" y="1228245"/>
            <a:ext cx="6683828" cy="461665"/>
          </a:xfrm>
          <a:prstGeom prst="rect">
            <a:avLst/>
          </a:prstGeom>
        </p:spPr>
        <p:txBody>
          <a:bodyPr wrap="square">
            <a:spAutoFit/>
          </a:bodyPr>
          <a:lstStyle/>
          <a:p>
            <a:r>
              <a:rPr lang="en-US" dirty="0" err="1" smtClean="0"/>
              <a:t>Christof</a:t>
            </a:r>
            <a:r>
              <a:rPr lang="en-US" dirty="0" smtClean="0"/>
              <a:t> Ebert</a:t>
            </a:r>
            <a:r>
              <a:rPr lang="zh-CN" altLang="en-US" dirty="0" smtClean="0"/>
              <a:t>依据</a:t>
            </a:r>
            <a:r>
              <a:rPr lang="en-US" dirty="0" smtClean="0"/>
              <a:t>Putnam</a:t>
            </a:r>
            <a:r>
              <a:rPr lang="zh-CN" altLang="en-US" dirty="0" smtClean="0"/>
              <a:t>方程举例说明了：</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17.6.2 </a:t>
            </a:r>
            <a:r>
              <a:rPr lang="zh-CN" altLang="en-US" dirty="0" smtClean="0"/>
              <a:t>资源考虑</a:t>
            </a:r>
            <a:endParaRPr lang="zh-CN" altLang="en-US" dirty="0"/>
          </a:p>
        </p:txBody>
      </p:sp>
      <p:sp>
        <p:nvSpPr>
          <p:cNvPr id="3" name="内容占位符 2"/>
          <p:cNvSpPr>
            <a:spLocks noGrp="1"/>
          </p:cNvSpPr>
          <p:nvPr>
            <p:ph idx="1"/>
          </p:nvPr>
        </p:nvSpPr>
        <p:spPr/>
        <p:txBody>
          <a:bodyPr/>
          <a:lstStyle/>
          <a:p>
            <a:r>
              <a:rPr lang="zh-CN" altLang="en-US" dirty="0" smtClean="0"/>
              <a:t>资源一般包括三类：</a:t>
            </a:r>
            <a:endParaRPr lang="en-US" altLang="zh-CN" dirty="0" smtClean="0"/>
          </a:p>
          <a:p>
            <a:endParaRPr lang="zh-CN" altLang="en-US" dirty="0" smtClean="0"/>
          </a:p>
          <a:p>
            <a:pPr lvl="1"/>
            <a:r>
              <a:rPr lang="zh-CN" altLang="en-US" b="1" dirty="0" smtClean="0"/>
              <a:t>人力资源</a:t>
            </a:r>
            <a:r>
              <a:rPr lang="zh-CN" altLang="en-US" dirty="0" smtClean="0"/>
              <a:t>是项目最重要的资源。不能期望项目中的人全都是天才工程师，天才是相对的。</a:t>
            </a:r>
          </a:p>
          <a:p>
            <a:pPr lvl="1"/>
            <a:r>
              <a:rPr lang="zh-CN" altLang="en-US" b="1" dirty="0" smtClean="0"/>
              <a:t>可复用的软件资源</a:t>
            </a:r>
            <a:r>
              <a:rPr lang="zh-CN" altLang="en-US" dirty="0" smtClean="0"/>
              <a:t>是提高生产率的最有效手段。外购的</a:t>
            </a:r>
            <a:r>
              <a:rPr lang="en-US" dirty="0" smtClean="0"/>
              <a:t>COTS</a:t>
            </a:r>
            <a:r>
              <a:rPr lang="zh-CN" altLang="en-US" dirty="0" smtClean="0"/>
              <a:t>部件、公司内部的可复用软件、开源代码、以及新购部件都是项目的可复用资源。</a:t>
            </a:r>
          </a:p>
          <a:p>
            <a:pPr lvl="1"/>
            <a:r>
              <a:rPr lang="zh-CN" altLang="en-US" b="1" dirty="0" smtClean="0"/>
              <a:t>工程环境资源</a:t>
            </a:r>
            <a:r>
              <a:rPr lang="zh-CN" altLang="en-US" dirty="0" smtClean="0"/>
              <a:t>是项目开发所需的软件工程环境</a:t>
            </a:r>
            <a:r>
              <a:rPr lang="en-US" dirty="0" smtClean="0"/>
              <a:t>(SEE—Software engineering environment)</a:t>
            </a:r>
            <a:r>
              <a:rPr lang="zh-CN" altLang="en-US" dirty="0" smtClean="0"/>
              <a:t>，包括编译、连接、调试、测试集成工具在内。</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17.6.3 </a:t>
            </a:r>
            <a:r>
              <a:rPr lang="zh-CN" altLang="en-US" dirty="0" smtClean="0"/>
              <a:t>任务和资源规划</a:t>
            </a:r>
            <a:endParaRPr lang="zh-CN" altLang="en-US" dirty="0"/>
          </a:p>
        </p:txBody>
      </p:sp>
      <p:graphicFrame>
        <p:nvGraphicFramePr>
          <p:cNvPr id="4" name="表格 3"/>
          <p:cNvGraphicFramePr>
            <a:graphicFrameLocks noGrp="1"/>
          </p:cNvGraphicFramePr>
          <p:nvPr/>
        </p:nvGraphicFramePr>
        <p:xfrm>
          <a:off x="1190172" y="1436911"/>
          <a:ext cx="7286170" cy="3930954"/>
        </p:xfrm>
        <a:graphic>
          <a:graphicData uri="http://schemas.openxmlformats.org/drawingml/2006/table">
            <a:tbl>
              <a:tblPr/>
              <a:tblGrid>
                <a:gridCol w="1543608"/>
                <a:gridCol w="1543608"/>
                <a:gridCol w="1027931"/>
                <a:gridCol w="1027931"/>
                <a:gridCol w="1071546"/>
                <a:gridCol w="1071546"/>
              </a:tblGrid>
              <a:tr h="318105">
                <a:tc rowSpan="2" gridSpan="2">
                  <a:txBody>
                    <a:bodyPr/>
                    <a:lstStyle/>
                    <a:p>
                      <a:pPr marL="133985" indent="-133985" algn="r">
                        <a:lnSpc>
                          <a:spcPts val="1660"/>
                        </a:lnSpc>
                        <a:spcAft>
                          <a:spcPts val="0"/>
                        </a:spcAft>
                      </a:pPr>
                      <a:r>
                        <a:rPr lang="zh-CN" sz="1600" kern="100" dirty="0">
                          <a:latin typeface="Times New Roman"/>
                          <a:ea typeface="宋体"/>
                          <a:cs typeface="Times New Roman"/>
                        </a:rPr>
                        <a:t>项目或产品规模</a:t>
                      </a:r>
                    </a:p>
                    <a:p>
                      <a:pPr marL="133985" indent="-133985" algn="just">
                        <a:lnSpc>
                          <a:spcPts val="1660"/>
                        </a:lnSpc>
                        <a:spcAft>
                          <a:spcPts val="0"/>
                        </a:spcAft>
                      </a:pPr>
                      <a:r>
                        <a:rPr lang="zh-CN" sz="1600" kern="100" dirty="0">
                          <a:latin typeface="Times New Roman"/>
                          <a:ea typeface="宋体"/>
                          <a:cs typeface="Times New Roman"/>
                        </a:rPr>
                        <a:t>开发过程阶段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rowSpan="2" hMerge="1">
                  <a:txBody>
                    <a:bodyPr/>
                    <a:lstStyle/>
                    <a:p>
                      <a:endParaRPr lang="zh-CN" altLang="en-US"/>
                    </a:p>
                  </a:txBody>
                  <a:tcPr/>
                </a:tc>
                <a:tc gridSpan="4">
                  <a:txBody>
                    <a:bodyPr/>
                    <a:lstStyle/>
                    <a:p>
                      <a:pPr marL="133985" indent="-133985" algn="ctr">
                        <a:lnSpc>
                          <a:spcPts val="1660"/>
                        </a:lnSpc>
                        <a:spcAft>
                          <a:spcPts val="0"/>
                        </a:spcAft>
                      </a:pPr>
                      <a:r>
                        <a:rPr lang="zh-CN" sz="1600" kern="100">
                          <a:latin typeface="Times New Roman"/>
                          <a:ea typeface="宋体"/>
                          <a:cs typeface="Times New Roman"/>
                        </a:rPr>
                        <a:t>产品规模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36209">
                <a:tc gridSpan="2" vMerge="1">
                  <a:txBody>
                    <a:bodyPr/>
                    <a:lstStyle/>
                    <a:p>
                      <a:endParaRPr lang="zh-CN" altLang="en-US"/>
                    </a:p>
                  </a:txBody>
                  <a:tcPr/>
                </a:tc>
                <a:tc hMerge="1" vMerge="1">
                  <a:txBody>
                    <a:bodyPr/>
                    <a:lstStyle/>
                    <a:p>
                      <a:endParaRPr lang="zh-CN" altLang="en-US"/>
                    </a:p>
                  </a:txBody>
                  <a:tcPr/>
                </a:tc>
                <a:tc>
                  <a:txBody>
                    <a:bodyPr/>
                    <a:lstStyle/>
                    <a:p>
                      <a:pPr marL="133985" indent="-133985" algn="just">
                        <a:lnSpc>
                          <a:spcPts val="1660"/>
                        </a:lnSpc>
                        <a:spcAft>
                          <a:spcPts val="0"/>
                        </a:spcAft>
                      </a:pPr>
                      <a:r>
                        <a:rPr lang="zh-CN" sz="1600" kern="100" dirty="0">
                          <a:latin typeface="Times New Roman"/>
                          <a:ea typeface="宋体"/>
                          <a:cs typeface="Times New Roman"/>
                        </a:rPr>
                        <a:t>小规模</a:t>
                      </a:r>
                    </a:p>
                    <a:p>
                      <a:pPr marL="133985" indent="-133985" algn="just">
                        <a:lnSpc>
                          <a:spcPts val="1660"/>
                        </a:lnSpc>
                        <a:spcAft>
                          <a:spcPts val="0"/>
                        </a:spcAft>
                      </a:pPr>
                      <a:r>
                        <a:rPr lang="en-US" sz="1600" kern="100" dirty="0">
                          <a:latin typeface="Times New Roman"/>
                          <a:ea typeface="宋体"/>
                          <a:cs typeface="Times New Roman"/>
                        </a:rPr>
                        <a:t>2KLOC</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中小规模</a:t>
                      </a:r>
                    </a:p>
                    <a:p>
                      <a:pPr marL="133985" indent="-133985" algn="just">
                        <a:lnSpc>
                          <a:spcPts val="1660"/>
                        </a:lnSpc>
                        <a:spcAft>
                          <a:spcPts val="0"/>
                        </a:spcAft>
                      </a:pPr>
                      <a:r>
                        <a:rPr lang="en-US" sz="1600" kern="100">
                          <a:latin typeface="Times New Roman"/>
                          <a:ea typeface="宋体"/>
                          <a:cs typeface="Times New Roman"/>
                        </a:rPr>
                        <a:t>8KLOC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中规模</a:t>
                      </a:r>
                    </a:p>
                    <a:p>
                      <a:pPr marL="133985" indent="-133985" algn="just">
                        <a:lnSpc>
                          <a:spcPts val="1660"/>
                        </a:lnSpc>
                        <a:spcAft>
                          <a:spcPts val="0"/>
                        </a:spcAft>
                      </a:pPr>
                      <a:r>
                        <a:rPr lang="en-US" sz="1600" kern="100">
                          <a:latin typeface="Times New Roman"/>
                          <a:ea typeface="宋体"/>
                          <a:cs typeface="Times New Roman"/>
                        </a:rPr>
                        <a:t>32KLOC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大规模</a:t>
                      </a:r>
                    </a:p>
                    <a:p>
                      <a:pPr marL="133985" indent="-133985" algn="just">
                        <a:lnSpc>
                          <a:spcPts val="1660"/>
                        </a:lnSpc>
                        <a:spcAft>
                          <a:spcPts val="0"/>
                        </a:spcAft>
                      </a:pPr>
                      <a:r>
                        <a:rPr lang="en-US" sz="1600" kern="100">
                          <a:latin typeface="Times New Roman"/>
                          <a:ea typeface="宋体"/>
                          <a:cs typeface="Times New Roman"/>
                        </a:rPr>
                        <a:t>128KLOC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gridSpan="6">
                  <a:txBody>
                    <a:bodyPr/>
                    <a:lstStyle/>
                    <a:p>
                      <a:pPr marL="133985" indent="-133985" algn="just">
                        <a:lnSpc>
                          <a:spcPts val="1660"/>
                        </a:lnSpc>
                        <a:spcAft>
                          <a:spcPts val="0"/>
                        </a:spcAft>
                      </a:pPr>
                      <a:r>
                        <a:rPr lang="zh-CN" sz="1600" b="1" i="1" kern="100" dirty="0">
                          <a:latin typeface="Times New Roman"/>
                          <a:ea typeface="宋体"/>
                          <a:cs typeface="Times New Roman"/>
                        </a:rPr>
                        <a:t>资源占用比例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8105">
                <a:tc gridSpan="2">
                  <a:txBody>
                    <a:bodyPr/>
                    <a:lstStyle/>
                    <a:p>
                      <a:pPr marL="133985" indent="-133985" algn="just">
                        <a:lnSpc>
                          <a:spcPts val="1660"/>
                        </a:lnSpc>
                        <a:spcAft>
                          <a:spcPts val="0"/>
                        </a:spcAft>
                      </a:pPr>
                      <a:r>
                        <a:rPr lang="zh-CN" sz="1600" kern="100">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16%</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rowSpan="2">
                  <a:txBody>
                    <a:bodyPr/>
                    <a:lstStyle/>
                    <a:p>
                      <a:pPr marL="635" indent="269875" algn="just">
                        <a:lnSpc>
                          <a:spcPts val="1660"/>
                        </a:lnSpc>
                        <a:spcAft>
                          <a:spcPts val="0"/>
                        </a:spcAft>
                      </a:pPr>
                      <a:r>
                        <a:rPr lang="zh-CN" sz="1600" kern="10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24%</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vMerge="1">
                  <a:txBody>
                    <a:bodyPr/>
                    <a:lstStyle/>
                    <a:p>
                      <a:endParaRPr lang="zh-CN" altLang="en-US"/>
                    </a:p>
                  </a:txBody>
                  <a:tcPr/>
                </a:tc>
                <a:tc>
                  <a:txBody>
                    <a:bodyPr/>
                    <a:lstStyle/>
                    <a:p>
                      <a:pPr marL="133985" indent="-133985" algn="just">
                        <a:lnSpc>
                          <a:spcPts val="1660"/>
                        </a:lnSpc>
                        <a:spcAft>
                          <a:spcPts val="0"/>
                        </a:spcAft>
                      </a:pPr>
                      <a:r>
                        <a:rPr lang="zh-CN" sz="1600" kern="100">
                          <a:latin typeface="Times New Roman"/>
                          <a:ea typeface="宋体"/>
                          <a:cs typeface="Times New Roman"/>
                        </a:rPr>
                        <a:t>编码和单元测试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42%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38%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36%</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gridSpan="2">
                  <a:txBody>
                    <a:bodyPr/>
                    <a:lstStyle/>
                    <a:p>
                      <a:pPr marL="133985" indent="-133985" algn="just">
                        <a:lnSpc>
                          <a:spcPts val="1660"/>
                        </a:lnSpc>
                        <a:spcAft>
                          <a:spcPts val="0"/>
                        </a:spcAft>
                      </a:pPr>
                      <a:r>
                        <a:rPr lang="zh-CN" sz="1600" kern="100">
                          <a:latin typeface="Times New Roman"/>
                          <a:ea typeface="宋体"/>
                          <a:cs typeface="Times New Roman"/>
                        </a:rPr>
                        <a:t>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gridSpan="6">
                  <a:txBody>
                    <a:bodyPr/>
                    <a:lstStyle/>
                    <a:p>
                      <a:pPr marL="133985" indent="-133985" algn="just">
                        <a:lnSpc>
                          <a:spcPts val="1660"/>
                        </a:lnSpc>
                        <a:spcAft>
                          <a:spcPts val="0"/>
                        </a:spcAft>
                      </a:pPr>
                      <a:r>
                        <a:rPr lang="zh-CN" sz="1600" b="1" i="1" kern="100" dirty="0">
                          <a:latin typeface="Times New Roman"/>
                          <a:ea typeface="宋体"/>
                          <a:cs typeface="Times New Roman"/>
                        </a:rPr>
                        <a:t>进度占用比例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8105">
                <a:tc gridSpan="2">
                  <a:txBody>
                    <a:bodyPr/>
                    <a:lstStyle/>
                    <a:p>
                      <a:pPr marL="133985" indent="-133985" algn="just">
                        <a:lnSpc>
                          <a:spcPts val="1660"/>
                        </a:lnSpc>
                        <a:spcAft>
                          <a:spcPts val="0"/>
                        </a:spcAft>
                      </a:pPr>
                      <a:r>
                        <a:rPr lang="zh-CN" sz="1600" kern="100">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19%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gridSpan="2">
                  <a:txBody>
                    <a:bodyPr/>
                    <a:lstStyle/>
                    <a:p>
                      <a:pPr marL="133985" indent="-133985" algn="just">
                        <a:lnSpc>
                          <a:spcPts val="1660"/>
                        </a:lnSpc>
                        <a:spcAft>
                          <a:spcPts val="0"/>
                        </a:spcAft>
                      </a:pPr>
                      <a:r>
                        <a:rPr lang="zh-CN" sz="1600" kern="10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63%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59%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55%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51%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105">
                <a:tc gridSpan="2">
                  <a:txBody>
                    <a:bodyPr/>
                    <a:lstStyle/>
                    <a:p>
                      <a:pPr marL="133985" indent="-133985" algn="just">
                        <a:lnSpc>
                          <a:spcPts val="1660"/>
                        </a:lnSpc>
                        <a:spcAft>
                          <a:spcPts val="0"/>
                        </a:spcAft>
                      </a:pPr>
                      <a:r>
                        <a:rPr lang="zh-CN" sz="1600" kern="100">
                          <a:latin typeface="Times New Roman"/>
                          <a:ea typeface="宋体"/>
                          <a:cs typeface="Times New Roman"/>
                        </a:rPr>
                        <a:t>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30%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1080815" y="1586275"/>
          <a:ext cx="6568214" cy="2346176"/>
        </p:xfrm>
        <a:graphic>
          <a:graphicData uri="http://schemas.openxmlformats.org/drawingml/2006/table">
            <a:tbl>
              <a:tblPr/>
              <a:tblGrid>
                <a:gridCol w="1216781"/>
                <a:gridCol w="2402030"/>
                <a:gridCol w="2949403"/>
              </a:tblGrid>
              <a:tr h="329611">
                <a:tc gridSpan="2">
                  <a:txBody>
                    <a:bodyPr/>
                    <a:lstStyle/>
                    <a:p>
                      <a:pPr marL="133985" indent="-133985" algn="just">
                        <a:lnSpc>
                          <a:spcPts val="1660"/>
                        </a:lnSpc>
                        <a:spcAft>
                          <a:spcPts val="0"/>
                        </a:spcAft>
                      </a:pPr>
                      <a:r>
                        <a:rPr lang="zh-CN" sz="1600" kern="100" dirty="0">
                          <a:latin typeface="Times New Roman"/>
                          <a:ea typeface="宋体"/>
                          <a:cs typeface="Times New Roman"/>
                        </a:rPr>
                        <a:t>开发过程阶段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ctr">
                        <a:lnSpc>
                          <a:spcPts val="1660"/>
                        </a:lnSpc>
                        <a:spcAft>
                          <a:spcPts val="0"/>
                        </a:spcAft>
                      </a:pPr>
                      <a:r>
                        <a:rPr lang="en-US" sz="1600" kern="100">
                          <a:latin typeface="Times New Roman"/>
                          <a:ea typeface="宋体"/>
                          <a:cs typeface="Times New Roman"/>
                        </a:rPr>
                        <a:t>%</a:t>
                      </a:r>
                      <a:r>
                        <a:rPr lang="zh-CN" sz="1600" kern="100">
                          <a:latin typeface="Times New Roman"/>
                          <a:ea typeface="宋体"/>
                          <a:cs typeface="Times New Roman"/>
                        </a:rPr>
                        <a:t>工作量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313">
                <a:tc gridSpan="2">
                  <a:txBody>
                    <a:bodyPr/>
                    <a:lstStyle/>
                    <a:p>
                      <a:pPr marL="133985" indent="-133985" algn="just">
                        <a:lnSpc>
                          <a:spcPts val="1660"/>
                        </a:lnSpc>
                        <a:spcAft>
                          <a:spcPts val="0"/>
                        </a:spcAft>
                      </a:pPr>
                      <a:r>
                        <a:rPr lang="zh-CN" sz="1600" kern="100" dirty="0">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dirty="0" smtClean="0">
                          <a:latin typeface="Times New Roman"/>
                          <a:ea typeface="宋体"/>
                          <a:cs typeface="Times New Roman"/>
                        </a:rPr>
                        <a:t>      3.49</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313">
                <a:tc rowSpan="2">
                  <a:txBody>
                    <a:bodyPr/>
                    <a:lstStyle/>
                    <a:p>
                      <a:pPr marL="635" indent="269875" algn="just">
                        <a:lnSpc>
                          <a:spcPts val="1660"/>
                        </a:lnSpc>
                        <a:spcAft>
                          <a:spcPts val="0"/>
                        </a:spcAft>
                      </a:pPr>
                      <a:r>
                        <a:rPr lang="zh-CN" sz="1600" kern="10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indent="269875" algn="just">
                        <a:lnSpc>
                          <a:spcPts val="1660"/>
                        </a:lnSpc>
                        <a:spcAft>
                          <a:spcPts val="0"/>
                        </a:spcAft>
                      </a:pPr>
                      <a:r>
                        <a:rPr lang="zh-CN" sz="1600" kern="100" dirty="0">
                          <a:latin typeface="Times New Roman"/>
                          <a:ea typeface="宋体"/>
                          <a:cs typeface="Times New Roman"/>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indent="269875" algn="just">
                        <a:lnSpc>
                          <a:spcPts val="1660"/>
                        </a:lnSpc>
                        <a:spcAft>
                          <a:spcPts val="0"/>
                        </a:spcAft>
                      </a:pPr>
                      <a:r>
                        <a:rPr lang="en-US" sz="1600" kern="100" dirty="0">
                          <a:latin typeface="Times New Roman"/>
                          <a:ea typeface="宋体"/>
                          <a:cs typeface="Times New Roman"/>
                        </a:rPr>
                        <a:t>11.05%</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313">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代码和单元测试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indent="269875" algn="just">
                        <a:lnSpc>
                          <a:spcPts val="1660"/>
                        </a:lnSpc>
                        <a:spcAft>
                          <a:spcPts val="0"/>
                        </a:spcAft>
                      </a:pPr>
                      <a:r>
                        <a:rPr lang="en-US" sz="1600" kern="100" dirty="0">
                          <a:latin typeface="Times New Roman"/>
                          <a:ea typeface="宋体"/>
                          <a:cs typeface="Times New Roman"/>
                        </a:rPr>
                        <a:t>23.17%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313">
                <a:tc gridSpan="2">
                  <a:txBody>
                    <a:bodyPr/>
                    <a:lstStyle/>
                    <a:p>
                      <a:pPr indent="269875" algn="just">
                        <a:lnSpc>
                          <a:spcPts val="1660"/>
                        </a:lnSpc>
                        <a:spcAft>
                          <a:spcPts val="0"/>
                        </a:spcAft>
                      </a:pPr>
                      <a:r>
                        <a:rPr lang="zh-CN" sz="1600" kern="100">
                          <a:latin typeface="Times New Roman"/>
                          <a:ea typeface="宋体"/>
                          <a:cs typeface="Times New Roman"/>
                        </a:rPr>
                        <a:t>单元和集成测试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635" indent="269875" algn="just">
                        <a:lnSpc>
                          <a:spcPts val="1660"/>
                        </a:lnSpc>
                        <a:spcAft>
                          <a:spcPts val="0"/>
                        </a:spcAft>
                      </a:pPr>
                      <a:r>
                        <a:rPr lang="en-US" sz="1600" kern="100" dirty="0">
                          <a:latin typeface="Times New Roman"/>
                          <a:ea typeface="宋体"/>
                          <a:cs typeface="Times New Roman"/>
                        </a:rPr>
                        <a:t>27.82%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313">
                <a:tc gridSpan="2">
                  <a:txBody>
                    <a:bodyPr/>
                    <a:lstStyle/>
                    <a:p>
                      <a:pPr indent="269875" algn="just">
                        <a:lnSpc>
                          <a:spcPts val="1660"/>
                        </a:lnSpc>
                        <a:spcAft>
                          <a:spcPts val="0"/>
                        </a:spcAft>
                      </a:pPr>
                      <a:r>
                        <a:rPr lang="zh-CN" sz="1600" kern="100">
                          <a:latin typeface="Times New Roman"/>
                          <a:ea typeface="宋体"/>
                          <a:cs typeface="Times New Roman"/>
                        </a:rPr>
                        <a:t>合格性测试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635" indent="269875" algn="just">
                        <a:lnSpc>
                          <a:spcPts val="1660"/>
                        </a:lnSpc>
                        <a:spcAft>
                          <a:spcPts val="0"/>
                        </a:spcAft>
                      </a:pPr>
                      <a:r>
                        <a:rPr lang="en-US" sz="1600" kern="100" dirty="0">
                          <a:latin typeface="Times New Roman"/>
                          <a:ea typeface="宋体"/>
                          <a:cs typeface="Times New Roman"/>
                        </a:rPr>
                        <a:t>34.87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257143" y="972457"/>
            <a:ext cx="1382484" cy="4644572"/>
          </a:xfrm>
        </p:spPr>
        <p:txBody>
          <a:bodyPr vert="eaVert"/>
          <a:lstStyle/>
          <a:p>
            <a:r>
              <a:rPr lang="en-US" dirty="0" smtClean="0"/>
              <a:t>17.6.4 </a:t>
            </a:r>
            <a:r>
              <a:rPr lang="zh-CN" altLang="en-US" dirty="0" smtClean="0"/>
              <a:t>建立开发计划</a:t>
            </a:r>
            <a:endParaRPr lang="zh-CN" altLang="en-US" dirty="0"/>
          </a:p>
        </p:txBody>
      </p:sp>
      <p:pic>
        <p:nvPicPr>
          <p:cNvPr id="89090" name="Picture 2"/>
          <p:cNvPicPr>
            <a:picLocks noChangeAspect="1" noChangeArrowheads="1"/>
          </p:cNvPicPr>
          <p:nvPr/>
        </p:nvPicPr>
        <p:blipFill>
          <a:blip r:embed="rId2"/>
          <a:srcRect/>
          <a:stretch>
            <a:fillRect/>
          </a:stretch>
        </p:blipFill>
        <p:spPr bwMode="auto">
          <a:xfrm>
            <a:off x="-1" y="0"/>
            <a:ext cx="6676572" cy="691815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 </a:t>
            </a:r>
            <a:r>
              <a:rPr lang="zh-CN" altLang="en-US" dirty="0" smtClean="0"/>
              <a:t>项目执行与跟踪</a:t>
            </a:r>
            <a:endParaRPr lang="zh-CN" altLang="en-US" dirty="0"/>
          </a:p>
        </p:txBody>
      </p:sp>
      <p:sp>
        <p:nvSpPr>
          <p:cNvPr id="3" name="内容占位符 2"/>
          <p:cNvSpPr>
            <a:spLocks noGrp="1"/>
          </p:cNvSpPr>
          <p:nvPr>
            <p:ph idx="1"/>
          </p:nvPr>
        </p:nvSpPr>
        <p:spPr/>
        <p:txBody>
          <a:bodyPr/>
          <a:lstStyle/>
          <a:p>
            <a:r>
              <a:rPr lang="en-US" dirty="0" smtClean="0"/>
              <a:t>17.7.1 </a:t>
            </a:r>
            <a:r>
              <a:rPr lang="zh-CN" altLang="en-US" dirty="0" smtClean="0"/>
              <a:t>进度跟踪</a:t>
            </a:r>
          </a:p>
          <a:p>
            <a:r>
              <a:rPr lang="en-US" dirty="0" smtClean="0"/>
              <a:t>17.7.2 </a:t>
            </a:r>
            <a:r>
              <a:rPr lang="zh-CN" altLang="en-US" dirty="0" smtClean="0"/>
              <a:t>进度跟踪的准确性</a:t>
            </a:r>
          </a:p>
          <a:p>
            <a:r>
              <a:rPr lang="en-US" dirty="0" smtClean="0"/>
              <a:t>17.5.3 </a:t>
            </a:r>
            <a:r>
              <a:rPr lang="zh-CN" altLang="en-US" dirty="0" smtClean="0"/>
              <a:t>挣值分析计算</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17.7.1 </a:t>
            </a:r>
            <a:r>
              <a:rPr lang="zh-CN" altLang="en-US" dirty="0" smtClean="0"/>
              <a:t>进度跟踪</a:t>
            </a:r>
            <a:endParaRPr lang="zh-CN" altLang="en-US" dirty="0"/>
          </a:p>
        </p:txBody>
      </p:sp>
      <p:sp>
        <p:nvSpPr>
          <p:cNvPr id="3" name="内容占位符 2"/>
          <p:cNvSpPr>
            <a:spLocks noGrp="1"/>
          </p:cNvSpPr>
          <p:nvPr>
            <p:ph idx="1"/>
          </p:nvPr>
        </p:nvSpPr>
        <p:spPr/>
        <p:txBody>
          <a:bodyPr/>
          <a:lstStyle/>
          <a:p>
            <a:r>
              <a:rPr lang="zh-CN" altLang="en-US" dirty="0" smtClean="0"/>
              <a:t>跟踪和判断的方式的例子有：</a:t>
            </a:r>
            <a:r>
              <a:rPr lang="en-US" dirty="0" smtClean="0"/>
              <a:t> </a:t>
            </a:r>
            <a:endParaRPr lang="zh-CN" altLang="en-US" dirty="0" smtClean="0"/>
          </a:p>
          <a:p>
            <a:pPr lvl="1"/>
            <a:r>
              <a:rPr lang="en-US" dirty="0" smtClean="0"/>
              <a:t>1</a:t>
            </a:r>
            <a:r>
              <a:rPr lang="zh-CN" altLang="en-US" dirty="0" smtClean="0"/>
              <a:t>）定期举行项目状态会议，有各小组或个人报告进行和问题；</a:t>
            </a:r>
          </a:p>
          <a:p>
            <a:pPr lvl="1"/>
            <a:r>
              <a:rPr lang="en-US" dirty="0" smtClean="0"/>
              <a:t>2</a:t>
            </a:r>
            <a:r>
              <a:rPr lang="zh-CN" altLang="en-US" dirty="0" smtClean="0"/>
              <a:t>）在关键的里程碑处，例如表</a:t>
            </a:r>
            <a:r>
              <a:rPr lang="en-US" dirty="0" smtClean="0"/>
              <a:t>17-9</a:t>
            </a:r>
            <a:r>
              <a:rPr lang="zh-CN" altLang="en-US" dirty="0" smtClean="0"/>
              <a:t>中加粗部分，判断实际进展与预定进度是否一致？</a:t>
            </a:r>
          </a:p>
          <a:p>
            <a:pPr lvl="1"/>
            <a:r>
              <a:rPr lang="en-US" dirty="0" smtClean="0"/>
              <a:t>3</a:t>
            </a:r>
            <a:r>
              <a:rPr lang="zh-CN" altLang="en-US" dirty="0" smtClean="0"/>
              <a:t>）将每个任务或阶段的开始和结束日期与计划的进行对比，给出偏差</a:t>
            </a:r>
            <a:r>
              <a:rPr lang="en-US" dirty="0" smtClean="0"/>
              <a:t>(</a:t>
            </a:r>
            <a:r>
              <a:rPr lang="zh-CN" altLang="en-US" dirty="0" smtClean="0"/>
              <a:t>提前或落后</a:t>
            </a:r>
            <a:r>
              <a:rPr lang="en-US" dirty="0" smtClean="0"/>
              <a:t>)</a:t>
            </a:r>
            <a:r>
              <a:rPr lang="zh-CN" altLang="en-US" dirty="0" smtClean="0"/>
              <a:t>情况；</a:t>
            </a:r>
          </a:p>
          <a:p>
            <a:pPr lvl="1"/>
            <a:r>
              <a:rPr lang="en-US" dirty="0" smtClean="0"/>
              <a:t>4</a:t>
            </a:r>
            <a:r>
              <a:rPr lang="zh-CN" altLang="en-US" dirty="0" smtClean="0"/>
              <a:t>）与员工非正式的交流，了解他们对项目进展和问题的客观看法；</a:t>
            </a:r>
          </a:p>
          <a:p>
            <a:pPr lvl="1"/>
            <a:r>
              <a:rPr lang="en-US" dirty="0" smtClean="0"/>
              <a:t>5</a:t>
            </a:r>
            <a:r>
              <a:rPr lang="zh-CN" altLang="en-US" dirty="0" smtClean="0"/>
              <a:t>）通过挣值计算</a:t>
            </a:r>
            <a:r>
              <a:rPr lang="en-US" dirty="0" smtClean="0"/>
              <a:t>(</a:t>
            </a:r>
            <a:r>
              <a:rPr lang="zh-CN" altLang="en-US" dirty="0" smtClean="0"/>
              <a:t>见</a:t>
            </a:r>
            <a:r>
              <a:rPr lang="en-US" dirty="0" smtClean="0"/>
              <a:t>17.5.3</a:t>
            </a:r>
            <a:r>
              <a:rPr lang="zh-CN" altLang="en-US" dirty="0" smtClean="0"/>
              <a:t>节</a:t>
            </a:r>
            <a:r>
              <a:rPr lang="en-US" dirty="0" smtClean="0"/>
              <a:t>)</a:t>
            </a:r>
            <a:r>
              <a:rPr lang="zh-CN" altLang="en-US" dirty="0" smtClean="0"/>
              <a:t>，发现进度和成本偏差。</a:t>
            </a:r>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项目怪圈</a:t>
            </a:r>
            <a:endParaRPr lang="zh-CN" altLang="en-US" dirty="0"/>
          </a:p>
        </p:txBody>
      </p:sp>
      <p:graphicFrame>
        <p:nvGraphicFramePr>
          <p:cNvPr id="90114" name="Object 2"/>
          <p:cNvGraphicFramePr>
            <a:graphicFrameLocks noChangeAspect="1"/>
          </p:cNvGraphicFramePr>
          <p:nvPr/>
        </p:nvGraphicFramePr>
        <p:xfrm>
          <a:off x="813707" y="942070"/>
          <a:ext cx="8089900" cy="5495925"/>
        </p:xfrm>
        <a:graphic>
          <a:graphicData uri="http://schemas.openxmlformats.org/presentationml/2006/ole">
            <p:oleObj spid="_x0000_s90114" name="图片" r:id="rId3" imgW="5286756" imgH="4096512" progId="Word.Picture.8">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项目时间箱</a:t>
            </a:r>
            <a:endParaRPr lang="zh-CN" altLang="en-US" dirty="0"/>
          </a:p>
        </p:txBody>
      </p:sp>
      <p:sp>
        <p:nvSpPr>
          <p:cNvPr id="3" name="内容占位符 2"/>
          <p:cNvSpPr>
            <a:spLocks noGrp="1"/>
          </p:cNvSpPr>
          <p:nvPr>
            <p:ph idx="1"/>
          </p:nvPr>
        </p:nvSpPr>
        <p:spPr/>
        <p:txBody>
          <a:bodyPr/>
          <a:lstStyle/>
          <a:p>
            <a:r>
              <a:rPr lang="en-US" dirty="0" err="1" smtClean="0"/>
              <a:t>Zahniser</a:t>
            </a:r>
            <a:r>
              <a:rPr lang="zh-CN" altLang="en-US" dirty="0" smtClean="0"/>
              <a:t>讨论了用时间箱</a:t>
            </a:r>
            <a:r>
              <a:rPr lang="en-US" dirty="0" smtClean="0"/>
              <a:t>(Time-Box)</a:t>
            </a:r>
            <a:r>
              <a:rPr lang="zh-CN" altLang="en-US" dirty="0" smtClean="0"/>
              <a:t>对项目进行安排和控制的技术。</a:t>
            </a:r>
            <a:endParaRPr lang="en-US" altLang="zh-CN" dirty="0" smtClean="0"/>
          </a:p>
          <a:p>
            <a:pPr lvl="1"/>
            <a:r>
              <a:rPr lang="zh-CN" altLang="en-US" dirty="0" smtClean="0"/>
              <a:t>即，对每个任务给出一个时间箱</a:t>
            </a:r>
            <a:r>
              <a:rPr lang="en-US" dirty="0" smtClean="0"/>
              <a:t>(</a:t>
            </a:r>
            <a:r>
              <a:rPr lang="zh-CN" altLang="en-US" dirty="0" smtClean="0"/>
              <a:t>箱的两边是期望值的</a:t>
            </a:r>
            <a:r>
              <a:rPr lang="en-US" dirty="0" smtClean="0"/>
              <a:t>10%</a:t>
            </a:r>
            <a:r>
              <a:rPr lang="zh-CN" altLang="en-US" dirty="0" smtClean="0"/>
              <a:t>的偏差</a:t>
            </a:r>
            <a:r>
              <a:rPr lang="en-US" dirty="0" smtClean="0"/>
              <a:t>)</a:t>
            </a:r>
            <a:r>
              <a:rPr lang="zh-CN" altLang="en-US" dirty="0" smtClean="0"/>
              <a:t>。</a:t>
            </a:r>
            <a:endParaRPr lang="en-US" altLang="zh-CN" dirty="0" smtClean="0"/>
          </a:p>
          <a:p>
            <a:pPr lvl="1"/>
            <a:r>
              <a:rPr lang="zh-CN" altLang="en-US" dirty="0" smtClean="0"/>
              <a:t>将每个任务放入到时间箱里，当任务完成到达此箱内时，可以停止该任务，就可以启动下一个任务。</a:t>
            </a:r>
          </a:p>
          <a:p>
            <a:r>
              <a:rPr lang="zh-CN" altLang="en-US" dirty="0" smtClean="0"/>
              <a:t>自然我们会问，如果一个任务未彻底完成，就进入下一个任务会不会有问题。</a:t>
            </a:r>
            <a:endParaRPr lang="en-US" altLang="zh-CN" dirty="0" smtClean="0"/>
          </a:p>
          <a:p>
            <a:pPr lvl="1"/>
            <a:r>
              <a:rPr lang="zh-CN" altLang="en-US" dirty="0" smtClean="0"/>
              <a:t>回答是你已完成了</a:t>
            </a:r>
            <a:r>
              <a:rPr lang="en-US" dirty="0" smtClean="0"/>
              <a:t>90%</a:t>
            </a:r>
            <a:r>
              <a:rPr lang="zh-CN" altLang="en-US" dirty="0" smtClean="0"/>
              <a:t>，剩下的</a:t>
            </a:r>
            <a:r>
              <a:rPr lang="en-US" dirty="0" smtClean="0"/>
              <a:t>10%</a:t>
            </a:r>
            <a:r>
              <a:rPr lang="zh-CN" altLang="en-US" dirty="0" smtClean="0"/>
              <a:t>推迟到下一轮的增量开发中完成，不要因为某一个任务“卡”住整个项目的进度。</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a:t>
            </a:r>
            <a:r>
              <a:rPr lang="zh-CN" altLang="en-US" dirty="0" smtClean="0"/>
              <a:t>软件生产率</a:t>
            </a:r>
            <a:endParaRPr lang="zh-CN" altLang="en-US" dirty="0"/>
          </a:p>
        </p:txBody>
      </p:sp>
      <p:sp>
        <p:nvSpPr>
          <p:cNvPr id="3" name="内容占位符 2"/>
          <p:cNvSpPr>
            <a:spLocks noGrp="1"/>
          </p:cNvSpPr>
          <p:nvPr>
            <p:ph idx="1"/>
          </p:nvPr>
        </p:nvSpPr>
        <p:spPr/>
        <p:txBody>
          <a:bodyPr/>
          <a:lstStyle/>
          <a:p>
            <a:r>
              <a:rPr lang="en-US" dirty="0" smtClean="0"/>
              <a:t>17.2.1 </a:t>
            </a:r>
            <a:r>
              <a:rPr lang="zh-CN" altLang="en-US" dirty="0" smtClean="0"/>
              <a:t>基本生产率定义</a:t>
            </a:r>
          </a:p>
          <a:p>
            <a:r>
              <a:rPr lang="en-US" dirty="0" smtClean="0"/>
              <a:t>17.2.2 </a:t>
            </a:r>
            <a:r>
              <a:rPr lang="zh-CN" altLang="en-US" dirty="0" smtClean="0"/>
              <a:t>生产率能力基线</a:t>
            </a:r>
          </a:p>
          <a:p>
            <a:r>
              <a:rPr lang="en-US" dirty="0" smtClean="0"/>
              <a:t>17.2.3 </a:t>
            </a:r>
            <a:r>
              <a:rPr lang="zh-CN" altLang="en-US" dirty="0" smtClean="0"/>
              <a:t>软件工程环境与生产率</a:t>
            </a:r>
          </a:p>
          <a:p>
            <a:r>
              <a:rPr lang="en-US" dirty="0" smtClean="0"/>
              <a:t>17.2.4 </a:t>
            </a:r>
            <a:r>
              <a:rPr lang="zh-CN" altLang="en-US" dirty="0" smtClean="0"/>
              <a:t>软件产品特征与生产率</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17.7.2 </a:t>
            </a:r>
            <a:r>
              <a:rPr lang="zh-CN" altLang="en-US" dirty="0" smtClean="0"/>
              <a:t>进度跟踪的准确性</a:t>
            </a:r>
            <a:endParaRPr lang="zh-CN" altLang="en-US" dirty="0"/>
          </a:p>
        </p:txBody>
      </p:sp>
      <p:sp>
        <p:nvSpPr>
          <p:cNvPr id="3" name="内容占位符 2"/>
          <p:cNvSpPr>
            <a:spLocks noGrp="1"/>
          </p:cNvSpPr>
          <p:nvPr>
            <p:ph idx="1"/>
          </p:nvPr>
        </p:nvSpPr>
        <p:spPr/>
        <p:txBody>
          <a:bodyPr/>
          <a:lstStyle/>
          <a:p>
            <a:r>
              <a:rPr lang="zh-CN" altLang="en-US" dirty="0" smtClean="0"/>
              <a:t>对于像软件开发这样可见性较差的活动，只有</a:t>
            </a:r>
            <a:r>
              <a:rPr lang="en-US" dirty="0" smtClean="0"/>
              <a:t>100%</a:t>
            </a:r>
            <a:r>
              <a:rPr lang="zh-CN" altLang="en-US" dirty="0" smtClean="0"/>
              <a:t>完成才是真正的可判断的。大多数情况下，</a:t>
            </a:r>
            <a:r>
              <a:rPr lang="en-US" dirty="0" smtClean="0"/>
              <a:t>1%</a:t>
            </a:r>
            <a:r>
              <a:rPr lang="zh-CN" altLang="en-US" dirty="0" smtClean="0"/>
              <a:t>和</a:t>
            </a:r>
            <a:r>
              <a:rPr lang="en-US" dirty="0" smtClean="0"/>
              <a:t>99%</a:t>
            </a:r>
            <a:r>
              <a:rPr lang="zh-CN" altLang="en-US" dirty="0" smtClean="0"/>
              <a:t>的完成，其效果几乎是一样的。</a:t>
            </a:r>
            <a:endParaRPr lang="en-US" altLang="zh-CN" dirty="0" smtClean="0"/>
          </a:p>
          <a:p>
            <a:r>
              <a:rPr lang="zh-CN" altLang="en-US" dirty="0" smtClean="0"/>
              <a:t>为此，项目经理们需要</a:t>
            </a:r>
            <a:r>
              <a:rPr lang="en-US" dirty="0" smtClean="0"/>
              <a:t>0%</a:t>
            </a:r>
            <a:r>
              <a:rPr lang="zh-CN" altLang="en-US" dirty="0" smtClean="0"/>
              <a:t>与</a:t>
            </a:r>
            <a:r>
              <a:rPr lang="en-US" dirty="0" smtClean="0"/>
              <a:t>100%</a:t>
            </a:r>
            <a:r>
              <a:rPr lang="zh-CN" altLang="en-US" dirty="0" smtClean="0"/>
              <a:t>之间如何设立合理的刻度（度量指标）。</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用更精确的语言和指标描述当前的进展和偏差。即要求每个检查点的检查指标是是特定的和可测量的，例如：</a:t>
            </a:r>
          </a:p>
          <a:p>
            <a:pPr lvl="1"/>
            <a:r>
              <a:rPr lang="en-GB" dirty="0" smtClean="0"/>
              <a:t>50%</a:t>
            </a:r>
            <a:r>
              <a:rPr lang="zh-CN" altLang="en-US" dirty="0" smtClean="0"/>
              <a:t>的需求文档，全部通过评审，而不是每个文档都完成</a:t>
            </a:r>
            <a:r>
              <a:rPr lang="en-GB" dirty="0" smtClean="0"/>
              <a:t>50%</a:t>
            </a:r>
            <a:r>
              <a:rPr lang="zh-CN" altLang="en-US" dirty="0" smtClean="0"/>
              <a:t>。</a:t>
            </a:r>
          </a:p>
          <a:p>
            <a:pPr lvl="1"/>
            <a:r>
              <a:rPr lang="en-GB" dirty="0" smtClean="0"/>
              <a:t>50%</a:t>
            </a:r>
            <a:r>
              <a:rPr lang="zh-CN" altLang="en-US" dirty="0" smtClean="0"/>
              <a:t>模块设计完成、执行设计评审、以及纠错工作。</a:t>
            </a:r>
          </a:p>
          <a:p>
            <a:pPr lvl="1"/>
            <a:r>
              <a:rPr lang="en-GB" dirty="0" smtClean="0"/>
              <a:t>25% </a:t>
            </a:r>
            <a:r>
              <a:rPr lang="zh-CN" altLang="en-US" dirty="0" smtClean="0"/>
              <a:t>模块通过编译，而没有错误。</a:t>
            </a:r>
          </a:p>
          <a:p>
            <a:pPr lvl="1"/>
            <a:r>
              <a:rPr lang="en-GB" dirty="0" smtClean="0"/>
              <a:t>15%</a:t>
            </a:r>
            <a:r>
              <a:rPr lang="zh-CN" altLang="en-US" dirty="0" smtClean="0"/>
              <a:t>的程序通过测试，执行没有错误。</a:t>
            </a:r>
          </a:p>
          <a:p>
            <a:pPr lvl="1"/>
            <a:r>
              <a:rPr lang="zh-CN" altLang="en-US" dirty="0" smtClean="0"/>
              <a:t>用户手册的第一个草稿完成，并提交技术评审。</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17.5.3 </a:t>
            </a:r>
            <a:r>
              <a:rPr lang="zh-CN" altLang="en-US" dirty="0" smtClean="0"/>
              <a:t>挣值分析计算</a:t>
            </a:r>
            <a:endParaRPr lang="zh-CN" altLang="en-US" dirty="0"/>
          </a:p>
        </p:txBody>
      </p:sp>
      <p:sp>
        <p:nvSpPr>
          <p:cNvPr id="3" name="内容占位符 2"/>
          <p:cNvSpPr>
            <a:spLocks noGrp="1"/>
          </p:cNvSpPr>
          <p:nvPr>
            <p:ph idx="1"/>
          </p:nvPr>
        </p:nvSpPr>
        <p:spPr>
          <a:xfrm>
            <a:off x="990600" y="1295400"/>
            <a:ext cx="8001000" cy="722086"/>
          </a:xfrm>
        </p:spPr>
        <p:txBody>
          <a:bodyPr/>
          <a:lstStyle/>
          <a:p>
            <a:r>
              <a:rPr lang="zh-CN" altLang="en-US" sz="2400" dirty="0" smtClean="0"/>
              <a:t>进度预算成本：</a:t>
            </a:r>
            <a:r>
              <a:rPr lang="en-US" sz="2400" dirty="0" smtClean="0"/>
              <a:t>BCWS(Budgeted Cost of Work Scheduled)</a:t>
            </a:r>
            <a:endParaRPr lang="zh-CN" altLang="en-US" sz="2400" dirty="0"/>
          </a:p>
        </p:txBody>
      </p:sp>
      <p:sp>
        <p:nvSpPr>
          <p:cNvPr id="91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37" name="Object 1"/>
          <p:cNvGraphicFramePr>
            <a:graphicFrameLocks noChangeAspect="1"/>
          </p:cNvGraphicFramePr>
          <p:nvPr/>
        </p:nvGraphicFramePr>
        <p:xfrm>
          <a:off x="1646010" y="1770289"/>
          <a:ext cx="5071365" cy="682625"/>
        </p:xfrm>
        <a:graphic>
          <a:graphicData uri="http://schemas.openxmlformats.org/presentationml/2006/ole">
            <p:oleObj spid="_x0000_s91137" name="公式" r:id="rId3" imgW="2679480" imgH="431640" progId="Equation.3">
              <p:embed/>
            </p:oleObj>
          </a:graphicData>
        </a:graphic>
      </p:graphicFrame>
      <p:sp>
        <p:nvSpPr>
          <p:cNvPr id="6" name="矩形 5"/>
          <p:cNvSpPr/>
          <p:nvPr/>
        </p:nvSpPr>
        <p:spPr>
          <a:xfrm>
            <a:off x="1037769" y="3013502"/>
            <a:ext cx="7641773" cy="461665"/>
          </a:xfrm>
          <a:prstGeom prst="rect">
            <a:avLst/>
          </a:prstGeom>
        </p:spPr>
        <p:txBody>
          <a:bodyPr wrap="square">
            <a:spAutoFit/>
          </a:bodyPr>
          <a:lstStyle/>
          <a:p>
            <a:r>
              <a:rPr lang="zh-CN" altLang="en-US" dirty="0" smtClean="0"/>
              <a:t>实际发生成本：</a:t>
            </a:r>
            <a:r>
              <a:rPr lang="en-US" dirty="0" smtClean="0"/>
              <a:t>Actual cost for work performed (ACWP)</a:t>
            </a:r>
            <a:endParaRPr lang="zh-CN" altLang="en-US" dirty="0"/>
          </a:p>
        </p:txBody>
      </p:sp>
      <p:sp>
        <p:nvSpPr>
          <p:cNvPr id="911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39" name="Object 3"/>
          <p:cNvGraphicFramePr>
            <a:graphicFrameLocks noChangeAspect="1"/>
          </p:cNvGraphicFramePr>
          <p:nvPr/>
        </p:nvGraphicFramePr>
        <p:xfrm>
          <a:off x="1480457" y="3381828"/>
          <a:ext cx="4513943" cy="695825"/>
        </p:xfrm>
        <a:graphic>
          <a:graphicData uri="http://schemas.openxmlformats.org/presentationml/2006/ole">
            <p:oleObj spid="_x0000_s91139" name="公式" r:id="rId4" imgW="2692400" imgH="431800" progId="Equation.3">
              <p:embed/>
            </p:oleObj>
          </a:graphicData>
        </a:graphic>
      </p:graphicFrame>
      <p:sp>
        <p:nvSpPr>
          <p:cNvPr id="9" name="矩形 8"/>
          <p:cNvSpPr/>
          <p:nvPr/>
        </p:nvSpPr>
        <p:spPr>
          <a:xfrm>
            <a:off x="1124856" y="4740703"/>
            <a:ext cx="7772401" cy="461665"/>
          </a:xfrm>
          <a:prstGeom prst="rect">
            <a:avLst/>
          </a:prstGeom>
        </p:spPr>
        <p:txBody>
          <a:bodyPr wrap="square">
            <a:spAutoFit/>
          </a:bodyPr>
          <a:lstStyle/>
          <a:p>
            <a:r>
              <a:rPr lang="zh-CN" altLang="en-US" dirty="0" smtClean="0"/>
              <a:t>工作预算成本</a:t>
            </a:r>
            <a:r>
              <a:rPr lang="en-US" dirty="0" smtClean="0"/>
              <a:t>(BCWP--Budgeted Cost of Work Performed)</a:t>
            </a:r>
            <a:endParaRPr lang="zh-CN" altLang="en-US" dirty="0"/>
          </a:p>
        </p:txBody>
      </p:sp>
      <p:sp>
        <p:nvSpPr>
          <p:cNvPr id="911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41" name="Object 5"/>
          <p:cNvGraphicFramePr>
            <a:graphicFrameLocks noChangeAspect="1"/>
          </p:cNvGraphicFramePr>
          <p:nvPr/>
        </p:nvGraphicFramePr>
        <p:xfrm>
          <a:off x="1407886" y="5181600"/>
          <a:ext cx="5244496" cy="754743"/>
        </p:xfrm>
        <a:graphic>
          <a:graphicData uri="http://schemas.openxmlformats.org/presentationml/2006/ole">
            <p:oleObj spid="_x0000_s91141" name="公式" r:id="rId5" imgW="2578100" imgH="431800" progId="Equation.3">
              <p:embed/>
            </p:oleObj>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7543"/>
            <a:ext cx="7772400" cy="736600"/>
          </a:xfrm>
        </p:spPr>
        <p:txBody>
          <a:bodyPr/>
          <a:lstStyle/>
          <a:p>
            <a:endParaRPr lang="zh-CN" altLang="en-US" dirty="0"/>
          </a:p>
        </p:txBody>
      </p:sp>
      <p:graphicFrame>
        <p:nvGraphicFramePr>
          <p:cNvPr id="97284" name="Object 4"/>
          <p:cNvGraphicFramePr>
            <a:graphicFrameLocks noChangeAspect="1"/>
          </p:cNvGraphicFramePr>
          <p:nvPr/>
        </p:nvGraphicFramePr>
        <p:xfrm>
          <a:off x="1654627" y="1676400"/>
          <a:ext cx="2414336" cy="312057"/>
        </p:xfrm>
        <a:graphic>
          <a:graphicData uri="http://schemas.openxmlformats.org/presentationml/2006/ole">
            <p:oleObj spid="_x0000_s97284" name="公式" r:id="rId3" imgW="1396394" imgH="177723" progId="Equation.3">
              <p:embed/>
            </p:oleObj>
          </a:graphicData>
        </a:graphic>
      </p:graphicFrame>
      <p:graphicFrame>
        <p:nvGraphicFramePr>
          <p:cNvPr id="97283" name="Object 3"/>
          <p:cNvGraphicFramePr>
            <a:graphicFrameLocks noChangeAspect="1"/>
          </p:cNvGraphicFramePr>
          <p:nvPr/>
        </p:nvGraphicFramePr>
        <p:xfrm>
          <a:off x="1582055" y="3178175"/>
          <a:ext cx="2753515" cy="363311"/>
        </p:xfrm>
        <a:graphic>
          <a:graphicData uri="http://schemas.openxmlformats.org/presentationml/2006/ole">
            <p:oleObj spid="_x0000_s97283" name="公式" r:id="rId4" imgW="1371600" imgH="177800" progId="Equation.3">
              <p:embed/>
            </p:oleObj>
          </a:graphicData>
        </a:graphic>
      </p:graphicFrame>
      <p:graphicFrame>
        <p:nvGraphicFramePr>
          <p:cNvPr id="97282" name="Object 2"/>
          <p:cNvGraphicFramePr>
            <a:graphicFrameLocks noChangeAspect="1"/>
          </p:cNvGraphicFramePr>
          <p:nvPr/>
        </p:nvGraphicFramePr>
        <p:xfrm>
          <a:off x="1616755" y="4623201"/>
          <a:ext cx="3071359" cy="514856"/>
        </p:xfrm>
        <a:graphic>
          <a:graphicData uri="http://schemas.openxmlformats.org/presentationml/2006/ole">
            <p:oleObj spid="_x0000_s97282" name="公式" r:id="rId5" imgW="1206360" imgH="304560" progId="Equation.3">
              <p:embed/>
            </p:oleObj>
          </a:graphicData>
        </a:graphic>
      </p:graphicFrame>
      <p:graphicFrame>
        <p:nvGraphicFramePr>
          <p:cNvPr id="97281" name="Object 1"/>
          <p:cNvGraphicFramePr>
            <a:graphicFrameLocks noChangeAspect="1"/>
          </p:cNvGraphicFramePr>
          <p:nvPr/>
        </p:nvGraphicFramePr>
        <p:xfrm>
          <a:off x="1770742" y="5420178"/>
          <a:ext cx="2151378" cy="559708"/>
        </p:xfrm>
        <a:graphic>
          <a:graphicData uri="http://schemas.openxmlformats.org/presentationml/2006/ole">
            <p:oleObj spid="_x0000_s97281" name="公式" r:id="rId6" imgW="1167893" imgH="304668" progId="Equation.3">
              <p:embed/>
            </p:oleObj>
          </a:graphicData>
        </a:graphic>
      </p:graphicFrame>
      <p:sp>
        <p:nvSpPr>
          <p:cNvPr id="97285" name="Rectangle 5"/>
          <p:cNvSpPr>
            <a:spLocks noChangeArrowheads="1"/>
          </p:cNvSpPr>
          <p:nvPr/>
        </p:nvSpPr>
        <p:spPr bwMode="auto">
          <a:xfrm>
            <a:off x="972457" y="1248230"/>
            <a:ext cx="481061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5588" algn="l" defTabSz="914400" rtl="0" eaLnBrk="1" fontAlgn="base" latinLnBrk="0" hangingPunct="1">
              <a:lnSpc>
                <a:spcPct val="100000"/>
              </a:lnSpc>
              <a:spcBef>
                <a:spcPct val="0"/>
              </a:spcBef>
              <a:spcAft>
                <a:spcPct val="0"/>
              </a:spcAft>
              <a:buClrTx/>
              <a:buSzTx/>
              <a:buFontTx/>
              <a:buChar char="•"/>
              <a:tabLst>
                <a:tab pos="611188" algn="l"/>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成本偏差</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(CV--Cost Variance)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5588" algn="l" defTabSz="914400" rtl="0" eaLnBrk="0" fontAlgn="base" latinLnBrk="0" hangingPunct="0">
              <a:lnSpc>
                <a:spcPct val="100000"/>
              </a:lnSpc>
              <a:spcBef>
                <a:spcPct val="0"/>
              </a:spcBef>
              <a:spcAft>
                <a:spcPct val="0"/>
              </a:spcAft>
              <a:buClrTx/>
              <a:buSzTx/>
              <a:buFontTx/>
              <a:buNone/>
              <a:tabLst>
                <a:tab pos="611188" algn="l"/>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6" name="Rectangle 6"/>
          <p:cNvSpPr>
            <a:spLocks noChangeArrowheads="1"/>
          </p:cNvSpPr>
          <p:nvPr/>
        </p:nvSpPr>
        <p:spPr bwMode="auto">
          <a:xfrm>
            <a:off x="992186" y="2176689"/>
            <a:ext cx="588758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CV</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为负值，表示费用超出预算。</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7" name="Rectangle 7"/>
          <p:cNvSpPr>
            <a:spLocks noChangeArrowheads="1"/>
          </p:cNvSpPr>
          <p:nvPr/>
        </p:nvSpPr>
        <p:spPr bwMode="auto">
          <a:xfrm>
            <a:off x="1006702" y="3475265"/>
            <a:ext cx="850425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SV</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为负值，表示进度落后于预算的进度</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用费用表示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9" name="Rectangle 9"/>
          <p:cNvSpPr>
            <a:spLocks noChangeArrowheads="1"/>
          </p:cNvSpPr>
          <p:nvPr/>
        </p:nvSpPr>
        <p:spPr bwMode="auto">
          <a:xfrm>
            <a:off x="638628" y="3562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6"/>
          <p:cNvSpPr>
            <a:spLocks noChangeArrowheads="1"/>
          </p:cNvSpPr>
          <p:nvPr/>
        </p:nvSpPr>
        <p:spPr bwMode="auto">
          <a:xfrm>
            <a:off x="1057499" y="2720976"/>
            <a:ext cx="588758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Char char="•"/>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进度偏差</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(SV--Schedule Variance)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7"/>
          <p:cNvSpPr>
            <a:spLocks noChangeArrowheads="1"/>
          </p:cNvSpPr>
          <p:nvPr/>
        </p:nvSpPr>
        <p:spPr bwMode="auto">
          <a:xfrm>
            <a:off x="999445" y="4034065"/>
            <a:ext cx="605806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Char char="•"/>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成本和进度偏差也可以用百分比表示为：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994230" y="1087123"/>
            <a:ext cx="5406571" cy="461665"/>
          </a:xfrm>
          <a:prstGeom prst="rect">
            <a:avLst/>
          </a:prstGeom>
        </p:spPr>
        <p:txBody>
          <a:bodyPr wrap="square">
            <a:spAutoFit/>
          </a:bodyPr>
          <a:lstStyle/>
          <a:p>
            <a:r>
              <a:rPr lang="zh-CN" altLang="en-US" dirty="0" smtClean="0"/>
              <a:t>成本性能指数</a:t>
            </a:r>
            <a:r>
              <a:rPr lang="en-US" dirty="0" smtClean="0"/>
              <a:t>(Cost Performance Index)</a:t>
            </a:r>
            <a:endParaRPr lang="zh-CN" altLang="en-US" dirty="0"/>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8305" name="Object 1"/>
          <p:cNvGraphicFramePr>
            <a:graphicFrameLocks noChangeAspect="1"/>
          </p:cNvGraphicFramePr>
          <p:nvPr/>
        </p:nvGraphicFramePr>
        <p:xfrm>
          <a:off x="1320799" y="1596572"/>
          <a:ext cx="2302328" cy="522514"/>
        </p:xfrm>
        <a:graphic>
          <a:graphicData uri="http://schemas.openxmlformats.org/presentationml/2006/ole">
            <p:oleObj spid="_x0000_s98305" name="公式" r:id="rId3" imgW="1345616" imgH="304668" progId="Equation.3">
              <p:embed/>
            </p:oleObj>
          </a:graphicData>
        </a:graphic>
      </p:graphicFrame>
      <p:sp>
        <p:nvSpPr>
          <p:cNvPr id="983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8307" name="Object 3"/>
          <p:cNvGraphicFramePr>
            <a:graphicFrameLocks noChangeAspect="1"/>
          </p:cNvGraphicFramePr>
          <p:nvPr/>
        </p:nvGraphicFramePr>
        <p:xfrm>
          <a:off x="1378863" y="2627088"/>
          <a:ext cx="2361293" cy="551543"/>
        </p:xfrm>
        <a:graphic>
          <a:graphicData uri="http://schemas.openxmlformats.org/presentationml/2006/ole">
            <p:oleObj spid="_x0000_s98307" name="公式" r:id="rId4" imgW="1307532" imgH="304668" progId="Equation.3">
              <p:embed/>
            </p:oleObj>
          </a:graphicData>
        </a:graphic>
      </p:graphicFrame>
      <p:sp>
        <p:nvSpPr>
          <p:cNvPr id="8" name="矩形 7"/>
          <p:cNvSpPr/>
          <p:nvPr/>
        </p:nvSpPr>
        <p:spPr>
          <a:xfrm>
            <a:off x="1153885" y="2142647"/>
            <a:ext cx="6175829" cy="461665"/>
          </a:xfrm>
          <a:prstGeom prst="rect">
            <a:avLst/>
          </a:prstGeom>
        </p:spPr>
        <p:txBody>
          <a:bodyPr wrap="square">
            <a:spAutoFit/>
          </a:bodyPr>
          <a:lstStyle/>
          <a:p>
            <a:r>
              <a:rPr lang="zh-CN" altLang="en-US" dirty="0" smtClean="0"/>
              <a:t>进度性能指数</a:t>
            </a:r>
            <a:r>
              <a:rPr lang="en-US" dirty="0" smtClean="0"/>
              <a:t>(Schedule Performance Index)</a:t>
            </a:r>
            <a:endParaRPr lang="zh-CN" altLang="en-US" dirty="0"/>
          </a:p>
        </p:txBody>
      </p:sp>
      <p:sp>
        <p:nvSpPr>
          <p:cNvPr id="9" name="矩形 8"/>
          <p:cNvSpPr/>
          <p:nvPr/>
        </p:nvSpPr>
        <p:spPr>
          <a:xfrm>
            <a:off x="986971" y="3223849"/>
            <a:ext cx="7953830" cy="3046988"/>
          </a:xfrm>
          <a:prstGeom prst="rect">
            <a:avLst/>
          </a:prstGeom>
        </p:spPr>
        <p:txBody>
          <a:bodyPr wrap="square">
            <a:spAutoFit/>
          </a:bodyPr>
          <a:lstStyle/>
          <a:p>
            <a:pPr>
              <a:buFont typeface="Arial" pitchFamily="34" charset="0"/>
              <a:buChar char="•"/>
            </a:pPr>
            <a:r>
              <a:rPr lang="en-US" dirty="0" smtClean="0"/>
              <a:t>   CPI</a:t>
            </a:r>
            <a:r>
              <a:rPr lang="zh-CN" altLang="en-US" dirty="0" smtClean="0"/>
              <a:t>接近于</a:t>
            </a:r>
            <a:r>
              <a:rPr lang="en-US" dirty="0" smtClean="0"/>
              <a:t>1.0</a:t>
            </a:r>
            <a:r>
              <a:rPr lang="zh-CN" altLang="en-US" dirty="0" smtClean="0"/>
              <a:t>，说明项目与预算接近。</a:t>
            </a:r>
            <a:endParaRPr lang="en-US" altLang="zh-CN" dirty="0" smtClean="0"/>
          </a:p>
          <a:p>
            <a:pPr>
              <a:buFont typeface="Arial" pitchFamily="34" charset="0"/>
              <a:buChar char="•"/>
            </a:pPr>
            <a:r>
              <a:rPr lang="en-US" dirty="0" smtClean="0"/>
              <a:t>   SPI</a:t>
            </a:r>
            <a:r>
              <a:rPr lang="zh-CN" altLang="en-US" dirty="0" smtClean="0"/>
              <a:t>说明了进度效率指标，</a:t>
            </a:r>
            <a:r>
              <a:rPr lang="en-US" dirty="0" smtClean="0"/>
              <a:t>SPI</a:t>
            </a:r>
            <a:r>
              <a:rPr lang="zh-CN" altLang="en-US" dirty="0" smtClean="0"/>
              <a:t>越接近于</a:t>
            </a:r>
            <a:r>
              <a:rPr lang="en-US" dirty="0" smtClean="0"/>
              <a:t>1.0</a:t>
            </a:r>
            <a:r>
              <a:rPr lang="zh-CN" altLang="en-US" dirty="0" smtClean="0"/>
              <a:t>，说明项目执行的效率越高。</a:t>
            </a:r>
            <a:endParaRPr lang="en-US" altLang="zh-CN" dirty="0" smtClean="0"/>
          </a:p>
          <a:p>
            <a:pPr>
              <a:buFont typeface="Arial" pitchFamily="34" charset="0"/>
              <a:buChar char="•"/>
            </a:pPr>
            <a:r>
              <a:rPr lang="zh-CN" altLang="en-US" dirty="0" smtClean="0"/>
              <a:t>   通常，项目经理把各个时间节点的</a:t>
            </a:r>
            <a:r>
              <a:rPr lang="en-US" dirty="0" smtClean="0"/>
              <a:t>SPI</a:t>
            </a:r>
            <a:r>
              <a:rPr lang="zh-CN" altLang="en-US" dirty="0" smtClean="0"/>
              <a:t>和</a:t>
            </a:r>
            <a:r>
              <a:rPr lang="en-US" dirty="0" smtClean="0"/>
              <a:t>CPI</a:t>
            </a:r>
            <a:r>
              <a:rPr lang="zh-CN" altLang="en-US" dirty="0" smtClean="0"/>
              <a:t>设定为：</a:t>
            </a:r>
            <a:r>
              <a:rPr lang="en-US" dirty="0" smtClean="0"/>
              <a:t>0.8</a:t>
            </a:r>
            <a:r>
              <a:rPr lang="zh-CN" altLang="en-US" dirty="0" smtClean="0"/>
              <a:t>≤</a:t>
            </a:r>
            <a:r>
              <a:rPr lang="en-US" dirty="0" smtClean="0"/>
              <a:t>SPI </a:t>
            </a:r>
            <a:r>
              <a:rPr lang="zh-CN" altLang="en-US" dirty="0" smtClean="0"/>
              <a:t>≤</a:t>
            </a:r>
            <a:r>
              <a:rPr lang="en-US" dirty="0" smtClean="0"/>
              <a:t>1.2</a:t>
            </a:r>
            <a:r>
              <a:rPr lang="zh-CN" altLang="en-US" dirty="0" smtClean="0"/>
              <a:t>，</a:t>
            </a:r>
            <a:r>
              <a:rPr lang="en-US" dirty="0" smtClean="0"/>
              <a:t>0.8</a:t>
            </a:r>
            <a:r>
              <a:rPr lang="zh-CN" altLang="en-US" dirty="0" smtClean="0"/>
              <a:t>≤</a:t>
            </a:r>
            <a:r>
              <a:rPr lang="en-US" dirty="0" smtClean="0"/>
              <a:t>CPI </a:t>
            </a:r>
            <a:r>
              <a:rPr lang="zh-CN" altLang="en-US" dirty="0" smtClean="0"/>
              <a:t>≤</a:t>
            </a:r>
            <a:r>
              <a:rPr lang="en-US" dirty="0" smtClean="0"/>
              <a:t>1.2</a:t>
            </a:r>
            <a:r>
              <a:rPr lang="zh-CN" altLang="en-US" dirty="0" smtClean="0"/>
              <a:t>，如果超出此范围，则需要对工作情况进行分析、调整。</a:t>
            </a:r>
            <a:endParaRPr lang="en-US" altLang="zh-CN" dirty="0" smtClean="0"/>
          </a:p>
          <a:p>
            <a:pPr>
              <a:buFont typeface="Arial" pitchFamily="34" charset="0"/>
              <a:buChar char="•"/>
            </a:pPr>
            <a:r>
              <a:rPr lang="zh-CN" altLang="en-US" dirty="0" smtClean="0"/>
              <a:t>    这与时间箱管理是一样道理，即，允许进度和成本有一定的偏差，只要该偏差在运行的范围内。</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从讨论软件生产能力和效率入手，</a:t>
            </a:r>
            <a:endParaRPr lang="en-US" altLang="zh-CN" dirty="0" smtClean="0"/>
          </a:p>
          <a:p>
            <a:pPr lvl="1"/>
            <a:r>
              <a:rPr lang="zh-CN" altLang="en-US" dirty="0" smtClean="0"/>
              <a:t>分析了软件工程环境和软件产品特征对生产率的影响。</a:t>
            </a:r>
            <a:endParaRPr lang="en-US" altLang="zh-CN" dirty="0" smtClean="0"/>
          </a:p>
          <a:p>
            <a:pPr lvl="1"/>
            <a:r>
              <a:rPr lang="zh-CN" altLang="en-US" dirty="0" smtClean="0"/>
              <a:t>分析了程序员的类型，引入了首席程序员、矩阵开发模式和开源开发模式。</a:t>
            </a:r>
            <a:endParaRPr lang="en-US" altLang="zh-CN" dirty="0" smtClean="0"/>
          </a:p>
          <a:p>
            <a:pPr lvl="1"/>
            <a:r>
              <a:rPr lang="zh-CN" altLang="en-US" dirty="0" smtClean="0"/>
              <a:t>讨论了项目计划制定过程、进度和资源规划、项目的跟踪等因素和要求。</a:t>
            </a:r>
            <a:endParaRPr lang="en-US" altLang="zh-CN" dirty="0" smtClean="0"/>
          </a:p>
          <a:p>
            <a:pPr lvl="1"/>
            <a:r>
              <a:rPr lang="zh-CN" altLang="en-US" dirty="0" smtClean="0"/>
              <a:t>进一步讨论对产品规模、工作量、进度的估计，引导出来了</a:t>
            </a:r>
            <a:r>
              <a:rPr lang="en-US" dirty="0" smtClean="0"/>
              <a:t>COCOMO</a:t>
            </a:r>
            <a:r>
              <a:rPr lang="zh-CN" altLang="en-US" dirty="0" smtClean="0"/>
              <a:t>估算方法和</a:t>
            </a:r>
            <a:r>
              <a:rPr lang="en-US" dirty="0" smtClean="0"/>
              <a:t>Putnam</a:t>
            </a:r>
            <a:r>
              <a:rPr lang="zh-CN" altLang="en-US" dirty="0" smtClean="0"/>
              <a:t>方程。</a:t>
            </a:r>
            <a:endParaRPr lang="en-US" altLang="zh-CN" dirty="0" smtClean="0"/>
          </a:p>
          <a:p>
            <a:r>
              <a:rPr lang="zh-CN" altLang="en-US" dirty="0" smtClean="0"/>
              <a:t>这些观点和理论对软件项目进行定量计划、跟踪、监督和管理的基础。</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17.2.1 </a:t>
            </a:r>
            <a:r>
              <a:rPr lang="zh-CN" altLang="en-US" dirty="0" smtClean="0"/>
              <a:t>基本生产率定义</a:t>
            </a:r>
            <a:endParaRPr lang="zh-CN" altLang="en-US" dirty="0"/>
          </a:p>
        </p:txBody>
      </p:sp>
      <p:sp>
        <p:nvSpPr>
          <p:cNvPr id="3" name="内容占位符 2"/>
          <p:cNvSpPr>
            <a:spLocks noGrp="1"/>
          </p:cNvSpPr>
          <p:nvPr>
            <p:ph idx="1"/>
          </p:nvPr>
        </p:nvSpPr>
        <p:spPr/>
        <p:txBody>
          <a:bodyPr/>
          <a:lstStyle/>
          <a:p>
            <a:r>
              <a:rPr lang="zh-CN" altLang="en-US" dirty="0" smtClean="0"/>
              <a:t>代码行生产率</a:t>
            </a:r>
            <a:r>
              <a:rPr lang="en-US" dirty="0" smtClean="0"/>
              <a:t>= SLOC/</a:t>
            </a:r>
            <a:r>
              <a:rPr lang="zh-CN" altLang="en-US" dirty="0" smtClean="0"/>
              <a:t>工作量</a:t>
            </a:r>
            <a:r>
              <a:rPr lang="en-US" dirty="0" smtClean="0"/>
              <a:t>(</a:t>
            </a:r>
            <a:r>
              <a:rPr lang="zh-CN" altLang="en-US" dirty="0" smtClean="0"/>
              <a:t>人月</a:t>
            </a:r>
            <a:r>
              <a:rPr lang="en-US" dirty="0" smtClean="0"/>
              <a:t>) </a:t>
            </a:r>
          </a:p>
          <a:p>
            <a:r>
              <a:rPr lang="zh-CN" altLang="en-US" dirty="0" smtClean="0"/>
              <a:t>功能点生产率</a:t>
            </a:r>
            <a:r>
              <a:rPr lang="en-US" dirty="0" smtClean="0"/>
              <a:t>= FP/</a:t>
            </a:r>
            <a:r>
              <a:rPr lang="zh-CN" altLang="en-US" dirty="0" smtClean="0"/>
              <a:t>工作量</a:t>
            </a:r>
            <a:r>
              <a:rPr lang="en-US" dirty="0" smtClean="0"/>
              <a:t>(</a:t>
            </a:r>
            <a:r>
              <a:rPr lang="zh-CN" altLang="en-US" dirty="0" smtClean="0"/>
              <a:t>人日</a:t>
            </a:r>
            <a:r>
              <a:rPr lang="en-US" dirty="0" smtClean="0"/>
              <a:t>)</a:t>
            </a:r>
          </a:p>
          <a:p>
            <a:endParaRPr lang="en-US" altLang="zh-CN" dirty="0" smtClean="0"/>
          </a:p>
          <a:p>
            <a:r>
              <a:rPr lang="zh-CN" altLang="en-US" dirty="0" smtClean="0"/>
              <a:t>复用代码率 </a:t>
            </a:r>
            <a:r>
              <a:rPr lang="en-US" dirty="0" smtClean="0"/>
              <a:t>= </a:t>
            </a:r>
            <a:r>
              <a:rPr lang="zh-CN" altLang="en-US" dirty="0" smtClean="0"/>
              <a:t>复用其它项目或已有的代码行数</a:t>
            </a:r>
            <a:r>
              <a:rPr lang="en-US" dirty="0" smtClean="0"/>
              <a:t>/</a:t>
            </a:r>
            <a:r>
              <a:rPr lang="zh-CN" altLang="en-US" dirty="0" smtClean="0"/>
              <a:t>总的代码行数</a:t>
            </a:r>
          </a:p>
          <a:p>
            <a:endParaRPr lang="en-US" altLang="zh-CN" dirty="0" smtClean="0"/>
          </a:p>
          <a:p>
            <a:r>
              <a:rPr lang="zh-CN" altLang="en-US" dirty="0" smtClean="0"/>
              <a:t>复用代码生产率</a:t>
            </a:r>
            <a:r>
              <a:rPr lang="en-US" dirty="0" smtClean="0"/>
              <a:t> =</a:t>
            </a:r>
            <a:r>
              <a:rPr lang="zh-CN" altLang="en-US" dirty="0" smtClean="0"/>
              <a:t>复用的代码行数</a:t>
            </a:r>
            <a:r>
              <a:rPr lang="en-US" dirty="0" smtClean="0"/>
              <a:t>/</a:t>
            </a:r>
            <a:r>
              <a:rPr lang="zh-CN" altLang="en-US" dirty="0" smtClean="0"/>
              <a:t>复用代所占用的工作量</a:t>
            </a:r>
            <a:r>
              <a:rPr lang="en-US" dirty="0" smtClean="0"/>
              <a:t>(</a:t>
            </a:r>
            <a:r>
              <a:rPr lang="zh-CN" altLang="en-US" dirty="0" smtClean="0"/>
              <a:t>人月</a:t>
            </a:r>
            <a:r>
              <a:rPr lang="en-US" dirty="0" smtClean="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有效代码生产率</a:t>
            </a:r>
            <a:r>
              <a:rPr lang="en-US" dirty="0" smtClean="0"/>
              <a:t> = </a:t>
            </a:r>
            <a:r>
              <a:rPr lang="zh-CN" altLang="en-US" dirty="0" smtClean="0"/>
              <a:t>发布版本的总代码行数</a:t>
            </a:r>
            <a:r>
              <a:rPr lang="en-US" dirty="0" smtClean="0"/>
              <a:t>/</a:t>
            </a:r>
            <a:r>
              <a:rPr lang="zh-CN" altLang="en-US" dirty="0" smtClean="0"/>
              <a:t>为此项目或产品工作所产生的工作量</a:t>
            </a:r>
          </a:p>
          <a:p>
            <a:endParaRPr lang="en-US" altLang="zh-CN" dirty="0" smtClean="0"/>
          </a:p>
          <a:p>
            <a:r>
              <a:rPr lang="zh-CN" altLang="en-US" dirty="0" smtClean="0"/>
              <a:t>总代码生产率</a:t>
            </a:r>
            <a:r>
              <a:rPr lang="en-US" dirty="0" smtClean="0"/>
              <a:t> = </a:t>
            </a:r>
            <a:r>
              <a:rPr lang="zh-CN" altLang="en-US" dirty="0" smtClean="0"/>
              <a:t>发布版本的总代码行数</a:t>
            </a:r>
            <a:r>
              <a:rPr lang="en-US" dirty="0" smtClean="0"/>
              <a:t>/</a:t>
            </a:r>
            <a:r>
              <a:rPr lang="zh-CN" altLang="en-US" dirty="0" smtClean="0"/>
              <a:t>为此项目或产品工作所产生的工作量</a:t>
            </a:r>
          </a:p>
          <a:p>
            <a:endParaRPr lang="zh-CN" altLang="en-US" dirty="0" smtClean="0"/>
          </a:p>
          <a:p>
            <a:r>
              <a:rPr lang="zh-CN" altLang="en-US" dirty="0" smtClean="0"/>
              <a:t>那么，</a:t>
            </a:r>
            <a:endParaRPr lang="en-US" altLang="zh-CN" dirty="0" smtClean="0"/>
          </a:p>
          <a:p>
            <a:endParaRPr lang="zh-CN" altLang="en-US" dirty="0" smtClean="0"/>
          </a:p>
          <a:p>
            <a:r>
              <a:rPr lang="zh-CN" altLang="en-US" dirty="0" smtClean="0"/>
              <a:t>无效代码生产率</a:t>
            </a:r>
            <a:r>
              <a:rPr lang="en-US" dirty="0" smtClean="0"/>
              <a:t> =</a:t>
            </a:r>
            <a:r>
              <a:rPr lang="zh-CN" altLang="en-US" dirty="0" smtClean="0"/>
              <a:t>总代码生产率</a:t>
            </a:r>
            <a:r>
              <a:rPr lang="en-US" dirty="0" smtClean="0"/>
              <a:t> - </a:t>
            </a:r>
            <a:r>
              <a:rPr lang="zh-CN" altLang="en-US" dirty="0" smtClean="0"/>
              <a:t>有效代码生产率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17.2.2 </a:t>
            </a:r>
            <a:r>
              <a:rPr lang="zh-CN" altLang="en-US" dirty="0" smtClean="0"/>
              <a:t>生产率能力基线</a:t>
            </a:r>
            <a:endParaRPr lang="zh-CN" altLang="en-US" dirty="0"/>
          </a:p>
        </p:txBody>
      </p:sp>
      <p:sp>
        <p:nvSpPr>
          <p:cNvPr id="3" name="内容占位符 2"/>
          <p:cNvSpPr>
            <a:spLocks noGrp="1"/>
          </p:cNvSpPr>
          <p:nvPr>
            <p:ph idx="1"/>
          </p:nvPr>
        </p:nvSpPr>
        <p:spPr/>
        <p:txBody>
          <a:bodyPr/>
          <a:lstStyle/>
          <a:p>
            <a:r>
              <a:rPr lang="zh-CN" altLang="en-US" dirty="0" smtClean="0"/>
              <a:t>上述公式仅仅给出了平均情况。在实际的生产率度量时，还必须给出其偏差范围。</a:t>
            </a:r>
            <a:endParaRPr lang="en-US" altLang="zh-CN" dirty="0" smtClean="0"/>
          </a:p>
          <a:p>
            <a:pPr lvl="1"/>
            <a:r>
              <a:rPr lang="en-US" altLang="zh-CN" dirty="0" smtClean="0"/>
              <a:t>UCL =μ+ (2 *σ) </a:t>
            </a:r>
            <a:r>
              <a:rPr lang="zh-CN" altLang="en-US" dirty="0" smtClean="0"/>
              <a:t>取</a:t>
            </a:r>
            <a:r>
              <a:rPr lang="en-US" altLang="zh-CN" dirty="0" smtClean="0"/>
              <a:t>2σ</a:t>
            </a:r>
            <a:endParaRPr lang="zh-CN" altLang="en-US" dirty="0" smtClean="0"/>
          </a:p>
          <a:p>
            <a:pPr lvl="1"/>
            <a:r>
              <a:rPr lang="en-US" altLang="zh-CN" dirty="0" smtClean="0"/>
              <a:t>LCL =μ- (2*σ) </a:t>
            </a:r>
            <a:r>
              <a:rPr lang="zh-CN" altLang="en-US" dirty="0" smtClean="0"/>
              <a:t>或 </a:t>
            </a:r>
            <a:r>
              <a:rPr lang="en-US" altLang="zh-CN" dirty="0" smtClean="0"/>
              <a:t>0 (</a:t>
            </a:r>
            <a:r>
              <a:rPr lang="zh-CN" altLang="en-US" dirty="0" smtClean="0"/>
              <a:t>如果为负数</a:t>
            </a:r>
            <a:r>
              <a:rPr lang="en-US" altLang="zh-CN" dirty="0" smtClean="0"/>
              <a:t>) </a:t>
            </a:r>
          </a:p>
          <a:p>
            <a:endParaRPr lang="en-US" altLang="zh-CN" dirty="0" smtClean="0"/>
          </a:p>
          <a:p>
            <a:r>
              <a:rPr lang="zh-CN" altLang="en-US" dirty="0" smtClean="0"/>
              <a:t>生产率基线不仅是进行项目策划时估算工作进度的依据，也是安排开发节奏的依据。</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223</TotalTime>
  <Words>4064</Words>
  <Application>Microsoft PowerPoint</Application>
  <PresentationFormat>全屏显示(4:3)</PresentationFormat>
  <Paragraphs>603</Paragraphs>
  <Slides>65</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65</vt:i4>
      </vt:variant>
    </vt:vector>
  </HeadingPairs>
  <TitlesOfParts>
    <vt:vector size="69" baseType="lpstr">
      <vt:lpstr>新模板-7</vt:lpstr>
      <vt:lpstr>自定义设计方案</vt:lpstr>
      <vt:lpstr>公式</vt:lpstr>
      <vt:lpstr>图片</vt:lpstr>
      <vt:lpstr>第17章 项目组织与管理</vt:lpstr>
      <vt:lpstr>目录</vt:lpstr>
      <vt:lpstr>17.1 软件生产力</vt:lpstr>
      <vt:lpstr>17.1 软件生产力</vt:lpstr>
      <vt:lpstr>软件生产力影响着软件的商业过程</vt:lpstr>
      <vt:lpstr>17.2软件生产率</vt:lpstr>
      <vt:lpstr>17.2.1 基本生产率定义</vt:lpstr>
      <vt:lpstr>幻灯片 8</vt:lpstr>
      <vt:lpstr>17.2.2 生产率能力基线</vt:lpstr>
      <vt:lpstr>17.2.3 软件工程环境与生产率</vt:lpstr>
      <vt:lpstr>17.2.4 软件产品特征与生产率</vt:lpstr>
      <vt:lpstr>不同行业的软件生产率</vt:lpstr>
      <vt:lpstr>17.3 项目组织方式</vt:lpstr>
      <vt:lpstr>17.3.1 程序员与生产率</vt:lpstr>
      <vt:lpstr>程序员类型</vt:lpstr>
      <vt:lpstr>项目开发中的交流方式</vt:lpstr>
      <vt:lpstr>17.3.2 首席程序员的组织方式</vt:lpstr>
      <vt:lpstr>17.3.3 矩阵式的组织方式</vt:lpstr>
      <vt:lpstr>17.3.4 基于开源软件的生产</vt:lpstr>
      <vt:lpstr>幻灯片 20</vt:lpstr>
      <vt:lpstr>17.4 项目计划的制定</vt:lpstr>
      <vt:lpstr>17.4.1 项目策划过程</vt:lpstr>
      <vt:lpstr>17.4.2 WBS分解</vt:lpstr>
      <vt:lpstr>17.5 产品规模估算</vt:lpstr>
      <vt:lpstr>17.5.1 基于LOC的估算</vt:lpstr>
      <vt:lpstr>17.5.2 基于FP的估计</vt:lpstr>
      <vt:lpstr>第一步：计算未调整的功能点</vt:lpstr>
      <vt:lpstr>第二步计算技术复杂度因素</vt:lpstr>
      <vt:lpstr>第三步：考虑环境复杂度因素</vt:lpstr>
      <vt:lpstr>最后</vt:lpstr>
      <vt:lpstr>17.5.3 基于用例的估算</vt:lpstr>
      <vt:lpstr>计算UCCP</vt:lpstr>
      <vt:lpstr>幻灯片 33</vt:lpstr>
      <vt:lpstr>幻灯片 34</vt:lpstr>
      <vt:lpstr>幻灯片 35</vt:lpstr>
      <vt:lpstr>技术因素和权重</vt:lpstr>
      <vt:lpstr>环境因素和权重</vt:lpstr>
      <vt:lpstr>幻灯片 38</vt:lpstr>
      <vt:lpstr>17.5.4 经验估计模型</vt:lpstr>
      <vt:lpstr>17.5.5 COCOMO估算方法</vt:lpstr>
      <vt:lpstr>17.5.5.1 基本COCOMO方法 </vt:lpstr>
      <vt:lpstr>中间模型</vt:lpstr>
      <vt:lpstr>17.5.5.2 应用组合模型</vt:lpstr>
      <vt:lpstr>17.5.5.3 体系结构设计后的估算</vt:lpstr>
      <vt:lpstr>幻灯片 45</vt:lpstr>
      <vt:lpstr>17.5.6 简单的进度估算</vt:lpstr>
      <vt:lpstr>COCOMO2.0的进度</vt:lpstr>
      <vt:lpstr>17.5.7 Putnam方程</vt:lpstr>
      <vt:lpstr>最短开发时间</vt:lpstr>
      <vt:lpstr>17.6 进度和资源规划</vt:lpstr>
      <vt:lpstr>17.6.1 规模、工期、工作量与生产率的关系</vt:lpstr>
      <vt:lpstr>17.6.2 资源考虑</vt:lpstr>
      <vt:lpstr>17.6.3 任务和资源规划</vt:lpstr>
      <vt:lpstr>幻灯片 54</vt:lpstr>
      <vt:lpstr>17.6.4 建立开发计划</vt:lpstr>
      <vt:lpstr>17.7 项目执行与跟踪</vt:lpstr>
      <vt:lpstr>17.7.1 进度跟踪</vt:lpstr>
      <vt:lpstr>项目怪圈</vt:lpstr>
      <vt:lpstr>项目时间箱</vt:lpstr>
      <vt:lpstr>17.7.2 进度跟踪的准确性</vt:lpstr>
      <vt:lpstr>幻灯片 61</vt:lpstr>
      <vt:lpstr>17.5.3 挣值分析计算</vt:lpstr>
      <vt:lpstr>幻灯片 63</vt:lpstr>
      <vt:lpstr>幻灯片 64</vt:lpstr>
      <vt:lpstr>17.8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第17章 项目组织与管理</dc:title>
  <dc:creator>Think</dc:creator>
  <cp:lastModifiedBy>Think</cp:lastModifiedBy>
  <cp:revision>43</cp:revision>
  <dcterms:created xsi:type="dcterms:W3CDTF">2014-07-11T03:04:13Z</dcterms:created>
  <dcterms:modified xsi:type="dcterms:W3CDTF">2014-07-15T11:17:05Z</dcterms:modified>
</cp:coreProperties>
</file>