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63"/>
  </p:notesMasterIdLst>
  <p:handoutMasterIdLst>
    <p:handoutMasterId r:id="rId64"/>
  </p:handoutMasterIdLst>
  <p:sldIdLst>
    <p:sldId id="257" r:id="rId3"/>
    <p:sldId id="258" r:id="rId4"/>
    <p:sldId id="259" r:id="rId5"/>
    <p:sldId id="260" r:id="rId6"/>
    <p:sldId id="261" r:id="rId7"/>
    <p:sldId id="298" r:id="rId8"/>
    <p:sldId id="262" r:id="rId9"/>
    <p:sldId id="263" r:id="rId10"/>
    <p:sldId id="264" r:id="rId11"/>
    <p:sldId id="265" r:id="rId12"/>
    <p:sldId id="266" r:id="rId13"/>
    <p:sldId id="267" r:id="rId14"/>
    <p:sldId id="268" r:id="rId15"/>
    <p:sldId id="269" r:id="rId16"/>
    <p:sldId id="301" r:id="rId17"/>
    <p:sldId id="270" r:id="rId18"/>
    <p:sldId id="271" r:id="rId19"/>
    <p:sldId id="272" r:id="rId20"/>
    <p:sldId id="273" r:id="rId21"/>
    <p:sldId id="274" r:id="rId22"/>
    <p:sldId id="275" r:id="rId23"/>
    <p:sldId id="276" r:id="rId24"/>
    <p:sldId id="277" r:id="rId25"/>
    <p:sldId id="278" r:id="rId26"/>
    <p:sldId id="279" r:id="rId27"/>
    <p:sldId id="302" r:id="rId28"/>
    <p:sldId id="280" r:id="rId29"/>
    <p:sldId id="281" r:id="rId30"/>
    <p:sldId id="282" r:id="rId31"/>
    <p:sldId id="300" r:id="rId32"/>
    <p:sldId id="316" r:id="rId33"/>
    <p:sldId id="283" r:id="rId34"/>
    <p:sldId id="303" r:id="rId35"/>
    <p:sldId id="284" r:id="rId36"/>
    <p:sldId id="299" r:id="rId37"/>
    <p:sldId id="285" r:id="rId38"/>
    <p:sldId id="305" r:id="rId39"/>
    <p:sldId id="306" r:id="rId40"/>
    <p:sldId id="286" r:id="rId41"/>
    <p:sldId id="304" r:id="rId42"/>
    <p:sldId id="307" r:id="rId43"/>
    <p:sldId id="308" r:id="rId44"/>
    <p:sldId id="287" r:id="rId45"/>
    <p:sldId id="288" r:id="rId46"/>
    <p:sldId id="289" r:id="rId47"/>
    <p:sldId id="290" r:id="rId48"/>
    <p:sldId id="291" r:id="rId49"/>
    <p:sldId id="292" r:id="rId50"/>
    <p:sldId id="309" r:id="rId51"/>
    <p:sldId id="293" r:id="rId52"/>
    <p:sldId id="294" r:id="rId53"/>
    <p:sldId id="310" r:id="rId54"/>
    <p:sldId id="311" r:id="rId55"/>
    <p:sldId id="312" r:id="rId56"/>
    <p:sldId id="295" r:id="rId57"/>
    <p:sldId id="313" r:id="rId58"/>
    <p:sldId id="296" r:id="rId59"/>
    <p:sldId id="314" r:id="rId60"/>
    <p:sldId id="297" r:id="rId61"/>
    <p:sldId id="315" r:id="rId62"/>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0" autoAdjust="0"/>
  </p:normalViewPr>
  <p:slideViewPr>
    <p:cSldViewPr snapToGrid="0">
      <p:cViewPr varScale="1">
        <p:scale>
          <a:sx n="66" d="100"/>
          <a:sy n="66" d="100"/>
        </p:scale>
        <p:origin x="-150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BAFA0DCB-88C9-42FE-8F68-268C92BCE4B8}" type="slidenum">
              <a:rPr lang="zh-CN" altLang="en-US" smtClean="0"/>
              <a:pPr/>
              <a:t>1</a:t>
            </a:fld>
            <a:endParaRPr lang="en-US" altLang="zh-CN"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zh-CN" altLang="en-US" smtClean="0">
              <a:latin typeface="Times"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258888" y="720725"/>
            <a:ext cx="4797425" cy="3598863"/>
          </a:xfrm>
          <a:ln/>
        </p:spPr>
      </p:sp>
      <p:sp>
        <p:nvSpPr>
          <p:cNvPr id="46083" name="备注占位符 2"/>
          <p:cNvSpPr>
            <a:spLocks noGrp="1"/>
          </p:cNvSpPr>
          <p:nvPr>
            <p:ph type="body" idx="1"/>
          </p:nvPr>
        </p:nvSpPr>
        <p:spPr>
          <a:noFill/>
          <a:ln/>
        </p:spPr>
        <p:txBody>
          <a:bodyPr/>
          <a:lstStyle/>
          <a:p>
            <a:endParaRPr lang="zh-CN" altLang="en-US" dirty="0" smtClean="0">
              <a:latin typeface="Times" pitchFamily="18" charset="0"/>
            </a:endParaRPr>
          </a:p>
        </p:txBody>
      </p:sp>
      <p:sp>
        <p:nvSpPr>
          <p:cNvPr id="46084" name="灯片编号占位符 3"/>
          <p:cNvSpPr>
            <a:spLocks noGrp="1"/>
          </p:cNvSpPr>
          <p:nvPr>
            <p:ph type="sldNum" sz="quarter" idx="5"/>
          </p:nvPr>
        </p:nvSpPr>
        <p:spPr>
          <a:noFill/>
        </p:spPr>
        <p:txBody>
          <a:bodyPr/>
          <a:lstStyle/>
          <a:p>
            <a:fld id="{BB70E5C1-55E1-44B0-AAFB-FF26CC527A40}" type="slidenum">
              <a:rPr lang="zh-CN" altLang="en-US" smtClean="0"/>
              <a:pPr/>
              <a:t>54</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258888" y="720725"/>
            <a:ext cx="4797425" cy="3598863"/>
          </a:xfrm>
          <a:ln/>
        </p:spPr>
      </p:sp>
      <p:sp>
        <p:nvSpPr>
          <p:cNvPr id="46083" name="备注占位符 2"/>
          <p:cNvSpPr>
            <a:spLocks noGrp="1"/>
          </p:cNvSpPr>
          <p:nvPr>
            <p:ph type="body" idx="1"/>
          </p:nvPr>
        </p:nvSpPr>
        <p:spPr>
          <a:noFill/>
          <a:ln/>
        </p:spPr>
        <p:txBody>
          <a:bodyPr/>
          <a:lstStyle/>
          <a:p>
            <a:endParaRPr lang="zh-CN" altLang="en-US" smtClean="0">
              <a:latin typeface="Times" pitchFamily="18" charset="0"/>
            </a:endParaRPr>
          </a:p>
        </p:txBody>
      </p:sp>
      <p:sp>
        <p:nvSpPr>
          <p:cNvPr id="46084" name="灯片编号占位符 3"/>
          <p:cNvSpPr>
            <a:spLocks noGrp="1"/>
          </p:cNvSpPr>
          <p:nvPr>
            <p:ph type="sldNum" sz="quarter" idx="5"/>
          </p:nvPr>
        </p:nvSpPr>
        <p:spPr>
          <a:noFill/>
        </p:spPr>
        <p:txBody>
          <a:bodyPr/>
          <a:lstStyle/>
          <a:p>
            <a:fld id="{BB70E5C1-55E1-44B0-AAFB-FF26CC527A40}" type="slidenum">
              <a:rPr lang="zh-CN" altLang="en-US" smtClean="0"/>
              <a:pPr/>
              <a:t>55</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idx="4294967295"/>
          </p:nvPr>
        </p:nvSpPr>
        <p:spPr>
          <a:xfrm>
            <a:off x="838200" y="1676400"/>
            <a:ext cx="7772400" cy="1143000"/>
          </a:xfrm>
        </p:spPr>
        <p:txBody>
          <a:bodyPr/>
          <a:lstStyle/>
          <a:p>
            <a:pPr algn="ctr" eaLnBrk="1" hangingPunct="1"/>
            <a:r>
              <a:rPr lang="zh-CN" altLang="en-US" sz="3600" smtClean="0"/>
              <a:t>第</a:t>
            </a:r>
            <a:r>
              <a:rPr lang="en-US" altLang="zh-CN" sz="3600" smtClean="0"/>
              <a:t>18</a:t>
            </a:r>
            <a:r>
              <a:rPr lang="zh-CN" altLang="en-US" sz="3600" smtClean="0"/>
              <a:t>章</a:t>
            </a:r>
            <a:r>
              <a:rPr lang="en-US" altLang="zh-CN" sz="3600" smtClean="0"/>
              <a:t>--</a:t>
            </a:r>
            <a:r>
              <a:rPr lang="zh-CN" altLang="en-US" sz="3600" smtClean="0"/>
              <a:t>敏捷开发方法</a:t>
            </a:r>
          </a:p>
        </p:txBody>
      </p:sp>
      <p:sp>
        <p:nvSpPr>
          <p:cNvPr id="4099" name="Rectangle 5"/>
          <p:cNvSpPr>
            <a:spLocks noGrp="1" noChangeArrowheads="1"/>
          </p:cNvSpPr>
          <p:nvPr>
            <p:ph type="subTitle" idx="4294967295"/>
          </p:nvPr>
        </p:nvSpPr>
        <p:spPr>
          <a:xfrm>
            <a:off x="1143000" y="3657600"/>
            <a:ext cx="7334250" cy="990600"/>
          </a:xfrm>
        </p:spPr>
        <p:txBody>
          <a:bodyPr/>
          <a:lstStyle/>
          <a:p>
            <a:pPr marL="0" indent="0" algn="ctr" eaLnBrk="1" hangingPunct="1">
              <a:spcBef>
                <a:spcPct val="0"/>
              </a:spcBef>
              <a:buFontTx/>
              <a:buNone/>
              <a:defRPr/>
            </a:pPr>
            <a:r>
              <a:rPr lang="zh-CN" altLang="en-US" sz="2800" dirty="0" smtClean="0">
                <a:solidFill>
                  <a:schemeClr val="accent2">
                    <a:lumMod val="75000"/>
                  </a:schemeClr>
                </a:solidFill>
                <a:latin typeface="华文行楷" pitchFamily="2" charset="-122"/>
                <a:ea typeface="华文行楷" pitchFamily="2" charset="-122"/>
                <a:cs typeface="+mj-cs"/>
              </a:rPr>
              <a:t>快速、轻量、敏捷</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dirty="0" smtClean="0"/>
              <a:t>18.2.2  SCRUM</a:t>
            </a:r>
            <a:r>
              <a:rPr lang="zh-CN" altLang="en-US" dirty="0" smtClean="0"/>
              <a:t>方法</a:t>
            </a:r>
            <a:endParaRPr lang="en-US" altLang="zh-CN" dirty="0" smtClean="0"/>
          </a:p>
        </p:txBody>
      </p:sp>
      <p:sp>
        <p:nvSpPr>
          <p:cNvPr id="10243" name="内容占位符 2"/>
          <p:cNvSpPr>
            <a:spLocks noGrp="1"/>
          </p:cNvSpPr>
          <p:nvPr>
            <p:ph idx="1"/>
          </p:nvPr>
        </p:nvSpPr>
        <p:spPr/>
        <p:txBody>
          <a:bodyPr/>
          <a:lstStyle/>
          <a:p>
            <a:r>
              <a:rPr lang="en-US" altLang="zh-CN" dirty="0" smtClean="0"/>
              <a:t>1986</a:t>
            </a:r>
            <a:r>
              <a:rPr lang="zh-CN" altLang="en-US" dirty="0" smtClean="0"/>
              <a:t>年，竹内弘高和野中郁次郎</a:t>
            </a:r>
            <a:r>
              <a:rPr lang="en-US" altLang="zh-CN" dirty="0" smtClean="0"/>
              <a:t>(Takeuchi </a:t>
            </a:r>
            <a:r>
              <a:rPr lang="zh-CN" altLang="en-US" dirty="0" smtClean="0"/>
              <a:t>和 </a:t>
            </a:r>
            <a:r>
              <a:rPr lang="en-US" altLang="zh-CN" dirty="0" err="1" smtClean="0"/>
              <a:t>Nonaka</a:t>
            </a:r>
            <a:r>
              <a:rPr lang="en-US" altLang="zh-CN" dirty="0" smtClean="0"/>
              <a:t>)</a:t>
            </a:r>
            <a:r>
              <a:rPr lang="zh-CN" altLang="en-US" dirty="0" smtClean="0"/>
              <a:t>首先提出“</a:t>
            </a:r>
            <a:r>
              <a:rPr lang="en-US" altLang="zh-CN" dirty="0" smtClean="0"/>
              <a:t>Scrum</a:t>
            </a:r>
            <a:r>
              <a:rPr lang="zh-CN" altLang="en-US" dirty="0" smtClean="0"/>
              <a:t>”的观点，以应对日本商业软件所面临的快速、适应、自组织的产品开发过程。</a:t>
            </a:r>
            <a:endParaRPr lang="en-US" altLang="zh-CN" dirty="0" smtClean="0"/>
          </a:p>
          <a:p>
            <a:endParaRPr lang="en-US" altLang="zh-CN" sz="2400" dirty="0" smtClean="0"/>
          </a:p>
          <a:p>
            <a:r>
              <a:rPr lang="zh-CN" altLang="en-US" sz="2400" dirty="0" smtClean="0"/>
              <a:t>“</a:t>
            </a:r>
            <a:r>
              <a:rPr lang="en-US" altLang="zh-CN" sz="2400" dirty="0" smtClean="0"/>
              <a:t>Scrum</a:t>
            </a:r>
            <a:r>
              <a:rPr lang="zh-CN" altLang="en-US" sz="2400" dirty="0" smtClean="0"/>
              <a:t>”含义是橄榄球比赛中的“混战和争球”。</a:t>
            </a:r>
            <a:endParaRPr lang="en-US" altLang="zh-CN" sz="2400" dirty="0" smtClean="0"/>
          </a:p>
          <a:p>
            <a:pPr lvl="1"/>
            <a:r>
              <a:rPr lang="zh-CN" altLang="en-US" sz="2000" dirty="0" smtClean="0"/>
              <a:t>这种混战需在“</a:t>
            </a:r>
            <a:r>
              <a:rPr lang="en-US" altLang="zh-CN" sz="2000" dirty="0" smtClean="0"/>
              <a:t>Scrum Master</a:t>
            </a:r>
            <a:r>
              <a:rPr lang="zh-CN" altLang="en-US" sz="2000" dirty="0" smtClean="0"/>
              <a:t>（教练）”的带领下，确保团队合理的运作，并移除实施中的障碍；</a:t>
            </a:r>
            <a:endParaRPr lang="en-US" altLang="zh-CN" sz="2000" dirty="0" smtClean="0"/>
          </a:p>
          <a:p>
            <a:pPr lvl="1"/>
            <a:r>
              <a:rPr lang="zh-CN" altLang="en-US" sz="2000" dirty="0" smtClean="0"/>
              <a:t>产品负责人</a:t>
            </a:r>
            <a:r>
              <a:rPr lang="en-US" altLang="zh-CN" sz="2000" dirty="0" smtClean="0"/>
              <a:t>(Product Owner)</a:t>
            </a:r>
            <a:r>
              <a:rPr lang="zh-CN" altLang="en-US" sz="2000" dirty="0" smtClean="0"/>
              <a:t>确定产品的方向和远景，定义产品发布的内容、优先级及交付时间，为产品投资回报率负责；</a:t>
            </a:r>
            <a:endParaRPr lang="en-US" altLang="zh-CN" sz="2000" dirty="0" smtClean="0"/>
          </a:p>
          <a:p>
            <a:pPr lvl="1"/>
            <a:r>
              <a:rPr lang="zh-CN" altLang="en-US" sz="2000" dirty="0" smtClean="0"/>
              <a:t>开发团队</a:t>
            </a:r>
            <a:r>
              <a:rPr lang="en-US" altLang="zh-CN" sz="2000" dirty="0" smtClean="0"/>
              <a:t>(Team)</a:t>
            </a:r>
            <a:r>
              <a:rPr lang="zh-CN" altLang="en-US" sz="2000" dirty="0" smtClean="0"/>
              <a:t>一般是一个跨职能的</a:t>
            </a:r>
            <a:r>
              <a:rPr lang="en-US" altLang="zh-CN" sz="2000" dirty="0" smtClean="0"/>
              <a:t>5~9</a:t>
            </a:r>
            <a:r>
              <a:rPr lang="zh-CN" altLang="en-US" sz="2000" dirty="0" smtClean="0"/>
              <a:t>人小团队，团队成员要拥有所需要的各种技能。</a:t>
            </a:r>
          </a:p>
          <a:p>
            <a:endParaRPr lang="zh-CN" altLang="en-US" sz="2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团队中的角色</a:t>
            </a:r>
            <a:r>
              <a:rPr lang="en-US" altLang="zh-CN" smtClean="0"/>
              <a:t>----</a:t>
            </a:r>
            <a:r>
              <a:rPr lang="zh-CN" altLang="en-US" smtClean="0"/>
              <a:t>猪与鸡的合作</a:t>
            </a:r>
          </a:p>
        </p:txBody>
      </p:sp>
      <p:sp>
        <p:nvSpPr>
          <p:cNvPr id="11267" name="内容占位符 2"/>
          <p:cNvSpPr>
            <a:spLocks noGrp="1"/>
          </p:cNvSpPr>
          <p:nvPr>
            <p:ph idx="1"/>
          </p:nvPr>
        </p:nvSpPr>
        <p:spPr>
          <a:xfrm>
            <a:off x="990600" y="1295400"/>
            <a:ext cx="8001000" cy="4343400"/>
          </a:xfrm>
          <a:ln>
            <a:solidFill>
              <a:schemeClr val="accent1"/>
            </a:solidFill>
          </a:ln>
        </p:spPr>
        <p:txBody>
          <a:bodyPr/>
          <a:lstStyle/>
          <a:p>
            <a:r>
              <a:rPr lang="zh-CN" altLang="en-US" sz="2800" u="sng" dirty="0" smtClean="0">
                <a:latin typeface="方正舒体" pitchFamily="2" charset="-122"/>
                <a:ea typeface="方正舒体" pitchFamily="2" charset="-122"/>
              </a:rPr>
              <a:t>一天，一头猪和一只鸡在路上散步。鸡对猪说：“嗨，我们合伙开一家餐馆怎么样？”猪回头看了一下鸡说：“好主意，那你准备给餐馆起什么名字呢？”鸡想了想说：“叫‘火腿和鸡蛋’怎么样？”“那可不行”，猪说：“我把自己全搭进去了，而你只是参与而已。”</a:t>
            </a:r>
          </a:p>
          <a:p>
            <a:endParaRPr lang="en-US" altLang="zh-CN" dirty="0" smtClean="0"/>
          </a:p>
          <a:p>
            <a:r>
              <a:rPr lang="zh-CN" altLang="en-US" sz="2800" dirty="0" smtClean="0">
                <a:solidFill>
                  <a:srgbClr val="FF0000"/>
                </a:solidFill>
              </a:rPr>
              <a:t>在团队中，扮演何种角色？</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b="1" smtClean="0"/>
              <a:t>SCRUM</a:t>
            </a:r>
            <a:r>
              <a:rPr lang="zh-CN" altLang="en-US" b="1" smtClean="0"/>
              <a:t>方法的过程</a:t>
            </a:r>
            <a:endParaRPr lang="zh-CN" altLang="en-US" smtClean="0"/>
          </a:p>
        </p:txBody>
      </p:sp>
      <p:pic>
        <p:nvPicPr>
          <p:cNvPr id="12291" name="Picture 2"/>
          <p:cNvPicPr>
            <a:picLocks noChangeAspect="1" noChangeArrowheads="1"/>
          </p:cNvPicPr>
          <p:nvPr/>
        </p:nvPicPr>
        <p:blipFill>
          <a:blip r:embed="rId2"/>
          <a:srcRect/>
          <a:stretch>
            <a:fillRect/>
          </a:stretch>
        </p:blipFill>
        <p:spPr bwMode="auto">
          <a:xfrm>
            <a:off x="838200" y="1066800"/>
            <a:ext cx="8112125" cy="4800600"/>
          </a:xfrm>
          <a:prstGeom prst="rect">
            <a:avLst/>
          </a:prstGeom>
          <a:noFill/>
          <a:ln w="9525">
            <a:noFill/>
            <a:miter lim="800000"/>
            <a:headEnd/>
            <a:tailEnd/>
          </a:ln>
        </p:spPr>
      </p:pic>
      <p:sp>
        <p:nvSpPr>
          <p:cNvPr id="12292" name="Rectangle 3"/>
          <p:cNvSpPr>
            <a:spLocks noChangeArrowheads="1"/>
          </p:cNvSpPr>
          <p:nvPr/>
        </p:nvSpPr>
        <p:spPr bwMode="auto">
          <a:xfrm>
            <a:off x="914400" y="5874657"/>
            <a:ext cx="7620000" cy="339725"/>
          </a:xfrm>
          <a:prstGeom prst="rect">
            <a:avLst/>
          </a:prstGeom>
          <a:noFill/>
          <a:ln w="9525">
            <a:noFill/>
            <a:miter lim="800000"/>
            <a:headEnd/>
            <a:tailEnd/>
          </a:ln>
        </p:spPr>
        <p:txBody>
          <a:bodyPr lIns="92075" tIns="46038" rIns="92075" bIns="46038" anchor="ctr">
            <a:spAutoFit/>
          </a:bodyPr>
          <a:lstStyle/>
          <a:p>
            <a:pPr indent="269875">
              <a:buFont typeface="Symbol" pitchFamily="18" charset="2"/>
              <a:buNone/>
            </a:pPr>
            <a:r>
              <a:rPr lang="en-US" altLang="zh-CN" sz="1600" dirty="0">
                <a:latin typeface="Times New Roman" pitchFamily="18" charset="0"/>
                <a:cs typeface="Times New Roman" pitchFamily="18" charset="0"/>
              </a:rPr>
              <a:t>SCRUM</a:t>
            </a:r>
            <a:r>
              <a:rPr lang="zh-CN" altLang="en-US" sz="1600" dirty="0">
                <a:latin typeface="Times New Roman" pitchFamily="18" charset="0"/>
                <a:cs typeface="Times New Roman" pitchFamily="18" charset="0"/>
              </a:rPr>
              <a:t>方法最适合于</a:t>
            </a:r>
            <a:r>
              <a:rPr lang="en-US" altLang="zh-CN" sz="1600" dirty="0">
                <a:latin typeface="Times New Roman" pitchFamily="18" charset="0"/>
                <a:cs typeface="Times New Roman" pitchFamily="18" charset="0"/>
              </a:rPr>
              <a:t>5</a:t>
            </a:r>
            <a:r>
              <a:rPr lang="zh-CN" altLang="en-US" sz="1600" dirty="0">
                <a:latin typeface="Times New Roman" pitchFamily="18" charset="0"/>
                <a:cs typeface="Times New Roman" pitchFamily="18" charset="0"/>
              </a:rPr>
              <a:t>到</a:t>
            </a:r>
            <a:r>
              <a:rPr lang="en-US" altLang="zh-CN" sz="1600" dirty="0">
                <a:latin typeface="Times New Roman" pitchFamily="18" charset="0"/>
                <a:cs typeface="Times New Roman" pitchFamily="18" charset="0"/>
              </a:rPr>
              <a:t>9</a:t>
            </a:r>
            <a:r>
              <a:rPr lang="zh-CN" altLang="en-US" sz="1600" dirty="0">
                <a:latin typeface="Times New Roman" pitchFamily="18" charset="0"/>
                <a:cs typeface="Times New Roman" pitchFamily="18" charset="0"/>
              </a:rPr>
              <a:t>人的开发小组。如果人数太多，需要建立多个队伍。</a:t>
            </a:r>
            <a:endParaRPr lang="zh-CN" alt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dirty="0" smtClean="0"/>
              <a:t>18.2.3 </a:t>
            </a:r>
            <a:r>
              <a:rPr lang="zh-CN" altLang="en-US" dirty="0" smtClean="0"/>
              <a:t>特征驱动的开发</a:t>
            </a:r>
            <a:endParaRPr lang="en-US" altLang="zh-CN" dirty="0" smtClean="0"/>
          </a:p>
        </p:txBody>
      </p:sp>
      <p:sp>
        <p:nvSpPr>
          <p:cNvPr id="13315" name="内容占位符 2"/>
          <p:cNvSpPr>
            <a:spLocks noGrp="1"/>
          </p:cNvSpPr>
          <p:nvPr>
            <p:ph idx="1"/>
          </p:nvPr>
        </p:nvSpPr>
        <p:spPr/>
        <p:txBody>
          <a:bodyPr/>
          <a:lstStyle/>
          <a:p>
            <a:r>
              <a:rPr lang="zh-CN" altLang="en-US" dirty="0" smtClean="0"/>
              <a:t>特征驱动开发</a:t>
            </a:r>
            <a:r>
              <a:rPr lang="en-US" altLang="zh-CN" dirty="0" smtClean="0"/>
              <a:t>(FDD—Feature Driven Development)</a:t>
            </a:r>
            <a:r>
              <a:rPr lang="zh-CN" altLang="en-US" dirty="0" smtClean="0"/>
              <a:t>是由</a:t>
            </a:r>
            <a:r>
              <a:rPr lang="en-US" altLang="zh-CN" dirty="0" smtClean="0"/>
              <a:t>Jeff De Luca</a:t>
            </a:r>
            <a:r>
              <a:rPr lang="zh-CN" altLang="en-US" dirty="0" smtClean="0"/>
              <a:t>于</a:t>
            </a:r>
            <a:r>
              <a:rPr lang="en-US" altLang="zh-CN" dirty="0" smtClean="0"/>
              <a:t>1997</a:t>
            </a:r>
            <a:r>
              <a:rPr lang="zh-CN" altLang="en-US" dirty="0" smtClean="0"/>
              <a:t>年为满足</a:t>
            </a:r>
            <a:r>
              <a:rPr lang="en-US" altLang="zh-CN" dirty="0" smtClean="0"/>
              <a:t>15</a:t>
            </a:r>
            <a:r>
              <a:rPr lang="zh-CN" altLang="en-US" dirty="0" smtClean="0"/>
              <a:t>个月工期，</a:t>
            </a:r>
            <a:r>
              <a:rPr lang="en-US" altLang="zh-CN" dirty="0" smtClean="0"/>
              <a:t>50</a:t>
            </a:r>
            <a:r>
              <a:rPr lang="zh-CN" altLang="en-US" dirty="0" smtClean="0"/>
              <a:t>个人月的一个新加坡银行的软件开发项目所提出的方法。</a:t>
            </a:r>
            <a:endParaRPr lang="en-US" altLang="zh-CN" dirty="0" smtClean="0"/>
          </a:p>
          <a:p>
            <a:endParaRPr lang="en-US" altLang="zh-CN" sz="2400" dirty="0" smtClean="0"/>
          </a:p>
          <a:p>
            <a:r>
              <a:rPr lang="zh-CN" altLang="en-US" dirty="0" smtClean="0"/>
              <a:t>将过程分为</a:t>
            </a:r>
            <a:r>
              <a:rPr lang="en-US" altLang="zh-CN" dirty="0" smtClean="0"/>
              <a:t>5</a:t>
            </a:r>
            <a:r>
              <a:rPr lang="zh-CN" altLang="en-US" dirty="0" smtClean="0"/>
              <a:t>个阶段：</a:t>
            </a:r>
            <a:endParaRPr lang="en-US" altLang="zh-CN" dirty="0" smtClean="0"/>
          </a:p>
          <a:p>
            <a:pPr lvl="1"/>
            <a:r>
              <a:rPr lang="zh-CN" altLang="en-US" dirty="0" smtClean="0"/>
              <a:t>开发概要模型、</a:t>
            </a:r>
            <a:endParaRPr lang="en-US" altLang="zh-CN" dirty="0" smtClean="0"/>
          </a:p>
          <a:p>
            <a:pPr lvl="1"/>
            <a:r>
              <a:rPr lang="zh-CN" altLang="en-US" dirty="0" smtClean="0"/>
              <a:t>建立特征的列表、</a:t>
            </a:r>
            <a:endParaRPr lang="en-US" altLang="zh-CN" dirty="0" smtClean="0"/>
          </a:p>
          <a:p>
            <a:pPr lvl="1"/>
            <a:r>
              <a:rPr lang="zh-CN" altLang="en-US" dirty="0" smtClean="0"/>
              <a:t>依据特征做计划、</a:t>
            </a:r>
            <a:endParaRPr lang="en-US" altLang="zh-CN" dirty="0" smtClean="0"/>
          </a:p>
          <a:p>
            <a:pPr lvl="1"/>
            <a:r>
              <a:rPr lang="zh-CN" altLang="en-US" dirty="0" smtClean="0"/>
              <a:t>依据特征做设计、以及</a:t>
            </a:r>
            <a:endParaRPr lang="en-US" altLang="zh-CN" dirty="0" smtClean="0"/>
          </a:p>
          <a:p>
            <a:pPr lvl="1"/>
            <a:r>
              <a:rPr lang="zh-CN" altLang="en-US" dirty="0" smtClean="0"/>
              <a:t>依据特征做建造。</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b="1" smtClean="0"/>
              <a:t>特征驱动的开发过程</a:t>
            </a:r>
            <a:endParaRPr lang="zh-CN" altLang="en-US" smtClean="0"/>
          </a:p>
        </p:txBody>
      </p:sp>
      <p:pic>
        <p:nvPicPr>
          <p:cNvPr id="14339" name="Picture 2"/>
          <p:cNvPicPr>
            <a:picLocks noChangeAspect="1" noChangeArrowheads="1"/>
          </p:cNvPicPr>
          <p:nvPr/>
        </p:nvPicPr>
        <p:blipFill>
          <a:blip r:embed="rId2"/>
          <a:srcRect/>
          <a:stretch>
            <a:fillRect/>
          </a:stretch>
        </p:blipFill>
        <p:spPr bwMode="auto">
          <a:xfrm>
            <a:off x="838200" y="1295400"/>
            <a:ext cx="8001000" cy="4424363"/>
          </a:xfrm>
          <a:prstGeom prst="rect">
            <a:avLst/>
          </a:prstGeom>
          <a:noFill/>
          <a:ln w="9525">
            <a:noFill/>
            <a:miter lim="800000"/>
            <a:headEnd/>
            <a:tailEnd/>
          </a:ln>
        </p:spPr>
      </p:pic>
      <p:sp>
        <p:nvSpPr>
          <p:cNvPr id="4" name="矩形 3"/>
          <p:cNvSpPr/>
          <p:nvPr/>
        </p:nvSpPr>
        <p:spPr>
          <a:xfrm>
            <a:off x="838200" y="5791200"/>
            <a:ext cx="8305800" cy="523875"/>
          </a:xfrm>
          <a:prstGeom prst="rect">
            <a:avLst/>
          </a:prstGeom>
        </p:spPr>
        <p:txBody>
          <a:bodyPr>
            <a:spAutoFit/>
          </a:bodyPr>
          <a:lstStyle/>
          <a:p>
            <a:pPr algn="l">
              <a:buFont typeface="Symbol" pitchFamily="18" charset="2"/>
              <a:buNone/>
              <a:defRPr/>
            </a:pPr>
            <a:r>
              <a:rPr lang="zh-CN" altLang="en-US" sz="2800" b="0" dirty="0">
                <a:latin typeface="+mn-ea"/>
                <a:ea typeface="+mn-ea"/>
              </a:rPr>
              <a:t>特征： 领域专家和开发者提出的可实现的需求条款</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14400" y="976086"/>
            <a:ext cx="8033657" cy="5207000"/>
          </a:xfrm>
        </p:spPr>
        <p:txBody>
          <a:bodyPr/>
          <a:lstStyle/>
          <a:p>
            <a:r>
              <a:rPr lang="en-US" b="1" dirty="0" smtClean="0"/>
              <a:t>1</a:t>
            </a:r>
            <a:r>
              <a:rPr lang="zh-CN" altLang="en-US" b="1" dirty="0" smtClean="0"/>
              <a:t>）开发概要模型</a:t>
            </a:r>
            <a:endParaRPr lang="en-US" altLang="zh-CN" b="1" dirty="0" smtClean="0"/>
          </a:p>
          <a:p>
            <a:pPr lvl="1"/>
            <a:r>
              <a:rPr lang="zh-CN" altLang="en-US" dirty="0" smtClean="0"/>
              <a:t>由领域专家对系统的范围、使用周境、需求等进行描述。主要使用用例图或功能说明编写出需求。</a:t>
            </a:r>
            <a:endParaRPr lang="en-US" altLang="zh-CN" dirty="0" smtClean="0"/>
          </a:p>
          <a:p>
            <a:r>
              <a:rPr lang="en-US" b="1" dirty="0" smtClean="0"/>
              <a:t>2</a:t>
            </a:r>
            <a:r>
              <a:rPr lang="zh-CN" altLang="en-US" b="1" dirty="0" smtClean="0"/>
              <a:t>）建立特征表</a:t>
            </a:r>
            <a:endParaRPr lang="en-US" altLang="zh-CN" b="1" dirty="0" smtClean="0"/>
          </a:p>
          <a:p>
            <a:pPr lvl="1"/>
            <a:r>
              <a:rPr lang="zh-CN" altLang="en-US" dirty="0" smtClean="0"/>
              <a:t>以“走查”、对象模型和现有的需求文档为基础，建立系统的综合列表。</a:t>
            </a:r>
            <a:endParaRPr lang="en-US" altLang="zh-CN" dirty="0" smtClean="0"/>
          </a:p>
          <a:p>
            <a:r>
              <a:rPr lang="en-US" b="1" dirty="0" smtClean="0"/>
              <a:t>3</a:t>
            </a:r>
            <a:r>
              <a:rPr lang="zh-CN" altLang="en-US" b="1" dirty="0" smtClean="0"/>
              <a:t>）依据特征表做计划</a:t>
            </a:r>
            <a:endParaRPr lang="en-US" altLang="zh-CN" b="1" dirty="0" smtClean="0"/>
          </a:p>
          <a:p>
            <a:pPr lvl="1"/>
            <a:r>
              <a:rPr lang="zh-CN" altLang="en-US" dirty="0" smtClean="0"/>
              <a:t>阶段要建立高层计划，在其中将特征按优先级和依赖关系进行排序，并分派给主程序员。</a:t>
            </a:r>
            <a:endParaRPr lang="en-US" altLang="zh-CN" dirty="0" smtClean="0"/>
          </a:p>
          <a:p>
            <a:r>
              <a:rPr lang="en-US" b="1" dirty="0" smtClean="0"/>
              <a:t>4</a:t>
            </a:r>
            <a:r>
              <a:rPr lang="zh-CN" altLang="en-US" b="1" dirty="0" smtClean="0"/>
              <a:t>）依据特征做设计和建造</a:t>
            </a:r>
            <a:endParaRPr lang="en-US" altLang="zh-CN" b="1" dirty="0" smtClean="0"/>
          </a:p>
          <a:p>
            <a:pPr lvl="1"/>
            <a:r>
              <a:rPr lang="zh-CN" altLang="en-US" dirty="0" smtClean="0"/>
              <a:t>依据特征集合选出特征表，并由类的拥有者形成特征队伍。。。。</a:t>
            </a:r>
            <a:endParaRPr lang="en-US" altLang="zh-CN" dirty="0" smtClean="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dirty="0" smtClean="0"/>
              <a:t>18.2.4 </a:t>
            </a:r>
            <a:r>
              <a:rPr lang="zh-CN" altLang="en-US" dirty="0" smtClean="0"/>
              <a:t>动力系统开发方法</a:t>
            </a:r>
            <a:endParaRPr lang="en-US" altLang="zh-CN" dirty="0" smtClean="0"/>
          </a:p>
        </p:txBody>
      </p:sp>
      <p:sp>
        <p:nvSpPr>
          <p:cNvPr id="15363" name="内容占位符 2"/>
          <p:cNvSpPr>
            <a:spLocks noGrp="1"/>
          </p:cNvSpPr>
          <p:nvPr>
            <p:ph idx="1"/>
          </p:nvPr>
        </p:nvSpPr>
        <p:spPr/>
        <p:txBody>
          <a:bodyPr/>
          <a:lstStyle/>
          <a:p>
            <a:r>
              <a:rPr lang="zh-CN" altLang="en-US" dirty="0" smtClean="0"/>
              <a:t>动力系统开发方法</a:t>
            </a:r>
            <a:r>
              <a:rPr lang="en-US" altLang="zh-CN" dirty="0" smtClean="0"/>
              <a:t>(DSDM----Dynamic Systems Development Methods)</a:t>
            </a:r>
            <a:r>
              <a:rPr lang="zh-CN" altLang="en-US" dirty="0" smtClean="0"/>
              <a:t>诞生于</a:t>
            </a:r>
            <a:r>
              <a:rPr lang="en-US" altLang="zh-CN" dirty="0" smtClean="0"/>
              <a:t>1994</a:t>
            </a:r>
            <a:r>
              <a:rPr lang="zh-CN" altLang="en-US" dirty="0" smtClean="0"/>
              <a:t>年。随后，</a:t>
            </a:r>
            <a:r>
              <a:rPr lang="en-US" altLang="zh-CN" dirty="0" smtClean="0"/>
              <a:t>DSDM</a:t>
            </a:r>
            <a:r>
              <a:rPr lang="zh-CN" altLang="en-US" dirty="0" smtClean="0"/>
              <a:t>成为英国快速应用开发</a:t>
            </a:r>
            <a:r>
              <a:rPr lang="en-US" altLang="zh-CN" dirty="0" smtClean="0"/>
              <a:t>(RAD---Rapid Application Development)</a:t>
            </a:r>
            <a:r>
              <a:rPr lang="zh-CN" altLang="en-US" dirty="0" smtClean="0"/>
              <a:t>框架的一员。</a:t>
            </a:r>
            <a:endParaRPr lang="en-US" altLang="zh-CN" dirty="0" smtClean="0"/>
          </a:p>
          <a:p>
            <a:pPr lvl="1"/>
            <a:r>
              <a:rPr lang="en-US" altLang="zh-CN" sz="2000" dirty="0" smtClean="0"/>
              <a:t>DSDM</a:t>
            </a:r>
            <a:r>
              <a:rPr lang="zh-CN" altLang="en-US" sz="2000" dirty="0" smtClean="0"/>
              <a:t>是一个非盈利</a:t>
            </a:r>
            <a:r>
              <a:rPr lang="en-US" altLang="zh-CN" sz="2000" dirty="0" smtClean="0"/>
              <a:t>(not- not-for-profit)</a:t>
            </a:r>
            <a:r>
              <a:rPr lang="zh-CN" altLang="en-US" sz="2000" dirty="0" smtClean="0"/>
              <a:t>和免知识产权的</a:t>
            </a:r>
            <a:r>
              <a:rPr lang="en-US" altLang="zh-CN" sz="2000" dirty="0" smtClean="0"/>
              <a:t>RAD</a:t>
            </a:r>
            <a:r>
              <a:rPr lang="zh-CN" altLang="en-US" sz="2000" dirty="0" smtClean="0"/>
              <a:t>开发框架，由</a:t>
            </a:r>
            <a:r>
              <a:rPr lang="en-US" altLang="zh-CN" sz="2000" dirty="0" smtClean="0"/>
              <a:t>DSDM </a:t>
            </a:r>
            <a:r>
              <a:rPr lang="zh-CN" altLang="en-US" sz="2000" dirty="0" smtClean="0"/>
              <a:t>协会维护</a:t>
            </a:r>
            <a:r>
              <a:rPr lang="en-US" altLang="zh-CN" sz="2000" dirty="0" smtClean="0"/>
              <a:t>(</a:t>
            </a:r>
            <a:r>
              <a:rPr lang="zh-CN" altLang="en-US" sz="2000" dirty="0" smtClean="0"/>
              <a:t>见</a:t>
            </a:r>
            <a:r>
              <a:rPr lang="en-US" altLang="zh-CN" sz="2000" dirty="0" smtClean="0"/>
              <a:t>www.dsdm.org)</a:t>
            </a:r>
            <a:r>
              <a:rPr lang="zh-CN" altLang="en-US" sz="2000" dirty="0" smtClean="0"/>
              <a:t>。其目的是在维护</a:t>
            </a:r>
            <a:r>
              <a:rPr lang="en-US" altLang="zh-CN" sz="2000" dirty="0" smtClean="0"/>
              <a:t>DSDM</a:t>
            </a:r>
            <a:r>
              <a:rPr lang="zh-CN" altLang="en-US" sz="2000" dirty="0" smtClean="0"/>
              <a:t>的同时，提供</a:t>
            </a:r>
            <a:r>
              <a:rPr lang="en-US" altLang="zh-CN" sz="2000" dirty="0" smtClean="0"/>
              <a:t>RAD</a:t>
            </a:r>
            <a:r>
              <a:rPr lang="zh-CN" altLang="en-US" sz="2000" dirty="0" smtClean="0"/>
              <a:t>控制框架。</a:t>
            </a:r>
          </a:p>
          <a:p>
            <a:endParaRPr lang="en-US" altLang="zh-CN" sz="2400" dirty="0" smtClean="0"/>
          </a:p>
          <a:p>
            <a:r>
              <a:rPr lang="en-US" altLang="zh-CN" dirty="0" smtClean="0"/>
              <a:t>DSDM</a:t>
            </a:r>
            <a:r>
              <a:rPr lang="zh-CN" altLang="en-US" dirty="0" smtClean="0"/>
              <a:t>的基本思想是改变“以往的以产品功能数量为主而安排时间和资源的方法”，将其改为“以时间和资源为主调整功能数量的方法。”</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b="1" smtClean="0"/>
              <a:t>动力系统的开发过程</a:t>
            </a:r>
            <a:endParaRPr lang="zh-CN" altLang="en-US" smtClean="0"/>
          </a:p>
        </p:txBody>
      </p:sp>
      <p:pic>
        <p:nvPicPr>
          <p:cNvPr id="16387" name="Picture 2"/>
          <p:cNvPicPr>
            <a:picLocks noChangeAspect="1" noChangeArrowheads="1"/>
          </p:cNvPicPr>
          <p:nvPr/>
        </p:nvPicPr>
        <p:blipFill>
          <a:blip r:embed="rId2"/>
          <a:srcRect/>
          <a:stretch>
            <a:fillRect/>
          </a:stretch>
        </p:blipFill>
        <p:spPr bwMode="auto">
          <a:xfrm>
            <a:off x="533400" y="1219200"/>
            <a:ext cx="8443913" cy="4572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开发步骤</a:t>
            </a:r>
          </a:p>
        </p:txBody>
      </p:sp>
      <p:sp>
        <p:nvSpPr>
          <p:cNvPr id="17411" name="内容占位符 2"/>
          <p:cNvSpPr>
            <a:spLocks noGrp="1"/>
          </p:cNvSpPr>
          <p:nvPr>
            <p:ph idx="1"/>
          </p:nvPr>
        </p:nvSpPr>
        <p:spPr/>
        <p:txBody>
          <a:bodyPr/>
          <a:lstStyle/>
          <a:p>
            <a:r>
              <a:rPr lang="en-US" altLang="zh-CN" sz="2800" dirty="0" smtClean="0"/>
              <a:t>DSDM</a:t>
            </a:r>
            <a:r>
              <a:rPr lang="zh-CN" altLang="en-US" sz="2800" dirty="0" smtClean="0"/>
              <a:t>由</a:t>
            </a:r>
            <a:r>
              <a:rPr lang="en-US" altLang="zh-CN" sz="2800" dirty="0" smtClean="0"/>
              <a:t>5</a:t>
            </a:r>
            <a:r>
              <a:rPr lang="zh-CN" altLang="en-US" sz="2800" dirty="0" smtClean="0"/>
              <a:t>个阶段组成：</a:t>
            </a:r>
            <a:endParaRPr lang="en-US" altLang="zh-CN" sz="2800" dirty="0" smtClean="0"/>
          </a:p>
          <a:p>
            <a:pPr lvl="1"/>
            <a:r>
              <a:rPr lang="zh-CN" altLang="en-US" sz="2400" dirty="0" smtClean="0"/>
              <a:t>可行性研究、业务研究、功能模型迭代、设计和建造迭代、以及实现。</a:t>
            </a:r>
            <a:endParaRPr lang="en-US" altLang="zh-CN" sz="2400" dirty="0" smtClean="0"/>
          </a:p>
          <a:p>
            <a:pPr lvl="1"/>
            <a:r>
              <a:rPr lang="zh-CN" altLang="en-US" sz="2400" dirty="0" smtClean="0"/>
              <a:t>可行性研究和业务研究两个阶段是顺序的，只做一次。</a:t>
            </a:r>
            <a:endParaRPr lang="en-US" altLang="zh-CN" sz="2400" dirty="0" smtClean="0"/>
          </a:p>
          <a:p>
            <a:pPr lvl="1"/>
            <a:r>
              <a:rPr lang="zh-CN" altLang="en-US" sz="2400" dirty="0" smtClean="0"/>
              <a:t>后三个阶段在实际工作中是迭代和增量式的。</a:t>
            </a:r>
            <a:r>
              <a:rPr lang="en-US" altLang="zh-CN" sz="2400" dirty="0" smtClean="0"/>
              <a:t>DSDM</a:t>
            </a:r>
            <a:r>
              <a:rPr lang="zh-CN" altLang="en-US" sz="2400" dirty="0" smtClean="0"/>
              <a:t>的迭代作为时间箱</a:t>
            </a:r>
            <a:r>
              <a:rPr lang="en-US" altLang="zh-CN" sz="2400" dirty="0" smtClean="0"/>
              <a:t>(</a:t>
            </a:r>
            <a:r>
              <a:rPr lang="en-US" altLang="zh-CN" sz="2400" dirty="0" err="1" smtClean="0"/>
              <a:t>timebox</a:t>
            </a:r>
            <a:r>
              <a:rPr lang="en-US" altLang="zh-CN" sz="2400" dirty="0" smtClean="0"/>
              <a:t>)</a:t>
            </a:r>
            <a:r>
              <a:rPr lang="zh-CN" altLang="en-US" sz="2400" dirty="0" smtClean="0"/>
              <a:t>。</a:t>
            </a:r>
            <a:endParaRPr lang="en-US" altLang="zh-CN" sz="2800" dirty="0" smtClean="0"/>
          </a:p>
          <a:p>
            <a:r>
              <a:rPr lang="zh-CN" altLang="en-US" sz="2800" dirty="0" smtClean="0"/>
              <a:t>一个时间箱要持续一段预定义的时间，迭代必须在时间箱内结束。</a:t>
            </a:r>
            <a:endParaRPr lang="en-US" altLang="zh-CN" sz="2800" dirty="0" smtClean="0"/>
          </a:p>
          <a:p>
            <a:pPr lvl="1"/>
            <a:r>
              <a:rPr lang="zh-CN" altLang="en-US" sz="2400" dirty="0" smtClean="0"/>
              <a:t>每次迭代允许的时间是事先安排的，要保证能产生出结果。</a:t>
            </a:r>
            <a:endParaRPr lang="en-US" altLang="zh-CN" sz="2400" dirty="0" smtClean="0"/>
          </a:p>
          <a:p>
            <a:pPr lvl="1"/>
            <a:r>
              <a:rPr lang="zh-CN" altLang="en-US" sz="2400" dirty="0" smtClean="0"/>
              <a:t>一个典型时间箱的持续时间从几天到几周不等。</a:t>
            </a:r>
          </a:p>
          <a:p>
            <a:endParaRPr lang="zh-CN" alt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dirty="0" smtClean="0"/>
              <a:t>18.2.5 </a:t>
            </a:r>
            <a:r>
              <a:rPr lang="zh-CN" altLang="en-US" dirty="0" smtClean="0"/>
              <a:t>自适应软件开发</a:t>
            </a:r>
            <a:endParaRPr lang="en-US" altLang="zh-CN" dirty="0" smtClean="0"/>
          </a:p>
        </p:txBody>
      </p:sp>
      <p:sp>
        <p:nvSpPr>
          <p:cNvPr id="18435" name="内容占位符 2"/>
          <p:cNvSpPr>
            <a:spLocks noGrp="1"/>
          </p:cNvSpPr>
          <p:nvPr>
            <p:ph idx="1"/>
          </p:nvPr>
        </p:nvSpPr>
        <p:spPr/>
        <p:txBody>
          <a:bodyPr/>
          <a:lstStyle/>
          <a:p>
            <a:r>
              <a:rPr lang="zh-CN" altLang="en-US" dirty="0" smtClean="0"/>
              <a:t>自适应软件开发</a:t>
            </a:r>
            <a:r>
              <a:rPr lang="en-US" altLang="zh-CN" dirty="0" smtClean="0"/>
              <a:t>(ASD--Adaptive Software Development)</a:t>
            </a:r>
            <a:r>
              <a:rPr lang="zh-CN" altLang="en-US" dirty="0" smtClean="0"/>
              <a:t>是由</a:t>
            </a:r>
            <a:r>
              <a:rPr lang="en-US" altLang="zh-CN" dirty="0" smtClean="0"/>
              <a:t>James A. </a:t>
            </a:r>
            <a:r>
              <a:rPr lang="en-US" altLang="zh-CN" dirty="0" err="1" smtClean="0"/>
              <a:t>Highsmith</a:t>
            </a:r>
            <a:r>
              <a:rPr lang="zh-CN" altLang="en-US" dirty="0" smtClean="0"/>
              <a:t>开发的，并于</a:t>
            </a:r>
            <a:r>
              <a:rPr lang="en-US" altLang="zh-CN" dirty="0" smtClean="0"/>
              <a:t>2000</a:t>
            </a:r>
            <a:r>
              <a:rPr lang="zh-CN" altLang="en-US" dirty="0" smtClean="0"/>
              <a:t>年发表。</a:t>
            </a:r>
            <a:endParaRPr lang="en-US" altLang="zh-CN" dirty="0" smtClean="0"/>
          </a:p>
          <a:p>
            <a:r>
              <a:rPr lang="en-US" altLang="zh-CN" dirty="0" smtClean="0"/>
              <a:t>ASD</a:t>
            </a:r>
            <a:r>
              <a:rPr lang="zh-CN" altLang="en-US" dirty="0" smtClean="0"/>
              <a:t>的原则来源于</a:t>
            </a:r>
            <a:r>
              <a:rPr lang="en-US" altLang="zh-CN" dirty="0" err="1" smtClean="0"/>
              <a:t>Highsmith</a:t>
            </a:r>
            <a:r>
              <a:rPr lang="zh-CN" altLang="en-US" dirty="0" smtClean="0"/>
              <a:t>早期对迭代开发方法的研究，最早可追溯到</a:t>
            </a:r>
            <a:r>
              <a:rPr lang="en-US" altLang="zh-CN" dirty="0" smtClean="0"/>
              <a:t>1994</a:t>
            </a:r>
            <a:r>
              <a:rPr lang="zh-CN" altLang="en-US" dirty="0" smtClean="0"/>
              <a:t>年的“</a:t>
            </a:r>
            <a:r>
              <a:rPr lang="en-US" altLang="zh-CN" dirty="0" err="1" smtClean="0"/>
              <a:t>RADical</a:t>
            </a:r>
            <a:r>
              <a:rPr lang="en-US" altLang="zh-CN" dirty="0" smtClean="0"/>
              <a:t> software Development</a:t>
            </a:r>
            <a:r>
              <a:rPr lang="zh-CN" altLang="en-US" dirty="0" smtClean="0"/>
              <a:t>”</a:t>
            </a:r>
            <a:r>
              <a:rPr lang="en-US" altLang="zh-CN" baseline="30000" dirty="0" smtClean="0"/>
              <a:t> </a:t>
            </a:r>
            <a:r>
              <a:rPr lang="zh-CN" altLang="en-US" dirty="0" smtClean="0"/>
              <a:t>。</a:t>
            </a:r>
            <a:endParaRPr lang="en-US" altLang="zh-CN" dirty="0" smtClean="0"/>
          </a:p>
          <a:p>
            <a:r>
              <a:rPr lang="en-US" altLang="zh-CN" dirty="0" smtClean="0"/>
              <a:t>ASD</a:t>
            </a:r>
            <a:r>
              <a:rPr lang="zh-CN" altLang="en-US" dirty="0" smtClean="0"/>
              <a:t>主要集中对复杂的、大系统的开发。该方法鼓励采用一个常态原型，按增量式和迭代形式开发。</a:t>
            </a:r>
            <a:r>
              <a:rPr lang="en-US" altLang="zh-CN" dirty="0" smtClean="0"/>
              <a:t>ASD</a:t>
            </a:r>
            <a:r>
              <a:rPr lang="zh-CN" altLang="en-US" dirty="0" smtClean="0"/>
              <a:t>给出的生命周期具有三个阶段，分别是：思索</a:t>
            </a:r>
            <a:r>
              <a:rPr lang="en-US" altLang="zh-CN" dirty="0" smtClean="0"/>
              <a:t>(Speculate)</a:t>
            </a:r>
            <a:r>
              <a:rPr lang="zh-CN" altLang="en-US" dirty="0" smtClean="0"/>
              <a:t>、合作</a:t>
            </a:r>
            <a:r>
              <a:rPr lang="en-US" altLang="zh-CN" dirty="0" smtClean="0"/>
              <a:t>(Collaborate)</a:t>
            </a:r>
            <a:r>
              <a:rPr lang="zh-CN" altLang="en-US" dirty="0" smtClean="0"/>
              <a:t>和认识</a:t>
            </a:r>
            <a:r>
              <a:rPr lang="en-US" altLang="zh-CN" dirty="0" smtClean="0"/>
              <a:t>(Learn)</a:t>
            </a:r>
            <a:r>
              <a:rPr lang="zh-CN" altLang="en-US" dirty="0" smtClean="0"/>
              <a:t>。</a:t>
            </a:r>
          </a:p>
          <a:p>
            <a:endParaRPr lang="zh-CN" alt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r>
              <a:rPr lang="zh-CN" altLang="en-US" smtClean="0"/>
              <a:t>目录</a:t>
            </a:r>
          </a:p>
        </p:txBody>
      </p:sp>
      <p:sp>
        <p:nvSpPr>
          <p:cNvPr id="3075" name="内容占位符 2"/>
          <p:cNvSpPr>
            <a:spLocks noGrp="1"/>
          </p:cNvSpPr>
          <p:nvPr>
            <p:ph idx="1"/>
          </p:nvPr>
        </p:nvSpPr>
        <p:spPr/>
        <p:txBody>
          <a:bodyPr/>
          <a:lstStyle/>
          <a:p>
            <a:pPr>
              <a:buFontTx/>
              <a:buNone/>
            </a:pPr>
            <a:r>
              <a:rPr lang="en-US" altLang="zh-CN" dirty="0" smtClean="0"/>
              <a:t>18.1 </a:t>
            </a:r>
            <a:r>
              <a:rPr lang="zh-CN" altLang="en-US" dirty="0" smtClean="0"/>
              <a:t>敏捷方法起因</a:t>
            </a:r>
            <a:endParaRPr lang="en-US" altLang="zh-CN" dirty="0" smtClean="0"/>
          </a:p>
          <a:p>
            <a:pPr>
              <a:buFontTx/>
              <a:buNone/>
            </a:pPr>
            <a:r>
              <a:rPr lang="en-US" altLang="zh-CN" dirty="0" smtClean="0"/>
              <a:t>18.2 </a:t>
            </a:r>
            <a:r>
              <a:rPr lang="zh-CN" altLang="en-US" dirty="0" smtClean="0"/>
              <a:t>敏捷方法</a:t>
            </a:r>
            <a:endParaRPr lang="en-US" altLang="zh-CN" dirty="0" smtClean="0"/>
          </a:p>
          <a:p>
            <a:pPr>
              <a:buFontTx/>
              <a:buNone/>
            </a:pPr>
            <a:r>
              <a:rPr lang="en-US" altLang="zh-CN" dirty="0" smtClean="0"/>
              <a:t>18.3</a:t>
            </a:r>
            <a:r>
              <a:rPr lang="zh-CN" altLang="en-US" dirty="0" smtClean="0"/>
              <a:t>开发过程的选取</a:t>
            </a:r>
            <a:r>
              <a:rPr lang="en-US" altLang="zh-CN" dirty="0" smtClean="0"/>
              <a:t>---</a:t>
            </a:r>
            <a:r>
              <a:rPr lang="zh-CN" altLang="en-US" dirty="0" smtClean="0"/>
              <a:t>水晶格家族</a:t>
            </a:r>
            <a:endParaRPr lang="en-US" altLang="zh-CN" dirty="0" smtClean="0"/>
          </a:p>
          <a:p>
            <a:pPr>
              <a:buFontTx/>
              <a:buNone/>
            </a:pPr>
            <a:r>
              <a:rPr lang="en-US" altLang="zh-CN" dirty="0" smtClean="0"/>
              <a:t>18.4 RUP</a:t>
            </a:r>
            <a:r>
              <a:rPr lang="zh-CN" altLang="en-US" dirty="0" smtClean="0"/>
              <a:t>过程</a:t>
            </a:r>
            <a:endParaRPr lang="en-US" altLang="zh-CN" dirty="0" smtClean="0"/>
          </a:p>
          <a:p>
            <a:pPr>
              <a:buFontTx/>
              <a:buNone/>
            </a:pPr>
            <a:r>
              <a:rPr lang="en-US" altLang="zh-CN" dirty="0" smtClean="0"/>
              <a:t>18.5 </a:t>
            </a:r>
            <a:r>
              <a:rPr lang="zh-CN" altLang="en-US" dirty="0" smtClean="0"/>
              <a:t>开发方法的比较</a:t>
            </a:r>
            <a:endParaRPr lang="en-US" altLang="zh-CN" dirty="0" smtClean="0"/>
          </a:p>
          <a:p>
            <a:pPr>
              <a:buFontTx/>
              <a:buNone/>
            </a:pPr>
            <a:r>
              <a:rPr lang="en-US" altLang="zh-CN" dirty="0" smtClean="0"/>
              <a:t>18.6 </a:t>
            </a:r>
            <a:r>
              <a:rPr lang="zh-CN" altLang="en-US" dirty="0" smtClean="0"/>
              <a:t>总结</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b="1" smtClean="0"/>
              <a:t>自适应软件开发过程</a:t>
            </a:r>
            <a:endParaRPr lang="zh-CN" altLang="en-US" smtClean="0"/>
          </a:p>
        </p:txBody>
      </p:sp>
      <p:pic>
        <p:nvPicPr>
          <p:cNvPr id="19459" name="Picture 2"/>
          <p:cNvPicPr>
            <a:picLocks noChangeAspect="1" noChangeArrowheads="1"/>
          </p:cNvPicPr>
          <p:nvPr/>
        </p:nvPicPr>
        <p:blipFill>
          <a:blip r:embed="rId2"/>
          <a:srcRect/>
          <a:stretch>
            <a:fillRect/>
          </a:stretch>
        </p:blipFill>
        <p:spPr bwMode="auto">
          <a:xfrm>
            <a:off x="609600" y="1295400"/>
            <a:ext cx="8053388" cy="31242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smtClean="0"/>
              <a:t>ASD</a:t>
            </a:r>
            <a:r>
              <a:rPr lang="zh-CN" altLang="en-US" smtClean="0"/>
              <a:t>的特点</a:t>
            </a:r>
          </a:p>
        </p:txBody>
      </p:sp>
      <p:pic>
        <p:nvPicPr>
          <p:cNvPr id="20483" name="Picture 1"/>
          <p:cNvPicPr>
            <a:picLocks noChangeAspect="1" noChangeArrowheads="1"/>
          </p:cNvPicPr>
          <p:nvPr/>
        </p:nvPicPr>
        <p:blipFill>
          <a:blip r:embed="rId2"/>
          <a:srcRect/>
          <a:stretch>
            <a:fillRect/>
          </a:stretch>
        </p:blipFill>
        <p:spPr bwMode="auto">
          <a:xfrm>
            <a:off x="825500" y="1371600"/>
            <a:ext cx="8242300" cy="4953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smtClean="0"/>
              <a:t>18.3</a:t>
            </a:r>
            <a:r>
              <a:rPr lang="zh-CN" altLang="en-US" smtClean="0"/>
              <a:t>开发过程的选取</a:t>
            </a:r>
            <a:r>
              <a:rPr lang="en-US" altLang="zh-CN" smtClean="0"/>
              <a:t>---</a:t>
            </a:r>
            <a:r>
              <a:rPr lang="zh-CN" altLang="en-US" smtClean="0"/>
              <a:t>水晶格家族</a:t>
            </a:r>
          </a:p>
        </p:txBody>
      </p:sp>
      <p:sp>
        <p:nvSpPr>
          <p:cNvPr id="21507" name="内容占位符 2"/>
          <p:cNvSpPr>
            <a:spLocks noGrp="1"/>
          </p:cNvSpPr>
          <p:nvPr>
            <p:ph idx="1"/>
          </p:nvPr>
        </p:nvSpPr>
        <p:spPr/>
        <p:txBody>
          <a:bodyPr/>
          <a:lstStyle/>
          <a:p>
            <a:r>
              <a:rPr lang="zh-CN" altLang="en-US" dirty="0" smtClean="0"/>
              <a:t>人分三种：“破”、“守”、“立”</a:t>
            </a:r>
            <a:endParaRPr lang="en-US" altLang="zh-CN" dirty="0" smtClean="0"/>
          </a:p>
          <a:p>
            <a:pPr lvl="1"/>
            <a:r>
              <a:rPr lang="en-US" altLang="zh-CN" dirty="0" smtClean="0"/>
              <a:t>1</a:t>
            </a:r>
            <a:r>
              <a:rPr lang="zh-CN" altLang="en-US" dirty="0" smtClean="0"/>
              <a:t>）跟随型的人</a:t>
            </a:r>
            <a:r>
              <a:rPr lang="en-US" altLang="zh-CN" dirty="0" smtClean="0"/>
              <a:t>—</a:t>
            </a:r>
            <a:r>
              <a:rPr lang="zh-CN" altLang="en-US" dirty="0" smtClean="0"/>
              <a:t>“</a:t>
            </a:r>
            <a:r>
              <a:rPr lang="zh-CN" altLang="en-US" b="1" dirty="0" smtClean="0"/>
              <a:t>守</a:t>
            </a:r>
            <a:r>
              <a:rPr lang="zh-CN" altLang="en-US" dirty="0" smtClean="0"/>
              <a:t>””，</a:t>
            </a:r>
            <a:endParaRPr lang="en-US" altLang="zh-CN" dirty="0" smtClean="0"/>
          </a:p>
          <a:p>
            <a:pPr lvl="1"/>
            <a:r>
              <a:rPr lang="en-US" altLang="zh-CN" dirty="0" smtClean="0"/>
              <a:t>2</a:t>
            </a:r>
            <a:r>
              <a:rPr lang="zh-CN" altLang="en-US" dirty="0" smtClean="0"/>
              <a:t>）敢于突破型的</a:t>
            </a:r>
            <a:r>
              <a:rPr lang="en-US" altLang="zh-CN" dirty="0" smtClean="0"/>
              <a:t>---</a:t>
            </a:r>
            <a:r>
              <a:rPr lang="zh-CN" altLang="en-US" dirty="0" smtClean="0"/>
              <a:t>“</a:t>
            </a:r>
            <a:r>
              <a:rPr lang="zh-CN" altLang="en-US" b="1" dirty="0" smtClean="0"/>
              <a:t>破</a:t>
            </a:r>
            <a:r>
              <a:rPr lang="zh-CN" altLang="en-US" dirty="0" smtClean="0"/>
              <a:t>”，</a:t>
            </a:r>
            <a:endParaRPr lang="en-US" altLang="zh-CN" dirty="0" smtClean="0"/>
          </a:p>
          <a:p>
            <a:pPr lvl="1"/>
            <a:r>
              <a:rPr lang="en-US" altLang="zh-CN" dirty="0" smtClean="0"/>
              <a:t>3</a:t>
            </a:r>
            <a:r>
              <a:rPr lang="zh-CN" altLang="en-US" dirty="0" smtClean="0"/>
              <a:t>）愿意标新立异的人</a:t>
            </a:r>
            <a:r>
              <a:rPr lang="en-US" altLang="zh-CN" dirty="0" smtClean="0"/>
              <a:t>—</a:t>
            </a:r>
            <a:r>
              <a:rPr lang="zh-CN" altLang="en-US" dirty="0" smtClean="0"/>
              <a:t>“</a:t>
            </a:r>
            <a:r>
              <a:rPr lang="zh-CN" altLang="en-US" b="1" dirty="0" smtClean="0"/>
              <a:t>立</a:t>
            </a:r>
            <a:r>
              <a:rPr lang="zh-CN" altLang="en-US" dirty="0" smtClean="0"/>
              <a:t>”。</a:t>
            </a:r>
            <a:endParaRPr lang="en-US" altLang="zh-CN" dirty="0" smtClean="0"/>
          </a:p>
          <a:p>
            <a:endParaRPr lang="en-US" altLang="zh-CN" dirty="0" smtClean="0"/>
          </a:p>
          <a:p>
            <a:r>
              <a:rPr lang="zh-CN" altLang="en-US" dirty="0" smtClean="0"/>
              <a:t>将这三种人有机地组合在一起是保证项目成功的关键因素。</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endParaRPr lang="zh-CN" altLang="en-US" smtClean="0"/>
          </a:p>
        </p:txBody>
      </p:sp>
      <p:pic>
        <p:nvPicPr>
          <p:cNvPr id="22531" name="Picture 2"/>
          <p:cNvPicPr>
            <a:picLocks noChangeAspect="1" noChangeArrowheads="1"/>
          </p:cNvPicPr>
          <p:nvPr/>
        </p:nvPicPr>
        <p:blipFill>
          <a:blip r:embed="rId2"/>
          <a:srcRect/>
          <a:stretch>
            <a:fillRect/>
          </a:stretch>
        </p:blipFill>
        <p:spPr bwMode="auto">
          <a:xfrm>
            <a:off x="990600" y="1752600"/>
            <a:ext cx="7924800" cy="3732213"/>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endParaRPr lang="zh-CN" altLang="en-US" smtClean="0"/>
          </a:p>
        </p:txBody>
      </p:sp>
      <p:sp>
        <p:nvSpPr>
          <p:cNvPr id="23555" name="内容占位符 2"/>
          <p:cNvSpPr>
            <a:spLocks noGrp="1"/>
          </p:cNvSpPr>
          <p:nvPr>
            <p:ph idx="1"/>
          </p:nvPr>
        </p:nvSpPr>
        <p:spPr>
          <a:xfrm>
            <a:off x="914400" y="1295400"/>
            <a:ext cx="8077200" cy="5029200"/>
          </a:xfrm>
        </p:spPr>
        <p:txBody>
          <a:bodyPr/>
          <a:lstStyle/>
          <a:p>
            <a:r>
              <a:rPr lang="zh-CN" altLang="en-US" smtClean="0"/>
              <a:t>无色水晶格是为适合于</a:t>
            </a:r>
            <a:r>
              <a:rPr lang="en-US" altLang="zh-CN" smtClean="0"/>
              <a:t>1~6</a:t>
            </a:r>
            <a:r>
              <a:rPr lang="zh-CN" altLang="en-US" smtClean="0"/>
              <a:t>人的项目小组所设计，通常适应于项目小组在一个办公室的，交流十分方便的情况，无色水晶方法一般两到三个月发布一次增量。</a:t>
            </a:r>
            <a:endParaRPr lang="en-US" altLang="zh-CN" smtClean="0"/>
          </a:p>
          <a:p>
            <a:r>
              <a:rPr lang="zh-CN" altLang="en-US" smtClean="0"/>
              <a:t>橘黄色水晶方法是为中规模的项目而设计的。一般为</a:t>
            </a:r>
            <a:r>
              <a:rPr lang="en-US" altLang="zh-CN" smtClean="0"/>
              <a:t>10~40</a:t>
            </a:r>
            <a:r>
              <a:rPr lang="zh-CN" altLang="en-US" smtClean="0"/>
              <a:t>人，持续</a:t>
            </a:r>
            <a:r>
              <a:rPr lang="en-US" altLang="zh-CN" smtClean="0"/>
              <a:t>1-2</a:t>
            </a:r>
            <a:r>
              <a:rPr lang="zh-CN" altLang="en-US" smtClean="0"/>
              <a:t>年的项目，橘黄水晶方法一般</a:t>
            </a:r>
            <a:r>
              <a:rPr lang="en-US" altLang="zh-CN" smtClean="0"/>
              <a:t>4</a:t>
            </a:r>
            <a:r>
              <a:rPr lang="zh-CN" altLang="en-US" smtClean="0"/>
              <a:t>个月发布一次。也可以扩展到</a:t>
            </a:r>
            <a:r>
              <a:rPr lang="en-US" altLang="zh-CN" smtClean="0"/>
              <a:t>E50</a:t>
            </a:r>
            <a:r>
              <a:rPr lang="zh-CN" altLang="en-US" smtClean="0"/>
              <a:t>的项目。</a:t>
            </a:r>
            <a:endParaRPr lang="en-US" altLang="zh-CN" smtClean="0"/>
          </a:p>
          <a:p>
            <a:r>
              <a:rPr lang="zh-CN" altLang="en-US" smtClean="0"/>
              <a:t>如果选取橘黄水晶格，其增量过程可以按如图</a:t>
            </a:r>
            <a:r>
              <a:rPr lang="en-US" altLang="zh-CN" smtClean="0"/>
              <a:t>18-6</a:t>
            </a:r>
            <a:r>
              <a:rPr lang="zh-CN" altLang="en-US" smtClean="0"/>
              <a:t>所示的方法进行。</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b="1" smtClean="0"/>
              <a:t>一个中规模项目的增量开发方法</a:t>
            </a:r>
            <a:endParaRPr lang="zh-CN" altLang="en-US" smtClean="0"/>
          </a:p>
        </p:txBody>
      </p:sp>
      <p:pic>
        <p:nvPicPr>
          <p:cNvPr id="24579" name="Picture 2"/>
          <p:cNvPicPr>
            <a:picLocks noChangeAspect="1" noChangeArrowheads="1"/>
          </p:cNvPicPr>
          <p:nvPr/>
        </p:nvPicPr>
        <p:blipFill>
          <a:blip r:embed="rId2"/>
          <a:srcRect/>
          <a:stretch>
            <a:fillRect/>
          </a:stretch>
        </p:blipFill>
        <p:spPr bwMode="auto">
          <a:xfrm>
            <a:off x="1066800" y="1524000"/>
            <a:ext cx="7673975" cy="40386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18.4 RUP</a:t>
            </a:r>
            <a:r>
              <a:rPr lang="zh-CN" altLang="en-US" dirty="0" smtClean="0"/>
              <a:t>过程</a:t>
            </a:r>
            <a:endParaRPr lang="zh-CN" altLang="en-US" dirty="0"/>
          </a:p>
        </p:txBody>
      </p:sp>
      <p:sp>
        <p:nvSpPr>
          <p:cNvPr id="3" name="内容占位符 2"/>
          <p:cNvSpPr>
            <a:spLocks noGrp="1"/>
          </p:cNvSpPr>
          <p:nvPr>
            <p:ph idx="1"/>
          </p:nvPr>
        </p:nvSpPr>
        <p:spPr/>
        <p:txBody>
          <a:bodyPr/>
          <a:lstStyle/>
          <a:p>
            <a:r>
              <a:rPr lang="en-US" dirty="0" smtClean="0"/>
              <a:t>18.4.1 RUP</a:t>
            </a:r>
            <a:r>
              <a:rPr lang="zh-CN" altLang="en-US" dirty="0" smtClean="0"/>
              <a:t>过程的交替与迭代</a:t>
            </a:r>
          </a:p>
          <a:p>
            <a:r>
              <a:rPr lang="en-US" dirty="0" smtClean="0"/>
              <a:t>18.4.2 RUP</a:t>
            </a:r>
            <a:r>
              <a:rPr lang="zh-CN" altLang="en-US" dirty="0" smtClean="0"/>
              <a:t>的项目生命周期</a:t>
            </a:r>
          </a:p>
          <a:p>
            <a:r>
              <a:rPr lang="en-US" dirty="0" smtClean="0"/>
              <a:t>18.4.3 RUP</a:t>
            </a:r>
            <a:r>
              <a:rPr lang="zh-CN" altLang="en-US" dirty="0" smtClean="0"/>
              <a:t>的项目开发过程</a:t>
            </a:r>
          </a:p>
          <a:p>
            <a:r>
              <a:rPr lang="en-US" dirty="0" smtClean="0"/>
              <a:t>18.4.4 RUP</a:t>
            </a:r>
            <a:r>
              <a:rPr lang="zh-CN" altLang="en-US" dirty="0" smtClean="0"/>
              <a:t>的支持过程</a:t>
            </a:r>
          </a:p>
          <a:p>
            <a:pPr>
              <a:buNone/>
            </a:pP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dirty="0" smtClean="0"/>
              <a:t>18.4.1 RUP</a:t>
            </a:r>
            <a:r>
              <a:rPr lang="zh-CN" altLang="en-US" dirty="0" smtClean="0"/>
              <a:t>过程的交替与迭代</a:t>
            </a:r>
          </a:p>
        </p:txBody>
      </p:sp>
      <p:sp>
        <p:nvSpPr>
          <p:cNvPr id="25603" name="内容占位符 2"/>
          <p:cNvSpPr>
            <a:spLocks noGrp="1"/>
          </p:cNvSpPr>
          <p:nvPr>
            <p:ph idx="1"/>
          </p:nvPr>
        </p:nvSpPr>
        <p:spPr/>
        <p:txBody>
          <a:bodyPr/>
          <a:lstStyle/>
          <a:p>
            <a:r>
              <a:rPr lang="en-US" altLang="zh-CN" dirty="0" smtClean="0"/>
              <a:t>RUP</a:t>
            </a:r>
            <a:r>
              <a:rPr lang="zh-CN" altLang="en-US" dirty="0" smtClean="0"/>
              <a:t>具有把项目的生命周期分为</a:t>
            </a:r>
            <a:r>
              <a:rPr lang="en-US" altLang="zh-CN" dirty="0" smtClean="0"/>
              <a:t>4</a:t>
            </a:r>
            <a:r>
              <a:rPr lang="zh-CN" altLang="en-US" dirty="0" smtClean="0"/>
              <a:t>个阶段，每个阶段都可能涵盖</a:t>
            </a:r>
            <a:r>
              <a:rPr lang="en-US" altLang="zh-CN" dirty="0" smtClean="0"/>
              <a:t>6</a:t>
            </a:r>
            <a:r>
              <a:rPr lang="zh-CN" altLang="en-US" dirty="0" smtClean="0"/>
              <a:t>个开发过程、以及</a:t>
            </a:r>
            <a:r>
              <a:rPr lang="en-US" altLang="zh-CN" dirty="0" smtClean="0"/>
              <a:t>3</a:t>
            </a:r>
            <a:r>
              <a:rPr lang="zh-CN" altLang="en-US" dirty="0" smtClean="0"/>
              <a:t>个支持过程。这与传统瀑布模型中的几个阶段和过程类似。</a:t>
            </a:r>
            <a:endParaRPr lang="en-US" altLang="zh-CN" dirty="0" smtClean="0"/>
          </a:p>
          <a:p>
            <a:r>
              <a:rPr lang="zh-CN" altLang="en-US" dirty="0" smtClean="0"/>
              <a:t>但是，</a:t>
            </a:r>
            <a:r>
              <a:rPr lang="en-US" altLang="zh-CN" dirty="0" smtClean="0"/>
              <a:t>RUP</a:t>
            </a:r>
            <a:r>
              <a:rPr lang="zh-CN" altLang="en-US" dirty="0" smtClean="0"/>
              <a:t>强调的是迭代过程。</a:t>
            </a:r>
            <a:endParaRPr lang="en-US" altLang="zh-CN" dirty="0" smtClean="0"/>
          </a:p>
          <a:p>
            <a:pPr lvl="1"/>
            <a:r>
              <a:rPr lang="en-US" altLang="zh-CN" dirty="0" smtClean="0"/>
              <a:t>6</a:t>
            </a:r>
            <a:r>
              <a:rPr lang="zh-CN" altLang="en-US" dirty="0" smtClean="0"/>
              <a:t>个子过程和三个支持过程在项目中轮流交替被使用，每个阶段都可以进行过程迭代。</a:t>
            </a:r>
            <a:endParaRPr lang="en-US" altLang="zh-CN" dirty="0" smtClean="0"/>
          </a:p>
          <a:p>
            <a:r>
              <a:rPr lang="zh-CN" altLang="en-US" dirty="0" smtClean="0"/>
              <a:t>由此，业务价值以增量的迭代方式，在时间箱中，交叉迭代得以实现。</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mtClean="0"/>
              <a:t>RUP</a:t>
            </a:r>
            <a:r>
              <a:rPr lang="zh-CN" altLang="en-US" smtClean="0"/>
              <a:t>项目生命周期和过程两个维度分解</a:t>
            </a:r>
          </a:p>
        </p:txBody>
      </p:sp>
      <p:pic>
        <p:nvPicPr>
          <p:cNvPr id="26627" name="Picture 3"/>
          <p:cNvPicPr>
            <a:picLocks noChangeAspect="1" noChangeArrowheads="1"/>
          </p:cNvPicPr>
          <p:nvPr/>
        </p:nvPicPr>
        <p:blipFill>
          <a:blip r:embed="rId2"/>
          <a:srcRect/>
          <a:stretch>
            <a:fillRect/>
          </a:stretch>
        </p:blipFill>
        <p:spPr bwMode="auto">
          <a:xfrm>
            <a:off x="914400" y="1143000"/>
            <a:ext cx="6705600" cy="534987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dirty="0" smtClean="0"/>
              <a:t>18.4.2 RUP</a:t>
            </a:r>
            <a:r>
              <a:rPr lang="zh-CN" altLang="en-US" dirty="0" smtClean="0"/>
              <a:t>的项目生命周期</a:t>
            </a:r>
          </a:p>
        </p:txBody>
      </p:sp>
      <p:sp>
        <p:nvSpPr>
          <p:cNvPr id="27651" name="内容占位符 2"/>
          <p:cNvSpPr>
            <a:spLocks noGrp="1"/>
          </p:cNvSpPr>
          <p:nvPr>
            <p:ph idx="1"/>
          </p:nvPr>
        </p:nvSpPr>
        <p:spPr/>
        <p:txBody>
          <a:bodyPr/>
          <a:lstStyle/>
          <a:p>
            <a:r>
              <a:rPr lang="en-US" altLang="zh-CN" dirty="0" smtClean="0"/>
              <a:t>RUP</a:t>
            </a:r>
            <a:r>
              <a:rPr lang="zh-CN" altLang="en-US" dirty="0" smtClean="0"/>
              <a:t>项目的生命周期分为四个阶段：</a:t>
            </a:r>
            <a:endParaRPr lang="en-US" altLang="zh-CN" dirty="0" smtClean="0"/>
          </a:p>
          <a:p>
            <a:pPr lvl="1"/>
            <a:r>
              <a:rPr lang="zh-CN" altLang="en-US" dirty="0" smtClean="0"/>
              <a:t>初始</a:t>
            </a:r>
            <a:r>
              <a:rPr lang="en-US" altLang="zh-CN" dirty="0" smtClean="0"/>
              <a:t>(Inception)</a:t>
            </a:r>
            <a:r>
              <a:rPr lang="zh-CN" altLang="en-US" dirty="0" smtClean="0"/>
              <a:t>、</a:t>
            </a:r>
            <a:endParaRPr lang="en-US" altLang="zh-CN" dirty="0" smtClean="0"/>
          </a:p>
          <a:p>
            <a:pPr lvl="1"/>
            <a:r>
              <a:rPr lang="zh-CN" altLang="en-US" dirty="0" smtClean="0"/>
              <a:t>细化</a:t>
            </a:r>
            <a:r>
              <a:rPr lang="en-US" altLang="zh-CN" dirty="0" smtClean="0"/>
              <a:t>(Elaboration)</a:t>
            </a:r>
            <a:r>
              <a:rPr lang="zh-CN" altLang="en-US" dirty="0" smtClean="0"/>
              <a:t>、</a:t>
            </a:r>
            <a:endParaRPr lang="en-US" altLang="zh-CN" dirty="0" smtClean="0"/>
          </a:p>
          <a:p>
            <a:pPr lvl="1"/>
            <a:r>
              <a:rPr lang="zh-CN" altLang="en-US" dirty="0" smtClean="0"/>
              <a:t>构造</a:t>
            </a:r>
            <a:r>
              <a:rPr lang="en-US" altLang="zh-CN" dirty="0" smtClean="0"/>
              <a:t>(Construction)</a:t>
            </a:r>
            <a:r>
              <a:rPr lang="zh-CN" altLang="en-US" dirty="0" smtClean="0"/>
              <a:t>、</a:t>
            </a:r>
            <a:endParaRPr lang="en-US" altLang="zh-CN" dirty="0" smtClean="0"/>
          </a:p>
          <a:p>
            <a:pPr lvl="1"/>
            <a:r>
              <a:rPr lang="zh-CN" altLang="en-US" dirty="0" smtClean="0"/>
              <a:t>交付</a:t>
            </a:r>
            <a:r>
              <a:rPr lang="en-US" altLang="zh-CN" dirty="0" smtClean="0"/>
              <a:t>(Transition)</a:t>
            </a:r>
            <a:r>
              <a:rPr lang="zh-CN" altLang="en-US" dirty="0" smtClean="0"/>
              <a:t>。</a:t>
            </a:r>
            <a:endParaRPr lang="en-US" altLang="zh-CN" dirty="0" smtClean="0"/>
          </a:p>
          <a:p>
            <a:r>
              <a:rPr lang="zh-CN" altLang="en-US" dirty="0" smtClean="0"/>
              <a:t>这些阶段被分离迭代，每次都产生出软件的一部分可演示的片段。迭代时长从</a:t>
            </a:r>
            <a:r>
              <a:rPr lang="en-US" altLang="zh-CN" dirty="0" smtClean="0"/>
              <a:t>2</a:t>
            </a:r>
            <a:r>
              <a:rPr lang="zh-CN" altLang="en-US" dirty="0" smtClean="0"/>
              <a:t>周到</a:t>
            </a:r>
            <a:r>
              <a:rPr lang="en-US" altLang="zh-CN" dirty="0" smtClean="0"/>
              <a:t>6</a:t>
            </a:r>
            <a:r>
              <a:rPr lang="zh-CN" altLang="en-US" dirty="0" smtClean="0"/>
              <a:t>个月不等。</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smtClean="0"/>
              <a:t>敏捷方法起因</a:t>
            </a:r>
          </a:p>
        </p:txBody>
      </p:sp>
      <p:sp>
        <p:nvSpPr>
          <p:cNvPr id="4099" name="Rectangle 3"/>
          <p:cNvSpPr>
            <a:spLocks noGrp="1" noChangeArrowheads="1"/>
          </p:cNvSpPr>
          <p:nvPr>
            <p:ph type="body" idx="1"/>
          </p:nvPr>
        </p:nvSpPr>
        <p:spPr>
          <a:xfrm>
            <a:off x="1146628" y="1219200"/>
            <a:ext cx="7844971" cy="4724400"/>
          </a:xfrm>
        </p:spPr>
        <p:txBody>
          <a:bodyPr/>
          <a:lstStyle/>
          <a:p>
            <a:pPr>
              <a:lnSpc>
                <a:spcPct val="90000"/>
              </a:lnSpc>
            </a:pPr>
            <a:r>
              <a:rPr lang="zh-CN" altLang="en-US" sz="2400" dirty="0" smtClean="0"/>
              <a:t>“传统的软件开发方法是否适合信息系统的开发？” </a:t>
            </a:r>
            <a:endParaRPr lang="en-US" altLang="zh-CN" sz="2400" dirty="0" smtClean="0"/>
          </a:p>
          <a:p>
            <a:pPr lvl="1">
              <a:lnSpc>
                <a:spcPct val="90000"/>
              </a:lnSpc>
            </a:pPr>
            <a:r>
              <a:rPr lang="en-US" altLang="zh-CN" sz="2000" dirty="0" err="1" smtClean="0"/>
              <a:t>Truex</a:t>
            </a:r>
            <a:r>
              <a:rPr lang="zh-CN" altLang="en-US" sz="2000" dirty="0" smtClean="0"/>
              <a:t>等于</a:t>
            </a:r>
            <a:r>
              <a:rPr lang="en-US" altLang="zh-CN" sz="2000" dirty="0" smtClean="0"/>
              <a:t>2000</a:t>
            </a:r>
            <a:r>
              <a:rPr lang="zh-CN" altLang="en-US" sz="2000" dirty="0" smtClean="0"/>
              <a:t>年</a:t>
            </a:r>
            <a:endParaRPr lang="en-US" altLang="zh-CN" sz="2000" dirty="0" smtClean="0"/>
          </a:p>
          <a:p>
            <a:pPr>
              <a:lnSpc>
                <a:spcPct val="90000"/>
              </a:lnSpc>
            </a:pPr>
            <a:r>
              <a:rPr lang="zh-CN" altLang="en-US" sz="2400" dirty="0" smtClean="0"/>
              <a:t>为啥就要先写需求和设计文档？</a:t>
            </a:r>
            <a:endParaRPr lang="en-US" altLang="zh-CN" sz="2400" dirty="0" smtClean="0"/>
          </a:p>
          <a:p>
            <a:pPr lvl="1">
              <a:lnSpc>
                <a:spcPct val="90000"/>
              </a:lnSpc>
            </a:pPr>
            <a:r>
              <a:rPr lang="zh-CN" altLang="en-US" sz="2000" dirty="0" smtClean="0"/>
              <a:t>写文档太耽误时间，</a:t>
            </a:r>
            <a:endParaRPr lang="en-US" altLang="zh-CN" sz="2000" dirty="0" smtClean="0"/>
          </a:p>
          <a:p>
            <a:pPr lvl="1">
              <a:lnSpc>
                <a:spcPct val="90000"/>
              </a:lnSpc>
            </a:pPr>
            <a:r>
              <a:rPr lang="zh-CN" altLang="en-US" sz="2000" dirty="0" smtClean="0"/>
              <a:t>文档无法表达清楚思想，还不如我们在黑板上讨论的草稿</a:t>
            </a:r>
            <a:endParaRPr lang="en-US" altLang="zh-CN" sz="2000" dirty="0" smtClean="0"/>
          </a:p>
          <a:p>
            <a:pPr lvl="1">
              <a:lnSpc>
                <a:spcPct val="90000"/>
              </a:lnSpc>
            </a:pPr>
            <a:r>
              <a:rPr lang="zh-CN" altLang="en-US" sz="2000" dirty="0" smtClean="0"/>
              <a:t>传统的“文档驱动”似乎不合适信息系统快速开发的要求！！！</a:t>
            </a:r>
            <a:endParaRPr lang="en-US" altLang="zh-CN" sz="2000" dirty="0" smtClean="0"/>
          </a:p>
          <a:p>
            <a:pPr lvl="1">
              <a:lnSpc>
                <a:spcPct val="90000"/>
              </a:lnSpc>
              <a:buFontTx/>
              <a:buNone/>
            </a:pPr>
            <a:endParaRPr lang="en-US" altLang="zh-CN" sz="2000" dirty="0" smtClean="0"/>
          </a:p>
          <a:p>
            <a:pPr>
              <a:lnSpc>
                <a:spcPct val="90000"/>
              </a:lnSpc>
            </a:pPr>
            <a:r>
              <a:rPr lang="zh-CN" altLang="en-US" sz="2400" dirty="0" smtClean="0"/>
              <a:t>看来：</a:t>
            </a:r>
            <a:endParaRPr lang="en-US" altLang="zh-CN" sz="2400" dirty="0" smtClean="0"/>
          </a:p>
          <a:p>
            <a:pPr lvl="1">
              <a:lnSpc>
                <a:spcPct val="90000"/>
              </a:lnSpc>
            </a:pPr>
            <a:r>
              <a:rPr lang="zh-CN" altLang="en-US" sz="2000" dirty="0" smtClean="0"/>
              <a:t>信息系统的开发可以分为有条理的</a:t>
            </a:r>
            <a:r>
              <a:rPr lang="en-US" altLang="zh-CN" sz="2000" dirty="0" smtClean="0"/>
              <a:t>(methodical)</a:t>
            </a:r>
            <a:r>
              <a:rPr lang="zh-CN" altLang="en-US" sz="2000" dirty="0" smtClean="0"/>
              <a:t>过程和无条理的</a:t>
            </a:r>
            <a:r>
              <a:rPr lang="en-US" altLang="zh-CN" sz="2000" dirty="0" smtClean="0"/>
              <a:t>(immethodical)</a:t>
            </a:r>
            <a:r>
              <a:rPr lang="zh-CN" altLang="en-US" sz="2000" dirty="0" smtClean="0"/>
              <a:t>开发过程</a:t>
            </a:r>
            <a:endParaRPr lang="en-US" altLang="zh-CN" sz="2000" dirty="0" smtClean="0"/>
          </a:p>
          <a:p>
            <a:pPr lvl="1">
              <a:lnSpc>
                <a:spcPct val="90000"/>
              </a:lnSpc>
            </a:pPr>
            <a:endParaRPr lang="en-US" altLang="zh-CN" sz="2000" dirty="0" smtClean="0"/>
          </a:p>
          <a:p>
            <a:pPr lvl="1">
              <a:lnSpc>
                <a:spcPct val="90000"/>
              </a:lnSpc>
            </a:pPr>
            <a:r>
              <a:rPr lang="zh-CN" altLang="en-US" sz="2000" dirty="0" smtClean="0"/>
              <a:t>看上去，无条理的开发方法也能做出像样的软件！</a:t>
            </a:r>
            <a:endParaRPr lang="en-US" altLang="zh-CN" sz="2000" dirty="0" smtClean="0"/>
          </a:p>
          <a:p>
            <a:pPr lvl="1">
              <a:lnSpc>
                <a:spcPct val="90000"/>
              </a:lnSpc>
            </a:pPr>
            <a:endParaRPr lang="en-US" altLang="zh-CN" sz="20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smtClean="0"/>
              <a:t>RUP</a:t>
            </a:r>
            <a:r>
              <a:rPr lang="zh-CN" altLang="en-US" smtClean="0"/>
              <a:t>的项目生命周期</a:t>
            </a:r>
          </a:p>
        </p:txBody>
      </p:sp>
      <p:sp>
        <p:nvSpPr>
          <p:cNvPr id="27651" name="内容占位符 2"/>
          <p:cNvSpPr>
            <a:spLocks noGrp="1"/>
          </p:cNvSpPr>
          <p:nvPr>
            <p:ph idx="1"/>
          </p:nvPr>
        </p:nvSpPr>
        <p:spPr>
          <a:xfrm>
            <a:off x="1143000" y="1121229"/>
            <a:ext cx="8001000" cy="4902200"/>
          </a:xfrm>
        </p:spPr>
        <p:txBody>
          <a:bodyPr/>
          <a:lstStyle/>
          <a:p>
            <a:r>
              <a:rPr lang="zh-CN" altLang="en-US" b="1" dirty="0" smtClean="0"/>
              <a:t>初始阶段，</a:t>
            </a:r>
            <a:endParaRPr lang="en-US" altLang="zh-CN" b="1" dirty="0" smtClean="0"/>
          </a:p>
          <a:p>
            <a:pPr lvl="1"/>
            <a:r>
              <a:rPr lang="zh-CN" altLang="en-US" sz="2000" dirty="0" smtClean="0"/>
              <a:t>用户、采购方、承包商等都要考虑如何描述生命周期的目标。例如，建立项目的范围、边界条件、验收准则等。标识出关键的使用案例</a:t>
            </a:r>
            <a:r>
              <a:rPr lang="en-US" altLang="zh-CN" sz="2000" dirty="0" smtClean="0"/>
              <a:t>---</a:t>
            </a:r>
            <a:r>
              <a:rPr lang="zh-CN" altLang="en-US" sz="2000" dirty="0" smtClean="0"/>
              <a:t>推演出系统的功能。推导出可能的系统体系结构，估计整个项目的进度和费用。</a:t>
            </a:r>
          </a:p>
          <a:p>
            <a:r>
              <a:rPr lang="zh-CN" altLang="en-US" b="1" dirty="0" smtClean="0"/>
              <a:t>细化阶段，</a:t>
            </a:r>
            <a:endParaRPr lang="en-US" altLang="zh-CN" b="1" dirty="0" smtClean="0"/>
          </a:p>
          <a:p>
            <a:pPr lvl="1"/>
            <a:r>
              <a:rPr lang="zh-CN" altLang="en-US" sz="2000" dirty="0" smtClean="0"/>
              <a:t>建立软件体系结构，分析问题领域，思考待建的整个系统。定义出项目的计划。详细描述项目的过程、基础结构和开发环境。</a:t>
            </a:r>
            <a:endParaRPr lang="en-US" altLang="zh-CN" sz="2000" dirty="0" smtClean="0"/>
          </a:p>
          <a:p>
            <a:pPr lvl="1"/>
            <a:r>
              <a:rPr lang="zh-CN" altLang="en-US" sz="2000" dirty="0" smtClean="0"/>
              <a:t>要完成大部分的用例</a:t>
            </a:r>
            <a:r>
              <a:rPr lang="en-US" altLang="zh-CN" sz="2000" dirty="0" smtClean="0"/>
              <a:t>(Use case)</a:t>
            </a:r>
            <a:r>
              <a:rPr lang="zh-CN" altLang="en-US" sz="2000" dirty="0" smtClean="0"/>
              <a:t>和所有的执行者或角色</a:t>
            </a:r>
            <a:r>
              <a:rPr lang="en-US" altLang="zh-CN" sz="2000" dirty="0" smtClean="0"/>
              <a:t>(actor)</a:t>
            </a:r>
            <a:r>
              <a:rPr lang="zh-CN" altLang="en-US" sz="2000" dirty="0" smtClean="0"/>
              <a:t>的标识和描述，以及完成软件体系结构的描述。</a:t>
            </a:r>
            <a:endParaRPr lang="en-US" altLang="zh-CN" sz="2000" dirty="0" smtClean="0"/>
          </a:p>
          <a:p>
            <a:pPr lvl="1"/>
            <a:r>
              <a:rPr lang="zh-CN" altLang="en-US" sz="2000" dirty="0" smtClean="0"/>
              <a:t>阶段结束时，分析和判断实现的风险，判断对未来的产品看法是否稳定，判断体系结构的稳定性，资源开销和初始计划的是否一致。</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dirty="0" smtClean="0"/>
              <a:t>RUP</a:t>
            </a:r>
            <a:r>
              <a:rPr lang="zh-CN" altLang="en-US" dirty="0" smtClean="0"/>
              <a:t>的项目生命周期</a:t>
            </a:r>
          </a:p>
        </p:txBody>
      </p:sp>
      <p:sp>
        <p:nvSpPr>
          <p:cNvPr id="28675" name="内容占位符 2"/>
          <p:cNvSpPr>
            <a:spLocks noGrp="1"/>
          </p:cNvSpPr>
          <p:nvPr>
            <p:ph idx="1"/>
          </p:nvPr>
        </p:nvSpPr>
        <p:spPr/>
        <p:txBody>
          <a:bodyPr/>
          <a:lstStyle/>
          <a:p>
            <a:r>
              <a:rPr lang="zh-CN" altLang="en-US" b="1" dirty="0" smtClean="0"/>
              <a:t>构造阶段，</a:t>
            </a:r>
            <a:endParaRPr lang="en-US" altLang="zh-CN" b="1" dirty="0" smtClean="0"/>
          </a:p>
          <a:p>
            <a:pPr lvl="1"/>
            <a:r>
              <a:rPr lang="zh-CN" altLang="en-US" dirty="0" smtClean="0"/>
              <a:t>开发剩余的部件和所有应用特征，并把其集成到产品中，以及测试。</a:t>
            </a:r>
            <a:r>
              <a:rPr lang="en-US" altLang="zh-CN" dirty="0" smtClean="0"/>
              <a:t>RUP</a:t>
            </a:r>
            <a:r>
              <a:rPr lang="zh-CN" altLang="en-US" dirty="0" smtClean="0"/>
              <a:t>认为</a:t>
            </a:r>
            <a:r>
              <a:rPr lang="en-US" altLang="zh-CN" dirty="0" smtClean="0"/>
              <a:t>Construction</a:t>
            </a:r>
            <a:r>
              <a:rPr lang="zh-CN" altLang="en-US" dirty="0" smtClean="0"/>
              <a:t>阶段是一个生产过程，因此，强调资源的管理，以及费用、进度和质量的控制。</a:t>
            </a:r>
            <a:endParaRPr lang="en-US" altLang="zh-CN" dirty="0" smtClean="0"/>
          </a:p>
          <a:p>
            <a:pPr lvl="1"/>
            <a:r>
              <a:rPr lang="zh-CN" altLang="en-US" dirty="0" smtClean="0"/>
              <a:t>尽可能能快速地创造出</a:t>
            </a:r>
            <a:r>
              <a:rPr lang="en-US" altLang="zh-CN" dirty="0" smtClean="0"/>
              <a:t>(α</a:t>
            </a:r>
            <a:r>
              <a:rPr lang="zh-CN" altLang="en-US" dirty="0" smtClean="0"/>
              <a:t>、</a:t>
            </a:r>
            <a:r>
              <a:rPr lang="en-US" altLang="zh-CN" dirty="0" smtClean="0"/>
              <a:t>β</a:t>
            </a:r>
            <a:r>
              <a:rPr lang="zh-CN" altLang="en-US" dirty="0" smtClean="0"/>
              <a:t>、以及其它形式的发布</a:t>
            </a:r>
            <a:r>
              <a:rPr lang="en-US" altLang="zh-CN" dirty="0" smtClean="0"/>
              <a:t>)</a:t>
            </a:r>
            <a:r>
              <a:rPr lang="zh-CN" altLang="en-US" dirty="0" smtClean="0"/>
              <a:t>版本，同时保证足够的质量。在转移阶段之前，就给出一次或多个版本发布</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dirty="0" smtClean="0"/>
              <a:t>RUP</a:t>
            </a:r>
            <a:r>
              <a:rPr lang="zh-CN" altLang="en-US" dirty="0" smtClean="0"/>
              <a:t>的项目生命周期</a:t>
            </a:r>
          </a:p>
        </p:txBody>
      </p:sp>
      <p:sp>
        <p:nvSpPr>
          <p:cNvPr id="28675" name="内容占位符 2"/>
          <p:cNvSpPr>
            <a:spLocks noGrp="1"/>
          </p:cNvSpPr>
          <p:nvPr>
            <p:ph idx="1"/>
          </p:nvPr>
        </p:nvSpPr>
        <p:spPr/>
        <p:txBody>
          <a:bodyPr/>
          <a:lstStyle/>
          <a:p>
            <a:r>
              <a:rPr lang="zh-CN" altLang="en-US" b="1" dirty="0" smtClean="0"/>
              <a:t>交付阶段</a:t>
            </a:r>
            <a:endParaRPr lang="en-US" altLang="zh-CN" b="1" dirty="0" smtClean="0"/>
          </a:p>
          <a:p>
            <a:pPr lvl="1"/>
            <a:r>
              <a:rPr lang="zh-CN" altLang="en-US" dirty="0" smtClean="0"/>
              <a:t>当产品足够成熟</a:t>
            </a:r>
            <a:r>
              <a:rPr lang="en-US" altLang="zh-CN" dirty="0" smtClean="0"/>
              <a:t>(</a:t>
            </a:r>
            <a:r>
              <a:rPr lang="zh-CN" altLang="en-US" dirty="0" smtClean="0"/>
              <a:t>例如，可以通过监控系统的更改请求频度来判断产品的成熟性</a:t>
            </a:r>
            <a:r>
              <a:rPr lang="en-US" altLang="zh-CN" dirty="0" smtClean="0"/>
              <a:t>)</a:t>
            </a:r>
            <a:r>
              <a:rPr lang="zh-CN" altLang="en-US" dirty="0" smtClean="0"/>
              <a:t>时，就可以将其发布给用户群。</a:t>
            </a:r>
            <a:endParaRPr lang="en-US" altLang="zh-CN" dirty="0" smtClean="0"/>
          </a:p>
          <a:p>
            <a:pPr lvl="1"/>
            <a:r>
              <a:rPr lang="zh-CN" altLang="en-US" dirty="0" smtClean="0"/>
              <a:t>依据用户的反馈，后续发布中调整提出的问题，或者完成推迟的特征。</a:t>
            </a:r>
            <a:endParaRPr lang="en-US" altLang="zh-CN" dirty="0" smtClean="0"/>
          </a:p>
          <a:p>
            <a:pPr lvl="1"/>
            <a:r>
              <a:rPr lang="zh-CN" altLang="en-US" dirty="0" smtClean="0"/>
              <a:t>交付阶段由</a:t>
            </a:r>
            <a:r>
              <a:rPr lang="en-US" altLang="zh-CN" dirty="0" smtClean="0"/>
              <a:t>β</a:t>
            </a:r>
            <a:r>
              <a:rPr lang="zh-CN" altLang="en-US" dirty="0" smtClean="0"/>
              <a:t>测试、先导试验、对用户和系统维护人员培训、产品市场造势、发布、以及销售等组成。伴随着</a:t>
            </a:r>
            <a:r>
              <a:rPr lang="en-US" altLang="zh-CN" dirty="0" smtClean="0"/>
              <a:t>β</a:t>
            </a:r>
            <a:r>
              <a:rPr lang="zh-CN" altLang="en-US" dirty="0" smtClean="0"/>
              <a:t>测试和通常的发布，迭代多次是正常。</a:t>
            </a:r>
            <a:endParaRPr lang="en-US" altLang="zh-CN" dirty="0" smtClean="0"/>
          </a:p>
          <a:p>
            <a:pPr lvl="1"/>
            <a:r>
              <a:rPr lang="zh-CN" altLang="en-US" dirty="0" smtClean="0"/>
              <a:t>用户文档</a:t>
            </a:r>
            <a:r>
              <a:rPr lang="en-US" altLang="zh-CN" dirty="0" smtClean="0"/>
              <a:t>(</a:t>
            </a:r>
            <a:r>
              <a:rPr lang="zh-CN" altLang="en-US" dirty="0" smtClean="0"/>
              <a:t>用户手册、培训课程材料</a:t>
            </a:r>
            <a:r>
              <a:rPr lang="en-US" altLang="zh-CN" dirty="0" smtClean="0"/>
              <a:t>)</a:t>
            </a:r>
            <a:r>
              <a:rPr lang="zh-CN" altLang="en-US" dirty="0" smtClean="0"/>
              <a:t>也同时产生。</a:t>
            </a:r>
          </a:p>
          <a:p>
            <a:endParaRPr lang="zh-CN" altLang="en-US" sz="20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18.4.3 RUP</a:t>
            </a:r>
            <a:r>
              <a:rPr lang="zh-CN" altLang="en-US" dirty="0" smtClean="0"/>
              <a:t>的项目开发过程</a:t>
            </a:r>
            <a:endParaRPr lang="zh-CN" altLang="en-US" dirty="0"/>
          </a:p>
        </p:txBody>
      </p:sp>
      <p:sp>
        <p:nvSpPr>
          <p:cNvPr id="3" name="内容占位符 2"/>
          <p:cNvSpPr>
            <a:spLocks noGrp="1"/>
          </p:cNvSpPr>
          <p:nvPr>
            <p:ph idx="1"/>
          </p:nvPr>
        </p:nvSpPr>
        <p:spPr/>
        <p:txBody>
          <a:bodyPr/>
          <a:lstStyle/>
          <a:p>
            <a:r>
              <a:rPr lang="en-US" dirty="0" smtClean="0"/>
              <a:t>RUP</a:t>
            </a:r>
            <a:r>
              <a:rPr lang="zh-CN" altLang="en-US" dirty="0" smtClean="0"/>
              <a:t>中有</a:t>
            </a:r>
            <a:r>
              <a:rPr lang="en-US" dirty="0" smtClean="0"/>
              <a:t>6</a:t>
            </a:r>
            <a:r>
              <a:rPr lang="zh-CN" altLang="en-US" dirty="0" smtClean="0"/>
              <a:t>开发过程工作流</a:t>
            </a:r>
            <a:r>
              <a:rPr lang="en-US" dirty="0" smtClean="0"/>
              <a:t>(Process Workflows)</a:t>
            </a:r>
            <a:r>
              <a:rPr lang="zh-CN" altLang="en-US" dirty="0" smtClean="0"/>
              <a:t>，分别是：</a:t>
            </a:r>
            <a:r>
              <a:rPr lang="en-US" dirty="0" smtClean="0"/>
              <a:t> </a:t>
            </a:r>
            <a:endParaRPr lang="zh-CN" altLang="en-US" dirty="0" smtClean="0"/>
          </a:p>
          <a:p>
            <a:pPr lvl="1"/>
            <a:r>
              <a:rPr lang="zh-CN" altLang="en-US" dirty="0" smtClean="0"/>
              <a:t>业务建模</a:t>
            </a:r>
            <a:r>
              <a:rPr lang="en-US" dirty="0" smtClean="0"/>
              <a:t>(Business Modeling)</a:t>
            </a:r>
            <a:endParaRPr lang="zh-CN" altLang="en-US" dirty="0" smtClean="0"/>
          </a:p>
          <a:p>
            <a:pPr lvl="1"/>
            <a:r>
              <a:rPr lang="zh-CN" altLang="en-US" dirty="0" smtClean="0"/>
              <a:t>需求</a:t>
            </a:r>
            <a:r>
              <a:rPr lang="en-US" dirty="0" smtClean="0"/>
              <a:t>(Requirements)</a:t>
            </a:r>
            <a:endParaRPr lang="zh-CN" altLang="en-US" dirty="0" smtClean="0"/>
          </a:p>
          <a:p>
            <a:pPr lvl="1"/>
            <a:r>
              <a:rPr lang="zh-CN" altLang="en-US" dirty="0" smtClean="0"/>
              <a:t>分析和设计</a:t>
            </a:r>
            <a:r>
              <a:rPr lang="en-US" dirty="0" smtClean="0"/>
              <a:t>(Analysis &amp; Design)</a:t>
            </a:r>
            <a:endParaRPr lang="zh-CN" altLang="en-US" dirty="0" smtClean="0"/>
          </a:p>
          <a:p>
            <a:pPr lvl="1"/>
            <a:r>
              <a:rPr lang="zh-CN" altLang="en-US" dirty="0" smtClean="0"/>
              <a:t>实现</a:t>
            </a:r>
            <a:r>
              <a:rPr lang="en-US" dirty="0" smtClean="0"/>
              <a:t>(Implementation)</a:t>
            </a:r>
            <a:endParaRPr lang="zh-CN" altLang="en-US" dirty="0" smtClean="0"/>
          </a:p>
          <a:p>
            <a:pPr lvl="1"/>
            <a:r>
              <a:rPr lang="zh-CN" altLang="en-US" dirty="0" smtClean="0"/>
              <a:t>测试</a:t>
            </a:r>
            <a:r>
              <a:rPr lang="en-US" dirty="0" smtClean="0"/>
              <a:t>(Test)</a:t>
            </a:r>
            <a:endParaRPr lang="zh-CN" altLang="en-US" dirty="0" smtClean="0"/>
          </a:p>
          <a:p>
            <a:pPr lvl="1"/>
            <a:r>
              <a:rPr lang="zh-CN" altLang="en-US" dirty="0" smtClean="0"/>
              <a:t>部署</a:t>
            </a:r>
            <a:r>
              <a:rPr lang="en-US" dirty="0" smtClean="0"/>
              <a:t>(Deployment)</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dirty="0" smtClean="0"/>
              <a:t>RUP</a:t>
            </a:r>
            <a:r>
              <a:rPr lang="zh-CN" altLang="en-US" dirty="0" smtClean="0"/>
              <a:t>的项目开发过程</a:t>
            </a:r>
          </a:p>
        </p:txBody>
      </p:sp>
      <p:sp>
        <p:nvSpPr>
          <p:cNvPr id="29699" name="内容占位符 2"/>
          <p:cNvSpPr>
            <a:spLocks noGrp="1"/>
          </p:cNvSpPr>
          <p:nvPr>
            <p:ph idx="1"/>
          </p:nvPr>
        </p:nvSpPr>
        <p:spPr>
          <a:xfrm>
            <a:off x="1103086" y="1295400"/>
            <a:ext cx="7888514" cy="5029200"/>
          </a:xfrm>
        </p:spPr>
        <p:txBody>
          <a:bodyPr/>
          <a:lstStyle/>
          <a:p>
            <a:r>
              <a:rPr lang="zh-CN" altLang="en-US" b="1" dirty="0" smtClean="0"/>
              <a:t>业务建模</a:t>
            </a:r>
            <a:r>
              <a:rPr lang="en-US" altLang="zh-CN" b="1" dirty="0" smtClean="0"/>
              <a:t>(Business Modeling)</a:t>
            </a:r>
            <a:r>
              <a:rPr lang="zh-CN" altLang="en-US" b="1" dirty="0" smtClean="0"/>
              <a:t>：</a:t>
            </a:r>
            <a:endParaRPr lang="en-US" altLang="zh-CN" b="1" dirty="0" smtClean="0"/>
          </a:p>
          <a:p>
            <a:pPr lvl="1"/>
            <a:r>
              <a:rPr lang="zh-CN" altLang="en-US" dirty="0" smtClean="0"/>
              <a:t>描述如何为新的目标组织开发一个构想，并基于这个构想在业务用例模型和业务对象模型中定义组织的过程，角色和责任。</a:t>
            </a:r>
            <a:endParaRPr lang="en-US" altLang="zh-CN" dirty="0" smtClean="0"/>
          </a:p>
          <a:p>
            <a:endParaRPr lang="zh-CN" altLang="en-US" sz="2400" dirty="0" smtClean="0"/>
          </a:p>
          <a:p>
            <a:r>
              <a:rPr lang="zh-CN" altLang="en-US" b="1" dirty="0" smtClean="0"/>
              <a:t>需求</a:t>
            </a:r>
            <a:r>
              <a:rPr lang="en-US" altLang="zh-CN" b="1" dirty="0" smtClean="0"/>
              <a:t>(Requirements)</a:t>
            </a:r>
            <a:r>
              <a:rPr lang="zh-CN" altLang="en-US" b="1" dirty="0" smtClean="0"/>
              <a:t>：</a:t>
            </a:r>
            <a:endParaRPr lang="en-US" altLang="zh-CN" b="1" dirty="0" smtClean="0"/>
          </a:p>
          <a:p>
            <a:pPr lvl="1"/>
            <a:r>
              <a:rPr lang="zh-CN" altLang="en-US" dirty="0" smtClean="0"/>
              <a:t>其目标是描述系统是什么？开发人员和用户要就这一描述达成共识。为了达到该目标，要对需要的功能和约束进行提取、组织、文档化；达到对系统所解决问题的定义和范围的理解。</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dirty="0" smtClean="0"/>
              <a:t>RUP</a:t>
            </a:r>
            <a:r>
              <a:rPr lang="zh-CN" altLang="en-US" dirty="0" smtClean="0"/>
              <a:t>的项目开发过程</a:t>
            </a:r>
          </a:p>
        </p:txBody>
      </p:sp>
      <p:sp>
        <p:nvSpPr>
          <p:cNvPr id="29699" name="内容占位符 2"/>
          <p:cNvSpPr>
            <a:spLocks noGrp="1"/>
          </p:cNvSpPr>
          <p:nvPr>
            <p:ph idx="1"/>
          </p:nvPr>
        </p:nvSpPr>
        <p:spPr>
          <a:xfrm>
            <a:off x="899885" y="1208315"/>
            <a:ext cx="7990114" cy="5029200"/>
          </a:xfrm>
        </p:spPr>
        <p:txBody>
          <a:bodyPr/>
          <a:lstStyle/>
          <a:p>
            <a:r>
              <a:rPr lang="zh-CN" altLang="en-US" b="1" dirty="0" smtClean="0"/>
              <a:t>分析和设计</a:t>
            </a:r>
            <a:r>
              <a:rPr lang="en-US" altLang="zh-CN" b="1" dirty="0" smtClean="0"/>
              <a:t>(Analysis &amp; Design)</a:t>
            </a:r>
            <a:r>
              <a:rPr lang="zh-CN" altLang="en-US" b="1" dirty="0" smtClean="0"/>
              <a:t>：</a:t>
            </a:r>
            <a:endParaRPr lang="en-US" altLang="zh-CN" b="1" dirty="0" smtClean="0"/>
          </a:p>
          <a:p>
            <a:pPr lvl="1"/>
            <a:r>
              <a:rPr lang="zh-CN" altLang="en-US" dirty="0" smtClean="0"/>
              <a:t>将需求转化成未来系统的设计，为系统开发一个健壮的结构并调整设计使其与实现环境相匹配，优化其性能。</a:t>
            </a:r>
            <a:endParaRPr lang="en-US" altLang="zh-CN" dirty="0" smtClean="0"/>
          </a:p>
          <a:p>
            <a:pPr lvl="1"/>
            <a:r>
              <a:rPr lang="zh-CN" altLang="en-US" dirty="0" smtClean="0"/>
              <a:t>设计模型是源代码的抽象，由设计类和一些描述组成。设计类被组织成具有良好接口的设计包</a:t>
            </a:r>
            <a:r>
              <a:rPr lang="en-US" altLang="zh-CN" dirty="0" smtClean="0"/>
              <a:t>(Package)</a:t>
            </a:r>
            <a:r>
              <a:rPr lang="zh-CN" altLang="en-US" dirty="0" smtClean="0"/>
              <a:t>和设计子系统</a:t>
            </a:r>
            <a:r>
              <a:rPr lang="en-US" altLang="zh-CN" dirty="0" smtClean="0"/>
              <a:t>(Subsystem)</a:t>
            </a:r>
            <a:r>
              <a:rPr lang="zh-CN" altLang="en-US" dirty="0" smtClean="0"/>
              <a:t>，而描述则体现了类的对象如何协同工作实现用例的功能。</a:t>
            </a:r>
            <a:endParaRPr lang="en-US" altLang="zh-CN" dirty="0" smtClean="0"/>
          </a:p>
          <a:p>
            <a:pPr lvl="1"/>
            <a:r>
              <a:rPr lang="zh-CN" altLang="en-US" dirty="0" smtClean="0"/>
              <a:t>设计活动以体系结构设计为中心，体系结构由若干结构视图来表达，结构视图是整个设计的抽象和简化。</a:t>
            </a:r>
            <a:endParaRPr lang="en-US" altLang="zh-CN" dirty="0" smtClean="0"/>
          </a:p>
          <a:p>
            <a:pPr lvl="1"/>
            <a:r>
              <a:rPr lang="zh-CN" altLang="en-US" dirty="0" smtClean="0"/>
              <a:t>体系结构不仅仅是良好设计模型的承载媒介，而且在系统的开发中能提高被创建模型的质量。</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smtClean="0"/>
              <a:t>RUP</a:t>
            </a:r>
            <a:r>
              <a:rPr lang="zh-CN" altLang="en-US" smtClean="0"/>
              <a:t>的项目开发过程</a:t>
            </a:r>
          </a:p>
        </p:txBody>
      </p:sp>
      <p:sp>
        <p:nvSpPr>
          <p:cNvPr id="30723" name="内容占位符 2"/>
          <p:cNvSpPr>
            <a:spLocks noGrp="1"/>
          </p:cNvSpPr>
          <p:nvPr>
            <p:ph idx="1"/>
          </p:nvPr>
        </p:nvSpPr>
        <p:spPr>
          <a:xfrm>
            <a:off x="986970" y="1295400"/>
            <a:ext cx="8004629" cy="5029200"/>
          </a:xfrm>
        </p:spPr>
        <p:txBody>
          <a:bodyPr/>
          <a:lstStyle/>
          <a:p>
            <a:r>
              <a:rPr lang="zh-CN" altLang="en-US" b="1" dirty="0" smtClean="0"/>
              <a:t>实现</a:t>
            </a:r>
            <a:r>
              <a:rPr lang="en-US" altLang="zh-CN" b="1" dirty="0" smtClean="0"/>
              <a:t>(Implementation)</a:t>
            </a:r>
          </a:p>
          <a:p>
            <a:pPr lvl="1"/>
            <a:r>
              <a:rPr lang="zh-CN" altLang="en-US" dirty="0" smtClean="0"/>
              <a:t>实现工作的目的包括以层次化的子系统形式定义代码的组织结构；</a:t>
            </a:r>
            <a:endParaRPr lang="en-US" altLang="zh-CN" dirty="0" smtClean="0"/>
          </a:p>
          <a:p>
            <a:pPr lvl="1"/>
            <a:r>
              <a:rPr lang="zh-CN" altLang="en-US" dirty="0" smtClean="0"/>
              <a:t>以组件的形式</a:t>
            </a:r>
            <a:r>
              <a:rPr lang="en-US" altLang="zh-CN" dirty="0" smtClean="0"/>
              <a:t>(</a:t>
            </a:r>
            <a:r>
              <a:rPr lang="zh-CN" altLang="en-US" dirty="0" smtClean="0"/>
              <a:t>源文件、二进制文件、可执行文件</a:t>
            </a:r>
            <a:r>
              <a:rPr lang="en-US" altLang="zh-CN" dirty="0" smtClean="0"/>
              <a:t>)</a:t>
            </a:r>
            <a:r>
              <a:rPr lang="zh-CN" altLang="en-US" dirty="0" smtClean="0"/>
              <a:t>实现类和对象；将开发出的组件作为单元进行测试以及集成由单个开发者（或小组）所产生的结果，使其成为可执行的系统。</a:t>
            </a:r>
            <a:endParaRPr lang="en-US" altLang="zh-CN" dirty="0" smtClean="0"/>
          </a:p>
          <a:p>
            <a:endParaRPr lang="zh-CN" altLang="en-US" sz="2000"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smtClean="0"/>
              <a:t>RUP</a:t>
            </a:r>
            <a:r>
              <a:rPr lang="zh-CN" altLang="en-US" smtClean="0"/>
              <a:t>的项目开发过程</a:t>
            </a:r>
          </a:p>
        </p:txBody>
      </p:sp>
      <p:sp>
        <p:nvSpPr>
          <p:cNvPr id="30723" name="内容占位符 2"/>
          <p:cNvSpPr>
            <a:spLocks noGrp="1"/>
          </p:cNvSpPr>
          <p:nvPr>
            <p:ph idx="1"/>
          </p:nvPr>
        </p:nvSpPr>
        <p:spPr>
          <a:xfrm>
            <a:off x="986970" y="1295400"/>
            <a:ext cx="8004629" cy="5029200"/>
          </a:xfrm>
        </p:spPr>
        <p:txBody>
          <a:bodyPr/>
          <a:lstStyle/>
          <a:p>
            <a:r>
              <a:rPr lang="zh-CN" altLang="en-US" b="1" dirty="0" smtClean="0"/>
              <a:t>测试</a:t>
            </a:r>
            <a:r>
              <a:rPr lang="en-US" altLang="zh-CN" b="1" dirty="0" smtClean="0"/>
              <a:t>(Test)</a:t>
            </a:r>
            <a:r>
              <a:rPr lang="zh-CN" altLang="en-US" b="1" dirty="0" smtClean="0"/>
              <a:t>：</a:t>
            </a:r>
            <a:endParaRPr lang="en-US" altLang="zh-CN" b="1" dirty="0" smtClean="0"/>
          </a:p>
          <a:p>
            <a:pPr lvl="1"/>
            <a:r>
              <a:rPr lang="zh-CN" altLang="en-US" dirty="0" smtClean="0"/>
              <a:t>测试是验证对象间的交互作用，验证软件中所有组件的正确集成，检验所有的需求已被正确的实现</a:t>
            </a:r>
            <a:r>
              <a:rPr lang="en-US" altLang="zh-CN" dirty="0" smtClean="0"/>
              <a:t>, </a:t>
            </a:r>
            <a:r>
              <a:rPr lang="zh-CN" altLang="en-US" dirty="0" smtClean="0"/>
              <a:t>识别并确认缺陷在软件部署之前被提出并处理。</a:t>
            </a:r>
            <a:endParaRPr lang="en-US" altLang="zh-CN" dirty="0" smtClean="0"/>
          </a:p>
          <a:p>
            <a:pPr lvl="1"/>
            <a:r>
              <a:rPr lang="en-US" altLang="zh-CN" dirty="0" smtClean="0"/>
              <a:t>RUP</a:t>
            </a:r>
            <a:r>
              <a:rPr lang="zh-CN" altLang="en-US" dirty="0" smtClean="0"/>
              <a:t>提出了迭代的方法，意味着在整个项目中进行测试，从而尽可能早地发现缺陷，从根本上降低了修改缺陷的成本。</a:t>
            </a:r>
            <a:endParaRPr lang="en-US" altLang="zh-CN" dirty="0" smtClean="0"/>
          </a:p>
          <a:p>
            <a:pPr lvl="1"/>
            <a:r>
              <a:rPr lang="zh-CN" altLang="en-US" dirty="0" smtClean="0"/>
              <a:t>测试类似于三维模型，分别从可靠性、功能性和系统性能来进行。</a:t>
            </a:r>
            <a:endParaRPr lang="en-US" altLang="zh-CN" dirty="0" smtClean="0"/>
          </a:p>
          <a:p>
            <a:endParaRPr lang="zh-CN" altLang="en-US" sz="2000"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smtClean="0"/>
              <a:t>RUP</a:t>
            </a:r>
            <a:r>
              <a:rPr lang="zh-CN" altLang="en-US" smtClean="0"/>
              <a:t>的项目开发过程</a:t>
            </a:r>
          </a:p>
        </p:txBody>
      </p:sp>
      <p:sp>
        <p:nvSpPr>
          <p:cNvPr id="30723" name="内容占位符 2"/>
          <p:cNvSpPr>
            <a:spLocks noGrp="1"/>
          </p:cNvSpPr>
          <p:nvPr>
            <p:ph idx="1"/>
          </p:nvPr>
        </p:nvSpPr>
        <p:spPr>
          <a:xfrm>
            <a:off x="986970" y="1295400"/>
            <a:ext cx="8004629" cy="5029200"/>
          </a:xfrm>
        </p:spPr>
        <p:txBody>
          <a:bodyPr/>
          <a:lstStyle/>
          <a:p>
            <a:r>
              <a:rPr lang="zh-CN" altLang="en-US" b="1" dirty="0" smtClean="0"/>
              <a:t>部署</a:t>
            </a:r>
            <a:r>
              <a:rPr lang="en-US" altLang="zh-CN" b="1" dirty="0" smtClean="0"/>
              <a:t>(Deployment)</a:t>
            </a:r>
            <a:r>
              <a:rPr lang="zh-CN" altLang="en-US" b="1" dirty="0" smtClean="0"/>
              <a:t>：</a:t>
            </a:r>
            <a:endParaRPr lang="en-US" altLang="zh-CN" b="1" dirty="0" smtClean="0"/>
          </a:p>
          <a:p>
            <a:pPr lvl="1"/>
            <a:r>
              <a:rPr lang="zh-CN" altLang="en-US" dirty="0" smtClean="0"/>
              <a:t>部署工作的目的是成功的生成版本并将软件分发给最终用户。</a:t>
            </a:r>
            <a:endParaRPr lang="en-US" altLang="zh-CN" dirty="0" smtClean="0"/>
          </a:p>
          <a:p>
            <a:pPr lvl="1"/>
            <a:r>
              <a:rPr lang="zh-CN" altLang="en-US" dirty="0" smtClean="0"/>
              <a:t>部署工作流描述了那些与确保软件产品对最终用户具有可用性相关的活动，包括：</a:t>
            </a:r>
            <a:endParaRPr lang="en-US" altLang="zh-CN" dirty="0" smtClean="0"/>
          </a:p>
          <a:p>
            <a:pPr lvl="2"/>
            <a:r>
              <a:rPr lang="zh-CN" altLang="en-US" dirty="0" smtClean="0"/>
              <a:t>软件打包、</a:t>
            </a:r>
            <a:endParaRPr lang="en-US" altLang="zh-CN" dirty="0" smtClean="0"/>
          </a:p>
          <a:p>
            <a:pPr lvl="2"/>
            <a:r>
              <a:rPr lang="zh-CN" altLang="en-US" dirty="0" smtClean="0"/>
              <a:t>生成软件本身以外的产品</a:t>
            </a:r>
            <a:endParaRPr lang="en-US" altLang="zh-CN" dirty="0" smtClean="0"/>
          </a:p>
          <a:p>
            <a:pPr lvl="2"/>
            <a:r>
              <a:rPr lang="zh-CN" altLang="en-US" dirty="0" smtClean="0"/>
              <a:t>安装软件</a:t>
            </a:r>
            <a:endParaRPr lang="en-US" altLang="zh-CN" dirty="0" smtClean="0"/>
          </a:p>
          <a:p>
            <a:pPr lvl="2"/>
            <a:r>
              <a:rPr lang="zh-CN" altLang="en-US" dirty="0" smtClean="0"/>
              <a:t>为用户提供帮助。</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smtClean="0"/>
              <a:t>RUP</a:t>
            </a:r>
            <a:r>
              <a:rPr lang="zh-CN" altLang="en-US" smtClean="0"/>
              <a:t>的支持过程</a:t>
            </a:r>
          </a:p>
        </p:txBody>
      </p:sp>
      <p:sp>
        <p:nvSpPr>
          <p:cNvPr id="31747" name="内容占位符 2"/>
          <p:cNvSpPr>
            <a:spLocks noGrp="1"/>
          </p:cNvSpPr>
          <p:nvPr>
            <p:ph idx="1"/>
          </p:nvPr>
        </p:nvSpPr>
        <p:spPr/>
        <p:txBody>
          <a:bodyPr/>
          <a:lstStyle/>
          <a:p>
            <a:r>
              <a:rPr lang="en-US" altLang="zh-CN" dirty="0" smtClean="0"/>
              <a:t>RUP</a:t>
            </a:r>
            <a:r>
              <a:rPr lang="zh-CN" altLang="en-US" dirty="0" smtClean="0"/>
              <a:t>中有</a:t>
            </a:r>
            <a:r>
              <a:rPr lang="en-US" altLang="zh-CN" dirty="0" smtClean="0"/>
              <a:t>3</a:t>
            </a:r>
            <a:r>
              <a:rPr lang="zh-CN" altLang="en-US" dirty="0" smtClean="0"/>
              <a:t>个支持工作流</a:t>
            </a:r>
            <a:r>
              <a:rPr lang="en-US" altLang="zh-CN" dirty="0" smtClean="0"/>
              <a:t>(Supporting Workflows)</a:t>
            </a:r>
            <a:endParaRPr lang="zh-CN" altLang="en-US" dirty="0" smtClean="0"/>
          </a:p>
          <a:p>
            <a:pPr lvl="1"/>
            <a:r>
              <a:rPr lang="zh-CN" altLang="en-US" dirty="0" smtClean="0"/>
              <a:t>配置和变更管理</a:t>
            </a:r>
            <a:r>
              <a:rPr lang="en-US" altLang="zh-CN" dirty="0" smtClean="0"/>
              <a:t>(configuration and change management)</a:t>
            </a:r>
            <a:r>
              <a:rPr lang="zh-CN" altLang="en-US" dirty="0" smtClean="0"/>
              <a:t>：</a:t>
            </a:r>
          </a:p>
          <a:p>
            <a:pPr lvl="1"/>
            <a:r>
              <a:rPr lang="zh-CN" altLang="en-US" dirty="0" smtClean="0"/>
              <a:t>项目管理</a:t>
            </a:r>
            <a:r>
              <a:rPr lang="en-US" altLang="zh-CN" dirty="0" smtClean="0"/>
              <a:t>(Project Management)</a:t>
            </a:r>
            <a:r>
              <a:rPr lang="zh-CN" altLang="en-US" dirty="0" smtClean="0"/>
              <a:t>：</a:t>
            </a:r>
          </a:p>
          <a:p>
            <a:pPr lvl="1"/>
            <a:r>
              <a:rPr lang="zh-CN" altLang="en-US" dirty="0" smtClean="0"/>
              <a:t>环境</a:t>
            </a:r>
            <a:r>
              <a:rPr lang="en-US" altLang="zh-CN" dirty="0" smtClean="0"/>
              <a:t>(Environment)</a:t>
            </a:r>
            <a:r>
              <a:rPr lang="zh-CN" altLang="en-US" dirty="0" smtClean="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b="1" smtClean="0"/>
              <a:t>信息系统开发过程的两种观点</a:t>
            </a:r>
            <a:endParaRPr lang="zh-CN" altLang="en-US" smtClean="0"/>
          </a:p>
        </p:txBody>
      </p:sp>
      <p:pic>
        <p:nvPicPr>
          <p:cNvPr id="5123" name="Picture 2"/>
          <p:cNvPicPr>
            <a:picLocks noChangeAspect="1" noChangeArrowheads="1"/>
          </p:cNvPicPr>
          <p:nvPr/>
        </p:nvPicPr>
        <p:blipFill>
          <a:blip r:embed="rId2"/>
          <a:srcRect/>
          <a:stretch>
            <a:fillRect/>
          </a:stretch>
        </p:blipFill>
        <p:spPr bwMode="auto">
          <a:xfrm>
            <a:off x="1146628" y="1676400"/>
            <a:ext cx="7921171"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smtClean="0"/>
              <a:t>RUP</a:t>
            </a:r>
            <a:r>
              <a:rPr lang="zh-CN" altLang="en-US" smtClean="0"/>
              <a:t>的支持过程</a:t>
            </a:r>
          </a:p>
        </p:txBody>
      </p:sp>
      <p:sp>
        <p:nvSpPr>
          <p:cNvPr id="31747" name="内容占位符 2"/>
          <p:cNvSpPr>
            <a:spLocks noGrp="1"/>
          </p:cNvSpPr>
          <p:nvPr>
            <p:ph idx="1"/>
          </p:nvPr>
        </p:nvSpPr>
        <p:spPr/>
        <p:txBody>
          <a:bodyPr/>
          <a:lstStyle/>
          <a:p>
            <a:r>
              <a:rPr lang="zh-CN" altLang="en-US" b="1" dirty="0" smtClean="0"/>
              <a:t>配置和变更管理</a:t>
            </a:r>
            <a:endParaRPr lang="en-US" altLang="zh-CN" b="1" dirty="0" smtClean="0"/>
          </a:p>
          <a:p>
            <a:pPr lvl="1"/>
            <a:r>
              <a:rPr lang="zh-CN" altLang="en-US" dirty="0" smtClean="0"/>
              <a:t>如何在多个成员组成的项目中控制大量的中间产品。</a:t>
            </a:r>
            <a:endParaRPr lang="en-US" altLang="zh-CN" dirty="0" smtClean="0"/>
          </a:p>
          <a:p>
            <a:pPr lvl="1"/>
            <a:r>
              <a:rPr lang="zh-CN" altLang="en-US" dirty="0" smtClean="0"/>
              <a:t>管理演化系统中的产品的多个变体，跟踪软件创建过程中的版本。</a:t>
            </a:r>
            <a:endParaRPr lang="en-US" altLang="zh-CN" dirty="0" smtClean="0"/>
          </a:p>
          <a:p>
            <a:pPr lvl="1"/>
            <a:r>
              <a:rPr lang="zh-CN" altLang="en-US" dirty="0" smtClean="0"/>
              <a:t>描述如何管理并行开发、分布式开发、如何自动化创建工程。同时也阐述了对产品修改原因、时间、人员保持审计记录。</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smtClean="0"/>
              <a:t>RUP</a:t>
            </a:r>
            <a:r>
              <a:rPr lang="zh-CN" altLang="en-US" smtClean="0"/>
              <a:t>的支持过程</a:t>
            </a:r>
          </a:p>
        </p:txBody>
      </p:sp>
      <p:sp>
        <p:nvSpPr>
          <p:cNvPr id="31747" name="内容占位符 2"/>
          <p:cNvSpPr>
            <a:spLocks noGrp="1"/>
          </p:cNvSpPr>
          <p:nvPr>
            <p:ph idx="1"/>
          </p:nvPr>
        </p:nvSpPr>
        <p:spPr/>
        <p:txBody>
          <a:bodyPr/>
          <a:lstStyle/>
          <a:p>
            <a:r>
              <a:rPr lang="zh-CN" altLang="en-US" b="1" dirty="0" smtClean="0"/>
              <a:t>项目管理</a:t>
            </a:r>
            <a:r>
              <a:rPr lang="en-US" altLang="zh-CN" b="1" dirty="0" smtClean="0"/>
              <a:t>(Project Management)</a:t>
            </a:r>
            <a:r>
              <a:rPr lang="zh-CN" altLang="en-US" b="1" dirty="0" smtClean="0"/>
              <a:t>：</a:t>
            </a:r>
            <a:endParaRPr lang="en-US" altLang="zh-CN" b="1" dirty="0" smtClean="0"/>
          </a:p>
          <a:p>
            <a:pPr lvl="1"/>
            <a:r>
              <a:rPr lang="zh-CN" altLang="en-US" dirty="0" smtClean="0"/>
              <a:t>软件项目管理平衡各种可能产生冲突的目标，管理风险，克服各种约束并成功交付使用户满意的产品。</a:t>
            </a:r>
            <a:endParaRPr lang="en-US" altLang="zh-CN" dirty="0" smtClean="0"/>
          </a:p>
          <a:p>
            <a:pPr lvl="1"/>
            <a:r>
              <a:rPr lang="zh-CN" altLang="en-US" dirty="0" smtClean="0"/>
              <a:t>其目标包括：</a:t>
            </a:r>
            <a:endParaRPr lang="en-US" altLang="zh-CN" dirty="0" smtClean="0"/>
          </a:p>
          <a:p>
            <a:pPr lvl="2"/>
            <a:r>
              <a:rPr lang="zh-CN" altLang="en-US" dirty="0" smtClean="0"/>
              <a:t>为项目的管理提供框架，</a:t>
            </a:r>
            <a:endParaRPr lang="en-US" altLang="zh-CN" dirty="0" smtClean="0"/>
          </a:p>
          <a:p>
            <a:pPr lvl="2"/>
            <a:r>
              <a:rPr lang="zh-CN" altLang="en-US" dirty="0" smtClean="0"/>
              <a:t>为计划、人员配备、执行和监控项目提供实用的准则，</a:t>
            </a:r>
            <a:endParaRPr lang="en-US" altLang="zh-CN" dirty="0" smtClean="0"/>
          </a:p>
          <a:p>
            <a:pPr lvl="2"/>
            <a:r>
              <a:rPr lang="zh-CN" altLang="en-US" dirty="0" smtClean="0"/>
              <a:t>为管理风险提供框架等。</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smtClean="0"/>
              <a:t>RUP</a:t>
            </a:r>
            <a:r>
              <a:rPr lang="zh-CN" altLang="en-US" smtClean="0"/>
              <a:t>的支持过程</a:t>
            </a:r>
          </a:p>
        </p:txBody>
      </p:sp>
      <p:sp>
        <p:nvSpPr>
          <p:cNvPr id="31747" name="内容占位符 2"/>
          <p:cNvSpPr>
            <a:spLocks noGrp="1"/>
          </p:cNvSpPr>
          <p:nvPr>
            <p:ph idx="1"/>
          </p:nvPr>
        </p:nvSpPr>
        <p:spPr/>
        <p:txBody>
          <a:bodyPr/>
          <a:lstStyle/>
          <a:p>
            <a:r>
              <a:rPr lang="zh-CN" altLang="en-US" b="1" dirty="0" smtClean="0"/>
              <a:t>环境</a:t>
            </a:r>
            <a:r>
              <a:rPr lang="en-US" altLang="zh-CN" b="1" dirty="0" smtClean="0"/>
              <a:t>(Environment)</a:t>
            </a:r>
            <a:r>
              <a:rPr lang="zh-CN" altLang="en-US" b="1" dirty="0" smtClean="0"/>
              <a:t>：</a:t>
            </a:r>
            <a:endParaRPr lang="en-US" altLang="zh-CN" b="1" dirty="0" smtClean="0"/>
          </a:p>
          <a:p>
            <a:pPr lvl="1"/>
            <a:r>
              <a:rPr lang="zh-CN" altLang="en-US" dirty="0" smtClean="0"/>
              <a:t>其目的是向软件开发组织提供软件开发环境，包括过程和工具。</a:t>
            </a:r>
            <a:endParaRPr lang="en-US" altLang="zh-CN" dirty="0" smtClean="0"/>
          </a:p>
          <a:p>
            <a:pPr lvl="1"/>
            <a:r>
              <a:rPr lang="zh-CN" altLang="en-US" dirty="0" smtClean="0"/>
              <a:t>环境支持项目过程所需要的活动，同样也支持开发项目规范的活动，提供了逐步的指导手册并介绍了如何在组织中实现过程。</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smtClean="0"/>
              <a:t>18.5 </a:t>
            </a:r>
            <a:r>
              <a:rPr lang="zh-CN" altLang="en-US" smtClean="0"/>
              <a:t>开发方法的比较</a:t>
            </a:r>
          </a:p>
        </p:txBody>
      </p:sp>
      <p:sp>
        <p:nvSpPr>
          <p:cNvPr id="32771" name="内容占位符 2"/>
          <p:cNvSpPr>
            <a:spLocks noGrp="1"/>
          </p:cNvSpPr>
          <p:nvPr>
            <p:ph idx="1"/>
          </p:nvPr>
        </p:nvSpPr>
        <p:spPr/>
        <p:txBody>
          <a:bodyPr/>
          <a:lstStyle/>
          <a:p>
            <a:r>
              <a:rPr lang="en-US" altLang="zh-CN" sz="2800" dirty="0" smtClean="0"/>
              <a:t>18.5.1 </a:t>
            </a:r>
            <a:r>
              <a:rPr lang="zh-CN" altLang="en-US" sz="2800" dirty="0" smtClean="0"/>
              <a:t>敏捷与传统对比</a:t>
            </a:r>
          </a:p>
          <a:p>
            <a:r>
              <a:rPr lang="en-US" altLang="zh-CN" sz="2800" dirty="0" smtClean="0"/>
              <a:t>18.5.2 </a:t>
            </a:r>
            <a:r>
              <a:rPr lang="zh-CN" altLang="en-US" sz="2800" dirty="0" smtClean="0"/>
              <a:t>对软件生命周期的支持</a:t>
            </a:r>
          </a:p>
          <a:p>
            <a:r>
              <a:rPr lang="en-US" altLang="zh-CN" sz="2800" dirty="0" smtClean="0"/>
              <a:t>18.5.3 </a:t>
            </a:r>
            <a:r>
              <a:rPr lang="zh-CN" altLang="en-US" sz="2800" dirty="0" smtClean="0"/>
              <a:t>敏捷方法的过程改进</a:t>
            </a:r>
          </a:p>
          <a:p>
            <a:r>
              <a:rPr lang="en-US" altLang="zh-CN" sz="2800" dirty="0" smtClean="0"/>
              <a:t>18.5.4 </a:t>
            </a:r>
            <a:r>
              <a:rPr lang="zh-CN" altLang="en-US" sz="2800" dirty="0" smtClean="0"/>
              <a:t>让敏捷方法融入</a:t>
            </a:r>
            <a:r>
              <a:rPr lang="en-US" altLang="zh-CN" sz="2800" dirty="0" smtClean="0"/>
              <a:t>CMMI</a:t>
            </a:r>
            <a:endParaRPr lang="zh-CN" altLang="en-US" sz="2800"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dirty="0" smtClean="0"/>
              <a:t>18.5.1 </a:t>
            </a:r>
            <a:r>
              <a:rPr lang="zh-CN" altLang="en-US" dirty="0" smtClean="0"/>
              <a:t>敏捷与传统对比</a:t>
            </a:r>
          </a:p>
        </p:txBody>
      </p:sp>
      <p:pic>
        <p:nvPicPr>
          <p:cNvPr id="33795" name="Picture 2"/>
          <p:cNvPicPr>
            <a:picLocks noChangeAspect="1" noChangeArrowheads="1"/>
          </p:cNvPicPr>
          <p:nvPr/>
        </p:nvPicPr>
        <p:blipFill>
          <a:blip r:embed="rId2"/>
          <a:srcRect/>
          <a:stretch>
            <a:fillRect/>
          </a:stretch>
        </p:blipFill>
        <p:spPr bwMode="auto">
          <a:xfrm>
            <a:off x="261938" y="1600200"/>
            <a:ext cx="8882062" cy="3189288"/>
          </a:xfrm>
          <a:prstGeom prst="rect">
            <a:avLst/>
          </a:prstGeom>
          <a:noFill/>
          <a:ln w="9525">
            <a:noFill/>
            <a:miter lim="800000"/>
            <a:headEnd/>
            <a:tailEnd/>
          </a:ln>
        </p:spPr>
      </p:pic>
      <p:cxnSp>
        <p:nvCxnSpPr>
          <p:cNvPr id="33796" name="直接箭头连接符 5"/>
          <p:cNvCxnSpPr>
            <a:cxnSpLocks noChangeShapeType="1"/>
          </p:cNvCxnSpPr>
          <p:nvPr/>
        </p:nvCxnSpPr>
        <p:spPr bwMode="auto">
          <a:xfrm>
            <a:off x="914400" y="5105400"/>
            <a:ext cx="8001000" cy="1588"/>
          </a:xfrm>
          <a:prstGeom prst="straightConnector1">
            <a:avLst/>
          </a:prstGeom>
          <a:noFill/>
          <a:ln w="25400" algn="ctr">
            <a:solidFill>
              <a:srgbClr val="C00000"/>
            </a:solidFill>
            <a:round/>
            <a:headEnd/>
            <a:tailEnd type="arrow" w="med" len="med"/>
          </a:ln>
        </p:spPr>
      </p:cxnSp>
      <p:sp>
        <p:nvSpPr>
          <p:cNvPr id="8" name="内容占位符 2"/>
          <p:cNvSpPr txBox="1">
            <a:spLocks/>
          </p:cNvSpPr>
          <p:nvPr/>
        </p:nvSpPr>
        <p:spPr bwMode="auto">
          <a:xfrm>
            <a:off x="838200" y="5181600"/>
            <a:ext cx="1143000" cy="457200"/>
          </a:xfrm>
          <a:prstGeom prst="rect">
            <a:avLst/>
          </a:prstGeom>
          <a:noFill/>
          <a:ln w="9525">
            <a:noFill/>
            <a:miter lim="800000"/>
            <a:headEnd/>
            <a:tailEnd/>
          </a:ln>
        </p:spPr>
        <p:txBody>
          <a:bodyPr/>
          <a:lstStyle/>
          <a:p>
            <a:pPr marL="342900" indent="-342900" algn="l">
              <a:buClrTx/>
              <a:buFontTx/>
              <a:buNone/>
              <a:defRPr/>
            </a:pPr>
            <a:r>
              <a:rPr kumimoji="1" lang="zh-CN" altLang="en-US" sz="2000" b="0" kern="0" dirty="0">
                <a:solidFill>
                  <a:srgbClr val="FF0000"/>
                </a:solidFill>
                <a:latin typeface="方正舒体" pitchFamily="2" charset="-122"/>
                <a:ea typeface="方正舒体" pitchFamily="2" charset="-122"/>
              </a:rPr>
              <a:t>无计划</a:t>
            </a:r>
          </a:p>
        </p:txBody>
      </p:sp>
      <p:sp>
        <p:nvSpPr>
          <p:cNvPr id="9" name="内容占位符 2"/>
          <p:cNvSpPr txBox="1">
            <a:spLocks/>
          </p:cNvSpPr>
          <p:nvPr/>
        </p:nvSpPr>
        <p:spPr bwMode="auto">
          <a:xfrm>
            <a:off x="6858000" y="5181600"/>
            <a:ext cx="2057400" cy="838200"/>
          </a:xfrm>
          <a:prstGeom prst="rect">
            <a:avLst/>
          </a:prstGeom>
          <a:noFill/>
          <a:ln w="9525">
            <a:noFill/>
            <a:miter lim="800000"/>
            <a:headEnd/>
            <a:tailEnd/>
          </a:ln>
        </p:spPr>
        <p:txBody>
          <a:bodyPr/>
          <a:lstStyle/>
          <a:p>
            <a:pPr marL="342900" indent="-342900" algn="l">
              <a:buClrTx/>
              <a:buFontTx/>
              <a:buNone/>
              <a:defRPr/>
            </a:pPr>
            <a:r>
              <a:rPr kumimoji="1" lang="zh-CN" altLang="en-US" sz="2000" b="0" kern="0" dirty="0">
                <a:solidFill>
                  <a:srgbClr val="FF0000"/>
                </a:solidFill>
                <a:latin typeface="+mn-lt"/>
                <a:ea typeface="+mn-ea"/>
              </a:rPr>
              <a:t>详细计划管理</a:t>
            </a:r>
          </a:p>
        </p:txBody>
      </p:sp>
      <p:sp>
        <p:nvSpPr>
          <p:cNvPr id="7" name="矩形 6"/>
          <p:cNvSpPr/>
          <p:nvPr/>
        </p:nvSpPr>
        <p:spPr>
          <a:xfrm>
            <a:off x="2787626" y="5549482"/>
            <a:ext cx="3278462" cy="461665"/>
          </a:xfrm>
          <a:prstGeom prst="rect">
            <a:avLst/>
          </a:prstGeom>
        </p:spPr>
        <p:txBody>
          <a:bodyPr wrap="none">
            <a:spAutoFit/>
          </a:bodyPr>
          <a:lstStyle/>
          <a:p>
            <a:r>
              <a:rPr lang="zh-CN" altLang="en-US" dirty="0" smtClean="0"/>
              <a:t>软件开发计划性的频谱</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b="1" smtClean="0"/>
              <a:t>敏捷与传统的比较</a:t>
            </a:r>
            <a:endParaRPr lang="zh-CN" altLang="en-US" smtClean="0"/>
          </a:p>
        </p:txBody>
      </p:sp>
      <p:pic>
        <p:nvPicPr>
          <p:cNvPr id="34819" name="Picture 2"/>
          <p:cNvPicPr>
            <a:picLocks noChangeAspect="1" noChangeArrowheads="1"/>
          </p:cNvPicPr>
          <p:nvPr/>
        </p:nvPicPr>
        <p:blipFill>
          <a:blip r:embed="rId2"/>
          <a:srcRect/>
          <a:stretch>
            <a:fillRect/>
          </a:stretch>
        </p:blipFill>
        <p:spPr bwMode="auto">
          <a:xfrm>
            <a:off x="914400" y="1447799"/>
            <a:ext cx="8229600" cy="4285343"/>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dirty="0" smtClean="0"/>
              <a:t>18.5.2 </a:t>
            </a:r>
            <a:r>
              <a:rPr lang="zh-CN" altLang="en-US" dirty="0" smtClean="0"/>
              <a:t>对软件生命周期的支持</a:t>
            </a:r>
          </a:p>
        </p:txBody>
      </p:sp>
      <p:pic>
        <p:nvPicPr>
          <p:cNvPr id="35843" name="Picture 3"/>
          <p:cNvPicPr>
            <a:picLocks noChangeAspect="1" noChangeArrowheads="1"/>
          </p:cNvPicPr>
          <p:nvPr/>
        </p:nvPicPr>
        <p:blipFill>
          <a:blip r:embed="rId2"/>
          <a:srcRect/>
          <a:stretch>
            <a:fillRect/>
          </a:stretch>
        </p:blipFill>
        <p:spPr bwMode="auto">
          <a:xfrm>
            <a:off x="1230086" y="1059543"/>
            <a:ext cx="7115628" cy="5354638"/>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dirty="0" smtClean="0"/>
              <a:t>18.5.3 </a:t>
            </a:r>
            <a:r>
              <a:rPr lang="zh-CN" altLang="en-US" dirty="0" smtClean="0"/>
              <a:t>敏捷方法的过程改进</a:t>
            </a:r>
          </a:p>
        </p:txBody>
      </p:sp>
      <p:sp>
        <p:nvSpPr>
          <p:cNvPr id="4" name="内容占位符 2"/>
          <p:cNvSpPr txBox="1">
            <a:spLocks/>
          </p:cNvSpPr>
          <p:nvPr/>
        </p:nvSpPr>
        <p:spPr>
          <a:xfrm>
            <a:off x="990600" y="1295400"/>
            <a:ext cx="8001000" cy="5029200"/>
          </a:xfrm>
          <a:prstGeom prst="rect">
            <a:avLst/>
          </a:prstGeom>
        </p:spPr>
        <p:txBody>
          <a:bodyPr/>
          <a:lstStyle/>
          <a:p>
            <a:pPr marL="342900" indent="-342900" algn="l">
              <a:buClrTx/>
              <a:buFontTx/>
              <a:buChar char="•"/>
              <a:defRPr/>
            </a:pPr>
            <a:r>
              <a:rPr lang="zh-CN" altLang="en-US" sz="2800" b="0" dirty="0">
                <a:latin typeface="+mn-ea"/>
                <a:ea typeface="+mn-ea"/>
              </a:rPr>
              <a:t>由于敏捷方法强调快速地应对变更，从而可能会降低软件开发过程中间的产品质量，因此习惯于传统“计划驱动”开发方法者会对基于敏捷方法的过程改进有所怀疑。</a:t>
            </a:r>
            <a:endParaRPr lang="en-US" altLang="zh-CN" sz="2800" b="0" dirty="0">
              <a:latin typeface="+mn-ea"/>
              <a:ea typeface="+mn-ea"/>
            </a:endParaRPr>
          </a:p>
          <a:p>
            <a:pPr marL="342900" indent="-342900" algn="l">
              <a:buClrTx/>
              <a:buFontTx/>
              <a:buChar char="•"/>
              <a:defRPr/>
            </a:pPr>
            <a:endParaRPr kumimoji="1" lang="zh-CN" altLang="en-US" sz="2800" b="0" kern="0" dirty="0">
              <a:solidFill>
                <a:schemeClr val="tx1"/>
              </a:solidFill>
              <a:latin typeface="+mn-ea"/>
              <a:ea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敏捷方法的过程改进</a:t>
            </a:r>
          </a:p>
        </p:txBody>
      </p:sp>
      <p:graphicFrame>
        <p:nvGraphicFramePr>
          <p:cNvPr id="4" name="表格 3"/>
          <p:cNvGraphicFramePr>
            <a:graphicFrameLocks noGrp="1"/>
          </p:cNvGraphicFramePr>
          <p:nvPr/>
        </p:nvGraphicFramePr>
        <p:xfrm>
          <a:off x="1001487" y="1660979"/>
          <a:ext cx="7808684" cy="3854448"/>
        </p:xfrm>
        <a:graphic>
          <a:graphicData uri="http://schemas.openxmlformats.org/drawingml/2006/table">
            <a:tbl>
              <a:tblPr/>
              <a:tblGrid>
                <a:gridCol w="1944913"/>
                <a:gridCol w="2777280"/>
                <a:gridCol w="3086491"/>
              </a:tblGrid>
              <a:tr h="311133">
                <a:tc>
                  <a:txBody>
                    <a:bodyPr/>
                    <a:lstStyle/>
                    <a:p>
                      <a:pPr indent="269875" algn="just">
                        <a:lnSpc>
                          <a:spcPts val="1660"/>
                        </a:lnSpc>
                        <a:spcAft>
                          <a:spcPts val="0"/>
                        </a:spcAft>
                      </a:pPr>
                      <a:r>
                        <a:rPr lang="zh-CN" sz="1600" b="1" dirty="0">
                          <a:latin typeface="Times New Roman"/>
                          <a:ea typeface="宋体"/>
                        </a:rPr>
                        <a:t>影响质量的因素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dirty="0">
                          <a:latin typeface="Times New Roman"/>
                          <a:ea typeface="宋体"/>
                        </a:rPr>
                        <a:t>传统开发方法的关注点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dirty="0">
                          <a:latin typeface="Times New Roman"/>
                          <a:ea typeface="宋体"/>
                        </a:rPr>
                        <a:t>敏捷关注点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133">
                <a:tc>
                  <a:txBody>
                    <a:bodyPr/>
                    <a:lstStyle/>
                    <a:p>
                      <a:pPr indent="269875" algn="just">
                        <a:lnSpc>
                          <a:spcPts val="1660"/>
                        </a:lnSpc>
                        <a:spcAft>
                          <a:spcPts val="0"/>
                        </a:spcAft>
                      </a:pPr>
                      <a:r>
                        <a:rPr lang="zh-CN" sz="1600" dirty="0">
                          <a:latin typeface="Times New Roman"/>
                          <a:ea typeface="宋体"/>
                        </a:rPr>
                        <a:t>哲学观点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加强管理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创新、实践、加强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133">
                <a:tc>
                  <a:txBody>
                    <a:bodyPr/>
                    <a:lstStyle/>
                    <a:p>
                      <a:pPr indent="269875" algn="just">
                        <a:lnSpc>
                          <a:spcPts val="1660"/>
                        </a:lnSpc>
                        <a:spcAft>
                          <a:spcPts val="0"/>
                        </a:spcAft>
                      </a:pPr>
                      <a:r>
                        <a:rPr lang="zh-CN" sz="1600">
                          <a:latin typeface="Times New Roman"/>
                          <a:ea typeface="宋体"/>
                        </a:rPr>
                        <a:t>生活风格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面向工作产品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面向生命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8507">
                <a:tc>
                  <a:txBody>
                    <a:bodyPr/>
                    <a:lstStyle/>
                    <a:p>
                      <a:pPr indent="269875" algn="just">
                        <a:lnSpc>
                          <a:spcPts val="1660"/>
                        </a:lnSpc>
                        <a:spcAft>
                          <a:spcPts val="0"/>
                        </a:spcAft>
                      </a:pPr>
                      <a:r>
                        <a:rPr lang="zh-CN" sz="1600">
                          <a:latin typeface="Times New Roman"/>
                          <a:ea typeface="宋体"/>
                        </a:rPr>
                        <a:t>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计划驱动和预先描述的过程；</a:t>
                      </a:r>
                    </a:p>
                    <a:p>
                      <a:pPr indent="269875" algn="just">
                        <a:lnSpc>
                          <a:spcPts val="1660"/>
                        </a:lnSpc>
                        <a:spcAft>
                          <a:spcPts val="0"/>
                        </a:spcAft>
                      </a:pPr>
                      <a:r>
                        <a:rPr lang="zh-CN" sz="1600" dirty="0">
                          <a:latin typeface="Times New Roman"/>
                          <a:ea typeface="宋体"/>
                        </a:rPr>
                        <a:t>过程驱动的严格官僚体制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灵活；</a:t>
                      </a:r>
                    </a:p>
                    <a:p>
                      <a:pPr indent="269875" algn="just">
                        <a:lnSpc>
                          <a:spcPts val="1660"/>
                        </a:lnSpc>
                        <a:spcAft>
                          <a:spcPts val="0"/>
                        </a:spcAft>
                      </a:pPr>
                      <a:r>
                        <a:rPr lang="zh-CN" sz="1600" dirty="0">
                          <a:latin typeface="Times New Roman"/>
                          <a:ea typeface="宋体"/>
                        </a:rPr>
                        <a:t>渐进、适应、迭代、增量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133">
                <a:tc>
                  <a:txBody>
                    <a:bodyPr/>
                    <a:lstStyle/>
                    <a:p>
                      <a:pPr indent="269875" algn="just">
                        <a:lnSpc>
                          <a:spcPts val="1660"/>
                        </a:lnSpc>
                        <a:spcAft>
                          <a:spcPts val="0"/>
                        </a:spcAft>
                      </a:pPr>
                      <a:r>
                        <a:rPr lang="zh-CN" sz="1600">
                          <a:latin typeface="Times New Roman"/>
                          <a:ea typeface="宋体"/>
                        </a:rPr>
                        <a:t>驱动力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管理承诺和领导力度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技术竞争，激励开发人员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9005">
                <a:tc>
                  <a:txBody>
                    <a:bodyPr/>
                    <a:lstStyle/>
                    <a:p>
                      <a:pPr indent="269875" algn="just">
                        <a:lnSpc>
                          <a:spcPts val="1660"/>
                        </a:lnSpc>
                        <a:spcAft>
                          <a:spcPts val="0"/>
                        </a:spcAft>
                      </a:pPr>
                      <a:r>
                        <a:rPr lang="zh-CN" sz="1600">
                          <a:latin typeface="Times New Roman"/>
                          <a:ea typeface="宋体"/>
                        </a:rPr>
                        <a:t>客户卷入程度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开发周期的早期和后期阶段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整个开发的生命周期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133">
                <a:tc>
                  <a:txBody>
                    <a:bodyPr/>
                    <a:lstStyle/>
                    <a:p>
                      <a:pPr indent="269875" algn="just">
                        <a:lnSpc>
                          <a:spcPts val="1660"/>
                        </a:lnSpc>
                        <a:spcAft>
                          <a:spcPts val="0"/>
                        </a:spcAft>
                      </a:pPr>
                      <a:r>
                        <a:rPr lang="zh-CN" sz="1600">
                          <a:latin typeface="Times New Roman"/>
                          <a:ea typeface="宋体"/>
                        </a:rPr>
                        <a:t>交流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正式文档或协议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非正式的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133">
                <a:tc>
                  <a:txBody>
                    <a:bodyPr/>
                    <a:lstStyle/>
                    <a:p>
                      <a:pPr indent="269875" algn="just">
                        <a:lnSpc>
                          <a:spcPts val="1660"/>
                        </a:lnSpc>
                        <a:spcAft>
                          <a:spcPts val="0"/>
                        </a:spcAft>
                      </a:pPr>
                      <a:r>
                        <a:rPr lang="zh-CN" sz="1600">
                          <a:latin typeface="Times New Roman"/>
                          <a:ea typeface="宋体"/>
                        </a:rPr>
                        <a:t>队伍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组间协调</a:t>
                      </a:r>
                      <a:r>
                        <a:rPr lang="en-US" sz="1600">
                          <a:latin typeface="Times New Roman"/>
                          <a:ea typeface="宋体"/>
                        </a:rPr>
                        <a:t>(</a:t>
                      </a:r>
                      <a:r>
                        <a:rPr lang="zh-CN" sz="1600">
                          <a:latin typeface="Times New Roman"/>
                          <a:ea typeface="宋体"/>
                        </a:rPr>
                        <a:t>见表</a:t>
                      </a:r>
                      <a:r>
                        <a:rPr lang="en-US" sz="1600">
                          <a:latin typeface="Times New Roman"/>
                          <a:ea typeface="宋体"/>
                        </a:rPr>
                        <a:t>20-2)</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自组织的队伍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133">
                <a:tc>
                  <a:txBody>
                    <a:bodyPr/>
                    <a:lstStyle/>
                    <a:p>
                      <a:pPr indent="269875" algn="just">
                        <a:lnSpc>
                          <a:spcPts val="1660"/>
                        </a:lnSpc>
                        <a:spcAft>
                          <a:spcPts val="0"/>
                        </a:spcAft>
                      </a:pPr>
                      <a:r>
                        <a:rPr lang="zh-CN" sz="1600">
                          <a:latin typeface="Times New Roman"/>
                          <a:ea typeface="宋体"/>
                        </a:rPr>
                        <a:t>响应速度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“官僚”延迟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快速响应</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9005">
                <a:tc>
                  <a:txBody>
                    <a:bodyPr/>
                    <a:lstStyle/>
                    <a:p>
                      <a:pPr indent="269875" algn="just">
                        <a:lnSpc>
                          <a:spcPts val="1660"/>
                        </a:lnSpc>
                        <a:spcAft>
                          <a:spcPts val="0"/>
                        </a:spcAft>
                      </a:pPr>
                      <a:r>
                        <a:rPr lang="zh-CN" sz="1600" dirty="0">
                          <a:latin typeface="Times New Roman"/>
                          <a:ea typeface="宋体"/>
                        </a:rPr>
                        <a:t>知识创造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心照不宣、正式的、明显的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心照不宣、非正式的、明显的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3" name="表格 2"/>
          <p:cNvGraphicFramePr>
            <a:graphicFrameLocks noGrp="1"/>
          </p:cNvGraphicFramePr>
          <p:nvPr/>
        </p:nvGraphicFramePr>
        <p:xfrm>
          <a:off x="928915" y="2264231"/>
          <a:ext cx="8215086" cy="3367312"/>
        </p:xfrm>
        <a:graphic>
          <a:graphicData uri="http://schemas.openxmlformats.org/drawingml/2006/table">
            <a:tbl>
              <a:tblPr/>
              <a:tblGrid>
                <a:gridCol w="2301147"/>
                <a:gridCol w="2695498"/>
                <a:gridCol w="3218441"/>
              </a:tblGrid>
              <a:tr h="250371">
                <a:tc>
                  <a:txBody>
                    <a:bodyPr/>
                    <a:lstStyle/>
                    <a:p>
                      <a:pPr indent="269875" algn="just">
                        <a:lnSpc>
                          <a:spcPts val="1660"/>
                        </a:lnSpc>
                        <a:spcAft>
                          <a:spcPts val="0"/>
                        </a:spcAft>
                      </a:pPr>
                      <a:r>
                        <a:rPr lang="zh-CN" sz="1600" dirty="0">
                          <a:latin typeface="Times New Roman"/>
                          <a:ea typeface="宋体"/>
                        </a:rPr>
                        <a:t>知识共享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要求，正式的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强制、非正式的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71">
                <a:tc>
                  <a:txBody>
                    <a:bodyPr/>
                    <a:lstStyle/>
                    <a:p>
                      <a:pPr indent="269875" algn="just">
                        <a:lnSpc>
                          <a:spcPts val="1660"/>
                        </a:lnSpc>
                        <a:spcAft>
                          <a:spcPts val="0"/>
                        </a:spcAft>
                      </a:pPr>
                      <a:r>
                        <a:rPr lang="zh-CN" sz="1600" dirty="0">
                          <a:latin typeface="Times New Roman"/>
                          <a:ea typeface="宋体"/>
                        </a:rPr>
                        <a:t>文档编写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最大化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最小化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0743">
                <a:tc>
                  <a:txBody>
                    <a:bodyPr/>
                    <a:lstStyle/>
                    <a:p>
                      <a:pPr indent="269875" algn="just">
                        <a:lnSpc>
                          <a:spcPts val="1660"/>
                        </a:lnSpc>
                        <a:spcAft>
                          <a:spcPts val="0"/>
                        </a:spcAft>
                      </a:pPr>
                      <a:r>
                        <a:rPr lang="zh-CN" sz="1600" dirty="0">
                          <a:latin typeface="Times New Roman"/>
                          <a:ea typeface="宋体"/>
                        </a:rPr>
                        <a:t>需求变更</a:t>
                      </a:r>
                      <a:r>
                        <a:rPr lang="en-US" sz="1600" dirty="0">
                          <a:latin typeface="Times New Roman"/>
                          <a:ea typeface="宋体"/>
                        </a:rPr>
                        <a:t>(</a:t>
                      </a:r>
                      <a:r>
                        <a:rPr lang="zh-CN" sz="1600" dirty="0">
                          <a:latin typeface="Times New Roman"/>
                          <a:ea typeface="宋体"/>
                        </a:rPr>
                        <a:t>配置管理</a:t>
                      </a:r>
                      <a:r>
                        <a:rPr lang="en-US" sz="1600" dirty="0">
                          <a:latin typeface="Times New Roman"/>
                          <a:ea typeface="宋体"/>
                        </a:rPr>
                        <a:t>)</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必须遵守规定的流程</a:t>
                      </a:r>
                      <a:r>
                        <a:rPr lang="en-US" sz="1600" dirty="0">
                          <a:latin typeface="Times New Roman"/>
                          <a:ea typeface="宋体"/>
                        </a:rPr>
                        <a:t>(</a:t>
                      </a:r>
                      <a:r>
                        <a:rPr lang="zh-CN" sz="1600" dirty="0">
                          <a:latin typeface="Times New Roman"/>
                          <a:ea typeface="宋体"/>
                        </a:rPr>
                        <a:t>见</a:t>
                      </a:r>
                      <a:r>
                        <a:rPr lang="en-US" sz="1600" dirty="0">
                          <a:latin typeface="Times New Roman"/>
                          <a:ea typeface="宋体"/>
                        </a:rPr>
                        <a:t>19</a:t>
                      </a:r>
                      <a:r>
                        <a:rPr lang="zh-CN" sz="1600" dirty="0">
                          <a:latin typeface="Times New Roman"/>
                          <a:ea typeface="宋体"/>
                        </a:rPr>
                        <a:t>章</a:t>
                      </a:r>
                      <a:r>
                        <a:rPr lang="en-US" sz="1600" dirty="0">
                          <a:latin typeface="Times New Roman"/>
                          <a:ea typeface="宋体"/>
                        </a:rPr>
                        <a:t>)</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在开发过程中适应变更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71">
                <a:tc>
                  <a:txBody>
                    <a:bodyPr/>
                    <a:lstStyle/>
                    <a:p>
                      <a:pPr indent="269875" algn="just">
                        <a:lnSpc>
                          <a:spcPts val="1660"/>
                        </a:lnSpc>
                        <a:spcAft>
                          <a:spcPts val="0"/>
                        </a:spcAft>
                      </a:pPr>
                      <a:r>
                        <a:rPr lang="zh-CN" sz="1600">
                          <a:latin typeface="Times New Roman"/>
                          <a:ea typeface="宋体"/>
                        </a:rPr>
                        <a:t>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生命周期的后期阶段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先测试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71">
                <a:tc>
                  <a:txBody>
                    <a:bodyPr/>
                    <a:lstStyle/>
                    <a:p>
                      <a:pPr indent="269875" algn="just">
                        <a:lnSpc>
                          <a:spcPts val="1660"/>
                        </a:lnSpc>
                        <a:spcAft>
                          <a:spcPts val="0"/>
                        </a:spcAft>
                      </a:pPr>
                      <a:r>
                        <a:rPr lang="zh-CN" sz="1600">
                          <a:latin typeface="Times New Roman"/>
                          <a:ea typeface="宋体"/>
                        </a:rPr>
                        <a:t>错误判读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审查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solidFill>
                            <a:srgbClr val="FF0000"/>
                          </a:solidFill>
                          <a:latin typeface="Times New Roman"/>
                          <a:ea typeface="宋体"/>
                        </a:rPr>
                        <a:t>成对编程</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71">
                <a:tc>
                  <a:txBody>
                    <a:bodyPr/>
                    <a:lstStyle/>
                    <a:p>
                      <a:pPr indent="269875" algn="just">
                        <a:lnSpc>
                          <a:spcPts val="1660"/>
                        </a:lnSpc>
                        <a:spcAft>
                          <a:spcPts val="0"/>
                        </a:spcAft>
                      </a:pPr>
                      <a:r>
                        <a:rPr lang="zh-CN" sz="1600">
                          <a:latin typeface="Times New Roman"/>
                          <a:ea typeface="宋体"/>
                        </a:rPr>
                        <a:t>进度评审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正式的同行评审</a:t>
                      </a:r>
                      <a:r>
                        <a:rPr lang="en-US" sz="1600">
                          <a:latin typeface="Times New Roman"/>
                          <a:ea typeface="宋体"/>
                        </a:rPr>
                        <a:t>(</a:t>
                      </a:r>
                      <a:r>
                        <a:rPr lang="zh-CN" sz="1600">
                          <a:latin typeface="Times New Roman"/>
                          <a:ea typeface="宋体"/>
                        </a:rPr>
                        <a:t>见表</a:t>
                      </a:r>
                      <a:r>
                        <a:rPr lang="en-US" sz="1600">
                          <a:latin typeface="Times New Roman"/>
                          <a:ea typeface="宋体"/>
                        </a:rPr>
                        <a:t>20-2)</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持续的同行评审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71">
                <a:tc>
                  <a:txBody>
                    <a:bodyPr/>
                    <a:lstStyle/>
                    <a:p>
                      <a:pPr indent="269875" algn="just">
                        <a:lnSpc>
                          <a:spcPts val="1660"/>
                        </a:lnSpc>
                        <a:spcAft>
                          <a:spcPts val="0"/>
                        </a:spcAft>
                      </a:pPr>
                      <a:r>
                        <a:rPr lang="zh-CN" sz="1600">
                          <a:latin typeface="Times New Roman"/>
                          <a:ea typeface="宋体"/>
                        </a:rPr>
                        <a:t>需求启发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按计划执行，不经常做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每天一个会议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0743">
                <a:tc>
                  <a:txBody>
                    <a:bodyPr/>
                    <a:lstStyle/>
                    <a:p>
                      <a:pPr indent="269875" algn="just">
                        <a:lnSpc>
                          <a:spcPts val="1660"/>
                        </a:lnSpc>
                        <a:spcAft>
                          <a:spcPts val="0"/>
                        </a:spcAft>
                      </a:pPr>
                      <a:r>
                        <a:rPr lang="zh-CN" sz="1600">
                          <a:latin typeface="Times New Roman"/>
                          <a:ea typeface="宋体"/>
                        </a:rPr>
                        <a:t>工具支持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工具支持不同的开发阶段</a:t>
                      </a:r>
                      <a:r>
                        <a:rPr lang="en-US" sz="1600">
                          <a:latin typeface="Times New Roman"/>
                          <a:ea typeface="宋体"/>
                        </a:rPr>
                        <a:t>---</a:t>
                      </a:r>
                      <a:r>
                        <a:rPr lang="zh-CN" sz="1600">
                          <a:latin typeface="Times New Roman"/>
                          <a:ea typeface="宋体"/>
                        </a:rPr>
                        <a:t>比较零碎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自动测试工具</a:t>
                      </a:r>
                      <a:r>
                        <a:rPr lang="en-US" sz="1600" dirty="0">
                          <a:latin typeface="Times New Roman"/>
                          <a:ea typeface="宋体"/>
                        </a:rPr>
                        <a:t>--</a:t>
                      </a:r>
                      <a:r>
                        <a:rPr lang="zh-CN" sz="1600" dirty="0">
                          <a:latin typeface="Times New Roman"/>
                          <a:ea typeface="宋体"/>
                        </a:rPr>
                        <a:t>集成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71">
                <a:tc>
                  <a:txBody>
                    <a:bodyPr/>
                    <a:lstStyle/>
                    <a:p>
                      <a:pPr indent="269875" algn="just">
                        <a:lnSpc>
                          <a:spcPts val="1660"/>
                        </a:lnSpc>
                        <a:spcAft>
                          <a:spcPts val="0"/>
                        </a:spcAft>
                      </a:pPr>
                      <a:r>
                        <a:rPr lang="zh-CN" sz="1600">
                          <a:latin typeface="Times New Roman"/>
                          <a:ea typeface="宋体"/>
                        </a:rPr>
                        <a:t>产品提交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按计划提交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经常提交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371">
                <a:tc>
                  <a:txBody>
                    <a:bodyPr/>
                    <a:lstStyle/>
                    <a:p>
                      <a:pPr indent="269875" algn="just">
                        <a:lnSpc>
                          <a:spcPts val="1660"/>
                        </a:lnSpc>
                        <a:spcAft>
                          <a:spcPts val="0"/>
                        </a:spcAft>
                      </a:pPr>
                      <a:r>
                        <a:rPr lang="en-US" sz="1600">
                          <a:latin typeface="Times New Roman"/>
                          <a:ea typeface="宋体"/>
                        </a:rPr>
                        <a:t>QA </a:t>
                      </a:r>
                      <a:r>
                        <a:rPr lang="zh-CN" sz="1600">
                          <a:latin typeface="Times New Roman"/>
                          <a:ea typeface="宋体"/>
                        </a:rPr>
                        <a:t>工作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latin typeface="Times New Roman"/>
                          <a:ea typeface="宋体"/>
                        </a:rPr>
                        <a:t>正式</a:t>
                      </a:r>
                      <a:r>
                        <a:rPr lang="en-US" sz="1600">
                          <a:latin typeface="Times New Roman"/>
                          <a:ea typeface="宋体"/>
                        </a:rPr>
                        <a:t>-------</a:t>
                      </a:r>
                      <a:r>
                        <a:rPr lang="zh-CN" sz="1600">
                          <a:latin typeface="Times New Roman"/>
                          <a:ea typeface="宋体"/>
                        </a:rPr>
                        <a:t>独立于开发队伍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非正式的</a:t>
                      </a:r>
                      <a:r>
                        <a:rPr lang="en-US" sz="1600" dirty="0">
                          <a:latin typeface="Times New Roman"/>
                          <a:ea typeface="宋体"/>
                        </a:rPr>
                        <a:t>----</a:t>
                      </a:r>
                      <a:r>
                        <a:rPr lang="zh-CN" sz="1600" dirty="0">
                          <a:latin typeface="Times New Roman"/>
                          <a:ea typeface="宋体"/>
                        </a:rPr>
                        <a:t>与开发队伍在一起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表格 3"/>
          <p:cNvGraphicFramePr>
            <a:graphicFrameLocks noGrp="1"/>
          </p:cNvGraphicFramePr>
          <p:nvPr/>
        </p:nvGraphicFramePr>
        <p:xfrm>
          <a:off x="948146" y="1930399"/>
          <a:ext cx="8195854" cy="333829"/>
        </p:xfrm>
        <a:graphic>
          <a:graphicData uri="http://schemas.openxmlformats.org/drawingml/2006/table">
            <a:tbl>
              <a:tblPr/>
              <a:tblGrid>
                <a:gridCol w="2259511"/>
                <a:gridCol w="2743200"/>
                <a:gridCol w="3193143"/>
              </a:tblGrid>
              <a:tr h="333829">
                <a:tc>
                  <a:txBody>
                    <a:bodyPr/>
                    <a:lstStyle/>
                    <a:p>
                      <a:pPr indent="269875" algn="just">
                        <a:lnSpc>
                          <a:spcPts val="1660"/>
                        </a:lnSpc>
                        <a:spcAft>
                          <a:spcPts val="0"/>
                        </a:spcAft>
                      </a:pPr>
                      <a:r>
                        <a:rPr lang="zh-CN" sz="1600" b="1" dirty="0">
                          <a:latin typeface="Times New Roman"/>
                          <a:ea typeface="宋体"/>
                        </a:rPr>
                        <a:t>影响质量的因素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dirty="0">
                          <a:latin typeface="Times New Roman"/>
                          <a:ea typeface="宋体"/>
                        </a:rPr>
                        <a:t>传统开发方法的关注点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b="1" dirty="0">
                          <a:latin typeface="Times New Roman"/>
                          <a:ea typeface="宋体"/>
                        </a:rPr>
                        <a:t>敏捷关注点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敏捷软件开发宣言</a:t>
            </a:r>
          </a:p>
        </p:txBody>
      </p:sp>
      <p:sp>
        <p:nvSpPr>
          <p:cNvPr id="6147" name="内容占位符 2"/>
          <p:cNvSpPr>
            <a:spLocks noGrp="1"/>
          </p:cNvSpPr>
          <p:nvPr>
            <p:ph idx="1"/>
          </p:nvPr>
        </p:nvSpPr>
        <p:spPr>
          <a:xfrm>
            <a:off x="1016000" y="1066800"/>
            <a:ext cx="7808686" cy="5486400"/>
          </a:xfrm>
        </p:spPr>
        <p:txBody>
          <a:bodyPr/>
          <a:lstStyle/>
          <a:p>
            <a:pPr>
              <a:buFontTx/>
              <a:buNone/>
            </a:pPr>
            <a:r>
              <a:rPr lang="en-US" altLang="zh-CN" dirty="0" smtClean="0"/>
              <a:t>1</a:t>
            </a:r>
            <a:r>
              <a:rPr lang="zh-CN" altLang="en-US" dirty="0" smtClean="0"/>
              <a:t>）通过尽快和连续地提交有价值的软件使客户高度满意</a:t>
            </a:r>
          </a:p>
          <a:p>
            <a:pPr>
              <a:buFontTx/>
              <a:buNone/>
            </a:pPr>
            <a:r>
              <a:rPr lang="en-US" altLang="zh-CN" dirty="0" smtClean="0"/>
              <a:t>2</a:t>
            </a:r>
            <a:r>
              <a:rPr lang="zh-CN" altLang="en-US" dirty="0" smtClean="0"/>
              <a:t>）即使在开发的后期，也欢迎需求变更。敏捷过程利用变化提升客户的竞争优势。</a:t>
            </a:r>
          </a:p>
          <a:p>
            <a:pPr>
              <a:buFontTx/>
              <a:buNone/>
            </a:pPr>
            <a:r>
              <a:rPr lang="en-US" altLang="zh-CN" dirty="0" smtClean="0"/>
              <a:t>3</a:t>
            </a:r>
            <a:r>
              <a:rPr lang="zh-CN" altLang="en-US" dirty="0" smtClean="0"/>
              <a:t>）频繁地交付工作软件，从两周到两个月，最短的时间间隔。</a:t>
            </a:r>
          </a:p>
          <a:p>
            <a:pPr>
              <a:buFontTx/>
              <a:buNone/>
            </a:pPr>
            <a:r>
              <a:rPr lang="en-US" altLang="zh-CN" dirty="0" smtClean="0"/>
              <a:t>4</a:t>
            </a:r>
            <a:r>
              <a:rPr lang="zh-CN" altLang="en-US" dirty="0" smtClean="0"/>
              <a:t>）业务人员和开发人员紧密地日常交流</a:t>
            </a:r>
          </a:p>
          <a:p>
            <a:pPr>
              <a:buFontTx/>
              <a:buNone/>
            </a:pPr>
            <a:r>
              <a:rPr lang="en-US" altLang="zh-CN" dirty="0" smtClean="0"/>
              <a:t>5</a:t>
            </a:r>
            <a:r>
              <a:rPr lang="zh-CN" altLang="en-US" dirty="0" smtClean="0"/>
              <a:t>）项目建设有激情的、可靠的人。给他们需要的环境和支持，信任他们能把工作做好。</a:t>
            </a:r>
          </a:p>
          <a:p>
            <a:pPr>
              <a:buFontTx/>
              <a:buNone/>
            </a:pPr>
            <a:r>
              <a:rPr lang="en-US" altLang="zh-CN" dirty="0" smtClean="0"/>
              <a:t>6</a:t>
            </a:r>
            <a:r>
              <a:rPr lang="zh-CN" altLang="en-US" dirty="0" smtClean="0"/>
              <a:t>）开发队伍内，最高效和有效方法传递信息方法是面对面交谈。</a:t>
            </a:r>
          </a:p>
          <a:p>
            <a:pPr>
              <a:buFontTx/>
              <a:buNone/>
            </a:pPr>
            <a:endParaRPr lang="zh-CN" alt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如何测量是关键</a:t>
            </a:r>
          </a:p>
        </p:txBody>
      </p:sp>
      <p:sp>
        <p:nvSpPr>
          <p:cNvPr id="38915" name="内容占位符 2"/>
          <p:cNvSpPr>
            <a:spLocks noGrp="1"/>
          </p:cNvSpPr>
          <p:nvPr>
            <p:ph idx="1"/>
          </p:nvPr>
        </p:nvSpPr>
        <p:spPr/>
        <p:txBody>
          <a:bodyPr/>
          <a:lstStyle/>
          <a:p>
            <a:r>
              <a:rPr lang="zh-CN" altLang="en-US" dirty="0" smtClean="0"/>
              <a:t>针对敏捷方法的过程改进的关键仍然是如何定义测和量过程的指标，正如</a:t>
            </a:r>
            <a:r>
              <a:rPr lang="en-US" altLang="zh-CN" dirty="0" smtClean="0"/>
              <a:t>Thomson(</a:t>
            </a:r>
            <a:r>
              <a:rPr lang="zh-CN" altLang="en-US" dirty="0" smtClean="0"/>
              <a:t>后改名为</a:t>
            </a:r>
            <a:r>
              <a:rPr lang="en-US" altLang="zh-CN" dirty="0" smtClean="0"/>
              <a:t>Lord Kelvin)</a:t>
            </a:r>
            <a:r>
              <a:rPr lang="zh-CN" altLang="en-US" dirty="0" smtClean="0"/>
              <a:t>所说“如果你不能测量它，就不能改进它。”</a:t>
            </a:r>
            <a:endParaRPr lang="en-US" altLang="zh-CN" dirty="0" smtClean="0"/>
          </a:p>
          <a:p>
            <a:r>
              <a:rPr lang="zh-CN" altLang="en-US" dirty="0" smtClean="0"/>
              <a:t>因此，测量什么？如何测量？何时测量？同样是基于敏捷过程改进的关键。</a:t>
            </a:r>
          </a:p>
          <a:p>
            <a:endParaRPr lang="zh-CN" altLang="en-US"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dirty="0" smtClean="0"/>
              <a:t>18.5.4 </a:t>
            </a:r>
            <a:r>
              <a:rPr lang="zh-CN" altLang="en-US" dirty="0" smtClean="0"/>
              <a:t>让敏捷方法融入</a:t>
            </a:r>
            <a:r>
              <a:rPr lang="en-US" altLang="zh-CN" dirty="0" smtClean="0"/>
              <a:t>CMMI</a:t>
            </a:r>
            <a:endParaRPr lang="zh-CN" altLang="en-US" dirty="0" smtClean="0"/>
          </a:p>
        </p:txBody>
      </p:sp>
      <p:sp>
        <p:nvSpPr>
          <p:cNvPr id="39939" name="内容占位符 2"/>
          <p:cNvSpPr>
            <a:spLocks noGrp="1"/>
          </p:cNvSpPr>
          <p:nvPr>
            <p:ph idx="1"/>
          </p:nvPr>
        </p:nvSpPr>
        <p:spPr>
          <a:xfrm>
            <a:off x="1001486" y="1295400"/>
            <a:ext cx="7990114" cy="5029200"/>
          </a:xfrm>
        </p:spPr>
        <p:txBody>
          <a:bodyPr/>
          <a:lstStyle/>
          <a:p>
            <a:r>
              <a:rPr lang="zh-CN" altLang="en-US" dirty="0" smtClean="0"/>
              <a:t>针对</a:t>
            </a:r>
            <a:r>
              <a:rPr lang="en-US" altLang="zh-CN" dirty="0" smtClean="0"/>
              <a:t>CMMI(</a:t>
            </a:r>
            <a:r>
              <a:rPr lang="zh-CN" altLang="en-US" dirty="0" smtClean="0"/>
              <a:t>见</a:t>
            </a:r>
            <a:r>
              <a:rPr lang="en-US" altLang="zh-CN" dirty="0" smtClean="0"/>
              <a:t>20</a:t>
            </a:r>
            <a:r>
              <a:rPr lang="zh-CN" altLang="en-US" dirty="0" smtClean="0"/>
              <a:t>章</a:t>
            </a:r>
            <a:r>
              <a:rPr lang="en-US" altLang="zh-CN" dirty="0" smtClean="0"/>
              <a:t>)</a:t>
            </a:r>
            <a:r>
              <a:rPr lang="zh-CN" altLang="en-US" dirty="0" smtClean="0"/>
              <a:t>的 关键过程域：</a:t>
            </a:r>
            <a:endParaRPr lang="en-US" altLang="zh-CN" dirty="0" smtClean="0"/>
          </a:p>
          <a:p>
            <a:pPr lvl="1"/>
            <a:r>
              <a:rPr lang="zh-CN" altLang="en-US" dirty="0" smtClean="0"/>
              <a:t>配置管理</a:t>
            </a:r>
          </a:p>
          <a:p>
            <a:pPr lvl="1"/>
            <a:r>
              <a:rPr lang="zh-CN" altLang="en-US" dirty="0" smtClean="0"/>
              <a:t>产品集成</a:t>
            </a:r>
          </a:p>
          <a:p>
            <a:pPr lvl="1"/>
            <a:r>
              <a:rPr lang="zh-CN" altLang="en-US" dirty="0" smtClean="0"/>
              <a:t>项目跟踪与监督</a:t>
            </a:r>
            <a:endParaRPr lang="en-US" altLang="zh-CN" dirty="0" smtClean="0"/>
          </a:p>
          <a:p>
            <a:pPr lvl="1"/>
            <a:r>
              <a:rPr lang="zh-CN" altLang="en-US" dirty="0" smtClean="0"/>
              <a:t>项目策划</a:t>
            </a:r>
            <a:endParaRPr lang="en-US" altLang="zh-CN" dirty="0" smtClean="0"/>
          </a:p>
          <a:p>
            <a:pPr lvl="1"/>
            <a:r>
              <a:rPr lang="zh-CN" altLang="en-US" dirty="0" smtClean="0"/>
              <a:t>过程和产品质量保证</a:t>
            </a:r>
          </a:p>
          <a:p>
            <a:pPr lvl="1"/>
            <a:r>
              <a:rPr lang="zh-CN" altLang="en-US" dirty="0" smtClean="0"/>
              <a:t>需求开发风险管理</a:t>
            </a:r>
            <a:endParaRPr lang="en-US" altLang="zh-CN" dirty="0" smtClean="0"/>
          </a:p>
          <a:p>
            <a:pPr lvl="1"/>
            <a:r>
              <a:rPr lang="zh-CN" altLang="en-US" dirty="0" smtClean="0"/>
              <a:t>技术解决方案</a:t>
            </a:r>
          </a:p>
          <a:p>
            <a:pPr lvl="1"/>
            <a:r>
              <a:rPr lang="zh-CN" altLang="en-US" dirty="0" smtClean="0"/>
              <a:t>验证与确认。</a:t>
            </a:r>
            <a:endParaRPr lang="en-US" altLang="zh-CN" dirty="0" smtClean="0"/>
          </a:p>
          <a:p>
            <a:endParaRPr lang="zh-CN" altLang="en-US" sz="2000"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dirty="0" smtClean="0"/>
              <a:t>18.5.4 </a:t>
            </a:r>
            <a:r>
              <a:rPr lang="zh-CN" altLang="en-US" dirty="0" smtClean="0"/>
              <a:t>让敏捷方法融入</a:t>
            </a:r>
            <a:r>
              <a:rPr lang="en-US" altLang="zh-CN" dirty="0" smtClean="0"/>
              <a:t>CMMI</a:t>
            </a:r>
            <a:endParaRPr lang="zh-CN" altLang="en-US" dirty="0" smtClean="0"/>
          </a:p>
        </p:txBody>
      </p:sp>
      <p:sp>
        <p:nvSpPr>
          <p:cNvPr id="39939" name="内容占位符 2"/>
          <p:cNvSpPr>
            <a:spLocks noGrp="1"/>
          </p:cNvSpPr>
          <p:nvPr>
            <p:ph idx="1"/>
          </p:nvPr>
        </p:nvSpPr>
        <p:spPr>
          <a:xfrm>
            <a:off x="838200" y="1295400"/>
            <a:ext cx="8153400" cy="5029200"/>
          </a:xfrm>
        </p:spPr>
        <p:txBody>
          <a:bodyPr/>
          <a:lstStyle/>
          <a:p>
            <a:r>
              <a:rPr lang="zh-CN" altLang="en-US" b="1" dirty="0" smtClean="0"/>
              <a:t>配置管理</a:t>
            </a:r>
            <a:endParaRPr lang="en-US" altLang="zh-CN" b="1" dirty="0" smtClean="0"/>
          </a:p>
          <a:p>
            <a:pPr lvl="1"/>
            <a:r>
              <a:rPr lang="zh-CN" altLang="en-US" dirty="0" smtClean="0"/>
              <a:t>在敏捷方法中，通常变更是非常频繁的，各个小组和工作区都会陷入经常变更带来的管理困境，如果不能很好地采用自动配置管理工具的话。敏捷团队必须有确定的配置管理负责人来确保配置管理活动。并在每次迭代开始，确认配置状态，避免版本错误。配置管理的具体内容请参见第</a:t>
            </a:r>
            <a:r>
              <a:rPr lang="en-US" altLang="zh-CN" dirty="0" smtClean="0"/>
              <a:t>19</a:t>
            </a:r>
            <a:r>
              <a:rPr lang="zh-CN" altLang="en-US" dirty="0" smtClean="0"/>
              <a:t>章。</a:t>
            </a:r>
          </a:p>
          <a:p>
            <a:r>
              <a:rPr lang="zh-CN" altLang="en-US" b="1" dirty="0" smtClean="0"/>
              <a:t>产品集成</a:t>
            </a:r>
            <a:endParaRPr lang="en-US" altLang="zh-CN" b="1" dirty="0" smtClean="0"/>
          </a:p>
          <a:p>
            <a:pPr lvl="1"/>
            <a:r>
              <a:rPr lang="zh-CN" altLang="en-US" dirty="0" smtClean="0"/>
              <a:t>在敏捷方法中，产品集成也是非常频繁的，随时</a:t>
            </a:r>
            <a:r>
              <a:rPr lang="en-US" altLang="zh-CN" dirty="0" smtClean="0"/>
              <a:t>(</a:t>
            </a:r>
            <a:r>
              <a:rPr lang="zh-CN" altLang="en-US" dirty="0" smtClean="0"/>
              <a:t>起码每天</a:t>
            </a:r>
            <a:r>
              <a:rPr lang="en-US" altLang="zh-CN" dirty="0" smtClean="0"/>
              <a:t>)</a:t>
            </a:r>
            <a:r>
              <a:rPr lang="zh-CN" altLang="en-US" dirty="0" smtClean="0"/>
              <a:t>都会进行。因此，需要考虑如何支持持续的集成方法，而不是非常明确的集成阶段。</a:t>
            </a:r>
          </a:p>
          <a:p>
            <a:endParaRPr lang="zh-CN" altLang="en-US" sz="2000" b="1"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dirty="0" smtClean="0"/>
              <a:t>18.5.4 </a:t>
            </a:r>
            <a:r>
              <a:rPr lang="zh-CN" altLang="en-US" dirty="0" smtClean="0"/>
              <a:t>让敏捷方法融入</a:t>
            </a:r>
            <a:r>
              <a:rPr lang="en-US" altLang="zh-CN" dirty="0" smtClean="0"/>
              <a:t>CMMI</a:t>
            </a:r>
            <a:endParaRPr lang="zh-CN" altLang="en-US" dirty="0" smtClean="0"/>
          </a:p>
        </p:txBody>
      </p:sp>
      <p:sp>
        <p:nvSpPr>
          <p:cNvPr id="39939" name="内容占位符 2"/>
          <p:cNvSpPr>
            <a:spLocks noGrp="1"/>
          </p:cNvSpPr>
          <p:nvPr>
            <p:ph idx="1"/>
          </p:nvPr>
        </p:nvSpPr>
        <p:spPr>
          <a:xfrm>
            <a:off x="838200" y="1295400"/>
            <a:ext cx="8153400" cy="5029200"/>
          </a:xfrm>
        </p:spPr>
        <p:txBody>
          <a:bodyPr/>
          <a:lstStyle/>
          <a:p>
            <a:r>
              <a:rPr lang="zh-CN" altLang="en-US" b="1" dirty="0" smtClean="0"/>
              <a:t>项目跟踪与监督</a:t>
            </a:r>
            <a:endParaRPr lang="en-US" altLang="zh-CN" b="1" dirty="0" smtClean="0"/>
          </a:p>
          <a:p>
            <a:pPr lvl="1"/>
            <a:r>
              <a:rPr lang="zh-CN" altLang="en-US" dirty="0" smtClean="0"/>
              <a:t>客户和潜在用户往往会参与产品的开发活动，那么让客户参与项目的检查和监督活动是十分重要的。</a:t>
            </a:r>
          </a:p>
          <a:p>
            <a:r>
              <a:rPr lang="zh-CN" altLang="en-US" b="1" dirty="0" smtClean="0"/>
              <a:t>项目策划</a:t>
            </a:r>
            <a:endParaRPr lang="en-US" altLang="zh-CN" b="1" dirty="0" smtClean="0"/>
          </a:p>
          <a:p>
            <a:pPr lvl="1"/>
            <a:r>
              <a:rPr lang="zh-CN" altLang="en-US" dirty="0" smtClean="0"/>
              <a:t>敏捷方法的项目计划比传统方法的项目策划、监督、控制和重新策划更加频繁发生，而会不断修改。</a:t>
            </a:r>
            <a:endParaRPr lang="en-US" altLang="zh-CN" dirty="0" smtClean="0"/>
          </a:p>
          <a:p>
            <a:pPr lvl="1"/>
            <a:r>
              <a:rPr lang="zh-CN" altLang="en-US" dirty="0" smtClean="0"/>
              <a:t>因此，在计划一个项目时，团队要考虑到每个增量和迭代的计划、估计，并预测风险、主要时间和制约因素等。</a:t>
            </a:r>
            <a:endParaRPr lang="en-US" altLang="zh-CN" dirty="0" smtClean="0"/>
          </a:p>
          <a:p>
            <a:pPr lvl="1"/>
            <a:r>
              <a:rPr lang="zh-CN" altLang="en-US" dirty="0" smtClean="0"/>
              <a:t>且可能需要不断地调整计划，重新分配任务等。因此，项目执行与原始计划的偏差可能非常大。</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让敏捷方法融入</a:t>
            </a:r>
            <a:r>
              <a:rPr lang="en-US" altLang="zh-CN" smtClean="0"/>
              <a:t>CMMI</a:t>
            </a:r>
            <a:endParaRPr lang="zh-CN" altLang="en-US" smtClean="0"/>
          </a:p>
        </p:txBody>
      </p:sp>
      <p:sp>
        <p:nvSpPr>
          <p:cNvPr id="40963" name="内容占位符 2"/>
          <p:cNvSpPr>
            <a:spLocks noGrp="1"/>
          </p:cNvSpPr>
          <p:nvPr>
            <p:ph idx="1"/>
          </p:nvPr>
        </p:nvSpPr>
        <p:spPr/>
        <p:txBody>
          <a:bodyPr/>
          <a:lstStyle/>
          <a:p>
            <a:r>
              <a:rPr lang="zh-CN" altLang="en-US" b="1" dirty="0" smtClean="0"/>
              <a:t>过程和产品质量保证</a:t>
            </a:r>
            <a:endParaRPr lang="en-US" altLang="zh-CN" b="1" dirty="0" smtClean="0"/>
          </a:p>
          <a:p>
            <a:pPr lvl="1"/>
            <a:r>
              <a:rPr lang="zh-CN" altLang="en-US" dirty="0" smtClean="0"/>
              <a:t>在敏捷开发中，团队把重点放到迫切需要上，容易缺乏长期的和广泛的观点。</a:t>
            </a:r>
            <a:endParaRPr lang="en-US" altLang="zh-CN" dirty="0" smtClean="0"/>
          </a:p>
          <a:p>
            <a:pPr lvl="1"/>
            <a:r>
              <a:rPr lang="zh-CN" altLang="en-US" dirty="0" smtClean="0"/>
              <a:t>为此，从质量上必须尽早关注：</a:t>
            </a:r>
            <a:endParaRPr lang="en-US" altLang="zh-CN" dirty="0" smtClean="0"/>
          </a:p>
          <a:p>
            <a:pPr lvl="2"/>
            <a:r>
              <a:rPr lang="en-US" altLang="zh-CN" dirty="0" smtClean="0"/>
              <a:t>1</a:t>
            </a:r>
            <a:r>
              <a:rPr lang="zh-CN" altLang="en-US" dirty="0" smtClean="0"/>
              <a:t>）如何客观地评价质量？</a:t>
            </a:r>
            <a:endParaRPr lang="en-US" altLang="zh-CN" dirty="0" smtClean="0"/>
          </a:p>
          <a:p>
            <a:pPr lvl="2"/>
            <a:r>
              <a:rPr lang="en-US" altLang="zh-CN" dirty="0" smtClean="0"/>
              <a:t>2</a:t>
            </a:r>
            <a:r>
              <a:rPr lang="zh-CN" altLang="en-US" dirty="0" smtClean="0"/>
              <a:t>）评价哪些流程和产品？</a:t>
            </a:r>
            <a:endParaRPr lang="en-US" altLang="zh-CN" dirty="0" smtClean="0"/>
          </a:p>
          <a:p>
            <a:pPr lvl="2"/>
            <a:r>
              <a:rPr lang="en-US" altLang="zh-CN" dirty="0" smtClean="0"/>
              <a:t>3</a:t>
            </a:r>
            <a:r>
              <a:rPr lang="zh-CN" altLang="en-US" dirty="0" smtClean="0"/>
              <a:t>）评价结果如何融入团队的节奏（如，每天会议的一部分、检查单、同行评审、工具、持续集成等）。参见第</a:t>
            </a:r>
            <a:r>
              <a:rPr lang="en-US" altLang="zh-CN" dirty="0" smtClean="0"/>
              <a:t>16</a:t>
            </a:r>
            <a:r>
              <a:rPr lang="zh-CN" altLang="en-US" dirty="0" smtClean="0"/>
              <a:t>章的质量控制。</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让敏捷方法融入</a:t>
            </a:r>
            <a:r>
              <a:rPr lang="en-US" altLang="zh-CN" smtClean="0"/>
              <a:t>CMMI</a:t>
            </a:r>
            <a:endParaRPr lang="zh-CN" altLang="en-US" smtClean="0"/>
          </a:p>
        </p:txBody>
      </p:sp>
      <p:sp>
        <p:nvSpPr>
          <p:cNvPr id="40963" name="内容占位符 2"/>
          <p:cNvSpPr>
            <a:spLocks noGrp="1"/>
          </p:cNvSpPr>
          <p:nvPr>
            <p:ph idx="1"/>
          </p:nvPr>
        </p:nvSpPr>
        <p:spPr/>
        <p:txBody>
          <a:bodyPr/>
          <a:lstStyle/>
          <a:p>
            <a:r>
              <a:rPr lang="zh-CN" altLang="en-US" b="1" dirty="0" smtClean="0"/>
              <a:t>需求开发</a:t>
            </a:r>
            <a:endParaRPr lang="en-US" altLang="zh-CN" b="1" dirty="0" smtClean="0"/>
          </a:p>
          <a:p>
            <a:pPr lvl="1"/>
            <a:r>
              <a:rPr lang="zh-CN" altLang="en-US" dirty="0" smtClean="0"/>
              <a:t>在敏捷方法中，客户需求和想法是迭代式获取、阐述、分析和确认。</a:t>
            </a:r>
            <a:endParaRPr lang="en-US" altLang="zh-CN" dirty="0" smtClean="0"/>
          </a:p>
          <a:p>
            <a:pPr lvl="1"/>
            <a:r>
              <a:rPr lang="zh-CN" altLang="en-US" dirty="0" smtClean="0"/>
              <a:t>并用故事、场景、用例、特征列表、甚至是代码来表达。需求的详细程度取决于团队成员的协调，风险不易被完全暴漏出来。</a:t>
            </a:r>
            <a:endParaRPr lang="en-US" altLang="zh-CN" dirty="0" smtClean="0"/>
          </a:p>
          <a:p>
            <a:pPr lvl="1"/>
            <a:r>
              <a:rPr lang="zh-CN" altLang="en-US" dirty="0" smtClean="0"/>
              <a:t>为让客户更好地参，需要进一步区分客户文档和产品文档，以便探讨更多的解决方案。参见第</a:t>
            </a:r>
            <a:r>
              <a:rPr lang="en-US" altLang="zh-CN" dirty="0" smtClean="0"/>
              <a:t>8</a:t>
            </a:r>
            <a:r>
              <a:rPr lang="zh-CN" altLang="en-US" dirty="0" smtClean="0"/>
              <a:t>章需求工程。</a:t>
            </a:r>
          </a:p>
          <a:p>
            <a:endParaRPr lang="zh-CN" altLang="en-US" sz="2000" b="1"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风险管理</a:t>
            </a:r>
            <a:endParaRPr lang="en-US" altLang="zh-CN" dirty="0" smtClean="0"/>
          </a:p>
          <a:p>
            <a:pPr lvl="1"/>
            <a:r>
              <a:rPr lang="zh-CN" altLang="en-US" dirty="0" smtClean="0"/>
              <a:t>在敏捷方法中，风险管理活动本身体现在敏捷方法中。通过早期的实验或正常迭代外的“试验”，分析出潜在的风险。</a:t>
            </a:r>
            <a:endParaRPr lang="en-US" altLang="zh-CN" dirty="0" smtClean="0"/>
          </a:p>
          <a:p>
            <a:pPr lvl="1"/>
            <a:r>
              <a:rPr lang="zh-CN" altLang="en-US" dirty="0" smtClean="0"/>
              <a:t>但是很容易缺乏系统性，因此要鼓励采用系统化的方法，包括技术和非技术形式，管理风险，在会议的节奏、迭代计划、任务估计和验收点上捕获风险。</a:t>
            </a:r>
          </a:p>
          <a:p>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让敏捷方法融入</a:t>
            </a:r>
            <a:r>
              <a:rPr lang="en-US" altLang="zh-CN" smtClean="0"/>
              <a:t>CMMI</a:t>
            </a:r>
            <a:endParaRPr lang="zh-CN" altLang="en-US" smtClean="0"/>
          </a:p>
        </p:txBody>
      </p:sp>
      <p:sp>
        <p:nvSpPr>
          <p:cNvPr id="41987" name="内容占位符 2"/>
          <p:cNvSpPr>
            <a:spLocks noGrp="1"/>
          </p:cNvSpPr>
          <p:nvPr>
            <p:ph idx="1"/>
          </p:nvPr>
        </p:nvSpPr>
        <p:spPr/>
        <p:txBody>
          <a:bodyPr/>
          <a:lstStyle/>
          <a:p>
            <a:r>
              <a:rPr lang="zh-CN" altLang="en-US" b="1" dirty="0" smtClean="0"/>
              <a:t>技术解决方案</a:t>
            </a:r>
            <a:endParaRPr lang="en-US" altLang="zh-CN" b="1" dirty="0" smtClean="0"/>
          </a:p>
          <a:p>
            <a:pPr lvl="1"/>
            <a:r>
              <a:rPr lang="zh-CN" altLang="en-US" dirty="0" smtClean="0"/>
              <a:t>在敏捷方法中，需要及早探索解决方案，以便做出明确的选择和权衡。</a:t>
            </a:r>
            <a:endParaRPr lang="en-US" altLang="zh-CN" dirty="0" smtClean="0"/>
          </a:p>
          <a:p>
            <a:pPr lvl="1"/>
            <a:r>
              <a:rPr lang="zh-CN" altLang="en-US" dirty="0" smtClean="0"/>
              <a:t>解决方案可以从功能、功能集合、发布和有利于产品开发的部件等方面进行定义。</a:t>
            </a:r>
            <a:endParaRPr lang="en-US" altLang="zh-CN" dirty="0" smtClean="0"/>
          </a:p>
          <a:p>
            <a:pPr lvl="1"/>
            <a:r>
              <a:rPr lang="zh-CN" altLang="en-US" dirty="0" smtClean="0"/>
              <a:t>为更好地支持未来产品的更新，需要给出外购部件和接口封装的基本理由，并权衡利弊。</a:t>
            </a:r>
            <a:endParaRPr lang="en-US" altLang="zh-CN" dirty="0" smtClean="0"/>
          </a:p>
          <a:p>
            <a:pPr lvl="1"/>
            <a:r>
              <a:rPr lang="zh-CN" altLang="en-US" dirty="0" smtClean="0"/>
              <a:t>低风险的解决方案将有助于正确的决策。</a:t>
            </a:r>
            <a:endParaRPr lang="en-US" altLang="zh-CN"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让敏捷方法融入</a:t>
            </a:r>
            <a:r>
              <a:rPr lang="en-US" altLang="zh-CN" smtClean="0"/>
              <a:t>CMMI</a:t>
            </a:r>
            <a:endParaRPr lang="zh-CN" altLang="en-US" smtClean="0"/>
          </a:p>
        </p:txBody>
      </p:sp>
      <p:sp>
        <p:nvSpPr>
          <p:cNvPr id="41987" name="内容占位符 2"/>
          <p:cNvSpPr>
            <a:spLocks noGrp="1"/>
          </p:cNvSpPr>
          <p:nvPr>
            <p:ph idx="1"/>
          </p:nvPr>
        </p:nvSpPr>
        <p:spPr/>
        <p:txBody>
          <a:bodyPr/>
          <a:lstStyle/>
          <a:p>
            <a:r>
              <a:rPr lang="zh-CN" altLang="en-US" b="1" dirty="0" smtClean="0"/>
              <a:t>验证与确认</a:t>
            </a:r>
            <a:endParaRPr lang="en-US" altLang="zh-CN" b="1" dirty="0" smtClean="0"/>
          </a:p>
          <a:p>
            <a:pPr lvl="1"/>
            <a:r>
              <a:rPr lang="zh-CN" altLang="en-US" dirty="0" smtClean="0"/>
              <a:t>在敏捷方法中，由于客户参与和频繁的发布，就需要验证和确认工作需要相互支持。</a:t>
            </a:r>
            <a:endParaRPr lang="en-US" altLang="zh-CN" dirty="0" smtClean="0"/>
          </a:p>
          <a:p>
            <a:pPr lvl="1"/>
            <a:r>
              <a:rPr lang="zh-CN" altLang="en-US" dirty="0" smtClean="0"/>
              <a:t>验证和确认过程可以系统化地选择被评审和测试的工作产品、计划使用的方法和环境、以及关系的接口，这样可以及早地发现错误。</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1143000" y="265113"/>
            <a:ext cx="7772400" cy="877887"/>
          </a:xfrm>
        </p:spPr>
        <p:txBody>
          <a:bodyPr/>
          <a:lstStyle/>
          <a:p>
            <a:r>
              <a:rPr lang="en-US" altLang="zh-CN" dirty="0" smtClean="0"/>
              <a:t>18.6 </a:t>
            </a:r>
            <a:r>
              <a:rPr lang="zh-CN" altLang="en-US" dirty="0" smtClean="0"/>
              <a:t>总结</a:t>
            </a:r>
          </a:p>
        </p:txBody>
      </p:sp>
      <p:sp>
        <p:nvSpPr>
          <p:cNvPr id="43011" name="内容占位符 2"/>
          <p:cNvSpPr>
            <a:spLocks noGrp="1"/>
          </p:cNvSpPr>
          <p:nvPr>
            <p:ph idx="1"/>
          </p:nvPr>
        </p:nvSpPr>
        <p:spPr>
          <a:xfrm>
            <a:off x="957943" y="1523999"/>
            <a:ext cx="7968343" cy="4909457"/>
          </a:xfrm>
        </p:spPr>
        <p:txBody>
          <a:bodyPr/>
          <a:lstStyle/>
          <a:p>
            <a:r>
              <a:rPr lang="zh-CN" altLang="en-US" dirty="0" smtClean="0"/>
              <a:t>敏捷方法源于人们交流与通信方式的变化所导致的交流频度加快、方便和面对面的直接。</a:t>
            </a:r>
            <a:endParaRPr lang="en-US" altLang="zh-CN" dirty="0" smtClean="0"/>
          </a:p>
          <a:p>
            <a:pPr lvl="1"/>
            <a:r>
              <a:rPr lang="zh-CN" altLang="en-US" dirty="0" smtClean="0"/>
              <a:t>开发团队不必在遵守完全的“事先计划”和“文档驱动”的开发模式，快速、高效地提交最急于使用的软件版本部分。</a:t>
            </a:r>
            <a:endParaRPr lang="en-US" altLang="zh-CN" dirty="0" smtClean="0"/>
          </a:p>
          <a:p>
            <a:r>
              <a:rPr lang="zh-CN" altLang="en-US" dirty="0" smtClean="0"/>
              <a:t>本章讨论了</a:t>
            </a:r>
            <a:r>
              <a:rPr lang="en-US" altLang="zh-CN" dirty="0" smtClean="0"/>
              <a:t>XP</a:t>
            </a:r>
            <a:r>
              <a:rPr lang="zh-CN" altLang="en-US" dirty="0" smtClean="0"/>
              <a:t>、</a:t>
            </a:r>
            <a:r>
              <a:rPr lang="en-US" altLang="zh-CN" dirty="0" smtClean="0"/>
              <a:t>SRUM</a:t>
            </a:r>
            <a:r>
              <a:rPr lang="zh-CN" altLang="en-US" dirty="0" smtClean="0"/>
              <a:t>、特征驱动动力系统、自适应等开发方法，以及如何依据项目规模、人员等情况选择不同的开发方法。</a:t>
            </a:r>
            <a:endParaRPr lang="en-US" altLang="zh-CN" dirty="0" smtClean="0"/>
          </a:p>
          <a:p>
            <a:r>
              <a:rPr lang="zh-CN" altLang="en-US" dirty="0" smtClean="0"/>
              <a:t>讨论了</a:t>
            </a:r>
            <a:r>
              <a:rPr lang="en-US" altLang="zh-CN" dirty="0" smtClean="0"/>
              <a:t>RUP</a:t>
            </a:r>
            <a:r>
              <a:rPr lang="zh-CN" altLang="en-US" dirty="0" smtClean="0"/>
              <a:t>过程。</a:t>
            </a:r>
            <a:endParaRPr lang="en-US" altLang="zh-CN" dirty="0" smtClean="0"/>
          </a:p>
          <a:p>
            <a:pPr lvl="1"/>
            <a:r>
              <a:rPr lang="en-US" altLang="zh-CN" dirty="0" smtClean="0"/>
              <a:t>RUP</a:t>
            </a:r>
            <a:r>
              <a:rPr lang="zh-CN" altLang="en-US" dirty="0" smtClean="0"/>
              <a:t>在传统过程的基础上进一步强调活动的交叉和迭代。</a:t>
            </a:r>
            <a:endParaRPr lang="en-US" altLang="zh-C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敏捷软件开发宣言</a:t>
            </a:r>
          </a:p>
        </p:txBody>
      </p:sp>
      <p:sp>
        <p:nvSpPr>
          <p:cNvPr id="6147" name="内容占位符 2"/>
          <p:cNvSpPr>
            <a:spLocks noGrp="1"/>
          </p:cNvSpPr>
          <p:nvPr>
            <p:ph idx="1"/>
          </p:nvPr>
        </p:nvSpPr>
        <p:spPr>
          <a:xfrm>
            <a:off x="1001485" y="1008742"/>
            <a:ext cx="8142515" cy="5486400"/>
          </a:xfrm>
        </p:spPr>
        <p:txBody>
          <a:bodyPr/>
          <a:lstStyle/>
          <a:p>
            <a:pPr>
              <a:buFontTx/>
              <a:buNone/>
            </a:pPr>
            <a:r>
              <a:rPr lang="en-US" altLang="zh-CN" dirty="0" smtClean="0"/>
              <a:t>7</a:t>
            </a:r>
            <a:r>
              <a:rPr lang="zh-CN" altLang="en-US" dirty="0" smtClean="0"/>
              <a:t>）面对面的谈话是最好的交流形式，能工作的软件是测量进度的主要指标</a:t>
            </a:r>
          </a:p>
          <a:p>
            <a:pPr>
              <a:buFontTx/>
              <a:buNone/>
            </a:pPr>
            <a:r>
              <a:rPr lang="en-US" altLang="zh-CN" dirty="0" smtClean="0"/>
              <a:t>8</a:t>
            </a:r>
            <a:r>
              <a:rPr lang="zh-CN" altLang="en-US" dirty="0" smtClean="0"/>
              <a:t>）敏捷过程推动可持续的开发。赞助商、开发者和用户要能够长期维护不变的步伐</a:t>
            </a:r>
          </a:p>
          <a:p>
            <a:pPr>
              <a:buFontTx/>
              <a:buNone/>
            </a:pPr>
            <a:r>
              <a:rPr lang="en-US" altLang="zh-CN" dirty="0" smtClean="0"/>
              <a:t>9</a:t>
            </a:r>
            <a:r>
              <a:rPr lang="zh-CN" altLang="en-US" dirty="0" smtClean="0"/>
              <a:t>）不断关注技术优越和良好设计，夯实敏捷性。</a:t>
            </a:r>
          </a:p>
          <a:p>
            <a:pPr>
              <a:buFontTx/>
              <a:buNone/>
            </a:pPr>
            <a:r>
              <a:rPr lang="en-US" altLang="zh-CN" dirty="0" smtClean="0"/>
              <a:t>10</a:t>
            </a:r>
            <a:r>
              <a:rPr lang="zh-CN" altLang="en-US" dirty="0" smtClean="0"/>
              <a:t>）简单性</a:t>
            </a:r>
            <a:r>
              <a:rPr lang="en-US" altLang="zh-CN" dirty="0" smtClean="0"/>
              <a:t>---</a:t>
            </a:r>
            <a:r>
              <a:rPr lang="zh-CN" altLang="en-US" dirty="0" smtClean="0"/>
              <a:t>最大程度了解未完成的工作量</a:t>
            </a:r>
            <a:r>
              <a:rPr lang="en-US" altLang="zh-CN" dirty="0" smtClean="0"/>
              <a:t>---</a:t>
            </a:r>
            <a:r>
              <a:rPr lang="zh-CN" altLang="en-US" dirty="0" smtClean="0"/>
              <a:t>是工作的基础 </a:t>
            </a:r>
          </a:p>
          <a:p>
            <a:pPr>
              <a:buFontTx/>
              <a:buNone/>
            </a:pPr>
            <a:r>
              <a:rPr lang="en-US" altLang="zh-CN" dirty="0" smtClean="0"/>
              <a:t>11</a:t>
            </a:r>
            <a:r>
              <a:rPr lang="zh-CN" altLang="en-US" dirty="0" smtClean="0"/>
              <a:t>）最好的体系结构、需求和设计来源于自我组织的队伍</a:t>
            </a:r>
          </a:p>
          <a:p>
            <a:pPr>
              <a:buFontTx/>
              <a:buNone/>
            </a:pPr>
            <a:r>
              <a:rPr lang="en-US" altLang="zh-CN" dirty="0" smtClean="0"/>
              <a:t>12</a:t>
            </a:r>
            <a:r>
              <a:rPr lang="zh-CN" altLang="en-US" dirty="0" smtClean="0"/>
              <a:t>）队伍要定期地考虑如何更加有效，并照此调整其行为。</a:t>
            </a:r>
          </a:p>
          <a:p>
            <a:pPr>
              <a:buFontTx/>
              <a:buNone/>
            </a:pPr>
            <a:endParaRPr lang="zh-CN" altLang="en-US" sz="2000"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1143000" y="265113"/>
            <a:ext cx="7772400" cy="877887"/>
          </a:xfrm>
        </p:spPr>
        <p:txBody>
          <a:bodyPr/>
          <a:lstStyle/>
          <a:p>
            <a:r>
              <a:rPr lang="en-US" altLang="zh-CN" dirty="0" smtClean="0"/>
              <a:t>18.6 </a:t>
            </a:r>
            <a:r>
              <a:rPr lang="zh-CN" altLang="en-US" dirty="0" smtClean="0"/>
              <a:t>总结</a:t>
            </a:r>
          </a:p>
        </p:txBody>
      </p:sp>
      <p:sp>
        <p:nvSpPr>
          <p:cNvPr id="43011" name="内容占位符 2"/>
          <p:cNvSpPr>
            <a:spLocks noGrp="1"/>
          </p:cNvSpPr>
          <p:nvPr>
            <p:ph idx="1"/>
          </p:nvPr>
        </p:nvSpPr>
        <p:spPr>
          <a:xfrm>
            <a:off x="972456" y="1447800"/>
            <a:ext cx="7895771" cy="4140200"/>
          </a:xfrm>
        </p:spPr>
        <p:txBody>
          <a:bodyPr/>
          <a:lstStyle/>
          <a:p>
            <a:r>
              <a:rPr lang="zh-CN" altLang="en-US" dirty="0" smtClean="0"/>
              <a:t>将敏捷方法与传统方法进行对比，给出了各种方法对生命周期的支持。</a:t>
            </a:r>
            <a:endParaRPr lang="en-US" altLang="zh-CN" dirty="0" smtClean="0"/>
          </a:p>
          <a:p>
            <a:pPr lvl="1"/>
            <a:r>
              <a:rPr lang="zh-CN" altLang="en-US" dirty="0" smtClean="0"/>
              <a:t>进一步讨论了将敏捷方法融入到</a:t>
            </a:r>
            <a:r>
              <a:rPr lang="en-US" altLang="zh-CN" dirty="0" smtClean="0"/>
              <a:t>CMMI</a:t>
            </a:r>
            <a:r>
              <a:rPr lang="zh-CN" altLang="en-US" dirty="0" smtClean="0"/>
              <a:t>进行过程改进需要关注的方面。</a:t>
            </a:r>
            <a:endParaRPr lang="en-US" altLang="zh-CN" dirty="0" smtClean="0"/>
          </a:p>
          <a:p>
            <a:endParaRPr lang="en-US" altLang="zh-CN" dirty="0" smtClean="0"/>
          </a:p>
          <a:p>
            <a:r>
              <a:rPr lang="zh-CN" altLang="en-US" dirty="0" smtClean="0"/>
              <a:t>无论是传统方法、敏捷方法、或者是今后再出现的方法，其目的和前提都是要获得项目进度、质量、成本的最佳效益。</a:t>
            </a:r>
            <a:endParaRPr lang="en-US" altLang="zh-CN" dirty="0" smtClean="0"/>
          </a:p>
          <a:p>
            <a:endParaRPr lang="zh-CN" alt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smtClean="0"/>
              <a:t>18.2 </a:t>
            </a:r>
            <a:r>
              <a:rPr lang="zh-CN" altLang="en-US" smtClean="0"/>
              <a:t>敏捷方法</a:t>
            </a:r>
          </a:p>
        </p:txBody>
      </p:sp>
      <p:sp>
        <p:nvSpPr>
          <p:cNvPr id="7171" name="内容占位符 2"/>
          <p:cNvSpPr>
            <a:spLocks noGrp="1"/>
          </p:cNvSpPr>
          <p:nvPr>
            <p:ph idx="1"/>
          </p:nvPr>
        </p:nvSpPr>
        <p:spPr/>
        <p:txBody>
          <a:bodyPr/>
          <a:lstStyle/>
          <a:p>
            <a:r>
              <a:rPr lang="en-US" altLang="zh-CN" dirty="0" smtClean="0"/>
              <a:t>18.2.1 XP</a:t>
            </a:r>
            <a:r>
              <a:rPr lang="zh-CN" altLang="en-US" dirty="0" smtClean="0"/>
              <a:t>方法</a:t>
            </a:r>
            <a:endParaRPr lang="en-US" altLang="zh-CN" dirty="0" smtClean="0"/>
          </a:p>
          <a:p>
            <a:r>
              <a:rPr lang="en-US" altLang="zh-CN" dirty="0" smtClean="0"/>
              <a:t>18.2.2  SCRUM</a:t>
            </a:r>
            <a:r>
              <a:rPr lang="zh-CN" altLang="en-US" dirty="0" smtClean="0"/>
              <a:t>方法</a:t>
            </a:r>
            <a:endParaRPr lang="en-US" altLang="zh-CN" dirty="0" smtClean="0"/>
          </a:p>
          <a:p>
            <a:r>
              <a:rPr lang="en-US" altLang="zh-CN" dirty="0" smtClean="0"/>
              <a:t>18.2.3 </a:t>
            </a:r>
            <a:r>
              <a:rPr lang="zh-CN" altLang="en-US" dirty="0" smtClean="0"/>
              <a:t>特征驱动的开发</a:t>
            </a:r>
            <a:endParaRPr lang="en-US" altLang="zh-CN" dirty="0" smtClean="0"/>
          </a:p>
          <a:p>
            <a:r>
              <a:rPr lang="en-US" altLang="zh-CN" dirty="0" smtClean="0"/>
              <a:t>18.2.4 </a:t>
            </a:r>
            <a:r>
              <a:rPr lang="zh-CN" altLang="en-US" dirty="0" smtClean="0"/>
              <a:t>动力系统开发方法</a:t>
            </a:r>
            <a:endParaRPr lang="en-US" altLang="zh-CN" dirty="0" smtClean="0"/>
          </a:p>
          <a:p>
            <a:r>
              <a:rPr lang="en-US" altLang="zh-CN" dirty="0" smtClean="0"/>
              <a:t>18.2.5 </a:t>
            </a:r>
            <a:r>
              <a:rPr lang="zh-CN" altLang="en-US" dirty="0" smtClean="0"/>
              <a:t>自适应软件开发</a:t>
            </a:r>
            <a:endParaRPr lang="en-US" altLang="zh-CN"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t>18.2.1 XP</a:t>
            </a:r>
            <a:r>
              <a:rPr lang="zh-CN" altLang="en-US" dirty="0" smtClean="0"/>
              <a:t>方法</a:t>
            </a:r>
            <a:endParaRPr lang="en-US" altLang="zh-CN" dirty="0" smtClean="0"/>
          </a:p>
        </p:txBody>
      </p:sp>
      <p:sp>
        <p:nvSpPr>
          <p:cNvPr id="8195" name="内容占位符 2"/>
          <p:cNvSpPr>
            <a:spLocks noGrp="1"/>
          </p:cNvSpPr>
          <p:nvPr>
            <p:ph idx="1"/>
          </p:nvPr>
        </p:nvSpPr>
        <p:spPr>
          <a:xfrm>
            <a:off x="918028" y="1193800"/>
            <a:ext cx="8001000" cy="4902200"/>
          </a:xfrm>
        </p:spPr>
        <p:txBody>
          <a:bodyPr/>
          <a:lstStyle/>
          <a:p>
            <a:r>
              <a:rPr lang="zh-CN" altLang="en-US" sz="2800" dirty="0" smtClean="0"/>
              <a:t>极端编程</a:t>
            </a:r>
            <a:r>
              <a:rPr lang="en-US" altLang="zh-CN" sz="2800" dirty="0" smtClean="0"/>
              <a:t>(XP- </a:t>
            </a:r>
            <a:r>
              <a:rPr lang="en-US" altLang="zh-CN" sz="2800" dirty="0" err="1" smtClean="0"/>
              <a:t>eXtreme</a:t>
            </a:r>
            <a:r>
              <a:rPr lang="en-US" altLang="zh-CN" sz="2800" dirty="0" smtClean="0"/>
              <a:t> Programming)</a:t>
            </a:r>
            <a:r>
              <a:rPr lang="zh-CN" altLang="en-US" sz="2800" dirty="0" smtClean="0"/>
              <a:t>是从传统的瀑布模型演变过来的，强调以编程为中心软件开发模式。</a:t>
            </a:r>
            <a:endParaRPr lang="en-US" altLang="zh-CN" sz="2800" dirty="0" smtClean="0"/>
          </a:p>
          <a:p>
            <a:endParaRPr lang="en-US" altLang="zh-CN" sz="2800" dirty="0" smtClean="0"/>
          </a:p>
          <a:p>
            <a:r>
              <a:rPr lang="zh-CN" altLang="en-US" sz="2800" dirty="0" smtClean="0"/>
              <a:t>将瀑布是模型的“分析、设计、实现和测试”阶段反复多次迭代，形成极端突出编程阶段的生命周期模型。</a:t>
            </a:r>
            <a:endParaRPr lang="en-US" altLang="zh-CN" sz="2800" dirty="0" smtClean="0"/>
          </a:p>
          <a:p>
            <a:endParaRPr lang="en-US" altLang="zh-CN" sz="2800" dirty="0" smtClean="0"/>
          </a:p>
          <a:p>
            <a:r>
              <a:rPr lang="en-US" altLang="zh-CN" sz="2800" dirty="0" smtClean="0"/>
              <a:t>XP</a:t>
            </a:r>
            <a:r>
              <a:rPr lang="zh-CN" altLang="en-US" sz="2800" dirty="0" smtClean="0"/>
              <a:t>强调的是增量式需求、编程、以及不断地小版本发布的开发过程。其生命周期由</a:t>
            </a:r>
            <a:r>
              <a:rPr lang="en-US" altLang="zh-CN" sz="2800" b="1" dirty="0" smtClean="0"/>
              <a:t>6</a:t>
            </a:r>
            <a:r>
              <a:rPr lang="zh-CN" altLang="en-US" sz="2800" dirty="0" smtClean="0"/>
              <a:t>个阶段组成探索、策划、迭代发布、产品化、维护和消亡。</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6"/>
          <p:cNvSpPr>
            <a:spLocks noChangeArrowheads="1"/>
          </p:cNvSpPr>
          <p:nvPr/>
        </p:nvSpPr>
        <p:spPr bwMode="auto">
          <a:xfrm>
            <a:off x="0" y="0"/>
            <a:ext cx="9144000" cy="0"/>
          </a:xfrm>
          <a:prstGeom prst="rect">
            <a:avLst/>
          </a:prstGeom>
          <a:noFill/>
          <a:ln w="9525">
            <a:noFill/>
            <a:miter lim="800000"/>
            <a:headEnd/>
            <a:tailEnd/>
          </a:ln>
        </p:spPr>
        <p:txBody>
          <a:bodyPr wrap="none" lIns="92075" tIns="46038" rIns="92075" bIns="46038" anchor="ctr">
            <a:spAutoFit/>
          </a:bodyPr>
          <a:lstStyle/>
          <a:p>
            <a:endParaRPr lang="zh-CN" altLang="en-US"/>
          </a:p>
        </p:txBody>
      </p:sp>
      <p:pic>
        <p:nvPicPr>
          <p:cNvPr id="9219" name="Picture 72"/>
          <p:cNvPicPr>
            <a:picLocks noChangeAspect="1" noChangeArrowheads="1"/>
          </p:cNvPicPr>
          <p:nvPr/>
        </p:nvPicPr>
        <p:blipFill>
          <a:blip r:embed="rId2"/>
          <a:srcRect/>
          <a:stretch>
            <a:fillRect/>
          </a:stretch>
        </p:blipFill>
        <p:spPr bwMode="auto">
          <a:xfrm>
            <a:off x="838200" y="1295400"/>
            <a:ext cx="8305800" cy="4697413"/>
          </a:xfrm>
          <a:prstGeom prst="rect">
            <a:avLst/>
          </a:prstGeom>
          <a:noFill/>
          <a:ln w="9525">
            <a:noFill/>
            <a:miter lim="800000"/>
            <a:headEnd/>
            <a:tailEnd/>
          </a:ln>
        </p:spPr>
      </p:pic>
      <p:sp>
        <p:nvSpPr>
          <p:cNvPr id="9220" name="矩形 48"/>
          <p:cNvSpPr>
            <a:spLocks noChangeArrowheads="1"/>
          </p:cNvSpPr>
          <p:nvPr/>
        </p:nvSpPr>
        <p:spPr bwMode="auto">
          <a:xfrm>
            <a:off x="6097588" y="533400"/>
            <a:ext cx="2792412" cy="584200"/>
          </a:xfrm>
          <a:prstGeom prst="rect">
            <a:avLst/>
          </a:prstGeom>
          <a:noFill/>
          <a:ln w="9525">
            <a:noFill/>
            <a:miter lim="800000"/>
            <a:headEnd/>
            <a:tailEnd/>
          </a:ln>
        </p:spPr>
        <p:txBody>
          <a:bodyPr wrap="none">
            <a:spAutoFit/>
          </a:bodyPr>
          <a:lstStyle/>
          <a:p>
            <a:pPr>
              <a:buFont typeface="Symbol" pitchFamily="18" charset="2"/>
              <a:buNone/>
            </a:pPr>
            <a:r>
              <a:rPr lang="en-US" altLang="zh-CN" sz="3200"/>
              <a:t>XP</a:t>
            </a:r>
            <a:r>
              <a:rPr lang="zh-CN" altLang="en-US" sz="3200"/>
              <a:t>方法的过程</a:t>
            </a:r>
          </a:p>
        </p:txBody>
      </p:sp>
    </p:spTree>
  </p:cSld>
  <p:clrMapOvr>
    <a:masterClrMapping/>
  </p:clrMapOvr>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53</TotalTime>
  <Words>4109</Words>
  <Application>Microsoft PowerPoint</Application>
  <PresentationFormat>全屏显示(4:3)</PresentationFormat>
  <Paragraphs>348</Paragraphs>
  <Slides>60</Slides>
  <Notes>3</Notes>
  <HiddenSlides>0</HiddenSlides>
  <MMClips>0</MMClips>
  <ScaleCrop>false</ScaleCrop>
  <HeadingPairs>
    <vt:vector size="4" baseType="variant">
      <vt:variant>
        <vt:lpstr>主题</vt:lpstr>
      </vt:variant>
      <vt:variant>
        <vt:i4>2</vt:i4>
      </vt:variant>
      <vt:variant>
        <vt:lpstr>幻灯片标题</vt:lpstr>
      </vt:variant>
      <vt:variant>
        <vt:i4>60</vt:i4>
      </vt:variant>
    </vt:vector>
  </HeadingPairs>
  <TitlesOfParts>
    <vt:vector size="62" baseType="lpstr">
      <vt:lpstr>新模板-7</vt:lpstr>
      <vt:lpstr>自定义设计方案</vt:lpstr>
      <vt:lpstr>第18章--敏捷开发方法</vt:lpstr>
      <vt:lpstr>目录</vt:lpstr>
      <vt:lpstr>敏捷方法起因</vt:lpstr>
      <vt:lpstr>信息系统开发过程的两种观点</vt:lpstr>
      <vt:lpstr>敏捷软件开发宣言</vt:lpstr>
      <vt:lpstr>敏捷软件开发宣言</vt:lpstr>
      <vt:lpstr>18.2 敏捷方法</vt:lpstr>
      <vt:lpstr>18.2.1 XP方法</vt:lpstr>
      <vt:lpstr>幻灯片 9</vt:lpstr>
      <vt:lpstr>18.2.2  SCRUM方法</vt:lpstr>
      <vt:lpstr>团队中的角色----猪与鸡的合作</vt:lpstr>
      <vt:lpstr>SCRUM方法的过程</vt:lpstr>
      <vt:lpstr>18.2.3 特征驱动的开发</vt:lpstr>
      <vt:lpstr>特征驱动的开发过程</vt:lpstr>
      <vt:lpstr>幻灯片 15</vt:lpstr>
      <vt:lpstr>18.2.4 动力系统开发方法</vt:lpstr>
      <vt:lpstr>动力系统的开发过程</vt:lpstr>
      <vt:lpstr>开发步骤</vt:lpstr>
      <vt:lpstr>18.2.5 自适应软件开发</vt:lpstr>
      <vt:lpstr>自适应软件开发过程</vt:lpstr>
      <vt:lpstr>ASD的特点</vt:lpstr>
      <vt:lpstr>18.3开发过程的选取---水晶格家族</vt:lpstr>
      <vt:lpstr>幻灯片 23</vt:lpstr>
      <vt:lpstr>幻灯片 24</vt:lpstr>
      <vt:lpstr>一个中规模项目的增量开发方法</vt:lpstr>
      <vt:lpstr>18.4 RUP过程</vt:lpstr>
      <vt:lpstr>18.4.1 RUP过程的交替与迭代</vt:lpstr>
      <vt:lpstr>RUP项目生命周期和过程两个维度分解</vt:lpstr>
      <vt:lpstr>18.4.2 RUP的项目生命周期</vt:lpstr>
      <vt:lpstr>RUP的项目生命周期</vt:lpstr>
      <vt:lpstr>RUP的项目生命周期</vt:lpstr>
      <vt:lpstr>RUP的项目生命周期</vt:lpstr>
      <vt:lpstr>18.4.3 RUP的项目开发过程</vt:lpstr>
      <vt:lpstr>RUP的项目开发过程</vt:lpstr>
      <vt:lpstr>RUP的项目开发过程</vt:lpstr>
      <vt:lpstr>RUP的项目开发过程</vt:lpstr>
      <vt:lpstr>RUP的项目开发过程</vt:lpstr>
      <vt:lpstr>RUP的项目开发过程</vt:lpstr>
      <vt:lpstr>RUP的支持过程</vt:lpstr>
      <vt:lpstr>RUP的支持过程</vt:lpstr>
      <vt:lpstr>RUP的支持过程</vt:lpstr>
      <vt:lpstr>RUP的支持过程</vt:lpstr>
      <vt:lpstr>18.5 开发方法的比较</vt:lpstr>
      <vt:lpstr>18.5.1 敏捷与传统对比</vt:lpstr>
      <vt:lpstr>敏捷与传统的比较</vt:lpstr>
      <vt:lpstr>18.5.2 对软件生命周期的支持</vt:lpstr>
      <vt:lpstr>18.5.3 敏捷方法的过程改进</vt:lpstr>
      <vt:lpstr>敏捷方法的过程改进</vt:lpstr>
      <vt:lpstr>幻灯片 49</vt:lpstr>
      <vt:lpstr>如何测量是关键</vt:lpstr>
      <vt:lpstr>18.5.4 让敏捷方法融入CMMI</vt:lpstr>
      <vt:lpstr>18.5.4 让敏捷方法融入CMMI</vt:lpstr>
      <vt:lpstr>18.5.4 让敏捷方法融入CMMI</vt:lpstr>
      <vt:lpstr>让敏捷方法融入CMMI</vt:lpstr>
      <vt:lpstr>让敏捷方法融入CMMI</vt:lpstr>
      <vt:lpstr>幻灯片 56</vt:lpstr>
      <vt:lpstr>让敏捷方法融入CMMI</vt:lpstr>
      <vt:lpstr>让敏捷方法融入CMMI</vt:lpstr>
      <vt:lpstr>18.6 总结</vt:lpstr>
      <vt:lpstr>18.6 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第18章--敏捷开发方法</dc:title>
  <dc:creator>Think</dc:creator>
  <cp:lastModifiedBy>Think</cp:lastModifiedBy>
  <cp:revision>14</cp:revision>
  <dcterms:created xsi:type="dcterms:W3CDTF">2014-07-11T03:07:08Z</dcterms:created>
  <dcterms:modified xsi:type="dcterms:W3CDTF">2014-07-15T11:18:02Z</dcterms:modified>
</cp:coreProperties>
</file>