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2"/>
  </p:notesMasterIdLst>
  <p:handoutMasterIdLst>
    <p:handoutMasterId r:id="rId53"/>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258" r:id="rId50"/>
    <p:sldId id="304" r:id="rId51"/>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p:scale>
          <a:sx n="75" d="100"/>
          <a:sy n="75" d="100"/>
        </p:scale>
        <p:origin x="-12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19</a:t>
            </a:r>
            <a:r>
              <a:rPr lang="zh-CN" altLang="en-US" dirty="0" smtClean="0"/>
              <a:t>章软件配置管理</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19.2.2 </a:t>
            </a:r>
            <a:r>
              <a:rPr lang="zh-CN" altLang="en-US" dirty="0" smtClean="0"/>
              <a:t>配置管理的基本内容</a:t>
            </a:r>
            <a:endParaRPr lang="zh-CN" altLang="en-US" dirty="0"/>
          </a:p>
        </p:txBody>
      </p:sp>
      <p:sp>
        <p:nvSpPr>
          <p:cNvPr id="3" name="内容占位符 2"/>
          <p:cNvSpPr>
            <a:spLocks noGrp="1"/>
          </p:cNvSpPr>
          <p:nvPr>
            <p:ph idx="1"/>
          </p:nvPr>
        </p:nvSpPr>
        <p:spPr/>
        <p:txBody>
          <a:bodyPr/>
          <a:lstStyle/>
          <a:p>
            <a:r>
              <a:rPr lang="zh-CN" altLang="en-US" dirty="0" smtClean="0"/>
              <a:t>管理人员会把各种类型和用途的零部件进行：</a:t>
            </a:r>
            <a:endParaRPr lang="en-US" altLang="zh-CN" dirty="0" smtClean="0"/>
          </a:p>
          <a:p>
            <a:pPr lvl="1"/>
            <a:r>
              <a:rPr lang="en-US" dirty="0" smtClean="0"/>
              <a:t>1</a:t>
            </a:r>
            <a:r>
              <a:rPr lang="zh-CN" altLang="en-US" dirty="0" smtClean="0"/>
              <a:t>）编号，</a:t>
            </a:r>
            <a:endParaRPr lang="en-US" altLang="zh-CN" dirty="0" smtClean="0"/>
          </a:p>
          <a:p>
            <a:pPr lvl="1"/>
            <a:r>
              <a:rPr lang="en-US" dirty="0" smtClean="0"/>
              <a:t>2</a:t>
            </a:r>
            <a:r>
              <a:rPr lang="zh-CN" altLang="en-US" dirty="0" smtClean="0"/>
              <a:t>）控制对零部件的修改，</a:t>
            </a:r>
            <a:endParaRPr lang="en-US" altLang="zh-CN" dirty="0" smtClean="0"/>
          </a:p>
          <a:p>
            <a:pPr lvl="1"/>
            <a:r>
              <a:rPr lang="en-US" dirty="0" smtClean="0"/>
              <a:t>3</a:t>
            </a:r>
            <a:r>
              <a:rPr lang="zh-CN" altLang="en-US" dirty="0" smtClean="0"/>
              <a:t>）对零部件的状态进行记录，以及</a:t>
            </a:r>
            <a:endParaRPr lang="en-US" altLang="zh-CN" dirty="0" smtClean="0"/>
          </a:p>
          <a:p>
            <a:pPr lvl="1"/>
            <a:r>
              <a:rPr lang="en-US" dirty="0" smtClean="0"/>
              <a:t>4</a:t>
            </a:r>
            <a:r>
              <a:rPr lang="zh-CN" altLang="en-US" dirty="0" smtClean="0"/>
              <a:t>）检查和评审一个产品中使用的零部件是否一致和完整。</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 </a:t>
            </a:r>
            <a:r>
              <a:rPr lang="zh-CN" altLang="en-US" b="1" dirty="0" smtClean="0"/>
              <a:t>标识</a:t>
            </a:r>
            <a:r>
              <a:rPr lang="zh-CN" altLang="en-US" dirty="0" smtClean="0"/>
              <a:t>每个被需要被管理的项</a:t>
            </a:r>
            <a:endParaRPr lang="zh-CN" altLang="en-US" dirty="0"/>
          </a:p>
        </p:txBody>
      </p:sp>
      <p:sp>
        <p:nvSpPr>
          <p:cNvPr id="3" name="内容占位符 2"/>
          <p:cNvSpPr>
            <a:spLocks noGrp="1"/>
          </p:cNvSpPr>
          <p:nvPr>
            <p:ph idx="1"/>
          </p:nvPr>
        </p:nvSpPr>
        <p:spPr/>
        <p:txBody>
          <a:bodyPr/>
          <a:lstStyle/>
          <a:p>
            <a:r>
              <a:rPr lang="zh-CN" altLang="en-US" dirty="0" smtClean="0"/>
              <a:t>建立一套能反应产品结构的编号模式，给每个被管理的部件一个唯一编号。用编号反映出部件的类型、用途等特征，且便于查询。</a:t>
            </a:r>
            <a:endParaRPr lang="en-US" altLang="zh-CN" dirty="0" smtClean="0"/>
          </a:p>
          <a:p>
            <a:r>
              <a:rPr lang="zh-CN" altLang="en-US" dirty="0" smtClean="0"/>
              <a:t>好的标识要能够避免下列的问题：</a:t>
            </a:r>
          </a:p>
          <a:p>
            <a:pPr lvl="1"/>
            <a:r>
              <a:rPr lang="en-US" dirty="0" smtClean="0"/>
              <a:t>a) </a:t>
            </a:r>
            <a:r>
              <a:rPr lang="zh-CN" altLang="en-US" dirty="0" smtClean="0"/>
              <a:t>这个程序昨天好好的，今天怎么了？</a:t>
            </a:r>
          </a:p>
          <a:p>
            <a:pPr lvl="1"/>
            <a:r>
              <a:rPr lang="en-US" dirty="0" smtClean="0"/>
              <a:t>b) </a:t>
            </a:r>
            <a:r>
              <a:rPr lang="zh-CN" altLang="en-US" dirty="0" smtClean="0"/>
              <a:t>当前配置复现不出以前的错误。</a:t>
            </a:r>
          </a:p>
          <a:p>
            <a:pPr lvl="1"/>
            <a:r>
              <a:rPr lang="en-US" dirty="0" smtClean="0"/>
              <a:t>c) </a:t>
            </a:r>
            <a:r>
              <a:rPr lang="zh-CN" altLang="en-US" dirty="0" smtClean="0"/>
              <a:t>很早就把该问题解决了，为啥又出现了？</a:t>
            </a:r>
          </a:p>
          <a:p>
            <a:pPr lvl="1"/>
            <a:r>
              <a:rPr lang="en-US" dirty="0" smtClean="0"/>
              <a:t>d) </a:t>
            </a:r>
            <a:r>
              <a:rPr lang="zh-CN" altLang="en-US" dirty="0" smtClean="0"/>
              <a:t>文档与代码对不上。</a:t>
            </a:r>
          </a:p>
          <a:p>
            <a:pPr lvl="1"/>
            <a:r>
              <a:rPr lang="en-US" dirty="0" smtClean="0"/>
              <a:t>e) </a:t>
            </a:r>
            <a:r>
              <a:rPr lang="zh-CN" altLang="en-US" dirty="0" smtClean="0"/>
              <a:t>我们用的是最新版本吗？</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(2) </a:t>
            </a:r>
            <a:r>
              <a:rPr lang="zh-CN" altLang="en-US" dirty="0" smtClean="0"/>
              <a:t>基线控制</a:t>
            </a:r>
          </a:p>
        </p:txBody>
      </p:sp>
      <p:sp>
        <p:nvSpPr>
          <p:cNvPr id="3" name="内容占位符 2"/>
          <p:cNvSpPr>
            <a:spLocks noGrp="1"/>
          </p:cNvSpPr>
          <p:nvPr>
            <p:ph idx="1"/>
          </p:nvPr>
        </p:nvSpPr>
        <p:spPr/>
        <p:txBody>
          <a:bodyPr/>
          <a:lstStyle/>
          <a:p>
            <a:r>
              <a:rPr lang="zh-CN" altLang="en-US" dirty="0" smtClean="0"/>
              <a:t>在整个生命周期中，控制产品的发布和修改，保证所创立的软件与规定的基线一致。</a:t>
            </a:r>
            <a:endParaRPr lang="en-US" altLang="zh-CN" dirty="0" smtClean="0"/>
          </a:p>
          <a:p>
            <a:r>
              <a:rPr lang="zh-CN" altLang="en-US" dirty="0" smtClean="0"/>
              <a:t>需要回答如下的问题：</a:t>
            </a:r>
          </a:p>
          <a:p>
            <a:pPr lvl="1"/>
            <a:r>
              <a:rPr lang="en-US" dirty="0" smtClean="0"/>
              <a:t>a) </a:t>
            </a:r>
            <a:r>
              <a:rPr lang="zh-CN" altLang="en-US" dirty="0" smtClean="0"/>
              <a:t>如何配置一个测试系统，确保最后基线解决了已发现的错误，而其它部件没受到影响？</a:t>
            </a:r>
          </a:p>
          <a:p>
            <a:pPr lvl="1"/>
            <a:r>
              <a:rPr lang="en-US" dirty="0" smtClean="0"/>
              <a:t>b) </a:t>
            </a:r>
            <a:r>
              <a:rPr lang="zh-CN" altLang="en-US" dirty="0" smtClean="0"/>
              <a:t>给出一个已解决和增强的部件的列表，如何将他们都纳入到系统中？</a:t>
            </a:r>
          </a:p>
          <a:p>
            <a:pPr lvl="1"/>
            <a:r>
              <a:rPr lang="en-US" dirty="0" smtClean="0"/>
              <a:t>c) </a:t>
            </a:r>
            <a:r>
              <a:rPr lang="zh-CN" altLang="en-US" dirty="0" smtClean="0"/>
              <a:t>这次的版本修改有没有为下一次释放准备好。如何定义当前的基线？</a:t>
            </a:r>
          </a:p>
          <a:p>
            <a:pPr lvl="1"/>
            <a:r>
              <a:rPr lang="en-US" dirty="0" smtClean="0"/>
              <a:t>d) </a:t>
            </a:r>
            <a:r>
              <a:rPr lang="zh-CN" altLang="en-US" dirty="0" smtClean="0"/>
              <a:t>当前版本与基线的版本有哪些差别？</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a:t>
            </a:r>
            <a:r>
              <a:rPr lang="zh-CN" altLang="en-US" dirty="0" smtClean="0"/>
              <a:t>状态记录和跟踪</a:t>
            </a:r>
            <a:endParaRPr lang="zh-CN" altLang="en-US" dirty="0"/>
          </a:p>
        </p:txBody>
      </p:sp>
      <p:sp>
        <p:nvSpPr>
          <p:cNvPr id="3" name="内容占位符 2"/>
          <p:cNvSpPr>
            <a:spLocks noGrp="1"/>
          </p:cNvSpPr>
          <p:nvPr>
            <p:ph idx="1"/>
          </p:nvPr>
        </p:nvSpPr>
        <p:spPr/>
        <p:txBody>
          <a:bodyPr/>
          <a:lstStyle/>
          <a:p>
            <a:r>
              <a:rPr lang="zh-CN" altLang="en-US" dirty="0" smtClean="0"/>
              <a:t>记录和报告每个软件部件状态及其更改情况，收集部件变更的统计数据。</a:t>
            </a:r>
            <a:endParaRPr lang="en-US" altLang="zh-CN" dirty="0" smtClean="0"/>
          </a:p>
          <a:p>
            <a:r>
              <a:rPr lang="zh-CN" altLang="en-US" dirty="0" smtClean="0"/>
              <a:t>回答如下的问题：</a:t>
            </a:r>
          </a:p>
          <a:p>
            <a:pPr lvl="1"/>
            <a:r>
              <a:rPr lang="en-US" dirty="0" smtClean="0"/>
              <a:t>a) </a:t>
            </a:r>
            <a:r>
              <a:rPr lang="zh-CN" altLang="en-US" dirty="0" smtClean="0"/>
              <a:t>发现的问题是否都已解决？</a:t>
            </a:r>
          </a:p>
          <a:p>
            <a:pPr lvl="1"/>
            <a:r>
              <a:rPr lang="en-US" dirty="0" smtClean="0"/>
              <a:t>b) </a:t>
            </a:r>
            <a:r>
              <a:rPr lang="zh-CN" altLang="en-US" dirty="0" smtClean="0"/>
              <a:t>该版本中解决了了哪些软虫？</a:t>
            </a:r>
          </a:p>
          <a:p>
            <a:pPr lvl="1"/>
            <a:r>
              <a:rPr lang="en-US" dirty="0" smtClean="0"/>
              <a:t>c) </a:t>
            </a:r>
            <a:r>
              <a:rPr lang="zh-CN" altLang="en-US" dirty="0" smtClean="0"/>
              <a:t>看上去有明显的改变，之前是否试过？</a:t>
            </a:r>
          </a:p>
          <a:p>
            <a:pPr lvl="1"/>
            <a:r>
              <a:rPr lang="en-US" dirty="0" smtClean="0"/>
              <a:t>d) </a:t>
            </a:r>
            <a:r>
              <a:rPr lang="zh-CN" altLang="en-US" dirty="0" smtClean="0"/>
              <a:t>谁负责做的修改？花了多少工作量？</a:t>
            </a:r>
          </a:p>
          <a:p>
            <a:pPr lvl="1"/>
            <a:r>
              <a:rPr lang="en-US" dirty="0" smtClean="0"/>
              <a:t>e) </a:t>
            </a:r>
            <a:r>
              <a:rPr lang="zh-CN" altLang="en-US" dirty="0" smtClean="0"/>
              <a:t>每个独立的修改是否合并到一起了？</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软件生产和发布</a:t>
            </a:r>
            <a:endParaRPr lang="zh-CN" altLang="en-US" dirty="0"/>
          </a:p>
        </p:txBody>
      </p:sp>
      <p:sp>
        <p:nvSpPr>
          <p:cNvPr id="3" name="内容占位符 2"/>
          <p:cNvSpPr>
            <a:spLocks noGrp="1"/>
          </p:cNvSpPr>
          <p:nvPr>
            <p:ph idx="1"/>
          </p:nvPr>
        </p:nvSpPr>
        <p:spPr>
          <a:xfrm>
            <a:off x="928915" y="1005113"/>
            <a:ext cx="8215086" cy="5163457"/>
          </a:xfrm>
        </p:spPr>
        <p:txBody>
          <a:bodyPr/>
          <a:lstStyle/>
          <a:p>
            <a:r>
              <a:rPr lang="zh-CN" altLang="en-US" dirty="0" smtClean="0"/>
              <a:t>将各个配置项放到一起产生出新的软件版本，需要许多步骤，例如，预处理、编译、链接、回归测试等等。</a:t>
            </a:r>
            <a:endParaRPr lang="en-US" altLang="zh-CN" dirty="0" smtClean="0"/>
          </a:p>
          <a:p>
            <a:r>
              <a:rPr lang="en-US" dirty="0" smtClean="0"/>
              <a:t>SCM</a:t>
            </a:r>
            <a:r>
              <a:rPr lang="zh-CN" altLang="en-US" dirty="0" smtClean="0"/>
              <a:t>要能自动处理这些事情，减少人为的冗余工作。规避如下问题：</a:t>
            </a:r>
          </a:p>
          <a:p>
            <a:pPr lvl="1"/>
            <a:r>
              <a:rPr lang="en-US" dirty="0" smtClean="0"/>
              <a:t>a) </a:t>
            </a:r>
            <a:r>
              <a:rPr lang="zh-CN" altLang="en-US" dirty="0" smtClean="0"/>
              <a:t>我刚刚解决了该问题，怎么又出现了？是否有一些代码没被重新编译？</a:t>
            </a:r>
          </a:p>
          <a:p>
            <a:pPr lvl="1"/>
            <a:r>
              <a:rPr lang="en-US" dirty="0" smtClean="0"/>
              <a:t>b) </a:t>
            </a:r>
            <a:r>
              <a:rPr lang="zh-CN" altLang="en-US" dirty="0" smtClean="0"/>
              <a:t>重新编译这些修改后的代码需要多长时间？</a:t>
            </a:r>
          </a:p>
          <a:p>
            <a:pPr lvl="1"/>
            <a:r>
              <a:rPr lang="en-US" dirty="0" smtClean="0"/>
              <a:t>c) </a:t>
            </a:r>
            <a:r>
              <a:rPr lang="zh-CN" altLang="en-US" dirty="0" smtClean="0"/>
              <a:t>交付给客户的二进制执行文件版本是否过期了？</a:t>
            </a:r>
          </a:p>
          <a:p>
            <a:pPr lvl="1"/>
            <a:r>
              <a:rPr lang="en-US" dirty="0" smtClean="0"/>
              <a:t>d) </a:t>
            </a:r>
            <a:r>
              <a:rPr lang="zh-CN" altLang="en-US" dirty="0" smtClean="0"/>
              <a:t>我怀疑程序的建造</a:t>
            </a:r>
            <a:r>
              <a:rPr lang="en-US" dirty="0" smtClean="0"/>
              <a:t>(</a:t>
            </a:r>
            <a:r>
              <a:rPr lang="zh-CN" altLang="en-US" dirty="0" smtClean="0"/>
              <a:t>编译和链接</a:t>
            </a:r>
            <a:r>
              <a:rPr lang="en-US" dirty="0" smtClean="0"/>
              <a:t>)</a:t>
            </a:r>
            <a:r>
              <a:rPr lang="zh-CN" altLang="en-US" dirty="0" smtClean="0"/>
              <a:t>次序是否正确？</a:t>
            </a:r>
          </a:p>
          <a:p>
            <a:pPr lvl="1"/>
            <a:r>
              <a:rPr lang="en-US" dirty="0" smtClean="0"/>
              <a:t>e) </a:t>
            </a:r>
            <a:r>
              <a:rPr lang="zh-CN" altLang="en-US" dirty="0" smtClean="0"/>
              <a:t>如何准确地产生出该配置？</a:t>
            </a:r>
          </a:p>
          <a:p>
            <a:pPr lvl="1"/>
            <a:r>
              <a:rPr lang="en-US" dirty="0" smtClean="0"/>
              <a:t>g) </a:t>
            </a:r>
            <a:r>
              <a:rPr lang="zh-CN" altLang="en-US" dirty="0" smtClean="0"/>
              <a:t>该版本是否做过全面的回归测试？</a:t>
            </a:r>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(5) </a:t>
            </a:r>
            <a:r>
              <a:rPr lang="zh-CN" altLang="en-US" dirty="0" smtClean="0"/>
              <a:t>审计和批准</a:t>
            </a:r>
            <a:endParaRPr lang="zh-CN" altLang="en-US" dirty="0"/>
          </a:p>
        </p:txBody>
      </p:sp>
      <p:sp>
        <p:nvSpPr>
          <p:cNvPr id="3" name="内容占位符 2"/>
          <p:cNvSpPr>
            <a:spLocks noGrp="1"/>
          </p:cNvSpPr>
          <p:nvPr>
            <p:ph idx="1"/>
          </p:nvPr>
        </p:nvSpPr>
        <p:spPr/>
        <p:txBody>
          <a:bodyPr/>
          <a:lstStyle/>
          <a:p>
            <a:r>
              <a:rPr lang="zh-CN" altLang="en-US" dirty="0" smtClean="0"/>
              <a:t>确认产品的完整性，维护部件的一致性，保证产品使用了正确的部件的正确版本。</a:t>
            </a:r>
            <a:endParaRPr lang="en-US" altLang="zh-CN" dirty="0" smtClean="0"/>
          </a:p>
          <a:p>
            <a:r>
              <a:rPr lang="zh-CN" altLang="en-US" dirty="0" smtClean="0"/>
              <a:t>回答如下问题：</a:t>
            </a:r>
          </a:p>
          <a:p>
            <a:pPr lvl="1"/>
            <a:r>
              <a:rPr lang="en-US" dirty="0" smtClean="0"/>
              <a:t>a) </a:t>
            </a:r>
            <a:r>
              <a:rPr lang="zh-CN" altLang="en-US" dirty="0" smtClean="0"/>
              <a:t>为什么对该模块的修改消失了？</a:t>
            </a:r>
          </a:p>
          <a:p>
            <a:pPr lvl="1"/>
            <a:r>
              <a:rPr lang="en-US" dirty="0" smtClean="0"/>
              <a:t>b) </a:t>
            </a:r>
            <a:r>
              <a:rPr lang="zh-CN" altLang="en-US" dirty="0" smtClean="0"/>
              <a:t>程序员还未完成的模块，目前怎样了？</a:t>
            </a:r>
          </a:p>
          <a:p>
            <a:pPr lvl="1"/>
            <a:r>
              <a:rPr lang="en-US" dirty="0" smtClean="0"/>
              <a:t>c) </a:t>
            </a:r>
            <a:r>
              <a:rPr lang="zh-CN" altLang="en-US" dirty="0" smtClean="0"/>
              <a:t>如何把这么多人的修改合并到一个版本中？</a:t>
            </a:r>
          </a:p>
          <a:p>
            <a:pPr lvl="1"/>
            <a:r>
              <a:rPr lang="en-US" dirty="0" smtClean="0"/>
              <a:t>d) </a:t>
            </a:r>
            <a:r>
              <a:rPr lang="zh-CN" altLang="en-US" dirty="0" smtClean="0"/>
              <a:t>大家的修改是否会有矛盾？</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19.2.3 SCM</a:t>
            </a:r>
            <a:r>
              <a:rPr lang="zh-CN" altLang="en-US" dirty="0" smtClean="0"/>
              <a:t>的流程</a:t>
            </a:r>
            <a:endParaRPr lang="zh-CN" altLang="en-US" dirty="0"/>
          </a:p>
        </p:txBody>
      </p:sp>
      <p:sp>
        <p:nvSpPr>
          <p:cNvPr id="3" name="内容占位符 2"/>
          <p:cNvSpPr>
            <a:spLocks noGrp="1"/>
          </p:cNvSpPr>
          <p:nvPr>
            <p:ph idx="1"/>
          </p:nvPr>
        </p:nvSpPr>
        <p:spPr>
          <a:xfrm>
            <a:off x="990600" y="1295400"/>
            <a:ext cx="8001000" cy="518886"/>
          </a:xfrm>
        </p:spPr>
        <p:txBody>
          <a:bodyPr/>
          <a:lstStyle/>
          <a:p>
            <a:r>
              <a:rPr lang="zh-CN" altLang="en-US" dirty="0" smtClean="0"/>
              <a:t>实施配置管理工作，需要一个“傻瓜”式的流程。</a:t>
            </a:r>
            <a:endParaRPr lang="zh-CN" altLang="en-US" dirty="0"/>
          </a:p>
        </p:txBody>
      </p:sp>
      <p:pic>
        <p:nvPicPr>
          <p:cNvPr id="37890" name="Picture 2"/>
          <p:cNvPicPr>
            <a:picLocks noChangeAspect="1" noChangeArrowheads="1"/>
          </p:cNvPicPr>
          <p:nvPr/>
        </p:nvPicPr>
        <p:blipFill>
          <a:blip r:embed="rId2"/>
          <a:srcRect/>
          <a:stretch>
            <a:fillRect/>
          </a:stretch>
        </p:blipFill>
        <p:spPr bwMode="auto">
          <a:xfrm>
            <a:off x="504371" y="1793875"/>
            <a:ext cx="8421914" cy="453435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更改库，则要存放确认后的更改，包括：</a:t>
            </a:r>
          </a:p>
          <a:p>
            <a:pPr lvl="1"/>
            <a:r>
              <a:rPr lang="zh-CN" altLang="en-US" dirty="0" smtClean="0"/>
              <a:t>每个模块的修改层次；</a:t>
            </a:r>
          </a:p>
          <a:p>
            <a:pPr lvl="1"/>
            <a:r>
              <a:rPr lang="zh-CN" altLang="en-US" dirty="0" smtClean="0"/>
              <a:t>所使用的汇编器、编译器、连接器、装载程序、以及可执行程序和测试；</a:t>
            </a:r>
          </a:p>
          <a:p>
            <a:pPr lvl="1"/>
            <a:r>
              <a:rPr lang="zh-CN" altLang="en-US" dirty="0" smtClean="0"/>
              <a:t>测试用例和修改层次；</a:t>
            </a:r>
          </a:p>
          <a:p>
            <a:pPr lvl="1"/>
            <a:r>
              <a:rPr lang="zh-CN" altLang="en-US" dirty="0" smtClean="0"/>
              <a:t>测试数据；</a:t>
            </a:r>
          </a:p>
          <a:p>
            <a:pPr lvl="1"/>
            <a:r>
              <a:rPr lang="zh-CN" altLang="en-US" dirty="0" smtClean="0"/>
              <a:t>所使用的文件；</a:t>
            </a:r>
          </a:p>
          <a:p>
            <a:pPr lvl="1"/>
            <a:r>
              <a:rPr lang="zh-CN" altLang="en-US" dirty="0" smtClean="0"/>
              <a:t>组成系统的软件、硬件、外围设备，以及硬件的更改层次；</a:t>
            </a:r>
          </a:p>
          <a:p>
            <a:pPr lvl="1"/>
            <a:r>
              <a:rPr lang="zh-CN" altLang="en-US" dirty="0" smtClean="0"/>
              <a:t>操作和使用过程；</a:t>
            </a:r>
          </a:p>
          <a:p>
            <a:pPr lvl="1"/>
            <a:r>
              <a:rPr lang="zh-CN" altLang="en-US" dirty="0" smtClean="0"/>
              <a:t>如果有非单独的测试，还要给出执行的</a:t>
            </a:r>
            <a:r>
              <a:rPr lang="en-US" dirty="0" smtClean="0"/>
              <a:t>(</a:t>
            </a:r>
            <a:r>
              <a:rPr lang="zh-CN" altLang="en-US" dirty="0" smtClean="0"/>
              <a:t>批命令</a:t>
            </a:r>
            <a:r>
              <a:rPr lang="en-US" dirty="0" smtClean="0"/>
              <a:t>)</a:t>
            </a:r>
            <a:r>
              <a:rPr lang="zh-CN" altLang="en-US" dirty="0" smtClean="0"/>
              <a:t>流程。</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CCB</a:t>
            </a:r>
            <a:endParaRPr lang="zh-CN" altLang="en-US" dirty="0"/>
          </a:p>
        </p:txBody>
      </p:sp>
      <p:sp>
        <p:nvSpPr>
          <p:cNvPr id="3" name="内容占位符 2"/>
          <p:cNvSpPr>
            <a:spLocks noGrp="1"/>
          </p:cNvSpPr>
          <p:nvPr>
            <p:ph idx="1"/>
          </p:nvPr>
        </p:nvSpPr>
        <p:spPr/>
        <p:txBody>
          <a:bodyPr/>
          <a:lstStyle/>
          <a:p>
            <a:r>
              <a:rPr lang="en-US" dirty="0" smtClean="0"/>
              <a:t>CCB</a:t>
            </a:r>
            <a:r>
              <a:rPr lang="zh-CN" altLang="en-US" dirty="0" smtClean="0"/>
              <a:t>决定能否进行修改，因为更改可能会：</a:t>
            </a:r>
            <a:endParaRPr lang="en-US" altLang="zh-CN" dirty="0" smtClean="0"/>
          </a:p>
          <a:p>
            <a:pPr lvl="1"/>
            <a:r>
              <a:rPr lang="en-US" dirty="0" smtClean="0"/>
              <a:t>1</a:t>
            </a:r>
            <a:r>
              <a:rPr lang="zh-CN" altLang="en-US" dirty="0" smtClean="0"/>
              <a:t>）带来新的错误，</a:t>
            </a:r>
            <a:endParaRPr lang="en-US" altLang="zh-CN" dirty="0" smtClean="0"/>
          </a:p>
          <a:p>
            <a:pPr lvl="1"/>
            <a:r>
              <a:rPr lang="en-US" dirty="0" smtClean="0"/>
              <a:t>2</a:t>
            </a:r>
            <a:r>
              <a:rPr lang="zh-CN" altLang="en-US" dirty="0" smtClean="0"/>
              <a:t>）影响已发布或销售的产品，</a:t>
            </a:r>
            <a:endParaRPr lang="en-US" altLang="zh-CN" dirty="0" smtClean="0"/>
          </a:p>
          <a:p>
            <a:pPr lvl="1"/>
            <a:r>
              <a:rPr lang="en-US" dirty="0" smtClean="0"/>
              <a:t>3</a:t>
            </a:r>
            <a:r>
              <a:rPr lang="zh-CN" altLang="en-US" dirty="0" smtClean="0"/>
              <a:t>）增加成本，</a:t>
            </a:r>
            <a:endParaRPr lang="en-US" altLang="zh-CN" dirty="0" smtClean="0"/>
          </a:p>
          <a:p>
            <a:pPr lvl="1"/>
            <a:r>
              <a:rPr lang="en-US" dirty="0" smtClean="0"/>
              <a:t>4</a:t>
            </a:r>
            <a:r>
              <a:rPr lang="zh-CN" altLang="en-US" dirty="0" smtClean="0"/>
              <a:t>）影响项目的进度等。</a:t>
            </a:r>
            <a:endParaRPr lang="en-US" altLang="zh-CN" dirty="0" smtClean="0"/>
          </a:p>
          <a:p>
            <a:r>
              <a:rPr lang="zh-CN" altLang="en-US" dirty="0" smtClean="0"/>
              <a:t>因此</a:t>
            </a:r>
            <a:r>
              <a:rPr lang="en-US" dirty="0" smtClean="0"/>
              <a:t>CCB</a:t>
            </a:r>
            <a:r>
              <a:rPr lang="zh-CN" altLang="en-US" dirty="0" smtClean="0"/>
              <a:t>必须站在整个组织或项目的立场上，而不是某个程序员或用户个人的立场上考虑和决定是否采纳“更改请求单”的修改建议。</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19.2.4 </a:t>
            </a:r>
            <a:r>
              <a:rPr lang="zh-CN" altLang="en-US" dirty="0" smtClean="0"/>
              <a:t>配置管理中的角色</a:t>
            </a:r>
            <a:endParaRPr lang="zh-CN" altLang="en-US" dirty="0"/>
          </a:p>
        </p:txBody>
      </p:sp>
      <p:sp>
        <p:nvSpPr>
          <p:cNvPr id="3" name="内容占位符 2"/>
          <p:cNvSpPr>
            <a:spLocks noGrp="1"/>
          </p:cNvSpPr>
          <p:nvPr>
            <p:ph idx="1"/>
          </p:nvPr>
        </p:nvSpPr>
        <p:spPr/>
        <p:txBody>
          <a:bodyPr/>
          <a:lstStyle/>
          <a:p>
            <a:r>
              <a:rPr lang="zh-CN" altLang="en-US" b="1" dirty="0" smtClean="0"/>
              <a:t>项目经理</a:t>
            </a:r>
            <a:r>
              <a:rPr lang="zh-CN" altLang="en-US" dirty="0" smtClean="0"/>
              <a:t>的目标是保证产品在特定时间段内被开发。</a:t>
            </a:r>
          </a:p>
          <a:p>
            <a:r>
              <a:rPr lang="zh-CN" altLang="en-US" b="1" dirty="0" smtClean="0"/>
              <a:t>配置经理</a:t>
            </a:r>
            <a:r>
              <a:rPr lang="zh-CN" altLang="en-US" dirty="0" smtClean="0"/>
              <a:t>的目的是负责代码和文档的创立、更改、测试的规程和政策能够被落实。</a:t>
            </a:r>
            <a:endParaRPr lang="en-US" altLang="zh-CN" dirty="0" smtClean="0"/>
          </a:p>
          <a:p>
            <a:pPr lvl="1"/>
            <a:r>
              <a:rPr lang="zh-CN" altLang="en-US" dirty="0" smtClean="0"/>
              <a:t>为此，配置经理必须引入正式更改请求</a:t>
            </a:r>
            <a:r>
              <a:rPr lang="en-US" dirty="0" smtClean="0"/>
              <a:t>(ORC--Official Requests for Changes)</a:t>
            </a:r>
            <a:r>
              <a:rPr lang="zh-CN" altLang="en-US" dirty="0" smtClean="0"/>
              <a:t>体制，通过</a:t>
            </a:r>
            <a:r>
              <a:rPr lang="en-US" dirty="0" smtClean="0"/>
              <a:t>CCB</a:t>
            </a:r>
            <a:r>
              <a:rPr lang="zh-CN" altLang="en-US" dirty="0" smtClean="0"/>
              <a:t>对更改请求进行正式评审后，决定是否批准对软件的修改。配置经理建立和取消</a:t>
            </a:r>
            <a:r>
              <a:rPr lang="en-US" dirty="0" smtClean="0"/>
              <a:t>(</a:t>
            </a:r>
            <a:r>
              <a:rPr lang="zh-CN" altLang="en-US" dirty="0" smtClean="0"/>
              <a:t>参与修改的</a:t>
            </a:r>
            <a:r>
              <a:rPr lang="en-US" dirty="0" smtClean="0"/>
              <a:t>)</a:t>
            </a:r>
            <a:r>
              <a:rPr lang="zh-CN" altLang="en-US" dirty="0" smtClean="0"/>
              <a:t>工程师的工作任务表。同时配置经理收集和统计软件部件的信息，通过信息反映软件部件是否有问题</a:t>
            </a:r>
            <a:r>
              <a:rPr lang="zh-CN" altLang="en-US" dirty="0" smtClean="0"/>
              <a:t>。</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19.1 </a:t>
            </a:r>
            <a:r>
              <a:rPr lang="zh-CN" altLang="en-US" dirty="0" smtClean="0"/>
              <a:t>软件配置管理目的</a:t>
            </a:r>
          </a:p>
          <a:p>
            <a:r>
              <a:rPr lang="en-US" dirty="0" smtClean="0"/>
              <a:t>19.2 </a:t>
            </a:r>
            <a:r>
              <a:rPr lang="zh-CN" altLang="en-US" dirty="0" smtClean="0"/>
              <a:t>配置管理内容</a:t>
            </a:r>
          </a:p>
          <a:p>
            <a:r>
              <a:rPr lang="en-US" dirty="0" smtClean="0"/>
              <a:t>19.3 </a:t>
            </a:r>
            <a:r>
              <a:rPr lang="zh-CN" altLang="en-US" dirty="0" smtClean="0"/>
              <a:t>配置管理系统</a:t>
            </a:r>
          </a:p>
          <a:p>
            <a:r>
              <a:rPr lang="en-US" dirty="0" smtClean="0"/>
              <a:t>19.4</a:t>
            </a:r>
            <a:r>
              <a:rPr lang="zh-CN" altLang="en-US" dirty="0" smtClean="0"/>
              <a:t>对修改的管理</a:t>
            </a:r>
          </a:p>
          <a:p>
            <a:r>
              <a:rPr lang="en-US" dirty="0" smtClean="0"/>
              <a:t>19.5</a:t>
            </a:r>
            <a:r>
              <a:rPr lang="zh-CN" altLang="en-US" dirty="0" smtClean="0"/>
              <a:t>版本管理</a:t>
            </a:r>
          </a:p>
          <a:p>
            <a:r>
              <a:rPr lang="en-US" dirty="0" smtClean="0"/>
              <a:t>19.6</a:t>
            </a:r>
            <a:r>
              <a:rPr lang="zh-CN" altLang="en-US" dirty="0" smtClean="0"/>
              <a:t>配置管理工作的度量</a:t>
            </a:r>
          </a:p>
          <a:p>
            <a:r>
              <a:rPr lang="en-US" dirty="0" smtClean="0"/>
              <a:t>19.7</a:t>
            </a:r>
            <a:r>
              <a:rPr lang="zh-CN" altLang="en-US" dirty="0" smtClean="0"/>
              <a:t>总结</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19.2.4 </a:t>
            </a:r>
            <a:r>
              <a:rPr lang="zh-CN" altLang="en-US" dirty="0" smtClean="0"/>
              <a:t>配置管理中的角色</a:t>
            </a:r>
            <a:endParaRPr lang="zh-CN" altLang="en-US" dirty="0"/>
          </a:p>
        </p:txBody>
      </p:sp>
      <p:sp>
        <p:nvSpPr>
          <p:cNvPr id="3" name="内容占位符 2"/>
          <p:cNvSpPr>
            <a:spLocks noGrp="1"/>
          </p:cNvSpPr>
          <p:nvPr>
            <p:ph idx="1"/>
          </p:nvPr>
        </p:nvSpPr>
        <p:spPr/>
        <p:txBody>
          <a:bodyPr/>
          <a:lstStyle/>
          <a:p>
            <a:r>
              <a:rPr lang="en-US" b="1" dirty="0" smtClean="0"/>
              <a:t>CCB</a:t>
            </a:r>
            <a:r>
              <a:rPr lang="zh-CN" altLang="en-US" b="1" dirty="0" smtClean="0"/>
              <a:t>：</a:t>
            </a:r>
            <a:r>
              <a:rPr lang="en-US" dirty="0" smtClean="0"/>
              <a:t>CCB</a:t>
            </a:r>
            <a:r>
              <a:rPr lang="zh-CN" altLang="en-US" dirty="0" smtClean="0"/>
              <a:t>是一个小组，承担者是否决定修改的责任。</a:t>
            </a:r>
          </a:p>
          <a:p>
            <a:r>
              <a:rPr lang="zh-CN" altLang="en-US" b="1" dirty="0" smtClean="0"/>
              <a:t>软件工程师</a:t>
            </a:r>
            <a:r>
              <a:rPr lang="zh-CN" altLang="en-US" dirty="0" smtClean="0"/>
              <a:t>的目标是有效地创立产品。</a:t>
            </a:r>
            <a:endParaRPr lang="en-US" altLang="zh-CN" dirty="0" smtClean="0"/>
          </a:p>
          <a:p>
            <a:pPr lvl="1"/>
            <a:r>
              <a:rPr lang="zh-CN" altLang="en-US" dirty="0" smtClean="0"/>
              <a:t>工程师们相互之间不一定直接交流代码和文档的信息，而可以通过配置管理系统有效地进行。使用工具帮助建造一致的软件产品，并交流和协调相互之间要求的和完成的任务。</a:t>
            </a:r>
            <a:endParaRPr lang="en-US" altLang="zh-CN" dirty="0" smtClean="0"/>
          </a:p>
          <a:p>
            <a:pPr lvl="1"/>
            <a:r>
              <a:rPr lang="zh-CN" altLang="en-US" dirty="0" smtClean="0"/>
              <a:t>工作中发生的更改也要经过配置管理系统合并和解决相互的矛盾。</a:t>
            </a:r>
            <a:endParaRPr lang="en-US" altLang="zh-CN" dirty="0" smtClean="0"/>
          </a:p>
          <a:p>
            <a:pPr lvl="1"/>
            <a:r>
              <a:rPr lang="zh-CN" altLang="en-US" dirty="0" smtClean="0"/>
              <a:t>每个工程师必须有自己的工作区域，以便建立、更改、测试和集成代码。同时，在确定的时间点，将代码纳入基线</a:t>
            </a:r>
            <a:r>
              <a:rPr lang="en-US" dirty="0" smtClean="0"/>
              <a:t>(baseline)</a:t>
            </a:r>
            <a:r>
              <a:rPr lang="zh-CN" altLang="en-US" dirty="0" smtClean="0"/>
              <a:t>管理，便于后期的使用。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19.2.4 </a:t>
            </a:r>
            <a:r>
              <a:rPr lang="zh-CN" altLang="en-US" dirty="0" smtClean="0"/>
              <a:t>配置管理中的角色</a:t>
            </a:r>
            <a:endParaRPr lang="zh-CN" altLang="en-US" dirty="0"/>
          </a:p>
        </p:txBody>
      </p:sp>
      <p:sp>
        <p:nvSpPr>
          <p:cNvPr id="3" name="内容占位符 2"/>
          <p:cNvSpPr>
            <a:spLocks noGrp="1"/>
          </p:cNvSpPr>
          <p:nvPr>
            <p:ph idx="1"/>
          </p:nvPr>
        </p:nvSpPr>
        <p:spPr/>
        <p:txBody>
          <a:bodyPr/>
          <a:lstStyle/>
          <a:p>
            <a:r>
              <a:rPr lang="zh-CN" altLang="en-US" b="1" dirty="0" smtClean="0"/>
              <a:t>测试人员</a:t>
            </a:r>
            <a:r>
              <a:rPr lang="zh-CN" altLang="en-US" dirty="0" smtClean="0"/>
              <a:t>的目标是确信所有的产品被测试并认为满意。</a:t>
            </a:r>
            <a:endParaRPr lang="en-US" altLang="zh-CN" dirty="0" smtClean="0"/>
          </a:p>
          <a:p>
            <a:pPr lvl="1"/>
            <a:r>
              <a:rPr lang="zh-CN" altLang="en-US" dirty="0" smtClean="0"/>
              <a:t>自然包括测试软件产品修改后的特定版本，记录测试情况和结果。</a:t>
            </a:r>
            <a:endParaRPr lang="en-US" altLang="zh-CN" dirty="0" smtClean="0"/>
          </a:p>
          <a:p>
            <a:pPr lvl="1"/>
            <a:r>
              <a:rPr lang="zh-CN" altLang="en-US" dirty="0" smtClean="0"/>
              <a:t>结果报告中记录的任何错误都要能追溯到开发工程师人，并通过回归测试固定其错误。</a:t>
            </a:r>
          </a:p>
          <a:p>
            <a:r>
              <a:rPr lang="en-US" b="1" dirty="0" smtClean="0"/>
              <a:t>SQA</a:t>
            </a:r>
            <a:r>
              <a:rPr lang="zh-CN" altLang="en-US" b="1" dirty="0" smtClean="0"/>
              <a:t>经理</a:t>
            </a:r>
            <a:r>
              <a:rPr lang="zh-CN" altLang="en-US" dirty="0" smtClean="0"/>
              <a:t>的目标是保证产品的高质量。</a:t>
            </a:r>
            <a:endParaRPr lang="en-US" altLang="zh-CN" dirty="0" smtClean="0"/>
          </a:p>
          <a:p>
            <a:pPr lvl="1"/>
            <a:r>
              <a:rPr lang="zh-CN" altLang="en-US" dirty="0" smtClean="0"/>
              <a:t>因此要协调和批准与配置管理相关的质量规程和政策。例如，必须测试和定位每个软虫，且保证产品的每个变体都被测试。同时要跟踪客户的抱怨和意见。</a:t>
            </a:r>
          </a:p>
          <a:p>
            <a:r>
              <a:rPr lang="zh-CN" altLang="en-US" b="1" dirty="0" smtClean="0"/>
              <a:t>客户</a:t>
            </a:r>
            <a:r>
              <a:rPr lang="zh-CN" altLang="en-US" dirty="0" smtClean="0"/>
              <a:t>：不同的客户会使用产品的不同版本或变体。</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19.3 </a:t>
            </a:r>
            <a:r>
              <a:rPr lang="zh-CN" altLang="en-US" dirty="0" smtClean="0"/>
              <a:t>配置管理系统</a:t>
            </a:r>
            <a:endParaRPr lang="zh-CN" altLang="en-US" dirty="0"/>
          </a:p>
        </p:txBody>
      </p:sp>
      <p:sp>
        <p:nvSpPr>
          <p:cNvPr id="3" name="内容占位符 2"/>
          <p:cNvSpPr>
            <a:spLocks noGrp="1"/>
          </p:cNvSpPr>
          <p:nvPr>
            <p:ph idx="1"/>
          </p:nvPr>
        </p:nvSpPr>
        <p:spPr/>
        <p:txBody>
          <a:bodyPr/>
          <a:lstStyle/>
          <a:p>
            <a:r>
              <a:rPr lang="en-US" dirty="0" smtClean="0"/>
              <a:t>19.3.1 </a:t>
            </a:r>
            <a:r>
              <a:rPr lang="zh-CN" altLang="en-US" dirty="0" smtClean="0"/>
              <a:t>配置管理系统功能</a:t>
            </a:r>
          </a:p>
          <a:p>
            <a:r>
              <a:rPr lang="en-US" dirty="0" smtClean="0"/>
              <a:t>19.3.2 </a:t>
            </a:r>
            <a:r>
              <a:rPr lang="zh-CN" altLang="en-US" dirty="0" smtClean="0"/>
              <a:t>配置管理工具的发展</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19.3.1 </a:t>
            </a:r>
            <a:r>
              <a:rPr lang="zh-CN" altLang="en-US" dirty="0" smtClean="0"/>
              <a:t>配置管理系统功能</a:t>
            </a:r>
            <a:endParaRPr lang="zh-CN" altLang="en-US" dirty="0"/>
          </a:p>
        </p:txBody>
      </p:sp>
      <p:sp>
        <p:nvSpPr>
          <p:cNvPr id="3" name="内容占位符 2"/>
          <p:cNvSpPr>
            <a:spLocks noGrp="1"/>
          </p:cNvSpPr>
          <p:nvPr>
            <p:ph idx="1"/>
          </p:nvPr>
        </p:nvSpPr>
        <p:spPr/>
        <p:txBody>
          <a:bodyPr/>
          <a:lstStyle/>
          <a:p>
            <a:r>
              <a:rPr lang="zh-CN" altLang="en-US" dirty="0" smtClean="0"/>
              <a:t>实现配置管理内容的基本方法是建立一个管理体系或系统。</a:t>
            </a:r>
            <a:endParaRPr lang="en-US" altLang="zh-CN" dirty="0" smtClean="0"/>
          </a:p>
          <a:p>
            <a:r>
              <a:rPr lang="zh-CN" altLang="en-US" dirty="0" smtClean="0"/>
              <a:t>通过这个系统让每一个参与软件开发生产的人或部件的行为被有序地管理。</a:t>
            </a:r>
            <a:endParaRPr lang="en-US" altLang="zh-CN" dirty="0" smtClean="0"/>
          </a:p>
          <a:p>
            <a:r>
              <a:rPr lang="zh-CN" altLang="en-US" dirty="0" smtClean="0"/>
              <a:t>配置管理系统可以作为开发环境的一部分或独立的环境支持软件的开发生产。</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SCM</a:t>
            </a:r>
            <a:r>
              <a:rPr lang="zh-CN" altLang="en-US" dirty="0" smtClean="0"/>
              <a:t>系统的功能区</a:t>
            </a:r>
            <a:endParaRPr lang="zh-CN" altLang="en-US" dirty="0"/>
          </a:p>
        </p:txBody>
      </p:sp>
      <p:pic>
        <p:nvPicPr>
          <p:cNvPr id="38914" name="Picture 2"/>
          <p:cNvPicPr>
            <a:picLocks noChangeAspect="1" noChangeArrowheads="1"/>
          </p:cNvPicPr>
          <p:nvPr/>
        </p:nvPicPr>
        <p:blipFill>
          <a:blip r:embed="rId2"/>
          <a:srcRect/>
          <a:stretch>
            <a:fillRect/>
          </a:stretch>
        </p:blipFill>
        <p:spPr bwMode="auto">
          <a:xfrm>
            <a:off x="687389" y="1068161"/>
            <a:ext cx="8456611" cy="540814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部件区：</a:t>
            </a:r>
            <a:endParaRPr lang="en-US" altLang="zh-CN" b="1" dirty="0" smtClean="0"/>
          </a:p>
          <a:p>
            <a:pPr lvl="1"/>
            <a:r>
              <a:rPr lang="en-US" dirty="0" smtClean="0"/>
              <a:t>SCM</a:t>
            </a:r>
            <a:r>
              <a:rPr lang="zh-CN" altLang="en-US" dirty="0" smtClean="0"/>
              <a:t>系统要支持用户记录部件版本、差异、及其差异的原因</a:t>
            </a:r>
          </a:p>
          <a:p>
            <a:r>
              <a:rPr lang="zh-CN" altLang="en-US" b="1" dirty="0" smtClean="0"/>
              <a:t>结构区：</a:t>
            </a:r>
            <a:endParaRPr lang="en-US" altLang="zh-CN" b="1" dirty="0" smtClean="0"/>
          </a:p>
          <a:p>
            <a:pPr lvl="1"/>
            <a:r>
              <a:rPr lang="en-US" dirty="0" smtClean="0"/>
              <a:t>SCM</a:t>
            </a:r>
            <a:r>
              <a:rPr lang="zh-CN" altLang="en-US" dirty="0" smtClean="0"/>
              <a:t>系统要支持用户者表达和使用软件系统的体系结构，并能以接口等形式，标识出所有部件</a:t>
            </a:r>
            <a:r>
              <a:rPr lang="en-US" dirty="0" smtClean="0"/>
              <a:t>(</a:t>
            </a:r>
            <a:r>
              <a:rPr lang="zh-CN" altLang="en-US" dirty="0" smtClean="0"/>
              <a:t>包括版本和配置</a:t>
            </a:r>
            <a:r>
              <a:rPr lang="en-US" dirty="0" smtClean="0"/>
              <a:t>)</a:t>
            </a:r>
            <a:r>
              <a:rPr lang="zh-CN" altLang="en-US" dirty="0" smtClean="0"/>
              <a:t>的相互关系。</a:t>
            </a:r>
          </a:p>
          <a:p>
            <a:r>
              <a:rPr lang="zh-CN" altLang="en-US" b="1" dirty="0" smtClean="0"/>
              <a:t>构建区：</a:t>
            </a:r>
            <a:endParaRPr lang="en-US" altLang="zh-CN" b="1" dirty="0" smtClean="0"/>
          </a:p>
          <a:p>
            <a:pPr lvl="1"/>
            <a:r>
              <a:rPr lang="en-US" dirty="0" smtClean="0"/>
              <a:t>SCM</a:t>
            </a:r>
            <a:r>
              <a:rPr lang="zh-CN" altLang="en-US" dirty="0" smtClean="0"/>
              <a:t>系统要支持用户方便地从正确版本的源代码高效地建造出可执行程序，能够重新生成软件系统的旧版本。</a:t>
            </a:r>
            <a:endParaRPr lang="en-US" altLang="zh-CN" dirty="0" smtClean="0"/>
          </a:p>
          <a:p>
            <a:endParaRPr lang="zh-CN" altLang="en-US" dirty="0" smtClean="0"/>
          </a:p>
          <a:p>
            <a:r>
              <a:rPr lang="zh-CN" altLang="en-US" b="1" dirty="0" smtClean="0"/>
              <a:t>审计区：</a:t>
            </a:r>
            <a:r>
              <a:rPr lang="en-US" dirty="0" smtClean="0"/>
              <a:t>SCM</a:t>
            </a:r>
            <a:r>
              <a:rPr lang="zh-CN" altLang="en-US" dirty="0" smtClean="0"/>
              <a:t>系统要支持能返回先前的点，判断出执行了那些变更，谁执行的变更，以及为何执行这些变更。</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审计区：</a:t>
            </a:r>
            <a:endParaRPr lang="en-US" altLang="zh-CN" b="1" dirty="0" smtClean="0"/>
          </a:p>
          <a:p>
            <a:pPr lvl="1"/>
            <a:r>
              <a:rPr lang="en-US" dirty="0" smtClean="0"/>
              <a:t>SCM</a:t>
            </a:r>
            <a:r>
              <a:rPr lang="zh-CN" altLang="en-US" dirty="0" smtClean="0"/>
              <a:t>系统要支持能返回先前的点，判断出执行了那些变更，谁执行的变更，以及为何执行这些变更。</a:t>
            </a:r>
            <a:endParaRPr lang="en-US" altLang="zh-CN" dirty="0" smtClean="0"/>
          </a:p>
          <a:p>
            <a:r>
              <a:rPr lang="zh-CN" altLang="en-US" b="1" dirty="0" smtClean="0"/>
              <a:t>记录区：</a:t>
            </a:r>
            <a:endParaRPr lang="en-US" altLang="zh-CN" b="1" dirty="0" smtClean="0"/>
          </a:p>
          <a:p>
            <a:pPr lvl="1"/>
            <a:r>
              <a:rPr lang="en-US" dirty="0" smtClean="0"/>
              <a:t>SCM</a:t>
            </a:r>
            <a:r>
              <a:rPr lang="zh-CN" altLang="en-US" dirty="0" smtClean="0"/>
              <a:t>系统要支持收集软件系统和开发过程的统计数据；方便地生成产品和开发过程的报告。</a:t>
            </a:r>
          </a:p>
          <a:p>
            <a:r>
              <a:rPr lang="zh-CN" altLang="en-US" b="1" dirty="0" smtClean="0"/>
              <a:t>控制区：</a:t>
            </a:r>
            <a:endParaRPr lang="en-US" altLang="zh-CN" b="1" dirty="0" smtClean="0"/>
          </a:p>
          <a:p>
            <a:pPr lvl="1"/>
            <a:r>
              <a:rPr lang="zh-CN" altLang="en-US" dirty="0" smtClean="0"/>
              <a:t>支持对系统部件的访问，避免未授权的修改或相互冲突的修改；在线支持更改请求单和问题报告</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过程区：</a:t>
            </a:r>
            <a:endParaRPr lang="en-US" altLang="zh-CN" b="1" dirty="0" smtClean="0"/>
          </a:p>
          <a:p>
            <a:pPr lvl="1"/>
            <a:r>
              <a:rPr lang="zh-CN" altLang="en-US" dirty="0" smtClean="0"/>
              <a:t>支持产品的整个生命周期和企业的组织策略；表示任务的完成情况</a:t>
            </a:r>
            <a:r>
              <a:rPr lang="en-US" dirty="0" smtClean="0"/>
              <a:t>---</a:t>
            </a:r>
            <a:r>
              <a:rPr lang="zh-CN" altLang="en-US" dirty="0" smtClean="0"/>
              <a:t>何时和如何完成；让人和相关的事件能关联起来进行交流；支持产品的文档管理。</a:t>
            </a:r>
            <a:r>
              <a:rPr lang="en-US" dirty="0" smtClean="0"/>
              <a:t> </a:t>
            </a:r>
            <a:endParaRPr lang="zh-CN" altLang="en-US" dirty="0" smtClean="0"/>
          </a:p>
          <a:p>
            <a:r>
              <a:rPr lang="zh-CN" altLang="en-US" b="1" dirty="0" smtClean="0"/>
              <a:t>队伍区：</a:t>
            </a:r>
            <a:endParaRPr lang="en-US" altLang="zh-CN" b="1" dirty="0" smtClean="0"/>
          </a:p>
          <a:p>
            <a:pPr lvl="1"/>
            <a:r>
              <a:rPr lang="zh-CN" altLang="en-US" dirty="0" smtClean="0"/>
              <a:t>人员或和小组都要具有自己的空间；避免合并修改时所引起的冲突；能支持建立和维护产品家族。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19.3.2 </a:t>
            </a:r>
            <a:r>
              <a:rPr lang="zh-CN" altLang="en-US" dirty="0" smtClean="0"/>
              <a:t>配置管理工具的发展</a:t>
            </a:r>
            <a:endParaRPr lang="zh-CN" altLang="en-US" dirty="0"/>
          </a:p>
        </p:txBody>
      </p:sp>
      <p:graphicFrame>
        <p:nvGraphicFramePr>
          <p:cNvPr id="4" name="表格 3"/>
          <p:cNvGraphicFramePr>
            <a:graphicFrameLocks noGrp="1"/>
          </p:cNvGraphicFramePr>
          <p:nvPr/>
        </p:nvGraphicFramePr>
        <p:xfrm>
          <a:off x="931227" y="1538514"/>
          <a:ext cx="7937002" cy="3338286"/>
        </p:xfrm>
        <a:graphic>
          <a:graphicData uri="http://schemas.openxmlformats.org/drawingml/2006/table">
            <a:tbl>
              <a:tblPr/>
              <a:tblGrid>
                <a:gridCol w="1347516"/>
                <a:gridCol w="1799771"/>
                <a:gridCol w="1553029"/>
                <a:gridCol w="1799771"/>
                <a:gridCol w="1436915"/>
              </a:tblGrid>
              <a:tr h="556381">
                <a:tc>
                  <a:txBody>
                    <a:bodyPr/>
                    <a:lstStyle/>
                    <a:p>
                      <a:pPr indent="269875" algn="just">
                        <a:lnSpc>
                          <a:spcPts val="16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smtClean="0">
                          <a:latin typeface="Times New Roman"/>
                          <a:ea typeface="宋体"/>
                        </a:rPr>
                        <a:t>1970~1980</a:t>
                      </a:r>
                    </a:p>
                    <a:p>
                      <a:pPr indent="269875" algn="just">
                        <a:lnSpc>
                          <a:spcPts val="1660"/>
                        </a:lnSpc>
                        <a:spcAft>
                          <a:spcPts val="0"/>
                        </a:spcAft>
                      </a:pPr>
                      <a:r>
                        <a:rPr lang="zh-CN" sz="1600" dirty="0" smtClean="0">
                          <a:latin typeface="Times New Roman"/>
                          <a:ea typeface="宋体"/>
                        </a:rPr>
                        <a:t>年代</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smtClean="0">
                          <a:latin typeface="Times New Roman"/>
                          <a:ea typeface="宋体"/>
                        </a:rPr>
                        <a:t>1970~1990</a:t>
                      </a:r>
                    </a:p>
                    <a:p>
                      <a:pPr indent="269875" algn="just">
                        <a:lnSpc>
                          <a:spcPts val="1660"/>
                        </a:lnSpc>
                        <a:spcAft>
                          <a:spcPts val="0"/>
                        </a:spcAft>
                      </a:pPr>
                      <a:r>
                        <a:rPr lang="zh-CN" sz="1600" dirty="0" smtClean="0">
                          <a:latin typeface="Times New Roman"/>
                          <a:ea typeface="宋体"/>
                        </a:rPr>
                        <a:t>年代</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smtClean="0">
                          <a:latin typeface="Times New Roman"/>
                          <a:ea typeface="宋体"/>
                        </a:rPr>
                        <a:t>1990~2000</a:t>
                      </a:r>
                    </a:p>
                    <a:p>
                      <a:pPr indent="269875" algn="just">
                        <a:lnSpc>
                          <a:spcPts val="1660"/>
                        </a:lnSpc>
                        <a:spcAft>
                          <a:spcPts val="0"/>
                        </a:spcAft>
                      </a:pPr>
                      <a:r>
                        <a:rPr lang="zh-CN" sz="1600" dirty="0" smtClean="0">
                          <a:latin typeface="Times New Roman"/>
                          <a:ea typeface="宋体"/>
                        </a:rPr>
                        <a:t>年代</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2000</a:t>
                      </a:r>
                      <a:r>
                        <a:rPr lang="zh-CN" sz="1600">
                          <a:latin typeface="Times New Roman"/>
                          <a:ea typeface="宋体"/>
                        </a:rPr>
                        <a:t>年</a:t>
                      </a:r>
                      <a:r>
                        <a:rPr lang="en-US" sz="1600">
                          <a:latin typeface="Times New Roman"/>
                          <a:ea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1">
                <a:tc>
                  <a:txBody>
                    <a:bodyPr/>
                    <a:lstStyle/>
                    <a:p>
                      <a:pPr indent="269875" algn="just">
                        <a:lnSpc>
                          <a:spcPts val="1660"/>
                        </a:lnSpc>
                        <a:spcAft>
                          <a:spcPts val="0"/>
                        </a:spcAft>
                      </a:pPr>
                      <a:r>
                        <a:rPr lang="zh-CN" sz="1600" dirty="0">
                          <a:latin typeface="Times New Roman"/>
                          <a:ea typeface="宋体"/>
                        </a:rPr>
                        <a:t>系统</a:t>
                      </a:r>
                      <a:r>
                        <a:rPr lang="zh-CN" sz="1600" dirty="0" smtClean="0">
                          <a:latin typeface="Times New Roman"/>
                          <a:ea typeface="宋体"/>
                        </a:rPr>
                        <a:t>形式</a:t>
                      </a:r>
                      <a:endParaRPr lang="en-US" altLang="zh-CN"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a:t>
                      </a:r>
                      <a:r>
                        <a:rPr lang="en-US" sz="1600" dirty="0">
                          <a:latin typeface="Times New Roman"/>
                          <a:ea typeface="宋体"/>
                        </a:rPr>
                        <a:t>system)</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自产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专用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商业软件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开源系统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1">
                <a:tc>
                  <a:txBody>
                    <a:bodyPr/>
                    <a:lstStyle/>
                    <a:p>
                      <a:pPr indent="269875" algn="just">
                        <a:lnSpc>
                          <a:spcPts val="1660"/>
                        </a:lnSpc>
                        <a:spcAft>
                          <a:spcPts val="0"/>
                        </a:spcAft>
                      </a:pPr>
                      <a:r>
                        <a:rPr lang="zh-CN" sz="1600" dirty="0" smtClean="0">
                          <a:latin typeface="Times New Roman"/>
                          <a:ea typeface="宋体"/>
                        </a:rPr>
                        <a:t>目的</a:t>
                      </a:r>
                      <a:endParaRPr lang="en-US" altLang="zh-CN"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a:t>
                      </a:r>
                      <a:r>
                        <a:rPr lang="en-US" sz="1600" dirty="0">
                          <a:latin typeface="Times New Roman"/>
                          <a:ea typeface="宋体"/>
                        </a:rPr>
                        <a:t>for)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关键软件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大规模软件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任何软件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smtClean="0">
                          <a:latin typeface="Times New Roman"/>
                          <a:ea typeface="宋体"/>
                        </a:rPr>
                        <a:t>敏捷</a:t>
                      </a:r>
                      <a:endParaRPr lang="en-US" altLang="zh-CN"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a:t>
                      </a:r>
                      <a:r>
                        <a:rPr lang="zh-CN" sz="1600" dirty="0">
                          <a:latin typeface="Times New Roman"/>
                          <a:ea typeface="宋体"/>
                        </a:rPr>
                        <a:t>快速修改</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1">
                <a:tc>
                  <a:txBody>
                    <a:bodyPr/>
                    <a:lstStyle/>
                    <a:p>
                      <a:pPr indent="269875" algn="just">
                        <a:lnSpc>
                          <a:spcPts val="1660"/>
                        </a:lnSpc>
                        <a:spcAft>
                          <a:spcPts val="0"/>
                        </a:spcAft>
                      </a:pPr>
                      <a:r>
                        <a:rPr lang="zh-CN" sz="1600" dirty="0" smtClean="0">
                          <a:latin typeface="Times New Roman"/>
                          <a:ea typeface="宋体"/>
                        </a:rPr>
                        <a:t>做法</a:t>
                      </a:r>
                      <a:endParaRPr lang="en-US" altLang="zh-CN"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a:t>
                      </a:r>
                      <a:r>
                        <a:rPr lang="en-US" sz="1600" dirty="0">
                          <a:latin typeface="Times New Roman"/>
                          <a:ea typeface="宋体"/>
                        </a:rPr>
                        <a:t>by)</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版本编号</a:t>
                      </a:r>
                      <a:r>
                        <a:rPr lang="en-US" sz="1600">
                          <a:latin typeface="Times New Roman"/>
                          <a:ea typeface="宋体"/>
                        </a:rPr>
                        <a:t>/</a:t>
                      </a:r>
                      <a:r>
                        <a:rPr lang="zh-CN" sz="1600">
                          <a:latin typeface="Times New Roman"/>
                          <a:ea typeface="宋体"/>
                        </a:rPr>
                        <a:t>建造</a:t>
                      </a:r>
                      <a:r>
                        <a:rPr lang="en-US" sz="1600">
                          <a:latin typeface="Times New Roman"/>
                          <a:ea typeface="宋体"/>
                        </a:rPr>
                        <a:t>(building)</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工作空间控制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过程模型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过程</a:t>
                      </a:r>
                      <a:r>
                        <a:rPr lang="en-US" sz="1600">
                          <a:latin typeface="Times New Roman"/>
                          <a:ea typeface="宋体"/>
                        </a:rPr>
                        <a:t>/</a:t>
                      </a:r>
                      <a:r>
                        <a:rPr lang="zh-CN" sz="1600">
                          <a:latin typeface="Times New Roman"/>
                          <a:ea typeface="宋体"/>
                        </a:rPr>
                        <a:t>空间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1">
                <a:tc>
                  <a:txBody>
                    <a:bodyPr/>
                    <a:lstStyle/>
                    <a:p>
                      <a:pPr indent="269875" algn="just">
                        <a:lnSpc>
                          <a:spcPts val="1660"/>
                        </a:lnSpc>
                        <a:spcAft>
                          <a:spcPts val="0"/>
                        </a:spcAft>
                      </a:pPr>
                      <a:r>
                        <a:rPr lang="zh-CN" sz="1600" dirty="0" smtClean="0">
                          <a:latin typeface="Times New Roman"/>
                          <a:ea typeface="宋体"/>
                        </a:rPr>
                        <a:t>合作</a:t>
                      </a:r>
                      <a:endParaRPr lang="en-US" altLang="zh-CN"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a:t>
                      </a:r>
                      <a:r>
                        <a:rPr lang="en-US" sz="1600" dirty="0">
                          <a:latin typeface="Times New Roman"/>
                          <a:ea typeface="宋体"/>
                        </a:rPr>
                        <a:t>with)</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没有合作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本地开发队伍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任何人、任何地域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1">
                <a:tc>
                  <a:txBody>
                    <a:bodyPr/>
                    <a:lstStyle/>
                    <a:p>
                      <a:pPr indent="269875" algn="just">
                        <a:lnSpc>
                          <a:spcPts val="1660"/>
                        </a:lnSpc>
                        <a:spcAft>
                          <a:spcPts val="0"/>
                        </a:spcAft>
                      </a:pPr>
                      <a:r>
                        <a:rPr lang="zh-CN" sz="1600" dirty="0">
                          <a:latin typeface="Times New Roman"/>
                          <a:ea typeface="宋体"/>
                        </a:rPr>
                        <a:t>使用</a:t>
                      </a:r>
                      <a:r>
                        <a:rPr lang="zh-CN" sz="1600" dirty="0" smtClean="0">
                          <a:latin typeface="Times New Roman"/>
                          <a:ea typeface="宋体"/>
                        </a:rPr>
                        <a:t>平台</a:t>
                      </a:r>
                      <a:endParaRPr lang="en-US" altLang="zh-CN"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a:t>
                      </a:r>
                      <a:r>
                        <a:rPr lang="en-US" sz="1600" dirty="0">
                          <a:latin typeface="Times New Roman"/>
                          <a:ea typeface="宋体"/>
                        </a:rPr>
                        <a:t>on)</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大型机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Unix</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任何机器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移动开发环境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 </a:t>
            </a:r>
            <a:r>
              <a:rPr lang="zh-CN" altLang="en-US" dirty="0" smtClean="0"/>
              <a:t>对修改的管理</a:t>
            </a:r>
            <a:endParaRPr lang="zh-CN" altLang="en-US" dirty="0"/>
          </a:p>
        </p:txBody>
      </p:sp>
      <p:sp>
        <p:nvSpPr>
          <p:cNvPr id="3" name="内容占位符 2"/>
          <p:cNvSpPr>
            <a:spLocks noGrp="1"/>
          </p:cNvSpPr>
          <p:nvPr>
            <p:ph idx="1"/>
          </p:nvPr>
        </p:nvSpPr>
        <p:spPr/>
        <p:txBody>
          <a:bodyPr/>
          <a:lstStyle/>
          <a:p>
            <a:r>
              <a:rPr lang="en-US" dirty="0" smtClean="0"/>
              <a:t>19.4.1 </a:t>
            </a:r>
            <a:r>
              <a:rPr lang="zh-CN" altLang="en-US" dirty="0" smtClean="0"/>
              <a:t>版本修改的状态</a:t>
            </a:r>
          </a:p>
          <a:p>
            <a:r>
              <a:rPr lang="en-US" dirty="0" smtClean="0"/>
              <a:t>19.4.2 </a:t>
            </a:r>
            <a:r>
              <a:rPr lang="zh-CN" altLang="en-US" dirty="0" smtClean="0"/>
              <a:t>修改请求单</a:t>
            </a:r>
          </a:p>
          <a:p>
            <a:r>
              <a:rPr lang="en-US" dirty="0" smtClean="0"/>
              <a:t>19.4.3 </a:t>
            </a:r>
            <a:r>
              <a:rPr lang="zh-CN" altLang="en-US" dirty="0" smtClean="0"/>
              <a:t>修改的类型</a:t>
            </a:r>
          </a:p>
          <a:p>
            <a:r>
              <a:rPr lang="en-US" dirty="0" smtClean="0"/>
              <a:t>19.4.4 </a:t>
            </a:r>
            <a:r>
              <a:rPr lang="zh-CN" altLang="en-US" dirty="0" smtClean="0"/>
              <a:t>修改的跟踪</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19.1 </a:t>
            </a:r>
            <a:r>
              <a:rPr lang="zh-CN" altLang="en-US" dirty="0" smtClean="0"/>
              <a:t>软件配置管理目的</a:t>
            </a:r>
            <a:endParaRPr lang="zh-CN" altLang="en-US" dirty="0"/>
          </a:p>
        </p:txBody>
      </p:sp>
      <p:sp>
        <p:nvSpPr>
          <p:cNvPr id="3" name="内容占位符 2"/>
          <p:cNvSpPr>
            <a:spLocks noGrp="1"/>
          </p:cNvSpPr>
          <p:nvPr>
            <p:ph idx="1"/>
          </p:nvPr>
        </p:nvSpPr>
        <p:spPr/>
        <p:txBody>
          <a:bodyPr/>
          <a:lstStyle/>
          <a:p>
            <a:r>
              <a:rPr lang="zh-CN" altLang="en-US" dirty="0" smtClean="0"/>
              <a:t>影响软件正确和完整的主要情况有：</a:t>
            </a:r>
          </a:p>
          <a:p>
            <a:pPr lvl="1"/>
            <a:r>
              <a:rPr lang="en-US" b="1" dirty="0" smtClean="0"/>
              <a:t>1) </a:t>
            </a:r>
            <a:r>
              <a:rPr lang="zh-CN" altLang="en-US" b="1" dirty="0" smtClean="0"/>
              <a:t>同时修改：</a:t>
            </a:r>
            <a:endParaRPr lang="en-US" altLang="zh-CN" b="1" dirty="0" smtClean="0"/>
          </a:p>
          <a:p>
            <a:pPr lvl="2"/>
            <a:r>
              <a:rPr lang="zh-CN" altLang="en-US" dirty="0" smtClean="0"/>
              <a:t>多个程序员同时修改一段代码</a:t>
            </a:r>
          </a:p>
          <a:p>
            <a:pPr lvl="1"/>
            <a:r>
              <a:rPr lang="en-US" b="1" dirty="0" smtClean="0"/>
              <a:t>2) </a:t>
            </a:r>
            <a:r>
              <a:rPr lang="zh-CN" altLang="en-US" b="1" dirty="0" smtClean="0"/>
              <a:t>共享代码：</a:t>
            </a:r>
            <a:endParaRPr lang="en-US" altLang="zh-CN" b="1" dirty="0" smtClean="0"/>
          </a:p>
          <a:p>
            <a:pPr lvl="2"/>
            <a:r>
              <a:rPr lang="zh-CN" altLang="en-US" dirty="0" smtClean="0"/>
              <a:t>几个程序员共同完成的一段共享代码中的错误被修改</a:t>
            </a:r>
          </a:p>
          <a:p>
            <a:pPr lvl="1"/>
            <a:r>
              <a:rPr lang="en-US" b="1" dirty="0" smtClean="0"/>
              <a:t>3</a:t>
            </a:r>
            <a:r>
              <a:rPr lang="zh-CN" altLang="en-US" b="1" dirty="0" smtClean="0"/>
              <a:t>）公用代码：</a:t>
            </a:r>
            <a:endParaRPr lang="en-US" altLang="zh-CN" b="1" dirty="0" smtClean="0"/>
          </a:p>
          <a:p>
            <a:pPr lvl="2"/>
            <a:r>
              <a:rPr lang="zh-CN" altLang="en-US" dirty="0" smtClean="0"/>
              <a:t>在大项目中，一段公用代码被修改后，没有通知到每个程序。</a:t>
            </a:r>
          </a:p>
          <a:p>
            <a:pPr lvl="1"/>
            <a:r>
              <a:rPr lang="en-US" b="1" dirty="0" smtClean="0"/>
              <a:t>4</a:t>
            </a:r>
            <a:r>
              <a:rPr lang="zh-CN" altLang="en-US" b="1" dirty="0" smtClean="0"/>
              <a:t>）多版本：</a:t>
            </a:r>
            <a:endParaRPr lang="en-US" altLang="zh-CN" b="1" dirty="0" smtClean="0"/>
          </a:p>
          <a:p>
            <a:pPr lvl="2"/>
            <a:r>
              <a:rPr lang="zh-CN" altLang="en-US" dirty="0" smtClean="0"/>
              <a:t>一个软件版本是一个多个不同的小代码版本不断进化和发布的过程。</a:t>
            </a:r>
          </a:p>
          <a:p>
            <a:pPr lvl="1"/>
            <a:r>
              <a:rPr lang="en-US" b="1" dirty="0" smtClean="0"/>
              <a:t>5</a:t>
            </a:r>
            <a:r>
              <a:rPr lang="zh-CN" altLang="en-US" b="1" dirty="0" smtClean="0"/>
              <a:t>）文档变更：</a:t>
            </a:r>
            <a:endParaRPr lang="en-US" altLang="zh-CN" b="1" dirty="0" smtClean="0"/>
          </a:p>
          <a:p>
            <a:pPr lvl="2"/>
            <a:r>
              <a:rPr lang="zh-CN" altLang="en-US" dirty="0" smtClean="0"/>
              <a:t>需求变更会导致文档的变更。</a:t>
            </a:r>
          </a:p>
          <a:p>
            <a:pPr lvl="1"/>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19.4.1 </a:t>
            </a:r>
            <a:r>
              <a:rPr lang="zh-CN" altLang="en-US" dirty="0" smtClean="0"/>
              <a:t>版本修改的状态</a:t>
            </a:r>
            <a:endParaRPr lang="zh-CN" altLang="en-US" dirty="0"/>
          </a:p>
        </p:txBody>
      </p:sp>
      <p:sp>
        <p:nvSpPr>
          <p:cNvPr id="3" name="内容占位符 2"/>
          <p:cNvSpPr>
            <a:spLocks noGrp="1"/>
          </p:cNvSpPr>
          <p:nvPr>
            <p:ph idx="1"/>
          </p:nvPr>
        </p:nvSpPr>
        <p:spPr>
          <a:xfrm>
            <a:off x="990600" y="1295400"/>
            <a:ext cx="8001000" cy="2028371"/>
          </a:xfrm>
        </p:spPr>
        <p:txBody>
          <a:bodyPr/>
          <a:lstStyle/>
          <a:p>
            <a:r>
              <a:rPr lang="zh-CN" altLang="en-US" sz="2400" dirty="0" smtClean="0"/>
              <a:t>在开发过程中，随时可能会有人提交更改请求单</a:t>
            </a:r>
            <a:r>
              <a:rPr lang="en-US" sz="2400" dirty="0" smtClean="0"/>
              <a:t>(CR—Change Request)</a:t>
            </a:r>
            <a:r>
              <a:rPr lang="zh-CN" altLang="en-US" sz="2400" dirty="0" smtClean="0"/>
              <a:t>，成为</a:t>
            </a:r>
            <a:r>
              <a:rPr lang="en-US" sz="2400" dirty="0" smtClean="0"/>
              <a:t>CR</a:t>
            </a:r>
            <a:r>
              <a:rPr lang="zh-CN" altLang="en-US" sz="2400" dirty="0" smtClean="0"/>
              <a:t>的初始状态</a:t>
            </a:r>
            <a:r>
              <a:rPr lang="en-US" sz="2400" dirty="0" smtClean="0"/>
              <a:t>(Initiated)</a:t>
            </a:r>
            <a:r>
              <a:rPr lang="zh-CN" altLang="en-US" sz="2400" dirty="0" smtClean="0"/>
              <a:t>，之后是实验状态</a:t>
            </a:r>
            <a:r>
              <a:rPr lang="en-US" sz="2400" dirty="0" smtClean="0"/>
              <a:t>(Experimental)</a:t>
            </a:r>
            <a:r>
              <a:rPr lang="zh-CN" altLang="en-US" sz="2400" dirty="0" smtClean="0"/>
              <a:t>、实现状态</a:t>
            </a:r>
            <a:r>
              <a:rPr lang="en-US" sz="2400" dirty="0" smtClean="0"/>
              <a:t>(implemented)</a:t>
            </a:r>
            <a:r>
              <a:rPr lang="zh-CN" altLang="en-US" sz="2400" dirty="0" smtClean="0"/>
              <a:t>、和测试状态</a:t>
            </a:r>
            <a:r>
              <a:rPr lang="en-US" sz="2400" dirty="0" smtClean="0"/>
              <a:t>(tested)</a:t>
            </a:r>
            <a:r>
              <a:rPr lang="zh-CN" altLang="en-US" sz="2400" dirty="0" smtClean="0"/>
              <a:t>，最后是终结状态</a:t>
            </a:r>
            <a:r>
              <a:rPr lang="en-US" sz="2400" dirty="0" smtClean="0"/>
              <a:t>(Terminated)</a:t>
            </a:r>
            <a:r>
              <a:rPr lang="zh-CN" altLang="en-US" sz="2400" dirty="0" smtClean="0"/>
              <a:t>，把</a:t>
            </a:r>
            <a:r>
              <a:rPr lang="en-US" sz="2400" dirty="0" smtClean="0"/>
              <a:t>CR</a:t>
            </a:r>
            <a:r>
              <a:rPr lang="zh-CN" altLang="en-US" sz="2400" dirty="0" smtClean="0"/>
              <a:t>集成到产品中发布出去后，到达发布</a:t>
            </a:r>
            <a:r>
              <a:rPr lang="en-US" sz="2400" dirty="0" smtClean="0"/>
              <a:t>(Released)</a:t>
            </a:r>
            <a:r>
              <a:rPr lang="zh-CN" altLang="en-US" sz="2400" dirty="0" smtClean="0"/>
              <a:t>状态。</a:t>
            </a:r>
            <a:endParaRPr lang="zh-CN" altLang="en-US" sz="2400" dirty="0"/>
          </a:p>
        </p:txBody>
      </p:sp>
      <p:pic>
        <p:nvPicPr>
          <p:cNvPr id="58370" name="Picture 2"/>
          <p:cNvPicPr>
            <a:picLocks noChangeAspect="1" noChangeArrowheads="1"/>
          </p:cNvPicPr>
          <p:nvPr/>
        </p:nvPicPr>
        <p:blipFill>
          <a:blip r:embed="rId2"/>
          <a:srcRect/>
          <a:stretch>
            <a:fillRect/>
          </a:stretch>
        </p:blipFill>
        <p:spPr bwMode="auto">
          <a:xfrm>
            <a:off x="700117" y="3207658"/>
            <a:ext cx="8269712" cy="321378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19.4.2 </a:t>
            </a:r>
            <a:r>
              <a:rPr lang="zh-CN" altLang="en-US" dirty="0" smtClean="0"/>
              <a:t>修改请求单</a:t>
            </a:r>
            <a:endParaRPr lang="zh-CN" altLang="en-US" dirty="0"/>
          </a:p>
        </p:txBody>
      </p:sp>
      <p:pic>
        <p:nvPicPr>
          <p:cNvPr id="59394" name="Picture 2"/>
          <p:cNvPicPr>
            <a:picLocks noChangeAspect="1" noChangeArrowheads="1"/>
          </p:cNvPicPr>
          <p:nvPr/>
        </p:nvPicPr>
        <p:blipFill>
          <a:blip r:embed="rId2"/>
          <a:srcRect/>
          <a:stretch>
            <a:fillRect/>
          </a:stretch>
        </p:blipFill>
        <p:spPr bwMode="auto">
          <a:xfrm>
            <a:off x="968374" y="1347788"/>
            <a:ext cx="7896799" cy="435451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19.4.3 </a:t>
            </a:r>
            <a:r>
              <a:rPr lang="zh-CN" altLang="en-US" dirty="0" smtClean="0"/>
              <a:t>修改的类型</a:t>
            </a:r>
            <a:endParaRPr lang="zh-CN" altLang="en-US" dirty="0"/>
          </a:p>
        </p:txBody>
      </p:sp>
      <p:sp>
        <p:nvSpPr>
          <p:cNvPr id="3" name="内容占位符 2"/>
          <p:cNvSpPr>
            <a:spLocks noGrp="1"/>
          </p:cNvSpPr>
          <p:nvPr>
            <p:ph idx="1"/>
          </p:nvPr>
        </p:nvSpPr>
        <p:spPr/>
        <p:txBody>
          <a:bodyPr/>
          <a:lstStyle/>
          <a:p>
            <a:r>
              <a:rPr lang="zh-CN" altLang="en-US" dirty="0" smtClean="0"/>
              <a:t>对已有版本的修改是有特定意图的，可以划分为：修订、变体、以及合作。</a:t>
            </a:r>
            <a:endParaRPr lang="en-US" altLang="zh-CN" b="1" dirty="0" smtClean="0"/>
          </a:p>
          <a:p>
            <a:r>
              <a:rPr lang="zh-CN" altLang="en-US" b="1" dirty="0" smtClean="0"/>
              <a:t>修订</a:t>
            </a:r>
            <a:r>
              <a:rPr lang="en-US" b="1" dirty="0" smtClean="0"/>
              <a:t>(revision)</a:t>
            </a:r>
            <a:r>
              <a:rPr lang="zh-CN" altLang="en-US" b="1" dirty="0" smtClean="0"/>
              <a:t>：</a:t>
            </a:r>
            <a:endParaRPr lang="en-US" altLang="zh-CN" b="1" dirty="0" smtClean="0"/>
          </a:p>
          <a:p>
            <a:pPr lvl="1"/>
            <a:r>
              <a:rPr lang="zh-CN" altLang="en-US" dirty="0" smtClean="0"/>
              <a:t>表示对原先版本的直接改动，进一步分为：</a:t>
            </a:r>
            <a:endParaRPr lang="en-US" altLang="zh-CN" dirty="0" smtClean="0"/>
          </a:p>
          <a:p>
            <a:pPr lvl="2"/>
            <a:r>
              <a:rPr lang="zh-CN" altLang="en-US" b="1" dirty="0" smtClean="0"/>
              <a:t>纠错</a:t>
            </a:r>
            <a:r>
              <a:rPr lang="en-US" b="1" dirty="0" smtClean="0"/>
              <a:t>(correction)</a:t>
            </a:r>
            <a:r>
              <a:rPr lang="zh-CN" altLang="en-US" dirty="0" smtClean="0"/>
              <a:t>是对原先错误的寻找和改正；</a:t>
            </a:r>
            <a:endParaRPr lang="en-US" altLang="zh-CN" dirty="0" smtClean="0"/>
          </a:p>
          <a:p>
            <a:pPr lvl="2"/>
            <a:r>
              <a:rPr lang="zh-CN" altLang="en-US" b="1" dirty="0" smtClean="0"/>
              <a:t>调整</a:t>
            </a:r>
            <a:r>
              <a:rPr lang="en-US" b="1" dirty="0" smtClean="0"/>
              <a:t>(adaptation)</a:t>
            </a:r>
            <a:r>
              <a:rPr lang="zh-CN" altLang="en-US" dirty="0" smtClean="0"/>
              <a:t>是对原先版本的梳理和整合，并不意味着原先版本有错；</a:t>
            </a:r>
            <a:endParaRPr lang="en-US" altLang="zh-CN" dirty="0" smtClean="0"/>
          </a:p>
          <a:p>
            <a:pPr lvl="2"/>
            <a:r>
              <a:rPr lang="zh-CN" altLang="en-US" b="1" dirty="0" smtClean="0"/>
              <a:t>增强</a:t>
            </a:r>
            <a:r>
              <a:rPr lang="en-US" b="1" dirty="0" smtClean="0"/>
              <a:t>(enhancement)</a:t>
            </a:r>
            <a:r>
              <a:rPr lang="zh-CN" altLang="en-US" dirty="0" smtClean="0"/>
              <a:t> 是因为原先版本的功能不足，增加新功能，而仍然保留老的功能。</a:t>
            </a:r>
            <a:endParaRPr lang="en-US" altLang="zh-CN" dirty="0" smtClean="0"/>
          </a:p>
          <a:p>
            <a:pPr lvl="1"/>
            <a:r>
              <a:rPr lang="zh-CN" altLang="en-US" dirty="0" smtClean="0"/>
              <a:t>修订版本的目的是为了替代原先有问题的版本。</a:t>
            </a:r>
            <a:endParaRPr lang="en-US" altLang="zh-CN" dirty="0" smtClean="0"/>
          </a:p>
          <a:p>
            <a:pPr lvl="1"/>
            <a:r>
              <a:rPr lang="zh-CN" altLang="en-US" dirty="0" smtClean="0"/>
              <a:t>因此要检查和验证修订后的版本对老版本的兼容性。意味着，一旦修订完成，今后就用新版本替代老版本。</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19.4.3 </a:t>
            </a:r>
            <a:r>
              <a:rPr lang="zh-CN" altLang="en-US" dirty="0" smtClean="0"/>
              <a:t>修改的类型</a:t>
            </a:r>
            <a:endParaRPr lang="zh-CN" altLang="en-US" dirty="0"/>
          </a:p>
        </p:txBody>
      </p:sp>
      <p:sp>
        <p:nvSpPr>
          <p:cNvPr id="3" name="内容占位符 2"/>
          <p:cNvSpPr>
            <a:spLocks noGrp="1"/>
          </p:cNvSpPr>
          <p:nvPr>
            <p:ph idx="1"/>
          </p:nvPr>
        </p:nvSpPr>
        <p:spPr/>
        <p:txBody>
          <a:bodyPr/>
          <a:lstStyle/>
          <a:p>
            <a:r>
              <a:rPr lang="zh-CN" altLang="en-US" b="1" dirty="0" smtClean="0"/>
              <a:t>变体</a:t>
            </a:r>
            <a:r>
              <a:rPr lang="en-US" b="1" dirty="0" smtClean="0"/>
              <a:t>(variant)</a:t>
            </a:r>
            <a:r>
              <a:rPr lang="zh-CN" altLang="en-US" b="1" dirty="0" smtClean="0"/>
              <a:t>：</a:t>
            </a:r>
            <a:endParaRPr lang="en-US" altLang="zh-CN" b="1" dirty="0" smtClean="0"/>
          </a:p>
          <a:p>
            <a:pPr lvl="1"/>
            <a:r>
              <a:rPr lang="zh-CN" altLang="en-US" dirty="0" smtClean="0"/>
              <a:t>表示对原版本的修改，但是修改后的新版本并不能取代老版本，而是用于新的软件系统和产品中。</a:t>
            </a:r>
            <a:endParaRPr lang="en-US" altLang="zh-CN" dirty="0" smtClean="0"/>
          </a:p>
          <a:p>
            <a:pPr lvl="1"/>
            <a:r>
              <a:rPr lang="zh-CN" altLang="en-US" dirty="0" smtClean="0"/>
              <a:t>老版本仍然保留以支持原先的产品使用。例如，删除和缩减一些功能。</a:t>
            </a:r>
          </a:p>
          <a:p>
            <a:r>
              <a:rPr lang="zh-CN" altLang="en-US" b="1" dirty="0" smtClean="0"/>
              <a:t>合作</a:t>
            </a:r>
            <a:r>
              <a:rPr lang="en-US" b="1" dirty="0" smtClean="0"/>
              <a:t>(cooperation)</a:t>
            </a:r>
            <a:r>
              <a:rPr lang="zh-CN" altLang="en-US" b="1" dirty="0" smtClean="0"/>
              <a:t>：</a:t>
            </a:r>
            <a:endParaRPr lang="en-US" altLang="zh-CN" b="1" dirty="0" smtClean="0"/>
          </a:p>
          <a:p>
            <a:pPr lvl="1"/>
            <a:r>
              <a:rPr lang="zh-CN" altLang="en-US" dirty="0" smtClean="0"/>
              <a:t>对老版本的修改也可能是为了支持开发成员之间的进一步相互合作。</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19.4.4 </a:t>
            </a:r>
            <a:r>
              <a:rPr lang="zh-CN" altLang="en-US" dirty="0" smtClean="0"/>
              <a:t>修改的跟踪</a:t>
            </a:r>
            <a:endParaRPr lang="zh-CN" altLang="en-US" dirty="0"/>
          </a:p>
        </p:txBody>
      </p:sp>
      <p:graphicFrame>
        <p:nvGraphicFramePr>
          <p:cNvPr id="4" name="表格 3"/>
          <p:cNvGraphicFramePr>
            <a:graphicFrameLocks noGrp="1"/>
          </p:cNvGraphicFramePr>
          <p:nvPr/>
        </p:nvGraphicFramePr>
        <p:xfrm>
          <a:off x="928052" y="1454150"/>
          <a:ext cx="8101647" cy="3562350"/>
        </p:xfrm>
        <a:graphic>
          <a:graphicData uri="http://schemas.openxmlformats.org/drawingml/2006/table">
            <a:tbl>
              <a:tblPr/>
              <a:tblGrid>
                <a:gridCol w="813819"/>
                <a:gridCol w="928972"/>
                <a:gridCol w="928972"/>
                <a:gridCol w="930078"/>
                <a:gridCol w="930078"/>
                <a:gridCol w="930078"/>
                <a:gridCol w="930078"/>
                <a:gridCol w="900635"/>
                <a:gridCol w="808937"/>
              </a:tblGrid>
              <a:tr h="527050">
                <a:tc gridSpan="2">
                  <a:txBody>
                    <a:bodyPr/>
                    <a:lstStyle/>
                    <a:p>
                      <a:pPr indent="269875" algn="just">
                        <a:lnSpc>
                          <a:spcPts val="1660"/>
                        </a:lnSpc>
                        <a:spcAft>
                          <a:spcPts val="0"/>
                        </a:spcAft>
                      </a:pPr>
                      <a:endParaRPr lang="en-US" sz="1600" dirty="0" smtClean="0">
                        <a:latin typeface="宋体"/>
                        <a:ea typeface="宋体"/>
                      </a:endParaRPr>
                    </a:p>
                    <a:p>
                      <a:pPr indent="269875" algn="just">
                        <a:lnSpc>
                          <a:spcPts val="1660"/>
                        </a:lnSpc>
                        <a:spcAft>
                          <a:spcPts val="0"/>
                        </a:spcAft>
                      </a:pPr>
                      <a:r>
                        <a:rPr lang="en-US" sz="1600" dirty="0" smtClean="0">
                          <a:latin typeface="宋体"/>
                          <a:ea typeface="宋体"/>
                        </a:rPr>
                        <a:t>CR </a:t>
                      </a:r>
                      <a:r>
                        <a:rPr lang="zh-CN" sz="1600" dirty="0">
                          <a:latin typeface="Times New Roman"/>
                          <a:ea typeface="宋体"/>
                        </a:rPr>
                        <a:t>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引起</a:t>
                      </a:r>
                      <a:r>
                        <a:rPr lang="zh-CN" sz="1600" dirty="0">
                          <a:latin typeface="Times New Roman"/>
                          <a:ea typeface="宋体"/>
                        </a:rPr>
                        <a:t>需求变更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引起</a:t>
                      </a:r>
                      <a:r>
                        <a:rPr lang="zh-CN" sz="1600" dirty="0">
                          <a:latin typeface="Times New Roman"/>
                          <a:ea typeface="宋体"/>
                        </a:rPr>
                        <a:t>设计变更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引起</a:t>
                      </a:r>
                      <a:r>
                        <a:rPr lang="zh-CN" sz="1600" dirty="0">
                          <a:latin typeface="Times New Roman"/>
                          <a:ea typeface="宋体"/>
                        </a:rPr>
                        <a:t>代码变化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endParaRPr lang="en-US" sz="1600" dirty="0" smtClean="0">
                        <a:latin typeface="宋体"/>
                        <a:ea typeface="宋体"/>
                      </a:endParaRPr>
                    </a:p>
                    <a:p>
                      <a:pPr indent="269875" algn="just">
                        <a:lnSpc>
                          <a:spcPts val="1660"/>
                        </a:lnSpc>
                        <a:spcAft>
                          <a:spcPts val="0"/>
                        </a:spcAft>
                      </a:pPr>
                      <a:r>
                        <a:rPr lang="en-US" sz="1600" dirty="0" smtClean="0">
                          <a:latin typeface="宋体"/>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4100">
                <a:tc>
                  <a:txBody>
                    <a:bodyPr/>
                    <a:lstStyle/>
                    <a:p>
                      <a:pPr indent="0" algn="just">
                        <a:lnSpc>
                          <a:spcPts val="1660"/>
                        </a:lnSpc>
                        <a:spcAft>
                          <a:spcPts val="0"/>
                        </a:spcAft>
                      </a:pPr>
                      <a:endParaRPr lang="en-US" sz="1600" dirty="0" smtClean="0">
                        <a:latin typeface="宋体"/>
                        <a:ea typeface="宋体"/>
                      </a:endParaRPr>
                    </a:p>
                    <a:p>
                      <a:pPr indent="0" algn="just">
                        <a:lnSpc>
                          <a:spcPts val="1660"/>
                        </a:lnSpc>
                        <a:spcAft>
                          <a:spcPts val="0"/>
                        </a:spcAft>
                      </a:pPr>
                      <a:r>
                        <a:rPr lang="en-US" sz="1600" dirty="0" smtClean="0">
                          <a:latin typeface="宋体"/>
                          <a:ea typeface="宋体"/>
                        </a:rPr>
                        <a:t>CR</a:t>
                      </a:r>
                      <a:r>
                        <a:rPr lang="zh-CN" sz="1600" dirty="0" smtClean="0">
                          <a:latin typeface="Times New Roman"/>
                          <a:ea typeface="宋体"/>
                        </a:rPr>
                        <a:t>编号</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提出</a:t>
                      </a:r>
                      <a:r>
                        <a:rPr lang="zh-CN" sz="1600" dirty="0">
                          <a:latin typeface="Times New Roman"/>
                          <a:ea typeface="宋体"/>
                        </a:rPr>
                        <a:t>修改的工程阶段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需求</a:t>
                      </a:r>
                      <a:r>
                        <a:rPr lang="zh-CN" sz="1600" dirty="0">
                          <a:latin typeface="Times New Roman"/>
                          <a:ea typeface="宋体"/>
                        </a:rPr>
                        <a:t>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对应</a:t>
                      </a:r>
                      <a:r>
                        <a:rPr lang="zh-CN" sz="1600" dirty="0">
                          <a:latin typeface="Times New Roman"/>
                          <a:ea typeface="宋体"/>
                        </a:rPr>
                        <a:t>需求文档章节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引起</a:t>
                      </a:r>
                      <a:r>
                        <a:rPr lang="zh-CN" sz="1600" dirty="0">
                          <a:latin typeface="Times New Roman"/>
                          <a:ea typeface="宋体"/>
                        </a:rPr>
                        <a:t>的设计变更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对应</a:t>
                      </a:r>
                      <a:r>
                        <a:rPr lang="zh-CN" sz="1600" dirty="0">
                          <a:latin typeface="Times New Roman"/>
                          <a:ea typeface="宋体"/>
                        </a:rPr>
                        <a:t>设计文档章节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引起</a:t>
                      </a:r>
                      <a:r>
                        <a:rPr lang="zh-CN" sz="1600" dirty="0">
                          <a:latin typeface="Times New Roman"/>
                          <a:ea typeface="宋体"/>
                        </a:rPr>
                        <a:t>的代码变更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对应</a:t>
                      </a:r>
                      <a:r>
                        <a:rPr lang="zh-CN" sz="1600" dirty="0">
                          <a:latin typeface="Times New Roman"/>
                          <a:ea typeface="宋体"/>
                        </a:rPr>
                        <a:t>代码文件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对应</a:t>
                      </a:r>
                      <a:r>
                        <a:rPr lang="zh-CN" sz="1600" dirty="0">
                          <a:latin typeface="Times New Roman"/>
                          <a:ea typeface="宋体"/>
                        </a:rPr>
                        <a:t>系统测试用例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700">
                <a:tc>
                  <a:txBody>
                    <a:bodyPr/>
                    <a:lstStyle/>
                    <a:p>
                      <a:pPr indent="0" algn="just">
                        <a:lnSpc>
                          <a:spcPts val="1660"/>
                        </a:lnSpc>
                        <a:spcBef>
                          <a:spcPts val="805"/>
                        </a:spcBef>
                        <a:spcAft>
                          <a:spcPts val="0"/>
                        </a:spcAft>
                      </a:pPr>
                      <a:endParaRPr lang="en-US" sz="1600" dirty="0" smtClean="0">
                        <a:latin typeface="宋体"/>
                        <a:ea typeface="宋体"/>
                      </a:endParaRPr>
                    </a:p>
                    <a:p>
                      <a:pPr indent="0" algn="just">
                        <a:lnSpc>
                          <a:spcPts val="1660"/>
                        </a:lnSpc>
                        <a:spcBef>
                          <a:spcPts val="805"/>
                        </a:spcBef>
                        <a:spcAft>
                          <a:spcPts val="0"/>
                        </a:spcAft>
                      </a:pPr>
                      <a:r>
                        <a:rPr lang="en-US" sz="1600" dirty="0" smtClean="0">
                          <a:latin typeface="宋体"/>
                          <a:ea typeface="宋体"/>
                        </a:rPr>
                        <a:t>Crls-1</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编码</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无</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无</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调整</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smtClean="0">
                        <a:latin typeface="宋体"/>
                        <a:ea typeface="宋体"/>
                      </a:endParaRPr>
                    </a:p>
                    <a:p>
                      <a:pPr indent="269875" algn="just">
                        <a:lnSpc>
                          <a:spcPts val="1660"/>
                        </a:lnSpc>
                        <a:spcAft>
                          <a:spcPts val="0"/>
                        </a:spcAft>
                      </a:pPr>
                      <a:r>
                        <a:rPr lang="en-US" sz="1600" dirty="0" smtClean="0">
                          <a:latin typeface="宋体"/>
                          <a:ea typeface="宋体"/>
                        </a:rPr>
                        <a:t>3.5</a:t>
                      </a:r>
                      <a:r>
                        <a:rPr lang="zh-CN" sz="1600" dirty="0">
                          <a:latin typeface="Times New Roman"/>
                          <a:ea typeface="宋体"/>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修订</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sz="1600" dirty="0" smtClean="0">
                        <a:latin typeface="宋体"/>
                        <a:ea typeface="宋体"/>
                      </a:endParaRPr>
                    </a:p>
                    <a:p>
                      <a:pPr indent="0" algn="just">
                        <a:lnSpc>
                          <a:spcPts val="1660"/>
                        </a:lnSpc>
                        <a:spcAft>
                          <a:spcPts val="0"/>
                        </a:spcAft>
                      </a:pPr>
                      <a:r>
                        <a:rPr lang="en-US" sz="1600" dirty="0" smtClean="0">
                          <a:latin typeface="宋体"/>
                          <a:ea typeface="宋体"/>
                        </a:rPr>
                        <a:t>Xyz1.h</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7100">
                <a:tc>
                  <a:txBody>
                    <a:bodyPr/>
                    <a:lstStyle/>
                    <a:p>
                      <a:pPr indent="0" algn="just">
                        <a:lnSpc>
                          <a:spcPts val="1660"/>
                        </a:lnSpc>
                        <a:spcBef>
                          <a:spcPts val="805"/>
                        </a:spcBef>
                        <a:spcAft>
                          <a:spcPts val="0"/>
                        </a:spcAft>
                      </a:pPr>
                      <a:r>
                        <a:rPr lang="en-US" sz="1600" dirty="0">
                          <a:latin typeface="宋体"/>
                          <a:ea typeface="宋体"/>
                        </a:rPr>
                        <a:t>Crls-2</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系统</a:t>
                      </a:r>
                      <a:endParaRPr lang="zh-CN" sz="1600" dirty="0">
                        <a:latin typeface="Times New Roman"/>
                        <a:ea typeface="宋体"/>
                      </a:endParaRPr>
                    </a:p>
                    <a:p>
                      <a:pPr indent="269875" algn="just">
                        <a:lnSpc>
                          <a:spcPts val="1660"/>
                        </a:lnSpc>
                        <a:spcAft>
                          <a:spcPts val="0"/>
                        </a:spcAft>
                      </a:pPr>
                      <a:r>
                        <a:rPr lang="zh-CN" sz="1600" dirty="0">
                          <a:latin typeface="Times New Roman"/>
                          <a:ea typeface="宋体"/>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调整</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调整</a:t>
                      </a:r>
                      <a:r>
                        <a:rPr lang="en-US" sz="1600" dirty="0">
                          <a:latin typeface="Times New Roman"/>
                          <a:ea typeface="宋体"/>
                        </a:rPr>
                        <a:t>3.3</a:t>
                      </a:r>
                      <a:r>
                        <a:rPr lang="zh-CN" sz="1600" dirty="0">
                          <a:latin typeface="Times New Roman"/>
                          <a:ea typeface="宋体"/>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纠错</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smtClean="0">
                        <a:latin typeface="宋体"/>
                        <a:ea typeface="宋体"/>
                      </a:endParaRPr>
                    </a:p>
                    <a:p>
                      <a:pPr indent="269875" algn="just">
                        <a:lnSpc>
                          <a:spcPts val="1660"/>
                        </a:lnSpc>
                        <a:spcAft>
                          <a:spcPts val="0"/>
                        </a:spcAft>
                      </a:pPr>
                      <a:r>
                        <a:rPr lang="en-US" sz="1600" dirty="0" smtClean="0">
                          <a:latin typeface="宋体"/>
                          <a:ea typeface="宋体"/>
                        </a:rPr>
                        <a:t>3.7</a:t>
                      </a:r>
                      <a:r>
                        <a:rPr lang="zh-CN" sz="1600" dirty="0">
                          <a:latin typeface="Times New Roman"/>
                          <a:ea typeface="宋体"/>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变体</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sz="1600" dirty="0" smtClean="0">
                        <a:latin typeface="宋体"/>
                        <a:ea typeface="宋体"/>
                      </a:endParaRPr>
                    </a:p>
                    <a:p>
                      <a:pPr indent="0" algn="just">
                        <a:lnSpc>
                          <a:spcPts val="1660"/>
                        </a:lnSpc>
                        <a:spcAft>
                          <a:spcPts val="0"/>
                        </a:spcAft>
                      </a:pPr>
                      <a:r>
                        <a:rPr lang="en-US" sz="1600" dirty="0" smtClean="0">
                          <a:latin typeface="宋体"/>
                          <a:ea typeface="宋体"/>
                        </a:rPr>
                        <a:t>def.cpp</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宋体"/>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700">
                <a:tc>
                  <a:txBody>
                    <a:bodyPr/>
                    <a:lstStyle/>
                    <a:p>
                      <a:pPr indent="269875" algn="just">
                        <a:lnSpc>
                          <a:spcPts val="1660"/>
                        </a:lnSpc>
                        <a:spcBef>
                          <a:spcPts val="805"/>
                        </a:spcBef>
                        <a:spcAft>
                          <a:spcPts val="0"/>
                        </a:spcAft>
                      </a:pPr>
                      <a:r>
                        <a:rPr lang="en-US" sz="1600">
                          <a:latin typeface="宋体"/>
                          <a:ea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latin typeface="Times New Roman"/>
                        <a:ea typeface="宋体"/>
                      </a:endParaRPr>
                    </a:p>
                    <a:p>
                      <a:pPr indent="0" algn="just">
                        <a:lnSpc>
                          <a:spcPts val="1660"/>
                        </a:lnSpc>
                        <a:spcAft>
                          <a:spcPts val="0"/>
                        </a:spcAft>
                      </a:pPr>
                      <a:r>
                        <a:rPr lang="zh-CN" sz="1600" dirty="0" smtClean="0">
                          <a:latin typeface="Times New Roman"/>
                          <a:ea typeface="宋体"/>
                        </a:rPr>
                        <a:t>使用</a:t>
                      </a:r>
                      <a:r>
                        <a:rPr lang="zh-CN" sz="1600" dirty="0">
                          <a:latin typeface="Times New Roman"/>
                          <a:ea typeface="宋体"/>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增强</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smtClean="0">
                        <a:latin typeface="宋体"/>
                        <a:ea typeface="宋体"/>
                      </a:endParaRPr>
                    </a:p>
                    <a:p>
                      <a:pPr indent="269875" algn="just">
                        <a:lnSpc>
                          <a:spcPts val="1660"/>
                        </a:lnSpc>
                        <a:spcAft>
                          <a:spcPts val="0"/>
                        </a:spcAft>
                      </a:pPr>
                      <a:r>
                        <a:rPr lang="en-US" sz="1600" dirty="0" smtClean="0">
                          <a:latin typeface="宋体"/>
                          <a:ea typeface="宋体"/>
                        </a:rPr>
                        <a:t>3.2</a:t>
                      </a:r>
                      <a:r>
                        <a:rPr lang="zh-CN" sz="1600" dirty="0">
                          <a:latin typeface="Times New Roman"/>
                          <a:ea typeface="宋体"/>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增强</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smtClean="0">
                        <a:latin typeface="宋体"/>
                        <a:ea typeface="宋体"/>
                      </a:endParaRPr>
                    </a:p>
                    <a:p>
                      <a:pPr indent="269875" algn="just">
                        <a:lnSpc>
                          <a:spcPts val="1660"/>
                        </a:lnSpc>
                        <a:spcAft>
                          <a:spcPts val="0"/>
                        </a:spcAft>
                      </a:pPr>
                      <a:r>
                        <a:rPr lang="en-US" sz="1600" dirty="0" smtClean="0">
                          <a:latin typeface="宋体"/>
                          <a:ea typeface="宋体"/>
                        </a:rPr>
                        <a:t>3.6</a:t>
                      </a:r>
                      <a:r>
                        <a:rPr lang="zh-CN" sz="1600" dirty="0">
                          <a:latin typeface="Times New Roman"/>
                          <a:ea typeface="宋体"/>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latin typeface="Times New Roman"/>
                        <a:ea typeface="宋体"/>
                      </a:endParaRPr>
                    </a:p>
                    <a:p>
                      <a:pPr indent="269875" algn="just">
                        <a:lnSpc>
                          <a:spcPts val="1660"/>
                        </a:lnSpc>
                        <a:spcAft>
                          <a:spcPts val="0"/>
                        </a:spcAft>
                      </a:pPr>
                      <a:r>
                        <a:rPr lang="zh-CN" sz="1600" dirty="0" smtClean="0">
                          <a:latin typeface="Times New Roman"/>
                          <a:ea typeface="宋体"/>
                        </a:rPr>
                        <a:t>变体</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sz="1600" dirty="0" smtClean="0">
                        <a:latin typeface="宋体"/>
                        <a:ea typeface="宋体"/>
                      </a:endParaRPr>
                    </a:p>
                    <a:p>
                      <a:pPr indent="0" algn="just">
                        <a:lnSpc>
                          <a:spcPts val="1660"/>
                        </a:lnSpc>
                        <a:spcAft>
                          <a:spcPts val="0"/>
                        </a:spcAft>
                      </a:pPr>
                      <a:r>
                        <a:rPr lang="en-US" sz="1600" dirty="0" smtClean="0">
                          <a:latin typeface="宋体"/>
                          <a:ea typeface="宋体"/>
                        </a:rPr>
                        <a:t>Abc.cpp</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宋体"/>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a:t>
            </a:r>
            <a:r>
              <a:rPr lang="zh-CN" altLang="en-US" dirty="0" smtClean="0"/>
              <a:t>版本管理</a:t>
            </a:r>
            <a:endParaRPr lang="zh-CN" altLang="en-US" dirty="0"/>
          </a:p>
        </p:txBody>
      </p:sp>
      <p:sp>
        <p:nvSpPr>
          <p:cNvPr id="3" name="内容占位符 2"/>
          <p:cNvSpPr>
            <a:spLocks noGrp="1"/>
          </p:cNvSpPr>
          <p:nvPr>
            <p:ph idx="1"/>
          </p:nvPr>
        </p:nvSpPr>
        <p:spPr/>
        <p:txBody>
          <a:bodyPr/>
          <a:lstStyle/>
          <a:p>
            <a:r>
              <a:rPr lang="en-US" dirty="0" smtClean="0"/>
              <a:t>19.51 </a:t>
            </a:r>
            <a:r>
              <a:rPr lang="zh-CN" altLang="en-US" dirty="0" smtClean="0"/>
              <a:t>版本的概念</a:t>
            </a:r>
          </a:p>
          <a:p>
            <a:r>
              <a:rPr lang="en-US" dirty="0" smtClean="0"/>
              <a:t>19.5.2 </a:t>
            </a:r>
            <a:r>
              <a:rPr lang="zh-CN" altLang="en-US" dirty="0" smtClean="0"/>
              <a:t>版本编号</a:t>
            </a:r>
          </a:p>
          <a:p>
            <a:r>
              <a:rPr lang="en-US" dirty="0" smtClean="0"/>
              <a:t>19.5.3 </a:t>
            </a:r>
            <a:r>
              <a:rPr lang="zh-CN" altLang="en-US" dirty="0" smtClean="0"/>
              <a:t>产品的建造过程</a:t>
            </a:r>
            <a:endParaRPr lang="en-US" altLang="zh-CN" dirty="0" smtClean="0"/>
          </a:p>
          <a:p>
            <a:r>
              <a:rPr lang="en-US" dirty="0" smtClean="0"/>
              <a:t>19.5.4 </a:t>
            </a:r>
            <a:r>
              <a:rPr lang="zh-CN" altLang="en-US" dirty="0" smtClean="0"/>
              <a:t>具有外购部件的建造</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19.51 </a:t>
            </a:r>
            <a:r>
              <a:rPr lang="zh-CN" altLang="en-US" dirty="0" smtClean="0"/>
              <a:t>版本的概念</a:t>
            </a:r>
            <a:endParaRPr lang="zh-CN" altLang="en-US" dirty="0"/>
          </a:p>
        </p:txBody>
      </p:sp>
      <p:sp>
        <p:nvSpPr>
          <p:cNvPr id="3" name="内容占位符 2"/>
          <p:cNvSpPr>
            <a:spLocks noGrp="1"/>
          </p:cNvSpPr>
          <p:nvPr>
            <p:ph idx="1"/>
          </p:nvPr>
        </p:nvSpPr>
        <p:spPr/>
        <p:txBody>
          <a:bodyPr/>
          <a:lstStyle/>
          <a:p>
            <a:r>
              <a:rPr lang="zh-CN" altLang="en-US" b="1" dirty="0" smtClean="0"/>
              <a:t>版本</a:t>
            </a:r>
            <a:r>
              <a:rPr lang="en-US" b="1" dirty="0" smtClean="0"/>
              <a:t>(version)</a:t>
            </a:r>
            <a:r>
              <a:rPr lang="en-US" dirty="0" smtClean="0"/>
              <a:t> v</a:t>
            </a:r>
            <a:r>
              <a:rPr lang="zh-CN" altLang="en-US" dirty="0" smtClean="0"/>
              <a:t>表达一个“项</a:t>
            </a:r>
            <a:r>
              <a:rPr lang="en-US" dirty="0" err="1" smtClean="0"/>
              <a:t>i</a:t>
            </a:r>
            <a:r>
              <a:rPr lang="zh-CN" altLang="en-US" dirty="0" smtClean="0"/>
              <a:t>”的进化状态，记为：</a:t>
            </a:r>
            <a:r>
              <a:rPr lang="en-US" dirty="0" smtClean="0"/>
              <a:t>v =(</a:t>
            </a:r>
            <a:r>
              <a:rPr lang="en-US" dirty="0" err="1" smtClean="0"/>
              <a:t>ps</a:t>
            </a:r>
            <a:r>
              <a:rPr lang="en-US" dirty="0" smtClean="0"/>
              <a:t>, </a:t>
            </a:r>
            <a:r>
              <a:rPr lang="en-US" dirty="0" err="1" smtClean="0"/>
              <a:t>vs</a:t>
            </a:r>
            <a:r>
              <a:rPr lang="en-US" dirty="0" smtClean="0"/>
              <a:t>)</a:t>
            </a:r>
            <a:r>
              <a:rPr lang="zh-CN" altLang="en-US" dirty="0" smtClean="0"/>
              <a:t>，</a:t>
            </a:r>
            <a:r>
              <a:rPr lang="en-US" dirty="0" err="1" smtClean="0"/>
              <a:t>ps</a:t>
            </a:r>
            <a:r>
              <a:rPr lang="zh-CN" altLang="en-US" dirty="0" smtClean="0"/>
              <a:t>和</a:t>
            </a:r>
            <a:r>
              <a:rPr lang="en-US" dirty="0" err="1" smtClean="0"/>
              <a:t>cs</a:t>
            </a:r>
            <a:r>
              <a:rPr lang="zh-CN" altLang="en-US" dirty="0" smtClean="0"/>
              <a:t>分别表示产品空间状态和版本空间。</a:t>
            </a:r>
            <a:endParaRPr lang="en-US" altLang="zh-CN" dirty="0" smtClean="0"/>
          </a:p>
          <a:p>
            <a:pPr lvl="1"/>
            <a:r>
              <a:rPr lang="zh-CN" altLang="en-US" dirty="0" smtClean="0"/>
              <a:t>“项”可以代表处于版本控制下的任何事情，例如，文件和目录、对象、实体关系等。版本编号可以针对任意层，从一个软件产品到某个文件的具体文字或代码行。</a:t>
            </a:r>
          </a:p>
          <a:p>
            <a:r>
              <a:rPr lang="zh-CN" altLang="en-US" b="1" dirty="0" smtClean="0"/>
              <a:t>编号项</a:t>
            </a:r>
            <a:r>
              <a:rPr lang="en-US" dirty="0" smtClean="0"/>
              <a:t>(versioned item)</a:t>
            </a:r>
            <a:r>
              <a:rPr lang="zh-CN" altLang="en-US" dirty="0" smtClean="0"/>
              <a:t>是处于版本控制下的项。每个版本必须具有唯一的版本号</a:t>
            </a:r>
            <a:r>
              <a:rPr lang="en-US" dirty="0" smtClean="0"/>
              <a:t>(VID-Version Identifier)</a:t>
            </a:r>
            <a:r>
              <a:rPr lang="zh-CN" altLang="en-US" dirty="0" smtClean="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版本差异</a:t>
            </a:r>
            <a:endParaRPr lang="zh-CN" altLang="en-US" dirty="0"/>
          </a:p>
        </p:txBody>
      </p:sp>
      <p:sp>
        <p:nvSpPr>
          <p:cNvPr id="3" name="内容占位符 2"/>
          <p:cNvSpPr>
            <a:spLocks noGrp="1"/>
          </p:cNvSpPr>
          <p:nvPr>
            <p:ph idx="1"/>
          </p:nvPr>
        </p:nvSpPr>
        <p:spPr/>
        <p:txBody>
          <a:bodyPr/>
          <a:lstStyle/>
          <a:p>
            <a:r>
              <a:rPr lang="zh-CN" altLang="en-US" dirty="0" smtClean="0"/>
              <a:t>版本修改的方式上会导致两个版本之间具有</a:t>
            </a:r>
            <a:r>
              <a:rPr lang="zh-CN" altLang="en-US" b="1" dirty="0" smtClean="0"/>
              <a:t>差异</a:t>
            </a:r>
            <a:r>
              <a:rPr lang="en-US" b="1" dirty="0" smtClean="0"/>
              <a:t>(Delta)</a:t>
            </a:r>
          </a:p>
          <a:p>
            <a:endParaRPr lang="en-US" b="1" dirty="0" smtClean="0"/>
          </a:p>
          <a:p>
            <a:pPr lvl="1"/>
            <a:r>
              <a:rPr lang="zh-CN" altLang="en-US" b="1" dirty="0" smtClean="0"/>
              <a:t>对称差异</a:t>
            </a:r>
            <a:r>
              <a:rPr lang="en-US" b="1" dirty="0" smtClean="0"/>
              <a:t>(symmetric delta)</a:t>
            </a:r>
            <a:r>
              <a:rPr lang="zh-CN" altLang="en-US" dirty="0" smtClean="0"/>
              <a:t>表达版本</a:t>
            </a:r>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都具有各自特性。</a:t>
            </a:r>
            <a:endParaRPr lang="en-US" altLang="zh-CN" dirty="0" smtClean="0"/>
          </a:p>
          <a:p>
            <a:pPr lvl="2"/>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有一部分是一样的</a:t>
            </a:r>
            <a:r>
              <a:rPr lang="en-US" dirty="0" smtClean="0"/>
              <a:t>(</a:t>
            </a:r>
            <a:r>
              <a:rPr lang="zh-CN" altLang="en-US" dirty="0" smtClean="0"/>
              <a:t>表示为</a:t>
            </a:r>
            <a:r>
              <a:rPr lang="en-US" dirty="0" smtClean="0"/>
              <a:t>v1</a:t>
            </a:r>
            <a:r>
              <a:rPr lang="zh-CN" altLang="en-US" dirty="0" smtClean="0"/>
              <a:t>∩</a:t>
            </a:r>
            <a:r>
              <a:rPr lang="en-US" dirty="0" smtClean="0"/>
              <a:t>v2)</a:t>
            </a:r>
            <a:r>
              <a:rPr lang="zh-CN" altLang="en-US" dirty="0" smtClean="0"/>
              <a:t>。</a:t>
            </a:r>
          </a:p>
          <a:p>
            <a:pPr lvl="1"/>
            <a:r>
              <a:rPr lang="zh-CN" altLang="en-US" b="1" dirty="0" smtClean="0"/>
              <a:t>直接差异</a:t>
            </a:r>
            <a:r>
              <a:rPr lang="en-US" b="1" dirty="0" smtClean="0"/>
              <a:t>(directed delta)</a:t>
            </a:r>
            <a:r>
              <a:rPr lang="zh-CN" altLang="en-US" dirty="0" smtClean="0"/>
              <a:t>，</a:t>
            </a:r>
            <a:endParaRPr lang="en-US" altLang="zh-CN" dirty="0" smtClean="0"/>
          </a:p>
          <a:p>
            <a:pPr lvl="2"/>
            <a:r>
              <a:rPr lang="zh-CN" altLang="en-US" dirty="0" smtClean="0"/>
              <a:t>对版本</a:t>
            </a:r>
            <a:r>
              <a:rPr lang="en-US" dirty="0" smtClean="0"/>
              <a:t>v1</a:t>
            </a:r>
            <a:r>
              <a:rPr lang="zh-CN" altLang="en-US" dirty="0" smtClean="0"/>
              <a:t>进行一系列</a:t>
            </a:r>
            <a:r>
              <a:rPr lang="en-US" dirty="0" smtClean="0"/>
              <a:t>(</a:t>
            </a:r>
            <a:r>
              <a:rPr lang="zh-CN" altLang="en-US" dirty="0" smtClean="0"/>
              <a:t>基本</a:t>
            </a:r>
            <a:r>
              <a:rPr lang="en-US" dirty="0" smtClean="0"/>
              <a:t>)</a:t>
            </a:r>
            <a:r>
              <a:rPr lang="zh-CN" altLang="en-US" dirty="0" smtClean="0"/>
              <a:t>修改操作</a:t>
            </a:r>
            <a:r>
              <a:rPr lang="en-US" dirty="0" smtClean="0"/>
              <a:t>op</a:t>
            </a:r>
            <a:r>
              <a:rPr lang="en-US" baseline="-25000" dirty="0" smtClean="0"/>
              <a:t>1</a:t>
            </a:r>
            <a:r>
              <a:rPr lang="en-US" dirty="0" smtClean="0"/>
              <a:t>…</a:t>
            </a:r>
            <a:r>
              <a:rPr lang="en-US" dirty="0" err="1" smtClean="0"/>
              <a:t>op</a:t>
            </a:r>
            <a:r>
              <a:rPr lang="en-US" baseline="-25000" dirty="0" err="1" smtClean="0"/>
              <a:t>m</a:t>
            </a:r>
            <a:r>
              <a:rPr lang="zh-CN" altLang="en-US" dirty="0" smtClean="0"/>
              <a:t>，而产生版本</a:t>
            </a:r>
            <a:r>
              <a:rPr lang="en-US" dirty="0" smtClean="0"/>
              <a:t>v</a:t>
            </a:r>
            <a:r>
              <a:rPr lang="en-US" baseline="-25000" dirty="0" smtClean="0"/>
              <a:t>2</a:t>
            </a:r>
            <a:r>
              <a:rPr lang="zh-CN" altLang="en-US" dirty="0" smtClean="0"/>
              <a:t>。</a:t>
            </a:r>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的差异</a:t>
            </a:r>
            <a:r>
              <a:rPr lang="en-US" altLang="zh-CN" dirty="0" smtClean="0"/>
              <a:t>Δ</a:t>
            </a:r>
            <a:r>
              <a:rPr lang="en-US" dirty="0" smtClean="0"/>
              <a:t>(v</a:t>
            </a:r>
            <a:r>
              <a:rPr lang="en-US" baseline="-25000" dirty="0" smtClean="0"/>
              <a:t>1</a:t>
            </a:r>
            <a:r>
              <a:rPr lang="en-US" dirty="0" smtClean="0"/>
              <a:t>,v</a:t>
            </a:r>
            <a:r>
              <a:rPr lang="en-US" baseline="-25000" dirty="0" smtClean="0"/>
              <a:t>2</a:t>
            </a:r>
            <a:r>
              <a:rPr lang="en-US" dirty="0" smtClean="0"/>
              <a:t>)</a:t>
            </a:r>
            <a:r>
              <a:rPr lang="zh-CN" altLang="en-US" dirty="0" smtClean="0"/>
              <a:t>是一系列修改操作</a:t>
            </a:r>
            <a:r>
              <a:rPr lang="en-US" dirty="0" smtClean="0"/>
              <a:t>(op</a:t>
            </a:r>
            <a:r>
              <a:rPr lang="en-US" baseline="-25000" dirty="0" smtClean="0"/>
              <a:t>1</a:t>
            </a:r>
            <a:r>
              <a:rPr lang="en-US" dirty="0" smtClean="0"/>
              <a:t>,…</a:t>
            </a:r>
            <a:r>
              <a:rPr lang="en-US" dirty="0" err="1" smtClean="0"/>
              <a:t>op</a:t>
            </a:r>
            <a:r>
              <a:rPr lang="en-US" baseline="-25000" dirty="0" err="1" smtClean="0"/>
              <a:t>m</a:t>
            </a:r>
            <a:r>
              <a:rPr lang="en-US" dirty="0" smtClean="0"/>
              <a:t>)</a:t>
            </a:r>
            <a:r>
              <a:rPr lang="zh-CN" altLang="en-US" dirty="0" smtClean="0"/>
              <a:t>的集合，需要建立修改数据库，记录这些修改操作，并可以由此推断出差异。</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4514" name="Picture 2"/>
          <p:cNvPicPr>
            <a:picLocks noChangeAspect="1" noChangeArrowheads="1"/>
          </p:cNvPicPr>
          <p:nvPr/>
        </p:nvPicPr>
        <p:blipFill>
          <a:blip r:embed="rId2"/>
          <a:srcRect/>
          <a:stretch>
            <a:fillRect/>
          </a:stretch>
        </p:blipFill>
        <p:spPr bwMode="auto">
          <a:xfrm>
            <a:off x="611188" y="1595438"/>
            <a:ext cx="8062912" cy="220186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19.5.2 </a:t>
            </a:r>
            <a:r>
              <a:rPr lang="zh-CN" altLang="en-US" dirty="0" smtClean="0"/>
              <a:t>版本编号</a:t>
            </a:r>
            <a:endParaRPr lang="zh-CN" altLang="en-US" dirty="0"/>
          </a:p>
        </p:txBody>
      </p:sp>
      <p:sp>
        <p:nvSpPr>
          <p:cNvPr id="3" name="内容占位符 2"/>
          <p:cNvSpPr>
            <a:spLocks noGrp="1"/>
          </p:cNvSpPr>
          <p:nvPr>
            <p:ph idx="1"/>
          </p:nvPr>
        </p:nvSpPr>
        <p:spPr/>
        <p:txBody>
          <a:bodyPr/>
          <a:lstStyle/>
          <a:p>
            <a:r>
              <a:rPr lang="zh-CN" altLang="en-US" dirty="0" smtClean="0"/>
              <a:t>对版本进行编号是版本管理的首要工作，其目的是让人和机器能够识别出正确的版本要求。</a:t>
            </a:r>
            <a:endParaRPr lang="en-US" altLang="zh-CN" dirty="0" smtClean="0"/>
          </a:p>
          <a:p>
            <a:pPr lvl="1"/>
            <a:r>
              <a:rPr lang="zh-CN" altLang="en-US" b="1" dirty="0" smtClean="0"/>
              <a:t>外延编号</a:t>
            </a:r>
            <a:r>
              <a:rPr lang="zh-CN" altLang="en-US" dirty="0" smtClean="0"/>
              <a:t>是指</a:t>
            </a:r>
            <a:r>
              <a:rPr lang="en-US" dirty="0" smtClean="0"/>
              <a:t>V</a:t>
            </a:r>
            <a:r>
              <a:rPr lang="zh-CN" altLang="en-US" dirty="0" smtClean="0"/>
              <a:t>被定义为一系列的枚举数：</a:t>
            </a:r>
          </a:p>
          <a:p>
            <a:pPr lvl="2"/>
            <a:r>
              <a:rPr lang="en-US" dirty="0" smtClean="0"/>
              <a:t>V= {v</a:t>
            </a:r>
            <a:r>
              <a:rPr lang="en-US" baseline="-25000" dirty="0" smtClean="0"/>
              <a:t>1</a:t>
            </a:r>
            <a:r>
              <a:rPr lang="en-US" dirty="0" smtClean="0"/>
              <a:t>, …,</a:t>
            </a:r>
            <a:r>
              <a:rPr lang="en-US" dirty="0" err="1" smtClean="0"/>
              <a:t>v</a:t>
            </a:r>
            <a:r>
              <a:rPr lang="en-US" baseline="-25000" dirty="0" err="1" smtClean="0"/>
              <a:t>n</a:t>
            </a:r>
            <a:r>
              <a:rPr lang="en-US" dirty="0" smtClean="0"/>
              <a:t>}</a:t>
            </a:r>
            <a:endParaRPr lang="zh-CN" altLang="en-US" dirty="0" smtClean="0"/>
          </a:p>
          <a:p>
            <a:pPr lvl="2"/>
            <a:r>
              <a:rPr lang="zh-CN" altLang="en-US" dirty="0" smtClean="0"/>
              <a:t>每个版本具有唯一的数字。用户可以直接从</a:t>
            </a:r>
            <a:r>
              <a:rPr lang="en-US" dirty="0" smtClean="0"/>
              <a:t>SCM</a:t>
            </a:r>
            <a:r>
              <a:rPr lang="zh-CN" altLang="en-US" dirty="0" smtClean="0"/>
              <a:t>系统中用版本号取出版本，并在修改后给一个新版本号</a:t>
            </a:r>
            <a:r>
              <a:rPr lang="en-US" dirty="0" smtClean="0"/>
              <a:t>v</a:t>
            </a:r>
            <a:r>
              <a:rPr lang="en-US" baseline="-25000" dirty="0" smtClean="0"/>
              <a:t>i+1</a:t>
            </a:r>
            <a:r>
              <a:rPr lang="zh-CN" altLang="en-US" dirty="0" smtClean="0"/>
              <a:t>。为保证安全，版本号必须互斥。例如，</a:t>
            </a:r>
          </a:p>
          <a:p>
            <a:pPr lvl="2"/>
            <a:r>
              <a:rPr lang="en-US" dirty="0" smtClean="0"/>
              <a:t>V1, V1.1, V1.2, V2.1, V2.2,…..</a:t>
            </a:r>
            <a:r>
              <a:rPr lang="zh-CN" altLang="en-US" dirty="0" smtClean="0"/>
              <a:t>。</a:t>
            </a:r>
          </a:p>
          <a:p>
            <a:pPr lvl="1"/>
            <a:r>
              <a:rPr lang="zh-CN" altLang="en-US" b="1" dirty="0" smtClean="0"/>
              <a:t>内涵编号</a:t>
            </a:r>
            <a:r>
              <a:rPr lang="zh-CN" altLang="en-US" dirty="0" smtClean="0"/>
              <a:t>不采用数字编号，而是采用谓词做编号，即，</a:t>
            </a:r>
          </a:p>
          <a:p>
            <a:pPr lvl="2"/>
            <a:r>
              <a:rPr lang="en-US" dirty="0" smtClean="0"/>
              <a:t>V = { v | c(v) }</a:t>
            </a:r>
            <a:endParaRPr lang="zh-CN" altLang="en-US" dirty="0" smtClean="0"/>
          </a:p>
          <a:p>
            <a:pPr lvl="2"/>
            <a:r>
              <a:rPr lang="zh-CN" altLang="en-US" dirty="0" smtClean="0"/>
              <a:t>谓词</a:t>
            </a:r>
            <a:r>
              <a:rPr lang="en-US" dirty="0" smtClean="0"/>
              <a:t>c</a:t>
            </a:r>
            <a:r>
              <a:rPr lang="zh-CN" altLang="en-US" dirty="0" smtClean="0"/>
              <a:t>定义</a:t>
            </a:r>
            <a:r>
              <a:rPr lang="en-US" dirty="0" smtClean="0"/>
              <a:t>V</a:t>
            </a:r>
            <a:r>
              <a:rPr lang="zh-CN" altLang="en-US" dirty="0" smtClean="0"/>
              <a:t>中的成员必须满足的约束条件。</a:t>
            </a:r>
            <a:endParaRPr lang="en-US" altLang="zh-CN" dirty="0" smtClean="0"/>
          </a:p>
          <a:p>
            <a:pPr lvl="2"/>
            <a:r>
              <a:rPr lang="zh-CN" altLang="en-US" dirty="0" smtClean="0"/>
              <a:t>例如，依据查询属性进行编号：</a:t>
            </a:r>
          </a:p>
          <a:p>
            <a:pPr lvl="3"/>
            <a:r>
              <a:rPr lang="en-US" dirty="0" smtClean="0"/>
              <a:t>AC3D (language =Java, platform = XP, date = Jan 2011)</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这些问题完全是项目组织管理不到位或人员之间的工作误解造成的。</a:t>
            </a:r>
          </a:p>
          <a:p>
            <a:pPr lvl="1"/>
            <a:r>
              <a:rPr lang="en-US" dirty="0" smtClean="0"/>
              <a:t>1</a:t>
            </a:r>
            <a:r>
              <a:rPr lang="zh-CN" altLang="en-US" dirty="0" smtClean="0"/>
              <a:t>）当前的软件配置是什么？</a:t>
            </a:r>
          </a:p>
          <a:p>
            <a:pPr lvl="1"/>
            <a:r>
              <a:rPr lang="en-US" dirty="0" smtClean="0"/>
              <a:t>2</a:t>
            </a:r>
            <a:r>
              <a:rPr lang="zh-CN" altLang="en-US" dirty="0" smtClean="0"/>
              <a:t>）每个配置的状态是什么？</a:t>
            </a:r>
          </a:p>
          <a:p>
            <a:pPr lvl="1"/>
            <a:r>
              <a:rPr lang="en-US" dirty="0" smtClean="0"/>
              <a:t>3</a:t>
            </a:r>
            <a:r>
              <a:rPr lang="zh-CN" altLang="en-US" dirty="0" smtClean="0"/>
              <a:t>）如何控制每个配置的修改？</a:t>
            </a:r>
          </a:p>
          <a:p>
            <a:pPr lvl="1"/>
            <a:r>
              <a:rPr lang="en-US" dirty="0" smtClean="0"/>
              <a:t>4</a:t>
            </a:r>
            <a:r>
              <a:rPr lang="zh-CN" altLang="en-US" dirty="0" smtClean="0"/>
              <a:t>）如何把修改情况通知到每个干系人？</a:t>
            </a:r>
          </a:p>
          <a:p>
            <a:pPr lvl="1"/>
            <a:r>
              <a:rPr lang="en-US" dirty="0" smtClean="0"/>
              <a:t>5</a:t>
            </a:r>
            <a:r>
              <a:rPr lang="zh-CN" altLang="en-US" dirty="0" smtClean="0"/>
              <a:t>）哪些更改对本项目或他人的工作会有哪些影响</a:t>
            </a:r>
            <a:r>
              <a:rPr lang="en-US" dirty="0" smtClean="0"/>
              <a:t>/</a:t>
            </a:r>
            <a:endParaRPr lang="zh-CN" altLang="en-US" dirty="0" smtClean="0"/>
          </a:p>
          <a:p>
            <a:pPr lvl="1"/>
            <a:r>
              <a:rPr lang="en-US" dirty="0" smtClean="0"/>
              <a:t>6) </a:t>
            </a:r>
            <a:r>
              <a:rPr lang="zh-CN" altLang="en-US" dirty="0" smtClean="0"/>
              <a:t>其他人的修改是否会影响到本项目？</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“基于状态和变迁”进行编号：</a:t>
            </a:r>
            <a:endParaRPr lang="en-US" altLang="zh-CN" dirty="0" smtClean="0"/>
          </a:p>
          <a:p>
            <a:pPr lvl="1"/>
            <a:r>
              <a:rPr lang="zh-CN" altLang="en-US" dirty="0" smtClean="0"/>
              <a:t>是从版本的状态出发的，区分出“修订”和“变体”</a:t>
            </a:r>
            <a:r>
              <a:rPr lang="en-US" dirty="0" smtClean="0"/>
              <a:t>(</a:t>
            </a:r>
            <a:r>
              <a:rPr lang="zh-CN" altLang="en-US" dirty="0" smtClean="0"/>
              <a:t>见</a:t>
            </a:r>
            <a:r>
              <a:rPr lang="en-US" dirty="0" smtClean="0"/>
              <a:t>19.4.3)</a:t>
            </a:r>
            <a:r>
              <a:rPr lang="zh-CN" altLang="en-US" dirty="0" smtClean="0"/>
              <a:t>。</a:t>
            </a:r>
            <a:endParaRPr lang="en-US" altLang="zh-CN" dirty="0" smtClean="0"/>
          </a:p>
          <a:p>
            <a:pPr lvl="1"/>
            <a:r>
              <a:rPr lang="zh-CN" altLang="en-US" dirty="0" smtClean="0"/>
              <a:t>为了与修改请求单</a:t>
            </a:r>
            <a:r>
              <a:rPr lang="en-US" dirty="0" smtClean="0"/>
              <a:t>(CR)</a:t>
            </a:r>
            <a:r>
              <a:rPr lang="zh-CN" altLang="en-US" dirty="0" smtClean="0"/>
              <a:t>建立良好的关联关系：</a:t>
            </a:r>
            <a:endParaRPr lang="en-US" altLang="zh-CN" dirty="0" smtClean="0"/>
          </a:p>
          <a:p>
            <a:pPr lvl="2"/>
            <a:r>
              <a:rPr lang="zh-CN" altLang="en-US" dirty="0" smtClean="0"/>
              <a:t>一个</a:t>
            </a:r>
            <a:r>
              <a:rPr lang="en-US" dirty="0" smtClean="0"/>
              <a:t>CR</a:t>
            </a:r>
            <a:r>
              <a:rPr lang="zh-CN" altLang="en-US" dirty="0" smtClean="0"/>
              <a:t>可能用一次</a:t>
            </a:r>
            <a:r>
              <a:rPr lang="en-US" dirty="0" smtClean="0"/>
              <a:t>(</a:t>
            </a:r>
            <a:r>
              <a:rPr lang="zh-CN" altLang="en-US" dirty="0" smtClean="0"/>
              <a:t>或多次或多个组合</a:t>
            </a:r>
            <a:r>
              <a:rPr lang="en-US" dirty="0" smtClean="0"/>
              <a:t>)</a:t>
            </a:r>
            <a:r>
              <a:rPr lang="zh-CN" altLang="en-US" dirty="0" smtClean="0"/>
              <a:t>修改实现，因此，可以依据</a:t>
            </a:r>
            <a:r>
              <a:rPr lang="en-US" dirty="0" smtClean="0"/>
              <a:t>CR</a:t>
            </a:r>
            <a:r>
              <a:rPr lang="zh-CN" altLang="en-US" dirty="0" smtClean="0"/>
              <a:t>的实现来描述版本。</a:t>
            </a:r>
          </a:p>
          <a:p>
            <a:r>
              <a:rPr lang="zh-CN" altLang="en-US" dirty="0" smtClean="0"/>
              <a:t>“外延和内涵”与“基于状态和变迁”的编号方式是正交的。</a:t>
            </a:r>
            <a:endParaRPr lang="en-US" altLang="zh-CN" dirty="0" smtClean="0"/>
          </a:p>
          <a:p>
            <a:pPr lvl="1"/>
            <a:r>
              <a:rPr lang="zh-CN" altLang="en-US" dirty="0" smtClean="0"/>
              <a:t>因此，许多版本管理系统中具有“基于状态的外延编号”，例如，采用条件编译，实现定义条件变量表达出编译哪个变体版本。</a:t>
            </a:r>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19.5.3 </a:t>
            </a:r>
            <a:r>
              <a:rPr lang="zh-CN" altLang="en-US" dirty="0" smtClean="0"/>
              <a:t>产品的建造过程</a:t>
            </a:r>
            <a:endParaRPr lang="zh-CN" altLang="en-US" dirty="0"/>
          </a:p>
        </p:txBody>
      </p:sp>
      <p:sp>
        <p:nvSpPr>
          <p:cNvPr id="3" name="内容占位符 2"/>
          <p:cNvSpPr>
            <a:spLocks noGrp="1"/>
          </p:cNvSpPr>
          <p:nvPr>
            <p:ph idx="1"/>
          </p:nvPr>
        </p:nvSpPr>
        <p:spPr/>
        <p:txBody>
          <a:bodyPr/>
          <a:lstStyle/>
          <a:p>
            <a:r>
              <a:rPr lang="zh-CN" altLang="en-US" dirty="0" smtClean="0"/>
              <a:t>多版本导致了建造产品时，要正确选择每个模块的版本，这样才能够从多个模块版本中构造出期望的产品。</a:t>
            </a:r>
            <a:endParaRPr lang="en-US" altLang="zh-CN" dirty="0" smtClean="0"/>
          </a:p>
          <a:p>
            <a:endParaRPr lang="en-US" altLang="zh-CN" dirty="0" smtClean="0"/>
          </a:p>
          <a:p>
            <a:r>
              <a:rPr lang="zh-CN" altLang="en-US" dirty="0" smtClean="0"/>
              <a:t>假定一个软件</a:t>
            </a:r>
            <a:r>
              <a:rPr lang="en-US" dirty="0" err="1" smtClean="0"/>
              <a:t>foo</a:t>
            </a:r>
            <a:r>
              <a:rPr lang="zh-CN" altLang="en-US" dirty="0" smtClean="0"/>
              <a:t>由</a:t>
            </a:r>
            <a:r>
              <a:rPr lang="en-US" dirty="0" smtClean="0"/>
              <a:t>a</a:t>
            </a:r>
            <a:r>
              <a:rPr lang="zh-CN" altLang="en-US" dirty="0" smtClean="0"/>
              <a:t>、</a:t>
            </a:r>
            <a:r>
              <a:rPr lang="en-US" dirty="0" smtClean="0"/>
              <a:t>b</a:t>
            </a:r>
            <a:r>
              <a:rPr lang="zh-CN" altLang="en-US" dirty="0" smtClean="0"/>
              <a:t>、</a:t>
            </a:r>
            <a:r>
              <a:rPr lang="en-US" dirty="0" smtClean="0"/>
              <a:t>c</a:t>
            </a:r>
            <a:r>
              <a:rPr lang="zh-CN" altLang="en-US" dirty="0" smtClean="0"/>
              <a:t>三个应用程序模块，一个主程序</a:t>
            </a:r>
            <a:r>
              <a:rPr lang="en-US" dirty="0" smtClean="0"/>
              <a:t>main</a:t>
            </a:r>
            <a:r>
              <a:rPr lang="zh-CN" altLang="en-US" dirty="0" smtClean="0"/>
              <a:t>，以及一个系统库</a:t>
            </a:r>
            <a:r>
              <a:rPr lang="en-US" dirty="0" smtClean="0"/>
              <a:t>sys</a:t>
            </a:r>
            <a:r>
              <a:rPr lang="zh-CN" altLang="en-US" dirty="0" smtClean="0"/>
              <a:t>组成。</a:t>
            </a:r>
            <a:endParaRPr lang="en-US" altLang="zh-CN" dirty="0" smtClean="0"/>
          </a:p>
          <a:p>
            <a:pPr lvl="1"/>
            <a:r>
              <a:rPr lang="zh-CN" altLang="en-US" dirty="0" smtClean="0"/>
              <a:t>这样可以分别用产品优先、版本优先、或产品与版本交织三种方式构成如下的软件组织图。</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产品优先”为原则选择每个模块的版本</a:t>
            </a:r>
            <a:endParaRPr lang="zh-CN" altLang="en-US" dirty="0"/>
          </a:p>
        </p:txBody>
      </p:sp>
      <p:pic>
        <p:nvPicPr>
          <p:cNvPr id="65538" name="Picture 2"/>
          <p:cNvPicPr>
            <a:picLocks noChangeAspect="1" noChangeArrowheads="1"/>
          </p:cNvPicPr>
          <p:nvPr/>
        </p:nvPicPr>
        <p:blipFill>
          <a:blip r:embed="rId2"/>
          <a:srcRect/>
          <a:stretch>
            <a:fillRect/>
          </a:stretch>
        </p:blipFill>
        <p:spPr bwMode="auto">
          <a:xfrm>
            <a:off x="771525" y="2481263"/>
            <a:ext cx="8207376" cy="2243137"/>
          </a:xfrm>
          <a:prstGeom prst="rect">
            <a:avLst/>
          </a:prstGeom>
          <a:noFill/>
          <a:ln w="9525">
            <a:noFill/>
            <a:miter lim="800000"/>
            <a:headEnd/>
            <a:tailEnd/>
          </a:ln>
          <a:effectLst/>
        </p:spPr>
      </p:pic>
      <p:sp>
        <p:nvSpPr>
          <p:cNvPr id="4" name="矩形 3"/>
          <p:cNvSpPr/>
          <p:nvPr/>
        </p:nvSpPr>
        <p:spPr>
          <a:xfrm>
            <a:off x="1079500" y="1266736"/>
            <a:ext cx="7391400" cy="830997"/>
          </a:xfrm>
          <a:prstGeom prst="rect">
            <a:avLst/>
          </a:prstGeom>
        </p:spPr>
        <p:txBody>
          <a:bodyPr wrap="square">
            <a:spAutoFit/>
          </a:bodyPr>
          <a:lstStyle/>
          <a:p>
            <a:r>
              <a:rPr lang="zh-CN" altLang="en-US" dirty="0" smtClean="0"/>
              <a:t>分别选择了</a:t>
            </a:r>
            <a:r>
              <a:rPr lang="en-US" dirty="0" smtClean="0"/>
              <a:t>(sys,1)</a:t>
            </a:r>
            <a:r>
              <a:rPr lang="zh-CN" altLang="en-US" dirty="0" smtClean="0"/>
              <a:t>，</a:t>
            </a:r>
            <a:r>
              <a:rPr lang="en-US" dirty="0" smtClean="0"/>
              <a:t>(main,2)</a:t>
            </a:r>
            <a:r>
              <a:rPr lang="zh-CN" altLang="en-US" dirty="0" smtClean="0"/>
              <a:t>，</a:t>
            </a:r>
            <a:r>
              <a:rPr lang="en-US" dirty="0" smtClean="0"/>
              <a:t>(a,2)</a:t>
            </a:r>
            <a:r>
              <a:rPr lang="zh-CN" altLang="en-US" dirty="0" smtClean="0"/>
              <a:t>，</a:t>
            </a:r>
            <a:r>
              <a:rPr lang="en-US" dirty="0" smtClean="0"/>
              <a:t>(b,1)</a:t>
            </a:r>
            <a:r>
              <a:rPr lang="zh-CN" altLang="en-US" dirty="0" smtClean="0"/>
              <a:t>和</a:t>
            </a:r>
            <a:r>
              <a:rPr lang="en-US" dirty="0" smtClean="0"/>
              <a:t>(c,3)</a:t>
            </a:r>
            <a:r>
              <a:rPr lang="zh-CN" altLang="en-US" dirty="0" smtClean="0"/>
              <a:t>，构造出产品</a:t>
            </a:r>
            <a:r>
              <a:rPr lang="en-US" dirty="0" err="1" smtClean="0"/>
              <a:t>foo</a:t>
            </a:r>
            <a:r>
              <a:rPr lang="zh-CN" altLang="en-US" dirty="0" smtClean="0"/>
              <a:t>。</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“版本优先”为原则选择每个模块的版本</a:t>
            </a:r>
            <a:endParaRPr lang="zh-CN" altLang="en-US" dirty="0"/>
          </a:p>
        </p:txBody>
      </p:sp>
      <p:sp>
        <p:nvSpPr>
          <p:cNvPr id="3" name="矩形 2"/>
          <p:cNvSpPr/>
          <p:nvPr/>
        </p:nvSpPr>
        <p:spPr>
          <a:xfrm>
            <a:off x="990600" y="1189504"/>
            <a:ext cx="7556500" cy="1384995"/>
          </a:xfrm>
          <a:prstGeom prst="rect">
            <a:avLst/>
          </a:prstGeom>
        </p:spPr>
        <p:txBody>
          <a:bodyPr wrap="square">
            <a:spAutoFit/>
          </a:bodyPr>
          <a:lstStyle/>
          <a:p>
            <a:r>
              <a:rPr lang="zh-CN" altLang="en-US" dirty="0" smtClean="0"/>
              <a:t>从而可能产生多个</a:t>
            </a:r>
            <a:r>
              <a:rPr lang="en-US" dirty="0" err="1" smtClean="0"/>
              <a:t>foo</a:t>
            </a:r>
            <a:r>
              <a:rPr lang="zh-CN" altLang="en-US" dirty="0" smtClean="0"/>
              <a:t>产品：</a:t>
            </a:r>
            <a:endParaRPr lang="en-US" altLang="zh-CN" dirty="0" smtClean="0"/>
          </a:p>
          <a:p>
            <a:pPr lvl="1">
              <a:buFont typeface="Arial" pitchFamily="34" charset="0"/>
              <a:buChar char="•"/>
            </a:pPr>
            <a:r>
              <a:rPr lang="zh-CN" altLang="en-US" sz="2000" dirty="0" smtClean="0"/>
              <a:t>第一个产品</a:t>
            </a:r>
            <a:r>
              <a:rPr lang="en-US" sz="2000" dirty="0" err="1" smtClean="0"/>
              <a:t>foo</a:t>
            </a:r>
            <a:r>
              <a:rPr lang="zh-CN" altLang="en-US" sz="2000" dirty="0" smtClean="0"/>
              <a:t>由</a:t>
            </a:r>
            <a:r>
              <a:rPr lang="en-US" sz="2000" dirty="0" smtClean="0"/>
              <a:t> (sys,1)</a:t>
            </a:r>
            <a:r>
              <a:rPr lang="zh-CN" altLang="en-US" sz="2000" dirty="0" smtClean="0"/>
              <a:t>，</a:t>
            </a:r>
            <a:r>
              <a:rPr lang="en-US" sz="2000" dirty="0" smtClean="0"/>
              <a:t>(main,2)</a:t>
            </a:r>
            <a:r>
              <a:rPr lang="zh-CN" altLang="en-US" sz="2000" dirty="0" smtClean="0"/>
              <a:t>，</a:t>
            </a:r>
            <a:r>
              <a:rPr lang="en-US" sz="2000" dirty="0" smtClean="0"/>
              <a:t>(a,2)</a:t>
            </a:r>
            <a:r>
              <a:rPr lang="zh-CN" altLang="en-US" sz="2000" dirty="0" smtClean="0"/>
              <a:t>，</a:t>
            </a:r>
            <a:r>
              <a:rPr lang="en-US" sz="2000" dirty="0" smtClean="0"/>
              <a:t>(b,1)</a:t>
            </a:r>
            <a:r>
              <a:rPr lang="zh-CN" altLang="en-US" sz="2000" dirty="0" smtClean="0"/>
              <a:t>和</a:t>
            </a:r>
            <a:r>
              <a:rPr lang="en-US" sz="2000" dirty="0" smtClean="0"/>
              <a:t>(c,3)</a:t>
            </a:r>
            <a:r>
              <a:rPr lang="zh-CN" altLang="en-US" sz="2000" dirty="0" smtClean="0"/>
              <a:t>构成；</a:t>
            </a:r>
            <a:endParaRPr lang="en-US" altLang="zh-CN" sz="2000" dirty="0" smtClean="0"/>
          </a:p>
          <a:p>
            <a:pPr lvl="1">
              <a:buFont typeface="Arial" pitchFamily="34" charset="0"/>
              <a:buChar char="•"/>
            </a:pPr>
            <a:r>
              <a:rPr lang="zh-CN" altLang="en-US" sz="2000" dirty="0" smtClean="0"/>
              <a:t>第二个产品</a:t>
            </a:r>
            <a:r>
              <a:rPr lang="en-US" sz="2000" dirty="0" err="1" smtClean="0"/>
              <a:t>foo</a:t>
            </a:r>
            <a:r>
              <a:rPr lang="zh-CN" altLang="en-US" sz="2000" dirty="0" smtClean="0"/>
              <a:t>由</a:t>
            </a:r>
            <a:r>
              <a:rPr lang="en-US" sz="2000" dirty="0" smtClean="0"/>
              <a:t> (sys,2)</a:t>
            </a:r>
            <a:r>
              <a:rPr lang="zh-CN" altLang="en-US" sz="2000" dirty="0" smtClean="0"/>
              <a:t>，</a:t>
            </a:r>
            <a:r>
              <a:rPr lang="en-US" sz="2000" dirty="0" smtClean="0"/>
              <a:t>(main,2</a:t>
            </a:r>
            <a:r>
              <a:rPr lang="zh-CN" altLang="en-US" sz="2000" dirty="0" smtClean="0"/>
              <a:t>、</a:t>
            </a:r>
            <a:r>
              <a:rPr lang="en-US" sz="2000" dirty="0" smtClean="0"/>
              <a:t>3)</a:t>
            </a:r>
            <a:r>
              <a:rPr lang="zh-CN" altLang="en-US" sz="2000" dirty="0" smtClean="0"/>
              <a:t>，</a:t>
            </a:r>
            <a:r>
              <a:rPr lang="en-US" sz="2000" dirty="0" smtClean="0"/>
              <a:t>(a,1)</a:t>
            </a:r>
            <a:r>
              <a:rPr lang="zh-CN" altLang="en-US" sz="2000" dirty="0" smtClean="0"/>
              <a:t>，</a:t>
            </a:r>
            <a:r>
              <a:rPr lang="en-US" sz="2000" dirty="0" smtClean="0"/>
              <a:t>(b,2)</a:t>
            </a:r>
            <a:r>
              <a:rPr lang="zh-CN" altLang="en-US" sz="2000" dirty="0" smtClean="0"/>
              <a:t>和</a:t>
            </a:r>
            <a:r>
              <a:rPr lang="en-US" sz="2000" dirty="0" smtClean="0"/>
              <a:t>c</a:t>
            </a:r>
            <a:r>
              <a:rPr lang="zh-CN" altLang="en-US" sz="2000" dirty="0" smtClean="0"/>
              <a:t>的任意版本构成。</a:t>
            </a:r>
            <a:endParaRPr lang="zh-CN" altLang="en-US" sz="2000" dirty="0"/>
          </a:p>
        </p:txBody>
      </p:sp>
      <p:pic>
        <p:nvPicPr>
          <p:cNvPr id="66562" name="Picture 2"/>
          <p:cNvPicPr>
            <a:picLocks noChangeAspect="1" noChangeArrowheads="1"/>
          </p:cNvPicPr>
          <p:nvPr/>
        </p:nvPicPr>
        <p:blipFill>
          <a:blip r:embed="rId2"/>
          <a:srcRect/>
          <a:stretch>
            <a:fillRect/>
          </a:stretch>
        </p:blipFill>
        <p:spPr bwMode="auto">
          <a:xfrm>
            <a:off x="1027113" y="2873374"/>
            <a:ext cx="7696690" cy="24987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67586" name="Picture 2"/>
          <p:cNvPicPr>
            <a:picLocks noChangeAspect="1" noChangeArrowheads="1"/>
          </p:cNvPicPr>
          <p:nvPr/>
        </p:nvPicPr>
        <p:blipFill>
          <a:blip r:embed="rId2"/>
          <a:srcRect/>
          <a:stretch>
            <a:fillRect/>
          </a:stretch>
        </p:blipFill>
        <p:spPr bwMode="auto">
          <a:xfrm>
            <a:off x="1120774" y="2755900"/>
            <a:ext cx="7448049" cy="2273300"/>
          </a:xfrm>
          <a:prstGeom prst="rect">
            <a:avLst/>
          </a:prstGeom>
          <a:noFill/>
          <a:ln w="9525">
            <a:noFill/>
            <a:miter lim="800000"/>
            <a:headEnd/>
            <a:tailEnd/>
          </a:ln>
          <a:effectLst/>
        </p:spPr>
      </p:pic>
      <p:sp>
        <p:nvSpPr>
          <p:cNvPr id="4" name="矩形 3"/>
          <p:cNvSpPr/>
          <p:nvPr/>
        </p:nvSpPr>
        <p:spPr>
          <a:xfrm>
            <a:off x="850900" y="1527602"/>
            <a:ext cx="8140700" cy="461665"/>
          </a:xfrm>
          <a:prstGeom prst="rect">
            <a:avLst/>
          </a:prstGeom>
        </p:spPr>
        <p:txBody>
          <a:bodyPr wrap="square">
            <a:spAutoFit/>
          </a:bodyPr>
          <a:lstStyle/>
          <a:p>
            <a:r>
              <a:rPr lang="zh-CN" altLang="en-US" dirty="0" smtClean="0"/>
              <a:t>以“交织”情况选择每个模块的版本，产生不同的软件产品。</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19.5.4 </a:t>
            </a:r>
            <a:r>
              <a:rPr lang="zh-CN" altLang="en-US" dirty="0" smtClean="0"/>
              <a:t>具有外购部件的建造</a:t>
            </a:r>
            <a:endParaRPr lang="zh-CN" altLang="en-US" dirty="0"/>
          </a:p>
        </p:txBody>
      </p:sp>
      <p:sp>
        <p:nvSpPr>
          <p:cNvPr id="3" name="内容占位符 2"/>
          <p:cNvSpPr>
            <a:spLocks noGrp="1"/>
          </p:cNvSpPr>
          <p:nvPr>
            <p:ph idx="1"/>
          </p:nvPr>
        </p:nvSpPr>
        <p:spPr>
          <a:xfrm>
            <a:off x="990600" y="1295400"/>
            <a:ext cx="8001000" cy="1587500"/>
          </a:xfrm>
        </p:spPr>
        <p:txBody>
          <a:bodyPr/>
          <a:lstStyle/>
          <a:p>
            <a:r>
              <a:rPr lang="zh-CN" altLang="en-US" sz="2400" dirty="0" smtClean="0"/>
              <a:t>许多软件部件是外购的或者采用开源代码。这种情况下，外购部件的版本升级和修改自然会导致整个项目或产品的修改。对此，需要将外购代码或部件单独分割出来，形成外部部件线。</a:t>
            </a:r>
            <a:endParaRPr lang="zh-CN" altLang="en-US" sz="2400" dirty="0"/>
          </a:p>
        </p:txBody>
      </p:sp>
      <p:pic>
        <p:nvPicPr>
          <p:cNvPr id="68610" name="Picture 2"/>
          <p:cNvPicPr>
            <a:picLocks noChangeAspect="1" noChangeArrowheads="1"/>
          </p:cNvPicPr>
          <p:nvPr/>
        </p:nvPicPr>
        <p:blipFill>
          <a:blip r:embed="rId2"/>
          <a:srcRect/>
          <a:stretch>
            <a:fillRect/>
          </a:stretch>
        </p:blipFill>
        <p:spPr bwMode="auto">
          <a:xfrm>
            <a:off x="614362" y="2792412"/>
            <a:ext cx="8262937" cy="331628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19.6</a:t>
            </a:r>
            <a:r>
              <a:rPr lang="zh-CN" altLang="en-US" dirty="0" smtClean="0"/>
              <a:t>配置管理工作的度量</a:t>
            </a:r>
            <a:endParaRPr lang="zh-CN" altLang="en-US" dirty="0"/>
          </a:p>
        </p:txBody>
      </p:sp>
      <p:sp>
        <p:nvSpPr>
          <p:cNvPr id="3" name="内容占位符 2"/>
          <p:cNvSpPr>
            <a:spLocks noGrp="1"/>
          </p:cNvSpPr>
          <p:nvPr>
            <p:ph idx="1"/>
          </p:nvPr>
        </p:nvSpPr>
        <p:spPr/>
        <p:txBody>
          <a:bodyPr/>
          <a:lstStyle/>
          <a:p>
            <a:r>
              <a:rPr lang="zh-CN" altLang="en-US" dirty="0" smtClean="0"/>
              <a:t>度量配置管理需要针对如下的问题：</a:t>
            </a:r>
          </a:p>
          <a:p>
            <a:pPr lvl="1"/>
            <a:r>
              <a:rPr lang="en-US" dirty="0" smtClean="0"/>
              <a:t>1</a:t>
            </a:r>
            <a:r>
              <a:rPr lang="zh-CN" altLang="en-US" dirty="0" smtClean="0"/>
              <a:t>）已做了多少修改？还有多少修改要做？修改的类型有哪些？</a:t>
            </a:r>
          </a:p>
          <a:p>
            <a:pPr lvl="1"/>
            <a:r>
              <a:rPr lang="en-US" dirty="0" smtClean="0"/>
              <a:t>2</a:t>
            </a:r>
            <a:r>
              <a:rPr lang="zh-CN" altLang="en-US" dirty="0" smtClean="0"/>
              <a:t>）修改的动力学特征是什么？对新的修改期望是什么？，项目中如何响应这些修改？</a:t>
            </a:r>
          </a:p>
          <a:p>
            <a:pPr lvl="1"/>
            <a:r>
              <a:rPr lang="en-US" dirty="0" smtClean="0"/>
              <a:t>3</a:t>
            </a:r>
            <a:r>
              <a:rPr lang="zh-CN" altLang="en-US" dirty="0" smtClean="0"/>
              <a:t>）对于开发人员来讲，修改的分布规律是啥？每个开发者的当前修改状态？一个开发人员实施了多少个修改？</a:t>
            </a:r>
          </a:p>
          <a:p>
            <a:pPr lvl="1"/>
            <a:r>
              <a:rPr lang="en-US" dirty="0" smtClean="0"/>
              <a:t>4</a:t>
            </a:r>
            <a:r>
              <a:rPr lang="zh-CN" altLang="en-US" dirty="0" smtClean="0"/>
              <a:t>）修改过程对完成的项目产生哪些影响？</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度量元</a:t>
            </a:r>
            <a:endParaRPr lang="zh-CN" altLang="en-US" dirty="0"/>
          </a:p>
        </p:txBody>
      </p:sp>
      <p:graphicFrame>
        <p:nvGraphicFramePr>
          <p:cNvPr id="3" name="表格 2"/>
          <p:cNvGraphicFramePr>
            <a:graphicFrameLocks noGrp="1"/>
          </p:cNvGraphicFramePr>
          <p:nvPr/>
        </p:nvGraphicFramePr>
        <p:xfrm>
          <a:off x="1059180" y="1746250"/>
          <a:ext cx="7653020" cy="3536948"/>
        </p:xfrm>
        <a:graphic>
          <a:graphicData uri="http://schemas.openxmlformats.org/drawingml/2006/table">
            <a:tbl>
              <a:tblPr/>
              <a:tblGrid>
                <a:gridCol w="1760220"/>
                <a:gridCol w="2654300"/>
                <a:gridCol w="3238500"/>
              </a:tblGrid>
              <a:tr h="471593">
                <a:tc>
                  <a:txBody>
                    <a:bodyPr/>
                    <a:lstStyle/>
                    <a:p>
                      <a:pPr indent="269875" algn="ctr">
                        <a:lnSpc>
                          <a:spcPts val="1660"/>
                        </a:lnSpc>
                        <a:spcAft>
                          <a:spcPts val="0"/>
                        </a:spcAft>
                      </a:pPr>
                      <a:r>
                        <a:rPr lang="zh-CN" sz="1600" dirty="0">
                          <a:latin typeface="Times New Roman"/>
                          <a:ea typeface="宋体"/>
                        </a:rPr>
                        <a:t>度量元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a:latin typeface="Times New Roman"/>
                          <a:ea typeface="宋体"/>
                        </a:rPr>
                        <a:t>含义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a:latin typeface="Times New Roman"/>
                          <a:ea typeface="宋体"/>
                        </a:rPr>
                        <a:t>用途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593">
                <a:tc>
                  <a:txBody>
                    <a:bodyPr/>
                    <a:lstStyle/>
                    <a:p>
                      <a:pPr indent="269875" algn="l">
                        <a:lnSpc>
                          <a:spcPts val="1660"/>
                        </a:lnSpc>
                        <a:spcAft>
                          <a:spcPts val="0"/>
                        </a:spcAft>
                      </a:pPr>
                      <a:r>
                        <a:rPr lang="zh-CN" sz="1600" dirty="0">
                          <a:latin typeface="Times New Roman"/>
                          <a:ea typeface="宋体"/>
                        </a:rPr>
                        <a:t>当前状态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dirty="0">
                          <a:latin typeface="Times New Roman"/>
                          <a:ea typeface="宋体"/>
                        </a:rPr>
                        <a:t>CR</a:t>
                      </a:r>
                      <a:r>
                        <a:rPr lang="zh-CN" sz="1600" dirty="0">
                          <a:latin typeface="Times New Roman"/>
                          <a:ea typeface="宋体"/>
                        </a:rPr>
                        <a:t>产生时间</a:t>
                      </a:r>
                      <a:r>
                        <a:rPr lang="en-US" sz="1600" dirty="0">
                          <a:latin typeface="Times New Roman"/>
                          <a:ea typeface="宋体"/>
                        </a:rPr>
                        <a:t>(</a:t>
                      </a:r>
                      <a:r>
                        <a:rPr lang="zh-CN" sz="1600" dirty="0">
                          <a:latin typeface="Times New Roman"/>
                          <a:ea typeface="宋体"/>
                        </a:rPr>
                        <a:t>例如，每周、每月</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宋体"/>
                        </a:rPr>
                        <a:t>该测量值可以反映项目的状态和动态情况。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593">
                <a:tc>
                  <a:txBody>
                    <a:bodyPr/>
                    <a:lstStyle/>
                    <a:p>
                      <a:pPr indent="269875" algn="l">
                        <a:lnSpc>
                          <a:spcPts val="1660"/>
                        </a:lnSpc>
                        <a:spcAft>
                          <a:spcPts val="0"/>
                        </a:spcAft>
                      </a:pPr>
                      <a:r>
                        <a:rPr lang="zh-CN" sz="1600">
                          <a:latin typeface="Times New Roman"/>
                          <a:ea typeface="宋体"/>
                        </a:rPr>
                        <a:t>累计</a:t>
                      </a:r>
                      <a:r>
                        <a:rPr lang="en-US" sz="1600">
                          <a:latin typeface="Times New Roman"/>
                          <a:ea typeface="宋体"/>
                        </a:rPr>
                        <a:t>CR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按照日期收集完成的和未完成的</a:t>
                      </a:r>
                      <a:r>
                        <a:rPr lang="en-US" sz="1600" dirty="0">
                          <a:latin typeface="Times New Roman"/>
                          <a:ea typeface="宋体"/>
                        </a:rPr>
                        <a:t>CR</a:t>
                      </a: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宋体"/>
                        </a:rPr>
                        <a:t>可以反映出完成修改的动态特征。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593">
                <a:tc>
                  <a:txBody>
                    <a:bodyPr/>
                    <a:lstStyle/>
                    <a:p>
                      <a:pPr indent="269875" algn="l">
                        <a:lnSpc>
                          <a:spcPts val="1660"/>
                        </a:lnSpc>
                        <a:spcAft>
                          <a:spcPts val="0"/>
                        </a:spcAft>
                      </a:pPr>
                      <a:r>
                        <a:rPr lang="zh-CN" sz="1600">
                          <a:latin typeface="Times New Roman"/>
                          <a:ea typeface="宋体"/>
                        </a:rPr>
                        <a:t>新增</a:t>
                      </a:r>
                      <a:r>
                        <a:rPr lang="en-US" sz="1600">
                          <a:latin typeface="Times New Roman"/>
                          <a:ea typeface="宋体"/>
                        </a:rPr>
                        <a:t>CR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dirty="0">
                          <a:latin typeface="Times New Roman"/>
                          <a:ea typeface="宋体"/>
                        </a:rPr>
                        <a:t>CR</a:t>
                      </a:r>
                      <a:r>
                        <a:rPr lang="zh-CN" sz="1600" dirty="0">
                          <a:latin typeface="Times New Roman"/>
                          <a:ea typeface="宋体"/>
                        </a:rPr>
                        <a:t>产生的间隔时间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宋体"/>
                        </a:rPr>
                        <a:t>反映出产品需求的稳定性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593">
                <a:tc>
                  <a:txBody>
                    <a:bodyPr/>
                    <a:lstStyle/>
                    <a:p>
                      <a:pPr indent="269875" algn="l">
                        <a:lnSpc>
                          <a:spcPts val="1660"/>
                        </a:lnSpc>
                        <a:spcAft>
                          <a:spcPts val="0"/>
                        </a:spcAft>
                      </a:pPr>
                      <a:r>
                        <a:rPr lang="zh-CN" sz="1600">
                          <a:latin typeface="Times New Roman"/>
                          <a:ea typeface="宋体"/>
                        </a:rPr>
                        <a:t>最新修改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dirty="0">
                          <a:latin typeface="Times New Roman"/>
                          <a:ea typeface="宋体"/>
                        </a:rPr>
                        <a:t>CR</a:t>
                      </a:r>
                      <a:r>
                        <a:rPr lang="zh-CN" sz="1600" dirty="0">
                          <a:latin typeface="Times New Roman"/>
                          <a:ea typeface="宋体"/>
                        </a:rPr>
                        <a:t>的状态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反映修改活动完成的动态特征，例如，做了哪些修改？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593">
                <a:tc>
                  <a:txBody>
                    <a:bodyPr/>
                    <a:lstStyle/>
                    <a:p>
                      <a:pPr indent="269875" algn="l">
                        <a:lnSpc>
                          <a:spcPts val="1660"/>
                        </a:lnSpc>
                        <a:spcAft>
                          <a:spcPts val="0"/>
                        </a:spcAft>
                      </a:pPr>
                      <a:r>
                        <a:rPr lang="zh-CN" sz="1600">
                          <a:latin typeface="Times New Roman"/>
                          <a:ea typeface="宋体"/>
                        </a:rPr>
                        <a:t>新增和关闭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宋体"/>
                        </a:rPr>
                        <a:t>新的和完成的</a:t>
                      </a:r>
                      <a:r>
                        <a:rPr lang="en-US" sz="1600">
                          <a:latin typeface="Times New Roman"/>
                          <a:ea typeface="宋体"/>
                        </a:rPr>
                        <a:t>CR</a:t>
                      </a:r>
                      <a:r>
                        <a:rPr lang="zh-CN" sz="1600">
                          <a:latin typeface="Times New Roman"/>
                          <a:ea typeface="宋体"/>
                        </a:rPr>
                        <a:t>数量。可以按间隔时间测量。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反映项目对需求更改的响应时间。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390">
                <a:tc>
                  <a:txBody>
                    <a:bodyPr/>
                    <a:lstStyle/>
                    <a:p>
                      <a:pPr indent="269875" algn="l">
                        <a:lnSpc>
                          <a:spcPts val="1660"/>
                        </a:lnSpc>
                        <a:spcAft>
                          <a:spcPts val="0"/>
                        </a:spcAft>
                      </a:pPr>
                      <a:r>
                        <a:rPr lang="en-US" sz="1600">
                          <a:latin typeface="Times New Roman"/>
                          <a:ea typeface="宋体"/>
                        </a:rPr>
                        <a:t>CR</a:t>
                      </a:r>
                      <a:r>
                        <a:rPr lang="zh-CN" sz="1600">
                          <a:latin typeface="Times New Roman"/>
                          <a:ea typeface="宋体"/>
                        </a:rPr>
                        <a:t>的生命长度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latin typeface="Times New Roman"/>
                          <a:ea typeface="宋体"/>
                        </a:rPr>
                        <a:t>CR</a:t>
                      </a:r>
                      <a:r>
                        <a:rPr lang="zh-CN" sz="1600">
                          <a:latin typeface="Times New Roman"/>
                          <a:ea typeface="宋体"/>
                        </a:rPr>
                        <a:t>生命长度的分布。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反映从提交修改到完成修改的分布时间。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19.7</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配置管理工作是工业化生产的基本活动之一。</a:t>
            </a:r>
            <a:endParaRPr lang="en-US" altLang="zh-CN" dirty="0" smtClean="0"/>
          </a:p>
          <a:p>
            <a:pPr lvl="1"/>
            <a:r>
              <a:rPr lang="zh-CN" altLang="en-US" dirty="0" smtClean="0"/>
              <a:t>软件配置管理是围绕者软件开发、版本发布、及维护工作所面临的对文档、代码等的修改所引发的管理问题。</a:t>
            </a:r>
            <a:endParaRPr lang="en-US" altLang="zh-CN" dirty="0" smtClean="0"/>
          </a:p>
          <a:p>
            <a:pPr lvl="1"/>
            <a:r>
              <a:rPr lang="zh-CN" altLang="en-US" dirty="0" smtClean="0"/>
              <a:t>由于软件的修改及其容易，造成软件的版本不易得到控制，从而导致软件开发的完整性和正确性出现严重的问题。</a:t>
            </a:r>
            <a:endParaRPr lang="en-US" altLang="zh-CN" dirty="0" smtClean="0"/>
          </a:p>
          <a:p>
            <a:r>
              <a:rPr lang="zh-CN" altLang="en-US" dirty="0" smtClean="0"/>
              <a:t>配置管理的基本出发点是标识出每个期望被管理的项，控制其修改，并对修改情况进行审计和记录等工作。</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19.7</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在工程工作中，需要设立不同的配置管理角色。</a:t>
            </a:r>
            <a:endParaRPr lang="en-US" altLang="zh-CN" dirty="0" smtClean="0"/>
          </a:p>
          <a:p>
            <a:pPr lvl="1"/>
            <a:r>
              <a:rPr lang="zh-CN" altLang="en-US" dirty="0" smtClean="0"/>
              <a:t>特别是项目级的配置管理员和企业级的配置管理员。</a:t>
            </a:r>
            <a:endParaRPr lang="en-US" altLang="zh-CN" dirty="0" smtClean="0"/>
          </a:p>
          <a:p>
            <a:endParaRPr lang="en-US" altLang="zh-CN" dirty="0" smtClean="0"/>
          </a:p>
          <a:p>
            <a:r>
              <a:rPr lang="zh-CN" altLang="en-US" dirty="0" smtClean="0"/>
              <a:t>尽可能使用版本管理工具和系统</a:t>
            </a:r>
            <a:endParaRPr lang="en-US" altLang="zh-CN" dirty="0" smtClean="0"/>
          </a:p>
          <a:p>
            <a:pPr lvl="1"/>
            <a:r>
              <a:rPr lang="zh-CN" altLang="en-US" dirty="0" smtClean="0"/>
              <a:t>通过对配置项的分析，获得具有共性的软件部件和文档。</a:t>
            </a:r>
            <a:endParaRPr lang="en-US" altLang="zh-CN" dirty="0" smtClean="0"/>
          </a:p>
          <a:p>
            <a:pPr lvl="1"/>
            <a:r>
              <a:rPr lang="zh-CN" altLang="en-US" dirty="0" smtClean="0"/>
              <a:t>在提高软件生产完整性的同时，提高生产的重用率。</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软件配置管理的目的</a:t>
            </a:r>
            <a:endParaRPr lang="zh-CN" altLang="en-US" dirty="0"/>
          </a:p>
        </p:txBody>
      </p:sp>
      <p:sp>
        <p:nvSpPr>
          <p:cNvPr id="3" name="内容占位符 2"/>
          <p:cNvSpPr>
            <a:spLocks noGrp="1"/>
          </p:cNvSpPr>
          <p:nvPr>
            <p:ph idx="1"/>
          </p:nvPr>
        </p:nvSpPr>
        <p:spPr/>
        <p:txBody>
          <a:bodyPr/>
          <a:lstStyle/>
          <a:p>
            <a:r>
              <a:rPr lang="zh-CN" altLang="en-US" dirty="0" smtClean="0"/>
              <a:t>控制上述问题涉及到的修改活动。</a:t>
            </a:r>
            <a:endParaRPr lang="en-US" altLang="zh-CN" dirty="0" smtClean="0"/>
          </a:p>
          <a:p>
            <a:r>
              <a:rPr lang="zh-CN" altLang="en-US" dirty="0" smtClean="0"/>
              <a:t>建立一个正式的管理系统帮助开发人员控制和追踪这些工作及其变更，保证没有不知道的变更和破坏，从而在整体上降低项目的误解和返工成本。</a:t>
            </a:r>
            <a:endParaRPr lang="en-US" altLang="zh-CN" dirty="0" smtClean="0"/>
          </a:p>
          <a:p>
            <a:endParaRPr lang="en-US" altLang="zh-CN" dirty="0" smtClean="0"/>
          </a:p>
          <a:p>
            <a:r>
              <a:rPr lang="zh-CN" altLang="en-US" dirty="0" smtClean="0"/>
              <a:t>解决了团队工作中的误解，就能提高软件开发工作效率，提高最终软件产品的完整性，降低产品的缺陷率。</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 </a:t>
            </a:r>
            <a:r>
              <a:rPr lang="zh-CN" altLang="en-US" dirty="0" smtClean="0"/>
              <a:t>配置管理内容</a:t>
            </a:r>
            <a:endParaRPr lang="zh-CN" altLang="en-US" dirty="0"/>
          </a:p>
        </p:txBody>
      </p:sp>
      <p:sp>
        <p:nvSpPr>
          <p:cNvPr id="3" name="内容占位符 2"/>
          <p:cNvSpPr>
            <a:spLocks noGrp="1"/>
          </p:cNvSpPr>
          <p:nvPr>
            <p:ph idx="1"/>
          </p:nvPr>
        </p:nvSpPr>
        <p:spPr/>
        <p:txBody>
          <a:bodyPr/>
          <a:lstStyle/>
          <a:p>
            <a:r>
              <a:rPr lang="en-US" dirty="0" smtClean="0"/>
              <a:t>19.2.1 </a:t>
            </a:r>
            <a:r>
              <a:rPr lang="zh-CN" altLang="en-US" dirty="0" smtClean="0"/>
              <a:t>项目开发过程中的配置项</a:t>
            </a:r>
          </a:p>
          <a:p>
            <a:r>
              <a:rPr lang="en-US" dirty="0" smtClean="0"/>
              <a:t>19.2.2 </a:t>
            </a:r>
            <a:r>
              <a:rPr lang="zh-CN" altLang="en-US" dirty="0" smtClean="0"/>
              <a:t>配置管理的基本内容</a:t>
            </a:r>
            <a:r>
              <a:rPr lang="en-US" dirty="0" smtClean="0"/>
              <a:t>	</a:t>
            </a:r>
            <a:endParaRPr lang="zh-CN" altLang="en-US" dirty="0" smtClean="0"/>
          </a:p>
          <a:p>
            <a:r>
              <a:rPr lang="en-US" dirty="0" smtClean="0"/>
              <a:t>19.2.3 SCM</a:t>
            </a:r>
            <a:r>
              <a:rPr lang="zh-CN" altLang="en-US" dirty="0" smtClean="0"/>
              <a:t>的流程</a:t>
            </a:r>
          </a:p>
          <a:p>
            <a:r>
              <a:rPr lang="en-US" dirty="0" smtClean="0"/>
              <a:t>19.2.4 </a:t>
            </a:r>
            <a:r>
              <a:rPr lang="zh-CN" altLang="en-US" dirty="0" smtClean="0"/>
              <a:t>配置管理中的角色</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19.2.1 </a:t>
            </a:r>
            <a:r>
              <a:rPr lang="zh-CN" altLang="en-US" dirty="0" smtClean="0"/>
              <a:t>项目开发过程中的配置项</a:t>
            </a:r>
            <a:endParaRPr lang="zh-CN" altLang="en-US" dirty="0"/>
          </a:p>
        </p:txBody>
      </p:sp>
      <p:sp>
        <p:nvSpPr>
          <p:cNvPr id="3" name="内容占位符 2"/>
          <p:cNvSpPr>
            <a:spLocks noGrp="1"/>
          </p:cNvSpPr>
          <p:nvPr>
            <p:ph idx="1"/>
          </p:nvPr>
        </p:nvSpPr>
        <p:spPr/>
        <p:txBody>
          <a:bodyPr/>
          <a:lstStyle/>
          <a:p>
            <a:r>
              <a:rPr lang="zh-CN" altLang="en-US" dirty="0" smtClean="0"/>
              <a:t>每个活动输出的中间或最终产品可以是：</a:t>
            </a:r>
            <a:endParaRPr lang="en-US" altLang="zh-CN" dirty="0" smtClean="0"/>
          </a:p>
          <a:p>
            <a:pPr lvl="1"/>
            <a:r>
              <a:rPr lang="en-US" dirty="0" smtClean="0"/>
              <a:t>1</a:t>
            </a:r>
            <a:r>
              <a:rPr lang="zh-CN" altLang="en-US" dirty="0" smtClean="0"/>
              <a:t>）计算机程序</a:t>
            </a:r>
            <a:r>
              <a:rPr lang="en-US" dirty="0" smtClean="0"/>
              <a:t>(</a:t>
            </a:r>
            <a:r>
              <a:rPr lang="zh-CN" altLang="en-US" dirty="0" smtClean="0"/>
              <a:t>源代码和执行码</a:t>
            </a:r>
            <a:r>
              <a:rPr lang="en-US" dirty="0" smtClean="0"/>
              <a:t>)</a:t>
            </a:r>
            <a:r>
              <a:rPr lang="zh-CN" altLang="en-US" dirty="0" smtClean="0"/>
              <a:t>；</a:t>
            </a:r>
            <a:endParaRPr lang="en-US" altLang="zh-CN" dirty="0" smtClean="0"/>
          </a:p>
          <a:p>
            <a:pPr lvl="1"/>
            <a:r>
              <a:rPr lang="en-US" dirty="0" smtClean="0"/>
              <a:t>2)   </a:t>
            </a:r>
            <a:r>
              <a:rPr lang="zh-CN" altLang="en-US" dirty="0" smtClean="0"/>
              <a:t>软件文档；以及</a:t>
            </a:r>
            <a:endParaRPr lang="en-US" altLang="zh-CN" dirty="0" smtClean="0"/>
          </a:p>
          <a:p>
            <a:pPr lvl="1"/>
            <a:r>
              <a:rPr lang="en-US" dirty="0" smtClean="0"/>
              <a:t>3</a:t>
            </a:r>
            <a:r>
              <a:rPr lang="zh-CN" altLang="en-US" dirty="0" smtClean="0"/>
              <a:t>）数据或其他内容</a:t>
            </a:r>
            <a:r>
              <a:rPr lang="en-US" dirty="0" smtClean="0"/>
              <a:t>(</a:t>
            </a:r>
            <a:r>
              <a:rPr lang="zh-CN" altLang="en-US" dirty="0" smtClean="0"/>
              <a:t>如调试工具等</a:t>
            </a:r>
            <a:r>
              <a:rPr lang="en-US" dirty="0" smtClean="0"/>
              <a:t>)</a:t>
            </a:r>
            <a:r>
              <a:rPr lang="zh-CN" altLang="en-US" dirty="0" smtClean="0"/>
              <a:t>。</a:t>
            </a:r>
            <a:endParaRPr lang="en-US" altLang="zh-CN" dirty="0" smtClean="0"/>
          </a:p>
          <a:p>
            <a:r>
              <a:rPr lang="zh-CN" altLang="en-US" dirty="0" smtClean="0"/>
              <a:t>与传统工业生产类比，这些输出产品都是可配置项</a:t>
            </a:r>
            <a:r>
              <a:rPr lang="en-US" dirty="0" smtClean="0"/>
              <a:t>(Configurable Items)</a:t>
            </a:r>
            <a:r>
              <a:rPr lang="zh-CN" altLang="en-US" dirty="0" smtClean="0"/>
              <a:t>，通过对这些配置项进行不同的配置，可以得到各种软件产品版本，包括错误的和“正确的”版本。</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项目开发过程中提交物的版本变化</a:t>
            </a:r>
            <a:endParaRPr lang="zh-CN" altLang="en-US" dirty="0"/>
          </a:p>
        </p:txBody>
      </p:sp>
      <p:graphicFrame>
        <p:nvGraphicFramePr>
          <p:cNvPr id="3" name="表格 2"/>
          <p:cNvGraphicFramePr>
            <a:graphicFrameLocks noGrp="1"/>
          </p:cNvGraphicFramePr>
          <p:nvPr/>
        </p:nvGraphicFramePr>
        <p:xfrm>
          <a:off x="1103090" y="1136650"/>
          <a:ext cx="7707082" cy="5177865"/>
        </p:xfrm>
        <a:graphic>
          <a:graphicData uri="http://schemas.openxmlformats.org/drawingml/2006/table">
            <a:tbl>
              <a:tblPr/>
              <a:tblGrid>
                <a:gridCol w="1457061"/>
                <a:gridCol w="763620"/>
                <a:gridCol w="1117600"/>
                <a:gridCol w="1018348"/>
                <a:gridCol w="1001082"/>
                <a:gridCol w="1188228"/>
                <a:gridCol w="1161143"/>
              </a:tblGrid>
              <a:tr h="612539">
                <a:tc>
                  <a:txBody>
                    <a:bodyPr/>
                    <a:lstStyle/>
                    <a:p>
                      <a:pPr indent="269875" algn="r">
                        <a:lnSpc>
                          <a:spcPts val="1660"/>
                        </a:lnSpc>
                        <a:spcAft>
                          <a:spcPts val="0"/>
                        </a:spcAft>
                      </a:pPr>
                      <a:r>
                        <a:rPr lang="zh-CN" sz="1600" kern="100" dirty="0">
                          <a:latin typeface="Times New Roman"/>
                          <a:ea typeface="宋体"/>
                          <a:cs typeface="Times New Roman"/>
                        </a:rPr>
                        <a:t>工作阶段</a:t>
                      </a:r>
                    </a:p>
                    <a:p>
                      <a:pPr indent="0" algn="just">
                        <a:lnSpc>
                          <a:spcPts val="1660"/>
                        </a:lnSpc>
                        <a:spcAft>
                          <a:spcPts val="0"/>
                        </a:spcAft>
                      </a:pPr>
                      <a:r>
                        <a:rPr lang="zh-CN" sz="1600" kern="100" dirty="0">
                          <a:latin typeface="Times New Roman"/>
                          <a:ea typeface="宋体"/>
                          <a:cs typeface="Times New Roman"/>
                        </a:rPr>
                        <a:t>配置项</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0" algn="just">
                        <a:lnSpc>
                          <a:spcPts val="1660"/>
                        </a:lnSpc>
                        <a:spcAft>
                          <a:spcPts val="0"/>
                        </a:spcAft>
                      </a:pPr>
                      <a:r>
                        <a:rPr lang="zh-CN" sz="1600" kern="100" dirty="0">
                          <a:latin typeface="Times New Roman"/>
                          <a:ea typeface="宋体"/>
                          <a:cs typeface="Times New Roman"/>
                        </a:rPr>
                        <a:t>需求关闭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体系结构设计关闭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详细设计关闭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模块测试</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系统测试关闭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系统测试验收</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0" algn="just">
                        <a:lnSpc>
                          <a:spcPts val="1660"/>
                        </a:lnSpc>
                        <a:spcAft>
                          <a:spcPts val="0"/>
                        </a:spcAft>
                      </a:pPr>
                      <a:r>
                        <a:rPr lang="zh-CN" sz="1600" kern="100" dirty="0">
                          <a:latin typeface="Times New Roman"/>
                          <a:ea typeface="宋体"/>
                          <a:cs typeface="Times New Roman"/>
                        </a:rPr>
                        <a:t>配置管理计划</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2.0</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3.0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269875" algn="just">
                        <a:lnSpc>
                          <a:spcPts val="1660"/>
                        </a:lnSpc>
                        <a:spcAft>
                          <a:spcPts val="0"/>
                        </a:spcAft>
                      </a:pPr>
                      <a:r>
                        <a:rPr lang="zh-CN" sz="1600" kern="100" dirty="0">
                          <a:latin typeface="Times New Roman"/>
                          <a:ea typeface="宋体"/>
                          <a:cs typeface="Times New Roman"/>
                        </a:rPr>
                        <a:t>测试计划和测试说明</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2.0</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3.0</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4.5</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5.2</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6.3</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269875" algn="just">
                        <a:lnSpc>
                          <a:spcPts val="1660"/>
                        </a:lnSpc>
                        <a:spcAft>
                          <a:spcPts val="0"/>
                        </a:spcAft>
                      </a:pPr>
                      <a:r>
                        <a:rPr lang="zh-CN" sz="1600" kern="100">
                          <a:latin typeface="Times New Roman"/>
                          <a:ea typeface="宋体"/>
                          <a:cs typeface="Times New Roman"/>
                        </a:rPr>
                        <a:t>需求文档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1.2</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1.3</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1.4</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1.6</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0" algn="just">
                        <a:lnSpc>
                          <a:spcPts val="1660"/>
                        </a:lnSpc>
                        <a:spcAft>
                          <a:spcPts val="0"/>
                        </a:spcAft>
                      </a:pPr>
                      <a:r>
                        <a:rPr lang="zh-CN" sz="1600" kern="100" dirty="0">
                          <a:latin typeface="Times New Roman"/>
                          <a:ea typeface="宋体"/>
                          <a:cs typeface="Times New Roman"/>
                        </a:rPr>
                        <a:t>体系结构设计文档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1.2</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1.3</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1.3</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1.3</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0" algn="just">
                        <a:lnSpc>
                          <a:spcPts val="1660"/>
                        </a:lnSpc>
                        <a:spcAft>
                          <a:spcPts val="0"/>
                        </a:spcAft>
                      </a:pPr>
                      <a:r>
                        <a:rPr lang="zh-CN" sz="1600" kern="100" dirty="0">
                          <a:latin typeface="Times New Roman"/>
                          <a:ea typeface="宋体"/>
                          <a:cs typeface="Times New Roman"/>
                        </a:rPr>
                        <a:t>详细设计文档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1.1</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1.2</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1.3</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269875" algn="just">
                        <a:lnSpc>
                          <a:spcPts val="1660"/>
                        </a:lnSpc>
                        <a:spcAft>
                          <a:spcPts val="0"/>
                        </a:spcAft>
                      </a:pPr>
                      <a:r>
                        <a:rPr lang="zh-CN" sz="1600" kern="100">
                          <a:latin typeface="Times New Roman"/>
                          <a:ea typeface="宋体"/>
                          <a:cs typeface="Times New Roman"/>
                        </a:rPr>
                        <a:t>用户手册</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1.1</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1.1</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950">
                <a:tc>
                  <a:txBody>
                    <a:bodyPr/>
                    <a:lstStyle/>
                    <a:p>
                      <a:pPr indent="269875" algn="just">
                        <a:lnSpc>
                          <a:spcPts val="1660"/>
                        </a:lnSpc>
                        <a:spcAft>
                          <a:spcPts val="0"/>
                        </a:spcAft>
                      </a:pPr>
                      <a:r>
                        <a:rPr lang="zh-CN" sz="1600" kern="100">
                          <a:latin typeface="Times New Roman"/>
                          <a:ea typeface="宋体"/>
                          <a:cs typeface="Times New Roman"/>
                        </a:rPr>
                        <a:t>子系统</a:t>
                      </a:r>
                      <a:r>
                        <a:rPr lang="en-US" sz="1600" kern="100">
                          <a:latin typeface="Times New Roman"/>
                          <a:ea typeface="宋体"/>
                          <a:cs typeface="Times New Roman"/>
                        </a:rPr>
                        <a:t>1</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1.1</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1.2</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indent="269875" algn="just">
                        <a:lnSpc>
                          <a:spcPts val="1660"/>
                        </a:lnSpc>
                        <a:spcAft>
                          <a:spcPts val="0"/>
                        </a:spcAft>
                      </a:pPr>
                      <a:r>
                        <a:rPr lang="zh-CN" sz="1600" kern="100">
                          <a:latin typeface="Times New Roman"/>
                          <a:ea typeface="宋体"/>
                          <a:cs typeface="Times New Roman"/>
                        </a:rPr>
                        <a:t>子系统</a:t>
                      </a:r>
                      <a:r>
                        <a:rPr lang="en-US" sz="1600" kern="100">
                          <a:latin typeface="Times New Roman"/>
                          <a:ea typeface="宋体"/>
                          <a:cs typeface="Times New Roman"/>
                        </a:rPr>
                        <a:t>2</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1.1</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1.2</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89">
                <a:tc>
                  <a:txBody>
                    <a:bodyPr/>
                    <a:lstStyle/>
                    <a:p>
                      <a:pPr indent="269875" algn="just">
                        <a:lnSpc>
                          <a:spcPts val="1660"/>
                        </a:lnSpc>
                        <a:spcAft>
                          <a:spcPts val="0"/>
                        </a:spcAft>
                      </a:pPr>
                      <a:r>
                        <a:rPr lang="zh-CN" sz="1600" kern="100">
                          <a:latin typeface="Times New Roman"/>
                          <a:ea typeface="宋体"/>
                          <a:cs typeface="Times New Roman"/>
                        </a:rPr>
                        <a:t>编译器</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4.3</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4.3</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4.3</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361">
                <a:tc>
                  <a:txBody>
                    <a:bodyPr/>
                    <a:lstStyle/>
                    <a:p>
                      <a:pPr indent="269875" algn="just">
                        <a:lnSpc>
                          <a:spcPts val="1660"/>
                        </a:lnSpc>
                        <a:spcAft>
                          <a:spcPts val="0"/>
                        </a:spcAft>
                      </a:pPr>
                      <a:r>
                        <a:rPr lang="zh-CN" sz="1600" kern="100">
                          <a:latin typeface="Times New Roman"/>
                          <a:ea typeface="宋体"/>
                          <a:cs typeface="Times New Roman"/>
                        </a:rPr>
                        <a:t>链接器</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7.2.5</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7.2.5</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7.2.5</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0" algn="just">
                        <a:lnSpc>
                          <a:spcPts val="1660"/>
                        </a:lnSpc>
                        <a:spcAft>
                          <a:spcPts val="0"/>
                        </a:spcAft>
                      </a:pPr>
                      <a:r>
                        <a:rPr lang="zh-CN" sz="1600" kern="100" dirty="0">
                          <a:latin typeface="Times New Roman"/>
                          <a:ea typeface="宋体"/>
                          <a:cs typeface="Times New Roman"/>
                        </a:rPr>
                        <a:t>完整的系统</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1.1</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59">
                <a:tc>
                  <a:txBody>
                    <a:bodyPr/>
                    <a:lstStyle/>
                    <a:p>
                      <a:pPr indent="269875" algn="just">
                        <a:lnSpc>
                          <a:spcPts val="1660"/>
                        </a:lnSpc>
                        <a:spcAft>
                          <a:spcPts val="0"/>
                        </a:spcAft>
                      </a:pPr>
                      <a:r>
                        <a:rPr lang="zh-CN" sz="1600" kern="100">
                          <a:latin typeface="Times New Roman"/>
                          <a:ea typeface="宋体"/>
                          <a:cs typeface="Times New Roman"/>
                        </a:rPr>
                        <a:t>发布注释</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从提高软件生产效率的角度讲，如果能够经过管理好这些可配置项，就能组装和创立出新的软件版本，就能更好地满足客户和市场对软件产品能力的需求。</a:t>
            </a:r>
            <a:endParaRPr lang="en-US" altLang="zh-CN" dirty="0" smtClean="0"/>
          </a:p>
          <a:p>
            <a:r>
              <a:rPr lang="zh-CN" altLang="en-US" dirty="0" smtClean="0"/>
              <a:t>如果不能够对配置项进行管理，就会误用而导致工作的失误和成本上升。</a:t>
            </a:r>
            <a:endParaRPr lang="en-US" altLang="zh-CN" dirty="0" smtClean="0"/>
          </a:p>
          <a:p>
            <a:pPr lvl="1"/>
            <a:r>
              <a:rPr lang="zh-CN" altLang="en-US" dirty="0" smtClean="0"/>
              <a:t>例如，需求文档的变更，同时有引起了设计、代码、测试用例等一系列的变更，如不掌握这种变更情况，就会导致发布出的软件版本出现错误。</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70</TotalTime>
  <Words>3773</Words>
  <Application>Microsoft PowerPoint</Application>
  <PresentationFormat>全屏显示(4:3)</PresentationFormat>
  <Paragraphs>470</Paragraphs>
  <Slides>49</Slides>
  <Notes>0</Notes>
  <HiddenSlides>0</HiddenSlides>
  <MMClips>0</MMClips>
  <ScaleCrop>false</ScaleCrop>
  <HeadingPairs>
    <vt:vector size="4" baseType="variant">
      <vt:variant>
        <vt:lpstr>主题</vt:lpstr>
      </vt:variant>
      <vt:variant>
        <vt:i4>2</vt:i4>
      </vt:variant>
      <vt:variant>
        <vt:lpstr>幻灯片标题</vt:lpstr>
      </vt:variant>
      <vt:variant>
        <vt:i4>49</vt:i4>
      </vt:variant>
    </vt:vector>
  </HeadingPairs>
  <TitlesOfParts>
    <vt:vector size="51" baseType="lpstr">
      <vt:lpstr>新模板-7</vt:lpstr>
      <vt:lpstr>自定义设计方案</vt:lpstr>
      <vt:lpstr>第19章软件配置管理</vt:lpstr>
      <vt:lpstr>目录</vt:lpstr>
      <vt:lpstr>19.1 软件配置管理目的</vt:lpstr>
      <vt:lpstr>幻灯片 4</vt:lpstr>
      <vt:lpstr>软件配置管理的目的</vt:lpstr>
      <vt:lpstr>19.2 配置管理内容</vt:lpstr>
      <vt:lpstr>19.2.1 项目开发过程中的配置项</vt:lpstr>
      <vt:lpstr>项目开发过程中提交物的版本变化</vt:lpstr>
      <vt:lpstr>幻灯片 9</vt:lpstr>
      <vt:lpstr>19.2.2 配置管理的基本内容</vt:lpstr>
      <vt:lpstr>(1) 标识每个被需要被管理的项</vt:lpstr>
      <vt:lpstr>(2) 基线控制</vt:lpstr>
      <vt:lpstr>(3) 状态记录和跟踪</vt:lpstr>
      <vt:lpstr>(4) 软件生产和发布</vt:lpstr>
      <vt:lpstr>(5) 审计和批准</vt:lpstr>
      <vt:lpstr>19.2.3 SCM的流程</vt:lpstr>
      <vt:lpstr>幻灯片 17</vt:lpstr>
      <vt:lpstr>CCB</vt:lpstr>
      <vt:lpstr>19.2.4 配置管理中的角色</vt:lpstr>
      <vt:lpstr>19.2.4 配置管理中的角色</vt:lpstr>
      <vt:lpstr>19.2.4 配置管理中的角色</vt:lpstr>
      <vt:lpstr>19.3 配置管理系统</vt:lpstr>
      <vt:lpstr>19.3.1 配置管理系统功能</vt:lpstr>
      <vt:lpstr>SCM系统的功能区</vt:lpstr>
      <vt:lpstr>幻灯片 25</vt:lpstr>
      <vt:lpstr>幻灯片 26</vt:lpstr>
      <vt:lpstr>幻灯片 27</vt:lpstr>
      <vt:lpstr>19.3.2 配置管理工具的发展</vt:lpstr>
      <vt:lpstr>19.4 对修改的管理</vt:lpstr>
      <vt:lpstr>19.4.1 版本修改的状态</vt:lpstr>
      <vt:lpstr>19.4.2 修改请求单</vt:lpstr>
      <vt:lpstr>19.4.3 修改的类型</vt:lpstr>
      <vt:lpstr>19.4.3 修改的类型</vt:lpstr>
      <vt:lpstr>19.4.4 修改的跟踪</vt:lpstr>
      <vt:lpstr>19.5版本管理</vt:lpstr>
      <vt:lpstr>19.51 版本的概念</vt:lpstr>
      <vt:lpstr>版本差异</vt:lpstr>
      <vt:lpstr>幻灯片 38</vt:lpstr>
      <vt:lpstr>19.5.2 版本编号</vt:lpstr>
      <vt:lpstr>幻灯片 40</vt:lpstr>
      <vt:lpstr>19.5.3 产品的建造过程</vt:lpstr>
      <vt:lpstr>产品优先”为原则选择每个模块的版本</vt:lpstr>
      <vt:lpstr>“版本优先”为原则选择每个模块的版本</vt:lpstr>
      <vt:lpstr>幻灯片 44</vt:lpstr>
      <vt:lpstr>19.5.4 具有外购部件的建造</vt:lpstr>
      <vt:lpstr>19.6配置管理工作的度量</vt:lpstr>
      <vt:lpstr>度量元</vt:lpstr>
      <vt:lpstr>19.7总结</vt:lpstr>
      <vt:lpstr>19.7总结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第19章软件配置管理</dc:title>
  <dc:creator>Think</dc:creator>
  <cp:lastModifiedBy>Think</cp:lastModifiedBy>
  <cp:revision>18</cp:revision>
  <dcterms:created xsi:type="dcterms:W3CDTF">2014-07-12T07:01:56Z</dcterms:created>
  <dcterms:modified xsi:type="dcterms:W3CDTF">2014-07-15T11:20:28Z</dcterms:modified>
</cp:coreProperties>
</file>