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0"/>
  </p:notesMasterIdLst>
  <p:handoutMasterIdLst>
    <p:handoutMasterId r:id="rId51"/>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258" r:id="rId46"/>
    <p:sldId id="301" r:id="rId47"/>
    <p:sldId id="302" r:id="rId48"/>
    <p:sldId id="297" r:id="rId49"/>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20</a:t>
            </a:r>
            <a:r>
              <a:rPr lang="zh-CN" altLang="en-US" dirty="0" smtClean="0"/>
              <a:t>章 过程改进与能力成熟度</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5. </a:t>
            </a:r>
            <a:r>
              <a:rPr lang="zh-CN" altLang="en-US" b="1" dirty="0" smtClean="0"/>
              <a:t>可剪裁性</a:t>
            </a:r>
            <a:r>
              <a:rPr lang="en-US" b="1" dirty="0" smtClean="0"/>
              <a:t>(Tailoring)</a:t>
            </a:r>
          </a:p>
          <a:p>
            <a:pPr lvl="1"/>
            <a:r>
              <a:rPr lang="zh-CN" altLang="en-US" dirty="0" smtClean="0"/>
              <a:t>对于工程项目，其过程应当是可剪裁的，因为没有完全一样的两个项目。</a:t>
            </a:r>
            <a:endParaRPr lang="en-US" altLang="zh-CN" dirty="0" smtClean="0"/>
          </a:p>
          <a:p>
            <a:pPr lvl="1"/>
            <a:r>
              <a:rPr lang="zh-CN" altLang="en-US" dirty="0" smtClean="0"/>
              <a:t>可剪裁性意味着开发队伍可以依据项目的大小、时间进度、经费、质量要求、人员情况、以及被开发软件的领域知识等因素，对标准的软件开发过程进行剪裁。</a:t>
            </a:r>
            <a:endParaRPr lang="en-US" altLang="zh-CN" dirty="0" smtClean="0"/>
          </a:p>
          <a:p>
            <a:r>
              <a:rPr lang="en-US" b="1" dirty="0" smtClean="0"/>
              <a:t>6. </a:t>
            </a:r>
            <a:r>
              <a:rPr lang="zh-CN" altLang="en-US" b="1" dirty="0" smtClean="0"/>
              <a:t>可追溯性</a:t>
            </a:r>
            <a:r>
              <a:rPr lang="en-US" b="1" dirty="0" smtClean="0"/>
              <a:t>(Traceability)</a:t>
            </a:r>
          </a:p>
          <a:p>
            <a:pPr lvl="1"/>
            <a:r>
              <a:rPr lang="zh-CN" altLang="en-US" dirty="0" smtClean="0"/>
              <a:t>过程是一系列的活动。后续活动的输入一定要以前面活动的输出为依据。否则，所有的活动将失去关联，也就不可能实现有效的管理。</a:t>
            </a:r>
            <a:endParaRPr lang="en-US" altLang="zh-CN" dirty="0" smtClean="0"/>
          </a:p>
          <a:p>
            <a:pPr lvl="1"/>
            <a:r>
              <a:rPr lang="zh-CN" altLang="en-US" dirty="0" smtClean="0"/>
              <a:t>可追溯性表明后续活动一定要能够追溯到前面的活动。</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7. </a:t>
            </a:r>
            <a:r>
              <a:rPr lang="zh-CN" altLang="en-US" b="1" dirty="0" smtClean="0"/>
              <a:t>可审计</a:t>
            </a:r>
            <a:r>
              <a:rPr lang="en-US" b="1" dirty="0" smtClean="0"/>
              <a:t>(Auditable)</a:t>
            </a:r>
          </a:p>
          <a:p>
            <a:pPr lvl="1"/>
            <a:r>
              <a:rPr lang="zh-CN" altLang="en-US" dirty="0" smtClean="0"/>
              <a:t>在经济和工业化社会中，过程应当是可审计的。</a:t>
            </a:r>
            <a:endParaRPr lang="en-US" altLang="zh-CN" dirty="0" smtClean="0"/>
          </a:p>
          <a:p>
            <a:pPr lvl="1"/>
            <a:r>
              <a:rPr lang="zh-CN" altLang="en-US" dirty="0" smtClean="0"/>
              <a:t>在一个阶段的结束或开始的里程碑处，划出一条基线</a:t>
            </a:r>
            <a:r>
              <a:rPr lang="en-US" dirty="0" smtClean="0"/>
              <a:t>(baseline)</a:t>
            </a:r>
            <a:r>
              <a:rPr lang="zh-CN" altLang="en-US" dirty="0" smtClean="0"/>
              <a:t>，并对该阶段生产出的中间产品、过程活动进行审计，这样就能够及时掌握生产过程的情况。</a:t>
            </a:r>
          </a:p>
          <a:p>
            <a:r>
              <a:rPr lang="en-US" b="1" dirty="0" smtClean="0"/>
              <a:t>8</a:t>
            </a:r>
            <a:r>
              <a:rPr lang="zh-CN" altLang="en-US" b="1" dirty="0" smtClean="0"/>
              <a:t>．文档化</a:t>
            </a:r>
            <a:r>
              <a:rPr lang="en-US" b="1" dirty="0" smtClean="0"/>
              <a:t>(Documentation)</a:t>
            </a:r>
          </a:p>
          <a:p>
            <a:pPr lvl="1"/>
            <a:r>
              <a:rPr lang="zh-CN" altLang="en-US" dirty="0" smtClean="0"/>
              <a:t>必须用文档描述和定义的活动过程，来建立过程中必要的活动、里程碑等，以及定义各种活动所产生的</a:t>
            </a:r>
            <a:r>
              <a:rPr lang="en-US" dirty="0" smtClean="0"/>
              <a:t>(</a:t>
            </a:r>
            <a:r>
              <a:rPr lang="zh-CN" altLang="en-US" dirty="0" smtClean="0"/>
              <a:t>中间</a:t>
            </a:r>
            <a:r>
              <a:rPr lang="en-US" dirty="0" smtClean="0"/>
              <a:t>)</a:t>
            </a:r>
            <a:r>
              <a:rPr lang="zh-CN" altLang="en-US" dirty="0" smtClean="0"/>
              <a:t>工作产品。</a:t>
            </a:r>
            <a:endParaRPr lang="en-US" altLang="zh-CN" dirty="0" smtClean="0"/>
          </a:p>
          <a:p>
            <a:pPr lvl="1"/>
            <a:r>
              <a:rPr lang="zh-CN" altLang="en-US" dirty="0" smtClean="0"/>
              <a:t>过程的文档化意味着不同的员工，特别是新加入企业的员工，可以依据“纸面上”规定的过程进行工作，而不是用口头的、随意的、服从个人意志的工作方式。</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9. </a:t>
            </a:r>
            <a:r>
              <a:rPr lang="zh-CN" altLang="en-US" b="1" dirty="0" smtClean="0"/>
              <a:t>一致性</a:t>
            </a:r>
            <a:r>
              <a:rPr lang="en-US" b="1" dirty="0" smtClean="0"/>
              <a:t>(Consistency)</a:t>
            </a:r>
          </a:p>
          <a:p>
            <a:pPr lvl="1"/>
            <a:r>
              <a:rPr lang="zh-CN" altLang="en-US" dirty="0" smtClean="0"/>
              <a:t>过程的一致性，更准确地说是过程中活动的一致性。</a:t>
            </a:r>
            <a:endParaRPr lang="en-US" altLang="zh-CN" dirty="0" smtClean="0"/>
          </a:p>
          <a:p>
            <a:pPr lvl="2"/>
            <a:r>
              <a:rPr lang="zh-CN" altLang="en-US" dirty="0" smtClean="0"/>
              <a:t>例如，要求每个程序员写出</a:t>
            </a:r>
            <a:r>
              <a:rPr lang="en-US" dirty="0" smtClean="0"/>
              <a:t>(</a:t>
            </a:r>
            <a:r>
              <a:rPr lang="zh-CN" altLang="en-US" dirty="0" smtClean="0"/>
              <a:t>编译前</a:t>
            </a:r>
            <a:r>
              <a:rPr lang="en-US" dirty="0" smtClean="0"/>
              <a:t>)</a:t>
            </a:r>
            <a:r>
              <a:rPr lang="zh-CN" altLang="en-US" dirty="0" smtClean="0"/>
              <a:t>的</a:t>
            </a:r>
            <a:r>
              <a:rPr lang="en-US" dirty="0" smtClean="0"/>
              <a:t>C</a:t>
            </a:r>
            <a:r>
              <a:rPr lang="zh-CN" altLang="en-US" dirty="0" smtClean="0"/>
              <a:t>代码的缺陷率要限制在某个范围内，或首次编译发现的语法错误要限制在某个范围内。</a:t>
            </a:r>
          </a:p>
          <a:p>
            <a:r>
              <a:rPr lang="en-US" b="1" dirty="0" smtClean="0"/>
              <a:t>10. </a:t>
            </a:r>
            <a:r>
              <a:rPr lang="zh-CN" altLang="en-US" b="1" dirty="0" smtClean="0"/>
              <a:t>可验证性</a:t>
            </a:r>
            <a:r>
              <a:rPr lang="en-US" b="1" dirty="0" smtClean="0"/>
              <a:t>(Verification)</a:t>
            </a:r>
            <a:endParaRPr lang="zh-CN" altLang="en-US" dirty="0" smtClean="0"/>
          </a:p>
          <a:p>
            <a:pPr lvl="1"/>
            <a:r>
              <a:rPr lang="zh-CN" altLang="en-US" dirty="0" smtClean="0"/>
              <a:t>科学与巫术的差别在于，科学现象是可以复现和验证的。</a:t>
            </a:r>
            <a:endParaRPr lang="en-US" altLang="zh-CN" dirty="0" smtClean="0"/>
          </a:p>
          <a:p>
            <a:pPr lvl="1"/>
            <a:r>
              <a:rPr lang="zh-CN" altLang="en-US" dirty="0" smtClean="0"/>
              <a:t>工程过程的各项活动和成果一定是可验证的。</a:t>
            </a:r>
            <a:endParaRPr lang="en-US" altLang="zh-CN" dirty="0" smtClean="0"/>
          </a:p>
          <a:p>
            <a:pPr lvl="1"/>
            <a:r>
              <a:rPr lang="zh-CN" altLang="en-US" dirty="0" smtClean="0"/>
              <a:t>从而避免由于人员因素或非科学的因素导致不可知的活动结果。</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a:t>
            </a:r>
            <a:r>
              <a:rPr lang="zh-CN" altLang="en-US" dirty="0" smtClean="0"/>
              <a:t>过程控制与改进简史</a:t>
            </a:r>
            <a:endParaRPr lang="zh-CN" altLang="en-US" dirty="0"/>
          </a:p>
        </p:txBody>
      </p:sp>
      <p:sp>
        <p:nvSpPr>
          <p:cNvPr id="3" name="内容占位符 2"/>
          <p:cNvSpPr>
            <a:spLocks noGrp="1"/>
          </p:cNvSpPr>
          <p:nvPr>
            <p:ph idx="1"/>
          </p:nvPr>
        </p:nvSpPr>
        <p:spPr/>
        <p:txBody>
          <a:bodyPr/>
          <a:lstStyle/>
          <a:p>
            <a:r>
              <a:rPr lang="en-US" dirty="0" smtClean="0"/>
              <a:t>20.2.1 </a:t>
            </a:r>
            <a:r>
              <a:rPr lang="zh-CN" altLang="en-US" dirty="0" smtClean="0"/>
              <a:t>统计质量控制的起源</a:t>
            </a:r>
            <a:r>
              <a:rPr lang="en-US" dirty="0" smtClean="0"/>
              <a:t>	</a:t>
            </a:r>
            <a:endParaRPr lang="zh-CN" altLang="en-US" dirty="0" smtClean="0"/>
          </a:p>
          <a:p>
            <a:r>
              <a:rPr lang="en-US" dirty="0" smtClean="0"/>
              <a:t>20.2.2 Deming</a:t>
            </a:r>
            <a:r>
              <a:rPr lang="zh-CN" altLang="en-US" dirty="0" smtClean="0"/>
              <a:t>、</a:t>
            </a:r>
            <a:r>
              <a:rPr lang="en-US" dirty="0" err="1" smtClean="0"/>
              <a:t>Juran</a:t>
            </a:r>
            <a:r>
              <a:rPr lang="zh-CN" altLang="en-US" dirty="0" smtClean="0"/>
              <a:t>与日本工业的质量革命</a:t>
            </a:r>
            <a:r>
              <a:rPr lang="en-US" dirty="0" smtClean="0"/>
              <a:t>	</a:t>
            </a:r>
            <a:endParaRPr lang="zh-CN" altLang="en-US" dirty="0" smtClean="0"/>
          </a:p>
          <a:p>
            <a:r>
              <a:rPr lang="en-US" dirty="0" smtClean="0"/>
              <a:t>20.2.3 </a:t>
            </a:r>
            <a:r>
              <a:rPr lang="en-US" dirty="0" err="1" smtClean="0"/>
              <a:t>Juran</a:t>
            </a:r>
            <a:r>
              <a:rPr lang="zh-CN" altLang="en-US" dirty="0" smtClean="0"/>
              <a:t>质量改进三步曲</a:t>
            </a:r>
          </a:p>
          <a:p>
            <a:r>
              <a:rPr lang="en-US" dirty="0" smtClean="0"/>
              <a:t>20.2.4 Crosby</a:t>
            </a:r>
            <a:r>
              <a:rPr lang="zh-CN" altLang="en-US" dirty="0" smtClean="0"/>
              <a:t>的质量成熟度网格</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20.2.1 </a:t>
            </a:r>
            <a:r>
              <a:rPr lang="zh-CN" altLang="en-US" dirty="0" smtClean="0"/>
              <a:t>统计质量控制的起源</a:t>
            </a:r>
            <a:endParaRPr lang="zh-CN" altLang="en-US" dirty="0"/>
          </a:p>
        </p:txBody>
      </p:sp>
      <p:sp>
        <p:nvSpPr>
          <p:cNvPr id="3" name="内容占位符 2"/>
          <p:cNvSpPr>
            <a:spLocks noGrp="1"/>
          </p:cNvSpPr>
          <p:nvPr>
            <p:ph idx="1"/>
          </p:nvPr>
        </p:nvSpPr>
        <p:spPr>
          <a:xfrm>
            <a:off x="845457" y="1208315"/>
            <a:ext cx="8001000" cy="4902200"/>
          </a:xfrm>
        </p:spPr>
        <p:txBody>
          <a:bodyPr/>
          <a:lstStyle/>
          <a:p>
            <a:r>
              <a:rPr lang="en-US" dirty="0" smtClean="0"/>
              <a:t>1918</a:t>
            </a:r>
            <a:r>
              <a:rPr lang="zh-CN" altLang="en-US" dirty="0" smtClean="0"/>
              <a:t>年，</a:t>
            </a:r>
            <a:r>
              <a:rPr lang="en-US" dirty="0" smtClean="0"/>
              <a:t>Walter </a:t>
            </a:r>
            <a:r>
              <a:rPr lang="en-US" dirty="0" err="1" smtClean="0"/>
              <a:t>Shewhart</a:t>
            </a:r>
            <a:r>
              <a:rPr lang="zh-CN" altLang="en-US" dirty="0" smtClean="0"/>
              <a:t>进入</a:t>
            </a:r>
            <a:r>
              <a:rPr lang="en-US" dirty="0" smtClean="0"/>
              <a:t>Western Electric Company(WEC)</a:t>
            </a:r>
            <a:r>
              <a:rPr lang="zh-CN" altLang="en-US" dirty="0" smtClean="0"/>
              <a:t>公司协助工程师们改进电话机的硬件质量，</a:t>
            </a:r>
            <a:r>
              <a:rPr lang="en-US" dirty="0" smtClean="0"/>
              <a:t>WEC</a:t>
            </a:r>
            <a:r>
              <a:rPr lang="zh-CN" altLang="en-US" dirty="0" smtClean="0"/>
              <a:t>公司为贝尔电话公司生产硬件。</a:t>
            </a:r>
            <a:endParaRPr lang="en-US" altLang="zh-CN" dirty="0" smtClean="0"/>
          </a:p>
          <a:p>
            <a:pPr lvl="1"/>
            <a:r>
              <a:rPr lang="en-US" dirty="0" smtClean="0"/>
              <a:t>WEC</a:t>
            </a:r>
            <a:r>
              <a:rPr lang="zh-CN" altLang="en-US" dirty="0" smtClean="0"/>
              <a:t>公司面临的是典型的大规模生产中的质量控制问题。</a:t>
            </a:r>
            <a:endParaRPr lang="en-US" altLang="zh-CN" dirty="0" smtClean="0"/>
          </a:p>
          <a:p>
            <a:r>
              <a:rPr lang="en-US" dirty="0" err="1" smtClean="0"/>
              <a:t>Shewhart</a:t>
            </a:r>
            <a:r>
              <a:rPr lang="zh-CN" altLang="en-US" dirty="0" smtClean="0"/>
              <a:t>认识到了产品质量与生产过程的密切关系。</a:t>
            </a:r>
            <a:endParaRPr lang="en-US" altLang="zh-CN" dirty="0" smtClean="0"/>
          </a:p>
          <a:p>
            <a:pPr lvl="1"/>
            <a:r>
              <a:rPr lang="zh-CN" altLang="en-US" dirty="0" smtClean="0"/>
              <a:t>提出了基于统计的过程控制方法，分四步“计划</a:t>
            </a:r>
            <a:r>
              <a:rPr lang="en-US" dirty="0" smtClean="0"/>
              <a:t>-</a:t>
            </a:r>
            <a:r>
              <a:rPr lang="zh-CN" altLang="en-US" dirty="0" smtClean="0"/>
              <a:t>做</a:t>
            </a:r>
            <a:r>
              <a:rPr lang="en-US" dirty="0" smtClean="0"/>
              <a:t>-</a:t>
            </a:r>
            <a:r>
              <a:rPr lang="zh-CN" altLang="en-US" dirty="0" smtClean="0"/>
              <a:t>研究</a:t>
            </a:r>
            <a:r>
              <a:rPr lang="en-US" dirty="0" smtClean="0"/>
              <a:t>-</a:t>
            </a:r>
            <a:r>
              <a:rPr lang="zh-CN" altLang="en-US" dirty="0" smtClean="0"/>
              <a:t>实施</a:t>
            </a:r>
            <a:r>
              <a:rPr lang="en-US" dirty="0" smtClean="0"/>
              <a:t>(Plan-Do-Study-Act)</a:t>
            </a:r>
            <a:r>
              <a:rPr lang="zh-CN" altLang="en-US" dirty="0" smtClean="0"/>
              <a:t>”来改进生产过程，从而在总体上提高产品的质量。</a:t>
            </a:r>
            <a:endParaRPr lang="en-US" altLang="zh-CN" dirty="0" smtClean="0"/>
          </a:p>
          <a:p>
            <a:pPr lvl="1"/>
            <a:r>
              <a:rPr lang="en-US" dirty="0" smtClean="0"/>
              <a:t>1924</a:t>
            </a:r>
            <a:r>
              <a:rPr lang="zh-CN" altLang="en-US" dirty="0" smtClean="0"/>
              <a:t>年，</a:t>
            </a:r>
            <a:r>
              <a:rPr lang="en-US" dirty="0" err="1" smtClean="0"/>
              <a:t>Shewhart</a:t>
            </a:r>
            <a:r>
              <a:rPr lang="zh-CN" altLang="en-US" dirty="0" smtClean="0"/>
              <a:t>提出统计图方法</a:t>
            </a:r>
            <a:endParaRPr lang="zh-CN" altLang="en-US" dirty="0"/>
          </a:p>
        </p:txBody>
      </p:sp>
      <p:pic>
        <p:nvPicPr>
          <p:cNvPr id="4" name="Picture 4" descr="shewhart"/>
          <p:cNvPicPr>
            <a:picLocks noChangeAspect="1" noChangeArrowheads="1"/>
          </p:cNvPicPr>
          <p:nvPr/>
        </p:nvPicPr>
        <p:blipFill>
          <a:blip r:embed="rId2"/>
          <a:srcRect/>
          <a:stretch>
            <a:fillRect/>
          </a:stretch>
        </p:blipFill>
        <p:spPr bwMode="auto">
          <a:xfrm>
            <a:off x="6897235" y="5040312"/>
            <a:ext cx="1700212" cy="18176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wedmedal"/>
          <p:cNvPicPr>
            <a:picLocks noChangeAspect="1" noChangeArrowheads="1"/>
          </p:cNvPicPr>
          <p:nvPr/>
        </p:nvPicPr>
        <p:blipFill>
          <a:blip r:embed="rId2"/>
          <a:srcRect/>
          <a:stretch>
            <a:fillRect/>
          </a:stretch>
        </p:blipFill>
        <p:spPr bwMode="auto">
          <a:xfrm>
            <a:off x="5631542" y="5071378"/>
            <a:ext cx="1714500" cy="1743075"/>
          </a:xfrm>
          <a:prstGeom prst="rect">
            <a:avLst/>
          </a:prstGeom>
          <a:noFill/>
          <a:ln w="9525">
            <a:noFill/>
            <a:miter lim="800000"/>
            <a:headEnd/>
            <a:tailEnd/>
          </a:ln>
        </p:spPr>
      </p:pic>
      <p:sp>
        <p:nvSpPr>
          <p:cNvPr id="2" name="标题 1"/>
          <p:cNvSpPr>
            <a:spLocks noGrp="1"/>
          </p:cNvSpPr>
          <p:nvPr>
            <p:ph type="title"/>
          </p:nvPr>
        </p:nvSpPr>
        <p:spPr>
          <a:xfrm>
            <a:off x="682171" y="152400"/>
            <a:ext cx="8233229" cy="736600"/>
          </a:xfrm>
        </p:spPr>
        <p:txBody>
          <a:bodyPr/>
          <a:lstStyle/>
          <a:p>
            <a:r>
              <a:rPr lang="en-US" dirty="0" smtClean="0"/>
              <a:t>20.2.2 Deming</a:t>
            </a:r>
            <a:r>
              <a:rPr lang="zh-CN" altLang="en-US" dirty="0" smtClean="0"/>
              <a:t>、</a:t>
            </a:r>
            <a:r>
              <a:rPr lang="en-US" dirty="0" err="1" smtClean="0"/>
              <a:t>Juran</a:t>
            </a:r>
            <a:r>
              <a:rPr lang="zh-CN" altLang="en-US" dirty="0" smtClean="0"/>
              <a:t>与日本工业的质量革命</a:t>
            </a:r>
            <a:endParaRPr lang="zh-CN" altLang="en-US" dirty="0"/>
          </a:p>
        </p:txBody>
      </p:sp>
      <p:sp>
        <p:nvSpPr>
          <p:cNvPr id="3" name="内容占位符 2"/>
          <p:cNvSpPr>
            <a:spLocks noGrp="1"/>
          </p:cNvSpPr>
          <p:nvPr>
            <p:ph idx="1"/>
          </p:nvPr>
        </p:nvSpPr>
        <p:spPr>
          <a:xfrm>
            <a:off x="1560286" y="1150257"/>
            <a:ext cx="7409543" cy="4902200"/>
          </a:xfrm>
        </p:spPr>
        <p:txBody>
          <a:bodyPr/>
          <a:lstStyle/>
          <a:p>
            <a:r>
              <a:rPr lang="en-US" dirty="0" smtClean="0"/>
              <a:t>1950</a:t>
            </a:r>
            <a:r>
              <a:rPr lang="zh-CN" altLang="en-US" dirty="0" smtClean="0"/>
              <a:t>年</a:t>
            </a:r>
            <a:r>
              <a:rPr lang="en-US" dirty="0" smtClean="0"/>
              <a:t>7~8</a:t>
            </a:r>
            <a:r>
              <a:rPr lang="zh-CN" altLang="en-US" dirty="0" smtClean="0"/>
              <a:t>月间，</a:t>
            </a:r>
            <a:r>
              <a:rPr lang="en-US" dirty="0" smtClean="0"/>
              <a:t>Deming</a:t>
            </a:r>
            <a:r>
              <a:rPr lang="zh-CN" altLang="en-US" dirty="0" smtClean="0"/>
              <a:t>以统计过程控制</a:t>
            </a:r>
            <a:r>
              <a:rPr lang="en-US" dirty="0" smtClean="0"/>
              <a:t>( SPC--statistical process control)</a:t>
            </a:r>
            <a:r>
              <a:rPr lang="zh-CN" altLang="en-US" dirty="0" smtClean="0"/>
              <a:t>和质量为题培训了几百名工程师、经理和学者，包括</a:t>
            </a:r>
            <a:r>
              <a:rPr lang="en-US" dirty="0" smtClean="0"/>
              <a:t>Sony</a:t>
            </a:r>
            <a:r>
              <a:rPr lang="zh-CN" altLang="en-US" dirty="0" smtClean="0"/>
              <a:t>的创始人盛田昭夫</a:t>
            </a:r>
            <a:r>
              <a:rPr lang="en-US" dirty="0" smtClean="0"/>
              <a:t>(Akio Morita)</a:t>
            </a:r>
            <a:r>
              <a:rPr lang="zh-CN" altLang="en-US" dirty="0" smtClean="0"/>
              <a:t>。</a:t>
            </a:r>
            <a:endParaRPr lang="en-US" altLang="zh-CN" dirty="0" smtClean="0"/>
          </a:p>
          <a:p>
            <a:r>
              <a:rPr lang="en-US" dirty="0" smtClean="0"/>
              <a:t>Deming</a:t>
            </a:r>
            <a:r>
              <a:rPr lang="zh-CN" altLang="en-US" dirty="0" smtClean="0"/>
              <a:t>向这些执行总裁们传达：改进质量将会在减少成本的同时提高生产效率和市场份额。</a:t>
            </a:r>
            <a:endParaRPr lang="en-US" altLang="zh-CN" dirty="0" smtClean="0"/>
          </a:p>
          <a:p>
            <a:r>
              <a:rPr lang="en-US" dirty="0" smtClean="0"/>
              <a:t>JUSE</a:t>
            </a:r>
            <a:r>
              <a:rPr lang="zh-CN" altLang="en-US" dirty="0" smtClean="0"/>
              <a:t>建立了戴明奖</a:t>
            </a:r>
            <a:r>
              <a:rPr lang="en-US" dirty="0" smtClean="0"/>
              <a:t>(Deming Prize)</a:t>
            </a:r>
            <a:r>
              <a:rPr lang="zh-CN" altLang="en-US" dirty="0" smtClean="0"/>
              <a:t>颁发给那些在质量上做出贡献的日本科学家和工程师。</a:t>
            </a:r>
            <a:endParaRPr lang="zh-CN" altLang="en-US" dirty="0"/>
          </a:p>
        </p:txBody>
      </p:sp>
      <p:pic>
        <p:nvPicPr>
          <p:cNvPr id="4" name="Picture 4" descr="deming"/>
          <p:cNvPicPr>
            <a:picLocks noChangeAspect="1" noChangeArrowheads="1"/>
          </p:cNvPicPr>
          <p:nvPr/>
        </p:nvPicPr>
        <p:blipFill>
          <a:blip r:embed="rId3"/>
          <a:srcRect/>
          <a:stretch>
            <a:fillRect/>
          </a:stretch>
        </p:blipFill>
        <p:spPr bwMode="auto">
          <a:xfrm>
            <a:off x="725714" y="4191681"/>
            <a:ext cx="1714500" cy="2171700"/>
          </a:xfrm>
          <a:prstGeom prst="rect">
            <a:avLst/>
          </a:prstGeom>
          <a:noFill/>
          <a:ln w="9525">
            <a:noFill/>
            <a:miter lim="800000"/>
            <a:headEnd/>
            <a:tailEnd/>
          </a:ln>
        </p:spPr>
      </p:pic>
      <p:sp>
        <p:nvSpPr>
          <p:cNvPr id="6" name="TextBox 5"/>
          <p:cNvSpPr txBox="1"/>
          <p:nvPr/>
        </p:nvSpPr>
        <p:spPr>
          <a:xfrm>
            <a:off x="2438400" y="5776686"/>
            <a:ext cx="1582484" cy="461665"/>
          </a:xfrm>
          <a:prstGeom prst="rect">
            <a:avLst/>
          </a:prstGeom>
          <a:noFill/>
        </p:spPr>
        <p:txBody>
          <a:bodyPr wrap="none" rtlCol="0">
            <a:spAutoFit/>
          </a:bodyPr>
          <a:lstStyle/>
          <a:p>
            <a:r>
              <a:rPr lang="en-US" altLang="zh-CN" dirty="0" smtClean="0"/>
              <a:t>1990~1993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1951</a:t>
            </a:r>
            <a:r>
              <a:rPr lang="zh-CN" altLang="en-US" dirty="0" smtClean="0"/>
              <a:t>年</a:t>
            </a:r>
            <a:r>
              <a:rPr lang="en-US" dirty="0" smtClean="0"/>
              <a:t>Joseph M.. </a:t>
            </a:r>
            <a:r>
              <a:rPr lang="en-US" dirty="0" err="1" smtClean="0"/>
              <a:t>Juran</a:t>
            </a:r>
            <a:r>
              <a:rPr lang="zh-CN" altLang="en-US" dirty="0" smtClean="0"/>
              <a:t>出版了</a:t>
            </a:r>
            <a:r>
              <a:rPr lang="en-US" altLang="zh-CN" dirty="0" smtClean="0"/>
              <a:t>《</a:t>
            </a:r>
            <a:r>
              <a:rPr lang="zh-CN" altLang="en-US" dirty="0" smtClean="0"/>
              <a:t>质量控制手册</a:t>
            </a:r>
            <a:r>
              <a:rPr lang="en-US" dirty="0" smtClean="0"/>
              <a:t>(Quality Control Handbook)</a:t>
            </a:r>
            <a:r>
              <a:rPr lang="en-US" altLang="zh-CN" dirty="0" smtClean="0"/>
              <a:t>》</a:t>
            </a:r>
            <a:r>
              <a:rPr lang="zh-CN" altLang="en-US" dirty="0" smtClean="0"/>
              <a:t>第一版，立刻引起日本</a:t>
            </a:r>
            <a:r>
              <a:rPr lang="en-US" dirty="0" smtClean="0"/>
              <a:t>JUSE</a:t>
            </a:r>
            <a:r>
              <a:rPr lang="zh-CN" altLang="en-US" dirty="0" smtClean="0"/>
              <a:t>的注意，于</a:t>
            </a:r>
            <a:r>
              <a:rPr lang="en-US" dirty="0" smtClean="0"/>
              <a:t>1952</a:t>
            </a:r>
            <a:r>
              <a:rPr lang="zh-CN" altLang="en-US" dirty="0" smtClean="0"/>
              <a:t>年要求他前往日本工作。</a:t>
            </a:r>
            <a:endParaRPr lang="en-US" altLang="zh-CN" dirty="0" smtClean="0"/>
          </a:p>
          <a:p>
            <a:r>
              <a:rPr lang="en-US" dirty="0" smtClean="0"/>
              <a:t>1954</a:t>
            </a:r>
            <a:r>
              <a:rPr lang="zh-CN" altLang="en-US" dirty="0" smtClean="0"/>
              <a:t>年</a:t>
            </a:r>
            <a:r>
              <a:rPr lang="en-US" dirty="0" err="1" smtClean="0"/>
              <a:t>Juran</a:t>
            </a:r>
            <a:r>
              <a:rPr lang="zh-CN" altLang="en-US" dirty="0" smtClean="0"/>
              <a:t>到达日本会见了十多个制造企业，并在大学演讲。</a:t>
            </a:r>
            <a:endParaRPr lang="en-US" altLang="zh-CN" dirty="0" smtClean="0"/>
          </a:p>
          <a:p>
            <a:pPr lvl="1"/>
            <a:r>
              <a:rPr lang="zh-CN" altLang="en-US" dirty="0" smtClean="0"/>
              <a:t>他的主题与</a:t>
            </a:r>
            <a:r>
              <a:rPr lang="en-US" dirty="0" smtClean="0"/>
              <a:t>Deming</a:t>
            </a:r>
            <a:r>
              <a:rPr lang="zh-CN" altLang="en-US" dirty="0" smtClean="0"/>
              <a:t>的统计过程不同，主要集中在“质量管理”方面，主要培训高层和中层管理人员。</a:t>
            </a:r>
          </a:p>
          <a:p>
            <a:endParaRPr lang="zh-CN" altLang="en-US" dirty="0"/>
          </a:p>
        </p:txBody>
      </p:sp>
      <p:pic>
        <p:nvPicPr>
          <p:cNvPr id="4" name="Picture 4" descr="juran"/>
          <p:cNvPicPr>
            <a:picLocks noChangeAspect="1" noChangeArrowheads="1"/>
          </p:cNvPicPr>
          <p:nvPr/>
        </p:nvPicPr>
        <p:blipFill>
          <a:blip r:embed="rId2"/>
          <a:srcRect/>
          <a:stretch>
            <a:fillRect/>
          </a:stretch>
        </p:blipFill>
        <p:spPr bwMode="auto">
          <a:xfrm>
            <a:off x="0" y="4445908"/>
            <a:ext cx="1816100" cy="1816100"/>
          </a:xfrm>
          <a:prstGeom prst="rect">
            <a:avLst/>
          </a:prstGeom>
          <a:noFill/>
          <a:ln w="9525">
            <a:noFill/>
            <a:miter lim="800000"/>
            <a:headEnd/>
            <a:tailEnd/>
          </a:ln>
        </p:spPr>
      </p:pic>
      <p:sp>
        <p:nvSpPr>
          <p:cNvPr id="5" name="矩形 4"/>
          <p:cNvSpPr/>
          <p:nvPr/>
        </p:nvSpPr>
        <p:spPr>
          <a:xfrm>
            <a:off x="1842952" y="5636567"/>
            <a:ext cx="1659429" cy="461665"/>
          </a:xfrm>
          <a:prstGeom prst="rect">
            <a:avLst/>
          </a:prstGeom>
        </p:spPr>
        <p:txBody>
          <a:bodyPr wrap="none">
            <a:spAutoFit/>
          </a:bodyPr>
          <a:lstStyle/>
          <a:p>
            <a:r>
              <a:rPr lang="en-US" altLang="zh-CN" dirty="0" smtClean="0"/>
              <a:t>1904~ 2008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20.2.3 </a:t>
            </a:r>
            <a:r>
              <a:rPr lang="en-US" dirty="0" err="1" smtClean="0"/>
              <a:t>Juran</a:t>
            </a:r>
            <a:r>
              <a:rPr lang="zh-CN" altLang="en-US" dirty="0" smtClean="0"/>
              <a:t>质量改进三步曲</a:t>
            </a:r>
            <a:endParaRPr lang="zh-CN" altLang="en-US" dirty="0"/>
          </a:p>
        </p:txBody>
      </p:sp>
      <p:sp>
        <p:nvSpPr>
          <p:cNvPr id="3" name="内容占位符 2"/>
          <p:cNvSpPr>
            <a:spLocks noGrp="1"/>
          </p:cNvSpPr>
          <p:nvPr>
            <p:ph idx="1"/>
          </p:nvPr>
        </p:nvSpPr>
        <p:spPr>
          <a:xfrm>
            <a:off x="990600" y="1295400"/>
            <a:ext cx="8001000" cy="809171"/>
          </a:xfrm>
        </p:spPr>
        <p:txBody>
          <a:bodyPr/>
          <a:lstStyle/>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8988" y="1756229"/>
            <a:ext cx="8079241" cy="477822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20.2.4 Crosby</a:t>
            </a:r>
            <a:r>
              <a:rPr lang="zh-CN" altLang="en-US" dirty="0" smtClean="0"/>
              <a:t>的质量成熟度网格</a:t>
            </a:r>
            <a:endParaRPr lang="zh-CN" altLang="en-US" dirty="0"/>
          </a:p>
        </p:txBody>
      </p:sp>
      <p:sp>
        <p:nvSpPr>
          <p:cNvPr id="6" name="内容占位符 2"/>
          <p:cNvSpPr>
            <a:spLocks noGrp="1"/>
          </p:cNvSpPr>
          <p:nvPr>
            <p:ph idx="1"/>
          </p:nvPr>
        </p:nvSpPr>
        <p:spPr>
          <a:xfrm>
            <a:off x="1712686" y="1295400"/>
            <a:ext cx="7278913" cy="4902200"/>
          </a:xfrm>
        </p:spPr>
        <p:txBody>
          <a:bodyPr/>
          <a:lstStyle/>
          <a:p>
            <a:r>
              <a:rPr lang="en-US" dirty="0" smtClean="0"/>
              <a:t>1979</a:t>
            </a:r>
            <a:r>
              <a:rPr lang="zh-CN" altLang="en-US" dirty="0" smtClean="0"/>
              <a:t>年</a:t>
            </a:r>
            <a:r>
              <a:rPr lang="en-US" dirty="0" smtClean="0"/>
              <a:t>Crosby</a:t>
            </a:r>
            <a:r>
              <a:rPr lang="zh-CN" altLang="en-US" dirty="0" smtClean="0"/>
              <a:t>出版</a:t>
            </a:r>
            <a:r>
              <a:rPr lang="en-US" altLang="zh-CN" dirty="0" smtClean="0"/>
              <a:t>《</a:t>
            </a:r>
            <a:r>
              <a:rPr lang="en-US" dirty="0" smtClean="0"/>
              <a:t>Quality is free</a:t>
            </a:r>
            <a:r>
              <a:rPr lang="en-US" altLang="zh-CN" dirty="0" smtClean="0"/>
              <a:t>》</a:t>
            </a:r>
            <a:r>
              <a:rPr lang="zh-CN" altLang="en-US" dirty="0" smtClean="0"/>
              <a:t>，给出了一个组织的质量成熟度网格。</a:t>
            </a:r>
            <a:endParaRPr lang="en-US" altLang="zh-CN" dirty="0" smtClean="0"/>
          </a:p>
          <a:p>
            <a:pPr lvl="1"/>
            <a:r>
              <a:rPr lang="zh-CN" altLang="en-US" dirty="0" smtClean="0"/>
              <a:t>将组织的成熟度分为五个等级，分别是：</a:t>
            </a:r>
            <a:endParaRPr lang="en-US" altLang="zh-CN" dirty="0" smtClean="0"/>
          </a:p>
          <a:p>
            <a:pPr lvl="2"/>
            <a:r>
              <a:rPr lang="zh-CN" altLang="en-US" dirty="0" smtClean="0"/>
              <a:t>不确定</a:t>
            </a:r>
            <a:r>
              <a:rPr lang="en-US" dirty="0" smtClean="0"/>
              <a:t>(Uncertainty)</a:t>
            </a:r>
            <a:r>
              <a:rPr lang="zh-CN" altLang="en-US" dirty="0" smtClean="0"/>
              <a:t>、觉醒</a:t>
            </a:r>
            <a:r>
              <a:rPr lang="en-US" dirty="0" smtClean="0"/>
              <a:t>(Awakening)</a:t>
            </a:r>
            <a:r>
              <a:rPr lang="zh-CN" altLang="en-US" dirty="0" smtClean="0"/>
              <a:t>、启迪</a:t>
            </a:r>
            <a:r>
              <a:rPr lang="en-US" dirty="0" smtClean="0"/>
              <a:t>(Enlightenment)</a:t>
            </a:r>
            <a:r>
              <a:rPr lang="zh-CN" altLang="en-US" dirty="0" smtClean="0"/>
              <a:t>、智慧</a:t>
            </a:r>
            <a:r>
              <a:rPr lang="en-US" dirty="0" smtClean="0"/>
              <a:t>(Wisdom)</a:t>
            </a:r>
            <a:r>
              <a:rPr lang="zh-CN" altLang="en-US" dirty="0" smtClean="0"/>
              <a:t>、确定</a:t>
            </a:r>
            <a:r>
              <a:rPr lang="en-US" dirty="0" smtClean="0"/>
              <a:t>(Certainty)</a:t>
            </a:r>
            <a:r>
              <a:rPr lang="zh-CN" altLang="en-US" dirty="0" smtClean="0"/>
              <a:t>。</a:t>
            </a:r>
            <a:endParaRPr lang="en-US" altLang="zh-CN" dirty="0" smtClean="0"/>
          </a:p>
          <a:p>
            <a:pPr lvl="1"/>
            <a:r>
              <a:rPr lang="zh-CN" altLang="en-US" dirty="0" smtClean="0"/>
              <a:t>列出了六个影响质量的主要因素，分别是：</a:t>
            </a:r>
            <a:endParaRPr lang="en-US" altLang="zh-CN" dirty="0" smtClean="0"/>
          </a:p>
          <a:p>
            <a:pPr lvl="2"/>
            <a:r>
              <a:rPr lang="zh-CN" altLang="en-US" dirty="0" smtClean="0"/>
              <a:t>管理层对质量的理解和态度、质量组织状态、问题处理方式、质量成本占销售的比例、质量改进活动、特征描述。</a:t>
            </a:r>
            <a:endParaRPr lang="zh-CN" altLang="en-US" dirty="0"/>
          </a:p>
        </p:txBody>
      </p:sp>
      <p:sp>
        <p:nvSpPr>
          <p:cNvPr id="8" name="矩形 7"/>
          <p:cNvSpPr/>
          <p:nvPr/>
        </p:nvSpPr>
        <p:spPr>
          <a:xfrm>
            <a:off x="870857" y="5901845"/>
            <a:ext cx="2329542" cy="461665"/>
          </a:xfrm>
          <a:prstGeom prst="rect">
            <a:avLst/>
          </a:prstGeom>
        </p:spPr>
        <p:txBody>
          <a:bodyPr wrap="square">
            <a:spAutoFit/>
          </a:bodyPr>
          <a:lstStyle/>
          <a:p>
            <a:r>
              <a:rPr lang="en-US" altLang="zh-CN" dirty="0" smtClean="0"/>
              <a:t>1926</a:t>
            </a:r>
            <a:r>
              <a:rPr lang="zh-CN" altLang="en-US" dirty="0" smtClean="0"/>
              <a:t>年</a:t>
            </a:r>
            <a:r>
              <a:rPr lang="en-US" altLang="zh-CN" dirty="0" smtClean="0"/>
              <a:t>~2001</a:t>
            </a:r>
            <a:r>
              <a:rPr lang="zh-CN" altLang="en-US" dirty="0" smtClean="0"/>
              <a:t>年</a:t>
            </a:r>
            <a:endParaRPr lang="zh-CN" altLang="en-US" dirty="0"/>
          </a:p>
        </p:txBody>
      </p:sp>
      <p:pic>
        <p:nvPicPr>
          <p:cNvPr id="2050" name="Picture 2" descr="c:\users\think\appdata\roaming\360se6\USERDA~1\Temp\U_1380~1.JPG"/>
          <p:cNvPicPr>
            <a:picLocks noChangeAspect="1" noChangeArrowheads="1"/>
          </p:cNvPicPr>
          <p:nvPr/>
        </p:nvPicPr>
        <p:blipFill>
          <a:blip r:embed="rId2"/>
          <a:srcRect/>
          <a:stretch>
            <a:fillRect/>
          </a:stretch>
        </p:blipFill>
        <p:spPr bwMode="auto">
          <a:xfrm>
            <a:off x="0" y="2984500"/>
            <a:ext cx="2247900" cy="28575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 y="522515"/>
          <a:ext cx="9144001" cy="5921826"/>
        </p:xfrm>
        <a:graphic>
          <a:graphicData uri="http://schemas.openxmlformats.org/drawingml/2006/table">
            <a:tbl>
              <a:tblPr/>
              <a:tblGrid>
                <a:gridCol w="1019868"/>
                <a:gridCol w="1311255"/>
                <a:gridCol w="1433032"/>
                <a:gridCol w="1265590"/>
                <a:gridCol w="1491746"/>
                <a:gridCol w="1311255"/>
                <a:gridCol w="1311255"/>
              </a:tblGrid>
              <a:tr h="683871">
                <a:tc>
                  <a:txBody>
                    <a:bodyPr/>
                    <a:lstStyle/>
                    <a:p>
                      <a:pPr indent="269875" algn="r">
                        <a:lnSpc>
                          <a:spcPts val="1660"/>
                        </a:lnSpc>
                        <a:spcAft>
                          <a:spcPts val="0"/>
                        </a:spcAft>
                      </a:pPr>
                      <a:r>
                        <a:rPr lang="zh-CN" sz="1600" b="1" dirty="0">
                          <a:latin typeface="Times New Roman"/>
                          <a:ea typeface="宋体"/>
                        </a:rPr>
                        <a:t>影响因素</a:t>
                      </a:r>
                      <a:endParaRPr lang="zh-CN" sz="1600" dirty="0">
                        <a:latin typeface="Times New Roman"/>
                        <a:ea typeface="宋体"/>
                      </a:endParaRPr>
                    </a:p>
                    <a:p>
                      <a:pPr indent="269875" algn="l">
                        <a:lnSpc>
                          <a:spcPts val="1660"/>
                        </a:lnSpc>
                        <a:spcAft>
                          <a:spcPts val="0"/>
                        </a:spcAft>
                      </a:pPr>
                      <a:r>
                        <a:rPr lang="zh-CN" sz="1600" b="1" dirty="0">
                          <a:latin typeface="Times New Roman"/>
                          <a:ea typeface="宋体"/>
                        </a:rPr>
                        <a:t>阶段</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zh-CN" sz="1600" b="1" dirty="0">
                          <a:latin typeface="Times New Roman"/>
                          <a:ea typeface="宋体"/>
                        </a:rPr>
                        <a:t>管理层的理解和态度</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组织状态</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问题处理</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质量成本占销售的比例</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质量改进运动</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特征表现</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696">
                <a:tc>
                  <a:txBody>
                    <a:bodyPr/>
                    <a:lstStyle/>
                    <a:p>
                      <a:pPr indent="269875" algn="just">
                        <a:lnSpc>
                          <a:spcPts val="1660"/>
                        </a:lnSpc>
                        <a:spcAft>
                          <a:spcPts val="0"/>
                        </a:spcAft>
                      </a:pPr>
                      <a:r>
                        <a:rPr lang="zh-CN" sz="1600" b="1">
                          <a:latin typeface="Times New Roman"/>
                          <a:ea typeface="宋体"/>
                        </a:rPr>
                        <a:t>阶段</a:t>
                      </a:r>
                      <a:r>
                        <a:rPr lang="en-US" sz="1600" b="1">
                          <a:latin typeface="Times New Roman"/>
                          <a:ea typeface="宋体"/>
                        </a:rPr>
                        <a:t>I</a:t>
                      </a:r>
                      <a:r>
                        <a:rPr lang="zh-CN" sz="1600" b="1">
                          <a:latin typeface="Times New Roman"/>
                          <a:ea typeface="宋体"/>
                        </a:rPr>
                        <a:t>：</a:t>
                      </a:r>
                      <a:endParaRPr lang="zh-CN" sz="1600">
                        <a:latin typeface="Times New Roman"/>
                        <a:ea typeface="宋体"/>
                      </a:endParaRPr>
                    </a:p>
                    <a:p>
                      <a:pPr indent="269875" algn="just">
                        <a:lnSpc>
                          <a:spcPts val="1660"/>
                        </a:lnSpc>
                        <a:spcAft>
                          <a:spcPts val="0"/>
                        </a:spcAft>
                      </a:pPr>
                      <a:r>
                        <a:rPr lang="zh-CN" sz="1600" b="1">
                          <a:latin typeface="Times New Roman"/>
                          <a:ea typeface="宋体"/>
                        </a:rPr>
                        <a:t>不确定</a:t>
                      </a:r>
                      <a:endParaRPr lang="zh-CN" sz="1600">
                        <a:latin typeface="Times New Roman"/>
                        <a:ea typeface="宋体"/>
                      </a:endParaRPr>
                    </a:p>
                    <a:p>
                      <a:pPr indent="269875" algn="just">
                        <a:lnSpc>
                          <a:spcPts val="1660"/>
                        </a:lnSpc>
                        <a:spcAft>
                          <a:spcPts val="0"/>
                        </a:spcAft>
                      </a:pPr>
                      <a:r>
                        <a:rPr lang="en-US" sz="1600" b="1">
                          <a:latin typeface="宋体"/>
                          <a:ea typeface="宋体"/>
                        </a:rPr>
                        <a:t>(Uncertainty)</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质量只是由质量部门负责事</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质量隐藏在制造或工程中，没有审查。</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问题发生时，出现争吵</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质量成本未知，现实情况约为</a:t>
                      </a:r>
                      <a:r>
                        <a:rPr lang="en-US" sz="1600" dirty="0">
                          <a:latin typeface="Times New Roman"/>
                          <a:ea typeface="宋体"/>
                        </a:rPr>
                        <a:t>20%</a:t>
                      </a:r>
                      <a:endParaRPr lang="zh-CN" sz="1600" dirty="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缺乏有组织的质量改进活动</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“我们不知道为何我们的质量会有问题”</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6775">
                <a:tc>
                  <a:txBody>
                    <a:bodyPr/>
                    <a:lstStyle/>
                    <a:p>
                      <a:pPr indent="269875" algn="just">
                        <a:lnSpc>
                          <a:spcPts val="1660"/>
                        </a:lnSpc>
                        <a:spcAft>
                          <a:spcPts val="0"/>
                        </a:spcAft>
                      </a:pPr>
                      <a:r>
                        <a:rPr lang="zh-CN" sz="1600" b="1">
                          <a:latin typeface="Times New Roman"/>
                          <a:ea typeface="宋体"/>
                        </a:rPr>
                        <a:t>阶段</a:t>
                      </a:r>
                      <a:r>
                        <a:rPr lang="en-US" sz="1600" b="1">
                          <a:latin typeface="Times New Roman"/>
                          <a:ea typeface="宋体"/>
                        </a:rPr>
                        <a:t>II</a:t>
                      </a:r>
                      <a:r>
                        <a:rPr lang="zh-CN" sz="1600" b="1">
                          <a:latin typeface="Times New Roman"/>
                          <a:ea typeface="宋体"/>
                        </a:rPr>
                        <a:t>：</a:t>
                      </a:r>
                      <a:endParaRPr lang="zh-CN" sz="1600">
                        <a:latin typeface="Times New Roman"/>
                        <a:ea typeface="宋体"/>
                      </a:endParaRPr>
                    </a:p>
                    <a:p>
                      <a:pPr indent="269875" algn="just">
                        <a:lnSpc>
                          <a:spcPts val="1660"/>
                        </a:lnSpc>
                        <a:spcAft>
                          <a:spcPts val="0"/>
                        </a:spcAft>
                      </a:pPr>
                      <a:r>
                        <a:rPr lang="zh-CN" sz="1600" b="1">
                          <a:latin typeface="Times New Roman"/>
                          <a:ea typeface="宋体"/>
                        </a:rPr>
                        <a:t>觉醒</a:t>
                      </a:r>
                      <a:endParaRPr lang="zh-CN" sz="1600">
                        <a:latin typeface="Times New Roman"/>
                        <a:ea typeface="宋体"/>
                      </a:endParaRPr>
                    </a:p>
                    <a:p>
                      <a:pPr indent="269875" algn="just">
                        <a:lnSpc>
                          <a:spcPts val="1660"/>
                        </a:lnSpc>
                        <a:spcAft>
                          <a:spcPts val="0"/>
                        </a:spcAft>
                      </a:pPr>
                      <a:r>
                        <a:rPr lang="en-US" sz="1600" b="1">
                          <a:latin typeface="宋体"/>
                          <a:ea typeface="宋体"/>
                        </a:rPr>
                        <a:t>(Awakening)</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当质量管理有价值时，不情愿地承诺资源</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任命一个质量领导，但强调的是评估和推动产品</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团队表达了主要问题，但是缺乏长效的解决方案</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报告的质量成本</a:t>
                      </a:r>
                      <a:r>
                        <a:rPr lang="en-US" sz="1600">
                          <a:latin typeface="Times New Roman"/>
                          <a:ea typeface="宋体"/>
                        </a:rPr>
                        <a:t>3%</a:t>
                      </a:r>
                      <a:r>
                        <a:rPr lang="zh-CN" sz="1600">
                          <a:latin typeface="Times New Roman"/>
                          <a:ea typeface="宋体"/>
                        </a:rPr>
                        <a:t>，但实际是</a:t>
                      </a:r>
                      <a:r>
                        <a:rPr lang="en-US" sz="1600">
                          <a:latin typeface="Times New Roman"/>
                          <a:ea typeface="宋体"/>
                        </a:rPr>
                        <a:t>18%</a:t>
                      </a:r>
                      <a:r>
                        <a:rPr lang="zh-CN" sz="1600">
                          <a:latin typeface="Times New Roman"/>
                          <a:ea typeface="宋体"/>
                        </a:rPr>
                        <a:t>。</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改进活动仅限于短效范围，激励性的工作</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“我们总是知道质量有问题”</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0902">
                <a:tc>
                  <a:txBody>
                    <a:bodyPr/>
                    <a:lstStyle/>
                    <a:p>
                      <a:pPr indent="269875" algn="just">
                        <a:lnSpc>
                          <a:spcPts val="1660"/>
                        </a:lnSpc>
                        <a:spcAft>
                          <a:spcPts val="0"/>
                        </a:spcAft>
                      </a:pPr>
                      <a:r>
                        <a:rPr lang="zh-CN" sz="1600" b="1">
                          <a:latin typeface="Times New Roman"/>
                          <a:ea typeface="宋体"/>
                        </a:rPr>
                        <a:t>阶段</a:t>
                      </a:r>
                      <a:r>
                        <a:rPr lang="en-US" sz="1600" b="1">
                          <a:latin typeface="Times New Roman"/>
                          <a:ea typeface="宋体"/>
                        </a:rPr>
                        <a:t>III</a:t>
                      </a:r>
                      <a:r>
                        <a:rPr lang="zh-CN" sz="1600" b="1">
                          <a:latin typeface="Times New Roman"/>
                          <a:ea typeface="宋体"/>
                        </a:rPr>
                        <a:t>：</a:t>
                      </a:r>
                      <a:endParaRPr lang="zh-CN" sz="1600">
                        <a:latin typeface="Times New Roman"/>
                        <a:ea typeface="宋体"/>
                      </a:endParaRPr>
                    </a:p>
                    <a:p>
                      <a:pPr indent="269875" algn="just">
                        <a:lnSpc>
                          <a:spcPts val="1660"/>
                        </a:lnSpc>
                        <a:spcAft>
                          <a:spcPts val="0"/>
                        </a:spcAft>
                      </a:pPr>
                      <a:r>
                        <a:rPr lang="zh-CN" sz="1600" b="1">
                          <a:latin typeface="Times New Roman"/>
                          <a:ea typeface="宋体"/>
                        </a:rPr>
                        <a:t>启迪</a:t>
                      </a:r>
                      <a:endParaRPr lang="zh-CN" sz="1600">
                        <a:latin typeface="Times New Roman"/>
                        <a:ea typeface="宋体"/>
                      </a:endParaRPr>
                    </a:p>
                    <a:p>
                      <a:pPr indent="269875" algn="just">
                        <a:lnSpc>
                          <a:spcPts val="1660"/>
                        </a:lnSpc>
                        <a:spcAft>
                          <a:spcPts val="0"/>
                        </a:spcAft>
                      </a:pPr>
                      <a:r>
                        <a:rPr lang="en-US" sz="1600" b="1">
                          <a:latin typeface="宋体"/>
                          <a:ea typeface="宋体"/>
                        </a:rPr>
                        <a:t>(Enlightenment)</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管理层采取支持和帮助的立场</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质量评估成为与工程、市场等一样的级别</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公开地，按顺序地解决问题</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报告的质量成本是</a:t>
                      </a:r>
                      <a:r>
                        <a:rPr lang="en-US" sz="1600">
                          <a:latin typeface="Times New Roman"/>
                          <a:ea typeface="宋体"/>
                        </a:rPr>
                        <a:t>8%</a:t>
                      </a:r>
                      <a:r>
                        <a:rPr lang="zh-CN" sz="1600">
                          <a:latin typeface="Times New Roman"/>
                          <a:ea typeface="宋体"/>
                        </a:rPr>
                        <a:t>，虽然实际上可能占销售的</a:t>
                      </a:r>
                      <a:r>
                        <a:rPr lang="en-US" sz="1600">
                          <a:latin typeface="Times New Roman"/>
                          <a:ea typeface="宋体"/>
                        </a:rPr>
                        <a:t>12%</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实施了质量改进</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“我们标识和解决了我们的问题”</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5807">
                <a:tc>
                  <a:txBody>
                    <a:bodyPr/>
                    <a:lstStyle/>
                    <a:p>
                      <a:pPr indent="269875" algn="just">
                        <a:lnSpc>
                          <a:spcPts val="1660"/>
                        </a:lnSpc>
                        <a:spcAft>
                          <a:spcPts val="0"/>
                        </a:spcAft>
                      </a:pPr>
                      <a:r>
                        <a:rPr lang="zh-CN" sz="1600" b="1">
                          <a:latin typeface="Times New Roman"/>
                          <a:ea typeface="宋体"/>
                        </a:rPr>
                        <a:t>阶段</a:t>
                      </a:r>
                      <a:r>
                        <a:rPr lang="en-US" sz="1600" b="1">
                          <a:latin typeface="Times New Roman"/>
                          <a:ea typeface="宋体"/>
                        </a:rPr>
                        <a:t>IV</a:t>
                      </a:r>
                      <a:r>
                        <a:rPr lang="zh-CN" sz="1600" b="1">
                          <a:latin typeface="Times New Roman"/>
                          <a:ea typeface="宋体"/>
                        </a:rPr>
                        <a:t>：</a:t>
                      </a:r>
                      <a:endParaRPr lang="zh-CN" sz="1600">
                        <a:latin typeface="Times New Roman"/>
                        <a:ea typeface="宋体"/>
                      </a:endParaRPr>
                    </a:p>
                    <a:p>
                      <a:pPr indent="269875" algn="just">
                        <a:lnSpc>
                          <a:spcPts val="1660"/>
                        </a:lnSpc>
                        <a:spcAft>
                          <a:spcPts val="0"/>
                        </a:spcAft>
                      </a:pPr>
                      <a:r>
                        <a:rPr lang="zh-CN" sz="1600" b="1">
                          <a:latin typeface="Times New Roman"/>
                          <a:ea typeface="宋体"/>
                        </a:rPr>
                        <a:t>智慧</a:t>
                      </a:r>
                      <a:endParaRPr lang="zh-CN" sz="1600">
                        <a:latin typeface="Times New Roman"/>
                        <a:ea typeface="宋体"/>
                      </a:endParaRPr>
                    </a:p>
                    <a:p>
                      <a:pPr indent="269875" algn="just">
                        <a:lnSpc>
                          <a:spcPts val="1660"/>
                        </a:lnSpc>
                        <a:spcAft>
                          <a:spcPts val="0"/>
                        </a:spcAft>
                      </a:pPr>
                      <a:r>
                        <a:rPr lang="en-US" sz="1600" b="1">
                          <a:latin typeface="宋体"/>
                          <a:ea typeface="宋体"/>
                        </a:rPr>
                        <a:t>(Wisdom)</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管理层参与，并理解了质量</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质量经理是公司的主管之一</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问题在开发阶段的早期被标识</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报告的质量成本是</a:t>
                      </a:r>
                      <a:r>
                        <a:rPr lang="en-US" sz="1600">
                          <a:latin typeface="Times New Roman"/>
                          <a:ea typeface="宋体"/>
                        </a:rPr>
                        <a:t>6.5%</a:t>
                      </a:r>
                      <a:r>
                        <a:rPr lang="zh-CN" sz="1600">
                          <a:latin typeface="Times New Roman"/>
                          <a:ea typeface="宋体"/>
                        </a:rPr>
                        <a:t>，实际上可能占销售的</a:t>
                      </a:r>
                      <a:r>
                        <a:rPr lang="en-US" sz="1600">
                          <a:latin typeface="Times New Roman"/>
                          <a:ea typeface="宋体"/>
                        </a:rPr>
                        <a:t>8%</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质量改进程序是连续的，并通过培训一直遵守。</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“缺陷预防成为日常工作的例行规程”</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6775">
                <a:tc>
                  <a:txBody>
                    <a:bodyPr/>
                    <a:lstStyle/>
                    <a:p>
                      <a:pPr indent="269875" algn="just">
                        <a:lnSpc>
                          <a:spcPts val="1660"/>
                        </a:lnSpc>
                        <a:spcAft>
                          <a:spcPts val="0"/>
                        </a:spcAft>
                      </a:pPr>
                      <a:r>
                        <a:rPr lang="zh-CN" sz="1600" b="1">
                          <a:latin typeface="Times New Roman"/>
                          <a:ea typeface="宋体"/>
                        </a:rPr>
                        <a:t>阶段</a:t>
                      </a:r>
                      <a:r>
                        <a:rPr lang="en-US" sz="1600" b="1">
                          <a:latin typeface="Times New Roman"/>
                          <a:ea typeface="宋体"/>
                        </a:rPr>
                        <a:t>V</a:t>
                      </a:r>
                      <a:r>
                        <a:rPr lang="zh-CN" sz="1600" b="1">
                          <a:latin typeface="Times New Roman"/>
                          <a:ea typeface="宋体"/>
                        </a:rPr>
                        <a:t>：</a:t>
                      </a:r>
                      <a:endParaRPr lang="zh-CN" sz="1600">
                        <a:latin typeface="Times New Roman"/>
                        <a:ea typeface="宋体"/>
                      </a:endParaRPr>
                    </a:p>
                    <a:p>
                      <a:pPr indent="269875" algn="just">
                        <a:lnSpc>
                          <a:spcPts val="1660"/>
                        </a:lnSpc>
                        <a:spcAft>
                          <a:spcPts val="0"/>
                        </a:spcAft>
                      </a:pPr>
                      <a:r>
                        <a:rPr lang="zh-CN" sz="1600" b="1">
                          <a:latin typeface="Times New Roman"/>
                          <a:ea typeface="宋体"/>
                        </a:rPr>
                        <a:t>确定</a:t>
                      </a:r>
                      <a:endParaRPr lang="zh-CN" sz="1600">
                        <a:latin typeface="Times New Roman"/>
                        <a:ea typeface="宋体"/>
                      </a:endParaRPr>
                    </a:p>
                    <a:p>
                      <a:pPr indent="269875" algn="just">
                        <a:lnSpc>
                          <a:spcPts val="1660"/>
                        </a:lnSpc>
                        <a:spcAft>
                          <a:spcPts val="0"/>
                        </a:spcAft>
                      </a:pPr>
                      <a:r>
                        <a:rPr lang="en-US" sz="1600" b="1">
                          <a:latin typeface="宋体"/>
                          <a:ea typeface="宋体"/>
                        </a:rPr>
                        <a:t>(Certainty)</a:t>
                      </a:r>
                      <a:endParaRPr lang="zh-CN" sz="1600">
                        <a:latin typeface="Times New Roman"/>
                        <a:ea typeface="宋体"/>
                      </a:endParaRP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质量是组织的基本组成部分之一</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质量经理是董事会的一员</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预防问题的发生</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如果报告质量成本是</a:t>
                      </a:r>
                      <a:r>
                        <a:rPr lang="en-US" sz="1600" dirty="0">
                          <a:latin typeface="Times New Roman"/>
                          <a:ea typeface="宋体"/>
                        </a:rPr>
                        <a:t>2.5%</a:t>
                      </a:r>
                      <a:r>
                        <a:rPr lang="zh-CN" sz="1600" dirty="0">
                          <a:latin typeface="Times New Roman"/>
                          <a:ea typeface="宋体"/>
                        </a:rPr>
                        <a:t>，实际也是如此</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质量改进常态化并持续</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“我们知道为何我们的产品质量没有问题”</a:t>
                      </a:r>
                    </a:p>
                  </a:txBody>
                  <a:tcPr marL="35859" marR="35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20.1</a:t>
            </a:r>
            <a:r>
              <a:rPr lang="zh-CN" altLang="en-US" dirty="0" smtClean="0"/>
              <a:t>过程及其特征</a:t>
            </a:r>
          </a:p>
          <a:p>
            <a:r>
              <a:rPr lang="en-US" dirty="0" smtClean="0"/>
              <a:t>20.2</a:t>
            </a:r>
            <a:r>
              <a:rPr lang="zh-CN" altLang="en-US" dirty="0" smtClean="0"/>
              <a:t>过程控制与改进简史</a:t>
            </a:r>
          </a:p>
          <a:p>
            <a:r>
              <a:rPr lang="en-US" dirty="0" smtClean="0"/>
              <a:t>20.3</a:t>
            </a:r>
            <a:r>
              <a:rPr lang="zh-CN" altLang="en-US" dirty="0" smtClean="0"/>
              <a:t>软件成熟度模型</a:t>
            </a:r>
          </a:p>
          <a:p>
            <a:r>
              <a:rPr lang="en-US" dirty="0" smtClean="0"/>
              <a:t>20.4 </a:t>
            </a:r>
            <a:r>
              <a:rPr lang="zh-CN" altLang="en-US" dirty="0" smtClean="0"/>
              <a:t>集成的能力成熟度模型</a:t>
            </a:r>
          </a:p>
          <a:p>
            <a:r>
              <a:rPr lang="en-US" dirty="0" smtClean="0"/>
              <a:t>20.5 </a:t>
            </a:r>
            <a:r>
              <a:rPr lang="zh-CN" altLang="en-US" dirty="0" smtClean="0"/>
              <a:t>采购能力成熟度</a:t>
            </a:r>
            <a:r>
              <a:rPr lang="en-US" dirty="0" smtClean="0"/>
              <a:t>	</a:t>
            </a:r>
            <a:endParaRPr lang="zh-CN" altLang="en-US" dirty="0" smtClean="0"/>
          </a:p>
          <a:p>
            <a:r>
              <a:rPr lang="en-US" dirty="0" smtClean="0"/>
              <a:t>20.6 </a:t>
            </a:r>
            <a:r>
              <a:rPr lang="zh-CN" altLang="en-US" dirty="0" smtClean="0"/>
              <a:t>服务能力成熟度</a:t>
            </a:r>
          </a:p>
          <a:p>
            <a:r>
              <a:rPr lang="en-US" dirty="0" smtClean="0"/>
              <a:t>20.7</a:t>
            </a:r>
            <a:r>
              <a:rPr lang="zh-CN" altLang="en-US" dirty="0" smtClean="0"/>
              <a:t>成熟度模型的对比</a:t>
            </a:r>
          </a:p>
          <a:p>
            <a:r>
              <a:rPr lang="en-US" dirty="0" smtClean="0"/>
              <a:t>20.8</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a:t>
            </a:r>
            <a:r>
              <a:rPr lang="zh-CN" altLang="en-US" dirty="0" smtClean="0"/>
              <a:t>软件成熟度模型</a:t>
            </a:r>
            <a:endParaRPr lang="zh-CN" altLang="en-US" dirty="0"/>
          </a:p>
        </p:txBody>
      </p:sp>
      <p:sp>
        <p:nvSpPr>
          <p:cNvPr id="3" name="内容占位符 2"/>
          <p:cNvSpPr>
            <a:spLocks noGrp="1"/>
          </p:cNvSpPr>
          <p:nvPr>
            <p:ph idx="1"/>
          </p:nvPr>
        </p:nvSpPr>
        <p:spPr/>
        <p:txBody>
          <a:bodyPr/>
          <a:lstStyle/>
          <a:p>
            <a:r>
              <a:rPr lang="en-US" dirty="0" smtClean="0"/>
              <a:t>20.3.1 </a:t>
            </a:r>
            <a:r>
              <a:rPr lang="zh-CN" altLang="en-US" dirty="0" smtClean="0"/>
              <a:t>软件能力的分级模型</a:t>
            </a:r>
          </a:p>
          <a:p>
            <a:r>
              <a:rPr lang="en-US" dirty="0" smtClean="0"/>
              <a:t>20.3.2 SW-CMM</a:t>
            </a:r>
            <a:r>
              <a:rPr lang="zh-CN" altLang="en-US" dirty="0" smtClean="0"/>
              <a:t>各等级的关键域</a:t>
            </a:r>
          </a:p>
          <a:p>
            <a:r>
              <a:rPr lang="en-US" dirty="0" smtClean="0"/>
              <a:t>20.3.3 SW-CMM</a:t>
            </a:r>
            <a:r>
              <a:rPr lang="zh-CN" altLang="en-US" dirty="0" smtClean="0"/>
              <a:t>对过程特征的解释</a:t>
            </a:r>
          </a:p>
          <a:p>
            <a:r>
              <a:rPr lang="en-US" dirty="0" smtClean="0"/>
              <a:t>20.3.4</a:t>
            </a:r>
            <a:r>
              <a:rPr lang="zh-CN" altLang="en-US" dirty="0" smtClean="0"/>
              <a:t>关键域的目标与模型应用</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20.3.1 </a:t>
            </a:r>
            <a:r>
              <a:rPr lang="zh-CN" altLang="en-US" dirty="0" smtClean="0"/>
              <a:t>软件能力的分级模型</a:t>
            </a:r>
            <a:endParaRPr lang="zh-CN" altLang="en-US" dirty="0"/>
          </a:p>
        </p:txBody>
      </p:sp>
      <p:sp>
        <p:nvSpPr>
          <p:cNvPr id="3" name="内容占位符 2"/>
          <p:cNvSpPr>
            <a:spLocks noGrp="1"/>
          </p:cNvSpPr>
          <p:nvPr>
            <p:ph idx="1"/>
          </p:nvPr>
        </p:nvSpPr>
        <p:spPr/>
        <p:txBody>
          <a:bodyPr/>
          <a:lstStyle/>
          <a:p>
            <a:r>
              <a:rPr lang="en-US" dirty="0" smtClean="0"/>
              <a:t>Watts Humphrey</a:t>
            </a:r>
            <a:r>
              <a:rPr lang="zh-CN" altLang="en-US" dirty="0" smtClean="0"/>
              <a:t>在</a:t>
            </a:r>
            <a:r>
              <a:rPr lang="en-US" dirty="0" smtClean="0"/>
              <a:t>IBM</a:t>
            </a:r>
            <a:r>
              <a:rPr lang="zh-CN" altLang="en-US" dirty="0" smtClean="0"/>
              <a:t>工作期间提出软件企业也可以参照传统工业的大规模生产的质量控制方法改进软件的质量。</a:t>
            </a:r>
            <a:endParaRPr lang="en-US" altLang="zh-CN" dirty="0" smtClean="0"/>
          </a:p>
          <a:p>
            <a:r>
              <a:rPr lang="en-US" dirty="0" smtClean="0"/>
              <a:t>1986</a:t>
            </a:r>
            <a:r>
              <a:rPr lang="zh-CN" altLang="en-US" dirty="0" smtClean="0"/>
              <a:t>年，他借用</a:t>
            </a:r>
            <a:r>
              <a:rPr lang="en-US" dirty="0" smtClean="0"/>
              <a:t>Crosby</a:t>
            </a:r>
            <a:r>
              <a:rPr lang="zh-CN" altLang="en-US" dirty="0" smtClean="0"/>
              <a:t>提出的网格来描述软件队伍把握软件生产过程的能力，即把软件开发队伍的能力分为五个等级。</a:t>
            </a:r>
          </a:p>
          <a:p>
            <a:endParaRPr lang="zh-CN" altLang="en-US" dirty="0"/>
          </a:p>
        </p:txBody>
      </p:sp>
      <p:pic>
        <p:nvPicPr>
          <p:cNvPr id="49154" name="Picture 2" descr="c:\users\think\appdata\roaming\360se6\USERDA~1\Temp\GBA-40~1.JPG"/>
          <p:cNvPicPr>
            <a:picLocks noChangeAspect="1" noChangeArrowheads="1"/>
          </p:cNvPicPr>
          <p:nvPr/>
        </p:nvPicPr>
        <p:blipFill>
          <a:blip r:embed="rId2"/>
          <a:srcRect/>
          <a:stretch>
            <a:fillRect/>
          </a:stretch>
        </p:blipFill>
        <p:spPr bwMode="auto">
          <a:xfrm>
            <a:off x="5924550" y="3638549"/>
            <a:ext cx="3219450" cy="3219451"/>
          </a:xfrm>
          <a:prstGeom prst="rect">
            <a:avLst/>
          </a:prstGeom>
          <a:noFill/>
        </p:spPr>
      </p:pic>
      <p:sp>
        <p:nvSpPr>
          <p:cNvPr id="6" name="矩形 5"/>
          <p:cNvSpPr/>
          <p:nvPr/>
        </p:nvSpPr>
        <p:spPr>
          <a:xfrm>
            <a:off x="587827" y="5829273"/>
            <a:ext cx="5377544" cy="461665"/>
          </a:xfrm>
          <a:prstGeom prst="rect">
            <a:avLst/>
          </a:prstGeom>
        </p:spPr>
        <p:txBody>
          <a:bodyPr wrap="square">
            <a:spAutoFit/>
          </a:bodyPr>
          <a:lstStyle/>
          <a:p>
            <a:r>
              <a:rPr lang="en-US" altLang="zh-CN" dirty="0" smtClean="0"/>
              <a:t>F</a:t>
            </a:r>
            <a:r>
              <a:rPr lang="en-US" dirty="0" smtClean="0"/>
              <a:t>ounder of the Software Process Program</a:t>
            </a:r>
            <a:endParaRPr lang="zh-CN" altLang="en-US" dirty="0"/>
          </a:p>
        </p:txBody>
      </p:sp>
      <p:pic>
        <p:nvPicPr>
          <p:cNvPr id="49156" name="Picture 4" descr="c:\users\think\appdata\roaming\360se6\USERDA~1\Temp\WATTS_~1.JPG"/>
          <p:cNvPicPr>
            <a:picLocks noChangeAspect="1" noChangeArrowheads="1"/>
          </p:cNvPicPr>
          <p:nvPr/>
        </p:nvPicPr>
        <p:blipFill>
          <a:blip r:embed="rId3"/>
          <a:srcRect/>
          <a:stretch>
            <a:fillRect/>
          </a:stretch>
        </p:blipFill>
        <p:spPr bwMode="auto">
          <a:xfrm>
            <a:off x="1099003" y="4029528"/>
            <a:ext cx="1803854" cy="180385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Humphrey</a:t>
            </a:r>
            <a:r>
              <a:rPr lang="zh-CN" altLang="en-US" dirty="0" smtClean="0"/>
              <a:t>认为：</a:t>
            </a:r>
            <a:endParaRPr lang="en-US" altLang="zh-CN" dirty="0" smtClean="0"/>
          </a:p>
          <a:p>
            <a:pPr lvl="1"/>
            <a:r>
              <a:rPr lang="zh-CN" altLang="en-US" dirty="0" smtClean="0"/>
              <a:t>从第</a:t>
            </a:r>
            <a:r>
              <a:rPr lang="en-US" dirty="0" smtClean="0"/>
              <a:t>1</a:t>
            </a:r>
            <a:r>
              <a:rPr lang="zh-CN" altLang="en-US" dirty="0" smtClean="0"/>
              <a:t>级到</a:t>
            </a:r>
            <a:r>
              <a:rPr lang="en-US" dirty="0" smtClean="0"/>
              <a:t>2</a:t>
            </a:r>
            <a:r>
              <a:rPr lang="zh-CN" altLang="en-US" dirty="0" smtClean="0"/>
              <a:t>级需要解决：项目管理、管理监督、产品保证、更改控制四个主要矛盾。</a:t>
            </a:r>
            <a:endParaRPr lang="en-US" altLang="zh-CN" dirty="0" smtClean="0"/>
          </a:p>
          <a:p>
            <a:pPr lvl="1"/>
            <a:r>
              <a:rPr lang="zh-CN" altLang="en-US" dirty="0" smtClean="0"/>
              <a:t>从第</a:t>
            </a:r>
            <a:r>
              <a:rPr lang="en-US" dirty="0" smtClean="0"/>
              <a:t>2</a:t>
            </a:r>
            <a:r>
              <a:rPr lang="zh-CN" altLang="en-US" dirty="0" smtClean="0"/>
              <a:t>级到</a:t>
            </a:r>
            <a:r>
              <a:rPr lang="en-US" dirty="0" smtClean="0"/>
              <a:t>3</a:t>
            </a:r>
            <a:r>
              <a:rPr lang="zh-CN" altLang="en-US" dirty="0" smtClean="0"/>
              <a:t>级需要解决：过程小组、过程体系结构、软件工程方法。</a:t>
            </a:r>
            <a:endParaRPr lang="en-US" altLang="zh-CN" dirty="0" smtClean="0"/>
          </a:p>
          <a:p>
            <a:pPr lvl="1"/>
            <a:r>
              <a:rPr lang="zh-CN" altLang="en-US" dirty="0" smtClean="0"/>
              <a:t>从第</a:t>
            </a:r>
            <a:r>
              <a:rPr lang="en-US" dirty="0" smtClean="0"/>
              <a:t>3</a:t>
            </a:r>
            <a:r>
              <a:rPr lang="zh-CN" altLang="en-US" dirty="0" smtClean="0"/>
              <a:t>级到</a:t>
            </a:r>
            <a:r>
              <a:rPr lang="en-US" dirty="0" smtClean="0"/>
              <a:t>4</a:t>
            </a:r>
            <a:r>
              <a:rPr lang="zh-CN" altLang="en-US" dirty="0" smtClean="0"/>
              <a:t>级需要解决：过程测量、过程数据库、过程分析、以及产品质量。</a:t>
            </a:r>
            <a:endParaRPr lang="en-US" altLang="zh-CN" dirty="0" smtClean="0"/>
          </a:p>
          <a:p>
            <a:pPr lvl="1"/>
            <a:r>
              <a:rPr lang="zh-CN" altLang="en-US" dirty="0" smtClean="0"/>
              <a:t>从第</a:t>
            </a:r>
            <a:r>
              <a:rPr lang="en-US" dirty="0" smtClean="0"/>
              <a:t>4</a:t>
            </a:r>
            <a:r>
              <a:rPr lang="zh-CN" altLang="en-US" dirty="0" smtClean="0"/>
              <a:t>级到</a:t>
            </a:r>
            <a:r>
              <a:rPr lang="en-US" dirty="0" smtClean="0"/>
              <a:t>5</a:t>
            </a:r>
            <a:r>
              <a:rPr lang="zh-CN" altLang="en-US" dirty="0" smtClean="0"/>
              <a:t>级需要解决：数据收集的自动化支持、过程优化</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SW-CMM</a:t>
            </a:r>
            <a:endParaRPr lang="zh-CN" altLang="en-US" dirty="0"/>
          </a:p>
        </p:txBody>
      </p:sp>
      <p:sp>
        <p:nvSpPr>
          <p:cNvPr id="3" name="内容占位符 2"/>
          <p:cNvSpPr>
            <a:spLocks noGrp="1"/>
          </p:cNvSpPr>
          <p:nvPr>
            <p:ph idx="1"/>
          </p:nvPr>
        </p:nvSpPr>
        <p:spPr/>
        <p:txBody>
          <a:bodyPr/>
          <a:lstStyle/>
          <a:p>
            <a:r>
              <a:rPr lang="zh-CN" altLang="en-US" dirty="0" smtClean="0"/>
              <a:t>依据这样的观点，美国国防部门支持</a:t>
            </a:r>
            <a:r>
              <a:rPr lang="en-US" dirty="0" smtClean="0"/>
              <a:t>SEI</a:t>
            </a:r>
            <a:r>
              <a:rPr lang="zh-CN" altLang="en-US" dirty="0" smtClean="0"/>
              <a:t>建立了评价软件承包商能力的等级模型</a:t>
            </a:r>
            <a:r>
              <a:rPr lang="en-US" dirty="0" smtClean="0"/>
              <a:t>---SW-CMM(</a:t>
            </a:r>
            <a:r>
              <a:rPr lang="en-US" dirty="0" err="1" smtClean="0"/>
              <a:t>SoftWare</a:t>
            </a:r>
            <a:r>
              <a:rPr lang="en-US" dirty="0" smtClean="0"/>
              <a:t> –Capability Maturity Model)</a:t>
            </a:r>
            <a:r>
              <a:rPr lang="zh-CN" altLang="en-US" dirty="0" smtClean="0"/>
              <a:t>，简称为</a:t>
            </a:r>
            <a:r>
              <a:rPr lang="en-US" dirty="0" smtClean="0"/>
              <a:t>CMM</a:t>
            </a:r>
            <a:r>
              <a:rPr lang="zh-CN" altLang="en-US" dirty="0" smtClean="0"/>
              <a:t>。</a:t>
            </a:r>
            <a:endParaRPr lang="en-US" altLang="zh-CN" dirty="0" smtClean="0"/>
          </a:p>
          <a:p>
            <a:r>
              <a:rPr lang="zh-CN" altLang="en-US" dirty="0" smtClean="0"/>
              <a:t>其目的是：</a:t>
            </a:r>
            <a:endParaRPr lang="en-US" altLang="zh-CN" dirty="0" smtClean="0"/>
          </a:p>
          <a:p>
            <a:pPr lvl="1"/>
            <a:r>
              <a:rPr lang="en-US" dirty="0" smtClean="0"/>
              <a:t>1</a:t>
            </a:r>
            <a:r>
              <a:rPr lang="zh-CN" altLang="en-US" dirty="0" smtClean="0"/>
              <a:t>）满足美国国防部挑选承包商时，对承包商的能力进行评价；</a:t>
            </a:r>
            <a:endParaRPr lang="en-US" altLang="zh-CN" dirty="0" smtClean="0"/>
          </a:p>
          <a:p>
            <a:pPr lvl="1"/>
            <a:r>
              <a:rPr lang="en-US" dirty="0" smtClean="0"/>
              <a:t>2</a:t>
            </a:r>
            <a:r>
              <a:rPr lang="zh-CN" altLang="en-US" dirty="0" smtClean="0"/>
              <a:t>）承包商可以通过自评估寻找自己的不足和强项，通过改进自己的能力，提高软件项目的质量和能力；</a:t>
            </a:r>
            <a:endParaRPr lang="en-US" altLang="zh-CN" dirty="0" smtClean="0"/>
          </a:p>
          <a:p>
            <a:pPr lvl="1"/>
            <a:r>
              <a:rPr lang="en-US" dirty="0" smtClean="0"/>
              <a:t>3</a:t>
            </a:r>
            <a:r>
              <a:rPr lang="zh-CN" altLang="en-US" dirty="0" smtClean="0"/>
              <a:t>）通过推动</a:t>
            </a:r>
            <a:r>
              <a:rPr lang="en-US" dirty="0" smtClean="0"/>
              <a:t>CMM</a:t>
            </a:r>
            <a:r>
              <a:rPr lang="zh-CN" altLang="en-US" dirty="0" smtClean="0"/>
              <a:t>评估运动，得提高美国在软件产业的整体竞争力。</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SW-CMM</a:t>
            </a:r>
            <a:endParaRPr lang="zh-CN" altLang="en-US" dirty="0"/>
          </a:p>
        </p:txBody>
      </p:sp>
      <p:pic>
        <p:nvPicPr>
          <p:cNvPr id="51202" name="Picture 2"/>
          <p:cNvPicPr>
            <a:picLocks noChangeAspect="1" noChangeArrowheads="1"/>
          </p:cNvPicPr>
          <p:nvPr/>
        </p:nvPicPr>
        <p:blipFill>
          <a:blip r:embed="rId2"/>
          <a:srcRect/>
          <a:stretch>
            <a:fillRect/>
          </a:stretch>
        </p:blipFill>
        <p:spPr bwMode="auto">
          <a:xfrm>
            <a:off x="397102" y="1477736"/>
            <a:ext cx="9115475" cy="400866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90</a:t>
            </a:r>
            <a:r>
              <a:rPr lang="zh-CN" altLang="en-US" dirty="0" smtClean="0"/>
              <a:t>年代的中国国情</a:t>
            </a:r>
            <a:endParaRPr lang="zh-CN" altLang="en-US" dirty="0"/>
          </a:p>
        </p:txBody>
      </p:sp>
      <p:sp>
        <p:nvSpPr>
          <p:cNvPr id="3" name="内容占位符 2"/>
          <p:cNvSpPr>
            <a:spLocks noGrp="1"/>
          </p:cNvSpPr>
          <p:nvPr>
            <p:ph idx="1"/>
          </p:nvPr>
        </p:nvSpPr>
        <p:spPr/>
        <p:txBody>
          <a:bodyPr/>
          <a:lstStyle/>
          <a:p>
            <a:r>
              <a:rPr lang="zh-CN" altLang="en-US" dirty="0" smtClean="0"/>
              <a:t>何新贵等针对</a:t>
            </a:r>
            <a:r>
              <a:rPr lang="en-US" dirty="0" smtClean="0"/>
              <a:t>1990</a:t>
            </a:r>
            <a:r>
              <a:rPr lang="zh-CN" altLang="en-US" dirty="0" smtClean="0"/>
              <a:t>年代中国软件能力情况，提出的</a:t>
            </a:r>
            <a:r>
              <a:rPr lang="en-US" dirty="0" smtClean="0"/>
              <a:t>CSCMM</a:t>
            </a:r>
            <a:r>
              <a:rPr lang="zh-CN" altLang="en-US" dirty="0" smtClean="0"/>
              <a:t>模型中将成熟度分为</a:t>
            </a:r>
            <a:r>
              <a:rPr lang="en-US" dirty="0" smtClean="0"/>
              <a:t>6</a:t>
            </a:r>
            <a:r>
              <a:rPr lang="zh-CN" altLang="en-US" dirty="0" smtClean="0"/>
              <a:t>个等级。</a:t>
            </a:r>
            <a:endParaRPr lang="en-US" altLang="zh-CN" dirty="0" smtClean="0"/>
          </a:p>
          <a:p>
            <a:pPr lvl="1"/>
            <a:r>
              <a:rPr lang="zh-CN" altLang="en-US" dirty="0" smtClean="0"/>
              <a:t>在初始级和可重复级之间增加了基本级，并强调在基本级上抓好</a:t>
            </a:r>
            <a:r>
              <a:rPr lang="en-US" dirty="0" smtClean="0"/>
              <a:t>“</a:t>
            </a:r>
            <a:r>
              <a:rPr lang="zh-CN" altLang="en-US" dirty="0" smtClean="0"/>
              <a:t>基本软件工程</a:t>
            </a:r>
            <a:r>
              <a:rPr lang="en-US" dirty="0" smtClean="0"/>
              <a:t>”</a:t>
            </a:r>
            <a:r>
              <a:rPr lang="zh-CN" altLang="en-US" dirty="0" smtClean="0"/>
              <a:t>、</a:t>
            </a:r>
            <a:r>
              <a:rPr lang="en-US" dirty="0" smtClean="0"/>
              <a:t>“</a:t>
            </a:r>
            <a:r>
              <a:rPr lang="zh-CN" altLang="en-US" dirty="0" smtClean="0"/>
              <a:t>软件计划管理</a:t>
            </a:r>
            <a:r>
              <a:rPr lang="en-US" dirty="0" smtClean="0"/>
              <a:t>”</a:t>
            </a:r>
            <a:r>
              <a:rPr lang="zh-CN" altLang="en-US" dirty="0" smtClean="0"/>
              <a:t>、</a:t>
            </a:r>
            <a:r>
              <a:rPr lang="en-US" dirty="0" smtClean="0"/>
              <a:t>“</a:t>
            </a:r>
            <a:r>
              <a:rPr lang="zh-CN" altLang="en-US" dirty="0" smtClean="0"/>
              <a:t>软件需求管理</a:t>
            </a:r>
            <a:r>
              <a:rPr lang="en-US" dirty="0" smtClean="0"/>
              <a:t>”</a:t>
            </a:r>
            <a:r>
              <a:rPr lang="zh-CN" altLang="en-US" dirty="0" smtClean="0"/>
              <a:t>、</a:t>
            </a:r>
            <a:r>
              <a:rPr lang="en-US" dirty="0" smtClean="0"/>
              <a:t>“</a:t>
            </a:r>
            <a:r>
              <a:rPr lang="zh-CN" altLang="en-US" dirty="0" smtClean="0"/>
              <a:t>软件版本控制</a:t>
            </a:r>
            <a:r>
              <a:rPr lang="en-US" dirty="0" smtClean="0"/>
              <a:t>”</a:t>
            </a:r>
            <a:r>
              <a:rPr lang="zh-CN" altLang="en-US" dirty="0" smtClean="0"/>
              <a:t>和</a:t>
            </a:r>
            <a:r>
              <a:rPr lang="en-US" dirty="0" smtClean="0"/>
              <a:t>“</a:t>
            </a:r>
            <a:r>
              <a:rPr lang="zh-CN" altLang="en-US" dirty="0" smtClean="0"/>
              <a:t>软件外协管理</a:t>
            </a:r>
            <a:r>
              <a:rPr lang="en-US" dirty="0" smtClean="0"/>
              <a:t>”</a:t>
            </a:r>
            <a:r>
              <a:rPr lang="zh-CN" altLang="en-US" dirty="0" smtClean="0"/>
              <a:t>。</a:t>
            </a:r>
            <a:endParaRPr lang="en-US" altLang="zh-CN" dirty="0" smtClean="0"/>
          </a:p>
          <a:p>
            <a:pPr lvl="1"/>
            <a:r>
              <a:rPr lang="zh-CN" altLang="en-US" dirty="0" smtClean="0"/>
              <a:t>之后再主抓</a:t>
            </a:r>
            <a:r>
              <a:rPr lang="en-US" dirty="0" smtClean="0"/>
              <a:t>CSCMM</a:t>
            </a:r>
            <a:r>
              <a:rPr lang="zh-CN" altLang="en-US" dirty="0" smtClean="0"/>
              <a:t>的第</a:t>
            </a:r>
            <a:r>
              <a:rPr lang="en-US" dirty="0" smtClean="0"/>
              <a:t>2</a:t>
            </a:r>
            <a:r>
              <a:rPr lang="zh-CN" altLang="en-US" dirty="0" smtClean="0"/>
              <a:t>级主要的关键过程域：“软件配置管理、软件质量保证、软件子合同管理、软件项目跟踪和监督”</a:t>
            </a:r>
            <a:r>
              <a:rPr lang="en-US" dirty="0" smtClean="0"/>
              <a:t> </a:t>
            </a:r>
            <a:r>
              <a:rPr lang="zh-CN" altLang="en-US" dirty="0" smtClean="0"/>
              <a:t>。</a:t>
            </a:r>
            <a:endParaRPr lang="en-US" altLang="zh-CN" dirty="0" smtClean="0"/>
          </a:p>
          <a:p>
            <a:r>
              <a:rPr lang="en-US" dirty="0" smtClean="0"/>
              <a:t>CSCMM</a:t>
            </a:r>
            <a:r>
              <a:rPr lang="zh-CN" altLang="en-US" dirty="0" smtClean="0"/>
              <a:t>适应了当时在短期内稳步提升中国航天工业软件工程化队伍能力的国情。</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20.3.2 SW-CMM</a:t>
            </a:r>
            <a:r>
              <a:rPr lang="zh-CN" altLang="en-US" dirty="0" smtClean="0"/>
              <a:t>各等级的关键域</a:t>
            </a:r>
            <a:endParaRPr lang="zh-CN" altLang="en-US" dirty="0"/>
          </a:p>
        </p:txBody>
      </p:sp>
      <p:graphicFrame>
        <p:nvGraphicFramePr>
          <p:cNvPr id="4" name="表格 3"/>
          <p:cNvGraphicFramePr>
            <a:graphicFrameLocks noGrp="1"/>
          </p:cNvGraphicFramePr>
          <p:nvPr/>
        </p:nvGraphicFramePr>
        <p:xfrm>
          <a:off x="926225" y="1371600"/>
          <a:ext cx="7883946" cy="4323663"/>
        </p:xfrm>
        <a:graphic>
          <a:graphicData uri="http://schemas.openxmlformats.org/drawingml/2006/table">
            <a:tbl>
              <a:tblPr/>
              <a:tblGrid>
                <a:gridCol w="1620782"/>
                <a:gridCol w="2492917"/>
                <a:gridCol w="1831740"/>
                <a:gridCol w="1938507"/>
              </a:tblGrid>
              <a:tr h="446753">
                <a:tc>
                  <a:txBody>
                    <a:bodyPr/>
                    <a:lstStyle/>
                    <a:p>
                      <a:pPr indent="269875" algn="r">
                        <a:lnSpc>
                          <a:spcPts val="1660"/>
                        </a:lnSpc>
                        <a:spcAft>
                          <a:spcPts val="0"/>
                        </a:spcAft>
                      </a:pPr>
                      <a:r>
                        <a:rPr lang="zh-CN" sz="1600" b="1" dirty="0">
                          <a:latin typeface="Times New Roman"/>
                          <a:ea typeface="宋体"/>
                        </a:rPr>
                        <a:t>分类</a:t>
                      </a:r>
                    </a:p>
                    <a:p>
                      <a:pPr indent="269875" algn="just">
                        <a:lnSpc>
                          <a:spcPts val="1660"/>
                        </a:lnSpc>
                        <a:spcAft>
                          <a:spcPts val="0"/>
                        </a:spcAft>
                      </a:pPr>
                      <a:r>
                        <a:rPr lang="zh-CN" sz="1600" b="1" dirty="0">
                          <a:latin typeface="Times New Roman"/>
                          <a:ea typeface="宋体"/>
                        </a:rPr>
                        <a:t>等级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0"/>
                        </a:spcAft>
                      </a:pPr>
                      <a:r>
                        <a:rPr lang="en-US" sz="1600" b="1" dirty="0">
                          <a:latin typeface="宋体"/>
                          <a:ea typeface="宋体"/>
                        </a:rPr>
                        <a:t>(</a:t>
                      </a:r>
                      <a:r>
                        <a:rPr lang="zh-CN" sz="1600" b="1" dirty="0">
                          <a:latin typeface="Times New Roman"/>
                          <a:ea typeface="宋体"/>
                        </a:rPr>
                        <a:t>项目</a:t>
                      </a:r>
                      <a:r>
                        <a:rPr lang="en-US" sz="1600" b="1" dirty="0">
                          <a:latin typeface="Times New Roman"/>
                          <a:ea typeface="宋体"/>
                        </a:rPr>
                        <a:t>)</a:t>
                      </a:r>
                      <a:r>
                        <a:rPr lang="zh-CN" sz="1600" b="1" dirty="0">
                          <a:latin typeface="Times New Roman"/>
                          <a:ea typeface="宋体"/>
                        </a:rPr>
                        <a:t>管理类</a:t>
                      </a:r>
                      <a:endParaRPr lang="zh-CN" sz="1600" dirty="0">
                        <a:latin typeface="Times New Roman"/>
                        <a:ea typeface="宋体"/>
                      </a:endParaRPr>
                    </a:p>
                  </a:txBody>
                  <a:tcPr marL="64546" marR="64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组织</a:t>
                      </a:r>
                      <a:r>
                        <a:rPr lang="en-US" sz="1600" b="1">
                          <a:latin typeface="Times New Roman"/>
                          <a:ea typeface="宋体"/>
                        </a:rPr>
                        <a:t>(</a:t>
                      </a:r>
                      <a:r>
                        <a:rPr lang="zh-CN" sz="1600" b="1">
                          <a:latin typeface="Times New Roman"/>
                          <a:ea typeface="宋体"/>
                        </a:rPr>
                        <a:t>层面</a:t>
                      </a:r>
                      <a:r>
                        <a:rPr lang="en-US" sz="1600" b="1">
                          <a:latin typeface="Times New Roman"/>
                          <a:ea typeface="宋体"/>
                        </a:rPr>
                        <a:t>)</a:t>
                      </a:r>
                      <a:endParaRPr lang="zh-CN" sz="1600">
                        <a:latin typeface="Times New Roman"/>
                        <a:ea typeface="宋体"/>
                      </a:endParaRPr>
                    </a:p>
                  </a:txBody>
                  <a:tcPr marL="64546" marR="64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latin typeface="Times New Roman"/>
                          <a:ea typeface="宋体"/>
                        </a:rPr>
                        <a:t>工程技术</a:t>
                      </a:r>
                      <a:endParaRPr lang="zh-CN" sz="1600">
                        <a:latin typeface="Times New Roman"/>
                        <a:ea typeface="宋体"/>
                      </a:endParaRPr>
                    </a:p>
                  </a:txBody>
                  <a:tcPr marL="64546" marR="64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651">
                <a:tc rowSpan="2">
                  <a:txBody>
                    <a:bodyPr/>
                    <a:lstStyle/>
                    <a:p>
                      <a:pPr indent="269875" algn="just">
                        <a:lnSpc>
                          <a:spcPts val="1660"/>
                        </a:lnSpc>
                        <a:spcAft>
                          <a:spcPts val="0"/>
                        </a:spcAft>
                      </a:pPr>
                      <a:r>
                        <a:rPr lang="zh-CN" sz="1600" b="1">
                          <a:latin typeface="Times New Roman"/>
                          <a:ea typeface="宋体"/>
                        </a:rPr>
                        <a:t>优化级</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dirty="0">
                        <a:latin typeface="宋体"/>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ctr">
                        <a:lnSpc>
                          <a:spcPts val="1660"/>
                        </a:lnSpc>
                        <a:spcAft>
                          <a:spcPts val="0"/>
                        </a:spcAft>
                      </a:pPr>
                      <a:r>
                        <a:rPr lang="zh-CN" sz="1600">
                          <a:latin typeface="Times New Roman"/>
                          <a:ea typeface="宋体"/>
                        </a:rPr>
                        <a:t>技术更改管理</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30">
                      <a:fgClr>
                        <a:srgbClr val="FFFFFF"/>
                      </a:fgClr>
                      <a:bgClr>
                        <a:srgbClr val="B2B2B2"/>
                      </a:bgClr>
                    </a:pattFill>
                  </a:tcPr>
                </a:tc>
                <a:tc hMerge="1">
                  <a:txBody>
                    <a:bodyPr/>
                    <a:lstStyle/>
                    <a:p>
                      <a:endParaRPr lang="zh-CN" altLang="en-US"/>
                    </a:p>
                  </a:txBody>
                  <a:tcPr/>
                </a:tc>
              </a:tr>
              <a:tr h="435491">
                <a:tc vMerge="1">
                  <a:txBody>
                    <a:bodyPr/>
                    <a:lstStyle/>
                    <a:p>
                      <a:endParaRPr lang="zh-CN" altLang="en-US"/>
                    </a:p>
                  </a:txBody>
                  <a:tcPr/>
                </a:tc>
                <a:tc gridSpan="2">
                  <a:txBody>
                    <a:bodyPr/>
                    <a:lstStyle/>
                    <a:p>
                      <a:pPr marR="215900" indent="269875" algn="ctr">
                        <a:lnSpc>
                          <a:spcPts val="1660"/>
                        </a:lnSpc>
                        <a:spcAft>
                          <a:spcPts val="0"/>
                        </a:spcAft>
                      </a:pPr>
                      <a:r>
                        <a:rPr lang="zh-CN" sz="1600" dirty="0">
                          <a:latin typeface="Times New Roman"/>
                          <a:ea typeface="宋体"/>
                        </a:rPr>
                        <a:t>过程更改管理</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h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缺陷预防</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642">
                <a:tc>
                  <a:txBody>
                    <a:bodyPr/>
                    <a:lstStyle/>
                    <a:p>
                      <a:pPr indent="269875" algn="just">
                        <a:lnSpc>
                          <a:spcPts val="1660"/>
                        </a:lnSpc>
                        <a:spcAft>
                          <a:spcPts val="0"/>
                        </a:spcAft>
                      </a:pPr>
                      <a:r>
                        <a:rPr lang="zh-CN" sz="1600" b="1">
                          <a:latin typeface="Times New Roman"/>
                          <a:ea typeface="宋体"/>
                        </a:rPr>
                        <a:t>定量管理级</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ctr">
                        <a:lnSpc>
                          <a:spcPts val="1660"/>
                        </a:lnSpc>
                        <a:spcAft>
                          <a:spcPts val="0"/>
                        </a:spcAft>
                      </a:pPr>
                      <a:r>
                        <a:rPr lang="zh-CN" sz="1600" dirty="0">
                          <a:latin typeface="Times New Roman"/>
                          <a:ea typeface="宋体"/>
                        </a:rPr>
                        <a:t>定量过程管理</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hMerge="1">
                  <a:txBody>
                    <a:bodyPr/>
                    <a:lstStyle/>
                    <a:p>
                      <a:endParaRPr lang="zh-CN" altLang="en-US"/>
                    </a:p>
                  </a:txBody>
                  <a:tcPr/>
                </a:tc>
                <a:tc>
                  <a:txBody>
                    <a:bodyPr/>
                    <a:lstStyle/>
                    <a:p>
                      <a:pPr indent="269875" algn="just">
                        <a:lnSpc>
                          <a:spcPts val="1660"/>
                        </a:lnSpc>
                        <a:spcAft>
                          <a:spcPts val="0"/>
                        </a:spcAft>
                      </a:pPr>
                      <a:r>
                        <a:rPr lang="zh-CN" sz="1600">
                          <a:latin typeface="Times New Roman"/>
                          <a:ea typeface="宋体"/>
                        </a:rPr>
                        <a:t>软件质量管理</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998">
                <a:tc>
                  <a:txBody>
                    <a:bodyPr/>
                    <a:lstStyle/>
                    <a:p>
                      <a:pPr indent="269875" algn="just">
                        <a:lnSpc>
                          <a:spcPts val="1660"/>
                        </a:lnSpc>
                        <a:spcAft>
                          <a:spcPts val="0"/>
                        </a:spcAft>
                      </a:pPr>
                      <a:r>
                        <a:rPr lang="zh-CN" sz="1600" b="1">
                          <a:latin typeface="Times New Roman"/>
                          <a:ea typeface="宋体"/>
                        </a:rPr>
                        <a:t>已定义级</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集成软件管理</a:t>
                      </a:r>
                    </a:p>
                    <a:p>
                      <a:pPr indent="269875" algn="just">
                        <a:lnSpc>
                          <a:spcPts val="1660"/>
                        </a:lnSpc>
                        <a:spcAft>
                          <a:spcPts val="0"/>
                        </a:spcAft>
                      </a:pPr>
                      <a:r>
                        <a:rPr lang="zh-CN" sz="1600" dirty="0">
                          <a:latin typeface="Times New Roman"/>
                          <a:ea typeface="宋体"/>
                        </a:rPr>
                        <a:t>组间协调</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组织过程焦点</a:t>
                      </a:r>
                    </a:p>
                    <a:p>
                      <a:pPr indent="269875" algn="just">
                        <a:lnSpc>
                          <a:spcPts val="1660"/>
                        </a:lnSpc>
                        <a:spcAft>
                          <a:spcPts val="0"/>
                        </a:spcAft>
                      </a:pPr>
                      <a:r>
                        <a:rPr lang="zh-CN" sz="1600" dirty="0">
                          <a:latin typeface="Times New Roman"/>
                          <a:ea typeface="宋体"/>
                        </a:rPr>
                        <a:t>组织过程定义</a:t>
                      </a:r>
                    </a:p>
                    <a:p>
                      <a:pPr indent="269875" algn="just">
                        <a:lnSpc>
                          <a:spcPts val="1660"/>
                        </a:lnSpc>
                        <a:spcAft>
                          <a:spcPts val="0"/>
                        </a:spcAft>
                      </a:pPr>
                      <a:r>
                        <a:rPr lang="zh-CN" sz="1600" dirty="0">
                          <a:latin typeface="Times New Roman"/>
                          <a:ea typeface="宋体"/>
                        </a:rPr>
                        <a:t>培训大纲</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软件产品工程</a:t>
                      </a:r>
                    </a:p>
                    <a:p>
                      <a:pPr indent="269875" algn="just">
                        <a:lnSpc>
                          <a:spcPts val="1660"/>
                        </a:lnSpc>
                        <a:spcAft>
                          <a:spcPts val="0"/>
                        </a:spcAft>
                      </a:pPr>
                      <a:r>
                        <a:rPr lang="zh-CN" sz="1600">
                          <a:latin typeface="Times New Roman"/>
                          <a:ea typeface="宋体"/>
                        </a:rPr>
                        <a:t>同行评审</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4751">
                <a:tc>
                  <a:txBody>
                    <a:bodyPr/>
                    <a:lstStyle/>
                    <a:p>
                      <a:pPr indent="269875" algn="just">
                        <a:lnSpc>
                          <a:spcPts val="1660"/>
                        </a:lnSpc>
                        <a:spcAft>
                          <a:spcPts val="0"/>
                        </a:spcAft>
                      </a:pPr>
                      <a:r>
                        <a:rPr lang="zh-CN" sz="1600" b="1">
                          <a:latin typeface="Times New Roman"/>
                          <a:ea typeface="宋体"/>
                        </a:rPr>
                        <a:t>可重复级</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需求管理</a:t>
                      </a:r>
                    </a:p>
                    <a:p>
                      <a:pPr indent="269875" algn="just">
                        <a:lnSpc>
                          <a:spcPts val="1660"/>
                        </a:lnSpc>
                        <a:spcAft>
                          <a:spcPts val="0"/>
                        </a:spcAft>
                      </a:pPr>
                      <a:r>
                        <a:rPr lang="zh-CN" sz="1600">
                          <a:latin typeface="Times New Roman"/>
                          <a:ea typeface="宋体"/>
                        </a:rPr>
                        <a:t>软件项目策划</a:t>
                      </a:r>
                    </a:p>
                    <a:p>
                      <a:pPr indent="269875" algn="just">
                        <a:lnSpc>
                          <a:spcPts val="1660"/>
                        </a:lnSpc>
                        <a:spcAft>
                          <a:spcPts val="0"/>
                        </a:spcAft>
                      </a:pPr>
                      <a:r>
                        <a:rPr lang="zh-CN" sz="1600">
                          <a:latin typeface="Times New Roman"/>
                          <a:ea typeface="宋体"/>
                        </a:rPr>
                        <a:t>软件项目跟踪和监督</a:t>
                      </a:r>
                    </a:p>
                    <a:p>
                      <a:pPr indent="269875" algn="just">
                        <a:lnSpc>
                          <a:spcPts val="1660"/>
                        </a:lnSpc>
                        <a:spcAft>
                          <a:spcPts val="0"/>
                        </a:spcAft>
                      </a:pPr>
                      <a:r>
                        <a:rPr lang="zh-CN" sz="1600">
                          <a:latin typeface="Times New Roman"/>
                          <a:ea typeface="宋体"/>
                        </a:rPr>
                        <a:t>软件子合同管理</a:t>
                      </a:r>
                    </a:p>
                    <a:p>
                      <a:pPr indent="269875" algn="just">
                        <a:lnSpc>
                          <a:spcPts val="1660"/>
                        </a:lnSpc>
                        <a:spcAft>
                          <a:spcPts val="0"/>
                        </a:spcAft>
                      </a:pPr>
                      <a:r>
                        <a:rPr lang="zh-CN" sz="1600">
                          <a:latin typeface="Times New Roman"/>
                          <a:ea typeface="宋体"/>
                        </a:rPr>
                        <a:t>软件质量保证</a:t>
                      </a:r>
                    </a:p>
                    <a:p>
                      <a:pPr indent="269875" algn="just">
                        <a:lnSpc>
                          <a:spcPts val="1660"/>
                        </a:lnSpc>
                        <a:spcAft>
                          <a:spcPts val="0"/>
                        </a:spcAft>
                      </a:pPr>
                      <a:r>
                        <a:rPr lang="zh-CN" sz="1600">
                          <a:latin typeface="Times New Roman"/>
                          <a:ea typeface="宋体"/>
                        </a:rPr>
                        <a:t>软件配置管理</a:t>
                      </a:r>
                      <a:r>
                        <a:rPr lang="en-US" sz="1600">
                          <a:latin typeface="Times New Roman"/>
                          <a:ea typeface="宋体"/>
                        </a:rPr>
                        <a:t>(SCM)</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dirty="0">
                        <a:latin typeface="宋体"/>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dirty="0">
                        <a:latin typeface="宋体"/>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377">
                <a:tc>
                  <a:txBody>
                    <a:bodyPr/>
                    <a:lstStyle/>
                    <a:p>
                      <a:pPr indent="269875" algn="just">
                        <a:lnSpc>
                          <a:spcPts val="1660"/>
                        </a:lnSpc>
                        <a:spcAft>
                          <a:spcPts val="0"/>
                        </a:spcAft>
                      </a:pPr>
                      <a:r>
                        <a:rPr lang="zh-CN" sz="1600" b="1">
                          <a:latin typeface="Times New Roman"/>
                          <a:ea typeface="宋体"/>
                        </a:rPr>
                        <a:t>初始级</a:t>
                      </a:r>
                      <a:endParaRPr lang="zh-CN" sz="1600">
                        <a:latin typeface="Times New Roman"/>
                        <a:ea typeface="宋体"/>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198120" algn="just">
                        <a:lnSpc>
                          <a:spcPts val="1660"/>
                        </a:lnSpc>
                        <a:spcAft>
                          <a:spcPts val="0"/>
                        </a:spcAft>
                      </a:pPr>
                      <a:r>
                        <a:rPr lang="zh-CN" sz="1600" dirty="0">
                          <a:latin typeface="Times New Roman"/>
                          <a:ea typeface="宋体"/>
                        </a:rPr>
                        <a:t>无序的过程</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20.3.3 SW-CMM</a:t>
            </a:r>
            <a:r>
              <a:rPr lang="zh-CN" altLang="en-US" dirty="0" smtClean="0"/>
              <a:t>对过程特征的解释</a:t>
            </a:r>
            <a:endParaRPr lang="zh-CN" altLang="en-US" dirty="0"/>
          </a:p>
        </p:txBody>
      </p:sp>
      <p:pic>
        <p:nvPicPr>
          <p:cNvPr id="56339" name="Picture 19"/>
          <p:cNvPicPr>
            <a:picLocks noChangeAspect="1" noChangeArrowheads="1"/>
          </p:cNvPicPr>
          <p:nvPr/>
        </p:nvPicPr>
        <p:blipFill>
          <a:blip r:embed="rId2"/>
          <a:srcRect/>
          <a:stretch>
            <a:fillRect/>
          </a:stretch>
        </p:blipFill>
        <p:spPr bwMode="auto">
          <a:xfrm>
            <a:off x="-424317" y="771525"/>
            <a:ext cx="9324976" cy="6086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20.3.4</a:t>
            </a:r>
            <a:r>
              <a:rPr lang="zh-CN" altLang="en-US" dirty="0" smtClean="0"/>
              <a:t>关键域的目标与模型应用</a:t>
            </a:r>
            <a:endParaRPr lang="zh-CN" altLang="en-US" dirty="0"/>
          </a:p>
        </p:txBody>
      </p:sp>
      <p:sp>
        <p:nvSpPr>
          <p:cNvPr id="3" name="内容占位符 2"/>
          <p:cNvSpPr>
            <a:spLocks noGrp="1"/>
          </p:cNvSpPr>
          <p:nvPr>
            <p:ph idx="1"/>
          </p:nvPr>
        </p:nvSpPr>
        <p:spPr>
          <a:xfrm>
            <a:off x="859971" y="1121228"/>
            <a:ext cx="8001000" cy="4902200"/>
          </a:xfrm>
        </p:spPr>
        <p:txBody>
          <a:bodyPr/>
          <a:lstStyle/>
          <a:p>
            <a:r>
              <a:rPr lang="en-US" dirty="0" smtClean="0"/>
              <a:t>CMM</a:t>
            </a:r>
            <a:r>
              <a:rPr lang="zh-CN" altLang="en-US" dirty="0" smtClean="0"/>
              <a:t>描述了为达到这些目标需要具有公共特征</a:t>
            </a:r>
            <a:r>
              <a:rPr lang="en-US" dirty="0" smtClean="0"/>
              <a:t>(common features)</a:t>
            </a:r>
            <a:r>
              <a:rPr lang="zh-CN" altLang="en-US" dirty="0" smtClean="0"/>
              <a:t>，例如，需要执行的活动，执行的承诺、具备的执行力、如何测量和分析、如何验证活动是否被实现等。</a:t>
            </a:r>
            <a:endParaRPr lang="en-US" altLang="zh-CN" dirty="0" smtClean="0"/>
          </a:p>
          <a:p>
            <a:pPr lvl="1"/>
            <a:r>
              <a:rPr lang="en-US" dirty="0" smtClean="0"/>
              <a:t>CMM</a:t>
            </a:r>
            <a:r>
              <a:rPr lang="zh-CN" altLang="en-US" dirty="0" smtClean="0"/>
              <a:t>模型用简单举例的方式说明了一些实践活动。</a:t>
            </a:r>
            <a:endParaRPr lang="en-US" altLang="zh-CN" dirty="0" smtClean="0"/>
          </a:p>
          <a:p>
            <a:r>
              <a:rPr lang="zh-CN" altLang="en-US" dirty="0" smtClean="0"/>
              <a:t>采用</a:t>
            </a:r>
            <a:r>
              <a:rPr lang="en-US" dirty="0" smtClean="0"/>
              <a:t>CMM</a:t>
            </a:r>
            <a:r>
              <a:rPr lang="zh-CN" altLang="en-US" dirty="0" smtClean="0"/>
              <a:t>模型评价软件团队的能力，发现其强项和弱项，改进队伍的弱项。</a:t>
            </a:r>
            <a:endParaRPr lang="en-US" altLang="zh-CN" dirty="0" smtClean="0"/>
          </a:p>
          <a:p>
            <a:pPr lvl="1"/>
            <a:r>
              <a:rPr lang="zh-CN" altLang="en-US" dirty="0" smtClean="0"/>
              <a:t>当某个等级及其以下等级的每个关键过程域全部满足</a:t>
            </a:r>
            <a:r>
              <a:rPr lang="en-US" dirty="0" smtClean="0"/>
              <a:t>(</a:t>
            </a:r>
            <a:r>
              <a:rPr lang="zh-CN" altLang="en-US" dirty="0" smtClean="0"/>
              <a:t>所有的目标都已达到</a:t>
            </a:r>
            <a:r>
              <a:rPr lang="en-US" dirty="0" smtClean="0"/>
              <a:t>)</a:t>
            </a:r>
            <a:r>
              <a:rPr lang="zh-CN" altLang="en-US" dirty="0" smtClean="0"/>
              <a:t>时，表明该团队或组织具有了该等级的能力。</a:t>
            </a:r>
          </a:p>
          <a:p>
            <a:r>
              <a:rPr lang="en-US" dirty="0" smtClean="0"/>
              <a:t>CMM</a:t>
            </a:r>
            <a:r>
              <a:rPr lang="zh-CN" altLang="en-US" dirty="0" smtClean="0"/>
              <a:t>模型是一个组织改进的路线图，组织需要一步一步的从低等级向高等级前进。</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 </a:t>
            </a:r>
            <a:r>
              <a:rPr lang="zh-CN" altLang="en-US" dirty="0" smtClean="0"/>
              <a:t>集成的能力成熟度模型</a:t>
            </a:r>
            <a:endParaRPr lang="zh-CN" altLang="en-US" dirty="0"/>
          </a:p>
        </p:txBody>
      </p:sp>
      <p:sp>
        <p:nvSpPr>
          <p:cNvPr id="3" name="内容占位符 2"/>
          <p:cNvSpPr>
            <a:spLocks noGrp="1"/>
          </p:cNvSpPr>
          <p:nvPr>
            <p:ph idx="1"/>
          </p:nvPr>
        </p:nvSpPr>
        <p:spPr/>
        <p:txBody>
          <a:bodyPr/>
          <a:lstStyle/>
          <a:p>
            <a:r>
              <a:rPr lang="en-US" dirty="0" smtClean="0"/>
              <a:t>20.4.1</a:t>
            </a:r>
            <a:r>
              <a:rPr lang="zh-CN" altLang="en-US" dirty="0" smtClean="0"/>
              <a:t>集成的成熟度模型原因</a:t>
            </a:r>
          </a:p>
          <a:p>
            <a:r>
              <a:rPr lang="en-US" dirty="0" smtClean="0"/>
              <a:t>20.4.2 CMMI</a:t>
            </a:r>
            <a:r>
              <a:rPr lang="zh-CN" altLang="en-US" dirty="0" smtClean="0"/>
              <a:t>模型的发展历程</a:t>
            </a:r>
          </a:p>
          <a:p>
            <a:r>
              <a:rPr lang="en-US" dirty="0" smtClean="0"/>
              <a:t>20.4.3 CMMI for Development</a:t>
            </a:r>
            <a:r>
              <a:rPr lang="zh-CN" altLang="en-US" dirty="0" smtClean="0"/>
              <a:t>的关键过程域</a:t>
            </a:r>
          </a:p>
          <a:p>
            <a:r>
              <a:rPr lang="en-US" dirty="0" smtClean="0"/>
              <a:t>20.4.4 </a:t>
            </a:r>
            <a:r>
              <a:rPr lang="zh-CN" altLang="en-US" dirty="0" smtClean="0"/>
              <a:t>过程改进的效果</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20.1</a:t>
            </a:r>
            <a:r>
              <a:rPr lang="zh-CN" altLang="en-US" dirty="0" smtClean="0"/>
              <a:t>过程及其特征</a:t>
            </a:r>
            <a:endParaRPr lang="zh-CN" altLang="en-US" dirty="0"/>
          </a:p>
        </p:txBody>
      </p:sp>
      <p:sp>
        <p:nvSpPr>
          <p:cNvPr id="3" name="内容占位符 2"/>
          <p:cNvSpPr>
            <a:spLocks noGrp="1"/>
          </p:cNvSpPr>
          <p:nvPr>
            <p:ph idx="1"/>
          </p:nvPr>
        </p:nvSpPr>
        <p:spPr/>
        <p:txBody>
          <a:bodyPr/>
          <a:lstStyle/>
          <a:p>
            <a:r>
              <a:rPr lang="en-US" dirty="0" smtClean="0"/>
              <a:t>20.1.1 </a:t>
            </a:r>
            <a:r>
              <a:rPr lang="zh-CN" altLang="en-US" dirty="0" smtClean="0"/>
              <a:t>自然过程与社会过程</a:t>
            </a:r>
            <a:r>
              <a:rPr lang="en-US" dirty="0" smtClean="0"/>
              <a:t>	</a:t>
            </a:r>
            <a:endParaRPr lang="zh-CN" altLang="en-US" dirty="0" smtClean="0"/>
          </a:p>
          <a:p>
            <a:r>
              <a:rPr lang="en-US" dirty="0" smtClean="0"/>
              <a:t>20.1.2 </a:t>
            </a:r>
            <a:r>
              <a:rPr lang="zh-CN" altLang="en-US" dirty="0" smtClean="0"/>
              <a:t>过程的特征</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20.4.1</a:t>
            </a:r>
            <a:r>
              <a:rPr lang="zh-CN" altLang="en-US" dirty="0" smtClean="0"/>
              <a:t>集成的成熟度模型原因</a:t>
            </a:r>
            <a:endParaRPr lang="zh-CN" altLang="en-US" dirty="0"/>
          </a:p>
        </p:txBody>
      </p:sp>
      <p:sp>
        <p:nvSpPr>
          <p:cNvPr id="3" name="内容占位符 2"/>
          <p:cNvSpPr>
            <a:spLocks noGrp="1"/>
          </p:cNvSpPr>
          <p:nvPr>
            <p:ph idx="1"/>
          </p:nvPr>
        </p:nvSpPr>
        <p:spPr/>
        <p:txBody>
          <a:bodyPr/>
          <a:lstStyle/>
          <a:p>
            <a:r>
              <a:rPr lang="en-US" dirty="0" smtClean="0"/>
              <a:t>CMM</a:t>
            </a:r>
            <a:r>
              <a:rPr lang="zh-CN" altLang="en-US" dirty="0" smtClean="0"/>
              <a:t>的成功改变了人们的思想。借助于软件</a:t>
            </a:r>
            <a:r>
              <a:rPr lang="en-US" dirty="0" smtClean="0"/>
              <a:t>CMM</a:t>
            </a:r>
            <a:r>
              <a:rPr lang="zh-CN" altLang="en-US" dirty="0" smtClean="0"/>
              <a:t>模型，工业界和学术界提出了：</a:t>
            </a:r>
            <a:endParaRPr lang="en-US" altLang="zh-CN" dirty="0" smtClean="0"/>
          </a:p>
          <a:p>
            <a:pPr lvl="1"/>
            <a:r>
              <a:rPr lang="zh-CN" altLang="en-US" dirty="0" smtClean="0"/>
              <a:t>系统工程</a:t>
            </a:r>
            <a:r>
              <a:rPr lang="en-US" dirty="0" smtClean="0"/>
              <a:t>CMM</a:t>
            </a:r>
            <a:r>
              <a:rPr lang="zh-CN" altLang="en-US" dirty="0" smtClean="0"/>
              <a:t>、软件采购</a:t>
            </a:r>
            <a:r>
              <a:rPr lang="en-US" dirty="0" smtClean="0"/>
              <a:t>CMM</a:t>
            </a:r>
            <a:r>
              <a:rPr lang="zh-CN" altLang="en-US" dirty="0" smtClean="0"/>
              <a:t>、系统集成与开发</a:t>
            </a:r>
            <a:r>
              <a:rPr lang="en-US" dirty="0" smtClean="0"/>
              <a:t>CMM</a:t>
            </a:r>
            <a:r>
              <a:rPr lang="zh-CN" altLang="en-US" dirty="0" smtClean="0"/>
              <a:t>模型，并在相关行业得到应用。</a:t>
            </a:r>
          </a:p>
          <a:p>
            <a:r>
              <a:rPr lang="zh-CN" altLang="en-US" dirty="0" smtClean="0"/>
              <a:t>随着</a:t>
            </a:r>
            <a:r>
              <a:rPr lang="en-US" dirty="0" smtClean="0"/>
              <a:t>IT</a:t>
            </a:r>
            <a:r>
              <a:rPr lang="zh-CN" altLang="en-US" dirty="0" smtClean="0"/>
              <a:t>的发展，软件行业需要与其它行业融合，形成了多学科的围绕软件工程的</a:t>
            </a:r>
            <a:r>
              <a:rPr lang="en-US" dirty="0" smtClean="0"/>
              <a:t>IT</a:t>
            </a:r>
            <a:r>
              <a:rPr lang="zh-CN" altLang="en-US" dirty="0" smtClean="0"/>
              <a:t>行业。</a:t>
            </a:r>
            <a:endParaRPr lang="en-US" altLang="zh-CN" dirty="0" smtClean="0"/>
          </a:p>
          <a:p>
            <a:r>
              <a:rPr lang="zh-CN" altLang="en-US" dirty="0" smtClean="0"/>
              <a:t>在</a:t>
            </a:r>
            <a:r>
              <a:rPr lang="en-US" dirty="0" smtClean="0"/>
              <a:t>IT</a:t>
            </a:r>
            <a:r>
              <a:rPr lang="zh-CN" altLang="en-US" dirty="0" smtClean="0"/>
              <a:t>系统的建设中，不仅仅是软件开发工作的管理，需要把系统工程、软件采购、信息安全、系统集成等综合到一起，这样就需要建立</a:t>
            </a:r>
            <a:r>
              <a:rPr lang="en-US" dirty="0" smtClean="0"/>
              <a:t>CMM</a:t>
            </a:r>
            <a:r>
              <a:rPr lang="zh-CN" altLang="en-US" dirty="0" smtClean="0"/>
              <a:t>的集成模型，即，</a:t>
            </a:r>
            <a:r>
              <a:rPr lang="en-US" dirty="0" smtClean="0"/>
              <a:t>CMM Integrated---CMMI</a:t>
            </a:r>
            <a:r>
              <a:rPr lang="zh-CN" altLang="en-US" dirty="0" smtClean="0"/>
              <a:t>。</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20.4.2 CMMI</a:t>
            </a:r>
            <a:r>
              <a:rPr lang="zh-CN" altLang="en-US" dirty="0" smtClean="0"/>
              <a:t>模型的发展历程</a:t>
            </a:r>
            <a:endParaRPr lang="zh-CN" altLang="en-US" dirty="0"/>
          </a:p>
        </p:txBody>
      </p:sp>
      <p:sp>
        <p:nvSpPr>
          <p:cNvPr id="3" name="内容占位符 2"/>
          <p:cNvSpPr>
            <a:spLocks noGrp="1"/>
          </p:cNvSpPr>
          <p:nvPr>
            <p:ph idx="1"/>
          </p:nvPr>
        </p:nvSpPr>
        <p:spPr>
          <a:xfrm>
            <a:off x="903515" y="1193800"/>
            <a:ext cx="8001000" cy="4902200"/>
          </a:xfrm>
        </p:spPr>
        <p:txBody>
          <a:bodyPr/>
          <a:lstStyle/>
          <a:p>
            <a:r>
              <a:rPr lang="en-US" dirty="0" smtClean="0"/>
              <a:t>CMMI</a:t>
            </a:r>
            <a:r>
              <a:rPr lang="zh-CN" altLang="en-US" dirty="0" smtClean="0"/>
              <a:t>是多个工程学科的</a:t>
            </a:r>
            <a:r>
              <a:rPr lang="en-US" dirty="0" smtClean="0"/>
              <a:t>CMM</a:t>
            </a:r>
            <a:r>
              <a:rPr lang="zh-CN" altLang="en-US" dirty="0" smtClean="0"/>
              <a:t>集成，版本的发展主要体现在从</a:t>
            </a:r>
            <a:r>
              <a:rPr lang="en-US" dirty="0" smtClean="0"/>
              <a:t>1990</a:t>
            </a:r>
            <a:r>
              <a:rPr lang="zh-CN" altLang="en-US" dirty="0" smtClean="0"/>
              <a:t>年代中期几个工程学科与软件工程学科的不断融合。</a:t>
            </a:r>
          </a:p>
          <a:p>
            <a:pPr lvl="1"/>
            <a:r>
              <a:rPr lang="en-US" altLang="zh-CN" dirty="0" smtClean="0"/>
              <a:t>CMMI-SE/SW 1.0</a:t>
            </a:r>
            <a:r>
              <a:rPr lang="zh-CN" altLang="en-US" dirty="0" smtClean="0"/>
              <a:t>：系统工程与软件工程集成的</a:t>
            </a:r>
            <a:r>
              <a:rPr lang="en-US" altLang="zh-CN" dirty="0" smtClean="0"/>
              <a:t>CMMI</a:t>
            </a:r>
            <a:r>
              <a:rPr lang="zh-CN" altLang="en-US" dirty="0" smtClean="0"/>
              <a:t>。</a:t>
            </a:r>
          </a:p>
          <a:p>
            <a:pPr lvl="1"/>
            <a:r>
              <a:rPr lang="en-US" altLang="zh-CN" dirty="0" smtClean="0"/>
              <a:t>CMMI-SE/SW/IPPD</a:t>
            </a:r>
            <a:r>
              <a:rPr lang="zh-CN" altLang="en-US" dirty="0" smtClean="0"/>
              <a:t>：系统工程、软件工程以及产品集成开发的</a:t>
            </a:r>
            <a:r>
              <a:rPr lang="en-US" altLang="zh-CN" dirty="0" smtClean="0"/>
              <a:t>CMMI</a:t>
            </a:r>
            <a:r>
              <a:rPr lang="zh-CN" altLang="en-US" dirty="0" smtClean="0"/>
              <a:t>。</a:t>
            </a:r>
          </a:p>
          <a:p>
            <a:pPr lvl="1"/>
            <a:r>
              <a:rPr lang="en-US" altLang="zh-CN" dirty="0" smtClean="0"/>
              <a:t>CMMI-SE/SW/IPPD/A</a:t>
            </a:r>
            <a:r>
              <a:rPr lang="zh-CN" altLang="en-US" dirty="0" smtClean="0"/>
              <a:t>：系统工程、软件工程、产品集成开发以及采购过程的</a:t>
            </a:r>
            <a:r>
              <a:rPr lang="en-US" altLang="zh-CN" dirty="0" smtClean="0"/>
              <a:t>CMM</a:t>
            </a:r>
            <a:r>
              <a:rPr lang="zh-CN" altLang="en-US" dirty="0" smtClean="0"/>
              <a:t>，进行综合。</a:t>
            </a:r>
          </a:p>
          <a:p>
            <a:pPr lvl="1"/>
            <a:r>
              <a:rPr lang="zh-CN" altLang="en-US" dirty="0" smtClean="0"/>
              <a:t>其中，</a:t>
            </a:r>
            <a:r>
              <a:rPr lang="en-US" dirty="0" smtClean="0"/>
              <a:t>A</a:t>
            </a:r>
            <a:r>
              <a:rPr lang="zh-CN" altLang="en-US" dirty="0" smtClean="0"/>
              <a:t>表示</a:t>
            </a:r>
            <a:r>
              <a:rPr lang="en-US" dirty="0" smtClean="0"/>
              <a:t>Acquisition, </a:t>
            </a:r>
            <a:r>
              <a:rPr lang="zh-CN" altLang="en-US" dirty="0" smtClean="0"/>
              <a:t>后来改为</a:t>
            </a:r>
            <a:r>
              <a:rPr lang="en-US" dirty="0" smtClean="0"/>
              <a:t>SS(Supplier Source)</a:t>
            </a:r>
            <a:r>
              <a:rPr lang="zh-CN" altLang="en-US" dirty="0" smtClean="0"/>
              <a:t>。</a:t>
            </a:r>
            <a:endParaRPr lang="en-US" altLang="zh-CN" dirty="0" smtClean="0"/>
          </a:p>
          <a:p>
            <a:pPr lvl="1"/>
            <a:r>
              <a:rPr lang="zh-CN" altLang="en-US" dirty="0" smtClean="0"/>
              <a:t>于</a:t>
            </a:r>
            <a:r>
              <a:rPr lang="en-US" dirty="0" smtClean="0"/>
              <a:t>2000</a:t>
            </a:r>
            <a:r>
              <a:rPr lang="zh-CN" altLang="en-US" dirty="0" smtClean="0"/>
              <a:t>年形成包括四个工程学科的</a:t>
            </a:r>
            <a:r>
              <a:rPr lang="en-US" dirty="0" smtClean="0"/>
              <a:t>CMMI</a:t>
            </a:r>
            <a:r>
              <a:rPr lang="zh-CN" altLang="en-US" dirty="0" smtClean="0"/>
              <a:t>模型。</a:t>
            </a:r>
            <a:r>
              <a:rPr lang="en-US" dirty="0" smtClean="0"/>
              <a:t>2005</a:t>
            </a:r>
            <a:r>
              <a:rPr lang="zh-CN" altLang="en-US" dirty="0" smtClean="0"/>
              <a:t>年，</a:t>
            </a:r>
            <a:r>
              <a:rPr lang="en-US" dirty="0" smtClean="0"/>
              <a:t>SEI</a:t>
            </a:r>
            <a:r>
              <a:rPr lang="zh-CN" altLang="en-US" dirty="0" smtClean="0"/>
              <a:t>宣布取代</a:t>
            </a:r>
            <a:r>
              <a:rPr lang="en-US" dirty="0" smtClean="0"/>
              <a:t>SW-CMM</a:t>
            </a:r>
            <a:r>
              <a:rPr lang="zh-CN" altLang="en-US" dirty="0" smtClean="0"/>
              <a:t>的版本。</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205242" y="-6398"/>
            <a:ext cx="8938758" cy="677731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20.4.3 CMMI for Development</a:t>
            </a:r>
            <a:r>
              <a:rPr lang="zh-CN" altLang="en-US" dirty="0" smtClean="0"/>
              <a:t>的关键过程域</a:t>
            </a:r>
            <a:endParaRPr lang="zh-CN" altLang="en-US" dirty="0"/>
          </a:p>
        </p:txBody>
      </p:sp>
      <p:graphicFrame>
        <p:nvGraphicFramePr>
          <p:cNvPr id="4" name="表格 3"/>
          <p:cNvGraphicFramePr>
            <a:graphicFrameLocks noGrp="1"/>
          </p:cNvGraphicFramePr>
          <p:nvPr/>
        </p:nvGraphicFramePr>
        <p:xfrm>
          <a:off x="1152933" y="1637391"/>
          <a:ext cx="7991067" cy="3764217"/>
        </p:xfrm>
        <a:graphic>
          <a:graphicData uri="http://schemas.openxmlformats.org/drawingml/2006/table">
            <a:tbl>
              <a:tblPr/>
              <a:tblGrid>
                <a:gridCol w="874191"/>
                <a:gridCol w="1766982"/>
                <a:gridCol w="1618184"/>
                <a:gridCol w="1570216"/>
                <a:gridCol w="2161494"/>
              </a:tblGrid>
              <a:tr h="684894">
                <a:tc>
                  <a:txBody>
                    <a:bodyPr/>
                    <a:lstStyle/>
                    <a:p>
                      <a:pPr indent="269875" algn="r">
                        <a:lnSpc>
                          <a:spcPts val="1660"/>
                        </a:lnSpc>
                        <a:spcAft>
                          <a:spcPts val="0"/>
                        </a:spcAft>
                      </a:pPr>
                      <a:r>
                        <a:rPr lang="zh-CN" sz="1600" dirty="0">
                          <a:solidFill>
                            <a:srgbClr val="000000"/>
                          </a:solidFill>
                          <a:latin typeface="Times New Roman"/>
                          <a:ea typeface="宋体"/>
                        </a:rPr>
                        <a:t>类别</a:t>
                      </a:r>
                      <a:endParaRPr lang="zh-CN" sz="1600" dirty="0">
                        <a:latin typeface="Times New Roman"/>
                        <a:ea typeface="宋体"/>
                      </a:endParaRPr>
                    </a:p>
                    <a:p>
                      <a:pPr indent="269875" algn="just">
                        <a:lnSpc>
                          <a:spcPts val="1660"/>
                        </a:lnSpc>
                        <a:spcAft>
                          <a:spcPts val="0"/>
                        </a:spcAft>
                      </a:pPr>
                      <a:endParaRPr lang="en-US" altLang="zh-CN" sz="1600" dirty="0" smtClean="0">
                        <a:solidFill>
                          <a:srgbClr val="000000"/>
                        </a:solidFill>
                        <a:latin typeface="Times New Roman"/>
                        <a:ea typeface="宋体"/>
                      </a:endParaRPr>
                    </a:p>
                    <a:p>
                      <a:pPr indent="269875" algn="just">
                        <a:lnSpc>
                          <a:spcPts val="1660"/>
                        </a:lnSpc>
                        <a:spcAft>
                          <a:spcPts val="0"/>
                        </a:spcAft>
                      </a:pPr>
                      <a:r>
                        <a:rPr lang="zh-CN" sz="1600" dirty="0" smtClean="0">
                          <a:solidFill>
                            <a:srgbClr val="000000"/>
                          </a:solidFill>
                          <a:latin typeface="Times New Roman"/>
                          <a:ea typeface="宋体"/>
                        </a:rPr>
                        <a:t>等级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600"/>
                        </a:spcAft>
                      </a:pPr>
                      <a:r>
                        <a:rPr lang="zh-CN" sz="1600" dirty="0">
                          <a:solidFill>
                            <a:srgbClr val="000000"/>
                          </a:solidFill>
                          <a:latin typeface="Times New Roman"/>
                          <a:ea typeface="宋体"/>
                        </a:rPr>
                        <a:t>项目管理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600"/>
                        </a:spcAft>
                      </a:pPr>
                      <a:r>
                        <a:rPr lang="zh-CN" sz="1600" dirty="0">
                          <a:solidFill>
                            <a:srgbClr val="000000"/>
                          </a:solidFill>
                          <a:latin typeface="Times New Roman"/>
                          <a:ea typeface="宋体"/>
                        </a:rPr>
                        <a:t>组织过程管理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solidFill>
                            <a:srgbClr val="000000"/>
                          </a:solidFill>
                          <a:latin typeface="Times New Roman"/>
                          <a:ea typeface="宋体"/>
                        </a:rPr>
                        <a:t>工程</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solidFill>
                            <a:srgbClr val="000000"/>
                          </a:solidFill>
                          <a:latin typeface="Times New Roman"/>
                          <a:ea typeface="宋体"/>
                        </a:rPr>
                        <a:t>支持</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915">
                <a:tc>
                  <a:txBody>
                    <a:bodyPr/>
                    <a:lstStyle/>
                    <a:p>
                      <a:pPr indent="0" algn="just">
                        <a:lnSpc>
                          <a:spcPts val="1660"/>
                        </a:lnSpc>
                        <a:spcAft>
                          <a:spcPts val="600"/>
                        </a:spcAft>
                      </a:pPr>
                      <a:r>
                        <a:rPr lang="zh-CN" sz="1600" dirty="0">
                          <a:solidFill>
                            <a:srgbClr val="000000"/>
                          </a:solidFill>
                          <a:latin typeface="Times New Roman"/>
                          <a:ea typeface="宋体"/>
                        </a:rPr>
                        <a:t>第二级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Times New Roman"/>
                          <a:ea typeface="宋体"/>
                        </a:rPr>
                        <a:t>项目策划</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项目监督</a:t>
                      </a:r>
                      <a:endParaRPr lang="zh-CN" sz="1600" dirty="0">
                        <a:latin typeface="Times New Roman"/>
                        <a:ea typeface="宋体"/>
                      </a:endParaRPr>
                    </a:p>
                    <a:p>
                      <a:pPr indent="0" algn="just">
                        <a:lnSpc>
                          <a:spcPts val="1660"/>
                        </a:lnSpc>
                        <a:spcAft>
                          <a:spcPts val="0"/>
                        </a:spcAft>
                      </a:pPr>
                      <a:r>
                        <a:rPr lang="zh-CN" sz="1600" dirty="0">
                          <a:solidFill>
                            <a:srgbClr val="000000"/>
                          </a:solidFill>
                          <a:latin typeface="Times New Roman"/>
                          <a:ea typeface="宋体"/>
                        </a:rPr>
                        <a:t>供应商协议管理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Times New Roman"/>
                          <a:ea typeface="宋体"/>
                        </a:rPr>
                        <a:t>需求管理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Times New Roman"/>
                          <a:ea typeface="宋体"/>
                        </a:rPr>
                        <a:t>配置管理</a:t>
                      </a:r>
                      <a:endParaRPr lang="zh-CN" sz="1600" dirty="0">
                        <a:latin typeface="Times New Roman"/>
                        <a:ea typeface="宋体"/>
                      </a:endParaRPr>
                    </a:p>
                    <a:p>
                      <a:pPr indent="0" algn="just">
                        <a:lnSpc>
                          <a:spcPts val="1660"/>
                        </a:lnSpc>
                        <a:spcAft>
                          <a:spcPts val="0"/>
                        </a:spcAft>
                      </a:pPr>
                      <a:r>
                        <a:rPr lang="zh-CN" sz="1600" dirty="0">
                          <a:solidFill>
                            <a:srgbClr val="000000"/>
                          </a:solidFill>
                          <a:latin typeface="Times New Roman"/>
                          <a:ea typeface="宋体"/>
                        </a:rPr>
                        <a:t>过程与产品质量保证</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度</a:t>
                      </a:r>
                      <a:r>
                        <a:rPr lang="zh-CN" sz="1600" dirty="0">
                          <a:solidFill>
                            <a:srgbClr val="000000"/>
                          </a:solidFill>
                          <a:latin typeface="Times New Roman"/>
                          <a:ea typeface="Batang"/>
                          <a:cs typeface="Batang"/>
                        </a:rPr>
                        <a:t>量</a:t>
                      </a:r>
                      <a:r>
                        <a:rPr lang="zh-CN" sz="1600" dirty="0">
                          <a:solidFill>
                            <a:srgbClr val="000000"/>
                          </a:solidFill>
                          <a:latin typeface="Times New Roman"/>
                          <a:ea typeface="宋体"/>
                          <a:cs typeface="宋体"/>
                        </a:rPr>
                        <a:t>与分析</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0514">
                <a:tc>
                  <a:txBody>
                    <a:bodyPr/>
                    <a:lstStyle/>
                    <a:p>
                      <a:pPr indent="0" algn="just">
                        <a:lnSpc>
                          <a:spcPts val="1660"/>
                        </a:lnSpc>
                        <a:spcAft>
                          <a:spcPts val="600"/>
                        </a:spcAft>
                      </a:pPr>
                      <a:r>
                        <a:rPr lang="zh-CN" sz="1600" dirty="0">
                          <a:solidFill>
                            <a:srgbClr val="000000"/>
                          </a:solidFill>
                          <a:latin typeface="Times New Roman"/>
                          <a:ea typeface="宋体"/>
                        </a:rPr>
                        <a:t>第三级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Times New Roman"/>
                          <a:ea typeface="宋体"/>
                        </a:rPr>
                        <a:t>风险管理</a:t>
                      </a:r>
                      <a:endParaRPr lang="zh-CN" sz="1600">
                        <a:latin typeface="Times New Roman"/>
                        <a:ea typeface="宋体"/>
                      </a:endParaRPr>
                    </a:p>
                    <a:p>
                      <a:pPr indent="269875" algn="just">
                        <a:lnSpc>
                          <a:spcPts val="1660"/>
                        </a:lnSpc>
                        <a:spcAft>
                          <a:spcPts val="0"/>
                        </a:spcAft>
                      </a:pPr>
                      <a:r>
                        <a:rPr lang="zh-CN" sz="1600">
                          <a:solidFill>
                            <a:srgbClr val="000000"/>
                          </a:solidFill>
                          <a:latin typeface="Times New Roman"/>
                          <a:ea typeface="宋体"/>
                        </a:rPr>
                        <a:t>集成项目管理</a:t>
                      </a:r>
                      <a:endParaRPr lang="zh-CN" sz="1600">
                        <a:latin typeface="Times New Roman"/>
                        <a:ea typeface="宋体"/>
                      </a:endParaRPr>
                    </a:p>
                    <a:p>
                      <a:pPr indent="269875" algn="just">
                        <a:lnSpc>
                          <a:spcPts val="1660"/>
                        </a:lnSpc>
                        <a:spcAft>
                          <a:spcPts val="0"/>
                        </a:spcAft>
                      </a:pPr>
                      <a:r>
                        <a:rPr lang="zh-CN" sz="1600">
                          <a:solidFill>
                            <a:srgbClr val="000000"/>
                          </a:solidFill>
                          <a:latin typeface="Times New Roman"/>
                          <a:ea typeface="宋体"/>
                        </a:rPr>
                        <a:t>集成队伍</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solidFill>
                            <a:srgbClr val="000000"/>
                          </a:solidFill>
                          <a:latin typeface="Times New Roman"/>
                          <a:ea typeface="宋体"/>
                        </a:rPr>
                        <a:t>组织过程定义</a:t>
                      </a:r>
                      <a:endParaRPr lang="zh-CN" sz="1600" dirty="0">
                        <a:latin typeface="Times New Roman"/>
                        <a:ea typeface="宋体"/>
                      </a:endParaRPr>
                    </a:p>
                    <a:p>
                      <a:pPr indent="0" algn="just">
                        <a:lnSpc>
                          <a:spcPts val="1660"/>
                        </a:lnSpc>
                        <a:spcAft>
                          <a:spcPts val="0"/>
                        </a:spcAft>
                      </a:pPr>
                      <a:r>
                        <a:rPr lang="zh-CN" sz="1600" dirty="0">
                          <a:solidFill>
                            <a:srgbClr val="000000"/>
                          </a:solidFill>
                          <a:latin typeface="Times New Roman"/>
                          <a:ea typeface="宋体"/>
                        </a:rPr>
                        <a:t>组织过程焦点</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组织培训</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solidFill>
                            <a:srgbClr val="000000"/>
                          </a:solidFill>
                          <a:latin typeface="Times New Roman"/>
                          <a:ea typeface="宋体"/>
                        </a:rPr>
                        <a:t>技术解决方案</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产品集成</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验证</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确认</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solidFill>
                            <a:srgbClr val="000000"/>
                          </a:solidFill>
                          <a:latin typeface="Times New Roman"/>
                          <a:ea typeface="宋体"/>
                        </a:rPr>
                        <a:t>决策分析与解决方案</a:t>
                      </a:r>
                      <a:endParaRPr lang="zh-CN" sz="1600" dirty="0">
                        <a:latin typeface="Times New Roman"/>
                        <a:ea typeface="宋体"/>
                      </a:endParaRPr>
                    </a:p>
                    <a:p>
                      <a:pPr indent="269875" algn="just">
                        <a:lnSpc>
                          <a:spcPts val="1660"/>
                        </a:lnSpc>
                        <a:spcAft>
                          <a:spcPts val="0"/>
                        </a:spcAft>
                      </a:pPr>
                      <a:r>
                        <a:rPr lang="zh-CN" sz="1600" dirty="0">
                          <a:solidFill>
                            <a:srgbClr val="000000"/>
                          </a:solidFill>
                          <a:latin typeface="Times New Roman"/>
                          <a:ea typeface="宋体"/>
                        </a:rPr>
                        <a:t>集成的组织环境</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154">
                <a:tc>
                  <a:txBody>
                    <a:bodyPr/>
                    <a:lstStyle/>
                    <a:p>
                      <a:pPr indent="0" algn="just">
                        <a:lnSpc>
                          <a:spcPts val="1660"/>
                        </a:lnSpc>
                        <a:spcAft>
                          <a:spcPts val="600"/>
                        </a:spcAft>
                      </a:pPr>
                      <a:r>
                        <a:rPr lang="zh-CN" sz="1600" dirty="0">
                          <a:solidFill>
                            <a:srgbClr val="000000"/>
                          </a:solidFill>
                          <a:latin typeface="Times New Roman"/>
                          <a:ea typeface="宋体"/>
                        </a:rPr>
                        <a:t>第四级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Times New Roman"/>
                          <a:ea typeface="宋体"/>
                        </a:rPr>
                        <a:t>量化项目管理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solidFill>
                            <a:srgbClr val="000000"/>
                          </a:solidFill>
                          <a:latin typeface="Times New Roman"/>
                          <a:ea typeface="宋体"/>
                        </a:rPr>
                        <a:t>组织过程绩效</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740">
                <a:tc>
                  <a:txBody>
                    <a:bodyPr/>
                    <a:lstStyle/>
                    <a:p>
                      <a:pPr indent="0" algn="just">
                        <a:lnSpc>
                          <a:spcPts val="1660"/>
                        </a:lnSpc>
                        <a:spcAft>
                          <a:spcPts val="600"/>
                        </a:spcAft>
                      </a:pPr>
                      <a:r>
                        <a:rPr lang="zh-CN" sz="1600" dirty="0">
                          <a:solidFill>
                            <a:srgbClr val="000000"/>
                          </a:solidFill>
                          <a:latin typeface="Times New Roman"/>
                          <a:ea typeface="宋体"/>
                        </a:rPr>
                        <a:t>第五级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solidFill>
                            <a:srgbClr val="000000"/>
                          </a:solidFill>
                          <a:latin typeface="Times New Roman"/>
                          <a:ea typeface="宋体"/>
                        </a:rPr>
                        <a:t>组织创新与部署</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solidFill>
                            <a:srgbClr val="000000"/>
                          </a:solidFill>
                          <a:latin typeface="Times New Roman"/>
                          <a:ea typeface="宋体"/>
                        </a:rPr>
                        <a:t>原因分析及解决方案</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20.4.4 </a:t>
            </a:r>
            <a:r>
              <a:rPr lang="zh-CN" altLang="en-US" dirty="0" smtClean="0"/>
              <a:t>过程改进的效果</a:t>
            </a:r>
            <a:endParaRPr lang="zh-CN" altLang="en-US" dirty="0"/>
          </a:p>
        </p:txBody>
      </p:sp>
      <p:graphicFrame>
        <p:nvGraphicFramePr>
          <p:cNvPr id="3" name="表格 2"/>
          <p:cNvGraphicFramePr>
            <a:graphicFrameLocks noGrp="1"/>
          </p:cNvGraphicFramePr>
          <p:nvPr/>
        </p:nvGraphicFramePr>
        <p:xfrm>
          <a:off x="1076369" y="2459264"/>
          <a:ext cx="7719289" cy="3042310"/>
        </p:xfrm>
        <a:graphic>
          <a:graphicData uri="http://schemas.openxmlformats.org/drawingml/2006/table">
            <a:tbl>
              <a:tblPr/>
              <a:tblGrid>
                <a:gridCol w="1063538"/>
                <a:gridCol w="1508935"/>
                <a:gridCol w="1286704"/>
                <a:gridCol w="1286704"/>
                <a:gridCol w="1286704"/>
                <a:gridCol w="1286704"/>
              </a:tblGrid>
              <a:tr h="777422">
                <a:tc>
                  <a:txBody>
                    <a:bodyPr/>
                    <a:lstStyle/>
                    <a:p>
                      <a:pPr indent="269875" algn="just">
                        <a:lnSpc>
                          <a:spcPts val="1660"/>
                        </a:lnSpc>
                        <a:spcAft>
                          <a:spcPts val="0"/>
                        </a:spcAft>
                      </a:pPr>
                      <a:endParaRPr lang="en-US" sz="1600" dirty="0">
                        <a:latin typeface="Times New Roman"/>
                        <a:ea typeface="宋体"/>
                      </a:endParaRPr>
                    </a:p>
                    <a:p>
                      <a:pPr indent="0" algn="just">
                        <a:lnSpc>
                          <a:spcPts val="1660"/>
                        </a:lnSpc>
                        <a:spcAft>
                          <a:spcPts val="0"/>
                        </a:spcAft>
                      </a:pPr>
                      <a:r>
                        <a:rPr lang="zh-CN" sz="1600" dirty="0">
                          <a:latin typeface="Times New Roman"/>
                          <a:ea typeface="宋体"/>
                        </a:rPr>
                        <a:t>改进指标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latin typeface="Times New Roman"/>
                        <a:ea typeface="宋体"/>
                      </a:endParaRPr>
                    </a:p>
                    <a:p>
                      <a:pPr indent="269875" algn="just">
                        <a:lnSpc>
                          <a:spcPts val="1660"/>
                        </a:lnSpc>
                        <a:spcAft>
                          <a:spcPts val="0"/>
                        </a:spcAft>
                      </a:pPr>
                      <a:r>
                        <a:rPr lang="zh-CN" sz="1600" dirty="0">
                          <a:latin typeface="Times New Roman"/>
                          <a:ea typeface="宋体"/>
                        </a:rPr>
                        <a:t>度量元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sz="1600" dirty="0" smtClean="0">
                        <a:latin typeface="Times New Roman"/>
                        <a:ea typeface="宋体"/>
                      </a:endParaRPr>
                    </a:p>
                    <a:p>
                      <a:pPr indent="0" algn="just">
                        <a:lnSpc>
                          <a:spcPts val="1660"/>
                        </a:lnSpc>
                        <a:spcAft>
                          <a:spcPts val="0"/>
                        </a:spcAft>
                      </a:pPr>
                      <a:r>
                        <a:rPr lang="en-US" sz="1600" dirty="0" smtClean="0">
                          <a:latin typeface="Times New Roman"/>
                          <a:ea typeface="宋体"/>
                        </a:rPr>
                        <a:t>SW-CMM </a:t>
                      </a:r>
                      <a:r>
                        <a:rPr lang="en-US" sz="1600" dirty="0">
                          <a:latin typeface="Times New Roman"/>
                          <a:ea typeface="宋体"/>
                        </a:rPr>
                        <a:t>3</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1990</a:t>
                      </a:r>
                      <a:r>
                        <a:rPr lang="zh-CN" sz="1600" dirty="0">
                          <a:latin typeface="Times New Roman"/>
                          <a:ea typeface="宋体"/>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sz="1600" dirty="0" smtClean="0">
                        <a:latin typeface="Times New Roman"/>
                        <a:ea typeface="宋体"/>
                      </a:endParaRPr>
                    </a:p>
                    <a:p>
                      <a:pPr indent="0" algn="just">
                        <a:lnSpc>
                          <a:spcPts val="1660"/>
                        </a:lnSpc>
                        <a:spcAft>
                          <a:spcPts val="0"/>
                        </a:spcAft>
                      </a:pPr>
                      <a:r>
                        <a:rPr lang="en-US" sz="1600" dirty="0" smtClean="0">
                          <a:latin typeface="Times New Roman"/>
                          <a:ea typeface="宋体"/>
                        </a:rPr>
                        <a:t>SW-CMM </a:t>
                      </a:r>
                      <a:r>
                        <a:rPr lang="en-US" sz="1600" dirty="0">
                          <a:latin typeface="Times New Roman"/>
                          <a:ea typeface="宋体"/>
                        </a:rPr>
                        <a:t>4</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1995</a:t>
                      </a:r>
                      <a:r>
                        <a:rPr lang="zh-CN" sz="1600" dirty="0">
                          <a:latin typeface="Times New Roman"/>
                          <a:ea typeface="宋体"/>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sz="1600" dirty="0" smtClean="0">
                        <a:latin typeface="Times New Roman"/>
                        <a:ea typeface="宋体"/>
                      </a:endParaRPr>
                    </a:p>
                    <a:p>
                      <a:pPr indent="0" algn="just">
                        <a:lnSpc>
                          <a:spcPts val="1660"/>
                        </a:lnSpc>
                        <a:spcAft>
                          <a:spcPts val="0"/>
                        </a:spcAft>
                      </a:pPr>
                      <a:r>
                        <a:rPr lang="en-US" sz="1600" dirty="0" smtClean="0">
                          <a:latin typeface="Times New Roman"/>
                          <a:ea typeface="宋体"/>
                        </a:rPr>
                        <a:t>SW-CMM </a:t>
                      </a:r>
                      <a:r>
                        <a:rPr lang="en-US" sz="1600" dirty="0">
                          <a:latin typeface="Times New Roman"/>
                          <a:ea typeface="宋体"/>
                        </a:rPr>
                        <a:t>5</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1999</a:t>
                      </a:r>
                      <a:r>
                        <a:rPr lang="zh-CN" sz="1600" dirty="0">
                          <a:latin typeface="Times New Roman"/>
                          <a:ea typeface="宋体"/>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smtClean="0">
                        <a:latin typeface="Times New Roman"/>
                        <a:ea typeface="宋体"/>
                      </a:endParaRPr>
                    </a:p>
                    <a:p>
                      <a:pPr indent="269875" algn="just">
                        <a:lnSpc>
                          <a:spcPts val="1660"/>
                        </a:lnSpc>
                        <a:spcAft>
                          <a:spcPts val="0"/>
                        </a:spcAft>
                      </a:pPr>
                      <a:r>
                        <a:rPr lang="en-US" sz="1600" dirty="0" smtClean="0">
                          <a:latin typeface="Times New Roman"/>
                          <a:ea typeface="宋体"/>
                        </a:rPr>
                        <a:t>CMMI </a:t>
                      </a:r>
                      <a:r>
                        <a:rPr lang="en-US" sz="1600" dirty="0">
                          <a:latin typeface="Times New Roman"/>
                          <a:ea typeface="宋体"/>
                        </a:rPr>
                        <a:t>5</a:t>
                      </a:r>
                      <a:endParaRPr lang="zh-CN" sz="1600" dirty="0">
                        <a:latin typeface="Times New Roman"/>
                        <a:ea typeface="宋体"/>
                      </a:endParaRPr>
                    </a:p>
                    <a:p>
                      <a:pPr indent="269875" algn="just">
                        <a:lnSpc>
                          <a:spcPts val="1660"/>
                        </a:lnSpc>
                        <a:spcAft>
                          <a:spcPts val="0"/>
                        </a:spcAft>
                      </a:pPr>
                      <a:r>
                        <a:rPr lang="en-US" sz="1600" dirty="0">
                          <a:latin typeface="Times New Roman"/>
                          <a:ea typeface="宋体"/>
                        </a:rPr>
                        <a:t>2002</a:t>
                      </a:r>
                      <a:r>
                        <a:rPr lang="zh-CN" sz="1600" dirty="0">
                          <a:latin typeface="Times New Roman"/>
                          <a:ea typeface="宋体"/>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222">
                <a:tc>
                  <a:txBody>
                    <a:bodyPr/>
                    <a:lstStyle/>
                    <a:p>
                      <a:pPr indent="269875" algn="just">
                        <a:lnSpc>
                          <a:spcPts val="1660"/>
                        </a:lnSpc>
                        <a:spcAft>
                          <a:spcPts val="0"/>
                        </a:spcAft>
                      </a:pPr>
                      <a:r>
                        <a:rPr lang="zh-CN" sz="1600" dirty="0">
                          <a:latin typeface="Times New Roman"/>
                          <a:ea typeface="宋体"/>
                        </a:rPr>
                        <a:t>质量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缺陷密度</a:t>
                      </a:r>
                    </a:p>
                    <a:p>
                      <a:pPr indent="0" algn="just">
                        <a:lnSpc>
                          <a:spcPts val="1660"/>
                        </a:lnSpc>
                        <a:spcAft>
                          <a:spcPts val="0"/>
                        </a:spcAft>
                      </a:pPr>
                      <a:r>
                        <a:rPr lang="zh-CN" sz="1600" dirty="0">
                          <a:latin typeface="Times New Roman"/>
                          <a:ea typeface="宋体"/>
                        </a:rPr>
                        <a:t>（个</a:t>
                      </a:r>
                      <a:r>
                        <a:rPr lang="en-US" sz="1600" dirty="0">
                          <a:latin typeface="Times New Roman"/>
                          <a:ea typeface="宋体"/>
                        </a:rPr>
                        <a:t>/</a:t>
                      </a:r>
                      <a:r>
                        <a:rPr lang="zh-CN" sz="1600" dirty="0">
                          <a:latin typeface="Times New Roman"/>
                          <a:ea typeface="宋体"/>
                        </a:rPr>
                        <a:t>百万行）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600</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300</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150</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51</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222">
                <a:tc>
                  <a:txBody>
                    <a:bodyPr/>
                    <a:lstStyle/>
                    <a:p>
                      <a:pPr indent="0" algn="just">
                        <a:lnSpc>
                          <a:spcPts val="1660"/>
                        </a:lnSpc>
                        <a:spcAft>
                          <a:spcPts val="0"/>
                        </a:spcAft>
                      </a:pPr>
                      <a:r>
                        <a:rPr lang="zh-CN" sz="1600" dirty="0">
                          <a:latin typeface="Times New Roman"/>
                          <a:ea typeface="宋体"/>
                        </a:rPr>
                        <a:t>费用</a:t>
                      </a:r>
                      <a:r>
                        <a:rPr lang="en-US" sz="1600" dirty="0">
                          <a:latin typeface="Times New Roman"/>
                          <a:ea typeface="宋体"/>
                        </a:rPr>
                        <a:t>/</a:t>
                      </a:r>
                      <a:r>
                        <a:rPr lang="zh-CN" sz="1600" dirty="0">
                          <a:latin typeface="Times New Roman"/>
                          <a:ea typeface="宋体"/>
                        </a:rPr>
                        <a:t>进度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费用</a:t>
                      </a:r>
                      <a:r>
                        <a:rPr lang="en-US" sz="1600" dirty="0">
                          <a:latin typeface="Times New Roman"/>
                          <a:ea typeface="宋体"/>
                        </a:rPr>
                        <a:t>/</a:t>
                      </a:r>
                      <a:r>
                        <a:rPr lang="zh-CN" sz="1600" dirty="0">
                          <a:latin typeface="Times New Roman"/>
                          <a:ea typeface="宋体"/>
                        </a:rPr>
                        <a:t>进度正负偏差（</a:t>
                      </a:r>
                      <a:r>
                        <a:rPr lang="en-US" sz="1600" dirty="0">
                          <a:latin typeface="Times New Roman"/>
                          <a:ea typeface="宋体"/>
                        </a:rPr>
                        <a:t>%</a:t>
                      </a: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15%</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10%</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8%</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8%</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222">
                <a:tc>
                  <a:txBody>
                    <a:bodyPr/>
                    <a:lstStyle/>
                    <a:p>
                      <a:pPr indent="269875" algn="just">
                        <a:lnSpc>
                          <a:spcPts val="1660"/>
                        </a:lnSpc>
                        <a:spcAft>
                          <a:spcPts val="0"/>
                        </a:spcAft>
                      </a:pPr>
                      <a:r>
                        <a:rPr lang="zh-CN" sz="1600" dirty="0">
                          <a:latin typeface="Times New Roman"/>
                          <a:ea typeface="宋体"/>
                        </a:rPr>
                        <a:t>返工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工业平均水平的百分比（</a:t>
                      </a:r>
                      <a:r>
                        <a:rPr lang="en-US" sz="1600" dirty="0">
                          <a:latin typeface="Times New Roman"/>
                          <a:ea typeface="宋体"/>
                        </a:rPr>
                        <a:t>%</a:t>
                      </a: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6%</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3%</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2%</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2%</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222">
                <a:tc>
                  <a:txBody>
                    <a:bodyPr/>
                    <a:lstStyle/>
                    <a:p>
                      <a:pPr indent="269875" algn="just">
                        <a:lnSpc>
                          <a:spcPts val="1660"/>
                        </a:lnSpc>
                        <a:spcAft>
                          <a:spcPts val="0"/>
                        </a:spcAft>
                      </a:pPr>
                      <a:r>
                        <a:rPr lang="zh-CN" sz="1600" dirty="0">
                          <a:latin typeface="Times New Roman"/>
                          <a:ea typeface="宋体"/>
                        </a:rPr>
                        <a:t>复用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latin typeface="Times New Roman"/>
                          <a:ea typeface="宋体"/>
                        </a:rPr>
                        <a:t>复用百分比（</a:t>
                      </a:r>
                      <a:r>
                        <a:rPr lang="en-US" sz="1600" dirty="0">
                          <a:latin typeface="Times New Roman"/>
                          <a:ea typeface="宋体"/>
                        </a:rPr>
                        <a:t>%</a:t>
                      </a:r>
                      <a:r>
                        <a:rPr lang="zh-CN" sz="1600" dirty="0">
                          <a:latin typeface="Times New Roman"/>
                          <a:ea typeface="宋体"/>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68%</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75%</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latin typeface="Times New Roman"/>
                          <a:ea typeface="宋体"/>
                        </a:rPr>
                        <a:t>82%</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dirty="0">
                          <a:latin typeface="Times New Roman"/>
                          <a:ea typeface="宋体"/>
                        </a:rPr>
                        <a:t>82%</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2024742" y="1721731"/>
            <a:ext cx="5319486" cy="461665"/>
          </a:xfrm>
          <a:prstGeom prst="rect">
            <a:avLst/>
          </a:prstGeom>
        </p:spPr>
        <p:txBody>
          <a:bodyPr wrap="square">
            <a:spAutoFit/>
          </a:bodyPr>
          <a:lstStyle/>
          <a:p>
            <a:r>
              <a:rPr lang="zh-CN" altLang="en-US" dirty="0" smtClean="0"/>
              <a:t>洛克希德马丁某分部的过程改进效果</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20.5 </a:t>
            </a:r>
            <a:r>
              <a:rPr lang="zh-CN" altLang="en-US" dirty="0" smtClean="0"/>
              <a:t>采购能力成熟度</a:t>
            </a:r>
            <a:endParaRPr lang="zh-CN" altLang="en-US" dirty="0"/>
          </a:p>
        </p:txBody>
      </p:sp>
      <p:sp>
        <p:nvSpPr>
          <p:cNvPr id="3" name="内容占位符 2"/>
          <p:cNvSpPr>
            <a:spLocks noGrp="1"/>
          </p:cNvSpPr>
          <p:nvPr>
            <p:ph idx="1"/>
          </p:nvPr>
        </p:nvSpPr>
        <p:spPr/>
        <p:txBody>
          <a:bodyPr/>
          <a:lstStyle/>
          <a:p>
            <a:r>
              <a:rPr lang="en-US" dirty="0" smtClean="0"/>
              <a:t>20.5.1 </a:t>
            </a:r>
            <a:r>
              <a:rPr lang="zh-CN" altLang="en-US" dirty="0" smtClean="0"/>
              <a:t>采购能力要求</a:t>
            </a:r>
          </a:p>
          <a:p>
            <a:r>
              <a:rPr lang="en-US" dirty="0" smtClean="0"/>
              <a:t>20.5.2 </a:t>
            </a:r>
            <a:r>
              <a:rPr lang="zh-CN" altLang="en-US" dirty="0" smtClean="0"/>
              <a:t>采购能力成熟度模型</a:t>
            </a:r>
            <a:r>
              <a:rPr lang="en-US" dirty="0" smtClean="0"/>
              <a:t>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20.5.1 </a:t>
            </a:r>
            <a:r>
              <a:rPr lang="zh-CN" altLang="en-US" dirty="0" smtClean="0"/>
              <a:t>采购能力要求</a:t>
            </a:r>
            <a:endParaRPr lang="zh-CN" altLang="en-US" dirty="0"/>
          </a:p>
        </p:txBody>
      </p:sp>
      <p:sp>
        <p:nvSpPr>
          <p:cNvPr id="3" name="内容占位符 2"/>
          <p:cNvSpPr>
            <a:spLocks noGrp="1"/>
          </p:cNvSpPr>
          <p:nvPr>
            <p:ph idx="1"/>
          </p:nvPr>
        </p:nvSpPr>
        <p:spPr>
          <a:xfrm>
            <a:off x="1143000" y="1222829"/>
            <a:ext cx="8001000" cy="4902200"/>
          </a:xfrm>
        </p:spPr>
        <p:txBody>
          <a:bodyPr/>
          <a:lstStyle/>
          <a:p>
            <a:r>
              <a:rPr lang="zh-CN" altLang="en-US" dirty="0" smtClean="0"/>
              <a:t>如果采购方过于关注项目费用和进度，可能就会忽略所交付的产品质量，从而导致所交付的产品中带了许多本可以避免的缺陷。</a:t>
            </a:r>
            <a:endParaRPr lang="en-US" altLang="zh-CN" dirty="0" smtClean="0"/>
          </a:p>
          <a:p>
            <a:pPr lvl="1"/>
            <a:r>
              <a:rPr lang="en-US" dirty="0" smtClean="0"/>
              <a:t>2003</a:t>
            </a:r>
            <a:r>
              <a:rPr lang="zh-CN" altLang="en-US" dirty="0" smtClean="0"/>
              <a:t>年美国审计署（</a:t>
            </a:r>
            <a:r>
              <a:rPr lang="en-US" dirty="0" smtClean="0"/>
              <a:t>GAO--General Accountability Office</a:t>
            </a:r>
            <a:r>
              <a:rPr lang="zh-CN" altLang="en-US" dirty="0" smtClean="0"/>
              <a:t>）评审了</a:t>
            </a:r>
            <a:r>
              <a:rPr lang="en-US" dirty="0" smtClean="0"/>
              <a:t>20</a:t>
            </a:r>
            <a:r>
              <a:rPr lang="zh-CN" altLang="en-US" dirty="0" smtClean="0"/>
              <a:t>多年的国防装备系统投资情况，发现主要的问题集中在：费用增加、进度延后、性能短缺。</a:t>
            </a:r>
          </a:p>
          <a:p>
            <a:r>
              <a:rPr lang="en-US" dirty="0" smtClean="0"/>
              <a:t>2001</a:t>
            </a:r>
            <a:r>
              <a:rPr lang="zh-CN" altLang="en-US" dirty="0" smtClean="0"/>
              <a:t>年，</a:t>
            </a:r>
            <a:r>
              <a:rPr lang="en-US" dirty="0" smtClean="0"/>
              <a:t>GAO</a:t>
            </a:r>
            <a:r>
              <a:rPr lang="zh-CN" altLang="en-US" dirty="0" smtClean="0"/>
              <a:t>给美国武装部队委员会</a:t>
            </a:r>
            <a:r>
              <a:rPr lang="en-US" dirty="0" smtClean="0"/>
              <a:t>(Armed Services Committee)</a:t>
            </a:r>
            <a:r>
              <a:rPr lang="zh-CN" altLang="en-US" dirty="0" smtClean="0"/>
              <a:t>的报告中建议国防部</a:t>
            </a:r>
            <a:r>
              <a:rPr lang="en-US" dirty="0" smtClean="0"/>
              <a:t>(</a:t>
            </a:r>
            <a:r>
              <a:rPr lang="en-US" dirty="0" err="1" smtClean="0"/>
              <a:t>DoD</a:t>
            </a:r>
            <a:r>
              <a:rPr lang="en-US" dirty="0" smtClean="0"/>
              <a:t>)</a:t>
            </a:r>
            <a:r>
              <a:rPr lang="zh-CN" altLang="en-US" dirty="0" smtClean="0"/>
              <a:t>基于现有的实践建立和实施过程改进。</a:t>
            </a:r>
            <a:endParaRPr lang="en-US" altLang="zh-CN" dirty="0" smtClean="0"/>
          </a:p>
          <a:p>
            <a:pPr lvl="1"/>
            <a:r>
              <a:rPr lang="zh-CN" altLang="en-US" dirty="0" smtClean="0"/>
              <a:t>为了响应</a:t>
            </a:r>
            <a:r>
              <a:rPr lang="en-US" dirty="0" smtClean="0"/>
              <a:t>GAO</a:t>
            </a:r>
            <a:r>
              <a:rPr lang="zh-CN" altLang="en-US" dirty="0" smtClean="0"/>
              <a:t>的建议，国防部门赋予两个小组实施软件过程改进。</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软件采购过程改进程序要求了如下的主要内容：</a:t>
            </a:r>
          </a:p>
          <a:p>
            <a:pPr lvl="1"/>
            <a:r>
              <a:rPr lang="en-US" dirty="0" smtClean="0"/>
              <a:t>1</a:t>
            </a:r>
            <a:r>
              <a:rPr lang="zh-CN" altLang="en-US" dirty="0" smtClean="0"/>
              <a:t>）具有一个文档化的过程用于软件采购的策划、需求开发与管理、项目管理和监督、以及风险管理。</a:t>
            </a:r>
          </a:p>
          <a:p>
            <a:pPr lvl="1"/>
            <a:r>
              <a:rPr lang="en-US" dirty="0" smtClean="0"/>
              <a:t>2</a:t>
            </a:r>
            <a:r>
              <a:rPr lang="zh-CN" altLang="en-US" dirty="0" smtClean="0"/>
              <a:t>）花力气开发适当的度量元，测量性能和持续的过程改进。</a:t>
            </a:r>
          </a:p>
          <a:p>
            <a:pPr lvl="1"/>
            <a:r>
              <a:rPr lang="en-US" dirty="0" smtClean="0"/>
              <a:t>3</a:t>
            </a:r>
            <a:r>
              <a:rPr lang="zh-CN" altLang="en-US" dirty="0" smtClean="0"/>
              <a:t>）建立过程，保证执行关键程序人员具有相适应的经验，或对软件采购进行培训。</a:t>
            </a:r>
          </a:p>
          <a:p>
            <a:pPr lvl="1"/>
            <a:r>
              <a:rPr lang="en-US" dirty="0" smtClean="0"/>
              <a:t>4</a:t>
            </a:r>
            <a:r>
              <a:rPr lang="zh-CN" altLang="en-US" dirty="0" smtClean="0"/>
              <a:t>）建立过程，保证每个军用部门和所选择的国防代理机构能够实现和遵循所建议与软件采购相关的过程和需求。</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20.5.2 </a:t>
            </a:r>
            <a:r>
              <a:rPr lang="zh-CN" altLang="en-US" dirty="0" smtClean="0"/>
              <a:t>采购能力成熟度模型</a:t>
            </a:r>
            <a:endParaRPr lang="zh-CN" altLang="en-US" dirty="0"/>
          </a:p>
        </p:txBody>
      </p:sp>
      <p:sp>
        <p:nvSpPr>
          <p:cNvPr id="3" name="内容占位符 2"/>
          <p:cNvSpPr>
            <a:spLocks noGrp="1"/>
          </p:cNvSpPr>
          <p:nvPr>
            <p:ph idx="1"/>
          </p:nvPr>
        </p:nvSpPr>
        <p:spPr/>
        <p:txBody>
          <a:bodyPr/>
          <a:lstStyle/>
          <a:p>
            <a:r>
              <a:rPr lang="zh-CN" altLang="en-US" dirty="0" smtClean="0"/>
              <a:t>采购方的主要目标是维护与最终用户的关系，全面满足最终用户的需要。采购方要监控项目，执行全面的项目管理，负责任地提交产品和服务给最终用户。</a:t>
            </a:r>
            <a:endParaRPr lang="en-US" altLang="zh-CN" dirty="0" smtClean="0"/>
          </a:p>
          <a:p>
            <a:r>
              <a:rPr lang="en-US" dirty="0" smtClean="0"/>
              <a:t>CMMI-ACQ</a:t>
            </a:r>
            <a:r>
              <a:rPr lang="zh-CN" altLang="en-US" dirty="0" smtClean="0"/>
              <a:t>把采购能力分为五个等级：初始级、管理级、已定义级、定量管理级、以及优化级。</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CMMI-ACQ</a:t>
            </a:r>
            <a:r>
              <a:rPr lang="zh-CN" altLang="en-US" dirty="0" smtClean="0"/>
              <a:t>的过程域</a:t>
            </a:r>
            <a:endParaRPr lang="zh-CN" altLang="en-US" dirty="0"/>
          </a:p>
        </p:txBody>
      </p:sp>
      <p:graphicFrame>
        <p:nvGraphicFramePr>
          <p:cNvPr id="3" name="表格 2"/>
          <p:cNvGraphicFramePr>
            <a:graphicFrameLocks noGrp="1"/>
          </p:cNvGraphicFramePr>
          <p:nvPr/>
        </p:nvGraphicFramePr>
        <p:xfrm>
          <a:off x="0" y="928915"/>
          <a:ext cx="8868229" cy="5317480"/>
        </p:xfrm>
        <a:graphic>
          <a:graphicData uri="http://schemas.openxmlformats.org/drawingml/2006/table">
            <a:tbl>
              <a:tblPr/>
              <a:tblGrid>
                <a:gridCol w="7106528"/>
                <a:gridCol w="1253701"/>
                <a:gridCol w="508000"/>
              </a:tblGrid>
              <a:tr h="286256">
                <a:tc>
                  <a:txBody>
                    <a:bodyPr/>
                    <a:lstStyle/>
                    <a:p>
                      <a:pPr indent="269875" algn="just">
                        <a:lnSpc>
                          <a:spcPts val="1660"/>
                        </a:lnSpc>
                        <a:spcAft>
                          <a:spcPts val="0"/>
                        </a:spcAft>
                      </a:pPr>
                      <a:r>
                        <a:rPr lang="zh-CN" sz="1600" dirty="0">
                          <a:solidFill>
                            <a:srgbClr val="000000"/>
                          </a:solidFill>
                          <a:latin typeface="Arial"/>
                          <a:ea typeface="宋体"/>
                          <a:cs typeface="Arial"/>
                        </a:rPr>
                        <a:t>过程域</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角色分类</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dirty="0">
                          <a:solidFill>
                            <a:srgbClr val="000000"/>
                          </a:solidFill>
                          <a:latin typeface="Arial"/>
                          <a:ea typeface="宋体"/>
                          <a:cs typeface="Arial"/>
                        </a:rPr>
                        <a:t>等级</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128">
                <a:tc>
                  <a:txBody>
                    <a:bodyPr/>
                    <a:lstStyle/>
                    <a:p>
                      <a:pPr indent="269875" algn="just">
                        <a:lnSpc>
                          <a:spcPts val="1660"/>
                        </a:lnSpc>
                        <a:spcAft>
                          <a:spcPts val="0"/>
                        </a:spcAft>
                      </a:pPr>
                      <a:r>
                        <a:rPr lang="en-US" sz="1600" dirty="0">
                          <a:solidFill>
                            <a:srgbClr val="000000"/>
                          </a:solidFill>
                          <a:latin typeface="Arial"/>
                          <a:ea typeface="宋体"/>
                        </a:rPr>
                        <a:t>Agreement Management(</a:t>
                      </a:r>
                      <a:r>
                        <a:rPr lang="zh-CN" sz="1600" dirty="0">
                          <a:solidFill>
                            <a:srgbClr val="000000"/>
                          </a:solidFill>
                          <a:latin typeface="Arial"/>
                          <a:ea typeface="宋体"/>
                          <a:cs typeface="Arial"/>
                        </a:rPr>
                        <a:t>协议管理</a:t>
                      </a:r>
                      <a:r>
                        <a:rPr lang="en-US" sz="1600" dirty="0">
                          <a:solidFill>
                            <a:srgbClr val="000000"/>
                          </a:solidFill>
                          <a:latin typeface="Arial"/>
                          <a:ea typeface="宋体"/>
                        </a:rPr>
                        <a:t>)</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项目管理</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marL="71755" marR="71755" indent="269875" algn="just" fontAlgn="base">
                        <a:lnSpc>
                          <a:spcPts val="1660"/>
                        </a:lnSpc>
                        <a:spcAft>
                          <a:spcPts val="0"/>
                        </a:spcAft>
                      </a:pPr>
                      <a:r>
                        <a:rPr lang="zh-CN" sz="1600">
                          <a:solidFill>
                            <a:srgbClr val="000000"/>
                          </a:solidFill>
                          <a:latin typeface="Arial"/>
                          <a:ea typeface="宋体"/>
                        </a:rPr>
                        <a:t>第二级</a:t>
                      </a:r>
                    </a:p>
                  </a:txBody>
                  <a:tcPr marL="45464" marR="4546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128">
                <a:tc>
                  <a:txBody>
                    <a:bodyPr/>
                    <a:lstStyle/>
                    <a:p>
                      <a:pPr indent="269875" algn="just">
                        <a:lnSpc>
                          <a:spcPts val="1660"/>
                        </a:lnSpc>
                        <a:spcAft>
                          <a:spcPts val="0"/>
                        </a:spcAft>
                      </a:pPr>
                      <a:r>
                        <a:rPr lang="en-US" sz="1600" dirty="0">
                          <a:solidFill>
                            <a:srgbClr val="000000"/>
                          </a:solidFill>
                          <a:latin typeface="Arial"/>
                          <a:ea typeface="宋体"/>
                        </a:rPr>
                        <a:t>Acquisition Requirements Development(</a:t>
                      </a:r>
                      <a:r>
                        <a:rPr lang="zh-CN" sz="1600" dirty="0">
                          <a:solidFill>
                            <a:srgbClr val="000000"/>
                          </a:solidFill>
                          <a:latin typeface="Arial"/>
                          <a:ea typeface="宋体"/>
                          <a:cs typeface="Arial"/>
                        </a:rPr>
                        <a:t>采购需求开发</a:t>
                      </a:r>
                      <a:r>
                        <a:rPr lang="en-US" sz="1600" dirty="0">
                          <a:solidFill>
                            <a:srgbClr val="000000"/>
                          </a:solidFill>
                          <a:latin typeface="Arial"/>
                          <a:ea typeface="宋体"/>
                        </a:rPr>
                        <a:t>)</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采购工程</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dirty="0">
                          <a:solidFill>
                            <a:srgbClr val="000000"/>
                          </a:solidFill>
                          <a:latin typeface="Arial"/>
                          <a:ea typeface="宋体"/>
                        </a:rPr>
                        <a:t>Configuration Management(</a:t>
                      </a:r>
                      <a:r>
                        <a:rPr lang="zh-CN" sz="1600" dirty="0">
                          <a:solidFill>
                            <a:srgbClr val="000000"/>
                          </a:solidFill>
                          <a:latin typeface="Arial"/>
                          <a:ea typeface="宋体"/>
                          <a:cs typeface="Arial"/>
                        </a:rPr>
                        <a:t>配置管理</a:t>
                      </a:r>
                      <a:r>
                        <a:rPr lang="en-US" sz="1600" dirty="0">
                          <a:solidFill>
                            <a:srgbClr val="000000"/>
                          </a:solidFill>
                          <a:latin typeface="Arial"/>
                          <a:ea typeface="宋体"/>
                        </a:rPr>
                        <a:t>)</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支持</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dirty="0">
                          <a:solidFill>
                            <a:srgbClr val="000000"/>
                          </a:solidFill>
                          <a:latin typeface="Arial"/>
                          <a:ea typeface="宋体"/>
                        </a:rPr>
                        <a:t>Measurement and Analysis(</a:t>
                      </a:r>
                      <a:r>
                        <a:rPr lang="zh-CN" sz="1600" dirty="0">
                          <a:solidFill>
                            <a:srgbClr val="000000"/>
                          </a:solidFill>
                          <a:latin typeface="Arial"/>
                          <a:ea typeface="宋体"/>
                          <a:cs typeface="Arial"/>
                        </a:rPr>
                        <a:t>测量和分析</a:t>
                      </a:r>
                      <a:r>
                        <a:rPr lang="en-US" sz="1600" dirty="0">
                          <a:solidFill>
                            <a:srgbClr val="000000"/>
                          </a:solidFill>
                          <a:latin typeface="Arial"/>
                          <a:ea typeface="宋体"/>
                        </a:rPr>
                        <a:t>) </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支持</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dirty="0">
                          <a:solidFill>
                            <a:srgbClr val="000000"/>
                          </a:solidFill>
                          <a:latin typeface="Arial"/>
                          <a:ea typeface="宋体"/>
                        </a:rPr>
                        <a:t>Project Monitoring and Control(</a:t>
                      </a:r>
                      <a:r>
                        <a:rPr lang="zh-CN" sz="1600" dirty="0">
                          <a:solidFill>
                            <a:srgbClr val="000000"/>
                          </a:solidFill>
                          <a:latin typeface="Arial"/>
                          <a:ea typeface="宋体"/>
                          <a:cs typeface="Arial"/>
                        </a:rPr>
                        <a:t>项目监督和控制</a:t>
                      </a:r>
                      <a:r>
                        <a:rPr lang="en-US" sz="1600" dirty="0">
                          <a:solidFill>
                            <a:srgbClr val="000000"/>
                          </a:solidFill>
                          <a:latin typeface="Arial"/>
                          <a:ea typeface="宋体"/>
                        </a:rPr>
                        <a:t>)</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项目管理</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dirty="0">
                          <a:solidFill>
                            <a:srgbClr val="000000"/>
                          </a:solidFill>
                          <a:latin typeface="Arial"/>
                          <a:ea typeface="宋体"/>
                        </a:rPr>
                        <a:t>Project Planning (</a:t>
                      </a:r>
                      <a:r>
                        <a:rPr lang="zh-CN" sz="1600" dirty="0">
                          <a:solidFill>
                            <a:srgbClr val="000000"/>
                          </a:solidFill>
                          <a:latin typeface="Arial"/>
                          <a:ea typeface="宋体"/>
                          <a:cs typeface="Arial"/>
                        </a:rPr>
                        <a:t>项目策划</a:t>
                      </a:r>
                      <a:r>
                        <a:rPr lang="en-US" sz="1600" dirty="0">
                          <a:solidFill>
                            <a:srgbClr val="000000"/>
                          </a:solidFill>
                          <a:latin typeface="Arial"/>
                          <a:ea typeface="宋体"/>
                        </a:rPr>
                        <a:t>)</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项目管理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86256">
                <a:tc>
                  <a:txBody>
                    <a:bodyPr/>
                    <a:lstStyle/>
                    <a:p>
                      <a:pPr indent="269875" algn="just">
                        <a:lnSpc>
                          <a:spcPts val="1660"/>
                        </a:lnSpc>
                        <a:spcAft>
                          <a:spcPts val="0"/>
                        </a:spcAft>
                      </a:pPr>
                      <a:r>
                        <a:rPr lang="en-US" sz="1600" dirty="0">
                          <a:solidFill>
                            <a:srgbClr val="000000"/>
                          </a:solidFill>
                          <a:latin typeface="Arial"/>
                          <a:ea typeface="宋体"/>
                        </a:rPr>
                        <a:t>Process and Product Quality Assurance(</a:t>
                      </a:r>
                      <a:r>
                        <a:rPr lang="zh-CN" sz="1600" dirty="0">
                          <a:solidFill>
                            <a:srgbClr val="000000"/>
                          </a:solidFill>
                          <a:latin typeface="Arial"/>
                          <a:ea typeface="宋体"/>
                          <a:cs typeface="Arial"/>
                        </a:rPr>
                        <a:t>过程和产品质量保证</a:t>
                      </a:r>
                      <a:r>
                        <a:rPr lang="en-US" sz="1600" dirty="0">
                          <a:solidFill>
                            <a:srgbClr val="000000"/>
                          </a:solidFill>
                          <a:latin typeface="Arial"/>
                          <a:ea typeface="宋体"/>
                        </a:rPr>
                        <a:t>)</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支持</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a:solidFill>
                            <a:srgbClr val="000000"/>
                          </a:solidFill>
                          <a:latin typeface="Arial"/>
                          <a:ea typeface="宋体"/>
                        </a:rPr>
                        <a:t>Requirements Management (</a:t>
                      </a:r>
                      <a:r>
                        <a:rPr lang="zh-CN" sz="1600">
                          <a:solidFill>
                            <a:srgbClr val="000000"/>
                          </a:solidFill>
                          <a:latin typeface="Arial"/>
                          <a:ea typeface="宋体"/>
                          <a:cs typeface="Arial"/>
                        </a:rPr>
                        <a:t>需求管理</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项目管理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86256">
                <a:tc>
                  <a:txBody>
                    <a:bodyPr/>
                    <a:lstStyle/>
                    <a:p>
                      <a:pPr indent="269875" algn="just">
                        <a:lnSpc>
                          <a:spcPts val="1660"/>
                        </a:lnSpc>
                        <a:spcAft>
                          <a:spcPts val="0"/>
                        </a:spcAft>
                      </a:pPr>
                      <a:r>
                        <a:rPr lang="en-US" sz="1600">
                          <a:solidFill>
                            <a:srgbClr val="000000"/>
                          </a:solidFill>
                          <a:latin typeface="Arial"/>
                          <a:ea typeface="宋体"/>
                        </a:rPr>
                        <a:t>Solicitation and Supplier Agreement Development (</a:t>
                      </a:r>
                      <a:r>
                        <a:rPr lang="zh-CN" sz="1600">
                          <a:solidFill>
                            <a:srgbClr val="000000"/>
                          </a:solidFill>
                          <a:latin typeface="Arial"/>
                          <a:ea typeface="宋体"/>
                          <a:cs typeface="Arial"/>
                        </a:rPr>
                        <a:t>招揽和供货商协议开发</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项目管理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a:solidFill>
                            <a:srgbClr val="000000"/>
                          </a:solidFill>
                          <a:latin typeface="Arial"/>
                          <a:ea typeface="宋体"/>
                        </a:rPr>
                        <a:t>Acquisition Technical Management (</a:t>
                      </a:r>
                      <a:r>
                        <a:rPr lang="zh-CN" sz="1600">
                          <a:solidFill>
                            <a:srgbClr val="000000"/>
                          </a:solidFill>
                          <a:latin typeface="Arial"/>
                          <a:ea typeface="宋体"/>
                          <a:cs typeface="Arial"/>
                        </a:rPr>
                        <a:t>采购技术管理</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采购工程</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marL="71755" marR="71755" indent="269875" algn="just" fontAlgn="base">
                        <a:lnSpc>
                          <a:spcPts val="1660"/>
                        </a:lnSpc>
                        <a:spcAft>
                          <a:spcPts val="0"/>
                        </a:spcAft>
                      </a:pPr>
                      <a:r>
                        <a:rPr lang="zh-CN" sz="1600">
                          <a:solidFill>
                            <a:srgbClr val="000000"/>
                          </a:solidFill>
                          <a:latin typeface="Arial"/>
                          <a:ea typeface="宋体"/>
                        </a:rPr>
                        <a:t>第二级</a:t>
                      </a:r>
                    </a:p>
                  </a:txBody>
                  <a:tcPr marL="45464" marR="4546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649">
                <a:tc>
                  <a:txBody>
                    <a:bodyPr/>
                    <a:lstStyle/>
                    <a:p>
                      <a:pPr indent="269875" algn="just">
                        <a:lnSpc>
                          <a:spcPts val="1660"/>
                        </a:lnSpc>
                        <a:spcAft>
                          <a:spcPts val="0"/>
                        </a:spcAft>
                      </a:pPr>
                      <a:r>
                        <a:rPr lang="en-US" sz="1600" dirty="0">
                          <a:solidFill>
                            <a:srgbClr val="000000"/>
                          </a:solidFill>
                          <a:latin typeface="Arial"/>
                          <a:ea typeface="宋体"/>
                        </a:rPr>
                        <a:t>Acquisition Validation (</a:t>
                      </a:r>
                      <a:r>
                        <a:rPr lang="zh-CN" sz="1600" dirty="0">
                          <a:solidFill>
                            <a:srgbClr val="000000"/>
                          </a:solidFill>
                          <a:latin typeface="Arial"/>
                          <a:ea typeface="宋体"/>
                          <a:cs typeface="Arial"/>
                        </a:rPr>
                        <a:t>采购确认</a:t>
                      </a:r>
                      <a:r>
                        <a:rPr lang="en-US" sz="1600" dirty="0">
                          <a:solidFill>
                            <a:srgbClr val="000000"/>
                          </a:solidFill>
                          <a:latin typeface="Arial"/>
                          <a:ea typeface="宋体"/>
                        </a:rPr>
                        <a:t>)</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采购工程</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a:solidFill>
                            <a:srgbClr val="000000"/>
                          </a:solidFill>
                          <a:latin typeface="Arial"/>
                          <a:ea typeface="宋体"/>
                        </a:rPr>
                        <a:t>Acquisition Verification (</a:t>
                      </a:r>
                      <a:r>
                        <a:rPr lang="zh-CN" sz="1600">
                          <a:solidFill>
                            <a:srgbClr val="000000"/>
                          </a:solidFill>
                          <a:latin typeface="Arial"/>
                          <a:ea typeface="宋体"/>
                          <a:cs typeface="Arial"/>
                        </a:rPr>
                        <a:t>采购验证</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采购工程</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86256">
                <a:tc>
                  <a:txBody>
                    <a:bodyPr/>
                    <a:lstStyle/>
                    <a:p>
                      <a:pPr indent="269875" algn="just">
                        <a:lnSpc>
                          <a:spcPts val="1660"/>
                        </a:lnSpc>
                        <a:spcAft>
                          <a:spcPts val="0"/>
                        </a:spcAft>
                      </a:pPr>
                      <a:r>
                        <a:rPr lang="en-US" sz="1600">
                          <a:solidFill>
                            <a:srgbClr val="000000"/>
                          </a:solidFill>
                          <a:latin typeface="Arial"/>
                          <a:ea typeface="宋体"/>
                        </a:rPr>
                        <a:t>Decision Analysis and Resolution (</a:t>
                      </a:r>
                      <a:r>
                        <a:rPr lang="zh-CN" sz="1600">
                          <a:solidFill>
                            <a:srgbClr val="000000"/>
                          </a:solidFill>
                          <a:latin typeface="Arial"/>
                          <a:ea typeface="宋体"/>
                          <a:cs typeface="Arial"/>
                        </a:rPr>
                        <a:t>决策分析和解决方案</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支持</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dirty="0">
                          <a:solidFill>
                            <a:srgbClr val="000000"/>
                          </a:solidFill>
                          <a:latin typeface="Arial"/>
                          <a:ea typeface="宋体"/>
                        </a:rPr>
                        <a:t>Integrated Project Management (</a:t>
                      </a:r>
                      <a:r>
                        <a:rPr lang="zh-CN" sz="1600" dirty="0">
                          <a:solidFill>
                            <a:srgbClr val="000000"/>
                          </a:solidFill>
                          <a:latin typeface="Arial"/>
                          <a:ea typeface="宋体"/>
                          <a:cs typeface="Arial"/>
                        </a:rPr>
                        <a:t>集成项目管理</a:t>
                      </a:r>
                      <a:r>
                        <a:rPr lang="en-US" sz="1600" dirty="0">
                          <a:solidFill>
                            <a:srgbClr val="000000"/>
                          </a:solidFill>
                          <a:latin typeface="Arial"/>
                          <a:ea typeface="宋体"/>
                        </a:rPr>
                        <a:t>)</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项目管理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a:solidFill>
                            <a:srgbClr val="000000"/>
                          </a:solidFill>
                          <a:latin typeface="Arial"/>
                          <a:ea typeface="宋体"/>
                        </a:rPr>
                        <a:t>Organizational Process Definition(</a:t>
                      </a:r>
                      <a:r>
                        <a:rPr lang="zh-CN" sz="1600">
                          <a:solidFill>
                            <a:srgbClr val="000000"/>
                          </a:solidFill>
                          <a:latin typeface="Arial"/>
                          <a:ea typeface="宋体"/>
                          <a:cs typeface="Arial"/>
                        </a:rPr>
                        <a:t>组织过程定义</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过程管理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a:solidFill>
                            <a:srgbClr val="000000"/>
                          </a:solidFill>
                          <a:latin typeface="Arial"/>
                          <a:ea typeface="宋体"/>
                        </a:rPr>
                        <a:t>Organizational Process Focus(</a:t>
                      </a:r>
                      <a:r>
                        <a:rPr lang="zh-CN" sz="1600">
                          <a:solidFill>
                            <a:srgbClr val="000000"/>
                          </a:solidFill>
                          <a:latin typeface="Arial"/>
                          <a:ea typeface="宋体"/>
                          <a:cs typeface="Arial"/>
                        </a:rPr>
                        <a:t>组织过程焦点</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过程管理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a:solidFill>
                            <a:srgbClr val="000000"/>
                          </a:solidFill>
                          <a:latin typeface="Arial"/>
                          <a:ea typeface="宋体"/>
                        </a:rPr>
                        <a:t>Organizational Training(</a:t>
                      </a:r>
                      <a:r>
                        <a:rPr lang="zh-CN" sz="1600">
                          <a:solidFill>
                            <a:srgbClr val="000000"/>
                          </a:solidFill>
                          <a:latin typeface="Arial"/>
                          <a:ea typeface="宋体"/>
                          <a:cs typeface="Arial"/>
                        </a:rPr>
                        <a:t>组织培训</a:t>
                      </a:r>
                      <a:r>
                        <a:rPr lang="en-US" sz="1600">
                          <a:solidFill>
                            <a:srgbClr val="000000"/>
                          </a:solidFill>
                          <a:latin typeface="Arial"/>
                          <a:ea typeface="宋体"/>
                        </a:rPr>
                        <a:t>) </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过程管理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3128">
                <a:tc>
                  <a:txBody>
                    <a:bodyPr/>
                    <a:lstStyle/>
                    <a:p>
                      <a:pPr indent="269875" algn="just">
                        <a:lnSpc>
                          <a:spcPts val="1660"/>
                        </a:lnSpc>
                        <a:spcAft>
                          <a:spcPts val="0"/>
                        </a:spcAft>
                      </a:pPr>
                      <a:r>
                        <a:rPr lang="en-US" sz="1600">
                          <a:solidFill>
                            <a:srgbClr val="000000"/>
                          </a:solidFill>
                          <a:latin typeface="Arial"/>
                          <a:ea typeface="宋体"/>
                        </a:rPr>
                        <a:t>Risk Management(</a:t>
                      </a:r>
                      <a:r>
                        <a:rPr lang="zh-CN" sz="1600">
                          <a:solidFill>
                            <a:srgbClr val="000000"/>
                          </a:solidFill>
                          <a:latin typeface="Arial"/>
                          <a:ea typeface="宋体"/>
                          <a:cs typeface="Arial"/>
                        </a:rPr>
                        <a:t>风险管理</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项目管理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7759">
                <a:tc>
                  <a:txBody>
                    <a:bodyPr/>
                    <a:lstStyle/>
                    <a:p>
                      <a:pPr indent="269875" algn="just">
                        <a:lnSpc>
                          <a:spcPts val="1660"/>
                        </a:lnSpc>
                        <a:spcAft>
                          <a:spcPts val="0"/>
                        </a:spcAft>
                      </a:pPr>
                      <a:r>
                        <a:rPr lang="en-US" sz="1600">
                          <a:solidFill>
                            <a:srgbClr val="000000"/>
                          </a:solidFill>
                          <a:latin typeface="Arial"/>
                          <a:ea typeface="宋体"/>
                        </a:rPr>
                        <a:t>Organizational Process Performance(</a:t>
                      </a:r>
                      <a:r>
                        <a:rPr lang="zh-CN" sz="1600">
                          <a:solidFill>
                            <a:srgbClr val="000000"/>
                          </a:solidFill>
                          <a:latin typeface="Arial"/>
                          <a:ea typeface="宋体"/>
                          <a:cs typeface="Arial"/>
                        </a:rPr>
                        <a:t>组织过程性能</a:t>
                      </a:r>
                      <a:r>
                        <a:rPr lang="en-US" sz="1600">
                          <a:solidFill>
                            <a:srgbClr val="000000"/>
                          </a:solidFill>
                          <a:latin typeface="Arial"/>
                          <a:ea typeface="宋体"/>
                        </a:rPr>
                        <a:t>) </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过程管理</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marR="71755" algn="just" fontAlgn="base">
                        <a:lnSpc>
                          <a:spcPts val="1660"/>
                        </a:lnSpc>
                        <a:spcAft>
                          <a:spcPts val="0"/>
                        </a:spcAft>
                      </a:pPr>
                      <a:r>
                        <a:rPr lang="zh-CN" sz="1600" dirty="0" smtClean="0">
                          <a:solidFill>
                            <a:srgbClr val="000000"/>
                          </a:solidFill>
                          <a:latin typeface="Arial"/>
                          <a:ea typeface="宋体"/>
                        </a:rPr>
                        <a:t>四</a:t>
                      </a:r>
                      <a:r>
                        <a:rPr lang="zh-CN" sz="1600" dirty="0">
                          <a:solidFill>
                            <a:srgbClr val="000000"/>
                          </a:solidFill>
                          <a:latin typeface="Arial"/>
                          <a:ea typeface="宋体"/>
                        </a:rPr>
                        <a:t>级</a:t>
                      </a:r>
                    </a:p>
                  </a:txBody>
                  <a:tcPr marL="45464" marR="4546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128">
                <a:tc>
                  <a:txBody>
                    <a:bodyPr/>
                    <a:lstStyle/>
                    <a:p>
                      <a:pPr indent="269875" algn="just">
                        <a:lnSpc>
                          <a:spcPts val="1660"/>
                        </a:lnSpc>
                        <a:spcAft>
                          <a:spcPts val="0"/>
                        </a:spcAft>
                      </a:pPr>
                      <a:r>
                        <a:rPr lang="en-US" sz="1600">
                          <a:solidFill>
                            <a:srgbClr val="000000"/>
                          </a:solidFill>
                          <a:latin typeface="Arial"/>
                          <a:ea typeface="宋体"/>
                        </a:rPr>
                        <a:t>Quantitative Project Management(</a:t>
                      </a:r>
                      <a:r>
                        <a:rPr lang="zh-CN" sz="1600">
                          <a:solidFill>
                            <a:srgbClr val="000000"/>
                          </a:solidFill>
                          <a:latin typeface="Arial"/>
                          <a:ea typeface="宋体"/>
                          <a:cs typeface="Arial"/>
                        </a:rPr>
                        <a:t>定量项目管理</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项目管理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68386">
                <a:tc>
                  <a:txBody>
                    <a:bodyPr/>
                    <a:lstStyle/>
                    <a:p>
                      <a:pPr indent="269875" algn="just">
                        <a:lnSpc>
                          <a:spcPts val="1660"/>
                        </a:lnSpc>
                        <a:spcAft>
                          <a:spcPts val="0"/>
                        </a:spcAft>
                      </a:pPr>
                      <a:r>
                        <a:rPr lang="en-US" sz="1600">
                          <a:solidFill>
                            <a:srgbClr val="000000"/>
                          </a:solidFill>
                          <a:latin typeface="Arial"/>
                          <a:ea typeface="宋体"/>
                        </a:rPr>
                        <a:t>Causal Analysis and Resolution(</a:t>
                      </a:r>
                      <a:r>
                        <a:rPr lang="zh-CN" sz="1600">
                          <a:solidFill>
                            <a:srgbClr val="000000"/>
                          </a:solidFill>
                          <a:latin typeface="Arial"/>
                          <a:ea typeface="宋体"/>
                          <a:cs typeface="Arial"/>
                        </a:rPr>
                        <a:t>原因分析和解决方案</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支持</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1755" marR="71755" algn="just" fontAlgn="base">
                        <a:lnSpc>
                          <a:spcPts val="1660"/>
                        </a:lnSpc>
                        <a:spcAft>
                          <a:spcPts val="0"/>
                        </a:spcAft>
                      </a:pPr>
                      <a:r>
                        <a:rPr lang="zh-CN" sz="1600" dirty="0" smtClean="0">
                          <a:solidFill>
                            <a:srgbClr val="000000"/>
                          </a:solidFill>
                          <a:latin typeface="Arial"/>
                          <a:ea typeface="宋体"/>
                        </a:rPr>
                        <a:t>五</a:t>
                      </a:r>
                      <a:r>
                        <a:rPr lang="zh-CN" sz="1600" dirty="0">
                          <a:solidFill>
                            <a:srgbClr val="000000"/>
                          </a:solidFill>
                          <a:latin typeface="Arial"/>
                          <a:ea typeface="宋体"/>
                        </a:rPr>
                        <a:t>级</a:t>
                      </a:r>
                    </a:p>
                  </a:txBody>
                  <a:tcPr marL="45464" marR="4546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256">
                <a:tc>
                  <a:txBody>
                    <a:bodyPr/>
                    <a:lstStyle/>
                    <a:p>
                      <a:pPr indent="269875" algn="just">
                        <a:lnSpc>
                          <a:spcPts val="1660"/>
                        </a:lnSpc>
                        <a:spcAft>
                          <a:spcPts val="0"/>
                        </a:spcAft>
                      </a:pPr>
                      <a:r>
                        <a:rPr lang="en-US" sz="1600">
                          <a:solidFill>
                            <a:srgbClr val="000000"/>
                          </a:solidFill>
                          <a:latin typeface="Arial"/>
                          <a:ea typeface="宋体"/>
                        </a:rPr>
                        <a:t>Organizational Performance Management(</a:t>
                      </a:r>
                      <a:r>
                        <a:rPr lang="zh-CN" sz="1600">
                          <a:solidFill>
                            <a:srgbClr val="000000"/>
                          </a:solidFill>
                          <a:latin typeface="Arial"/>
                          <a:ea typeface="宋体"/>
                          <a:cs typeface="Arial"/>
                        </a:rPr>
                        <a:t>组织性能管理</a:t>
                      </a:r>
                      <a:r>
                        <a:rPr lang="en-US" sz="1600">
                          <a:solidFill>
                            <a:srgbClr val="000000"/>
                          </a:solidFill>
                          <a:latin typeface="Arial"/>
                          <a:ea typeface="宋体"/>
                        </a:rPr>
                        <a:t>)</a:t>
                      </a:r>
                      <a:endParaRPr lang="zh-CN" sz="160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过程管理</a:t>
                      </a:r>
                      <a:endParaRPr lang="zh-CN" sz="1600" dirty="0">
                        <a:latin typeface="Times New Roman"/>
                        <a:ea typeface="宋体"/>
                      </a:endParaRPr>
                    </a:p>
                  </a:txBody>
                  <a:tcPr marL="45464" marR="45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20.1.1 </a:t>
            </a:r>
            <a:r>
              <a:rPr lang="zh-CN" altLang="en-US" dirty="0" smtClean="0"/>
              <a:t>自然过程与社会过程</a:t>
            </a:r>
            <a:endParaRPr lang="zh-CN" altLang="en-US" dirty="0"/>
          </a:p>
        </p:txBody>
      </p:sp>
      <p:sp>
        <p:nvSpPr>
          <p:cNvPr id="3" name="内容占位符 2"/>
          <p:cNvSpPr>
            <a:spLocks noGrp="1"/>
          </p:cNvSpPr>
          <p:nvPr>
            <p:ph idx="1"/>
          </p:nvPr>
        </p:nvSpPr>
        <p:spPr/>
        <p:txBody>
          <a:bodyPr/>
          <a:lstStyle/>
          <a:p>
            <a:r>
              <a:rPr lang="zh-CN" altLang="en-US" dirty="0" smtClean="0"/>
              <a:t>自然科学家研究自然世界的运动过程，并对其建立模型。然后利用这种模型构造出符合自然规律的系统，例如，</a:t>
            </a:r>
            <a:endParaRPr lang="en-US" altLang="zh-CN" dirty="0" smtClean="0"/>
          </a:p>
          <a:p>
            <a:pPr lvl="1"/>
            <a:r>
              <a:rPr lang="zh-CN" altLang="en-US" dirty="0" smtClean="0"/>
              <a:t>化学反应过程就是典型自然过程的例子，</a:t>
            </a:r>
            <a:endParaRPr lang="en-US" altLang="zh-CN" dirty="0" smtClean="0"/>
          </a:p>
          <a:p>
            <a:pPr lvl="1"/>
            <a:r>
              <a:rPr lang="zh-CN" altLang="en-US" dirty="0" smtClean="0"/>
              <a:t>牛顿三大定律是反应物体运动的自然规律，</a:t>
            </a:r>
            <a:endParaRPr lang="en-US" altLang="zh-CN" dirty="0" smtClean="0"/>
          </a:p>
          <a:p>
            <a:pPr lvl="1"/>
            <a:r>
              <a:rPr lang="en-US" dirty="0" smtClean="0"/>
              <a:t>Maxwell</a:t>
            </a:r>
            <a:r>
              <a:rPr lang="zh-CN" altLang="en-US" dirty="0" smtClean="0"/>
              <a:t>方程是电磁场现象的描述，</a:t>
            </a:r>
            <a:endParaRPr lang="en-US" altLang="zh-CN" dirty="0" smtClean="0"/>
          </a:p>
          <a:p>
            <a:pPr lvl="1"/>
            <a:r>
              <a:rPr lang="zh-CN" altLang="en-US" dirty="0" smtClean="0"/>
              <a:t>爱因斯坦的质能互相转换</a:t>
            </a:r>
            <a:endParaRPr lang="en-US" altLang="zh-CN" dirty="0" smtClean="0"/>
          </a:p>
          <a:p>
            <a:pPr lvl="1"/>
            <a:endParaRPr lang="en-US" altLang="zh-CN" dirty="0" smtClean="0"/>
          </a:p>
          <a:p>
            <a:r>
              <a:rPr lang="zh-CN" altLang="en-US" dirty="0" smtClean="0"/>
              <a:t>这些都是自然过程规律，与人类的活动没有关系</a:t>
            </a:r>
            <a:endParaRPr lang="en-US" altLang="zh-CN" dirty="0" smtClean="0"/>
          </a:p>
          <a:p>
            <a:pPr lvl="1"/>
            <a:r>
              <a:rPr lang="zh-CN" altLang="en-US" dirty="0" smtClean="0"/>
              <a:t>不以人的一种为转移！</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20.6 </a:t>
            </a:r>
            <a:r>
              <a:rPr lang="zh-CN" altLang="en-US" dirty="0" smtClean="0"/>
              <a:t>服务能力成熟度</a:t>
            </a:r>
            <a:endParaRPr lang="zh-CN" altLang="en-US" dirty="0"/>
          </a:p>
        </p:txBody>
      </p:sp>
      <p:sp>
        <p:nvSpPr>
          <p:cNvPr id="3" name="内容占位符 2"/>
          <p:cNvSpPr>
            <a:spLocks noGrp="1"/>
          </p:cNvSpPr>
          <p:nvPr>
            <p:ph idx="1"/>
          </p:nvPr>
        </p:nvSpPr>
        <p:spPr/>
        <p:txBody>
          <a:bodyPr/>
          <a:lstStyle/>
          <a:p>
            <a:r>
              <a:rPr lang="en-US" dirty="0" smtClean="0"/>
              <a:t>20.6.1 </a:t>
            </a:r>
            <a:r>
              <a:rPr lang="zh-CN" altLang="en-US" dirty="0" smtClean="0"/>
              <a:t>服务质量</a:t>
            </a:r>
          </a:p>
          <a:p>
            <a:r>
              <a:rPr lang="en-US" dirty="0" smtClean="0"/>
              <a:t>20.6.2 IT</a:t>
            </a:r>
            <a:r>
              <a:rPr lang="zh-CN" altLang="en-US" dirty="0" smtClean="0"/>
              <a:t>服务质量差距模型</a:t>
            </a:r>
          </a:p>
          <a:p>
            <a:r>
              <a:rPr lang="en-US" dirty="0" smtClean="0"/>
              <a:t>20.6.3 CMMI –SVC</a:t>
            </a:r>
            <a:r>
              <a:rPr lang="zh-CN" altLang="en-US" dirty="0" smtClean="0"/>
              <a:t>模型</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20.6.1 </a:t>
            </a:r>
            <a:r>
              <a:rPr lang="zh-CN" altLang="en-US" dirty="0" smtClean="0"/>
              <a:t>服务质量</a:t>
            </a:r>
            <a:endParaRPr lang="zh-CN" altLang="en-US" dirty="0"/>
          </a:p>
        </p:txBody>
      </p:sp>
      <p:sp>
        <p:nvSpPr>
          <p:cNvPr id="3" name="内容占位符 2"/>
          <p:cNvSpPr>
            <a:spLocks noGrp="1"/>
          </p:cNvSpPr>
          <p:nvPr>
            <p:ph idx="1"/>
          </p:nvPr>
        </p:nvSpPr>
        <p:spPr>
          <a:xfrm>
            <a:off x="870857" y="1295400"/>
            <a:ext cx="8120743" cy="4902200"/>
          </a:xfrm>
        </p:spPr>
        <p:txBody>
          <a:bodyPr/>
          <a:lstStyle/>
          <a:p>
            <a:r>
              <a:rPr lang="zh-CN" altLang="en-US" dirty="0" smtClean="0"/>
              <a:t>服务是无形的、不可存储的产品。围绕软件和</a:t>
            </a:r>
            <a:r>
              <a:rPr lang="en-US" dirty="0" smtClean="0"/>
              <a:t>IT</a:t>
            </a:r>
            <a:r>
              <a:rPr lang="zh-CN" altLang="en-US" dirty="0" smtClean="0"/>
              <a:t>系统的服务也具有这种特征。</a:t>
            </a:r>
            <a:endParaRPr lang="en-US" altLang="zh-CN" dirty="0" smtClean="0"/>
          </a:p>
          <a:p>
            <a:r>
              <a:rPr lang="zh-CN" altLang="en-US" dirty="0" smtClean="0"/>
              <a:t>从</a:t>
            </a:r>
            <a:r>
              <a:rPr lang="en-US" dirty="0" smtClean="0"/>
              <a:t>5</a:t>
            </a:r>
            <a:r>
              <a:rPr lang="zh-CN" altLang="en-US" dirty="0" smtClean="0"/>
              <a:t>个方面考虑和评价服务质量：</a:t>
            </a:r>
          </a:p>
          <a:p>
            <a:pPr lvl="1"/>
            <a:r>
              <a:rPr lang="zh-CN" altLang="en-US" dirty="0" smtClean="0"/>
              <a:t>有形性</a:t>
            </a:r>
            <a:r>
              <a:rPr lang="en-US" dirty="0" smtClean="0"/>
              <a:t>(Tangible)</a:t>
            </a:r>
            <a:r>
              <a:rPr lang="zh-CN" altLang="en-US" dirty="0" smtClean="0"/>
              <a:t>：表达像物理设施、设备、人员的出现；</a:t>
            </a:r>
          </a:p>
          <a:p>
            <a:pPr lvl="1"/>
            <a:r>
              <a:rPr lang="zh-CN" altLang="en-US" dirty="0" smtClean="0"/>
              <a:t>可靠性</a:t>
            </a:r>
            <a:r>
              <a:rPr lang="en-US" dirty="0" smtClean="0"/>
              <a:t>(Reliability)</a:t>
            </a:r>
            <a:r>
              <a:rPr lang="zh-CN" altLang="en-US" dirty="0" smtClean="0"/>
              <a:t>：可信赖地、准确地、和一致地执行期望服务的能力；</a:t>
            </a:r>
          </a:p>
          <a:p>
            <a:pPr lvl="1"/>
            <a:r>
              <a:rPr lang="zh-CN" altLang="en-US" dirty="0" smtClean="0"/>
              <a:t>响应性</a:t>
            </a:r>
            <a:r>
              <a:rPr lang="en-US" dirty="0" smtClean="0"/>
              <a:t>(Responsiveness)</a:t>
            </a:r>
            <a:r>
              <a:rPr lang="zh-CN" altLang="en-US" dirty="0" smtClean="0"/>
              <a:t>：提供快捷服务和帮助客户的愿望；</a:t>
            </a:r>
          </a:p>
          <a:p>
            <a:pPr lvl="1"/>
            <a:r>
              <a:rPr lang="zh-CN" altLang="en-US" dirty="0" smtClean="0"/>
              <a:t>保证</a:t>
            </a:r>
            <a:r>
              <a:rPr lang="en-US" dirty="0" smtClean="0"/>
              <a:t>(Assurance)</a:t>
            </a:r>
            <a:r>
              <a:rPr lang="zh-CN" altLang="en-US" dirty="0" smtClean="0"/>
              <a:t>：员工的知识和礼节，以及传递信任和信心的能力；</a:t>
            </a:r>
          </a:p>
          <a:p>
            <a:pPr lvl="1"/>
            <a:r>
              <a:rPr lang="zh-CN" altLang="en-US" dirty="0" smtClean="0"/>
              <a:t>共鸣性</a:t>
            </a:r>
            <a:r>
              <a:rPr lang="en-US" dirty="0" smtClean="0"/>
              <a:t>(Empathy)</a:t>
            </a:r>
            <a:r>
              <a:rPr lang="zh-CN" altLang="en-US" dirty="0" smtClean="0"/>
              <a:t>：为客户提供仔细和个性化的服务。</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20.6.2 IT</a:t>
            </a:r>
            <a:r>
              <a:rPr lang="zh-CN" altLang="en-US" dirty="0" smtClean="0"/>
              <a:t>服务质量差距模型</a:t>
            </a:r>
            <a:endParaRPr lang="zh-CN" altLang="en-US" dirty="0"/>
          </a:p>
        </p:txBody>
      </p:sp>
      <p:pic>
        <p:nvPicPr>
          <p:cNvPr id="70658" name="Picture 2"/>
          <p:cNvPicPr>
            <a:picLocks noChangeAspect="1" noChangeArrowheads="1"/>
          </p:cNvPicPr>
          <p:nvPr/>
        </p:nvPicPr>
        <p:blipFill>
          <a:blip r:embed="rId2"/>
          <a:srcRect/>
          <a:stretch>
            <a:fillRect/>
          </a:stretch>
        </p:blipFill>
        <p:spPr bwMode="auto">
          <a:xfrm>
            <a:off x="348343" y="590621"/>
            <a:ext cx="8403771" cy="626737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157515" y="0"/>
            <a:ext cx="7772400" cy="736600"/>
          </a:xfrm>
        </p:spPr>
        <p:txBody>
          <a:bodyPr/>
          <a:lstStyle/>
          <a:p>
            <a:r>
              <a:rPr lang="en-US" dirty="0" smtClean="0"/>
              <a:t>20.6.3 CMMI –SVC</a:t>
            </a:r>
            <a:r>
              <a:rPr lang="zh-CN" altLang="en-US" dirty="0" smtClean="0"/>
              <a:t>模型</a:t>
            </a:r>
            <a:endParaRPr lang="zh-CN" altLang="en-US" dirty="0"/>
          </a:p>
        </p:txBody>
      </p:sp>
      <p:graphicFrame>
        <p:nvGraphicFramePr>
          <p:cNvPr id="4" name="表格 3"/>
          <p:cNvGraphicFramePr>
            <a:graphicFrameLocks noGrp="1"/>
          </p:cNvGraphicFramePr>
          <p:nvPr/>
        </p:nvGraphicFramePr>
        <p:xfrm>
          <a:off x="0" y="875397"/>
          <a:ext cx="8606971" cy="5982603"/>
        </p:xfrm>
        <a:graphic>
          <a:graphicData uri="http://schemas.openxmlformats.org/drawingml/2006/table">
            <a:tbl>
              <a:tblPr/>
              <a:tblGrid>
                <a:gridCol w="5950858"/>
                <a:gridCol w="1861477"/>
                <a:gridCol w="794636"/>
              </a:tblGrid>
              <a:tr h="308979">
                <a:tc>
                  <a:txBody>
                    <a:bodyPr/>
                    <a:lstStyle/>
                    <a:p>
                      <a:pPr indent="269875" algn="just">
                        <a:lnSpc>
                          <a:spcPts val="1660"/>
                        </a:lnSpc>
                        <a:spcAft>
                          <a:spcPts val="0"/>
                        </a:spcAft>
                      </a:pPr>
                      <a:r>
                        <a:rPr lang="zh-CN" sz="1600" b="1" dirty="0">
                          <a:solidFill>
                            <a:srgbClr val="000000"/>
                          </a:solidFill>
                          <a:latin typeface="Arial"/>
                          <a:ea typeface="宋体"/>
                          <a:cs typeface="Arial"/>
                        </a:rPr>
                        <a:t>过程域</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solidFill>
                            <a:srgbClr val="000000"/>
                          </a:solidFill>
                          <a:latin typeface="Arial"/>
                          <a:ea typeface="宋体"/>
                          <a:cs typeface="Arial"/>
                        </a:rPr>
                        <a:t>分类</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a:solidFill>
                            <a:srgbClr val="000000"/>
                          </a:solidFill>
                          <a:latin typeface="Arial"/>
                          <a:ea typeface="宋体"/>
                          <a:cs typeface="Arial"/>
                        </a:rPr>
                        <a:t>等级</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803">
                <a:tc>
                  <a:txBody>
                    <a:bodyPr/>
                    <a:lstStyle/>
                    <a:p>
                      <a:pPr indent="269875" algn="just">
                        <a:lnSpc>
                          <a:spcPts val="1660"/>
                        </a:lnSpc>
                        <a:spcAft>
                          <a:spcPts val="0"/>
                        </a:spcAft>
                      </a:pPr>
                      <a:r>
                        <a:rPr lang="en-US" sz="1600" dirty="0">
                          <a:solidFill>
                            <a:srgbClr val="000000"/>
                          </a:solidFill>
                          <a:latin typeface="Arial"/>
                          <a:ea typeface="宋体"/>
                        </a:rPr>
                        <a:t>Configuration Management(</a:t>
                      </a:r>
                      <a:r>
                        <a:rPr lang="zh-CN" sz="1600" dirty="0">
                          <a:solidFill>
                            <a:srgbClr val="000000"/>
                          </a:solidFill>
                          <a:latin typeface="Arial"/>
                          <a:ea typeface="宋体"/>
                          <a:cs typeface="Arial"/>
                        </a:rPr>
                        <a:t>配置管理</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269875" algn="just">
                        <a:lnSpc>
                          <a:spcPts val="1660"/>
                        </a:lnSpc>
                        <a:spcAft>
                          <a:spcPts val="0"/>
                        </a:spcAft>
                      </a:pPr>
                      <a:endParaRPr lang="en-US" sz="1600">
                        <a:solidFill>
                          <a:srgbClr val="000000"/>
                        </a:solidFill>
                        <a:latin typeface="Arial"/>
                        <a:ea typeface="宋体"/>
                      </a:endParaRPr>
                    </a:p>
                    <a:p>
                      <a:pPr indent="113030" algn="just">
                        <a:lnSpc>
                          <a:spcPts val="1660"/>
                        </a:lnSpc>
                        <a:spcAft>
                          <a:spcPts val="0"/>
                        </a:spcAft>
                      </a:pPr>
                      <a:r>
                        <a:rPr lang="zh-CN" sz="1600">
                          <a:solidFill>
                            <a:srgbClr val="000000"/>
                          </a:solidFill>
                          <a:latin typeface="Arial"/>
                          <a:ea typeface="宋体"/>
                          <a:cs typeface="Arial"/>
                        </a:rPr>
                        <a:t>支持</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8">
                  <a:txBody>
                    <a:bodyPr/>
                    <a:lstStyle/>
                    <a:p>
                      <a:pPr marL="71755" marR="71755">
                        <a:spcAft>
                          <a:spcPts val="0"/>
                        </a:spcAft>
                      </a:pPr>
                      <a:endParaRPr lang="en-US" sz="1600">
                        <a:solidFill>
                          <a:srgbClr val="000000"/>
                        </a:solidFill>
                        <a:latin typeface="Arial"/>
                        <a:ea typeface="宋体"/>
                      </a:endParaRPr>
                    </a:p>
                    <a:p>
                      <a:pPr marL="71755" marR="71755">
                        <a:spcAft>
                          <a:spcPts val="0"/>
                        </a:spcAft>
                      </a:pPr>
                      <a:r>
                        <a:rPr lang="zh-CN" sz="1600">
                          <a:solidFill>
                            <a:srgbClr val="000000"/>
                          </a:solidFill>
                          <a:latin typeface="Arial"/>
                          <a:ea typeface="宋体"/>
                        </a:rPr>
                        <a:t>第二级</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803">
                <a:tc>
                  <a:txBody>
                    <a:bodyPr/>
                    <a:lstStyle/>
                    <a:p>
                      <a:pPr indent="269875" algn="just">
                        <a:lnSpc>
                          <a:spcPts val="1660"/>
                        </a:lnSpc>
                        <a:spcAft>
                          <a:spcPts val="0"/>
                        </a:spcAft>
                      </a:pPr>
                      <a:r>
                        <a:rPr lang="en-US" sz="1600" dirty="0">
                          <a:solidFill>
                            <a:srgbClr val="000000"/>
                          </a:solidFill>
                          <a:latin typeface="Arial"/>
                          <a:ea typeface="宋体"/>
                        </a:rPr>
                        <a:t>Measurement and Analysis(</a:t>
                      </a:r>
                      <a:r>
                        <a:rPr lang="zh-CN" sz="1600" dirty="0">
                          <a:solidFill>
                            <a:srgbClr val="000000"/>
                          </a:solidFill>
                          <a:latin typeface="Arial"/>
                          <a:ea typeface="宋体"/>
                          <a:cs typeface="Arial"/>
                        </a:rPr>
                        <a:t>测量和分析</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308979">
                <a:tc>
                  <a:txBody>
                    <a:bodyPr/>
                    <a:lstStyle/>
                    <a:p>
                      <a:pPr indent="269875" algn="just">
                        <a:lnSpc>
                          <a:spcPts val="1660"/>
                        </a:lnSpc>
                        <a:spcAft>
                          <a:spcPts val="0"/>
                        </a:spcAft>
                      </a:pPr>
                      <a:r>
                        <a:rPr lang="en-US" sz="1600" dirty="0">
                          <a:solidFill>
                            <a:srgbClr val="000000"/>
                          </a:solidFill>
                          <a:latin typeface="Arial"/>
                          <a:ea typeface="宋体"/>
                        </a:rPr>
                        <a:t>Process and Product Quality Assurance(</a:t>
                      </a:r>
                      <a:r>
                        <a:rPr lang="zh-CN" sz="1600" dirty="0">
                          <a:solidFill>
                            <a:srgbClr val="000000"/>
                          </a:solidFill>
                          <a:latin typeface="Arial"/>
                          <a:ea typeface="宋体"/>
                          <a:cs typeface="Arial"/>
                        </a:rPr>
                        <a:t>过程和产品质量保证</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Requirements Management(</a:t>
                      </a:r>
                      <a:r>
                        <a:rPr lang="zh-CN" sz="1600" dirty="0">
                          <a:solidFill>
                            <a:srgbClr val="000000"/>
                          </a:solidFill>
                          <a:latin typeface="Arial"/>
                          <a:ea typeface="宋体"/>
                          <a:cs typeface="Arial"/>
                        </a:rPr>
                        <a:t>需求管理</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269875" algn="just">
                        <a:lnSpc>
                          <a:spcPts val="1660"/>
                        </a:lnSpc>
                        <a:spcAft>
                          <a:spcPts val="0"/>
                        </a:spcAft>
                      </a:pPr>
                      <a:endParaRPr lang="en-US" sz="1600">
                        <a:solidFill>
                          <a:srgbClr val="000000"/>
                        </a:solidFill>
                        <a:latin typeface="Arial"/>
                        <a:ea typeface="宋体"/>
                      </a:endParaRPr>
                    </a:p>
                    <a:p>
                      <a:pPr indent="269875" algn="just">
                        <a:lnSpc>
                          <a:spcPts val="1660"/>
                        </a:lnSpc>
                        <a:spcAft>
                          <a:spcPts val="0"/>
                        </a:spcAft>
                      </a:pPr>
                      <a:r>
                        <a:rPr lang="zh-CN" sz="1600">
                          <a:solidFill>
                            <a:srgbClr val="000000"/>
                          </a:solidFill>
                          <a:latin typeface="Arial"/>
                          <a:ea typeface="宋体"/>
                          <a:cs typeface="Arial"/>
                        </a:rPr>
                        <a:t>项目和工作管理</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Working Planning(</a:t>
                      </a:r>
                      <a:r>
                        <a:rPr lang="zh-CN" sz="1600" dirty="0">
                          <a:solidFill>
                            <a:srgbClr val="000000"/>
                          </a:solidFill>
                          <a:latin typeface="Arial"/>
                          <a:ea typeface="宋体"/>
                          <a:cs typeface="Arial"/>
                        </a:rPr>
                        <a:t>工作策划</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Working Monitoring and Control (</a:t>
                      </a:r>
                      <a:r>
                        <a:rPr lang="zh-CN" sz="1600" dirty="0">
                          <a:solidFill>
                            <a:srgbClr val="000000"/>
                          </a:solidFill>
                          <a:latin typeface="Arial"/>
                          <a:ea typeface="宋体"/>
                          <a:cs typeface="Arial"/>
                        </a:rPr>
                        <a:t>工作监督和控制</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Supplier Agreement Management</a:t>
                      </a:r>
                      <a:r>
                        <a:rPr lang="zh-CN" sz="1600" kern="1200" dirty="0">
                          <a:solidFill>
                            <a:srgbClr val="000000"/>
                          </a:solidFill>
                          <a:latin typeface="Arial"/>
                          <a:ea typeface="宋体"/>
                          <a:cs typeface="+mn-cs"/>
                        </a:rPr>
                        <a:t>（供应商协议管理）</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Service Delivery</a:t>
                      </a:r>
                      <a:r>
                        <a:rPr lang="zh-CN" sz="1600" kern="1200" dirty="0">
                          <a:solidFill>
                            <a:srgbClr val="000000"/>
                          </a:solidFill>
                          <a:latin typeface="Arial"/>
                          <a:ea typeface="宋体"/>
                          <a:cs typeface="+mn-cs"/>
                        </a:rPr>
                        <a:t>（服务交付）</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Capacity and Availability Management(</a:t>
                      </a:r>
                      <a:r>
                        <a:rPr lang="zh-CN" sz="1600" dirty="0">
                          <a:solidFill>
                            <a:srgbClr val="000000"/>
                          </a:solidFill>
                          <a:latin typeface="Arial"/>
                          <a:ea typeface="宋体"/>
                          <a:cs typeface="Arial"/>
                        </a:rPr>
                        <a:t>能力和可用性管理</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项目和工作管理</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2">
                  <a:txBody>
                    <a:bodyPr/>
                    <a:lstStyle/>
                    <a:p>
                      <a:pPr marL="71755" marR="71755" algn="ctr" fontAlgn="base">
                        <a:lnSpc>
                          <a:spcPts val="1660"/>
                        </a:lnSpc>
                        <a:spcAft>
                          <a:spcPts val="0"/>
                        </a:spcAft>
                      </a:pPr>
                      <a:r>
                        <a:rPr lang="zh-CN" sz="1600">
                          <a:solidFill>
                            <a:srgbClr val="000000"/>
                          </a:solidFill>
                          <a:latin typeface="Arial"/>
                          <a:ea typeface="宋体"/>
                        </a:rPr>
                        <a:t>第三级</a:t>
                      </a:r>
                    </a:p>
                  </a:txBody>
                  <a:tcPr marL="46104" marR="46104"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803">
                <a:tc>
                  <a:txBody>
                    <a:bodyPr/>
                    <a:lstStyle/>
                    <a:p>
                      <a:pPr indent="269875" algn="just">
                        <a:lnSpc>
                          <a:spcPts val="1660"/>
                        </a:lnSpc>
                        <a:spcAft>
                          <a:spcPts val="0"/>
                        </a:spcAft>
                      </a:pPr>
                      <a:r>
                        <a:rPr lang="en-US" sz="1600" dirty="0">
                          <a:solidFill>
                            <a:srgbClr val="000000"/>
                          </a:solidFill>
                          <a:latin typeface="Arial"/>
                          <a:ea typeface="宋体"/>
                        </a:rPr>
                        <a:t>Decision Analysis and Resolution (</a:t>
                      </a:r>
                      <a:r>
                        <a:rPr lang="zh-CN" sz="1600" dirty="0">
                          <a:solidFill>
                            <a:srgbClr val="000000"/>
                          </a:solidFill>
                          <a:latin typeface="Arial"/>
                          <a:ea typeface="宋体"/>
                          <a:cs typeface="Arial"/>
                        </a:rPr>
                        <a:t>决策分析和解决方案</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a:solidFill>
                            <a:srgbClr val="000000"/>
                          </a:solidFill>
                          <a:latin typeface="Arial"/>
                          <a:ea typeface="宋体"/>
                          <a:cs typeface="Arial"/>
                        </a:rPr>
                        <a:t>支持</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Incident Resolution and Prevention (</a:t>
                      </a:r>
                      <a:r>
                        <a:rPr lang="zh-CN" sz="1600" dirty="0">
                          <a:solidFill>
                            <a:srgbClr val="000000"/>
                          </a:solidFill>
                          <a:latin typeface="Arial"/>
                          <a:ea typeface="宋体"/>
                          <a:cs typeface="Arial"/>
                        </a:rPr>
                        <a:t>事故解决方案和预防</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a:solidFill>
                            <a:srgbClr val="000000"/>
                          </a:solidFill>
                          <a:latin typeface="Arial"/>
                          <a:ea typeface="宋体"/>
                        </a:rPr>
                        <a:t>Integrated Work Management (</a:t>
                      </a:r>
                      <a:r>
                        <a:rPr lang="zh-CN" sz="1600">
                          <a:solidFill>
                            <a:srgbClr val="000000"/>
                          </a:solidFill>
                          <a:latin typeface="Arial"/>
                          <a:ea typeface="宋体"/>
                          <a:cs typeface="Arial"/>
                        </a:rPr>
                        <a:t>集成工作管理</a:t>
                      </a:r>
                      <a:r>
                        <a:rPr lang="en-US" sz="1600">
                          <a:solidFill>
                            <a:srgbClr val="000000"/>
                          </a:solidFill>
                          <a:latin typeface="Arial"/>
                          <a:ea typeface="宋体"/>
                        </a:rPr>
                        <a:t>)</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项目和工作管理</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29803">
                <a:tc>
                  <a:txBody>
                    <a:bodyPr/>
                    <a:lstStyle/>
                    <a:p>
                      <a:pPr indent="269875" algn="just">
                        <a:lnSpc>
                          <a:spcPts val="1660"/>
                        </a:lnSpc>
                        <a:spcAft>
                          <a:spcPts val="0"/>
                        </a:spcAft>
                      </a:pPr>
                      <a:r>
                        <a:rPr lang="en-US" sz="1600">
                          <a:solidFill>
                            <a:srgbClr val="000000"/>
                          </a:solidFill>
                          <a:latin typeface="Arial"/>
                          <a:ea typeface="宋体"/>
                        </a:rPr>
                        <a:t>Organizational Process Definition(</a:t>
                      </a:r>
                      <a:r>
                        <a:rPr lang="zh-CN" sz="1600">
                          <a:solidFill>
                            <a:srgbClr val="000000"/>
                          </a:solidFill>
                          <a:latin typeface="Arial"/>
                          <a:ea typeface="宋体"/>
                          <a:cs typeface="Arial"/>
                        </a:rPr>
                        <a:t>组织过程定义</a:t>
                      </a:r>
                      <a:r>
                        <a:rPr lang="en-US" sz="1600">
                          <a:solidFill>
                            <a:srgbClr val="000000"/>
                          </a:solidFill>
                          <a:latin typeface="Arial"/>
                          <a:ea typeface="宋体"/>
                        </a:rPr>
                        <a:t>)</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269875" algn="just">
                        <a:lnSpc>
                          <a:spcPts val="1660"/>
                        </a:lnSpc>
                        <a:spcAft>
                          <a:spcPts val="0"/>
                        </a:spcAft>
                      </a:pPr>
                      <a:endParaRPr lang="en-US" sz="1600" dirty="0">
                        <a:solidFill>
                          <a:srgbClr val="000000"/>
                        </a:solidFill>
                        <a:latin typeface="Arial"/>
                        <a:ea typeface="宋体"/>
                      </a:endParaRPr>
                    </a:p>
                    <a:p>
                      <a:pPr indent="269875" algn="just">
                        <a:lnSpc>
                          <a:spcPts val="1660"/>
                        </a:lnSpc>
                        <a:spcAft>
                          <a:spcPts val="0"/>
                        </a:spcAft>
                      </a:pPr>
                      <a:r>
                        <a:rPr lang="zh-CN" sz="1600" dirty="0">
                          <a:solidFill>
                            <a:srgbClr val="000000"/>
                          </a:solidFill>
                          <a:latin typeface="Arial"/>
                          <a:ea typeface="宋体"/>
                          <a:cs typeface="Arial"/>
                        </a:rPr>
                        <a:t>过程管理</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Organizational Process Performance(</a:t>
                      </a:r>
                      <a:r>
                        <a:rPr lang="zh-CN" sz="1600" dirty="0">
                          <a:solidFill>
                            <a:srgbClr val="000000"/>
                          </a:solidFill>
                          <a:latin typeface="Arial"/>
                          <a:ea typeface="宋体"/>
                          <a:cs typeface="Arial"/>
                        </a:rPr>
                        <a:t>组织过程性能</a:t>
                      </a:r>
                      <a:r>
                        <a:rPr lang="en-US" sz="1600" dirty="0">
                          <a:solidFill>
                            <a:srgbClr val="000000"/>
                          </a:solidFill>
                          <a:latin typeface="Arial"/>
                          <a:ea typeface="宋体"/>
                        </a:rPr>
                        <a:t>) </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Organizational Training(</a:t>
                      </a:r>
                      <a:r>
                        <a:rPr lang="zh-CN" sz="1600" dirty="0">
                          <a:solidFill>
                            <a:srgbClr val="000000"/>
                          </a:solidFill>
                          <a:latin typeface="Arial"/>
                          <a:ea typeface="宋体"/>
                          <a:cs typeface="Arial"/>
                        </a:rPr>
                        <a:t>组织培训</a:t>
                      </a:r>
                      <a:r>
                        <a:rPr lang="en-US" sz="1600" dirty="0">
                          <a:solidFill>
                            <a:srgbClr val="000000"/>
                          </a:solidFill>
                          <a:latin typeface="Arial"/>
                          <a:ea typeface="宋体"/>
                        </a:rPr>
                        <a:t>) </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a:solidFill>
                            <a:srgbClr val="000000"/>
                          </a:solidFill>
                          <a:latin typeface="Arial"/>
                          <a:ea typeface="宋体"/>
                        </a:rPr>
                        <a:t>Risk Management(</a:t>
                      </a:r>
                      <a:r>
                        <a:rPr lang="zh-CN" sz="1600">
                          <a:solidFill>
                            <a:srgbClr val="000000"/>
                          </a:solidFill>
                          <a:latin typeface="Arial"/>
                          <a:ea typeface="宋体"/>
                          <a:cs typeface="Arial"/>
                        </a:rPr>
                        <a:t>风险管理</a:t>
                      </a:r>
                      <a:r>
                        <a:rPr lang="en-US" sz="1600">
                          <a:solidFill>
                            <a:srgbClr val="000000"/>
                          </a:solidFill>
                          <a:latin typeface="Arial"/>
                          <a:ea typeface="宋体"/>
                        </a:rPr>
                        <a:t>)</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r>
                        <a:rPr lang="zh-CN" sz="1600" dirty="0">
                          <a:solidFill>
                            <a:srgbClr val="000000"/>
                          </a:solidFill>
                          <a:latin typeface="Arial"/>
                          <a:ea typeface="宋体"/>
                          <a:cs typeface="Arial"/>
                        </a:rPr>
                        <a:t>项目和工作管理</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Service Continuity (</a:t>
                      </a:r>
                      <a:r>
                        <a:rPr lang="zh-CN" sz="1600" dirty="0">
                          <a:solidFill>
                            <a:srgbClr val="000000"/>
                          </a:solidFill>
                          <a:latin typeface="Arial"/>
                          <a:ea typeface="宋体"/>
                          <a:cs typeface="Arial"/>
                        </a:rPr>
                        <a:t>服务连续性</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a:solidFill>
                            <a:srgbClr val="000000"/>
                          </a:solidFill>
                          <a:latin typeface="Arial"/>
                          <a:ea typeface="宋体"/>
                        </a:rPr>
                        <a:t>Service System Development (</a:t>
                      </a:r>
                      <a:r>
                        <a:rPr lang="zh-CN" sz="1600">
                          <a:solidFill>
                            <a:srgbClr val="000000"/>
                          </a:solidFill>
                          <a:latin typeface="Arial"/>
                          <a:ea typeface="宋体"/>
                          <a:cs typeface="Arial"/>
                        </a:rPr>
                        <a:t>服务系统开发</a:t>
                      </a:r>
                      <a:r>
                        <a:rPr lang="en-US" sz="1600">
                          <a:solidFill>
                            <a:srgbClr val="000000"/>
                          </a:solidFill>
                          <a:latin typeface="Arial"/>
                          <a:ea typeface="宋体"/>
                        </a:rPr>
                        <a:t>)</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269875" algn="just">
                        <a:lnSpc>
                          <a:spcPts val="1660"/>
                        </a:lnSpc>
                        <a:spcAft>
                          <a:spcPts val="0"/>
                        </a:spcAft>
                      </a:pPr>
                      <a:endParaRPr lang="en-US" sz="1600" dirty="0">
                        <a:solidFill>
                          <a:srgbClr val="000000"/>
                        </a:solidFill>
                        <a:latin typeface="Arial"/>
                        <a:ea typeface="宋体"/>
                      </a:endParaRPr>
                    </a:p>
                    <a:p>
                      <a:pPr indent="269875" algn="just">
                        <a:lnSpc>
                          <a:spcPts val="1660"/>
                        </a:lnSpc>
                        <a:spcAft>
                          <a:spcPts val="0"/>
                        </a:spcAft>
                      </a:pPr>
                      <a:r>
                        <a:rPr lang="zh-CN" sz="1600" dirty="0">
                          <a:solidFill>
                            <a:srgbClr val="000000"/>
                          </a:solidFill>
                          <a:latin typeface="Arial"/>
                          <a:ea typeface="宋体"/>
                          <a:cs typeface="Arial"/>
                        </a:rPr>
                        <a:t>服务建立和交付</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Service System Transition(</a:t>
                      </a:r>
                      <a:r>
                        <a:rPr lang="zh-CN" sz="1600" dirty="0">
                          <a:solidFill>
                            <a:srgbClr val="000000"/>
                          </a:solidFill>
                          <a:latin typeface="Arial"/>
                          <a:ea typeface="宋体"/>
                          <a:cs typeface="Arial"/>
                        </a:rPr>
                        <a:t>服务系统转移</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dirty="0">
                          <a:solidFill>
                            <a:srgbClr val="000000"/>
                          </a:solidFill>
                          <a:latin typeface="Arial"/>
                          <a:ea typeface="宋体"/>
                        </a:rPr>
                        <a:t>Strategic service Management(</a:t>
                      </a:r>
                      <a:r>
                        <a:rPr lang="zh-CN" sz="1600" dirty="0">
                          <a:solidFill>
                            <a:srgbClr val="000000"/>
                          </a:solidFill>
                          <a:latin typeface="Arial"/>
                          <a:ea typeface="宋体"/>
                          <a:cs typeface="Arial"/>
                        </a:rPr>
                        <a:t>战略服务管理</a:t>
                      </a:r>
                      <a:r>
                        <a:rPr lang="en-US" sz="1600" dirty="0">
                          <a:solidFill>
                            <a:srgbClr val="000000"/>
                          </a:solidFill>
                          <a:latin typeface="Arial"/>
                          <a:ea typeface="宋体"/>
                        </a:rPr>
                        <a:t>)</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9803">
                <a:tc>
                  <a:txBody>
                    <a:bodyPr/>
                    <a:lstStyle/>
                    <a:p>
                      <a:pPr indent="269875" algn="just">
                        <a:lnSpc>
                          <a:spcPts val="1660"/>
                        </a:lnSpc>
                        <a:spcAft>
                          <a:spcPts val="0"/>
                        </a:spcAft>
                      </a:pPr>
                      <a:r>
                        <a:rPr lang="en-US" sz="1600">
                          <a:solidFill>
                            <a:srgbClr val="000000"/>
                          </a:solidFill>
                          <a:latin typeface="Arial"/>
                          <a:ea typeface="宋体"/>
                        </a:rPr>
                        <a:t>Organizational Performance Management(</a:t>
                      </a:r>
                      <a:r>
                        <a:rPr lang="zh-CN" sz="1600">
                          <a:solidFill>
                            <a:srgbClr val="000000"/>
                          </a:solidFill>
                          <a:latin typeface="Arial"/>
                          <a:ea typeface="宋体"/>
                          <a:cs typeface="Arial"/>
                        </a:rPr>
                        <a:t>组织性能管理</a:t>
                      </a:r>
                      <a:r>
                        <a:rPr lang="en-US" sz="1600">
                          <a:solidFill>
                            <a:srgbClr val="000000"/>
                          </a:solidFill>
                          <a:latin typeface="Arial"/>
                          <a:ea typeface="宋体"/>
                        </a:rPr>
                        <a:t>)</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过程管理</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fontAlgn="base">
                        <a:lnSpc>
                          <a:spcPts val="1660"/>
                        </a:lnSpc>
                        <a:spcAft>
                          <a:spcPts val="0"/>
                        </a:spcAft>
                      </a:pPr>
                      <a:r>
                        <a:rPr lang="zh-CN" sz="1600" dirty="0">
                          <a:solidFill>
                            <a:srgbClr val="000000"/>
                          </a:solidFill>
                          <a:latin typeface="Arial"/>
                          <a:ea typeface="宋体"/>
                        </a:rPr>
                        <a:t>第四级</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803">
                <a:tc>
                  <a:txBody>
                    <a:bodyPr/>
                    <a:lstStyle/>
                    <a:p>
                      <a:pPr indent="269875" algn="just">
                        <a:lnSpc>
                          <a:spcPts val="1660"/>
                        </a:lnSpc>
                        <a:spcAft>
                          <a:spcPts val="0"/>
                        </a:spcAft>
                      </a:pPr>
                      <a:r>
                        <a:rPr lang="en-US" sz="1600">
                          <a:solidFill>
                            <a:srgbClr val="000000"/>
                          </a:solidFill>
                          <a:latin typeface="Arial"/>
                          <a:ea typeface="宋体"/>
                        </a:rPr>
                        <a:t>Quantitative Work Management(</a:t>
                      </a:r>
                      <a:r>
                        <a:rPr lang="zh-CN" sz="1600">
                          <a:solidFill>
                            <a:srgbClr val="000000"/>
                          </a:solidFill>
                          <a:latin typeface="Arial"/>
                          <a:ea typeface="宋体"/>
                          <a:cs typeface="Arial"/>
                        </a:rPr>
                        <a:t>定量工作管理</a:t>
                      </a:r>
                      <a:r>
                        <a:rPr lang="en-US" sz="1600">
                          <a:solidFill>
                            <a:srgbClr val="000000"/>
                          </a:solidFill>
                          <a:latin typeface="Arial"/>
                          <a:ea typeface="宋体"/>
                        </a:rPr>
                        <a:t>)</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项目和工作管理</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29803">
                <a:tc>
                  <a:txBody>
                    <a:bodyPr/>
                    <a:lstStyle/>
                    <a:p>
                      <a:pPr indent="269875" algn="just">
                        <a:lnSpc>
                          <a:spcPts val="1660"/>
                        </a:lnSpc>
                        <a:spcAft>
                          <a:spcPts val="0"/>
                        </a:spcAft>
                      </a:pPr>
                      <a:r>
                        <a:rPr lang="en-US" sz="1600">
                          <a:solidFill>
                            <a:srgbClr val="000000"/>
                          </a:solidFill>
                          <a:latin typeface="Arial"/>
                          <a:ea typeface="宋体"/>
                        </a:rPr>
                        <a:t>Causal Analysis and Resolution(</a:t>
                      </a:r>
                      <a:r>
                        <a:rPr lang="zh-CN" sz="1600">
                          <a:solidFill>
                            <a:srgbClr val="000000"/>
                          </a:solidFill>
                          <a:latin typeface="Arial"/>
                          <a:ea typeface="宋体"/>
                          <a:cs typeface="Arial"/>
                        </a:rPr>
                        <a:t>原因分析和解决方案</a:t>
                      </a:r>
                      <a:r>
                        <a:rPr lang="en-US" sz="1600">
                          <a:solidFill>
                            <a:srgbClr val="000000"/>
                          </a:solidFill>
                          <a:latin typeface="Arial"/>
                          <a:ea typeface="宋体"/>
                        </a:rPr>
                        <a:t>)</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solidFill>
                            <a:srgbClr val="000000"/>
                          </a:solidFill>
                          <a:latin typeface="Arial"/>
                          <a:ea typeface="宋体"/>
                          <a:cs typeface="Arial"/>
                        </a:rPr>
                        <a:t>支持</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R="71755" algn="just" fontAlgn="base">
                        <a:lnSpc>
                          <a:spcPts val="1660"/>
                        </a:lnSpc>
                        <a:spcAft>
                          <a:spcPts val="0"/>
                        </a:spcAft>
                      </a:pPr>
                      <a:r>
                        <a:rPr lang="zh-CN" sz="1600" dirty="0">
                          <a:solidFill>
                            <a:srgbClr val="000000"/>
                          </a:solidFill>
                          <a:latin typeface="Arial"/>
                          <a:ea typeface="宋体"/>
                        </a:rPr>
                        <a:t>第五级</a:t>
                      </a: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979">
                <a:tc>
                  <a:txBody>
                    <a:bodyPr/>
                    <a:lstStyle/>
                    <a:p>
                      <a:pPr indent="269875" algn="just">
                        <a:lnSpc>
                          <a:spcPts val="1660"/>
                        </a:lnSpc>
                        <a:spcAft>
                          <a:spcPts val="0"/>
                        </a:spcAft>
                      </a:pPr>
                      <a:r>
                        <a:rPr lang="en-US" sz="1600">
                          <a:solidFill>
                            <a:srgbClr val="000000"/>
                          </a:solidFill>
                          <a:latin typeface="Arial"/>
                          <a:ea typeface="宋体"/>
                        </a:rPr>
                        <a:t>Organizational Performance Management(</a:t>
                      </a:r>
                      <a:r>
                        <a:rPr lang="zh-CN" sz="1600">
                          <a:solidFill>
                            <a:srgbClr val="000000"/>
                          </a:solidFill>
                          <a:latin typeface="Arial"/>
                          <a:ea typeface="宋体"/>
                          <a:cs typeface="Arial"/>
                        </a:rPr>
                        <a:t>组织性能管理</a:t>
                      </a:r>
                      <a:r>
                        <a:rPr lang="en-US" sz="1600">
                          <a:solidFill>
                            <a:srgbClr val="000000"/>
                          </a:solidFill>
                          <a:latin typeface="Arial"/>
                          <a:ea typeface="宋体"/>
                        </a:rPr>
                        <a:t>)</a:t>
                      </a:r>
                      <a:endParaRPr lang="zh-CN" sz="160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000000"/>
                          </a:solidFill>
                          <a:latin typeface="Arial"/>
                          <a:ea typeface="宋体"/>
                          <a:cs typeface="Arial"/>
                        </a:rPr>
                        <a:t>过程管理</a:t>
                      </a:r>
                      <a:endParaRPr lang="zh-CN" sz="1600" dirty="0">
                        <a:latin typeface="Times New Roman"/>
                        <a:ea typeface="宋体"/>
                      </a:endParaRPr>
                    </a:p>
                  </a:txBody>
                  <a:tcPr marL="46104" marR="461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20.7</a:t>
            </a:r>
            <a:r>
              <a:rPr lang="zh-CN" altLang="en-US" dirty="0" smtClean="0"/>
              <a:t>成熟度模型的对比</a:t>
            </a:r>
            <a:endParaRPr lang="zh-CN" altLang="en-US" dirty="0"/>
          </a:p>
        </p:txBody>
      </p:sp>
      <p:sp>
        <p:nvSpPr>
          <p:cNvPr id="3" name="内容占位符 2"/>
          <p:cNvSpPr>
            <a:spLocks noGrp="1"/>
          </p:cNvSpPr>
          <p:nvPr>
            <p:ph idx="1"/>
          </p:nvPr>
        </p:nvSpPr>
        <p:spPr/>
        <p:txBody>
          <a:bodyPr/>
          <a:lstStyle/>
          <a:p>
            <a:r>
              <a:rPr lang="zh-CN" altLang="en-US" dirty="0" smtClean="0"/>
              <a:t>成熟度模型的基本出发点是</a:t>
            </a:r>
            <a:r>
              <a:rPr lang="en-US" dirty="0" smtClean="0"/>
              <a:t>Crosby</a:t>
            </a:r>
            <a:r>
              <a:rPr lang="zh-CN" altLang="en-US" dirty="0" smtClean="0"/>
              <a:t>质量成熟度网格。</a:t>
            </a:r>
            <a:endParaRPr lang="en-US" altLang="zh-CN" dirty="0" smtClean="0"/>
          </a:p>
          <a:p>
            <a:r>
              <a:rPr lang="zh-CN" altLang="en-US" dirty="0" smtClean="0"/>
              <a:t>网格的一个维度是成熟度模型的等级</a:t>
            </a:r>
            <a:r>
              <a:rPr lang="en-US" dirty="0" smtClean="0"/>
              <a:t>(1~5)</a:t>
            </a:r>
            <a:r>
              <a:rPr lang="zh-CN" altLang="en-US" dirty="0" smtClean="0"/>
              <a:t>，另一个值影响质量的因素：管理层的理解和态度、组织状态、问题处理、质量成本占销售的比例、质量改进运动、以及特征表现。</a:t>
            </a:r>
            <a:endParaRPr lang="en-US" altLang="zh-CN" dirty="0" smtClean="0"/>
          </a:p>
          <a:p>
            <a:r>
              <a:rPr lang="zh-CN" altLang="en-US" dirty="0" smtClean="0"/>
              <a:t>将两者交叉就形成了各种对质量、成本等能力改进的关键过程域，每个人、行业、国情和组织等会有不同的理解。</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3515" y="1193800"/>
            <a:ext cx="8001000" cy="4902200"/>
          </a:xfrm>
        </p:spPr>
        <p:txBody>
          <a:bodyPr/>
          <a:lstStyle/>
          <a:p>
            <a:r>
              <a:rPr lang="en-US" dirty="0" smtClean="0"/>
              <a:t>Humphrey</a:t>
            </a:r>
            <a:r>
              <a:rPr lang="zh-CN" altLang="en-US" dirty="0" smtClean="0"/>
              <a:t>在其的框架中将这些因素分解为：</a:t>
            </a:r>
            <a:endParaRPr lang="en-US" altLang="zh-CN" dirty="0" smtClean="0"/>
          </a:p>
          <a:p>
            <a:pPr lvl="1"/>
            <a:r>
              <a:rPr lang="zh-CN" altLang="en-US" dirty="0" smtClean="0"/>
              <a:t>项目管理、管理监督、产品保证、更改控制、过程小组、过程体系结构、软件工程方法、过程测量、过程数据库、过程分析、产品质量、数据收集的自动化支持、过程优化。</a:t>
            </a:r>
            <a:endParaRPr lang="en-US" altLang="zh-CN" dirty="0" smtClean="0"/>
          </a:p>
          <a:p>
            <a:r>
              <a:rPr lang="en-US" dirty="0" smtClean="0"/>
              <a:t>SEI</a:t>
            </a:r>
            <a:r>
              <a:rPr lang="zh-CN" altLang="en-US" dirty="0" smtClean="0"/>
              <a:t>接收了</a:t>
            </a:r>
            <a:r>
              <a:rPr lang="en-US" dirty="0" smtClean="0"/>
              <a:t>Humphrey</a:t>
            </a:r>
            <a:r>
              <a:rPr lang="zh-CN" altLang="en-US" dirty="0" smtClean="0"/>
              <a:t>的观点，但是把各等级的关键过程与做了调整。形成了</a:t>
            </a:r>
            <a:r>
              <a:rPr lang="en-US" altLang="zh-CN" dirty="0" smtClean="0"/>
              <a:t>5</a:t>
            </a:r>
            <a:r>
              <a:rPr lang="zh-CN" altLang="en-US" dirty="0" smtClean="0"/>
              <a:t>级模型。</a:t>
            </a:r>
            <a:endParaRPr lang="en-US" altLang="zh-CN" dirty="0" smtClean="0"/>
          </a:p>
          <a:p>
            <a:r>
              <a:rPr lang="zh-CN" altLang="en-US" dirty="0" smtClean="0"/>
              <a:t>何新贵等认为在其</a:t>
            </a:r>
            <a:r>
              <a:rPr lang="en-US" dirty="0" smtClean="0"/>
              <a:t>CSCMM</a:t>
            </a:r>
            <a:r>
              <a:rPr lang="zh-CN" altLang="en-US" dirty="0" smtClean="0"/>
              <a:t>中提出了为</a:t>
            </a:r>
            <a:r>
              <a:rPr lang="en-US" dirty="0" smtClean="0"/>
              <a:t>6</a:t>
            </a:r>
            <a:r>
              <a:rPr lang="zh-CN" altLang="en-US" dirty="0" smtClean="0"/>
              <a:t>级模型。</a:t>
            </a:r>
            <a:endParaRPr lang="en-US" altLang="zh-CN" dirty="0" smtClean="0"/>
          </a:p>
          <a:p>
            <a:pPr lvl="1"/>
            <a:r>
              <a:rPr lang="zh-CN" altLang="en-US" dirty="0" smtClean="0"/>
              <a:t>从无秩序的初始级到被管理级之间有一个基本级。基本级强调：基本的软件工程、需求管理、计划管理和版本管理。</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1995</a:t>
            </a:r>
            <a:r>
              <a:rPr lang="zh-CN" altLang="en-US" dirty="0" smtClean="0"/>
              <a:t>年美国系统工程学会在讨论系统工程的能力成熟时，则将成熟度等级分为</a:t>
            </a:r>
            <a:r>
              <a:rPr lang="en-US" dirty="0" smtClean="0"/>
              <a:t>6</a:t>
            </a:r>
            <a:r>
              <a:rPr lang="zh-CN" altLang="en-US" dirty="0" smtClean="0"/>
              <a:t>个等级，分别为：</a:t>
            </a:r>
            <a:endParaRPr lang="en-US" altLang="zh-CN" dirty="0" smtClean="0"/>
          </a:p>
          <a:p>
            <a:pPr lvl="1"/>
            <a:r>
              <a:rPr lang="zh-CN" altLang="en-US" dirty="0" smtClean="0"/>
              <a:t>不完全</a:t>
            </a:r>
            <a:r>
              <a:rPr lang="en-US" dirty="0" smtClean="0"/>
              <a:t>(Incomplete)</a:t>
            </a:r>
            <a:r>
              <a:rPr lang="zh-CN" altLang="en-US" dirty="0" smtClean="0"/>
              <a:t>、执行级</a:t>
            </a:r>
            <a:r>
              <a:rPr lang="en-US" dirty="0" smtClean="0"/>
              <a:t>(Performed)</a:t>
            </a:r>
            <a:r>
              <a:rPr lang="zh-CN" altLang="en-US" dirty="0" smtClean="0"/>
              <a:t>、被管理级</a:t>
            </a:r>
            <a:r>
              <a:rPr lang="en-US" dirty="0" smtClean="0"/>
              <a:t>(Managed)</a:t>
            </a:r>
            <a:r>
              <a:rPr lang="zh-CN" altLang="en-US" dirty="0" smtClean="0"/>
              <a:t>、已定义级</a:t>
            </a:r>
            <a:r>
              <a:rPr lang="en-US" dirty="0" smtClean="0"/>
              <a:t>(Defined)</a:t>
            </a:r>
            <a:r>
              <a:rPr lang="zh-CN" altLang="en-US" dirty="0" smtClean="0"/>
              <a:t>、量化管理</a:t>
            </a:r>
            <a:r>
              <a:rPr lang="en-US" dirty="0" smtClean="0"/>
              <a:t>(Quantitatively Managed)</a:t>
            </a:r>
            <a:r>
              <a:rPr lang="zh-CN" altLang="en-US" dirty="0" smtClean="0"/>
              <a:t>和优化</a:t>
            </a:r>
            <a:r>
              <a:rPr lang="en-US" dirty="0" smtClean="0"/>
              <a:t>(Optimizing)</a:t>
            </a:r>
            <a:r>
              <a:rPr lang="zh-CN" altLang="en-US" dirty="0" smtClean="0"/>
              <a:t>。</a:t>
            </a:r>
            <a:endParaRPr lang="en-US" altLang="zh-CN" dirty="0" smtClean="0"/>
          </a:p>
          <a:p>
            <a:r>
              <a:rPr lang="zh-CN" altLang="en-US" dirty="0" smtClean="0"/>
              <a:t>今天我们看到的</a:t>
            </a:r>
            <a:r>
              <a:rPr lang="en-US" dirty="0" smtClean="0"/>
              <a:t>CMMI</a:t>
            </a:r>
            <a:r>
              <a:rPr lang="zh-CN" altLang="en-US" dirty="0" smtClean="0"/>
              <a:t>的台阶式模型和连续式模型。</a:t>
            </a:r>
            <a:endParaRPr lang="en-US" altLang="zh-CN" dirty="0" smtClean="0"/>
          </a:p>
          <a:p>
            <a:pPr lvl="1"/>
            <a:r>
              <a:rPr lang="en-US" dirty="0" smtClean="0"/>
              <a:t>CMMI</a:t>
            </a:r>
            <a:r>
              <a:rPr lang="zh-CN" altLang="en-US" dirty="0" smtClean="0"/>
              <a:t>表述为</a:t>
            </a:r>
            <a:r>
              <a:rPr lang="en-US" dirty="0" smtClean="0"/>
              <a:t>6</a:t>
            </a:r>
            <a:r>
              <a:rPr lang="zh-CN" altLang="en-US" dirty="0" smtClean="0"/>
              <a:t>个等级，分别是</a:t>
            </a:r>
            <a:r>
              <a:rPr lang="en-US" dirty="0" smtClean="0"/>
              <a:t>CL 0</a:t>
            </a:r>
            <a:r>
              <a:rPr lang="zh-CN" altLang="en-US" dirty="0" smtClean="0"/>
              <a:t>表示没有任何目标的团队；</a:t>
            </a:r>
            <a:r>
              <a:rPr lang="en-US" dirty="0" smtClean="0"/>
              <a:t>CL 1</a:t>
            </a:r>
            <a:r>
              <a:rPr lang="zh-CN" altLang="en-US" dirty="0" smtClean="0"/>
              <a:t>表示具有一些特定目标的团队；</a:t>
            </a:r>
            <a:r>
              <a:rPr lang="en-US" dirty="0" smtClean="0"/>
              <a:t>CL 2</a:t>
            </a:r>
            <a:r>
              <a:rPr lang="zh-CN" altLang="en-US" dirty="0" smtClean="0"/>
              <a:t>是能够进行制度化管理；</a:t>
            </a:r>
            <a:r>
              <a:rPr lang="en-US" dirty="0" smtClean="0"/>
              <a:t>CL 3</a:t>
            </a:r>
            <a:r>
              <a:rPr lang="zh-CN" altLang="en-US" dirty="0" smtClean="0"/>
              <a:t>能定义过程，并按定义的过程执行；</a:t>
            </a:r>
            <a:r>
              <a:rPr lang="en-US" dirty="0" smtClean="0"/>
              <a:t>CL 4 </a:t>
            </a:r>
            <a:r>
              <a:rPr lang="zh-CN" altLang="en-US" dirty="0" smtClean="0"/>
              <a:t>表示能按制度量化地管理过称；</a:t>
            </a:r>
            <a:r>
              <a:rPr lang="en-US" dirty="0" smtClean="0"/>
              <a:t>CL5 </a:t>
            </a:r>
            <a:r>
              <a:rPr lang="zh-CN" altLang="en-US" dirty="0" smtClean="0"/>
              <a:t>表示把持续优化作为制度执行</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20.8</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借鉴传统工业的质量控制与改进方法，改进软件和</a:t>
            </a:r>
            <a:r>
              <a:rPr lang="en-US" dirty="0" smtClean="0"/>
              <a:t>IT</a:t>
            </a:r>
            <a:r>
              <a:rPr lang="zh-CN" altLang="en-US" dirty="0" smtClean="0"/>
              <a:t>产业的采购、开发和服务过程能够有效地改进质量、降低成本、缩短工期。</a:t>
            </a:r>
            <a:endParaRPr lang="en-US" altLang="zh-CN" dirty="0" smtClean="0"/>
          </a:p>
          <a:p>
            <a:pPr lvl="1"/>
            <a:r>
              <a:rPr lang="zh-CN" altLang="en-US" dirty="0" smtClean="0"/>
              <a:t>这些经验已经得到产业界的证实，并成为提高软件产业能力有效措施。</a:t>
            </a:r>
          </a:p>
          <a:p>
            <a:r>
              <a:rPr lang="zh-CN" altLang="en-US" dirty="0" smtClean="0"/>
              <a:t>我们需要从历史观的角度看待我国软件产业的发展，清醒地认识与发达国家工业能力的差距</a:t>
            </a:r>
            <a:r>
              <a:rPr lang="en-US" altLang="zh-CN" dirty="0" smtClean="0"/>
              <a:t>.</a:t>
            </a:r>
          </a:p>
          <a:p>
            <a:pPr lvl="1"/>
            <a:r>
              <a:rPr lang="zh-CN" altLang="en-US" dirty="0" smtClean="0"/>
              <a:t>建立和发展以过程改进为主题的质量和成本改进活动，不断地继承和集成工程与产业成果，软件产业才能得到快速地发展。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社会过程</a:t>
            </a:r>
            <a:endParaRPr lang="zh-CN" altLang="en-US" dirty="0"/>
          </a:p>
        </p:txBody>
      </p:sp>
      <p:sp>
        <p:nvSpPr>
          <p:cNvPr id="3" name="内容占位符 2"/>
          <p:cNvSpPr>
            <a:spLocks noGrp="1"/>
          </p:cNvSpPr>
          <p:nvPr>
            <p:ph idx="1"/>
          </p:nvPr>
        </p:nvSpPr>
        <p:spPr/>
        <p:txBody>
          <a:bodyPr/>
          <a:lstStyle/>
          <a:p>
            <a:r>
              <a:rPr lang="zh-CN" altLang="en-US" dirty="0" smtClean="0"/>
              <a:t>社会过程反应的是人类群体的意识、组织、行为和活动。</a:t>
            </a:r>
            <a:endParaRPr lang="en-US" altLang="zh-CN" dirty="0" smtClean="0"/>
          </a:p>
          <a:p>
            <a:pPr lvl="1"/>
            <a:r>
              <a:rPr lang="zh-CN" altLang="en-US" dirty="0" smtClean="0"/>
              <a:t>例如，半导体生产中的摩尔定律是对</a:t>
            </a:r>
            <a:r>
              <a:rPr lang="en-US" dirty="0" smtClean="0"/>
              <a:t>Intel</a:t>
            </a:r>
            <a:r>
              <a:rPr lang="zh-CN" altLang="en-US" dirty="0" smtClean="0"/>
              <a:t>这样的公司组织生产过程的一种规律总结，反应的是将群体组织起来进行生产的规律。</a:t>
            </a:r>
            <a:endParaRPr lang="en-US" altLang="zh-CN" dirty="0" smtClean="0"/>
          </a:p>
          <a:p>
            <a:r>
              <a:rPr lang="zh-CN" altLang="en-US" dirty="0" smtClean="0"/>
              <a:t>如果没有该群体的组织和劳动，例如停下研究和生产，这个规律就不存在来了。</a:t>
            </a:r>
            <a:endParaRPr lang="en-US" altLang="zh-CN" dirty="0" smtClean="0"/>
          </a:p>
          <a:p>
            <a:r>
              <a:rPr lang="zh-CN" altLang="en-US" dirty="0" smtClean="0"/>
              <a:t>相反，自然规律不会因为人的劳动停止和组织改变，而被破坏。</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软件生产是社会过程</a:t>
            </a:r>
            <a:endParaRPr lang="zh-CN" altLang="en-US" dirty="0"/>
          </a:p>
        </p:txBody>
      </p:sp>
      <p:sp>
        <p:nvSpPr>
          <p:cNvPr id="3" name="内容占位符 2"/>
          <p:cNvSpPr>
            <a:spLocks noGrp="1"/>
          </p:cNvSpPr>
          <p:nvPr>
            <p:ph idx="1"/>
          </p:nvPr>
        </p:nvSpPr>
        <p:spPr/>
        <p:txBody>
          <a:bodyPr/>
          <a:lstStyle/>
          <a:p>
            <a:r>
              <a:rPr lang="zh-CN" altLang="en-US" dirty="0" smtClean="0"/>
              <a:t>过程是人为定义的，“</a:t>
            </a:r>
            <a:r>
              <a:rPr lang="zh-CN" altLang="en-US" b="1" dirty="0" smtClean="0"/>
              <a:t>用于产生某结果的一整套操作、一系列的活动、变化以及作为最终结果的功能</a:t>
            </a:r>
            <a:r>
              <a:rPr lang="en-US" b="1" dirty="0" smtClean="0"/>
              <a:t>(</a:t>
            </a:r>
            <a:r>
              <a:rPr lang="zh-CN" altLang="en-US" b="1" dirty="0" smtClean="0"/>
              <a:t>韦氏大词典</a:t>
            </a:r>
            <a:r>
              <a:rPr lang="en-US" b="1" dirty="0" smtClean="0"/>
              <a:t>)</a:t>
            </a:r>
            <a:r>
              <a:rPr lang="zh-CN" altLang="en-US" dirty="0" smtClean="0"/>
              <a:t>”，并且需要被不断地改进，才能表现出优势。</a:t>
            </a:r>
            <a:endParaRPr lang="en-US" altLang="zh-CN" dirty="0" smtClean="0"/>
          </a:p>
          <a:p>
            <a:r>
              <a:rPr lang="zh-CN" altLang="en-US" dirty="0" smtClean="0"/>
              <a:t>软件的开发和进化过程是典型的社会过程。</a:t>
            </a:r>
            <a:endParaRPr lang="en-US" altLang="zh-CN" dirty="0" smtClean="0"/>
          </a:p>
          <a:p>
            <a:r>
              <a:rPr lang="zh-CN" altLang="en-US" dirty="0" smtClean="0"/>
              <a:t>第</a:t>
            </a:r>
            <a:r>
              <a:rPr lang="en-US" dirty="0" smtClean="0"/>
              <a:t>17</a:t>
            </a:r>
            <a:r>
              <a:rPr lang="zh-CN" altLang="en-US" dirty="0" smtClean="0"/>
              <a:t>章我们看到，不同的项目组织和管理方式，会产生不同的软件生产能力。</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20.1.2 </a:t>
            </a:r>
            <a:r>
              <a:rPr lang="zh-CN" altLang="en-US" dirty="0" smtClean="0"/>
              <a:t>过程的特征</a:t>
            </a:r>
            <a:endParaRPr lang="zh-CN" altLang="en-US" dirty="0"/>
          </a:p>
        </p:txBody>
      </p:sp>
      <p:sp>
        <p:nvSpPr>
          <p:cNvPr id="3" name="内容占位符 2"/>
          <p:cNvSpPr>
            <a:spLocks noGrp="1"/>
          </p:cNvSpPr>
          <p:nvPr>
            <p:ph idx="1"/>
          </p:nvPr>
        </p:nvSpPr>
        <p:spPr/>
        <p:txBody>
          <a:bodyPr/>
          <a:lstStyle/>
          <a:p>
            <a:r>
              <a:rPr lang="zh-CN" altLang="en-US" dirty="0" smtClean="0"/>
              <a:t>作为人为设计和定义的社会过程，过程的定义者和执行者自然希望这个过程具有一些明显的特征，例如，过程是可见的、标准化的、可被审计的、可追溯的等等。</a:t>
            </a:r>
            <a:endParaRPr lang="en-US" altLang="zh-CN" dirty="0" smtClean="0"/>
          </a:p>
          <a:p>
            <a:endParaRPr lang="en-US" altLang="zh-CN" dirty="0" smtClean="0"/>
          </a:p>
          <a:p>
            <a:r>
              <a:rPr lang="zh-CN" altLang="en-US" dirty="0" smtClean="0"/>
              <a:t>这些特征同样适用于软件的生产过程，具体解释为：</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1. </a:t>
            </a:r>
            <a:r>
              <a:rPr lang="zh-CN" altLang="en-US" b="1" dirty="0" smtClean="0"/>
              <a:t>可视性</a:t>
            </a:r>
            <a:r>
              <a:rPr lang="en-US" b="1" dirty="0" smtClean="0"/>
              <a:t>(Visibility)</a:t>
            </a:r>
          </a:p>
          <a:p>
            <a:pPr lvl="1"/>
            <a:r>
              <a:rPr lang="zh-CN" altLang="en-US" dirty="0" smtClean="0"/>
              <a:t>指一个过程能否被管理者看清楚。即，“是否存在一组反映过程活动及其活动过程中所产生的中间产品属性的数据。如果存在，则该过程是可视的；反之，则是不可视的”。</a:t>
            </a:r>
          </a:p>
          <a:p>
            <a:r>
              <a:rPr lang="en-US" b="1" dirty="0" smtClean="0"/>
              <a:t>2</a:t>
            </a:r>
            <a:r>
              <a:rPr lang="zh-CN" altLang="en-US" b="1" dirty="0" smtClean="0"/>
              <a:t>．可预测性</a:t>
            </a:r>
            <a:r>
              <a:rPr lang="en-US" b="1" dirty="0" smtClean="0"/>
              <a:t>(Predictability)</a:t>
            </a:r>
          </a:p>
          <a:p>
            <a:pPr lvl="1"/>
            <a:r>
              <a:rPr lang="zh-CN" altLang="en-US" dirty="0" smtClean="0"/>
              <a:t>在一个过程开始之前或进展过程中，管理者会对过程的结果进行预测，如果能够将对过程的进展情况、以及所发生的费用、最终的劳动成果及其质量等进行准确的预测话，那么这个过程失败</a:t>
            </a:r>
            <a:r>
              <a:rPr lang="en-US" dirty="0" smtClean="0"/>
              <a:t>(</a:t>
            </a:r>
            <a:r>
              <a:rPr lang="zh-CN" altLang="en-US" dirty="0" smtClean="0"/>
              <a:t>结果与预期不对应</a:t>
            </a:r>
            <a:r>
              <a:rPr lang="en-US" dirty="0" smtClean="0"/>
              <a:t>)</a:t>
            </a:r>
            <a:r>
              <a:rPr lang="zh-CN" altLang="en-US" dirty="0" smtClean="0"/>
              <a:t>的可能性就会大大降低。</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3. </a:t>
            </a:r>
            <a:r>
              <a:rPr lang="zh-CN" altLang="en-US" b="1" dirty="0" smtClean="0"/>
              <a:t>可重复性</a:t>
            </a:r>
            <a:r>
              <a:rPr lang="en-US" b="1" dirty="0" smtClean="0"/>
              <a:t>(Repeatable)</a:t>
            </a:r>
          </a:p>
          <a:p>
            <a:pPr lvl="1"/>
            <a:r>
              <a:rPr lang="zh-CN" altLang="en-US" dirty="0" smtClean="0"/>
              <a:t>社会过程也需要具有可重复性，才能用于实际的生产。</a:t>
            </a:r>
            <a:endParaRPr lang="en-US" altLang="zh-CN" dirty="0" smtClean="0"/>
          </a:p>
          <a:p>
            <a:pPr lvl="1"/>
            <a:r>
              <a:rPr lang="zh-CN" altLang="en-US" dirty="0" smtClean="0"/>
              <a:t>如果一个过程是不可重复的，它对社会生产就缺乏指导意义。</a:t>
            </a:r>
            <a:endParaRPr lang="en-US" altLang="zh-CN" dirty="0" smtClean="0"/>
          </a:p>
          <a:p>
            <a:pPr lvl="1"/>
            <a:r>
              <a:rPr lang="zh-CN" altLang="en-US" dirty="0" smtClean="0"/>
              <a:t>现代工业建立在以生产线为基础的可重复性的生产过程，从而进行大批量的产品生产。</a:t>
            </a:r>
            <a:endParaRPr lang="en-US" altLang="zh-CN" dirty="0" smtClean="0"/>
          </a:p>
          <a:p>
            <a:r>
              <a:rPr lang="en-US" b="1" dirty="0" smtClean="0"/>
              <a:t>4. </a:t>
            </a:r>
            <a:r>
              <a:rPr lang="zh-CN" altLang="en-US" b="1" dirty="0" smtClean="0"/>
              <a:t>标准化</a:t>
            </a:r>
            <a:r>
              <a:rPr lang="en-US" b="1" dirty="0" smtClean="0"/>
              <a:t>(Standardization)</a:t>
            </a:r>
          </a:p>
          <a:p>
            <a:pPr lvl="1"/>
            <a:r>
              <a:rPr lang="zh-CN" altLang="en-US" dirty="0" smtClean="0"/>
              <a:t>过程的标准化是建立生产线的基础。</a:t>
            </a:r>
            <a:endParaRPr lang="en-US" altLang="zh-CN" dirty="0" smtClean="0"/>
          </a:p>
          <a:p>
            <a:pPr lvl="1"/>
            <a:r>
              <a:rPr lang="zh-CN" altLang="en-US" dirty="0" smtClean="0"/>
              <a:t>如果在生产过程中，能够做到用标准的工具、标准的流程、标准的员工、标准的检测等，就能够更好地保证所生产出的产品</a:t>
            </a:r>
            <a:r>
              <a:rPr lang="en-US" dirty="0" smtClean="0"/>
              <a:t>(</a:t>
            </a:r>
            <a:r>
              <a:rPr lang="zh-CN" altLang="en-US" dirty="0" smtClean="0"/>
              <a:t>包括中间产品</a:t>
            </a:r>
            <a:r>
              <a:rPr lang="en-US" dirty="0" smtClean="0"/>
              <a:t>)</a:t>
            </a:r>
            <a:r>
              <a:rPr lang="zh-CN" altLang="en-US" dirty="0" smtClean="0"/>
              <a:t>质量的一致性。</a:t>
            </a:r>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80</TotalTime>
  <Words>4238</Words>
  <Application>Microsoft PowerPoint</Application>
  <PresentationFormat>全屏显示(4:3)</PresentationFormat>
  <Paragraphs>452</Paragraphs>
  <Slides>47</Slides>
  <Notes>0</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新模板-7</vt:lpstr>
      <vt:lpstr>自定义设计方案</vt:lpstr>
      <vt:lpstr>第20章 过程改进与能力成熟度</vt:lpstr>
      <vt:lpstr>目录</vt:lpstr>
      <vt:lpstr>20.1过程及其特征</vt:lpstr>
      <vt:lpstr>20.1.1 自然过程与社会过程</vt:lpstr>
      <vt:lpstr>社会过程</vt:lpstr>
      <vt:lpstr>软件生产是社会过程</vt:lpstr>
      <vt:lpstr>20.1.2 过程的特征</vt:lpstr>
      <vt:lpstr>幻灯片 8</vt:lpstr>
      <vt:lpstr>幻灯片 9</vt:lpstr>
      <vt:lpstr>幻灯片 10</vt:lpstr>
      <vt:lpstr>幻灯片 11</vt:lpstr>
      <vt:lpstr>幻灯片 12</vt:lpstr>
      <vt:lpstr>20.2过程控制与改进简史</vt:lpstr>
      <vt:lpstr>20.2.1 统计质量控制的起源</vt:lpstr>
      <vt:lpstr>20.2.2 Deming、Juran与日本工业的质量革命</vt:lpstr>
      <vt:lpstr>幻灯片 16</vt:lpstr>
      <vt:lpstr>20.2.3 Juran质量改进三步曲</vt:lpstr>
      <vt:lpstr>20.2.4 Crosby的质量成熟度网格</vt:lpstr>
      <vt:lpstr>幻灯片 19</vt:lpstr>
      <vt:lpstr>20.3软件成熟度模型</vt:lpstr>
      <vt:lpstr>20.3.1 软件能力的分级模型</vt:lpstr>
      <vt:lpstr>幻灯片 22</vt:lpstr>
      <vt:lpstr>SW-CMM</vt:lpstr>
      <vt:lpstr>SW-CMM</vt:lpstr>
      <vt:lpstr>90年代的中国国情</vt:lpstr>
      <vt:lpstr>20.3.2 SW-CMM各等级的关键域</vt:lpstr>
      <vt:lpstr>20.3.3 SW-CMM对过程特征的解释</vt:lpstr>
      <vt:lpstr>20.3.4关键域的目标与模型应用</vt:lpstr>
      <vt:lpstr>20.4 集成的能力成熟度模型</vt:lpstr>
      <vt:lpstr>20.4.1集成的成熟度模型原因</vt:lpstr>
      <vt:lpstr>20.4.2 CMMI模型的发展历程</vt:lpstr>
      <vt:lpstr>幻灯片 32</vt:lpstr>
      <vt:lpstr>20.4.3 CMMI for Development的关键过程域</vt:lpstr>
      <vt:lpstr>20.4.4 过程改进的效果</vt:lpstr>
      <vt:lpstr>20.5 采购能力成熟度</vt:lpstr>
      <vt:lpstr>20.5.1 采购能力要求</vt:lpstr>
      <vt:lpstr>幻灯片 37</vt:lpstr>
      <vt:lpstr>20.5.2 采购能力成熟度模型</vt:lpstr>
      <vt:lpstr>CMMI-ACQ的过程域</vt:lpstr>
      <vt:lpstr>20.6 服务能力成熟度</vt:lpstr>
      <vt:lpstr>20.6.1 服务质量</vt:lpstr>
      <vt:lpstr>20.6.2 IT服务质量差距模型</vt:lpstr>
      <vt:lpstr>20.6.3 CMMI –SVC模型</vt:lpstr>
      <vt:lpstr>20.7成熟度模型的对比</vt:lpstr>
      <vt:lpstr>幻灯片 45</vt:lpstr>
      <vt:lpstr>幻灯片 46</vt:lpstr>
      <vt:lpstr>20.8总结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第20章 过程改进与能力成熟度</dc:title>
  <dc:creator>Think</dc:creator>
  <cp:lastModifiedBy>Think</cp:lastModifiedBy>
  <cp:revision>22</cp:revision>
  <dcterms:created xsi:type="dcterms:W3CDTF">2014-07-12T08:11:00Z</dcterms:created>
  <dcterms:modified xsi:type="dcterms:W3CDTF">2014-07-15T11:22:14Z</dcterms:modified>
</cp:coreProperties>
</file>