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73"/>
  </p:notesMasterIdLst>
  <p:handoutMasterIdLst>
    <p:handoutMasterId r:id="rId74"/>
  </p:handoutMasterIdLst>
  <p:sldIdLst>
    <p:sldId id="256" r:id="rId3"/>
    <p:sldId id="257" r:id="rId4"/>
    <p:sldId id="259" r:id="rId5"/>
    <p:sldId id="260" r:id="rId6"/>
    <p:sldId id="262" r:id="rId7"/>
    <p:sldId id="263" r:id="rId8"/>
    <p:sldId id="261"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58"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296" r:id="rId56"/>
    <p:sldId id="311" r:id="rId57"/>
    <p:sldId id="312" r:id="rId58"/>
    <p:sldId id="313" r:id="rId59"/>
    <p:sldId id="314" r:id="rId60"/>
    <p:sldId id="315" r:id="rId61"/>
    <p:sldId id="316" r:id="rId62"/>
    <p:sldId id="317" r:id="rId63"/>
    <p:sldId id="318" r:id="rId64"/>
    <p:sldId id="319" r:id="rId65"/>
    <p:sldId id="320" r:id="rId66"/>
    <p:sldId id="322" r:id="rId67"/>
    <p:sldId id="323" r:id="rId68"/>
    <p:sldId id="324" r:id="rId69"/>
    <p:sldId id="325" r:id="rId70"/>
    <p:sldId id="326" r:id="rId71"/>
    <p:sldId id="310" r:id="rId72"/>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00"/>
    <a:srgbClr val="339933"/>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0" autoAdjust="0"/>
  </p:normalViewPr>
  <p:slideViewPr>
    <p:cSldViewPr snapToGrid="0">
      <p:cViewPr varScale="1">
        <p:scale>
          <a:sx n="66" d="100"/>
          <a:sy n="66" d="100"/>
        </p:scale>
        <p:origin x="-150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21</a:t>
            </a:r>
            <a:r>
              <a:rPr lang="zh-CN" altLang="en-US" dirty="0" smtClean="0"/>
              <a:t>章 国防系统软件开发过程</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21.2 </a:t>
            </a:r>
            <a:r>
              <a:rPr lang="zh-CN" altLang="en-US" dirty="0" smtClean="0"/>
              <a:t>生命周期</a:t>
            </a:r>
            <a:endParaRPr lang="zh-CN" altLang="en-US" dirty="0"/>
          </a:p>
        </p:txBody>
      </p:sp>
      <p:pic>
        <p:nvPicPr>
          <p:cNvPr id="36866" name="Picture 2"/>
          <p:cNvPicPr>
            <a:picLocks noChangeAspect="1" noChangeArrowheads="1"/>
          </p:cNvPicPr>
          <p:nvPr/>
        </p:nvPicPr>
        <p:blipFill>
          <a:blip r:embed="rId2"/>
          <a:srcRect/>
          <a:stretch>
            <a:fillRect/>
          </a:stretch>
        </p:blipFill>
        <p:spPr bwMode="auto">
          <a:xfrm>
            <a:off x="445407" y="1582510"/>
            <a:ext cx="9044258" cy="3207204"/>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7939" name="Rectangle 5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7968" name="Picture 80"/>
          <p:cNvPicPr>
            <a:picLocks noChangeAspect="1" noChangeArrowheads="1"/>
          </p:cNvPicPr>
          <p:nvPr/>
        </p:nvPicPr>
        <p:blipFill>
          <a:blip r:embed="rId2"/>
          <a:srcRect/>
          <a:stretch>
            <a:fillRect/>
          </a:stretch>
        </p:blipFill>
        <p:spPr bwMode="auto">
          <a:xfrm>
            <a:off x="618670" y="1052059"/>
            <a:ext cx="8322129" cy="5365929"/>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21.3 </a:t>
            </a:r>
            <a:r>
              <a:rPr lang="zh-CN" altLang="en-US" dirty="0" smtClean="0"/>
              <a:t>软件开发过程</a:t>
            </a:r>
            <a:endParaRPr lang="zh-CN" altLang="en-US" dirty="0"/>
          </a:p>
        </p:txBody>
      </p:sp>
      <p:sp>
        <p:nvSpPr>
          <p:cNvPr id="3" name="内容占位符 2"/>
          <p:cNvSpPr>
            <a:spLocks noGrp="1"/>
          </p:cNvSpPr>
          <p:nvPr>
            <p:ph idx="1"/>
          </p:nvPr>
        </p:nvSpPr>
        <p:spPr/>
        <p:txBody>
          <a:bodyPr/>
          <a:lstStyle/>
          <a:p>
            <a:r>
              <a:rPr lang="en-US" dirty="0" smtClean="0"/>
              <a:t>21.3.1 </a:t>
            </a:r>
            <a:r>
              <a:rPr lang="zh-CN" altLang="en-US" dirty="0" smtClean="0"/>
              <a:t>文档驱动的软件开发</a:t>
            </a:r>
            <a:r>
              <a:rPr lang="en-US" dirty="0" smtClean="0"/>
              <a:t>	</a:t>
            </a:r>
            <a:endParaRPr lang="zh-CN" altLang="en-US" dirty="0" smtClean="0"/>
          </a:p>
          <a:p>
            <a:r>
              <a:rPr lang="en-US" dirty="0" smtClean="0"/>
              <a:t>21.3.2 </a:t>
            </a:r>
            <a:r>
              <a:rPr lang="zh-CN" altLang="en-US" dirty="0" smtClean="0"/>
              <a:t>过程各阶段的要求</a:t>
            </a: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21.3.1 </a:t>
            </a:r>
            <a:r>
              <a:rPr lang="zh-CN" altLang="en-US" dirty="0" smtClean="0"/>
              <a:t>文档驱动的软件开发</a:t>
            </a:r>
            <a:endParaRPr lang="zh-CN" altLang="en-US" dirty="0"/>
          </a:p>
        </p:txBody>
      </p:sp>
      <p:sp>
        <p:nvSpPr>
          <p:cNvPr id="3" name="内容占位符 2"/>
          <p:cNvSpPr>
            <a:spLocks noGrp="1"/>
          </p:cNvSpPr>
          <p:nvPr>
            <p:ph idx="1"/>
          </p:nvPr>
        </p:nvSpPr>
        <p:spPr/>
        <p:txBody>
          <a:bodyPr/>
          <a:lstStyle/>
          <a:p>
            <a:r>
              <a:rPr lang="zh-CN" altLang="en-US" dirty="0" smtClean="0"/>
              <a:t>中间产品是指在软件开发的各个阶段产生的人工制品，例如，软件需求分析文档、设计文档、源代码。</a:t>
            </a:r>
            <a:endParaRPr lang="en-US" altLang="zh-CN" dirty="0" smtClean="0"/>
          </a:p>
          <a:p>
            <a:pPr lvl="1"/>
            <a:r>
              <a:rPr lang="zh-CN" altLang="en-US" dirty="0" smtClean="0"/>
              <a:t>从软件生产的角度看，这些中间产品的质量决定着最终产品</a:t>
            </a:r>
            <a:r>
              <a:rPr lang="en-US" dirty="0" smtClean="0"/>
              <a:t>(</a:t>
            </a:r>
            <a:r>
              <a:rPr lang="zh-CN" altLang="en-US" dirty="0" smtClean="0"/>
              <a:t>可执行代码和用户手册</a:t>
            </a:r>
            <a:r>
              <a:rPr lang="en-US" dirty="0" smtClean="0"/>
              <a:t>)</a:t>
            </a:r>
            <a:r>
              <a:rPr lang="zh-CN" altLang="en-US" dirty="0" smtClean="0"/>
              <a:t>的质量。</a:t>
            </a:r>
            <a:endParaRPr lang="en-US" altLang="zh-CN" dirty="0" smtClean="0"/>
          </a:p>
          <a:p>
            <a:r>
              <a:rPr lang="zh-CN" altLang="en-US" dirty="0" smtClean="0"/>
              <a:t>由于主要的中间产品是文档，人们也就习惯于把这种开发模式称为</a:t>
            </a:r>
            <a:r>
              <a:rPr lang="zh-CN" altLang="en-US" b="1" dirty="0" smtClean="0"/>
              <a:t>“文档驱动</a:t>
            </a:r>
            <a:r>
              <a:rPr lang="en-US" b="1" dirty="0" smtClean="0"/>
              <a:t>(Document-Driven)</a:t>
            </a:r>
            <a:r>
              <a:rPr lang="zh-CN" altLang="en-US" b="1" dirty="0" smtClean="0"/>
              <a:t>开发”</a:t>
            </a:r>
            <a:r>
              <a:rPr lang="zh-CN" altLang="en-US" dirty="0" smtClean="0"/>
              <a:t>。</a:t>
            </a:r>
            <a:endParaRPr lang="en-US" altLang="zh-CN" dirty="0" smtClean="0"/>
          </a:p>
          <a:p>
            <a:pPr lvl="1"/>
            <a:r>
              <a:rPr lang="zh-CN" altLang="en-US" dirty="0" smtClean="0"/>
              <a:t>文档驱动的开发模式的优势是各阶段的劳动成果可见性强，能够直观地反应工程的进展情况。</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srcRect/>
          <a:stretch>
            <a:fillRect/>
          </a:stretch>
        </p:blipFill>
        <p:spPr bwMode="auto">
          <a:xfrm>
            <a:off x="-303893" y="1"/>
            <a:ext cx="7459436" cy="68580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2063" name="Picture 79"/>
          <p:cNvPicPr>
            <a:picLocks noChangeAspect="1" noChangeArrowheads="1"/>
          </p:cNvPicPr>
          <p:nvPr/>
        </p:nvPicPr>
        <p:blipFill>
          <a:blip r:embed="rId2"/>
          <a:srcRect/>
          <a:stretch>
            <a:fillRect/>
          </a:stretch>
        </p:blipFill>
        <p:spPr bwMode="auto">
          <a:xfrm>
            <a:off x="217714" y="0"/>
            <a:ext cx="5834743" cy="68580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21.3.2 </a:t>
            </a:r>
            <a:r>
              <a:rPr lang="zh-CN" altLang="en-US" dirty="0" smtClean="0"/>
              <a:t>过程各阶段的要求</a:t>
            </a:r>
            <a:endParaRPr lang="zh-CN" altLang="en-US" dirty="0"/>
          </a:p>
        </p:txBody>
      </p:sp>
      <p:graphicFrame>
        <p:nvGraphicFramePr>
          <p:cNvPr id="4" name="表格 3"/>
          <p:cNvGraphicFramePr>
            <a:graphicFrameLocks noGrp="1"/>
          </p:cNvGraphicFramePr>
          <p:nvPr/>
        </p:nvGraphicFramePr>
        <p:xfrm>
          <a:off x="1016001" y="1307190"/>
          <a:ext cx="7939314" cy="4499867"/>
        </p:xfrm>
        <a:graphic>
          <a:graphicData uri="http://schemas.openxmlformats.org/drawingml/2006/table">
            <a:tbl>
              <a:tblPr/>
              <a:tblGrid>
                <a:gridCol w="425321"/>
                <a:gridCol w="2183312"/>
                <a:gridCol w="1063301"/>
                <a:gridCol w="1190897"/>
                <a:gridCol w="1020769"/>
                <a:gridCol w="992414"/>
                <a:gridCol w="1063300"/>
              </a:tblGrid>
              <a:tr h="846954">
                <a:tc gridSpan="2">
                  <a:txBody>
                    <a:bodyPr/>
                    <a:lstStyle/>
                    <a:p>
                      <a:pPr indent="285750" algn="r">
                        <a:lnSpc>
                          <a:spcPts val="1660"/>
                        </a:lnSpc>
                        <a:spcAft>
                          <a:spcPts val="0"/>
                        </a:spcAft>
                      </a:pPr>
                      <a:r>
                        <a:rPr lang="zh-CN" sz="1600" dirty="0">
                          <a:latin typeface="Times New Roman"/>
                          <a:ea typeface="宋体"/>
                        </a:rPr>
                        <a:t>活动要求</a:t>
                      </a:r>
                    </a:p>
                    <a:p>
                      <a:pPr indent="269875" algn="just">
                        <a:lnSpc>
                          <a:spcPts val="1660"/>
                        </a:lnSpc>
                        <a:spcAft>
                          <a:spcPts val="0"/>
                        </a:spcAft>
                      </a:pPr>
                      <a:r>
                        <a:rPr lang="zh-CN" sz="1600" dirty="0">
                          <a:latin typeface="Times New Roman"/>
                          <a:ea typeface="宋体"/>
                        </a:rPr>
                        <a:t>过程阶段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hMerge="1">
                  <a:txBody>
                    <a:bodyPr/>
                    <a:lstStyle/>
                    <a:p>
                      <a:endParaRPr lang="zh-CN" altLang="en-US"/>
                    </a:p>
                  </a:txBody>
                  <a:tcPr/>
                </a:tc>
                <a:tc>
                  <a:txBody>
                    <a:bodyPr/>
                    <a:lstStyle/>
                    <a:p>
                      <a:pPr indent="0" algn="just">
                        <a:lnSpc>
                          <a:spcPts val="1660"/>
                        </a:lnSpc>
                        <a:spcAft>
                          <a:spcPts val="0"/>
                        </a:spcAft>
                      </a:pPr>
                      <a:r>
                        <a:rPr lang="zh-CN" sz="1600" dirty="0">
                          <a:latin typeface="Times New Roman"/>
                          <a:ea typeface="宋体"/>
                        </a:rPr>
                        <a:t>开发过程管理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zh-CN" sz="1600" dirty="0">
                          <a:latin typeface="Times New Roman"/>
                          <a:ea typeface="宋体"/>
                        </a:rPr>
                        <a:t>软件工程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zh-CN" sz="1600" dirty="0">
                          <a:latin typeface="Times New Roman"/>
                          <a:ea typeface="宋体"/>
                        </a:rPr>
                        <a:t>正式合格性测试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zh-CN" sz="1600" dirty="0">
                          <a:latin typeface="Times New Roman"/>
                          <a:ea typeface="宋体"/>
                        </a:rPr>
                        <a:t>中间产品评价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zh-CN" sz="1600" dirty="0">
                          <a:latin typeface="Times New Roman"/>
                          <a:ea typeface="宋体"/>
                        </a:rPr>
                        <a:t>配置管理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8925">
                <a:tc gridSpan="2">
                  <a:txBody>
                    <a:bodyPr/>
                    <a:lstStyle/>
                    <a:p>
                      <a:pPr indent="269875" algn="just">
                        <a:lnSpc>
                          <a:spcPts val="1660"/>
                        </a:lnSpc>
                        <a:spcAft>
                          <a:spcPts val="0"/>
                        </a:spcAft>
                      </a:pPr>
                      <a:r>
                        <a:rPr lang="zh-CN" sz="1600" dirty="0">
                          <a:latin typeface="Times New Roman"/>
                          <a:ea typeface="宋体"/>
                        </a:rPr>
                        <a:t>系统需求分析与设计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4636">
                <a:tc rowSpan="6">
                  <a:txBody>
                    <a:bodyPr/>
                    <a:lstStyle/>
                    <a:p>
                      <a:pPr marL="71755" marR="71755" indent="269875" algn="ctr">
                        <a:lnSpc>
                          <a:spcPts val="1660"/>
                        </a:lnSpc>
                        <a:spcAft>
                          <a:spcPts val="0"/>
                        </a:spcAft>
                      </a:pPr>
                      <a:r>
                        <a:rPr lang="zh-CN" sz="1600" b="1">
                          <a:latin typeface="Times New Roman"/>
                          <a:ea typeface="宋体"/>
                        </a:rPr>
                        <a:t>软件开发阶段</a:t>
                      </a:r>
                      <a:endParaRPr lang="zh-CN" sz="1600">
                        <a:latin typeface="Times New Roman"/>
                        <a:ea typeface="宋体"/>
                      </a:endParaRPr>
                    </a:p>
                  </a:txBody>
                  <a:tcPr marL="68580" marR="68580"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软件需求分析</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8925">
                <a:tc vMerge="1">
                  <a:txBody>
                    <a:bodyPr/>
                    <a:lstStyle/>
                    <a:p>
                      <a:endParaRPr lang="zh-CN" altLang="en-US"/>
                    </a:p>
                  </a:txBody>
                  <a:tcPr/>
                </a:tc>
                <a:tc>
                  <a:txBody>
                    <a:bodyPr/>
                    <a:lstStyle/>
                    <a:p>
                      <a:pPr indent="269875" algn="just">
                        <a:lnSpc>
                          <a:spcPts val="1660"/>
                        </a:lnSpc>
                        <a:spcAft>
                          <a:spcPts val="0"/>
                        </a:spcAft>
                      </a:pPr>
                      <a:r>
                        <a:rPr lang="zh-CN" sz="1600">
                          <a:latin typeface="Times New Roman"/>
                          <a:ea typeface="宋体"/>
                        </a:rPr>
                        <a:t>概要设计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8925">
                <a:tc vMerge="1">
                  <a:txBody>
                    <a:bodyPr/>
                    <a:lstStyle/>
                    <a:p>
                      <a:endParaRPr lang="zh-CN" altLang="en-US"/>
                    </a:p>
                  </a:txBody>
                  <a:tcPr/>
                </a:tc>
                <a:tc>
                  <a:txBody>
                    <a:bodyPr/>
                    <a:lstStyle/>
                    <a:p>
                      <a:pPr indent="269875" algn="just">
                        <a:lnSpc>
                          <a:spcPts val="1660"/>
                        </a:lnSpc>
                        <a:spcAft>
                          <a:spcPts val="0"/>
                        </a:spcAft>
                      </a:pPr>
                      <a:r>
                        <a:rPr lang="zh-CN" sz="1600">
                          <a:latin typeface="Times New Roman"/>
                          <a:ea typeface="宋体"/>
                        </a:rPr>
                        <a:t>详细设计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4636">
                <a:tc vMerge="1">
                  <a:txBody>
                    <a:bodyPr/>
                    <a:lstStyle/>
                    <a:p>
                      <a:endParaRPr lang="zh-CN" altLang="en-US"/>
                    </a:p>
                  </a:txBody>
                  <a:tcPr/>
                </a:tc>
                <a:tc>
                  <a:txBody>
                    <a:bodyPr/>
                    <a:lstStyle/>
                    <a:p>
                      <a:pPr indent="269875" algn="just">
                        <a:lnSpc>
                          <a:spcPts val="1660"/>
                        </a:lnSpc>
                        <a:spcAft>
                          <a:spcPts val="0"/>
                        </a:spcAft>
                      </a:pPr>
                      <a:r>
                        <a:rPr lang="zh-CN" sz="1600">
                          <a:latin typeface="Times New Roman"/>
                          <a:ea typeface="宋体"/>
                        </a:rPr>
                        <a:t>编码和单元测试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4380">
                <a:tc vMerge="1">
                  <a:txBody>
                    <a:bodyPr/>
                    <a:lstStyle/>
                    <a:p>
                      <a:endParaRPr lang="zh-CN" altLang="en-US"/>
                    </a:p>
                  </a:txBody>
                  <a:tcPr/>
                </a:tc>
                <a:tc>
                  <a:txBody>
                    <a:bodyPr/>
                    <a:lstStyle/>
                    <a:p>
                      <a:pPr indent="269875" algn="just">
                        <a:lnSpc>
                          <a:spcPts val="1660"/>
                        </a:lnSpc>
                        <a:spcAft>
                          <a:spcPts val="0"/>
                        </a:spcAft>
                      </a:pPr>
                      <a:r>
                        <a:rPr lang="zh-CN" sz="1600">
                          <a:latin typeface="Times New Roman"/>
                          <a:ea typeface="宋体"/>
                        </a:rPr>
                        <a:t>部件集成和测试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4636">
                <a:tc vMerge="1">
                  <a:txBody>
                    <a:bodyPr/>
                    <a:lstStyle/>
                    <a:p>
                      <a:endParaRPr lang="zh-CN" altLang="en-US"/>
                    </a:p>
                  </a:txBody>
                  <a:tcPr/>
                </a:tc>
                <a:tc>
                  <a:txBody>
                    <a:bodyPr/>
                    <a:lstStyle/>
                    <a:p>
                      <a:pPr indent="0" algn="just">
                        <a:lnSpc>
                          <a:spcPts val="1660"/>
                        </a:lnSpc>
                        <a:spcAft>
                          <a:spcPts val="0"/>
                        </a:spcAft>
                      </a:pPr>
                      <a:r>
                        <a:rPr lang="zh-CN" sz="1600" dirty="0">
                          <a:latin typeface="Times New Roman"/>
                          <a:ea typeface="宋体"/>
                        </a:rPr>
                        <a:t>软件配置项集成与测试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8925">
                <a:tc gridSpan="2">
                  <a:txBody>
                    <a:bodyPr/>
                    <a:lstStyle/>
                    <a:p>
                      <a:pPr indent="269875" algn="just">
                        <a:lnSpc>
                          <a:spcPts val="1660"/>
                        </a:lnSpc>
                        <a:spcAft>
                          <a:spcPts val="0"/>
                        </a:spcAft>
                      </a:pPr>
                      <a:r>
                        <a:rPr lang="zh-CN" sz="1600">
                          <a:latin typeface="Times New Roman"/>
                          <a:ea typeface="宋体"/>
                        </a:rPr>
                        <a:t>国防系统的集成与测试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8925">
                <a:tc gridSpan="2">
                  <a:txBody>
                    <a:bodyPr/>
                    <a:lstStyle/>
                    <a:p>
                      <a:pPr indent="269875" algn="just">
                        <a:lnSpc>
                          <a:spcPts val="1660"/>
                        </a:lnSpc>
                        <a:spcAft>
                          <a:spcPts val="0"/>
                        </a:spcAft>
                      </a:pPr>
                      <a:r>
                        <a:rPr lang="zh-CN" sz="1600">
                          <a:latin typeface="Times New Roman"/>
                          <a:ea typeface="宋体"/>
                        </a:rPr>
                        <a:t>向支持阶段转移</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21.4 </a:t>
            </a:r>
            <a:r>
              <a:rPr lang="zh-CN" altLang="en-US" dirty="0" smtClean="0"/>
              <a:t>软件缺陷分类与处理</a:t>
            </a:r>
            <a:endParaRPr lang="zh-CN" altLang="en-US" dirty="0"/>
          </a:p>
        </p:txBody>
      </p:sp>
      <p:sp>
        <p:nvSpPr>
          <p:cNvPr id="3" name="内容占位符 2"/>
          <p:cNvSpPr>
            <a:spLocks noGrp="1"/>
          </p:cNvSpPr>
          <p:nvPr>
            <p:ph idx="1"/>
          </p:nvPr>
        </p:nvSpPr>
        <p:spPr/>
        <p:txBody>
          <a:bodyPr/>
          <a:lstStyle/>
          <a:p>
            <a:r>
              <a:rPr lang="en-US" dirty="0" smtClean="0"/>
              <a:t>21.4.1 </a:t>
            </a:r>
            <a:r>
              <a:rPr lang="zh-CN" altLang="en-US" dirty="0" smtClean="0"/>
              <a:t>缺陷的严重程度分类</a:t>
            </a:r>
          </a:p>
          <a:p>
            <a:r>
              <a:rPr lang="en-US" dirty="0" smtClean="0"/>
              <a:t>21.4.2 </a:t>
            </a:r>
            <a:r>
              <a:rPr lang="zh-CN" altLang="en-US" dirty="0" smtClean="0"/>
              <a:t>错误类型</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21.4.1 </a:t>
            </a:r>
            <a:r>
              <a:rPr lang="zh-CN" altLang="en-US" dirty="0" smtClean="0"/>
              <a:t>缺陷的严重程度分类</a:t>
            </a:r>
            <a:endParaRPr lang="zh-CN" altLang="en-US" dirty="0"/>
          </a:p>
        </p:txBody>
      </p:sp>
      <p:graphicFrame>
        <p:nvGraphicFramePr>
          <p:cNvPr id="4" name="表格 3"/>
          <p:cNvGraphicFramePr>
            <a:graphicFrameLocks noGrp="1"/>
          </p:cNvGraphicFramePr>
          <p:nvPr/>
        </p:nvGraphicFramePr>
        <p:xfrm>
          <a:off x="948009" y="1274535"/>
          <a:ext cx="7397705" cy="3523337"/>
        </p:xfrm>
        <a:graphic>
          <a:graphicData uri="http://schemas.openxmlformats.org/drawingml/2006/table">
            <a:tbl>
              <a:tblPr/>
              <a:tblGrid>
                <a:gridCol w="1432334"/>
                <a:gridCol w="5965371"/>
              </a:tblGrid>
              <a:tr h="438151">
                <a:tc>
                  <a:txBody>
                    <a:bodyPr/>
                    <a:lstStyle/>
                    <a:p>
                      <a:pPr indent="269875" algn="l">
                        <a:lnSpc>
                          <a:spcPts val="1760"/>
                        </a:lnSpc>
                        <a:spcAft>
                          <a:spcPts val="0"/>
                        </a:spcAft>
                      </a:pPr>
                      <a:r>
                        <a:rPr lang="zh-CN" sz="1600" b="1" dirty="0">
                          <a:latin typeface="Times New Roman"/>
                          <a:ea typeface="宋体"/>
                        </a:rPr>
                        <a:t>严重程度</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ts val="1660"/>
                        </a:lnSpc>
                        <a:spcAft>
                          <a:spcPts val="0"/>
                        </a:spcAft>
                      </a:pPr>
                      <a:r>
                        <a:rPr lang="zh-CN" sz="1600" b="1">
                          <a:latin typeface="Times New Roman"/>
                          <a:ea typeface="宋体"/>
                        </a:rPr>
                        <a:t>表现行为</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644">
                <a:tc>
                  <a:txBody>
                    <a:bodyPr/>
                    <a:lstStyle/>
                    <a:p>
                      <a:pPr indent="269875" algn="l">
                        <a:lnSpc>
                          <a:spcPts val="1660"/>
                        </a:lnSpc>
                        <a:spcAft>
                          <a:spcPts val="0"/>
                        </a:spcAft>
                      </a:pPr>
                      <a:r>
                        <a:rPr lang="en-US" sz="1600">
                          <a:latin typeface="Times New Roman"/>
                          <a:ea typeface="宋体"/>
                        </a:rPr>
                        <a:t>A</a:t>
                      </a:r>
                      <a:r>
                        <a:rPr lang="zh-CN" sz="1600">
                          <a:latin typeface="Times New Roman"/>
                          <a:ea typeface="宋体"/>
                        </a:rPr>
                        <a:t>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r>
                        <a:rPr lang="en-US" sz="1600" dirty="0">
                          <a:latin typeface="Times New Roman"/>
                          <a:ea typeface="宋体"/>
                        </a:rPr>
                        <a:t>a. </a:t>
                      </a:r>
                      <a:r>
                        <a:rPr lang="zh-CN" sz="1600" dirty="0">
                          <a:latin typeface="Times New Roman"/>
                          <a:ea typeface="宋体"/>
                        </a:rPr>
                        <a:t>妨碍系统要求所规定的运行任务的主要功能的完成</a:t>
                      </a:r>
                      <a:r>
                        <a:rPr lang="en-US" sz="1600" dirty="0">
                          <a:latin typeface="Times New Roman"/>
                          <a:ea typeface="宋体"/>
                        </a:rPr>
                        <a:t>; </a:t>
                      </a:r>
                      <a:r>
                        <a:rPr lang="zh-CN" sz="1600" dirty="0">
                          <a:latin typeface="Times New Roman"/>
                          <a:ea typeface="宋体"/>
                        </a:rPr>
                        <a:t>或</a:t>
                      </a:r>
                    </a:p>
                    <a:p>
                      <a:pPr indent="269875" algn="l">
                        <a:lnSpc>
                          <a:spcPts val="1660"/>
                        </a:lnSpc>
                        <a:spcAft>
                          <a:spcPts val="0"/>
                        </a:spcAft>
                      </a:pPr>
                      <a:r>
                        <a:rPr lang="en-US" sz="1600" dirty="0">
                          <a:latin typeface="Times New Roman"/>
                          <a:ea typeface="宋体"/>
                        </a:rPr>
                        <a:t>b. </a:t>
                      </a:r>
                      <a:r>
                        <a:rPr lang="zh-CN" sz="1600" dirty="0">
                          <a:latin typeface="Times New Roman"/>
                          <a:ea typeface="宋体"/>
                        </a:rPr>
                        <a:t>妨碍使用人员完成主要功能。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49288">
                <a:tc>
                  <a:txBody>
                    <a:bodyPr/>
                    <a:lstStyle/>
                    <a:p>
                      <a:pPr indent="269875" algn="l">
                        <a:lnSpc>
                          <a:spcPts val="1660"/>
                        </a:lnSpc>
                        <a:spcAft>
                          <a:spcPts val="0"/>
                        </a:spcAft>
                      </a:pPr>
                      <a:r>
                        <a:rPr lang="en-US" sz="1600" dirty="0">
                          <a:latin typeface="Times New Roman"/>
                          <a:ea typeface="宋体"/>
                        </a:rPr>
                        <a:t>B</a:t>
                      </a:r>
                      <a:r>
                        <a:rPr lang="zh-CN" sz="1600" dirty="0">
                          <a:latin typeface="Times New Roman"/>
                          <a:ea typeface="宋体"/>
                        </a:rPr>
                        <a:t>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r>
                        <a:rPr lang="en-US" sz="1600" dirty="0">
                          <a:latin typeface="Times New Roman"/>
                          <a:ea typeface="宋体"/>
                        </a:rPr>
                        <a:t>a.</a:t>
                      </a:r>
                      <a:r>
                        <a:rPr lang="zh-CN" sz="1600" dirty="0">
                          <a:latin typeface="Times New Roman"/>
                          <a:ea typeface="宋体"/>
                        </a:rPr>
                        <a:t>对要求所规定的运行任务的主要功能的完成造成不利的影响</a:t>
                      </a:r>
                      <a:r>
                        <a:rPr lang="en-US" sz="1600" dirty="0">
                          <a:latin typeface="Times New Roman"/>
                          <a:ea typeface="宋体"/>
                        </a:rPr>
                        <a:t>, </a:t>
                      </a:r>
                      <a:r>
                        <a:rPr lang="zh-CN" sz="1600" dirty="0">
                          <a:latin typeface="Times New Roman"/>
                          <a:ea typeface="宋体"/>
                        </a:rPr>
                        <a:t>降低了效能</a:t>
                      </a:r>
                      <a:r>
                        <a:rPr lang="en-US" sz="1600" dirty="0">
                          <a:latin typeface="Times New Roman"/>
                          <a:ea typeface="宋体"/>
                        </a:rPr>
                        <a:t>, </a:t>
                      </a:r>
                      <a:r>
                        <a:rPr lang="zh-CN" sz="1600" dirty="0">
                          <a:latin typeface="Times New Roman"/>
                          <a:ea typeface="宋体"/>
                        </a:rPr>
                        <a:t>且没有变通的解决办法；或，</a:t>
                      </a:r>
                    </a:p>
                    <a:p>
                      <a:pPr indent="269875" algn="l">
                        <a:lnSpc>
                          <a:spcPts val="1660"/>
                        </a:lnSpc>
                        <a:spcAft>
                          <a:spcPts val="0"/>
                        </a:spcAft>
                      </a:pPr>
                      <a:r>
                        <a:rPr lang="en-US" sz="1600" dirty="0">
                          <a:latin typeface="Times New Roman"/>
                          <a:ea typeface="宋体"/>
                        </a:rPr>
                        <a:t>b. </a:t>
                      </a:r>
                      <a:r>
                        <a:rPr lang="zh-CN" sz="1600" dirty="0">
                          <a:latin typeface="Times New Roman"/>
                          <a:ea typeface="宋体"/>
                        </a:rPr>
                        <a:t>对使用人员完成所规定的运行任务的主要功能造成不利的影响</a:t>
                      </a:r>
                      <a:r>
                        <a:rPr lang="en-US" sz="1600" dirty="0">
                          <a:latin typeface="Times New Roman"/>
                          <a:ea typeface="宋体"/>
                        </a:rPr>
                        <a:t>, </a:t>
                      </a:r>
                      <a:r>
                        <a:rPr lang="zh-CN" sz="1600" dirty="0">
                          <a:latin typeface="Times New Roman"/>
                          <a:ea typeface="宋体"/>
                        </a:rPr>
                        <a:t>降低了效能</a:t>
                      </a:r>
                      <a:r>
                        <a:rPr lang="en-US" sz="1600" dirty="0">
                          <a:latin typeface="Times New Roman"/>
                          <a:ea typeface="宋体"/>
                        </a:rPr>
                        <a:t>, </a:t>
                      </a:r>
                      <a:r>
                        <a:rPr lang="zh-CN" sz="1600" dirty="0">
                          <a:latin typeface="Times New Roman"/>
                          <a:ea typeface="宋体"/>
                        </a:rPr>
                        <a:t>且没有变通的解决方法。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49288">
                <a:tc>
                  <a:txBody>
                    <a:bodyPr/>
                    <a:lstStyle/>
                    <a:p>
                      <a:pPr indent="269875" algn="l">
                        <a:lnSpc>
                          <a:spcPts val="1660"/>
                        </a:lnSpc>
                        <a:spcAft>
                          <a:spcPts val="0"/>
                        </a:spcAft>
                      </a:pPr>
                      <a:r>
                        <a:rPr lang="en-US" sz="1600">
                          <a:latin typeface="Times New Roman"/>
                          <a:ea typeface="宋体"/>
                        </a:rPr>
                        <a:t>C</a:t>
                      </a:r>
                      <a:r>
                        <a:rPr lang="zh-CN" sz="1600">
                          <a:latin typeface="Times New Roman"/>
                          <a:ea typeface="宋体"/>
                        </a:rPr>
                        <a:t>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r>
                        <a:rPr lang="en-US" sz="1600" dirty="0">
                          <a:latin typeface="Times New Roman"/>
                          <a:ea typeface="宋体"/>
                        </a:rPr>
                        <a:t>a. </a:t>
                      </a:r>
                      <a:r>
                        <a:rPr lang="zh-CN" sz="1600" dirty="0">
                          <a:latin typeface="Times New Roman"/>
                          <a:ea typeface="宋体"/>
                        </a:rPr>
                        <a:t>对要求所规定的运行任务的主要功能的完成造成不利的影响</a:t>
                      </a:r>
                      <a:r>
                        <a:rPr lang="en-US" sz="1600" dirty="0">
                          <a:latin typeface="Times New Roman"/>
                          <a:ea typeface="宋体"/>
                        </a:rPr>
                        <a:t>, </a:t>
                      </a:r>
                      <a:r>
                        <a:rPr lang="zh-CN" sz="1600" dirty="0">
                          <a:latin typeface="Times New Roman"/>
                          <a:ea typeface="宋体"/>
                        </a:rPr>
                        <a:t>降低了效能</a:t>
                      </a:r>
                      <a:r>
                        <a:rPr lang="en-US" sz="1600" dirty="0">
                          <a:latin typeface="Times New Roman"/>
                          <a:ea typeface="宋体"/>
                        </a:rPr>
                        <a:t>, </a:t>
                      </a:r>
                      <a:r>
                        <a:rPr lang="zh-CN" sz="1600" dirty="0">
                          <a:latin typeface="Times New Roman"/>
                          <a:ea typeface="宋体"/>
                        </a:rPr>
                        <a:t>但已有变通的解决方法；或，</a:t>
                      </a:r>
                    </a:p>
                    <a:p>
                      <a:pPr indent="269875" algn="l">
                        <a:lnSpc>
                          <a:spcPts val="1660"/>
                        </a:lnSpc>
                        <a:spcAft>
                          <a:spcPts val="0"/>
                        </a:spcAft>
                      </a:pPr>
                      <a:r>
                        <a:rPr lang="en-US" sz="1600" dirty="0">
                          <a:latin typeface="Times New Roman"/>
                          <a:ea typeface="宋体"/>
                        </a:rPr>
                        <a:t>b. </a:t>
                      </a:r>
                      <a:r>
                        <a:rPr lang="zh-CN" sz="1600" dirty="0">
                          <a:latin typeface="Times New Roman"/>
                          <a:ea typeface="宋体"/>
                        </a:rPr>
                        <a:t>对使用人员完成所规定的运行任务的主要功能造成不利的影响， 降低了效能，但已有变通的解决办法。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644">
                <a:tc>
                  <a:txBody>
                    <a:bodyPr/>
                    <a:lstStyle/>
                    <a:p>
                      <a:pPr indent="269875" algn="l">
                        <a:lnSpc>
                          <a:spcPts val="1660"/>
                        </a:lnSpc>
                        <a:spcAft>
                          <a:spcPts val="0"/>
                        </a:spcAft>
                      </a:pPr>
                      <a:r>
                        <a:rPr lang="en-US" sz="1600">
                          <a:latin typeface="Times New Roman"/>
                          <a:ea typeface="宋体"/>
                        </a:rPr>
                        <a:t>D</a:t>
                      </a:r>
                      <a:r>
                        <a:rPr lang="zh-CN" sz="1600">
                          <a:latin typeface="Times New Roman"/>
                          <a:ea typeface="宋体"/>
                        </a:rPr>
                        <a:t>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r>
                        <a:rPr lang="zh-CN" sz="1600" dirty="0">
                          <a:latin typeface="Times New Roman"/>
                          <a:ea typeface="宋体"/>
                        </a:rPr>
                        <a:t>软件问题给使用人员带来不方便或麻烦</a:t>
                      </a:r>
                      <a:r>
                        <a:rPr lang="en-US" sz="1600" dirty="0">
                          <a:latin typeface="Times New Roman"/>
                          <a:ea typeface="宋体"/>
                        </a:rPr>
                        <a:t>,</a:t>
                      </a:r>
                      <a:r>
                        <a:rPr lang="zh-CN" sz="1600" dirty="0">
                          <a:latin typeface="Times New Roman"/>
                          <a:ea typeface="宋体"/>
                        </a:rPr>
                        <a:t>，但不影响所要求的运行或任务的主要功能。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322">
                <a:tc>
                  <a:txBody>
                    <a:bodyPr/>
                    <a:lstStyle/>
                    <a:p>
                      <a:pPr indent="269875" algn="l">
                        <a:lnSpc>
                          <a:spcPts val="1660"/>
                        </a:lnSpc>
                        <a:spcAft>
                          <a:spcPts val="0"/>
                        </a:spcAft>
                      </a:pPr>
                      <a:r>
                        <a:rPr lang="en-US" sz="1600">
                          <a:latin typeface="Times New Roman"/>
                          <a:ea typeface="宋体"/>
                        </a:rPr>
                        <a:t>E</a:t>
                      </a:r>
                      <a:r>
                        <a:rPr lang="zh-CN" sz="1600">
                          <a:latin typeface="Times New Roman"/>
                          <a:ea typeface="宋体"/>
                        </a:rPr>
                        <a:t>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r>
                        <a:rPr lang="zh-CN" sz="1600" dirty="0">
                          <a:latin typeface="Times New Roman"/>
                          <a:ea typeface="宋体"/>
                        </a:rPr>
                        <a:t>其它错误。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矩形 4"/>
          <p:cNvSpPr/>
          <p:nvPr/>
        </p:nvSpPr>
        <p:spPr>
          <a:xfrm>
            <a:off x="943428" y="4949487"/>
            <a:ext cx="7692571" cy="1323439"/>
          </a:xfrm>
          <a:prstGeom prst="rect">
            <a:avLst/>
          </a:prstGeom>
        </p:spPr>
        <p:txBody>
          <a:bodyPr wrap="square">
            <a:spAutoFit/>
          </a:bodyPr>
          <a:lstStyle/>
          <a:p>
            <a:pPr>
              <a:buFont typeface="Arial" pitchFamily="34" charset="0"/>
              <a:buChar char="•"/>
            </a:pPr>
            <a:r>
              <a:rPr lang="zh-CN" altLang="en-US" sz="2000" dirty="0" smtClean="0"/>
              <a:t>  精良的国防装备系统中不允许有</a:t>
            </a:r>
            <a:r>
              <a:rPr lang="en-US" sz="2000" dirty="0" smtClean="0"/>
              <a:t>A</a:t>
            </a:r>
            <a:r>
              <a:rPr lang="zh-CN" altLang="en-US" sz="2000" dirty="0" smtClean="0"/>
              <a:t>级缺陷的存在。</a:t>
            </a:r>
            <a:endParaRPr lang="en-US" altLang="zh-CN" sz="2000" dirty="0" smtClean="0"/>
          </a:p>
          <a:p>
            <a:pPr>
              <a:buFont typeface="Arial" pitchFamily="34" charset="0"/>
              <a:buChar char="•"/>
            </a:pPr>
            <a:r>
              <a:rPr lang="en-US" sz="2000" dirty="0" smtClean="0"/>
              <a:t>  B</a:t>
            </a:r>
            <a:r>
              <a:rPr lang="zh-CN" altLang="en-US" sz="2000" dirty="0" smtClean="0"/>
              <a:t>级缺陷会在导致系统效能的极大下降，在实际的作战中可能会造成战斗人员生命损失，甚至是战场态势的变化。</a:t>
            </a:r>
            <a:endParaRPr lang="en-US" altLang="zh-CN" sz="2000" dirty="0" smtClean="0"/>
          </a:p>
          <a:p>
            <a:pPr>
              <a:buFont typeface="Arial" pitchFamily="34" charset="0"/>
              <a:buChar char="•"/>
            </a:pPr>
            <a:r>
              <a:rPr lang="zh-CN" altLang="en-US" sz="2000" dirty="0" smtClean="0"/>
              <a:t>  如果</a:t>
            </a:r>
            <a:r>
              <a:rPr lang="en-US" sz="2000" dirty="0" smtClean="0"/>
              <a:t>C</a:t>
            </a:r>
            <a:r>
              <a:rPr lang="zh-CN" altLang="en-US" sz="2000" dirty="0" smtClean="0"/>
              <a:t>级和</a:t>
            </a:r>
            <a:r>
              <a:rPr lang="en-US" sz="2000" dirty="0" smtClean="0"/>
              <a:t>D </a:t>
            </a:r>
            <a:r>
              <a:rPr lang="zh-CN" altLang="en-US" sz="2000" dirty="0" smtClean="0"/>
              <a:t>级缺陷较多，也会导致战场的损失。</a:t>
            </a:r>
            <a:endParaRPr lang="zh-CN" alt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21.4.2 </a:t>
            </a:r>
            <a:r>
              <a:rPr lang="zh-CN" altLang="en-US" dirty="0" smtClean="0"/>
              <a:t>错误类型</a:t>
            </a:r>
            <a:endParaRPr lang="zh-CN" altLang="en-US" dirty="0"/>
          </a:p>
        </p:txBody>
      </p:sp>
      <p:graphicFrame>
        <p:nvGraphicFramePr>
          <p:cNvPr id="4" name="表格 3"/>
          <p:cNvGraphicFramePr>
            <a:graphicFrameLocks noGrp="1"/>
          </p:cNvGraphicFramePr>
          <p:nvPr/>
        </p:nvGraphicFramePr>
        <p:xfrm>
          <a:off x="1117600" y="1447800"/>
          <a:ext cx="6908800" cy="1943100"/>
        </p:xfrm>
        <a:graphic>
          <a:graphicData uri="http://schemas.openxmlformats.org/drawingml/2006/table">
            <a:tbl>
              <a:tblPr/>
              <a:tblGrid>
                <a:gridCol w="642455"/>
                <a:gridCol w="1676928"/>
                <a:gridCol w="4589417"/>
              </a:tblGrid>
              <a:tr h="160347">
                <a:tc gridSpan="2">
                  <a:txBody>
                    <a:bodyPr/>
                    <a:lstStyle/>
                    <a:p>
                      <a:pPr indent="269875" algn="l">
                        <a:lnSpc>
                          <a:spcPts val="1660"/>
                        </a:lnSpc>
                        <a:spcAft>
                          <a:spcPts val="0"/>
                        </a:spcAft>
                      </a:pPr>
                      <a:r>
                        <a:rPr lang="zh-CN" sz="1600" b="1" dirty="0">
                          <a:latin typeface="Times New Roman"/>
                          <a:ea typeface="宋体"/>
                        </a:rPr>
                        <a:t>缺陷类型</a:t>
                      </a:r>
                      <a:endParaRPr lang="zh-CN" sz="1600" dirty="0">
                        <a:latin typeface="Times New Roman"/>
                        <a:ea typeface="宋体"/>
                      </a:endParaRPr>
                    </a:p>
                  </a:txBody>
                  <a:tcPr marL="50934" marR="509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266700" algn="l">
                        <a:lnSpc>
                          <a:spcPts val="1660"/>
                        </a:lnSpc>
                        <a:spcAft>
                          <a:spcPts val="0"/>
                        </a:spcAft>
                      </a:pPr>
                      <a:r>
                        <a:rPr lang="zh-CN" sz="1600" b="1">
                          <a:latin typeface="Times New Roman"/>
                          <a:ea typeface="宋体"/>
                        </a:rPr>
                        <a:t>产生缺陷根源</a:t>
                      </a:r>
                      <a:endParaRPr lang="zh-CN" sz="1600">
                        <a:latin typeface="Times New Roman"/>
                        <a:ea typeface="宋体"/>
                      </a:endParaRPr>
                    </a:p>
                  </a:txBody>
                  <a:tcPr marL="50934" marR="509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0693">
                <a:tc rowSpan="2">
                  <a:txBody>
                    <a:bodyPr/>
                    <a:lstStyle/>
                    <a:p>
                      <a:pPr indent="0" algn="l">
                        <a:lnSpc>
                          <a:spcPts val="1660"/>
                        </a:lnSpc>
                        <a:spcAft>
                          <a:spcPts val="0"/>
                        </a:spcAft>
                      </a:pPr>
                      <a:r>
                        <a:rPr lang="zh-CN" sz="1600" dirty="0">
                          <a:latin typeface="Times New Roman"/>
                          <a:ea typeface="宋体"/>
                        </a:rPr>
                        <a:t>使用中的问题</a:t>
                      </a:r>
                    </a:p>
                  </a:txBody>
                  <a:tcPr marL="50934" marR="509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r>
                        <a:rPr lang="zh-CN" sz="1600" dirty="0">
                          <a:latin typeface="Times New Roman"/>
                          <a:ea typeface="宋体"/>
                        </a:rPr>
                        <a:t>软件缺陷</a:t>
                      </a:r>
                    </a:p>
                  </a:txBody>
                  <a:tcPr marL="50934" marR="509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r>
                        <a:rPr lang="zh-CN" sz="1600" dirty="0">
                          <a:latin typeface="Times New Roman"/>
                          <a:ea typeface="宋体"/>
                        </a:rPr>
                        <a:t>软件不能按文档（例如，用户手册）上的说明运行和使用，但文档是正确的。</a:t>
                      </a:r>
                    </a:p>
                  </a:txBody>
                  <a:tcPr marL="50934" marR="509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0693">
                <a:tc vMerge="1">
                  <a:txBody>
                    <a:bodyPr/>
                    <a:lstStyle/>
                    <a:p>
                      <a:endParaRPr lang="zh-CN" altLang="en-US"/>
                    </a:p>
                  </a:txBody>
                  <a:tcPr/>
                </a:tc>
                <a:tc>
                  <a:txBody>
                    <a:bodyPr/>
                    <a:lstStyle/>
                    <a:p>
                      <a:pPr indent="269875" algn="l">
                        <a:lnSpc>
                          <a:spcPts val="1660"/>
                        </a:lnSpc>
                        <a:spcAft>
                          <a:spcPts val="0"/>
                        </a:spcAft>
                      </a:pPr>
                      <a:r>
                        <a:rPr lang="zh-CN" sz="1600">
                          <a:latin typeface="Times New Roman"/>
                          <a:ea typeface="宋体"/>
                        </a:rPr>
                        <a:t>文档缺陷</a:t>
                      </a:r>
                    </a:p>
                  </a:txBody>
                  <a:tcPr marL="50934" marR="509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r>
                        <a:rPr lang="zh-CN" sz="1600" dirty="0">
                          <a:latin typeface="Times New Roman"/>
                          <a:ea typeface="宋体"/>
                        </a:rPr>
                        <a:t>软件不能按文档（例如，用户手册）上的说明运行和使用，但软件是正确的。</a:t>
                      </a:r>
                    </a:p>
                  </a:txBody>
                  <a:tcPr marL="50934" marR="509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1040">
                <a:tc gridSpan="2">
                  <a:txBody>
                    <a:bodyPr/>
                    <a:lstStyle/>
                    <a:p>
                      <a:pPr indent="269875" algn="l">
                        <a:lnSpc>
                          <a:spcPts val="1660"/>
                        </a:lnSpc>
                        <a:spcAft>
                          <a:spcPts val="0"/>
                        </a:spcAft>
                      </a:pPr>
                      <a:endParaRPr lang="en-US" sz="1600">
                        <a:latin typeface="Times New Roman"/>
                        <a:ea typeface="宋体"/>
                      </a:endParaRPr>
                    </a:p>
                    <a:p>
                      <a:pPr indent="269875" algn="l">
                        <a:lnSpc>
                          <a:spcPts val="1660"/>
                        </a:lnSpc>
                        <a:spcAft>
                          <a:spcPts val="0"/>
                        </a:spcAft>
                      </a:pPr>
                      <a:r>
                        <a:rPr lang="zh-CN" sz="1600">
                          <a:latin typeface="Times New Roman"/>
                          <a:ea typeface="宋体"/>
                        </a:rPr>
                        <a:t>软件设计缺陷</a:t>
                      </a:r>
                    </a:p>
                  </a:txBody>
                  <a:tcPr marL="50934" marR="509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269875" algn="l">
                        <a:lnSpc>
                          <a:spcPts val="1660"/>
                        </a:lnSpc>
                        <a:spcAft>
                          <a:spcPts val="0"/>
                        </a:spcAft>
                      </a:pPr>
                      <a:r>
                        <a:rPr lang="zh-CN" sz="1600" dirty="0">
                          <a:latin typeface="Times New Roman"/>
                          <a:ea typeface="宋体"/>
                        </a:rPr>
                        <a:t>软件能按文档（例如，用户手册）上的说明运行和使用，但是，存在设计缺陷。设计缺陷并不总是（或者说，偶然会）引起一个可见的运行症状，可能具有产生深层问题。</a:t>
                      </a:r>
                    </a:p>
                  </a:txBody>
                  <a:tcPr marL="50934" marR="509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dirty="0" smtClean="0"/>
              <a:t>21.1 </a:t>
            </a:r>
            <a:r>
              <a:rPr lang="zh-CN" altLang="en-US" dirty="0" smtClean="0"/>
              <a:t>总体与质量要求</a:t>
            </a:r>
          </a:p>
          <a:p>
            <a:r>
              <a:rPr lang="en-US" dirty="0" smtClean="0"/>
              <a:t>21.2 </a:t>
            </a:r>
            <a:r>
              <a:rPr lang="zh-CN" altLang="en-US" dirty="0" smtClean="0"/>
              <a:t>生命周期</a:t>
            </a:r>
          </a:p>
          <a:p>
            <a:r>
              <a:rPr lang="en-US" dirty="0" smtClean="0"/>
              <a:t>21.3 </a:t>
            </a:r>
            <a:r>
              <a:rPr lang="zh-CN" altLang="en-US" dirty="0" smtClean="0"/>
              <a:t>软件开发过程</a:t>
            </a:r>
          </a:p>
          <a:p>
            <a:r>
              <a:rPr lang="en-US" dirty="0" smtClean="0"/>
              <a:t>21.4 </a:t>
            </a:r>
            <a:r>
              <a:rPr lang="zh-CN" altLang="en-US" dirty="0" smtClean="0"/>
              <a:t>软件缺陷分类与处理</a:t>
            </a:r>
          </a:p>
          <a:p>
            <a:r>
              <a:rPr lang="en-US" dirty="0" smtClean="0"/>
              <a:t>21.5 </a:t>
            </a:r>
            <a:r>
              <a:rPr lang="zh-CN" altLang="en-US" dirty="0" smtClean="0"/>
              <a:t>中间产品的质量评价</a:t>
            </a:r>
          </a:p>
          <a:p>
            <a:r>
              <a:rPr lang="en-US" dirty="0" smtClean="0"/>
              <a:t>21.6</a:t>
            </a:r>
            <a:r>
              <a:rPr lang="zh-CN" altLang="en-US" dirty="0" smtClean="0"/>
              <a:t>独立的工程质量活动</a:t>
            </a:r>
          </a:p>
          <a:p>
            <a:r>
              <a:rPr lang="en-US" dirty="0" smtClean="0"/>
              <a:t>21.7</a:t>
            </a:r>
            <a:r>
              <a:rPr lang="zh-CN" altLang="en-US" dirty="0" smtClean="0"/>
              <a:t>向支持阶段的转移</a:t>
            </a:r>
          </a:p>
          <a:p>
            <a:r>
              <a:rPr lang="en-US" dirty="0" smtClean="0"/>
              <a:t>21.8 </a:t>
            </a:r>
            <a:r>
              <a:rPr lang="zh-CN" altLang="en-US" dirty="0" smtClean="0"/>
              <a:t>国防软件开发标准的演变</a:t>
            </a:r>
          </a:p>
          <a:p>
            <a:r>
              <a:rPr lang="en-US" dirty="0" smtClean="0"/>
              <a:t>21.9 </a:t>
            </a:r>
            <a:r>
              <a:rPr lang="zh-CN" altLang="en-US" dirty="0" smtClean="0"/>
              <a:t>总结</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软件设计缺陷</a:t>
            </a:r>
            <a:endParaRPr lang="zh-CN" altLang="en-US" dirty="0"/>
          </a:p>
        </p:txBody>
      </p:sp>
      <p:sp>
        <p:nvSpPr>
          <p:cNvPr id="3" name="内容占位符 2"/>
          <p:cNvSpPr>
            <a:spLocks noGrp="1"/>
          </p:cNvSpPr>
          <p:nvPr>
            <p:ph idx="1"/>
          </p:nvPr>
        </p:nvSpPr>
        <p:spPr/>
        <p:txBody>
          <a:bodyPr/>
          <a:lstStyle/>
          <a:p>
            <a:r>
              <a:rPr lang="zh-CN" altLang="en-US" dirty="0" smtClean="0"/>
              <a:t>进一步分解为：</a:t>
            </a:r>
          </a:p>
          <a:p>
            <a:pPr lvl="1"/>
            <a:r>
              <a:rPr lang="en-US" dirty="0" smtClean="0"/>
              <a:t>1</a:t>
            </a:r>
            <a:r>
              <a:rPr lang="zh-CN" altLang="en-US" dirty="0" smtClean="0"/>
              <a:t>）内存泄露问题：</a:t>
            </a:r>
            <a:endParaRPr lang="en-US" altLang="zh-CN" dirty="0" smtClean="0"/>
          </a:p>
          <a:p>
            <a:pPr lvl="3"/>
            <a:r>
              <a:rPr lang="zh-CN" altLang="en-US" dirty="0" smtClean="0"/>
              <a:t>软件对内容回收不及时，造成内存被耗尽；</a:t>
            </a:r>
          </a:p>
          <a:p>
            <a:pPr lvl="1"/>
            <a:r>
              <a:rPr lang="en-US" dirty="0" smtClean="0"/>
              <a:t>2</a:t>
            </a:r>
            <a:r>
              <a:rPr lang="zh-CN" altLang="en-US" dirty="0" smtClean="0"/>
              <a:t>）信息安全漏洞问题：</a:t>
            </a:r>
            <a:endParaRPr lang="en-US" altLang="zh-CN" dirty="0" smtClean="0"/>
          </a:p>
          <a:p>
            <a:pPr lvl="2"/>
            <a:r>
              <a:rPr lang="zh-CN" altLang="en-US" dirty="0" smtClean="0"/>
              <a:t>系统被黑客等侵袭，引起数据或信息丢失。</a:t>
            </a:r>
          </a:p>
          <a:p>
            <a:pPr lvl="1"/>
            <a:r>
              <a:rPr lang="en-US" dirty="0" smtClean="0"/>
              <a:t>3</a:t>
            </a:r>
            <a:r>
              <a:rPr lang="zh-CN" altLang="en-US" dirty="0" smtClean="0"/>
              <a:t>）与其它软件冲突</a:t>
            </a:r>
            <a:endParaRPr lang="en-US" altLang="zh-CN" dirty="0" smtClean="0"/>
          </a:p>
          <a:p>
            <a:pPr lvl="2"/>
            <a:r>
              <a:rPr lang="zh-CN" altLang="en-US" dirty="0" smtClean="0"/>
              <a:t>与其它系统发生冲突，例如，数据库访问和改写；</a:t>
            </a:r>
          </a:p>
          <a:p>
            <a:pPr lvl="1"/>
            <a:r>
              <a:rPr lang="en-US" dirty="0" smtClean="0"/>
              <a:t>4</a:t>
            </a:r>
            <a:r>
              <a:rPr lang="zh-CN" altLang="en-US" dirty="0" smtClean="0"/>
              <a:t>）防灾与备份问题：</a:t>
            </a:r>
            <a:endParaRPr lang="en-US" altLang="zh-CN" dirty="0" smtClean="0"/>
          </a:p>
          <a:p>
            <a:pPr lvl="2"/>
            <a:r>
              <a:rPr lang="zh-CN" altLang="en-US" dirty="0" smtClean="0"/>
              <a:t>例如，未考虑数据备份、双机并行等造成的系统数据丢失。</a:t>
            </a:r>
          </a:p>
          <a:p>
            <a:pPr lvl="1"/>
            <a:r>
              <a:rPr lang="en-US" dirty="0" smtClean="0"/>
              <a:t>5</a:t>
            </a:r>
            <a:r>
              <a:rPr lang="zh-CN" altLang="en-US" dirty="0" smtClean="0"/>
              <a:t>）性能问题：</a:t>
            </a:r>
            <a:endParaRPr lang="en-US" altLang="zh-CN" dirty="0" smtClean="0"/>
          </a:p>
          <a:p>
            <a:pPr lvl="2"/>
            <a:r>
              <a:rPr lang="zh-CN" altLang="en-US" dirty="0" smtClean="0"/>
              <a:t>导致相应速度等不能达到要求的设计问题；</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软件设计缺陷</a:t>
            </a:r>
            <a:endParaRPr lang="zh-CN" altLang="en-US" dirty="0"/>
          </a:p>
        </p:txBody>
      </p:sp>
      <p:sp>
        <p:nvSpPr>
          <p:cNvPr id="3" name="内容占位符 2"/>
          <p:cNvSpPr>
            <a:spLocks noGrp="1"/>
          </p:cNvSpPr>
          <p:nvPr>
            <p:ph idx="1"/>
          </p:nvPr>
        </p:nvSpPr>
        <p:spPr/>
        <p:txBody>
          <a:bodyPr/>
          <a:lstStyle/>
          <a:p>
            <a:r>
              <a:rPr lang="zh-CN" altLang="en-US" dirty="0" smtClean="0"/>
              <a:t>进一步分解为：</a:t>
            </a:r>
          </a:p>
          <a:p>
            <a:pPr lvl="1"/>
            <a:r>
              <a:rPr lang="en-US" dirty="0" smtClean="0"/>
              <a:t>6</a:t>
            </a:r>
            <a:r>
              <a:rPr lang="zh-CN" altLang="en-US" dirty="0" smtClean="0"/>
              <a:t>）用户界面问题：</a:t>
            </a:r>
            <a:endParaRPr lang="en-US" altLang="zh-CN" dirty="0" smtClean="0"/>
          </a:p>
          <a:p>
            <a:pPr lvl="2"/>
            <a:r>
              <a:rPr lang="zh-CN" altLang="en-US" dirty="0" smtClean="0"/>
              <a:t>系统的输入输出表示未得到保护，从而引起系统的错误；</a:t>
            </a:r>
          </a:p>
          <a:p>
            <a:pPr lvl="1"/>
            <a:r>
              <a:rPr lang="en-US" dirty="0" smtClean="0"/>
              <a:t>7</a:t>
            </a:r>
            <a:r>
              <a:rPr lang="zh-CN" altLang="en-US" dirty="0" smtClean="0"/>
              <a:t>）计算错误：</a:t>
            </a:r>
            <a:endParaRPr lang="en-US" altLang="zh-CN" dirty="0" smtClean="0"/>
          </a:p>
          <a:p>
            <a:pPr lvl="2"/>
            <a:r>
              <a:rPr lang="zh-CN" altLang="en-US" dirty="0" smtClean="0"/>
              <a:t>软件中数值计算精度不够，对除零等未加以保护的错误；</a:t>
            </a:r>
          </a:p>
          <a:p>
            <a:pPr lvl="1"/>
            <a:r>
              <a:rPr lang="en-US" dirty="0" smtClean="0"/>
              <a:t>8</a:t>
            </a:r>
            <a:r>
              <a:rPr lang="zh-CN" altLang="en-US" dirty="0" smtClean="0"/>
              <a:t>）逻辑错误：软件中逻辑判断错误；</a:t>
            </a:r>
          </a:p>
          <a:p>
            <a:pPr lvl="1"/>
            <a:r>
              <a:rPr lang="en-US" dirty="0" smtClean="0"/>
              <a:t>9</a:t>
            </a:r>
            <a:r>
              <a:rPr lang="zh-CN" altLang="en-US" dirty="0" smtClean="0"/>
              <a:t>）时序错误：</a:t>
            </a:r>
            <a:endParaRPr lang="en-US" altLang="zh-CN" dirty="0" smtClean="0"/>
          </a:p>
          <a:p>
            <a:pPr lvl="2"/>
            <a:r>
              <a:rPr lang="zh-CN" altLang="en-US" dirty="0" smtClean="0"/>
              <a:t>软件中相关模块之间信息交换的时序造成的错误等；</a:t>
            </a:r>
          </a:p>
          <a:p>
            <a:pPr lvl="1"/>
            <a:r>
              <a:rPr lang="en-US" dirty="0" smtClean="0"/>
              <a:t>10</a:t>
            </a:r>
            <a:r>
              <a:rPr lang="zh-CN" altLang="en-US" dirty="0" smtClean="0"/>
              <a:t>）其它问题：</a:t>
            </a:r>
            <a:endParaRPr lang="en-US" altLang="zh-CN" dirty="0" smtClean="0"/>
          </a:p>
          <a:p>
            <a:pPr lvl="2"/>
            <a:r>
              <a:rPr lang="zh-CN" altLang="en-US" dirty="0" smtClean="0"/>
              <a:t>软件设计不合理，导致代码实现不可避免的其它错误。</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21.5 </a:t>
            </a:r>
            <a:r>
              <a:rPr lang="zh-CN" altLang="en-US" dirty="0" smtClean="0"/>
              <a:t>中间产品的质量评价</a:t>
            </a:r>
            <a:endParaRPr lang="zh-CN" altLang="en-US" dirty="0"/>
          </a:p>
        </p:txBody>
      </p:sp>
      <p:sp>
        <p:nvSpPr>
          <p:cNvPr id="3" name="内容占位符 2"/>
          <p:cNvSpPr>
            <a:spLocks noGrp="1"/>
          </p:cNvSpPr>
          <p:nvPr>
            <p:ph idx="1"/>
          </p:nvPr>
        </p:nvSpPr>
        <p:spPr>
          <a:xfrm>
            <a:off x="903514" y="1179285"/>
            <a:ext cx="8001000" cy="4902200"/>
          </a:xfrm>
        </p:spPr>
        <p:txBody>
          <a:bodyPr/>
          <a:lstStyle/>
          <a:p>
            <a:r>
              <a:rPr lang="en-US" dirty="0" smtClean="0"/>
              <a:t>21.5.1 </a:t>
            </a:r>
            <a:r>
              <a:rPr lang="zh-CN" altLang="en-US" dirty="0" smtClean="0"/>
              <a:t>文档模板及其作用</a:t>
            </a:r>
          </a:p>
          <a:p>
            <a:r>
              <a:rPr lang="en-US" dirty="0" smtClean="0"/>
              <a:t>21.5.2 </a:t>
            </a:r>
            <a:r>
              <a:rPr lang="zh-CN" altLang="en-US" dirty="0" smtClean="0"/>
              <a:t>中间产品质量评价一般准则</a:t>
            </a:r>
          </a:p>
          <a:p>
            <a:r>
              <a:rPr lang="en-US" dirty="0" smtClean="0"/>
              <a:t>21.5.3 </a:t>
            </a:r>
            <a:r>
              <a:rPr lang="zh-CN" altLang="en-US" dirty="0" smtClean="0"/>
              <a:t>质量评价的附加准则</a:t>
            </a:r>
            <a:r>
              <a:rPr lang="en-US" dirty="0" smtClean="0"/>
              <a:t>	</a:t>
            </a:r>
            <a:endParaRPr lang="zh-CN" altLang="en-US" dirty="0" smtClean="0"/>
          </a:p>
          <a:p>
            <a:r>
              <a:rPr lang="en-US" dirty="0" smtClean="0"/>
              <a:t>21.5.4 </a:t>
            </a:r>
            <a:r>
              <a:rPr lang="zh-CN" altLang="en-US" dirty="0" smtClean="0"/>
              <a:t>系统分析和设计阶段的产品质量评价</a:t>
            </a:r>
          </a:p>
          <a:p>
            <a:r>
              <a:rPr lang="en-US" dirty="0" smtClean="0"/>
              <a:t>21.5.5 </a:t>
            </a:r>
            <a:r>
              <a:rPr lang="zh-CN" altLang="en-US" dirty="0" smtClean="0"/>
              <a:t>软件需求分析阶段的产品质量评价</a:t>
            </a:r>
            <a:r>
              <a:rPr lang="en-US" dirty="0" smtClean="0"/>
              <a:t>	</a:t>
            </a:r>
            <a:endParaRPr lang="zh-CN" altLang="en-US" dirty="0" smtClean="0"/>
          </a:p>
          <a:p>
            <a:r>
              <a:rPr lang="en-US" dirty="0" smtClean="0"/>
              <a:t>21.5.6 </a:t>
            </a:r>
            <a:r>
              <a:rPr lang="zh-CN" altLang="en-US" dirty="0" smtClean="0"/>
              <a:t>概要设计阶段的质量评价</a:t>
            </a:r>
          </a:p>
          <a:p>
            <a:r>
              <a:rPr lang="en-US" dirty="0" smtClean="0"/>
              <a:t>21.5.7 </a:t>
            </a:r>
            <a:r>
              <a:rPr lang="zh-CN" altLang="en-US" dirty="0" smtClean="0"/>
              <a:t>详细设计阶段的质量评价</a:t>
            </a:r>
          </a:p>
          <a:p>
            <a:r>
              <a:rPr lang="en-US" dirty="0" smtClean="0"/>
              <a:t>21.5.8 </a:t>
            </a:r>
            <a:r>
              <a:rPr lang="zh-CN" altLang="en-US" dirty="0" smtClean="0"/>
              <a:t>编码和单元测试的质量评价</a:t>
            </a:r>
          </a:p>
          <a:p>
            <a:r>
              <a:rPr lang="en-US" dirty="0" smtClean="0"/>
              <a:t>21.5.9 CSC</a:t>
            </a:r>
            <a:r>
              <a:rPr lang="zh-CN" altLang="en-US" dirty="0" smtClean="0"/>
              <a:t>集成和测试的质量评价</a:t>
            </a:r>
          </a:p>
          <a:p>
            <a:r>
              <a:rPr lang="en-US" dirty="0" smtClean="0"/>
              <a:t>21.5.10 CSCI</a:t>
            </a:r>
            <a:r>
              <a:rPr lang="zh-CN" altLang="en-US" dirty="0" smtClean="0"/>
              <a:t>集成和测试的质量评价</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21.5.1 </a:t>
            </a:r>
            <a:r>
              <a:rPr lang="zh-CN" altLang="en-US" dirty="0" smtClean="0"/>
              <a:t>文档模板及其作用</a:t>
            </a:r>
            <a:endParaRPr lang="zh-CN" altLang="en-US" dirty="0"/>
          </a:p>
        </p:txBody>
      </p:sp>
      <p:sp>
        <p:nvSpPr>
          <p:cNvPr id="3" name="内容占位符 2"/>
          <p:cNvSpPr>
            <a:spLocks noGrp="1"/>
          </p:cNvSpPr>
          <p:nvPr>
            <p:ph idx="1"/>
          </p:nvPr>
        </p:nvSpPr>
        <p:spPr/>
        <p:txBody>
          <a:bodyPr/>
          <a:lstStyle/>
          <a:p>
            <a:r>
              <a:rPr lang="zh-CN" altLang="en-US" dirty="0" smtClean="0"/>
              <a:t>国防工业界为中间产品</a:t>
            </a:r>
            <a:r>
              <a:rPr lang="en-US" dirty="0" smtClean="0"/>
              <a:t>(</a:t>
            </a:r>
            <a:r>
              <a:rPr lang="zh-CN" altLang="en-US" dirty="0" smtClean="0"/>
              <a:t>文档</a:t>
            </a:r>
            <a:r>
              <a:rPr lang="en-US" dirty="0" smtClean="0"/>
              <a:t>)</a:t>
            </a:r>
            <a:r>
              <a:rPr lang="zh-CN" altLang="en-US" dirty="0" smtClean="0"/>
              <a:t>规定了相应的模板。</a:t>
            </a:r>
            <a:endParaRPr lang="en-US" altLang="zh-CN" dirty="0" smtClean="0"/>
          </a:p>
          <a:p>
            <a:r>
              <a:rPr lang="zh-CN" altLang="en-US" dirty="0" smtClean="0"/>
              <a:t>这些模板给出了编写中间产品的基本内容和格式要求。</a:t>
            </a:r>
            <a:endParaRPr lang="en-US" altLang="zh-CN" dirty="0" smtClean="0"/>
          </a:p>
          <a:p>
            <a:r>
              <a:rPr lang="zh-CN" altLang="en-US" dirty="0" smtClean="0"/>
              <a:t>软件开发方可以依据软件的规模和需求等情况进行裁缝（增、删、改）相应的条款或章节。裁缝</a:t>
            </a:r>
            <a:r>
              <a:rPr lang="en-US" dirty="0" smtClean="0"/>
              <a:t>(tailoring)</a:t>
            </a:r>
            <a:r>
              <a:rPr lang="zh-CN" altLang="en-US" dirty="0" smtClean="0"/>
              <a:t>必须得到项目管理方的批准，以保证中间产品的内容要求和质量。</a:t>
            </a:r>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21.5.2 </a:t>
            </a:r>
            <a:r>
              <a:rPr lang="zh-CN" altLang="en-US" dirty="0" smtClean="0"/>
              <a:t>中间产品质量评价一般准则</a:t>
            </a:r>
            <a:endParaRPr lang="zh-CN" altLang="en-US" dirty="0"/>
          </a:p>
        </p:txBody>
      </p:sp>
      <p:sp>
        <p:nvSpPr>
          <p:cNvPr id="3" name="内容占位符 2"/>
          <p:cNvSpPr>
            <a:spLocks noGrp="1"/>
          </p:cNvSpPr>
          <p:nvPr>
            <p:ph idx="1"/>
          </p:nvPr>
        </p:nvSpPr>
        <p:spPr/>
        <p:txBody>
          <a:bodyPr/>
          <a:lstStyle/>
          <a:p>
            <a:r>
              <a:rPr lang="zh-CN" altLang="en-US" dirty="0" smtClean="0"/>
              <a:t>一般准则如下：</a:t>
            </a:r>
            <a:endParaRPr lang="en-US" altLang="zh-CN" dirty="0" smtClean="0"/>
          </a:p>
          <a:p>
            <a:pPr lvl="1"/>
            <a:r>
              <a:rPr lang="en-US" dirty="0" smtClean="0"/>
              <a:t>1) </a:t>
            </a:r>
            <a:r>
              <a:rPr lang="zh-CN" altLang="en-US" dirty="0" smtClean="0"/>
              <a:t>中间产品必须遵循所要求的格式；</a:t>
            </a:r>
            <a:endParaRPr lang="en-US" altLang="zh-CN" dirty="0" smtClean="0"/>
          </a:p>
          <a:p>
            <a:pPr lvl="1"/>
            <a:r>
              <a:rPr lang="en-US" dirty="0" smtClean="0"/>
              <a:t>2</a:t>
            </a:r>
            <a:r>
              <a:rPr lang="zh-CN" altLang="en-US" dirty="0" smtClean="0"/>
              <a:t>）与合同要求保持一致；</a:t>
            </a:r>
            <a:endParaRPr lang="en-US" altLang="zh-CN" dirty="0" smtClean="0"/>
          </a:p>
          <a:p>
            <a:pPr lvl="1"/>
            <a:r>
              <a:rPr lang="en-US" dirty="0" smtClean="0"/>
              <a:t>3</a:t>
            </a:r>
            <a:r>
              <a:rPr lang="zh-CN" altLang="en-US" dirty="0" smtClean="0"/>
              <a:t>）内部一致性；</a:t>
            </a:r>
            <a:endParaRPr lang="en-US" altLang="zh-CN" dirty="0" smtClean="0"/>
          </a:p>
          <a:p>
            <a:pPr lvl="1"/>
            <a:r>
              <a:rPr lang="en-US" dirty="0" smtClean="0"/>
              <a:t>4</a:t>
            </a:r>
            <a:r>
              <a:rPr lang="zh-CN" altLang="en-US" dirty="0" smtClean="0"/>
              <a:t>）可理解性；</a:t>
            </a:r>
            <a:endParaRPr lang="en-US" altLang="zh-CN" dirty="0" smtClean="0"/>
          </a:p>
          <a:p>
            <a:pPr lvl="1"/>
            <a:r>
              <a:rPr lang="en-US" dirty="0" smtClean="0"/>
              <a:t>5</a:t>
            </a:r>
            <a:r>
              <a:rPr lang="zh-CN" altLang="en-US" dirty="0" smtClean="0"/>
              <a:t>）技术的充分性；</a:t>
            </a:r>
            <a:endParaRPr lang="en-US" altLang="zh-CN" dirty="0" smtClean="0"/>
          </a:p>
          <a:p>
            <a:pPr lvl="1"/>
            <a:r>
              <a:rPr lang="en-US" dirty="0" smtClean="0"/>
              <a:t>6</a:t>
            </a:r>
            <a:r>
              <a:rPr lang="zh-CN" altLang="en-US" dirty="0" smtClean="0"/>
              <a:t>）各个阶段的完整程度。</a:t>
            </a:r>
            <a:endParaRPr lang="en-US" altLang="zh-CN" dirty="0" smtClean="0"/>
          </a:p>
          <a:p>
            <a:pPr lvl="1"/>
            <a:endParaRPr lang="en-US" altLang="zh-CN" dirty="0" smtClean="0"/>
          </a:p>
          <a:p>
            <a:r>
              <a:rPr lang="zh-CN" altLang="en-US" dirty="0" smtClean="0"/>
              <a:t>参见“第</a:t>
            </a:r>
            <a:r>
              <a:rPr lang="en-US" altLang="zh-CN" dirty="0" smtClean="0"/>
              <a:t>8.5</a:t>
            </a:r>
            <a:r>
              <a:rPr lang="zh-CN" altLang="en-US" dirty="0" smtClean="0"/>
              <a:t>节：需求文档的质量度量”</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740229" y="627742"/>
            <a:ext cx="8026399" cy="5773057"/>
          </a:xfrm>
        </p:spPr>
        <p:txBody>
          <a:bodyPr/>
          <a:lstStyle/>
          <a:p>
            <a:r>
              <a:rPr lang="en-US" b="1" dirty="0" smtClean="0"/>
              <a:t>1</a:t>
            </a:r>
            <a:r>
              <a:rPr lang="zh-CN" altLang="en-US" b="1" dirty="0" smtClean="0"/>
              <a:t>）内部一致性：</a:t>
            </a:r>
            <a:endParaRPr lang="en-US" altLang="zh-CN" b="1" dirty="0" smtClean="0"/>
          </a:p>
          <a:p>
            <a:pPr lvl="1"/>
            <a:r>
              <a:rPr lang="en-US" dirty="0" smtClean="0"/>
              <a:t>a.</a:t>
            </a:r>
            <a:r>
              <a:rPr lang="zh-CN" altLang="en-US" dirty="0" smtClean="0"/>
              <a:t>在文档中没有互相矛盾的两条语句；</a:t>
            </a:r>
            <a:endParaRPr lang="en-US" altLang="zh-CN" dirty="0" smtClean="0"/>
          </a:p>
          <a:p>
            <a:pPr lvl="1"/>
            <a:r>
              <a:rPr lang="en-US" dirty="0" smtClean="0"/>
              <a:t>b.</a:t>
            </a:r>
            <a:r>
              <a:rPr lang="zh-CN" altLang="en-US" dirty="0" smtClean="0"/>
              <a:t>在文档中一个给定术语、简称或缩略语始终指相同的事情；</a:t>
            </a:r>
            <a:endParaRPr lang="en-US" altLang="zh-CN" dirty="0" smtClean="0"/>
          </a:p>
          <a:p>
            <a:pPr lvl="1"/>
            <a:r>
              <a:rPr lang="en-US" dirty="0" smtClean="0"/>
              <a:t>c.</a:t>
            </a:r>
            <a:r>
              <a:rPr lang="zh-CN" altLang="en-US" dirty="0" smtClean="0"/>
              <a:t>文档中对一个给定项目或概念始终采用相同的名字或叙述。</a:t>
            </a:r>
            <a:endParaRPr lang="en-US" altLang="zh-CN" dirty="0" smtClean="0"/>
          </a:p>
          <a:p>
            <a:r>
              <a:rPr lang="en-US" b="1" dirty="0" smtClean="0"/>
              <a:t>2</a:t>
            </a:r>
            <a:r>
              <a:rPr lang="zh-CN" altLang="en-US" b="1" dirty="0" smtClean="0"/>
              <a:t>）可理解性：</a:t>
            </a:r>
            <a:endParaRPr lang="en-US" altLang="zh-CN" b="1" dirty="0" smtClean="0"/>
          </a:p>
          <a:p>
            <a:pPr lvl="1"/>
            <a:r>
              <a:rPr lang="en-US" dirty="0" smtClean="0"/>
              <a:t>a. </a:t>
            </a:r>
            <a:r>
              <a:rPr lang="zh-CN" altLang="en-US" dirty="0" smtClean="0"/>
              <a:t>文档符合有关样本手册大写、标点、符号和注解的规定；</a:t>
            </a:r>
            <a:r>
              <a:rPr lang="en-US" dirty="0" smtClean="0"/>
              <a:t>b. </a:t>
            </a:r>
            <a:r>
              <a:rPr lang="zh-CN" altLang="en-US" dirty="0" smtClean="0"/>
              <a:t>所有未包含在国防标准和国家标准中的术语均已定义；</a:t>
            </a:r>
            <a:r>
              <a:rPr lang="en-US" dirty="0" smtClean="0"/>
              <a:t>c. </a:t>
            </a:r>
            <a:r>
              <a:rPr lang="zh-CN" altLang="en-US" dirty="0" smtClean="0"/>
              <a:t>所有简称和缩略语在第一次使用时</a:t>
            </a:r>
            <a:r>
              <a:rPr lang="en-US" dirty="0" smtClean="0"/>
              <a:t>, </a:t>
            </a:r>
            <a:r>
              <a:rPr lang="zh-CN" altLang="en-US" dirty="0" smtClean="0"/>
              <a:t>其前面均使用全称，除非第一次使用是出现在表、图示、插图或公式中，但在正文或脚注中已给予解释。</a:t>
            </a:r>
            <a:r>
              <a:rPr lang="en-US" dirty="0" smtClean="0"/>
              <a:t>d. </a:t>
            </a:r>
            <a:r>
              <a:rPr lang="zh-CN" altLang="en-US" dirty="0" smtClean="0"/>
              <a:t>所有的表、图示、插图在其出现之前，均已在正文中按它们出现的顺序引用过。</a:t>
            </a:r>
          </a:p>
          <a:p>
            <a:pPr lvl="1"/>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b="1" dirty="0" smtClean="0"/>
              <a:t>3</a:t>
            </a:r>
            <a:r>
              <a:rPr lang="zh-CN" altLang="en-US" b="1" dirty="0" smtClean="0"/>
              <a:t>）对指定文档的可追踪性：</a:t>
            </a:r>
            <a:r>
              <a:rPr lang="zh-CN" altLang="en-US" dirty="0" smtClean="0"/>
              <a:t>可追踪性有</a:t>
            </a:r>
            <a:r>
              <a:rPr lang="en-US" dirty="0" smtClean="0"/>
              <a:t>5</a:t>
            </a:r>
            <a:r>
              <a:rPr lang="zh-CN" altLang="en-US" dirty="0" smtClean="0"/>
              <a:t>个要素。</a:t>
            </a:r>
            <a:r>
              <a:rPr lang="en-US" dirty="0" smtClean="0"/>
              <a:t> </a:t>
            </a:r>
          </a:p>
          <a:p>
            <a:pPr lvl="1"/>
            <a:r>
              <a:rPr lang="en-US" dirty="0" smtClean="0"/>
              <a:t>a. </a:t>
            </a:r>
            <a:r>
              <a:rPr lang="zh-CN" altLang="en-US" dirty="0" smtClean="0"/>
              <a:t>该文档包含或执行了原有文档中的合适的规定；</a:t>
            </a:r>
            <a:r>
              <a:rPr lang="en-US" dirty="0" smtClean="0"/>
              <a:t>b. </a:t>
            </a:r>
            <a:r>
              <a:rPr lang="zh-CN" altLang="en-US" dirty="0" smtClean="0"/>
              <a:t>这些文档中同一术语、简称或缩略语指相同的事情；</a:t>
            </a:r>
            <a:r>
              <a:rPr lang="en-US" dirty="0" smtClean="0"/>
              <a:t>c. </a:t>
            </a:r>
            <a:r>
              <a:rPr lang="zh-CN" altLang="en-US" dirty="0" smtClean="0"/>
              <a:t>这些文档中对同一项目或概念采用相同的名称或叙述；</a:t>
            </a:r>
            <a:r>
              <a:rPr lang="en-US" dirty="0" smtClean="0"/>
              <a:t>d. </a:t>
            </a:r>
            <a:r>
              <a:rPr lang="zh-CN" altLang="en-US" dirty="0" smtClean="0"/>
              <a:t>后续文档里的所有材料，在原有文档里均有根据，没有引入不可追踪的材料；</a:t>
            </a:r>
            <a:r>
              <a:rPr lang="en-US" dirty="0" smtClean="0"/>
              <a:t>e. </a:t>
            </a:r>
            <a:r>
              <a:rPr lang="zh-CN" altLang="en-US" dirty="0" smtClean="0"/>
              <a:t>两个文档不互相矛盾。</a:t>
            </a:r>
            <a:r>
              <a:rPr lang="en-US" dirty="0" smtClean="0"/>
              <a:t> </a:t>
            </a:r>
            <a:endParaRPr lang="zh-CN" altLang="en-US" dirty="0" smtClean="0"/>
          </a:p>
          <a:p>
            <a:r>
              <a:rPr lang="en-US" b="1" dirty="0" smtClean="0"/>
              <a:t>4</a:t>
            </a:r>
            <a:r>
              <a:rPr lang="zh-CN" altLang="en-US" b="1" dirty="0" smtClean="0"/>
              <a:t>）与指定文档的一致性：</a:t>
            </a:r>
            <a:endParaRPr lang="en-US" altLang="zh-CN" b="1" dirty="0" smtClean="0"/>
          </a:p>
          <a:p>
            <a:pPr lvl="1"/>
            <a:r>
              <a:rPr lang="zh-CN" altLang="en-US" dirty="0" smtClean="0"/>
              <a:t>文档之间的一致性指两个或多个非层次相关的文档不互相矛盾。</a:t>
            </a:r>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b="1" dirty="0" smtClean="0"/>
              <a:t>5</a:t>
            </a:r>
            <a:r>
              <a:rPr lang="zh-CN" altLang="en-US" b="1" dirty="0" smtClean="0"/>
              <a:t>）适当的分析、设计或编码技术：</a:t>
            </a:r>
            <a:endParaRPr lang="en-US" altLang="zh-CN" b="1" dirty="0" smtClean="0"/>
          </a:p>
          <a:p>
            <a:pPr lvl="1"/>
            <a:r>
              <a:rPr lang="zh-CN" altLang="en-US" dirty="0" smtClean="0"/>
              <a:t>在合同中应包括需求分析、设计和准备采用的编码技术的规定。承制方的软件开发计划</a:t>
            </a:r>
            <a:r>
              <a:rPr lang="en-US" dirty="0" smtClean="0"/>
              <a:t>(SDP)</a:t>
            </a:r>
            <a:r>
              <a:rPr lang="zh-CN" altLang="en-US" dirty="0" smtClean="0"/>
              <a:t>要阐述承制方实施这些技术的建议。包括在合同和软件开发计划中规定的技术是否符合合同的要求。</a:t>
            </a:r>
          </a:p>
          <a:p>
            <a:r>
              <a:rPr lang="en-US" b="1" dirty="0" smtClean="0"/>
              <a:t>6</a:t>
            </a:r>
            <a:r>
              <a:rPr lang="zh-CN" altLang="en-US" b="1" dirty="0" smtClean="0"/>
              <a:t>）空间和时间资源的适当分配</a:t>
            </a:r>
            <a:endParaRPr lang="en-US" altLang="zh-CN" b="1" dirty="0" smtClean="0"/>
          </a:p>
          <a:p>
            <a:pPr lvl="1"/>
            <a:r>
              <a:rPr lang="en-US" dirty="0" smtClean="0"/>
              <a:t>a. </a:t>
            </a:r>
            <a:r>
              <a:rPr lang="zh-CN" altLang="en-US" dirty="0" smtClean="0"/>
              <a:t>分配给指定元素的内存和时间的数量不超过文档中规定的该元素的限制；</a:t>
            </a:r>
            <a:r>
              <a:rPr lang="en-US" dirty="0" smtClean="0"/>
              <a:t>b. </a:t>
            </a:r>
            <a:r>
              <a:rPr lang="zh-CN" altLang="en-US" dirty="0" smtClean="0"/>
              <a:t>对某项下属元素的分配量的总和应在该项的总分配量之内。</a:t>
            </a:r>
            <a:r>
              <a:rPr lang="en-US" dirty="0" smtClean="0"/>
              <a:t> </a:t>
            </a:r>
            <a:endParaRPr lang="zh-CN" altLang="en-US"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b="1" dirty="0" smtClean="0"/>
              <a:t>7</a:t>
            </a:r>
            <a:r>
              <a:rPr lang="zh-CN" altLang="en-US" b="1" dirty="0" smtClean="0"/>
              <a:t>）对要求条款的充分测试覆盖，</a:t>
            </a:r>
            <a:r>
              <a:rPr lang="zh-CN" altLang="en-US" dirty="0" smtClean="0"/>
              <a:t>这条准则指：</a:t>
            </a:r>
            <a:endParaRPr lang="en-US" altLang="zh-CN" dirty="0" smtClean="0"/>
          </a:p>
          <a:p>
            <a:pPr lvl="1"/>
            <a:r>
              <a:rPr lang="en-US" dirty="0" smtClean="0"/>
              <a:t>a. </a:t>
            </a:r>
            <a:r>
              <a:rPr lang="zh-CN" altLang="en-US" dirty="0" smtClean="0"/>
              <a:t>对规定的每个需求至少进行一次测试；</a:t>
            </a:r>
            <a:endParaRPr lang="en-US" altLang="zh-CN" dirty="0" smtClean="0"/>
          </a:p>
          <a:p>
            <a:pPr lvl="1"/>
            <a:r>
              <a:rPr lang="en-US" dirty="0" smtClean="0"/>
              <a:t>b. </a:t>
            </a:r>
            <a:r>
              <a:rPr lang="zh-CN" altLang="en-US" dirty="0" smtClean="0"/>
              <a:t>测试用例选用即有“平均”情形也有“极限”情形，如最小和最大值；</a:t>
            </a:r>
            <a:endParaRPr lang="en-US" altLang="zh-CN" dirty="0" smtClean="0"/>
          </a:p>
          <a:p>
            <a:pPr lvl="1"/>
            <a:r>
              <a:rPr lang="en-US" dirty="0" smtClean="0"/>
              <a:t>c. </a:t>
            </a:r>
            <a:r>
              <a:rPr lang="zh-CN" altLang="en-US" dirty="0" smtClean="0"/>
              <a:t>已选择“强化”用例，如超出范围的值；</a:t>
            </a:r>
            <a:endParaRPr lang="en-US" altLang="zh-CN" dirty="0" smtClean="0"/>
          </a:p>
          <a:p>
            <a:pPr lvl="1"/>
            <a:r>
              <a:rPr lang="en-US" dirty="0" smtClean="0"/>
              <a:t>d. </a:t>
            </a:r>
            <a:r>
              <a:rPr lang="zh-CN" altLang="en-US" dirty="0" smtClean="0"/>
              <a:t>包含应用不同功能组合的测试用例。 </a:t>
            </a:r>
          </a:p>
          <a:p>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21.5.3 </a:t>
            </a:r>
            <a:r>
              <a:rPr lang="zh-CN" altLang="en-US" dirty="0" smtClean="0"/>
              <a:t>质量评价的附加准则</a:t>
            </a:r>
            <a:endParaRPr lang="zh-CN" altLang="en-US" dirty="0"/>
          </a:p>
        </p:txBody>
      </p:sp>
      <p:sp>
        <p:nvSpPr>
          <p:cNvPr id="3" name="内容占位符 2"/>
          <p:cNvSpPr>
            <a:spLocks noGrp="1"/>
          </p:cNvSpPr>
          <p:nvPr>
            <p:ph idx="1"/>
          </p:nvPr>
        </p:nvSpPr>
        <p:spPr/>
        <p:txBody>
          <a:bodyPr/>
          <a:lstStyle/>
          <a:p>
            <a:r>
              <a:rPr lang="en-US" dirty="0" smtClean="0"/>
              <a:t>1</a:t>
            </a:r>
            <a:r>
              <a:rPr lang="zh-CN" altLang="en-US" dirty="0" smtClean="0"/>
              <a:t>）质量因素的充分性</a:t>
            </a:r>
            <a:endParaRPr lang="en-US" altLang="zh-CN" dirty="0" smtClean="0"/>
          </a:p>
          <a:p>
            <a:r>
              <a:rPr lang="en-US" dirty="0" smtClean="0"/>
              <a:t>2</a:t>
            </a:r>
            <a:r>
              <a:rPr lang="zh-CN" altLang="en-US" dirty="0" smtClean="0"/>
              <a:t>）需求的可测试性</a:t>
            </a:r>
            <a:endParaRPr lang="en-US" altLang="zh-CN" dirty="0" smtClean="0"/>
          </a:p>
          <a:p>
            <a:r>
              <a:rPr lang="en-US" dirty="0" smtClean="0"/>
              <a:t>3) </a:t>
            </a:r>
            <a:r>
              <a:rPr lang="zh-CN" altLang="en-US" dirty="0" smtClean="0"/>
              <a:t>数据定义和数据使用的一致性</a:t>
            </a:r>
            <a:endParaRPr lang="en-US" altLang="zh-CN" dirty="0" smtClean="0"/>
          </a:p>
          <a:p>
            <a:r>
              <a:rPr lang="en-US" dirty="0" smtClean="0"/>
              <a:t>4</a:t>
            </a:r>
            <a:r>
              <a:rPr lang="zh-CN" altLang="en-US" dirty="0" smtClean="0"/>
              <a:t>）测试用例和测试过程的充分性</a:t>
            </a:r>
            <a:endParaRPr lang="en-US" altLang="zh-CN" dirty="0" smtClean="0"/>
          </a:p>
          <a:p>
            <a:r>
              <a:rPr lang="en-US" dirty="0" smtClean="0"/>
              <a:t>5</a:t>
            </a:r>
            <a:r>
              <a:rPr lang="zh-CN" altLang="en-US" dirty="0" smtClean="0"/>
              <a:t>）测试的完整性</a:t>
            </a:r>
            <a:endParaRPr lang="en-US" altLang="zh-CN" dirty="0" smtClean="0"/>
          </a:p>
          <a:p>
            <a:r>
              <a:rPr lang="en-US" dirty="0" smtClean="0"/>
              <a:t>6) </a:t>
            </a:r>
            <a:r>
              <a:rPr lang="zh-CN" altLang="en-US" dirty="0" smtClean="0"/>
              <a:t>回归测试的完整性</a:t>
            </a:r>
            <a:endParaRPr lang="en-US" altLang="zh-CN" dirty="0" smtClean="0"/>
          </a:p>
          <a:p>
            <a:endParaRPr lang="en-US" altLang="zh-CN" dirty="0" smtClean="0"/>
          </a:p>
          <a:p>
            <a:r>
              <a:rPr lang="zh-CN" altLang="en-US" dirty="0" smtClean="0"/>
              <a:t>参见“第</a:t>
            </a:r>
            <a:r>
              <a:rPr lang="en-US" altLang="zh-CN" dirty="0" smtClean="0"/>
              <a:t>8.5</a:t>
            </a:r>
            <a:r>
              <a:rPr lang="zh-CN" altLang="en-US" dirty="0" smtClean="0"/>
              <a:t>节：需求文档的质量度量”</a:t>
            </a:r>
          </a:p>
          <a:p>
            <a:endParaRPr lang="en-US" b="1" dirty="0" smtClean="0"/>
          </a:p>
          <a:p>
            <a:endParaRPr lang="en-US" b="1" dirty="0" smtClean="0"/>
          </a:p>
          <a:p>
            <a:r>
              <a:rPr lang="en-US" b="1" dirty="0" smtClean="0"/>
              <a:t>1</a:t>
            </a:r>
            <a:r>
              <a:rPr lang="zh-CN" altLang="en-US" b="1" dirty="0" smtClean="0"/>
              <a:t>）质量因素的充分性，</a:t>
            </a:r>
            <a:r>
              <a:rPr lang="zh-CN" altLang="en-US" dirty="0" smtClean="0"/>
              <a:t>主要用于对“软件需求规格说明”中的质量因素要求。要考虑的方面为：</a:t>
            </a:r>
            <a:endParaRPr lang="en-US" altLang="zh-CN" dirty="0" smtClean="0"/>
          </a:p>
          <a:p>
            <a:pPr lvl="1"/>
            <a:r>
              <a:rPr lang="en-US" dirty="0" smtClean="0"/>
              <a:t>a. </a:t>
            </a:r>
            <a:r>
              <a:rPr lang="zh-CN" altLang="en-US" dirty="0" smtClean="0"/>
              <a:t>考虑的质量因素和文档中的质量因素一致；</a:t>
            </a:r>
            <a:endParaRPr lang="en-US" altLang="zh-CN" dirty="0" smtClean="0"/>
          </a:p>
          <a:p>
            <a:pPr lvl="1"/>
            <a:r>
              <a:rPr lang="en-US" dirty="0" smtClean="0"/>
              <a:t>b. </a:t>
            </a:r>
            <a:r>
              <a:rPr lang="zh-CN" altLang="en-US" dirty="0" smtClean="0"/>
              <a:t>根据软件需求规格说明的资料项目说明的要求，每个质量因素都有一个可评价的方法</a:t>
            </a:r>
          </a:p>
          <a:p>
            <a:r>
              <a:rPr lang="en-US" b="1" dirty="0" smtClean="0"/>
              <a:t>2</a:t>
            </a:r>
            <a:r>
              <a:rPr lang="zh-CN" altLang="en-US" b="1" dirty="0" smtClean="0"/>
              <a:t>）需求的可测试性：</a:t>
            </a:r>
            <a:endParaRPr lang="en-US" altLang="zh-CN" b="1" dirty="0" smtClean="0"/>
          </a:p>
          <a:p>
            <a:pPr lvl="1"/>
            <a:r>
              <a:rPr lang="zh-CN" altLang="en-US" dirty="0" smtClean="0"/>
              <a:t>如果能设计一个客观的且可行的测试，来确定软件是否满足需求，那么就认为这个需求是可测试的。在需求分析中所提出的任何要求条款，都应当做到可测试。</a:t>
            </a: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21.1 </a:t>
            </a:r>
            <a:r>
              <a:rPr lang="zh-CN" altLang="en-US" dirty="0" smtClean="0"/>
              <a:t>总体与质量要求</a:t>
            </a:r>
            <a:endParaRPr lang="zh-CN" altLang="en-US" dirty="0"/>
          </a:p>
        </p:txBody>
      </p:sp>
      <p:sp>
        <p:nvSpPr>
          <p:cNvPr id="3" name="内容占位符 2"/>
          <p:cNvSpPr>
            <a:spLocks noGrp="1"/>
          </p:cNvSpPr>
          <p:nvPr>
            <p:ph idx="1"/>
          </p:nvPr>
        </p:nvSpPr>
        <p:spPr/>
        <p:txBody>
          <a:bodyPr/>
          <a:lstStyle/>
          <a:p>
            <a:r>
              <a:rPr lang="en-US" dirty="0" smtClean="0"/>
              <a:t>21.1.1 “</a:t>
            </a:r>
            <a:r>
              <a:rPr lang="zh-CN" altLang="en-US" dirty="0" smtClean="0"/>
              <a:t>爱国者</a:t>
            </a:r>
            <a:r>
              <a:rPr lang="en-US" dirty="0" smtClean="0"/>
              <a:t>”</a:t>
            </a:r>
            <a:r>
              <a:rPr lang="zh-CN" altLang="en-US" dirty="0" smtClean="0"/>
              <a:t>导弹拦截失败</a:t>
            </a:r>
          </a:p>
          <a:p>
            <a:r>
              <a:rPr lang="en-US" dirty="0" smtClean="0"/>
              <a:t>21.1.2  </a:t>
            </a:r>
            <a:r>
              <a:rPr lang="zh-CN" altLang="en-US" dirty="0" smtClean="0"/>
              <a:t>国防</a:t>
            </a:r>
            <a:r>
              <a:rPr lang="en-US" dirty="0" smtClean="0"/>
              <a:t>(</a:t>
            </a:r>
            <a:r>
              <a:rPr lang="zh-CN" altLang="en-US" dirty="0" smtClean="0"/>
              <a:t>装备</a:t>
            </a:r>
            <a:r>
              <a:rPr lang="en-US" dirty="0" smtClean="0"/>
              <a:t>)</a:t>
            </a:r>
            <a:r>
              <a:rPr lang="zh-CN" altLang="en-US" dirty="0" smtClean="0"/>
              <a:t>系统的特征</a:t>
            </a:r>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21.5.3 </a:t>
            </a:r>
            <a:r>
              <a:rPr lang="zh-CN" altLang="en-US" dirty="0" smtClean="0"/>
              <a:t>质量评价的附加准则</a:t>
            </a:r>
            <a:endParaRPr lang="zh-CN" altLang="en-US" dirty="0"/>
          </a:p>
        </p:txBody>
      </p:sp>
      <p:sp>
        <p:nvSpPr>
          <p:cNvPr id="3" name="内容占位符 2"/>
          <p:cNvSpPr>
            <a:spLocks noGrp="1"/>
          </p:cNvSpPr>
          <p:nvPr>
            <p:ph idx="1"/>
          </p:nvPr>
        </p:nvSpPr>
        <p:spPr/>
        <p:txBody>
          <a:bodyPr/>
          <a:lstStyle/>
          <a:p>
            <a:r>
              <a:rPr lang="en-US" b="1" dirty="0" smtClean="0"/>
              <a:t>1</a:t>
            </a:r>
            <a:r>
              <a:rPr lang="zh-CN" altLang="en-US" b="1" dirty="0" smtClean="0"/>
              <a:t>）质量因素的充分性，</a:t>
            </a:r>
            <a:r>
              <a:rPr lang="zh-CN" altLang="en-US" dirty="0" smtClean="0"/>
              <a:t>主要用于对“软件需求规格说明”中的质量因素要求。要考虑的方面为：</a:t>
            </a:r>
            <a:endParaRPr lang="en-US" altLang="zh-CN" dirty="0" smtClean="0"/>
          </a:p>
          <a:p>
            <a:pPr lvl="1"/>
            <a:r>
              <a:rPr lang="en-US" dirty="0" smtClean="0"/>
              <a:t>a. </a:t>
            </a:r>
            <a:r>
              <a:rPr lang="zh-CN" altLang="en-US" dirty="0" smtClean="0"/>
              <a:t>考虑的质量因素和文档中的质量因素一致；</a:t>
            </a:r>
            <a:endParaRPr lang="en-US" altLang="zh-CN" dirty="0" smtClean="0"/>
          </a:p>
          <a:p>
            <a:pPr lvl="1"/>
            <a:r>
              <a:rPr lang="en-US" dirty="0" smtClean="0"/>
              <a:t>b. </a:t>
            </a:r>
            <a:r>
              <a:rPr lang="zh-CN" altLang="en-US" dirty="0" smtClean="0"/>
              <a:t>根据软件需求规格说明的资料项目说明的要求，每个质量因素都有一个可评价的方法</a:t>
            </a:r>
          </a:p>
          <a:p>
            <a:r>
              <a:rPr lang="en-US" b="1" dirty="0" smtClean="0"/>
              <a:t>2</a:t>
            </a:r>
            <a:r>
              <a:rPr lang="zh-CN" altLang="en-US" b="1" dirty="0" smtClean="0"/>
              <a:t>）需求的可测试性：</a:t>
            </a:r>
            <a:endParaRPr lang="en-US" altLang="zh-CN" b="1" dirty="0" smtClean="0"/>
          </a:p>
          <a:p>
            <a:pPr lvl="1"/>
            <a:r>
              <a:rPr lang="zh-CN" altLang="en-US" dirty="0" smtClean="0"/>
              <a:t>如果能设计一个客观的且可行的测试，来确定软件是否满足需求，那么就认为这个需求是可测试的。在需求分析中所提出的任何要求条款，都应当做到可测试。</a:t>
            </a:r>
          </a:p>
          <a:p>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b="1" dirty="0" smtClean="0"/>
              <a:t>3)</a:t>
            </a:r>
            <a:r>
              <a:rPr lang="en-US" dirty="0" smtClean="0"/>
              <a:t> </a:t>
            </a:r>
            <a:r>
              <a:rPr lang="zh-CN" altLang="en-US" b="1" dirty="0" smtClean="0"/>
              <a:t>数据定义和数据使用的一致性，</a:t>
            </a:r>
            <a:endParaRPr lang="en-US" altLang="zh-CN" b="1" dirty="0" smtClean="0"/>
          </a:p>
          <a:p>
            <a:pPr lvl="1"/>
            <a:r>
              <a:rPr lang="zh-CN" altLang="en-US" dirty="0" smtClean="0"/>
              <a:t>该准则主要用于评价设计阶段的文档，要求每个数据元素的定义与其在软件逻辑中的使用相一致。其目的是为了保护变量的量纲和值域范围，防止变量的越界和物理量纲转换时的错误。</a:t>
            </a:r>
          </a:p>
          <a:p>
            <a:r>
              <a:rPr lang="en-US" b="1" dirty="0" smtClean="0"/>
              <a:t>4</a:t>
            </a:r>
            <a:r>
              <a:rPr lang="zh-CN" altLang="en-US" b="1" dirty="0" smtClean="0"/>
              <a:t>）测试用例和测试过程的充分性，</a:t>
            </a:r>
            <a:endParaRPr lang="en-US" altLang="zh-CN" b="1" dirty="0" smtClean="0"/>
          </a:p>
          <a:p>
            <a:pPr lvl="1"/>
            <a:r>
              <a:rPr lang="zh-CN" altLang="en-US" dirty="0" smtClean="0"/>
              <a:t>测试用例和测试过程的设计要充分，要求每个测试用例和测试过程应确切地规定所提供的输入、跟随的步骤，预期的输出和评价输出结果所用的准则。</a:t>
            </a:r>
            <a:endParaRPr lang="en-US" altLang="zh-CN" dirty="0" smtClean="0"/>
          </a:p>
          <a:p>
            <a:pPr lvl="1"/>
            <a:r>
              <a:rPr lang="zh-CN" altLang="en-US" dirty="0" smtClean="0"/>
              <a:t>如果这些因素中的任何一个没有规定，则测试用例或测试过程就是不充分的。</a:t>
            </a:r>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b="1" dirty="0" smtClean="0"/>
              <a:t>5</a:t>
            </a:r>
            <a:r>
              <a:rPr lang="zh-CN" altLang="en-US" b="1" dirty="0" smtClean="0"/>
              <a:t>）测试的完整性，</a:t>
            </a:r>
            <a:endParaRPr lang="en-US" altLang="zh-CN" b="1" dirty="0" smtClean="0"/>
          </a:p>
          <a:p>
            <a:pPr lvl="1"/>
            <a:r>
              <a:rPr lang="zh-CN" altLang="en-US" dirty="0" smtClean="0"/>
              <a:t>如果所有的测试用例和所有的测试规程都已完成，所有的结果都已记录，所有的验收准则都已满足，那么，测试就是完整的。</a:t>
            </a:r>
          </a:p>
          <a:p>
            <a:r>
              <a:rPr lang="en-US" b="1" dirty="0" smtClean="0"/>
              <a:t>6) </a:t>
            </a:r>
            <a:r>
              <a:rPr lang="zh-CN" altLang="en-US" b="1" dirty="0" smtClean="0"/>
              <a:t>回归测试的完整性，</a:t>
            </a:r>
            <a:endParaRPr lang="en-US" altLang="zh-CN" b="1" dirty="0" smtClean="0"/>
          </a:p>
          <a:p>
            <a:pPr lvl="1"/>
            <a:r>
              <a:rPr lang="zh-CN" altLang="en-US" dirty="0" smtClean="0"/>
              <a:t>如果所有在前次测试中查出问题的测试规程均已重复执行，其结果已被记载，且结果满足验收准则；且如果所有在前次测试中没有查出问题， 但其测试功能受到软件修正影响的那些测试和测试规程均已重新执行，其结果已经记载，且结果满足验收准则，则回归测试是完整的。</a:t>
            </a:r>
          </a:p>
          <a:p>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9257" y="152400"/>
            <a:ext cx="8146143" cy="736600"/>
          </a:xfrm>
        </p:spPr>
        <p:txBody>
          <a:bodyPr/>
          <a:lstStyle/>
          <a:p>
            <a:r>
              <a:rPr lang="en-US" dirty="0" smtClean="0"/>
              <a:t>21.5.4 </a:t>
            </a:r>
            <a:r>
              <a:rPr lang="zh-CN" altLang="en-US" dirty="0" smtClean="0"/>
              <a:t>系统分析和设计阶段的产品质量评价</a:t>
            </a:r>
            <a:endParaRPr lang="zh-CN" altLang="en-US" dirty="0"/>
          </a:p>
        </p:txBody>
      </p:sp>
      <p:graphicFrame>
        <p:nvGraphicFramePr>
          <p:cNvPr id="4" name="表格 3"/>
          <p:cNvGraphicFramePr>
            <a:graphicFrameLocks noGrp="1"/>
          </p:cNvGraphicFramePr>
          <p:nvPr/>
        </p:nvGraphicFramePr>
        <p:xfrm>
          <a:off x="899885" y="1509486"/>
          <a:ext cx="7895773" cy="3468914"/>
        </p:xfrm>
        <a:graphic>
          <a:graphicData uri="http://schemas.openxmlformats.org/drawingml/2006/table">
            <a:tbl>
              <a:tblPr/>
              <a:tblGrid>
                <a:gridCol w="1298519"/>
                <a:gridCol w="805276"/>
                <a:gridCol w="558170"/>
                <a:gridCol w="1753001"/>
                <a:gridCol w="782988"/>
                <a:gridCol w="944818"/>
                <a:gridCol w="973890"/>
                <a:gridCol w="779111"/>
              </a:tblGrid>
              <a:tr h="1228574">
                <a:tc>
                  <a:txBody>
                    <a:bodyPr/>
                    <a:lstStyle/>
                    <a:p>
                      <a:pPr marR="161925" indent="114935" algn="r">
                        <a:lnSpc>
                          <a:spcPts val="1760"/>
                        </a:lnSpc>
                        <a:spcAft>
                          <a:spcPts val="0"/>
                        </a:spcAft>
                      </a:pPr>
                      <a:r>
                        <a:rPr lang="en-US" altLang="zh-CN" sz="1600" b="1" dirty="0" smtClean="0">
                          <a:latin typeface="Times New Roman"/>
                          <a:ea typeface="宋体"/>
                        </a:rPr>
                        <a:t> </a:t>
                      </a:r>
                      <a:r>
                        <a:rPr lang="zh-CN" sz="1600" b="1" dirty="0" smtClean="0">
                          <a:latin typeface="Times New Roman"/>
                          <a:ea typeface="宋体"/>
                        </a:rPr>
                        <a:t>评价</a:t>
                      </a:r>
                      <a:r>
                        <a:rPr lang="zh-CN" sz="1600" b="1" dirty="0">
                          <a:latin typeface="Times New Roman"/>
                          <a:ea typeface="宋体"/>
                        </a:rPr>
                        <a:t>准则</a:t>
                      </a:r>
                      <a:endParaRPr lang="zh-CN" sz="1600" dirty="0">
                        <a:latin typeface="Times New Roman"/>
                        <a:ea typeface="宋体"/>
                      </a:endParaRPr>
                    </a:p>
                    <a:p>
                      <a:pPr indent="269875" algn="just">
                        <a:lnSpc>
                          <a:spcPts val="1760"/>
                        </a:lnSpc>
                        <a:spcAft>
                          <a:spcPts val="0"/>
                        </a:spcAft>
                      </a:pPr>
                      <a:endParaRPr lang="en-US" altLang="zh-CN" sz="1600" b="1" dirty="0" smtClean="0">
                        <a:latin typeface="Times New Roman"/>
                        <a:ea typeface="宋体"/>
                      </a:endParaRPr>
                    </a:p>
                    <a:p>
                      <a:pPr indent="269875" algn="just">
                        <a:lnSpc>
                          <a:spcPts val="1760"/>
                        </a:lnSpc>
                        <a:spcAft>
                          <a:spcPts val="0"/>
                        </a:spcAft>
                      </a:pPr>
                      <a:r>
                        <a:rPr lang="zh-CN" sz="1600" b="1" dirty="0" smtClean="0">
                          <a:latin typeface="Times New Roman"/>
                          <a:ea typeface="宋体"/>
                        </a:rPr>
                        <a:t>中间</a:t>
                      </a:r>
                      <a:r>
                        <a:rPr lang="zh-CN" sz="1600" b="1" dirty="0">
                          <a:latin typeface="Times New Roman"/>
                          <a:ea typeface="宋体"/>
                        </a:rPr>
                        <a:t>产品</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indent="269875" algn="just">
                        <a:lnSpc>
                          <a:spcPts val="1660"/>
                        </a:lnSpc>
                        <a:spcAft>
                          <a:spcPts val="0"/>
                        </a:spcAft>
                      </a:pPr>
                      <a:r>
                        <a:rPr lang="zh-CN" sz="1600" b="1" dirty="0">
                          <a:latin typeface="Times New Roman"/>
                          <a:ea typeface="宋体"/>
                        </a:rPr>
                        <a:t>内部一致性</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b="1" dirty="0">
                          <a:latin typeface="Times New Roman"/>
                          <a:ea typeface="宋体"/>
                        </a:rPr>
                        <a:t>可理解性</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b="1" dirty="0">
                          <a:latin typeface="Times New Roman"/>
                          <a:ea typeface="宋体"/>
                        </a:rPr>
                        <a:t>对指定文档的可追踪性</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b="1">
                          <a:latin typeface="Times New Roman"/>
                          <a:ea typeface="宋体"/>
                        </a:rPr>
                        <a:t>与指定文档的一致性</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b="1">
                          <a:latin typeface="Times New Roman"/>
                          <a:ea typeface="宋体"/>
                        </a:rPr>
                        <a:t>适当的分析、设计或编码技术</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b="1">
                          <a:latin typeface="Times New Roman"/>
                          <a:ea typeface="宋体"/>
                        </a:rPr>
                        <a:t>空间和时间资源的适当分配</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b="1">
                          <a:latin typeface="Times New Roman"/>
                          <a:ea typeface="宋体"/>
                        </a:rPr>
                        <a:t>对要求条款的充分测试覆盖</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1429">
                <a:tc>
                  <a:txBody>
                    <a:bodyPr/>
                    <a:lstStyle/>
                    <a:p>
                      <a:pPr indent="269875" algn="just">
                        <a:lnSpc>
                          <a:spcPts val="1660"/>
                        </a:lnSpc>
                        <a:spcAft>
                          <a:spcPts val="0"/>
                        </a:spcAft>
                      </a:pPr>
                      <a:r>
                        <a:rPr lang="zh-CN" sz="1600" b="1">
                          <a:latin typeface="Times New Roman"/>
                          <a:ea typeface="宋体"/>
                        </a:rPr>
                        <a:t>系统</a:t>
                      </a:r>
                      <a:r>
                        <a:rPr lang="en-US" sz="1600" b="1">
                          <a:latin typeface="Times New Roman"/>
                          <a:ea typeface="宋体"/>
                        </a:rPr>
                        <a:t>/</a:t>
                      </a:r>
                      <a:r>
                        <a:rPr lang="zh-CN" sz="1600" b="1">
                          <a:latin typeface="Times New Roman"/>
                          <a:ea typeface="宋体"/>
                        </a:rPr>
                        <a:t>子系统设计文档</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zh-CN" sz="1600">
                          <a:latin typeface="Times New Roman"/>
                          <a:ea typeface="宋体"/>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zh-CN" sz="1600">
                          <a:latin typeface="Times New Roman"/>
                          <a:ea typeface="宋体"/>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对系统要求或合同的可追踪性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0337">
                <a:tc>
                  <a:txBody>
                    <a:bodyPr/>
                    <a:lstStyle/>
                    <a:p>
                      <a:pPr indent="269875" algn="just">
                        <a:lnSpc>
                          <a:spcPts val="1660"/>
                        </a:lnSpc>
                        <a:spcAft>
                          <a:spcPts val="0"/>
                        </a:spcAft>
                      </a:pPr>
                      <a:r>
                        <a:rPr lang="zh-CN" sz="1600" b="1">
                          <a:latin typeface="Times New Roman"/>
                          <a:ea typeface="宋体"/>
                        </a:rPr>
                        <a:t>软件开发计划</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zh-CN" sz="1600">
                          <a:latin typeface="Times New Roman"/>
                          <a:ea typeface="宋体"/>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zh-CN" sz="1600">
                          <a:latin typeface="Times New Roman"/>
                          <a:ea typeface="宋体"/>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zh-CN" sz="1600">
                          <a:latin typeface="Times New Roman"/>
                          <a:ea typeface="宋体"/>
                        </a:rPr>
                        <a:t>对合同的可追踪性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7145">
                <a:tc>
                  <a:txBody>
                    <a:bodyPr/>
                    <a:lstStyle/>
                    <a:p>
                      <a:pPr indent="269875" algn="just">
                        <a:lnSpc>
                          <a:spcPts val="1660"/>
                        </a:lnSpc>
                        <a:spcAft>
                          <a:spcPts val="0"/>
                        </a:spcAft>
                      </a:pPr>
                      <a:r>
                        <a:rPr lang="zh-CN" sz="1600" b="1">
                          <a:latin typeface="Times New Roman"/>
                          <a:ea typeface="宋体"/>
                        </a:rPr>
                        <a:t>概要的软件需求规格说明</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zh-CN" sz="1600">
                          <a:latin typeface="Times New Roman"/>
                          <a:ea typeface="宋体"/>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zh-CN" sz="1600">
                          <a:latin typeface="Times New Roman"/>
                          <a:ea typeface="宋体"/>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gridSpan="2">
                  <a:txBody>
                    <a:bodyPr/>
                    <a:lstStyle/>
                    <a:p>
                      <a:pPr marL="342900" lvl="0" indent="-342900" algn="just">
                        <a:lnSpc>
                          <a:spcPts val="1660"/>
                        </a:lnSpc>
                        <a:spcAft>
                          <a:spcPts val="0"/>
                        </a:spcAft>
                        <a:buFont typeface="Wingdings"/>
                        <a:buChar char=""/>
                        <a:tabLst>
                          <a:tab pos="266700" algn="l"/>
                        </a:tabLst>
                      </a:pPr>
                      <a:r>
                        <a:rPr lang="zh-CN" sz="1600">
                          <a:latin typeface="Times New Roman"/>
                          <a:ea typeface="宋体"/>
                        </a:rPr>
                        <a:t>对系统要求或合同的可追踪性</a:t>
                      </a:r>
                    </a:p>
                    <a:p>
                      <a:pPr marL="342900" lvl="0" indent="-342900" algn="just">
                        <a:lnSpc>
                          <a:spcPts val="1660"/>
                        </a:lnSpc>
                        <a:spcAft>
                          <a:spcPts val="0"/>
                        </a:spcAft>
                        <a:buFont typeface="Wingdings"/>
                        <a:buChar char=""/>
                        <a:tabLst>
                          <a:tab pos="266700" algn="l"/>
                        </a:tabLst>
                      </a:pPr>
                      <a:r>
                        <a:rPr lang="zh-CN" sz="1600">
                          <a:latin typeface="Times New Roman"/>
                          <a:ea typeface="宋体"/>
                        </a:rPr>
                        <a:t>需求的可测试性</a:t>
                      </a:r>
                    </a:p>
                    <a:p>
                      <a:pPr marL="342900" lvl="0" indent="-342900" algn="just">
                        <a:lnSpc>
                          <a:spcPts val="1660"/>
                        </a:lnSpc>
                        <a:spcAft>
                          <a:spcPts val="0"/>
                        </a:spcAft>
                        <a:buFont typeface="Wingdings"/>
                        <a:buChar char=""/>
                        <a:tabLst>
                          <a:tab pos="266700" algn="l"/>
                        </a:tabLst>
                      </a:pPr>
                      <a:r>
                        <a:rPr lang="zh-CN" sz="1600">
                          <a:latin typeface="Times New Roman"/>
                          <a:ea typeface="宋体"/>
                        </a:rPr>
                        <a:t>质量因素要求的充分性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zh-CN" altLang="en-US"/>
                    </a:p>
                  </a:txBody>
                  <a:tcPr/>
                </a:tc>
                <a:tc>
                  <a:txBody>
                    <a:bodyPr/>
                    <a:lstStyle/>
                    <a:p>
                      <a:pPr indent="269875" algn="just">
                        <a:lnSpc>
                          <a:spcPts val="1760"/>
                        </a:lnSpc>
                        <a:spcAft>
                          <a:spcPts val="0"/>
                        </a:spcAft>
                      </a:pPr>
                      <a:r>
                        <a:rPr lang="zh-CN" sz="1600">
                          <a:latin typeface="Times New Roman"/>
                          <a:ea typeface="宋体"/>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zh-CN" sz="1600" dirty="0">
                          <a:latin typeface="Times New Roman"/>
                          <a:ea typeface="宋体"/>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zh-CN" sz="1600">
                          <a:latin typeface="Times New Roman"/>
                          <a:ea typeface="宋体"/>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1429">
                <a:tc>
                  <a:txBody>
                    <a:bodyPr/>
                    <a:lstStyle/>
                    <a:p>
                      <a:pPr indent="269875" algn="just">
                        <a:lnSpc>
                          <a:spcPts val="1660"/>
                        </a:lnSpc>
                        <a:spcAft>
                          <a:spcPts val="0"/>
                        </a:spcAft>
                      </a:pPr>
                      <a:r>
                        <a:rPr lang="zh-CN" sz="1600" b="1">
                          <a:latin typeface="Times New Roman"/>
                          <a:ea typeface="宋体"/>
                        </a:rPr>
                        <a:t>概要的接口需求说明</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zh-CN" sz="1600">
                          <a:latin typeface="Times New Roman"/>
                          <a:ea typeface="宋体"/>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zh-CN" sz="1600">
                          <a:latin typeface="Times New Roman"/>
                          <a:ea typeface="宋体"/>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vMerge="1">
                  <a:txBody>
                    <a:bodyPr/>
                    <a:lstStyle/>
                    <a:p>
                      <a:endParaRPr lang="zh-CN" altLang="en-US"/>
                    </a:p>
                  </a:txBody>
                  <a:tcPr/>
                </a:tc>
                <a:tc hMerge="1" vMerge="1">
                  <a:txBody>
                    <a:bodyPr/>
                    <a:lstStyle/>
                    <a:p>
                      <a:endParaRPr lang="zh-CN" altLang="en-US"/>
                    </a:p>
                  </a:txBody>
                  <a:tcPr/>
                </a:tc>
                <a:tc>
                  <a:txBody>
                    <a:bodyPr/>
                    <a:lstStyle/>
                    <a:p>
                      <a:pPr indent="269875" algn="just">
                        <a:lnSpc>
                          <a:spcPts val="1760"/>
                        </a:lnSpc>
                        <a:spcAft>
                          <a:spcPts val="0"/>
                        </a:spcAft>
                      </a:pPr>
                      <a:r>
                        <a:rPr lang="zh-CN" sz="1600">
                          <a:latin typeface="Times New Roman"/>
                          <a:ea typeface="宋体"/>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zh-CN" sz="1600" dirty="0">
                          <a:latin typeface="Times New Roman"/>
                          <a:ea typeface="宋体"/>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zh-CN" sz="1600" dirty="0">
                          <a:latin typeface="Times New Roman"/>
                          <a:ea typeface="宋体"/>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21.5.5 </a:t>
            </a:r>
            <a:r>
              <a:rPr lang="zh-CN" altLang="en-US" dirty="0" smtClean="0"/>
              <a:t>软件需求分析阶段的产品质量评价</a:t>
            </a:r>
            <a:endParaRPr lang="zh-CN" altLang="en-US" dirty="0"/>
          </a:p>
        </p:txBody>
      </p:sp>
      <p:graphicFrame>
        <p:nvGraphicFramePr>
          <p:cNvPr id="3" name="表格 2"/>
          <p:cNvGraphicFramePr>
            <a:graphicFrameLocks noGrp="1"/>
          </p:cNvGraphicFramePr>
          <p:nvPr/>
        </p:nvGraphicFramePr>
        <p:xfrm>
          <a:off x="986971" y="1973943"/>
          <a:ext cx="7982856" cy="2604508"/>
        </p:xfrm>
        <a:graphic>
          <a:graphicData uri="http://schemas.openxmlformats.org/drawingml/2006/table">
            <a:tbl>
              <a:tblPr/>
              <a:tblGrid>
                <a:gridCol w="1245185"/>
                <a:gridCol w="635777"/>
                <a:gridCol w="378927"/>
                <a:gridCol w="972709"/>
                <a:gridCol w="1552819"/>
                <a:gridCol w="1022517"/>
                <a:gridCol w="978568"/>
                <a:gridCol w="1196354"/>
              </a:tblGrid>
              <a:tr h="1016000">
                <a:tc>
                  <a:txBody>
                    <a:bodyPr/>
                    <a:lstStyle/>
                    <a:p>
                      <a:pPr indent="114935" algn="r">
                        <a:lnSpc>
                          <a:spcPts val="1660"/>
                        </a:lnSpc>
                        <a:spcAft>
                          <a:spcPts val="0"/>
                        </a:spcAft>
                      </a:pPr>
                      <a:r>
                        <a:rPr lang="zh-CN" sz="1600" b="1" dirty="0">
                          <a:latin typeface="Times New Roman"/>
                          <a:ea typeface="宋体"/>
                        </a:rPr>
                        <a:t>评价准则</a:t>
                      </a:r>
                      <a:endParaRPr lang="zh-CN" sz="1600" dirty="0">
                        <a:latin typeface="Times New Roman"/>
                        <a:ea typeface="宋体"/>
                      </a:endParaRPr>
                    </a:p>
                    <a:p>
                      <a:pPr indent="269875" algn="just">
                        <a:lnSpc>
                          <a:spcPts val="1660"/>
                        </a:lnSpc>
                        <a:spcAft>
                          <a:spcPts val="0"/>
                        </a:spcAft>
                      </a:pPr>
                      <a:r>
                        <a:rPr lang="zh-CN" sz="1600" b="1" dirty="0">
                          <a:latin typeface="Times New Roman"/>
                          <a:ea typeface="宋体"/>
                        </a:rPr>
                        <a:t>中间产品</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indent="269875" algn="just">
                        <a:lnSpc>
                          <a:spcPts val="1660"/>
                        </a:lnSpc>
                        <a:spcAft>
                          <a:spcPts val="0"/>
                        </a:spcAft>
                      </a:pPr>
                      <a:r>
                        <a:rPr lang="zh-CN" sz="1600" b="1" dirty="0">
                          <a:latin typeface="Times New Roman"/>
                          <a:ea typeface="宋体"/>
                        </a:rPr>
                        <a:t>内部一致性</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b="1" dirty="0">
                          <a:latin typeface="Times New Roman"/>
                          <a:ea typeface="宋体"/>
                        </a:rPr>
                        <a:t>可理解性</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b="1" dirty="0">
                          <a:latin typeface="Times New Roman"/>
                          <a:ea typeface="宋体"/>
                        </a:rPr>
                        <a:t>对指定文档的可追踪性</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b="1">
                          <a:latin typeface="Times New Roman"/>
                          <a:ea typeface="宋体"/>
                        </a:rPr>
                        <a:t>与指定文档的一致性</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b="1">
                          <a:latin typeface="Times New Roman"/>
                          <a:ea typeface="宋体"/>
                        </a:rPr>
                        <a:t>适当的分析、设计或编码技术</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b="1">
                          <a:latin typeface="Times New Roman"/>
                          <a:ea typeface="宋体"/>
                        </a:rPr>
                        <a:t>空间和时间资源的适当分配</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b="1">
                          <a:latin typeface="Times New Roman"/>
                          <a:ea typeface="宋体"/>
                        </a:rPr>
                        <a:t>对要求条款的充分测试覆盖</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53105">
                <a:tc>
                  <a:txBody>
                    <a:bodyPr/>
                    <a:lstStyle/>
                    <a:p>
                      <a:pPr indent="269875" algn="just">
                        <a:lnSpc>
                          <a:spcPts val="1660"/>
                        </a:lnSpc>
                        <a:spcAft>
                          <a:spcPts val="0"/>
                        </a:spcAft>
                      </a:pPr>
                      <a:r>
                        <a:rPr lang="zh-CN" sz="1600" b="1">
                          <a:latin typeface="Times New Roman"/>
                          <a:ea typeface="宋体"/>
                        </a:rPr>
                        <a:t>软件需求规格说明</a:t>
                      </a:r>
                      <a:r>
                        <a:rPr lang="en-US" sz="1600" b="1">
                          <a:latin typeface="Times New Roman"/>
                          <a:ea typeface="宋体"/>
                        </a:rPr>
                        <a:t>(SRS)</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zh-CN" sz="1600">
                          <a:latin typeface="Times New Roman"/>
                          <a:ea typeface="宋体"/>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zh-CN" sz="1600">
                          <a:latin typeface="Times New Roman"/>
                          <a:ea typeface="宋体"/>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gridSpan="2">
                  <a:txBody>
                    <a:bodyPr/>
                    <a:lstStyle/>
                    <a:p>
                      <a:pPr marL="342900" lvl="0" indent="-342900" algn="just">
                        <a:lnSpc>
                          <a:spcPts val="1660"/>
                        </a:lnSpc>
                        <a:spcAft>
                          <a:spcPts val="0"/>
                        </a:spcAft>
                        <a:buFont typeface="Wingdings"/>
                        <a:buChar char=""/>
                        <a:tabLst>
                          <a:tab pos="266700" algn="l"/>
                        </a:tabLst>
                      </a:pPr>
                      <a:r>
                        <a:rPr lang="zh-CN" sz="1600" dirty="0">
                          <a:latin typeface="Times New Roman"/>
                          <a:ea typeface="宋体"/>
                        </a:rPr>
                        <a:t>对系统要求或合同的可追踪性</a:t>
                      </a:r>
                    </a:p>
                    <a:p>
                      <a:pPr marL="342900" lvl="0" indent="-342900" algn="just">
                        <a:lnSpc>
                          <a:spcPts val="1660"/>
                        </a:lnSpc>
                        <a:spcAft>
                          <a:spcPts val="0"/>
                        </a:spcAft>
                        <a:buFont typeface="Wingdings"/>
                        <a:buChar char=""/>
                        <a:tabLst>
                          <a:tab pos="266700" algn="l"/>
                        </a:tabLst>
                      </a:pPr>
                      <a:r>
                        <a:rPr lang="zh-CN" sz="1600" dirty="0">
                          <a:latin typeface="Times New Roman"/>
                          <a:ea typeface="宋体"/>
                        </a:rPr>
                        <a:t>需求的可测试性</a:t>
                      </a:r>
                    </a:p>
                    <a:p>
                      <a:pPr marL="342900" lvl="0" indent="-342900" algn="just">
                        <a:lnSpc>
                          <a:spcPts val="1660"/>
                        </a:lnSpc>
                        <a:spcAft>
                          <a:spcPts val="0"/>
                        </a:spcAft>
                        <a:buFont typeface="Wingdings"/>
                        <a:buChar char=""/>
                        <a:tabLst>
                          <a:tab pos="266700" algn="l"/>
                        </a:tabLst>
                      </a:pPr>
                      <a:r>
                        <a:rPr lang="zh-CN" sz="1600" dirty="0">
                          <a:latin typeface="Times New Roman"/>
                          <a:ea typeface="宋体"/>
                        </a:rPr>
                        <a:t>质量因素要求的充分性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zh-CN" altLang="en-US"/>
                    </a:p>
                  </a:txBody>
                  <a:tcPr/>
                </a:tc>
                <a:tc>
                  <a:txBody>
                    <a:bodyPr/>
                    <a:lstStyle/>
                    <a:p>
                      <a:pPr indent="269875" algn="just">
                        <a:lnSpc>
                          <a:spcPts val="1760"/>
                        </a:lnSpc>
                        <a:spcAft>
                          <a:spcPts val="0"/>
                        </a:spcAft>
                      </a:pPr>
                      <a:r>
                        <a:rPr lang="zh-CN" sz="1600" dirty="0">
                          <a:latin typeface="Times New Roman"/>
                          <a:ea typeface="宋体"/>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zh-CN" sz="1600">
                          <a:latin typeface="Times New Roman"/>
                          <a:ea typeface="宋体"/>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zh-CN" sz="1600">
                          <a:latin typeface="Times New Roman"/>
                          <a:ea typeface="宋体"/>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5403">
                <a:tc>
                  <a:txBody>
                    <a:bodyPr/>
                    <a:lstStyle/>
                    <a:p>
                      <a:pPr indent="269875" algn="just">
                        <a:lnSpc>
                          <a:spcPts val="1660"/>
                        </a:lnSpc>
                        <a:spcAft>
                          <a:spcPts val="0"/>
                        </a:spcAft>
                      </a:pPr>
                      <a:r>
                        <a:rPr lang="zh-CN" sz="1600" b="1">
                          <a:latin typeface="Times New Roman"/>
                          <a:ea typeface="宋体"/>
                        </a:rPr>
                        <a:t>接口需求说明</a:t>
                      </a:r>
                      <a:r>
                        <a:rPr lang="en-US" sz="1600" b="1">
                          <a:latin typeface="Times New Roman"/>
                          <a:ea typeface="宋体"/>
                        </a:rPr>
                        <a:t>(IRS)</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zh-CN" sz="1600">
                          <a:latin typeface="Times New Roman"/>
                          <a:ea typeface="宋体"/>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zh-CN" sz="1600">
                          <a:latin typeface="Times New Roman"/>
                          <a:ea typeface="宋体"/>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vMerge="1">
                  <a:txBody>
                    <a:bodyPr/>
                    <a:lstStyle/>
                    <a:p>
                      <a:endParaRPr lang="zh-CN" altLang="en-US"/>
                    </a:p>
                  </a:txBody>
                  <a:tcPr/>
                </a:tc>
                <a:tc hMerge="1" vMerge="1">
                  <a:txBody>
                    <a:bodyPr/>
                    <a:lstStyle/>
                    <a:p>
                      <a:endParaRPr lang="zh-CN" altLang="en-US"/>
                    </a:p>
                  </a:txBody>
                  <a:tcPr/>
                </a:tc>
                <a:tc>
                  <a:txBody>
                    <a:bodyPr/>
                    <a:lstStyle/>
                    <a:p>
                      <a:pPr indent="269875" algn="just">
                        <a:lnSpc>
                          <a:spcPts val="1760"/>
                        </a:lnSpc>
                        <a:spcAft>
                          <a:spcPts val="0"/>
                        </a:spcAft>
                      </a:pPr>
                      <a:r>
                        <a:rPr lang="zh-CN" sz="1600" dirty="0">
                          <a:latin typeface="Times New Roman"/>
                          <a:ea typeface="宋体"/>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zh-CN" sz="1600" dirty="0">
                          <a:latin typeface="Times New Roman"/>
                          <a:ea typeface="宋体"/>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zh-CN" sz="1600" dirty="0">
                          <a:latin typeface="Times New Roman"/>
                          <a:ea typeface="宋体"/>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21.5.6 </a:t>
            </a:r>
            <a:r>
              <a:rPr lang="zh-CN" altLang="en-US" dirty="0" smtClean="0"/>
              <a:t>概要设计阶段的质量评价</a:t>
            </a:r>
            <a:endParaRPr lang="zh-CN" altLang="en-US" dirty="0"/>
          </a:p>
        </p:txBody>
      </p:sp>
      <p:graphicFrame>
        <p:nvGraphicFramePr>
          <p:cNvPr id="3" name="表格 2"/>
          <p:cNvGraphicFramePr>
            <a:graphicFrameLocks noGrp="1"/>
          </p:cNvGraphicFramePr>
          <p:nvPr/>
        </p:nvGraphicFramePr>
        <p:xfrm>
          <a:off x="955806" y="1371600"/>
          <a:ext cx="7941450" cy="4318000"/>
        </p:xfrm>
        <a:graphic>
          <a:graphicData uri="http://schemas.openxmlformats.org/drawingml/2006/table">
            <a:tbl>
              <a:tblPr/>
              <a:tblGrid>
                <a:gridCol w="1267126"/>
                <a:gridCol w="620271"/>
                <a:gridCol w="681315"/>
                <a:gridCol w="901856"/>
                <a:gridCol w="825061"/>
                <a:gridCol w="834906"/>
                <a:gridCol w="989482"/>
                <a:gridCol w="832936"/>
                <a:gridCol w="988497"/>
              </a:tblGrid>
              <a:tr h="1054100">
                <a:tc>
                  <a:txBody>
                    <a:bodyPr/>
                    <a:lstStyle/>
                    <a:p>
                      <a:pPr indent="114935" algn="r">
                        <a:lnSpc>
                          <a:spcPts val="1660"/>
                        </a:lnSpc>
                        <a:spcAft>
                          <a:spcPts val="0"/>
                        </a:spcAft>
                      </a:pPr>
                      <a:r>
                        <a:rPr lang="zh-CN" sz="1600" b="1" dirty="0">
                          <a:latin typeface="Times New Roman"/>
                          <a:ea typeface="宋体"/>
                        </a:rPr>
                        <a:t>评价准则</a:t>
                      </a:r>
                      <a:endParaRPr lang="zh-CN" sz="1600" dirty="0">
                        <a:latin typeface="Times New Roman"/>
                        <a:ea typeface="宋体"/>
                      </a:endParaRPr>
                    </a:p>
                    <a:p>
                      <a:pPr indent="269875" algn="just">
                        <a:lnSpc>
                          <a:spcPts val="1660"/>
                        </a:lnSpc>
                        <a:spcAft>
                          <a:spcPts val="0"/>
                        </a:spcAft>
                      </a:pPr>
                      <a:endParaRPr lang="en-US" altLang="zh-CN" sz="1600" b="1" dirty="0" smtClean="0">
                        <a:latin typeface="Times New Roman"/>
                        <a:ea typeface="宋体"/>
                      </a:endParaRPr>
                    </a:p>
                    <a:p>
                      <a:pPr indent="269875" algn="just">
                        <a:lnSpc>
                          <a:spcPts val="1660"/>
                        </a:lnSpc>
                        <a:spcAft>
                          <a:spcPts val="0"/>
                        </a:spcAft>
                      </a:pPr>
                      <a:endParaRPr lang="en-US" altLang="zh-CN" sz="1600" b="1" dirty="0" smtClean="0">
                        <a:latin typeface="Times New Roman"/>
                        <a:ea typeface="宋体"/>
                      </a:endParaRPr>
                    </a:p>
                    <a:p>
                      <a:pPr indent="269875" algn="just">
                        <a:lnSpc>
                          <a:spcPts val="1660"/>
                        </a:lnSpc>
                        <a:spcAft>
                          <a:spcPts val="0"/>
                        </a:spcAft>
                      </a:pPr>
                      <a:r>
                        <a:rPr lang="zh-CN" sz="1600" b="1" dirty="0" smtClean="0">
                          <a:latin typeface="Times New Roman"/>
                          <a:ea typeface="宋体"/>
                        </a:rPr>
                        <a:t>中间</a:t>
                      </a:r>
                      <a:r>
                        <a:rPr lang="zh-CN" sz="1600" b="1" dirty="0">
                          <a:latin typeface="Times New Roman"/>
                          <a:ea typeface="宋体"/>
                        </a:rPr>
                        <a:t>产品</a:t>
                      </a:r>
                      <a:endParaRPr lang="zh-CN" sz="1600" dirty="0">
                        <a:latin typeface="Times New Roman"/>
                        <a:ea typeface="宋体"/>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indent="269875" algn="just">
                        <a:lnSpc>
                          <a:spcPts val="1660"/>
                        </a:lnSpc>
                        <a:spcAft>
                          <a:spcPts val="0"/>
                        </a:spcAft>
                      </a:pPr>
                      <a:r>
                        <a:rPr lang="zh-CN" sz="1600" b="1" dirty="0">
                          <a:latin typeface="Times New Roman"/>
                          <a:ea typeface="宋体"/>
                        </a:rPr>
                        <a:t>内部一致性</a:t>
                      </a:r>
                      <a:endParaRPr lang="zh-CN" sz="1600" dirty="0">
                        <a:latin typeface="Times New Roman"/>
                        <a:ea typeface="宋体"/>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b="1" dirty="0">
                          <a:latin typeface="Times New Roman"/>
                          <a:ea typeface="宋体"/>
                        </a:rPr>
                        <a:t>可理解性</a:t>
                      </a:r>
                      <a:endParaRPr lang="zh-CN" sz="1600" dirty="0">
                        <a:latin typeface="Times New Roman"/>
                        <a:ea typeface="宋体"/>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b="1">
                          <a:latin typeface="Times New Roman"/>
                          <a:ea typeface="宋体"/>
                        </a:rPr>
                        <a:t>对指定文档的可追踪性</a:t>
                      </a:r>
                      <a:endParaRPr lang="zh-CN" sz="1600">
                        <a:latin typeface="Times New Roman"/>
                        <a:ea typeface="宋体"/>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b="1">
                          <a:latin typeface="Times New Roman"/>
                          <a:ea typeface="宋体"/>
                        </a:rPr>
                        <a:t>与指定文档的一致性</a:t>
                      </a:r>
                      <a:endParaRPr lang="zh-CN" sz="1600">
                        <a:latin typeface="Times New Roman"/>
                        <a:ea typeface="宋体"/>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b="1">
                          <a:latin typeface="Times New Roman"/>
                          <a:ea typeface="宋体"/>
                        </a:rPr>
                        <a:t>适当的分析、设计或编码技术</a:t>
                      </a:r>
                      <a:endParaRPr lang="zh-CN" sz="1600">
                        <a:latin typeface="Times New Roman"/>
                        <a:ea typeface="宋体"/>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b="1">
                          <a:latin typeface="Times New Roman"/>
                          <a:ea typeface="宋体"/>
                        </a:rPr>
                        <a:t>空间和时间资源的适当分配</a:t>
                      </a:r>
                      <a:endParaRPr lang="zh-CN" sz="1600">
                        <a:latin typeface="Times New Roman"/>
                        <a:ea typeface="宋体"/>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b="1">
                          <a:latin typeface="Times New Roman"/>
                          <a:ea typeface="宋体"/>
                        </a:rPr>
                        <a:t>对要求条款测试的充分覆盖</a:t>
                      </a:r>
                      <a:endParaRPr lang="zh-CN" sz="1600">
                        <a:latin typeface="Times New Roman"/>
                        <a:ea typeface="宋体"/>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b="1">
                          <a:latin typeface="Times New Roman"/>
                          <a:ea typeface="宋体"/>
                        </a:rPr>
                        <a:t>注：附加准则</a:t>
                      </a:r>
                      <a:endParaRPr lang="zh-CN" sz="1600">
                        <a:latin typeface="Times New Roman"/>
                        <a:ea typeface="宋体"/>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54100">
                <a:tc>
                  <a:txBody>
                    <a:bodyPr/>
                    <a:lstStyle/>
                    <a:p>
                      <a:pPr indent="269875" algn="just">
                        <a:lnSpc>
                          <a:spcPts val="1660"/>
                        </a:lnSpc>
                        <a:spcAft>
                          <a:spcPts val="0"/>
                        </a:spcAft>
                      </a:pPr>
                      <a:r>
                        <a:rPr lang="zh-CN" sz="1600" b="1">
                          <a:latin typeface="Times New Roman"/>
                          <a:ea typeface="宋体"/>
                        </a:rPr>
                        <a:t>软件设计文档</a:t>
                      </a:r>
                      <a:endParaRPr lang="zh-CN" sz="1600">
                        <a:latin typeface="Times New Roman"/>
                        <a:ea typeface="宋体"/>
                      </a:endParaRPr>
                    </a:p>
                    <a:p>
                      <a:pPr indent="269875" algn="just">
                        <a:lnSpc>
                          <a:spcPts val="1660"/>
                        </a:lnSpc>
                        <a:spcAft>
                          <a:spcPts val="0"/>
                        </a:spcAft>
                      </a:pPr>
                      <a:r>
                        <a:rPr lang="en-US" sz="1600" b="1">
                          <a:latin typeface="Times New Roman"/>
                          <a:ea typeface="宋体"/>
                        </a:rPr>
                        <a:t>(SDD)</a:t>
                      </a:r>
                      <a:endParaRPr lang="zh-CN" sz="1600">
                        <a:latin typeface="Times New Roman"/>
                        <a:ea typeface="宋体"/>
                      </a:endParaRPr>
                    </a:p>
                    <a:p>
                      <a:pPr indent="269875" algn="just">
                        <a:lnSpc>
                          <a:spcPts val="1660"/>
                        </a:lnSpc>
                        <a:spcAft>
                          <a:spcPts val="0"/>
                        </a:spcAft>
                      </a:pPr>
                      <a:r>
                        <a:rPr lang="en-US" sz="1600" b="1">
                          <a:latin typeface="Times New Roman"/>
                          <a:ea typeface="宋体"/>
                        </a:rPr>
                        <a:t>—---</a:t>
                      </a:r>
                      <a:r>
                        <a:rPr lang="zh-CN" sz="1600" b="1">
                          <a:latin typeface="Times New Roman"/>
                          <a:ea typeface="宋体"/>
                        </a:rPr>
                        <a:t>概要</a:t>
                      </a:r>
                      <a:endParaRPr lang="zh-CN" sz="1600">
                        <a:latin typeface="Times New Roman"/>
                        <a:ea typeface="宋体"/>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269875" algn="just">
                        <a:lnSpc>
                          <a:spcPts val="1660"/>
                        </a:lnSpc>
                        <a:spcAft>
                          <a:spcPts val="0"/>
                        </a:spcAft>
                      </a:pPr>
                      <a:r>
                        <a:rPr lang="zh-CN" sz="1600" dirty="0">
                          <a:latin typeface="Times New Roman"/>
                          <a:ea typeface="宋体"/>
                        </a:rPr>
                        <a:t>对</a:t>
                      </a:r>
                      <a:r>
                        <a:rPr lang="en-US" sz="1600" dirty="0">
                          <a:latin typeface="Times New Roman"/>
                          <a:ea typeface="宋体"/>
                        </a:rPr>
                        <a:t>IRS</a:t>
                      </a:r>
                      <a:r>
                        <a:rPr lang="zh-CN" sz="1600" dirty="0">
                          <a:latin typeface="Times New Roman"/>
                          <a:ea typeface="宋体"/>
                        </a:rPr>
                        <a:t>和</a:t>
                      </a:r>
                      <a:r>
                        <a:rPr lang="en-US" sz="1600" dirty="0">
                          <a:latin typeface="Times New Roman"/>
                          <a:ea typeface="宋体"/>
                        </a:rPr>
                        <a:t>SRS</a:t>
                      </a:r>
                      <a:r>
                        <a:rPr lang="zh-CN" sz="1600" dirty="0">
                          <a:latin typeface="Times New Roman"/>
                          <a:ea typeface="宋体"/>
                        </a:rPr>
                        <a:t>的可追踪性</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indent="269875" algn="just">
                        <a:lnSpc>
                          <a:spcPts val="1660"/>
                        </a:lnSpc>
                        <a:spcAft>
                          <a:spcPts val="0"/>
                        </a:spcAft>
                      </a:pPr>
                      <a:r>
                        <a:rPr lang="zh-CN" sz="1600" dirty="0">
                          <a:latin typeface="Times New Roman"/>
                          <a:ea typeface="宋体"/>
                        </a:rPr>
                        <a:t>与</a:t>
                      </a:r>
                      <a:r>
                        <a:rPr lang="en-US" sz="1600" dirty="0">
                          <a:latin typeface="Times New Roman"/>
                          <a:ea typeface="宋体"/>
                        </a:rPr>
                        <a:t>IDD</a:t>
                      </a:r>
                      <a:r>
                        <a:rPr lang="zh-CN" sz="1600" dirty="0">
                          <a:latin typeface="Times New Roman"/>
                          <a:ea typeface="宋体"/>
                        </a:rPr>
                        <a:t>一致性</a:t>
                      </a:r>
                    </a:p>
                    <a:p>
                      <a:pPr indent="269875" algn="just">
                        <a:lnSpc>
                          <a:spcPts val="1660"/>
                        </a:lnSpc>
                        <a:spcAft>
                          <a:spcPts val="0"/>
                        </a:spcAft>
                      </a:pPr>
                      <a:r>
                        <a:rPr lang="zh-CN" sz="1600" dirty="0">
                          <a:latin typeface="Times New Roman"/>
                          <a:ea typeface="宋体"/>
                        </a:rPr>
                        <a:t>与</a:t>
                      </a:r>
                      <a:r>
                        <a:rPr lang="en-US" sz="1600" dirty="0">
                          <a:latin typeface="Times New Roman"/>
                          <a:ea typeface="宋体"/>
                        </a:rPr>
                        <a:t>SDD</a:t>
                      </a:r>
                      <a:r>
                        <a:rPr lang="zh-CN" sz="1600" dirty="0">
                          <a:latin typeface="Times New Roman"/>
                          <a:ea typeface="宋体"/>
                        </a:rPr>
                        <a:t>一致性</a:t>
                      </a:r>
                      <a:r>
                        <a:rPr lang="en-US" sz="1600" dirty="0">
                          <a:latin typeface="Times New Roman"/>
                          <a:ea typeface="宋体"/>
                        </a:rPr>
                        <a:t> </a:t>
                      </a:r>
                      <a:endParaRPr lang="zh-CN" sz="1600" dirty="0">
                        <a:latin typeface="Times New Roman"/>
                        <a:ea typeface="宋体"/>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a:latin typeface="Times New Roman"/>
                        <a:ea typeface="宋体"/>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从</a:t>
                      </a:r>
                      <a:r>
                        <a:rPr lang="en-US" sz="1600">
                          <a:latin typeface="Times New Roman"/>
                          <a:ea typeface="宋体"/>
                        </a:rPr>
                        <a:t>CSCI</a:t>
                      </a:r>
                      <a:r>
                        <a:rPr lang="zh-CN" sz="1600">
                          <a:latin typeface="Times New Roman"/>
                          <a:ea typeface="宋体"/>
                        </a:rPr>
                        <a:t>到</a:t>
                      </a:r>
                      <a:r>
                        <a:rPr lang="en-US" sz="1600">
                          <a:latin typeface="Times New Roman"/>
                          <a:ea typeface="宋体"/>
                        </a:rPr>
                        <a:t>CSC</a:t>
                      </a:r>
                      <a:r>
                        <a:rPr lang="zh-CN" sz="1600">
                          <a:latin typeface="Times New Roman"/>
                          <a:ea typeface="宋体"/>
                        </a:rPr>
                        <a:t>要求分配的充分性</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2460">
                <a:tc>
                  <a:txBody>
                    <a:bodyPr/>
                    <a:lstStyle/>
                    <a:p>
                      <a:pPr indent="269875" algn="just">
                        <a:lnSpc>
                          <a:spcPts val="1660"/>
                        </a:lnSpc>
                        <a:spcAft>
                          <a:spcPts val="0"/>
                        </a:spcAft>
                      </a:pPr>
                      <a:r>
                        <a:rPr lang="zh-CN" sz="1600" b="1">
                          <a:latin typeface="Times New Roman"/>
                          <a:ea typeface="宋体"/>
                        </a:rPr>
                        <a:t>接口设计文档</a:t>
                      </a:r>
                      <a:r>
                        <a:rPr lang="en-US" sz="1600" b="1">
                          <a:latin typeface="Times New Roman"/>
                          <a:ea typeface="宋体"/>
                        </a:rPr>
                        <a:t>(IDD)----</a:t>
                      </a:r>
                      <a:r>
                        <a:rPr lang="zh-CN" sz="1600" b="1">
                          <a:latin typeface="Times New Roman"/>
                          <a:ea typeface="宋体"/>
                        </a:rPr>
                        <a:t>概要</a:t>
                      </a:r>
                      <a:endParaRPr lang="zh-CN" sz="1600">
                        <a:latin typeface="Times New Roman"/>
                        <a:ea typeface="宋体"/>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a:txBody>
                    <a:bodyPr/>
                    <a:lstStyle/>
                    <a:p>
                      <a:pPr indent="269875" algn="just">
                        <a:lnSpc>
                          <a:spcPts val="1660"/>
                        </a:lnSpc>
                        <a:spcAft>
                          <a:spcPts val="0"/>
                        </a:spcAft>
                      </a:pPr>
                      <a:endParaRPr lang="en-US" sz="1600">
                        <a:latin typeface="Times New Roman"/>
                        <a:ea typeface="宋体"/>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dirty="0">
                        <a:latin typeface="Times New Roman"/>
                        <a:ea typeface="宋体"/>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dirty="0">
                        <a:latin typeface="Times New Roman"/>
                        <a:ea typeface="宋体"/>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a:latin typeface="Times New Roman"/>
                        <a:ea typeface="宋体"/>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54100">
                <a:tc>
                  <a:txBody>
                    <a:bodyPr/>
                    <a:lstStyle/>
                    <a:p>
                      <a:pPr indent="269875" algn="just">
                        <a:lnSpc>
                          <a:spcPts val="1660"/>
                        </a:lnSpc>
                        <a:spcAft>
                          <a:spcPts val="0"/>
                        </a:spcAft>
                      </a:pPr>
                      <a:r>
                        <a:rPr lang="zh-CN" sz="1600" b="1">
                          <a:latin typeface="Times New Roman"/>
                          <a:ea typeface="宋体"/>
                        </a:rPr>
                        <a:t>软件测试计划</a:t>
                      </a:r>
                      <a:r>
                        <a:rPr lang="en-US" sz="1600" b="1">
                          <a:latin typeface="Times New Roman"/>
                          <a:ea typeface="宋体"/>
                        </a:rPr>
                        <a:t>(STP)</a:t>
                      </a:r>
                      <a:endParaRPr lang="zh-CN" sz="1600">
                        <a:latin typeface="Times New Roman"/>
                        <a:ea typeface="宋体"/>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对</a:t>
                      </a:r>
                      <a:r>
                        <a:rPr lang="en-US" sz="1600">
                          <a:latin typeface="Times New Roman"/>
                          <a:ea typeface="宋体"/>
                        </a:rPr>
                        <a:t>SDD</a:t>
                      </a:r>
                      <a:r>
                        <a:rPr lang="zh-CN" sz="1600">
                          <a:latin typeface="Times New Roman"/>
                          <a:ea typeface="宋体"/>
                        </a:rPr>
                        <a:t>、</a:t>
                      </a:r>
                      <a:r>
                        <a:rPr lang="en-US" sz="1600">
                          <a:latin typeface="Times New Roman"/>
                          <a:ea typeface="宋体"/>
                        </a:rPr>
                        <a:t>IRS</a:t>
                      </a:r>
                      <a:r>
                        <a:rPr lang="zh-CN" sz="1600">
                          <a:latin typeface="Times New Roman"/>
                          <a:ea typeface="宋体"/>
                        </a:rPr>
                        <a:t>和</a:t>
                      </a:r>
                      <a:r>
                        <a:rPr lang="en-US" sz="1600">
                          <a:latin typeface="Times New Roman"/>
                          <a:ea typeface="宋体"/>
                        </a:rPr>
                        <a:t>SRS</a:t>
                      </a:r>
                      <a:r>
                        <a:rPr lang="zh-CN" sz="1600">
                          <a:latin typeface="Times New Roman"/>
                          <a:ea typeface="宋体"/>
                        </a:rPr>
                        <a:t>可追踪性</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indent="269875" algn="just">
                        <a:lnSpc>
                          <a:spcPts val="1660"/>
                        </a:lnSpc>
                        <a:spcAft>
                          <a:spcPts val="0"/>
                        </a:spcAft>
                      </a:pPr>
                      <a:endParaRPr lang="en-US" sz="1600">
                        <a:latin typeface="Times New Roman"/>
                        <a:ea typeface="宋体"/>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a:latin typeface="Times New Roman"/>
                        <a:ea typeface="宋体"/>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dirty="0">
                        <a:latin typeface="Times New Roman"/>
                        <a:ea typeface="宋体"/>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数据记录、整理和分析方法的充分性</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1640">
                <a:tc>
                  <a:txBody>
                    <a:bodyPr/>
                    <a:lstStyle/>
                    <a:p>
                      <a:pPr indent="269875" algn="just">
                        <a:lnSpc>
                          <a:spcPts val="1660"/>
                        </a:lnSpc>
                        <a:spcAft>
                          <a:spcPts val="0"/>
                        </a:spcAft>
                      </a:pPr>
                      <a:r>
                        <a:rPr lang="en-US" sz="1600" b="1">
                          <a:latin typeface="Times New Roman"/>
                          <a:ea typeface="宋体"/>
                        </a:rPr>
                        <a:t>CSC</a:t>
                      </a:r>
                      <a:r>
                        <a:rPr lang="zh-CN" sz="1600" b="1">
                          <a:latin typeface="Times New Roman"/>
                          <a:ea typeface="宋体"/>
                        </a:rPr>
                        <a:t>测试要求</a:t>
                      </a:r>
                      <a:endParaRPr lang="zh-CN" sz="1600">
                        <a:latin typeface="Times New Roman"/>
                        <a:ea typeface="宋体"/>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a:latin typeface="Times New Roman"/>
                        <a:ea typeface="宋体"/>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a:latin typeface="Times New Roman"/>
                        <a:ea typeface="宋体"/>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a:latin typeface="Times New Roman"/>
                        <a:ea typeface="宋体"/>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a:latin typeface="Times New Roman"/>
                        <a:ea typeface="宋体"/>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a:latin typeface="Times New Roman"/>
                        <a:ea typeface="宋体"/>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dirty="0">
                        <a:latin typeface="Times New Roman"/>
                        <a:ea typeface="宋体"/>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21.5.7 </a:t>
            </a:r>
            <a:r>
              <a:rPr lang="zh-CN" altLang="en-US" dirty="0" smtClean="0"/>
              <a:t>详细设计阶段的质量评价</a:t>
            </a:r>
            <a:endParaRPr lang="zh-CN" altLang="en-US" dirty="0"/>
          </a:p>
        </p:txBody>
      </p:sp>
      <p:graphicFrame>
        <p:nvGraphicFramePr>
          <p:cNvPr id="3" name="表格 2"/>
          <p:cNvGraphicFramePr>
            <a:graphicFrameLocks noGrp="1"/>
          </p:cNvGraphicFramePr>
          <p:nvPr/>
        </p:nvGraphicFramePr>
        <p:xfrm>
          <a:off x="246742" y="1101601"/>
          <a:ext cx="8897258" cy="5538685"/>
        </p:xfrm>
        <a:graphic>
          <a:graphicData uri="http://schemas.openxmlformats.org/drawingml/2006/table">
            <a:tbl>
              <a:tblPr/>
              <a:tblGrid>
                <a:gridCol w="1385118"/>
                <a:gridCol w="690425"/>
                <a:gridCol w="653143"/>
                <a:gridCol w="725714"/>
                <a:gridCol w="1349829"/>
                <a:gridCol w="754742"/>
                <a:gridCol w="1117600"/>
                <a:gridCol w="784987"/>
                <a:gridCol w="1435700"/>
              </a:tblGrid>
              <a:tr h="934193">
                <a:tc>
                  <a:txBody>
                    <a:bodyPr/>
                    <a:lstStyle/>
                    <a:p>
                      <a:pPr indent="114935" algn="r">
                        <a:lnSpc>
                          <a:spcPts val="1660"/>
                        </a:lnSpc>
                        <a:spcAft>
                          <a:spcPts val="0"/>
                        </a:spcAft>
                      </a:pPr>
                      <a:r>
                        <a:rPr lang="zh-CN" sz="1600" b="1" dirty="0">
                          <a:latin typeface="Times New Roman"/>
                          <a:ea typeface="宋体"/>
                        </a:rPr>
                        <a:t>评价准则</a:t>
                      </a:r>
                      <a:endParaRPr lang="zh-CN" sz="1600" dirty="0">
                        <a:latin typeface="Times New Roman"/>
                        <a:ea typeface="宋体"/>
                      </a:endParaRPr>
                    </a:p>
                    <a:p>
                      <a:pPr indent="269875" algn="just">
                        <a:lnSpc>
                          <a:spcPts val="1660"/>
                        </a:lnSpc>
                        <a:spcAft>
                          <a:spcPts val="0"/>
                        </a:spcAft>
                      </a:pPr>
                      <a:endParaRPr lang="en-US" altLang="zh-CN" sz="1600" b="1" dirty="0" smtClean="0">
                        <a:latin typeface="Times New Roman"/>
                        <a:ea typeface="宋体"/>
                      </a:endParaRPr>
                    </a:p>
                    <a:p>
                      <a:pPr indent="269875" algn="just">
                        <a:lnSpc>
                          <a:spcPts val="1660"/>
                        </a:lnSpc>
                        <a:spcAft>
                          <a:spcPts val="0"/>
                        </a:spcAft>
                      </a:pPr>
                      <a:endParaRPr lang="en-US" altLang="zh-CN" sz="1600" b="1" dirty="0" smtClean="0">
                        <a:latin typeface="Times New Roman"/>
                        <a:ea typeface="宋体"/>
                      </a:endParaRPr>
                    </a:p>
                    <a:p>
                      <a:pPr indent="269875" algn="just">
                        <a:lnSpc>
                          <a:spcPts val="1660"/>
                        </a:lnSpc>
                        <a:spcAft>
                          <a:spcPts val="0"/>
                        </a:spcAft>
                      </a:pPr>
                      <a:r>
                        <a:rPr lang="zh-CN" sz="1600" b="1" dirty="0" smtClean="0">
                          <a:latin typeface="Times New Roman"/>
                          <a:ea typeface="宋体"/>
                        </a:rPr>
                        <a:t>中间</a:t>
                      </a:r>
                      <a:r>
                        <a:rPr lang="zh-CN" sz="1600" b="1" dirty="0">
                          <a:latin typeface="Times New Roman"/>
                          <a:ea typeface="宋体"/>
                        </a:rPr>
                        <a:t>产品</a:t>
                      </a:r>
                      <a:endParaRPr lang="zh-CN" sz="1600" dirty="0">
                        <a:latin typeface="Times New Roman"/>
                        <a:ea typeface="宋体"/>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indent="269875" algn="just">
                        <a:lnSpc>
                          <a:spcPts val="1660"/>
                        </a:lnSpc>
                        <a:spcAft>
                          <a:spcPts val="0"/>
                        </a:spcAft>
                      </a:pPr>
                      <a:r>
                        <a:rPr lang="zh-CN" sz="1600" b="1" dirty="0">
                          <a:latin typeface="Times New Roman"/>
                          <a:ea typeface="宋体"/>
                        </a:rPr>
                        <a:t>内部一致性</a:t>
                      </a:r>
                      <a:endParaRPr lang="zh-CN" sz="1600" dirty="0">
                        <a:latin typeface="Times New Roman"/>
                        <a:ea typeface="宋体"/>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b="1" dirty="0">
                          <a:latin typeface="Times New Roman"/>
                          <a:ea typeface="宋体"/>
                        </a:rPr>
                        <a:t>可理解性</a:t>
                      </a:r>
                      <a:endParaRPr lang="zh-CN" sz="1600" dirty="0">
                        <a:latin typeface="Times New Roman"/>
                        <a:ea typeface="宋体"/>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b="1" dirty="0">
                          <a:latin typeface="Times New Roman"/>
                          <a:ea typeface="宋体"/>
                        </a:rPr>
                        <a:t>对指定文档的可追踪性</a:t>
                      </a:r>
                      <a:endParaRPr lang="zh-CN" sz="1600" dirty="0">
                        <a:latin typeface="Times New Roman"/>
                        <a:ea typeface="宋体"/>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indent="269875" algn="just">
                        <a:lnSpc>
                          <a:spcPts val="1660"/>
                        </a:lnSpc>
                        <a:spcAft>
                          <a:spcPts val="0"/>
                        </a:spcAft>
                      </a:pPr>
                      <a:r>
                        <a:rPr lang="zh-CN" sz="1600" b="1">
                          <a:latin typeface="Times New Roman"/>
                          <a:ea typeface="宋体"/>
                        </a:rPr>
                        <a:t>与指定文档的一致性</a:t>
                      </a:r>
                      <a:endParaRPr lang="zh-CN" sz="1600">
                        <a:latin typeface="Times New Roman"/>
                        <a:ea typeface="宋体"/>
                      </a:endParaRPr>
                    </a:p>
                  </a:txBody>
                  <a:tcPr marL="43031" marR="43031"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b="1">
                          <a:latin typeface="Times New Roman"/>
                          <a:ea typeface="宋体"/>
                        </a:rPr>
                        <a:t>适当的分析、设计或编码技术</a:t>
                      </a:r>
                      <a:endParaRPr lang="zh-CN" sz="1600">
                        <a:latin typeface="Times New Roman"/>
                        <a:ea typeface="宋体"/>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b="1">
                          <a:latin typeface="Times New Roman"/>
                          <a:ea typeface="宋体"/>
                        </a:rPr>
                        <a:t>空间和时间资源的适当分配</a:t>
                      </a:r>
                      <a:endParaRPr lang="zh-CN" sz="1600">
                        <a:latin typeface="Times New Roman"/>
                        <a:ea typeface="宋体"/>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b="1">
                          <a:latin typeface="Times New Roman"/>
                          <a:ea typeface="宋体"/>
                        </a:rPr>
                        <a:t>对要求条款测试的充分覆盖</a:t>
                      </a:r>
                      <a:endParaRPr lang="zh-CN" sz="1600">
                        <a:latin typeface="Times New Roman"/>
                        <a:ea typeface="宋体"/>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b="1">
                          <a:latin typeface="Times New Roman"/>
                          <a:ea typeface="宋体"/>
                        </a:rPr>
                        <a:t>注：附加准则</a:t>
                      </a:r>
                      <a:endParaRPr lang="zh-CN" sz="1600">
                        <a:latin typeface="Times New Roman"/>
                        <a:ea typeface="宋体"/>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4193">
                <a:tc>
                  <a:txBody>
                    <a:bodyPr/>
                    <a:lstStyle/>
                    <a:p>
                      <a:pPr indent="269875" algn="just">
                        <a:lnSpc>
                          <a:spcPts val="1660"/>
                        </a:lnSpc>
                        <a:spcAft>
                          <a:spcPts val="0"/>
                        </a:spcAft>
                      </a:pPr>
                      <a:r>
                        <a:rPr lang="zh-CN" sz="1600" b="1">
                          <a:latin typeface="Times New Roman"/>
                          <a:ea typeface="宋体"/>
                        </a:rPr>
                        <a:t>软件设计文档</a:t>
                      </a:r>
                      <a:endParaRPr lang="zh-CN" sz="1600">
                        <a:latin typeface="Times New Roman"/>
                        <a:ea typeface="宋体"/>
                      </a:endParaRPr>
                    </a:p>
                    <a:p>
                      <a:pPr indent="269875" algn="just">
                        <a:lnSpc>
                          <a:spcPts val="1660"/>
                        </a:lnSpc>
                        <a:spcAft>
                          <a:spcPts val="0"/>
                        </a:spcAft>
                      </a:pPr>
                      <a:r>
                        <a:rPr lang="en-US" sz="1600" b="1">
                          <a:latin typeface="Times New Roman"/>
                          <a:ea typeface="宋体"/>
                        </a:rPr>
                        <a:t>(SDD)</a:t>
                      </a:r>
                      <a:endParaRPr lang="zh-CN" sz="1600">
                        <a:latin typeface="Times New Roman"/>
                        <a:ea typeface="宋体"/>
                      </a:endParaRPr>
                    </a:p>
                    <a:p>
                      <a:pPr indent="269875" algn="just">
                        <a:lnSpc>
                          <a:spcPts val="1660"/>
                        </a:lnSpc>
                        <a:spcAft>
                          <a:spcPts val="0"/>
                        </a:spcAft>
                      </a:pPr>
                      <a:r>
                        <a:rPr lang="en-US" sz="1600" b="1">
                          <a:latin typeface="Times New Roman"/>
                          <a:ea typeface="宋体"/>
                        </a:rPr>
                        <a:t>—</a:t>
                      </a:r>
                      <a:r>
                        <a:rPr lang="zh-CN" sz="1600" b="1">
                          <a:latin typeface="Times New Roman"/>
                          <a:ea typeface="宋体"/>
                        </a:rPr>
                        <a:t>详细设计</a:t>
                      </a:r>
                      <a:endParaRPr lang="zh-CN" sz="1600">
                        <a:latin typeface="Times New Roman"/>
                        <a:ea typeface="宋体"/>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7">
                  <a:txBody>
                    <a:bodyPr/>
                    <a:lstStyle/>
                    <a:p>
                      <a:pPr marL="71755" marR="71755" indent="269875" algn="just">
                        <a:lnSpc>
                          <a:spcPts val="1660"/>
                        </a:lnSpc>
                        <a:spcAft>
                          <a:spcPts val="0"/>
                        </a:spcAft>
                      </a:pPr>
                      <a:r>
                        <a:rPr lang="zh-CN" sz="1600">
                          <a:latin typeface="Times New Roman"/>
                          <a:ea typeface="宋体"/>
                        </a:rPr>
                        <a:t>对</a:t>
                      </a:r>
                      <a:r>
                        <a:rPr lang="en-US" sz="1600">
                          <a:latin typeface="Times New Roman"/>
                          <a:ea typeface="宋体"/>
                        </a:rPr>
                        <a:t>IRS</a:t>
                      </a:r>
                      <a:r>
                        <a:rPr lang="zh-CN" sz="1600">
                          <a:latin typeface="Times New Roman"/>
                          <a:ea typeface="宋体"/>
                        </a:rPr>
                        <a:t>和</a:t>
                      </a:r>
                      <a:r>
                        <a:rPr lang="en-US" sz="1600">
                          <a:latin typeface="Times New Roman"/>
                          <a:ea typeface="宋体"/>
                        </a:rPr>
                        <a:t>SRS</a:t>
                      </a:r>
                      <a:r>
                        <a:rPr lang="zh-CN" sz="1600">
                          <a:latin typeface="Times New Roman"/>
                          <a:ea typeface="宋体"/>
                        </a:rPr>
                        <a:t>的可追踪性</a:t>
                      </a:r>
                    </a:p>
                  </a:txBody>
                  <a:tcPr marL="43031" marR="43031"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与</a:t>
                      </a:r>
                      <a:r>
                        <a:rPr lang="en-US" sz="1600" dirty="0">
                          <a:latin typeface="Times New Roman"/>
                          <a:ea typeface="宋体"/>
                        </a:rPr>
                        <a:t>IDD</a:t>
                      </a:r>
                      <a:r>
                        <a:rPr lang="zh-CN" sz="1600" dirty="0">
                          <a:latin typeface="Times New Roman"/>
                          <a:ea typeface="宋体"/>
                        </a:rPr>
                        <a:t>一致</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dirty="0">
                        <a:latin typeface="Times New Roman"/>
                        <a:ea typeface="宋体"/>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数据定义和使用的一致性</a:t>
                      </a:r>
                      <a:r>
                        <a:rPr lang="en-US" sz="1600">
                          <a:latin typeface="Times New Roman"/>
                          <a:ea typeface="宋体"/>
                        </a:rPr>
                        <a:t>;</a:t>
                      </a:r>
                      <a:endParaRPr lang="zh-CN" sz="1600">
                        <a:latin typeface="Times New Roman"/>
                        <a:ea typeface="宋体"/>
                      </a:endParaRPr>
                    </a:p>
                    <a:p>
                      <a:pPr indent="269875" algn="just">
                        <a:lnSpc>
                          <a:spcPts val="1660"/>
                        </a:lnSpc>
                        <a:spcAft>
                          <a:spcPts val="0"/>
                        </a:spcAft>
                      </a:pPr>
                      <a:r>
                        <a:rPr lang="zh-CN" sz="1600">
                          <a:latin typeface="Times New Roman"/>
                          <a:ea typeface="宋体"/>
                        </a:rPr>
                        <a:t>常数的准确性和精度要求</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7096">
                <a:tc>
                  <a:txBody>
                    <a:bodyPr/>
                    <a:lstStyle/>
                    <a:p>
                      <a:pPr indent="269875" algn="just">
                        <a:lnSpc>
                          <a:spcPts val="1660"/>
                        </a:lnSpc>
                        <a:spcAft>
                          <a:spcPts val="0"/>
                        </a:spcAft>
                      </a:pPr>
                      <a:r>
                        <a:rPr lang="zh-CN" sz="1600" b="1">
                          <a:latin typeface="Times New Roman"/>
                          <a:ea typeface="宋体"/>
                        </a:rPr>
                        <a:t>接口设计文档</a:t>
                      </a:r>
                      <a:r>
                        <a:rPr lang="en-US" sz="1600" b="1">
                          <a:latin typeface="Times New Roman"/>
                          <a:ea typeface="宋体"/>
                        </a:rPr>
                        <a:t>(IDD)</a:t>
                      </a:r>
                      <a:endParaRPr lang="zh-CN" sz="1600">
                        <a:latin typeface="Times New Roman"/>
                        <a:ea typeface="宋体"/>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indent="269875" algn="just">
                        <a:lnSpc>
                          <a:spcPts val="1660"/>
                        </a:lnSpc>
                        <a:spcAft>
                          <a:spcPts val="0"/>
                        </a:spcAft>
                      </a:pPr>
                      <a:r>
                        <a:rPr lang="zh-CN" sz="1600">
                          <a:latin typeface="Times New Roman"/>
                          <a:ea typeface="宋体"/>
                        </a:rPr>
                        <a:t>与</a:t>
                      </a:r>
                      <a:r>
                        <a:rPr lang="en-US" sz="1600">
                          <a:latin typeface="Times New Roman"/>
                          <a:ea typeface="宋体"/>
                        </a:rPr>
                        <a:t>SDD</a:t>
                      </a:r>
                      <a:r>
                        <a:rPr lang="zh-CN" sz="1600">
                          <a:latin typeface="Times New Roman"/>
                          <a:ea typeface="宋体"/>
                        </a:rPr>
                        <a:t>一致</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a:latin typeface="Times New Roman"/>
                        <a:ea typeface="宋体"/>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a:latin typeface="Times New Roman"/>
                        <a:ea typeface="宋体"/>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dirty="0">
                        <a:latin typeface="Times New Roman"/>
                        <a:ea typeface="宋体"/>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dirty="0">
                        <a:latin typeface="Times New Roman"/>
                        <a:ea typeface="宋体"/>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2795">
                <a:tc>
                  <a:txBody>
                    <a:bodyPr/>
                    <a:lstStyle/>
                    <a:p>
                      <a:pPr indent="269875" algn="just">
                        <a:lnSpc>
                          <a:spcPts val="1660"/>
                        </a:lnSpc>
                        <a:spcAft>
                          <a:spcPts val="0"/>
                        </a:spcAft>
                      </a:pPr>
                      <a:r>
                        <a:rPr lang="zh-CN" sz="1600" b="1">
                          <a:latin typeface="Times New Roman"/>
                          <a:ea typeface="宋体"/>
                        </a:rPr>
                        <a:t>软件测试计划</a:t>
                      </a:r>
                      <a:r>
                        <a:rPr lang="en-US" sz="1600" b="1">
                          <a:latin typeface="Times New Roman"/>
                          <a:ea typeface="宋体"/>
                        </a:rPr>
                        <a:t>(STP)</a:t>
                      </a:r>
                      <a:endParaRPr lang="zh-CN" sz="1600">
                        <a:latin typeface="Times New Roman"/>
                        <a:ea typeface="宋体"/>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indent="269875" algn="just">
                        <a:lnSpc>
                          <a:spcPts val="1660"/>
                        </a:lnSpc>
                        <a:spcAft>
                          <a:spcPts val="0"/>
                        </a:spcAft>
                      </a:pPr>
                      <a:r>
                        <a:rPr lang="zh-CN" sz="1600">
                          <a:latin typeface="Times New Roman"/>
                          <a:ea typeface="宋体"/>
                        </a:rPr>
                        <a:t>与</a:t>
                      </a:r>
                      <a:r>
                        <a:rPr lang="en-US" sz="1600">
                          <a:latin typeface="Times New Roman"/>
                          <a:ea typeface="宋体"/>
                        </a:rPr>
                        <a:t>SDP</a:t>
                      </a:r>
                      <a:r>
                        <a:rPr lang="zh-CN" sz="1600">
                          <a:latin typeface="Times New Roman"/>
                          <a:ea typeface="宋体"/>
                        </a:rPr>
                        <a:t>一致</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a:latin typeface="Times New Roman"/>
                        <a:ea typeface="宋体"/>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a:latin typeface="Times New Roman"/>
                        <a:ea typeface="宋体"/>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a:latin typeface="Times New Roman"/>
                        <a:ea typeface="宋体"/>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数据记录、整理和分析方法的充分性</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7096">
                <a:tc>
                  <a:txBody>
                    <a:bodyPr/>
                    <a:lstStyle/>
                    <a:p>
                      <a:pPr indent="269875" algn="just">
                        <a:lnSpc>
                          <a:spcPts val="1660"/>
                        </a:lnSpc>
                        <a:spcAft>
                          <a:spcPts val="0"/>
                        </a:spcAft>
                      </a:pPr>
                      <a:r>
                        <a:rPr lang="en-US" sz="1600" b="1">
                          <a:latin typeface="Times New Roman"/>
                          <a:ea typeface="宋体"/>
                        </a:rPr>
                        <a:t>CSU</a:t>
                      </a:r>
                      <a:r>
                        <a:rPr lang="zh-CN" sz="1600" b="1">
                          <a:latin typeface="Times New Roman"/>
                          <a:ea typeface="宋体"/>
                        </a:rPr>
                        <a:t>测试要求和测试用例</a:t>
                      </a:r>
                      <a:endParaRPr lang="zh-CN" sz="1600">
                        <a:latin typeface="Times New Roman"/>
                        <a:ea typeface="宋体"/>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rowSpan="2">
                  <a:txBody>
                    <a:bodyPr/>
                    <a:lstStyle/>
                    <a:p>
                      <a:pPr indent="269875" algn="just">
                        <a:lnSpc>
                          <a:spcPts val="1660"/>
                        </a:lnSpc>
                        <a:spcAft>
                          <a:spcPts val="0"/>
                        </a:spcAft>
                      </a:pPr>
                      <a:r>
                        <a:rPr lang="zh-CN" sz="1600">
                          <a:latin typeface="Times New Roman"/>
                          <a:ea typeface="宋体"/>
                        </a:rPr>
                        <a:t>与</a:t>
                      </a:r>
                      <a:r>
                        <a:rPr lang="en-US" sz="1600">
                          <a:latin typeface="Times New Roman"/>
                          <a:ea typeface="宋体"/>
                        </a:rPr>
                        <a:t>SDD</a:t>
                      </a:r>
                      <a:endParaRPr lang="zh-CN" sz="1600">
                        <a:latin typeface="Times New Roman"/>
                        <a:ea typeface="宋体"/>
                      </a:endParaRPr>
                    </a:p>
                    <a:p>
                      <a:pPr indent="269875" algn="just">
                        <a:lnSpc>
                          <a:spcPts val="1660"/>
                        </a:lnSpc>
                        <a:spcAft>
                          <a:spcPts val="0"/>
                        </a:spcAft>
                      </a:pPr>
                      <a:r>
                        <a:rPr lang="zh-CN" sz="1600">
                          <a:latin typeface="Times New Roman"/>
                          <a:ea typeface="宋体"/>
                        </a:rPr>
                        <a:t>和</a:t>
                      </a:r>
                      <a:r>
                        <a:rPr lang="en-US" sz="1600">
                          <a:latin typeface="Times New Roman"/>
                          <a:ea typeface="宋体"/>
                        </a:rPr>
                        <a:t>IDD</a:t>
                      </a:r>
                      <a:r>
                        <a:rPr lang="zh-CN" sz="1600">
                          <a:latin typeface="Times New Roman"/>
                          <a:ea typeface="宋体"/>
                        </a:rPr>
                        <a:t>一致</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a:latin typeface="Times New Roman"/>
                        <a:ea typeface="宋体"/>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a:latin typeface="Times New Roman"/>
                        <a:ea typeface="宋体"/>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269875" algn="just">
                        <a:lnSpc>
                          <a:spcPts val="1660"/>
                        </a:lnSpc>
                        <a:spcAft>
                          <a:spcPts val="0"/>
                        </a:spcAft>
                      </a:pPr>
                      <a:r>
                        <a:rPr lang="zh-CN" sz="1600" dirty="0">
                          <a:latin typeface="Times New Roman"/>
                          <a:ea typeface="宋体"/>
                        </a:rPr>
                        <a:t>规定测测试输入、预期结果和评价准则充分详细</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398">
                <a:tc>
                  <a:txBody>
                    <a:bodyPr/>
                    <a:lstStyle/>
                    <a:p>
                      <a:pPr indent="269875" algn="just">
                        <a:lnSpc>
                          <a:spcPts val="1660"/>
                        </a:lnSpc>
                        <a:spcAft>
                          <a:spcPts val="0"/>
                        </a:spcAft>
                      </a:pPr>
                      <a:r>
                        <a:rPr lang="en-US" sz="1600" b="1">
                          <a:latin typeface="Times New Roman"/>
                          <a:ea typeface="宋体"/>
                        </a:rPr>
                        <a:t>CSC</a:t>
                      </a:r>
                      <a:r>
                        <a:rPr lang="zh-CN" sz="1600" b="1">
                          <a:latin typeface="Times New Roman"/>
                          <a:ea typeface="宋体"/>
                        </a:rPr>
                        <a:t>测试用例</a:t>
                      </a:r>
                      <a:endParaRPr lang="zh-CN" sz="1600">
                        <a:latin typeface="Times New Roman"/>
                        <a:ea typeface="宋体"/>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a:txBody>
                    <a:bodyPr/>
                    <a:lstStyle/>
                    <a:p>
                      <a:pPr indent="269875" algn="just">
                        <a:lnSpc>
                          <a:spcPts val="1660"/>
                        </a:lnSpc>
                        <a:spcAft>
                          <a:spcPts val="0"/>
                        </a:spcAft>
                      </a:pPr>
                      <a:endParaRPr lang="en-US" sz="1600">
                        <a:latin typeface="Times New Roman"/>
                        <a:ea typeface="宋体"/>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a:latin typeface="Times New Roman"/>
                        <a:ea typeface="宋体"/>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622795">
                <a:tc>
                  <a:txBody>
                    <a:bodyPr/>
                    <a:lstStyle/>
                    <a:p>
                      <a:pPr indent="269875" algn="just">
                        <a:lnSpc>
                          <a:spcPts val="1660"/>
                        </a:lnSpc>
                        <a:spcAft>
                          <a:spcPts val="0"/>
                        </a:spcAft>
                      </a:pPr>
                      <a:r>
                        <a:rPr lang="en-US" sz="1600" b="1">
                          <a:latin typeface="Times New Roman"/>
                          <a:ea typeface="宋体"/>
                        </a:rPr>
                        <a:t>CSU</a:t>
                      </a:r>
                      <a:r>
                        <a:rPr lang="zh-CN" sz="1600" b="1">
                          <a:latin typeface="Times New Roman"/>
                          <a:ea typeface="宋体"/>
                        </a:rPr>
                        <a:t>和</a:t>
                      </a:r>
                      <a:r>
                        <a:rPr lang="en-US" sz="1600" b="1">
                          <a:latin typeface="Times New Roman"/>
                          <a:ea typeface="宋体"/>
                        </a:rPr>
                        <a:t>CSC</a:t>
                      </a:r>
                      <a:r>
                        <a:rPr lang="zh-CN" sz="1600" b="1">
                          <a:latin typeface="Times New Roman"/>
                          <a:ea typeface="宋体"/>
                        </a:rPr>
                        <a:t>的软件开发文卷</a:t>
                      </a:r>
                      <a:endParaRPr lang="zh-CN" sz="1600">
                        <a:latin typeface="Times New Roman"/>
                        <a:ea typeface="宋体"/>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indent="269875" algn="just">
                        <a:lnSpc>
                          <a:spcPts val="1660"/>
                        </a:lnSpc>
                        <a:spcAft>
                          <a:spcPts val="0"/>
                        </a:spcAft>
                      </a:pPr>
                      <a:endParaRPr lang="en-US" sz="1600">
                        <a:latin typeface="Times New Roman"/>
                        <a:ea typeface="宋体"/>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a:latin typeface="Times New Roman"/>
                        <a:ea typeface="宋体"/>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a:latin typeface="Times New Roman"/>
                        <a:ea typeface="宋体"/>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从</a:t>
                      </a:r>
                      <a:r>
                        <a:rPr lang="en-US" sz="1600" dirty="0">
                          <a:latin typeface="Times New Roman"/>
                          <a:ea typeface="宋体"/>
                        </a:rPr>
                        <a:t>CSU</a:t>
                      </a:r>
                      <a:r>
                        <a:rPr lang="zh-CN" sz="1600" dirty="0">
                          <a:latin typeface="Times New Roman"/>
                          <a:ea typeface="宋体"/>
                        </a:rPr>
                        <a:t>到</a:t>
                      </a:r>
                      <a:r>
                        <a:rPr lang="en-US" sz="1600" dirty="0">
                          <a:latin typeface="Times New Roman"/>
                          <a:ea typeface="宋体"/>
                        </a:rPr>
                        <a:t>CSC</a:t>
                      </a:r>
                      <a:r>
                        <a:rPr lang="zh-CN" sz="1600" dirty="0">
                          <a:latin typeface="Times New Roman"/>
                          <a:ea typeface="宋体"/>
                        </a:rPr>
                        <a:t>开发文卷的可追踪性</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8493">
                <a:tc>
                  <a:txBody>
                    <a:bodyPr/>
                    <a:lstStyle/>
                    <a:p>
                      <a:pPr indent="269875" algn="just">
                        <a:lnSpc>
                          <a:spcPts val="1660"/>
                        </a:lnSpc>
                        <a:spcAft>
                          <a:spcPts val="0"/>
                        </a:spcAft>
                      </a:pPr>
                      <a:r>
                        <a:rPr lang="zh-CN" sz="1600" b="1">
                          <a:latin typeface="Times New Roman"/>
                          <a:ea typeface="宋体"/>
                        </a:rPr>
                        <a:t>软件测试说明</a:t>
                      </a:r>
                      <a:r>
                        <a:rPr lang="en-US" sz="1600" b="1">
                          <a:latin typeface="Times New Roman"/>
                          <a:ea typeface="宋体"/>
                        </a:rPr>
                        <a:t>(STD)-</a:t>
                      </a:r>
                      <a:r>
                        <a:rPr lang="zh-CN" sz="1600" b="1">
                          <a:latin typeface="Times New Roman"/>
                          <a:ea typeface="宋体"/>
                        </a:rPr>
                        <a:t>测试用例</a:t>
                      </a:r>
                      <a:endParaRPr lang="zh-CN" sz="1600">
                        <a:latin typeface="Times New Roman"/>
                        <a:ea typeface="宋体"/>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indent="269875" algn="just">
                        <a:lnSpc>
                          <a:spcPts val="1660"/>
                        </a:lnSpc>
                        <a:spcAft>
                          <a:spcPts val="0"/>
                        </a:spcAft>
                      </a:pPr>
                      <a:endParaRPr lang="en-US" sz="1600">
                        <a:latin typeface="Times New Roman"/>
                        <a:ea typeface="宋体"/>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a:latin typeface="Times New Roman"/>
                        <a:ea typeface="宋体"/>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a:latin typeface="Times New Roman"/>
                        <a:ea typeface="宋体"/>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规定测测试输入、预期结果和评价准则充分详细</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21.5.8 </a:t>
            </a:r>
            <a:r>
              <a:rPr lang="zh-CN" altLang="en-US" dirty="0" smtClean="0"/>
              <a:t>编码和单元测试的质量评价</a:t>
            </a:r>
            <a:endParaRPr lang="zh-CN" altLang="en-US" dirty="0"/>
          </a:p>
        </p:txBody>
      </p:sp>
      <p:graphicFrame>
        <p:nvGraphicFramePr>
          <p:cNvPr id="3" name="表格 2"/>
          <p:cNvGraphicFramePr>
            <a:graphicFrameLocks noGrp="1"/>
          </p:cNvGraphicFramePr>
          <p:nvPr/>
        </p:nvGraphicFramePr>
        <p:xfrm>
          <a:off x="29029" y="1125764"/>
          <a:ext cx="9114970" cy="5559222"/>
        </p:xfrm>
        <a:graphic>
          <a:graphicData uri="http://schemas.openxmlformats.org/drawingml/2006/table">
            <a:tbl>
              <a:tblPr/>
              <a:tblGrid>
                <a:gridCol w="1451428"/>
                <a:gridCol w="737212"/>
                <a:gridCol w="646734"/>
                <a:gridCol w="800459"/>
                <a:gridCol w="882811"/>
                <a:gridCol w="882811"/>
                <a:gridCol w="882811"/>
                <a:gridCol w="882811"/>
                <a:gridCol w="1947893"/>
              </a:tblGrid>
              <a:tr h="1133428">
                <a:tc>
                  <a:txBody>
                    <a:bodyPr/>
                    <a:lstStyle/>
                    <a:p>
                      <a:pPr indent="114935" algn="r">
                        <a:lnSpc>
                          <a:spcPts val="1660"/>
                        </a:lnSpc>
                        <a:spcAft>
                          <a:spcPts val="0"/>
                        </a:spcAft>
                      </a:pPr>
                      <a:r>
                        <a:rPr lang="zh-CN" sz="1600" b="1" dirty="0">
                          <a:latin typeface="Times New Roman"/>
                          <a:ea typeface="宋体"/>
                        </a:rPr>
                        <a:t>评价准则</a:t>
                      </a:r>
                      <a:endParaRPr lang="zh-CN" sz="1600" dirty="0">
                        <a:latin typeface="Times New Roman"/>
                        <a:ea typeface="宋体"/>
                      </a:endParaRPr>
                    </a:p>
                    <a:p>
                      <a:pPr indent="269875" algn="just">
                        <a:lnSpc>
                          <a:spcPts val="1660"/>
                        </a:lnSpc>
                        <a:spcAft>
                          <a:spcPts val="0"/>
                        </a:spcAft>
                      </a:pPr>
                      <a:endParaRPr lang="en-US" altLang="zh-CN" sz="1600" b="1" dirty="0" smtClean="0">
                        <a:latin typeface="Times New Roman"/>
                        <a:ea typeface="宋体"/>
                      </a:endParaRPr>
                    </a:p>
                    <a:p>
                      <a:pPr indent="269875" algn="just">
                        <a:lnSpc>
                          <a:spcPts val="1660"/>
                        </a:lnSpc>
                        <a:spcAft>
                          <a:spcPts val="0"/>
                        </a:spcAft>
                      </a:pPr>
                      <a:endParaRPr lang="en-US" altLang="zh-CN" sz="1600" b="1" dirty="0" smtClean="0">
                        <a:latin typeface="Times New Roman"/>
                        <a:ea typeface="宋体"/>
                      </a:endParaRPr>
                    </a:p>
                    <a:p>
                      <a:pPr indent="269875" algn="just">
                        <a:lnSpc>
                          <a:spcPts val="1660"/>
                        </a:lnSpc>
                        <a:spcAft>
                          <a:spcPts val="0"/>
                        </a:spcAft>
                      </a:pPr>
                      <a:r>
                        <a:rPr lang="zh-CN" sz="1600" b="1" dirty="0" smtClean="0">
                          <a:latin typeface="Times New Roman"/>
                          <a:ea typeface="宋体"/>
                        </a:rPr>
                        <a:t>中间</a:t>
                      </a:r>
                      <a:r>
                        <a:rPr lang="zh-CN" sz="1600" b="1" dirty="0">
                          <a:latin typeface="Times New Roman"/>
                          <a:ea typeface="宋体"/>
                        </a:rPr>
                        <a:t>产品</a:t>
                      </a:r>
                      <a:endParaRPr lang="zh-CN" sz="1600" dirty="0">
                        <a:latin typeface="Times New Roman"/>
                        <a:ea typeface="宋体"/>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indent="269875" algn="just">
                        <a:lnSpc>
                          <a:spcPts val="1660"/>
                        </a:lnSpc>
                        <a:spcAft>
                          <a:spcPts val="0"/>
                        </a:spcAft>
                      </a:pPr>
                      <a:r>
                        <a:rPr lang="zh-CN" sz="1600" b="1" dirty="0">
                          <a:latin typeface="Times New Roman"/>
                          <a:ea typeface="宋体"/>
                        </a:rPr>
                        <a:t>内部一致性</a:t>
                      </a:r>
                      <a:endParaRPr lang="zh-CN" sz="1600" dirty="0">
                        <a:latin typeface="Times New Roman"/>
                        <a:ea typeface="宋体"/>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b="1" dirty="0">
                          <a:latin typeface="Times New Roman"/>
                          <a:ea typeface="宋体"/>
                        </a:rPr>
                        <a:t>可理解性</a:t>
                      </a:r>
                      <a:endParaRPr lang="zh-CN" sz="1600" dirty="0">
                        <a:latin typeface="Times New Roman"/>
                        <a:ea typeface="宋体"/>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b="1" dirty="0">
                          <a:latin typeface="Times New Roman"/>
                          <a:ea typeface="宋体"/>
                        </a:rPr>
                        <a:t>对指定文档的可追踪性</a:t>
                      </a:r>
                      <a:endParaRPr lang="zh-CN" sz="1600" dirty="0">
                        <a:latin typeface="Times New Roman"/>
                        <a:ea typeface="宋体"/>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b="1">
                          <a:latin typeface="Times New Roman"/>
                          <a:ea typeface="宋体"/>
                        </a:rPr>
                        <a:t>与指定文档的一致性</a:t>
                      </a:r>
                      <a:endParaRPr lang="zh-CN" sz="1600">
                        <a:latin typeface="Times New Roman"/>
                        <a:ea typeface="宋体"/>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b="1">
                          <a:latin typeface="Times New Roman"/>
                          <a:ea typeface="宋体"/>
                        </a:rPr>
                        <a:t>适当的分析、设计或编码技术</a:t>
                      </a:r>
                      <a:endParaRPr lang="zh-CN" sz="1600">
                        <a:latin typeface="Times New Roman"/>
                        <a:ea typeface="宋体"/>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b="1">
                          <a:latin typeface="Times New Roman"/>
                          <a:ea typeface="宋体"/>
                        </a:rPr>
                        <a:t>空间和时间资源的适当分配</a:t>
                      </a:r>
                      <a:endParaRPr lang="zh-CN" sz="1600">
                        <a:latin typeface="Times New Roman"/>
                        <a:ea typeface="宋体"/>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b="1">
                          <a:latin typeface="Times New Roman"/>
                          <a:ea typeface="宋体"/>
                        </a:rPr>
                        <a:t>对要求条款测试的充分覆盖</a:t>
                      </a:r>
                      <a:endParaRPr lang="zh-CN" sz="1600">
                        <a:latin typeface="Times New Roman"/>
                        <a:ea typeface="宋体"/>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b="1">
                          <a:latin typeface="Times New Roman"/>
                          <a:ea typeface="宋体"/>
                        </a:rPr>
                        <a:t>注：附加的准则</a:t>
                      </a:r>
                      <a:endParaRPr lang="zh-CN" sz="1600">
                        <a:latin typeface="Times New Roman"/>
                        <a:ea typeface="宋体"/>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33428">
                <a:tc>
                  <a:txBody>
                    <a:bodyPr/>
                    <a:lstStyle/>
                    <a:p>
                      <a:pPr indent="269875" algn="just">
                        <a:lnSpc>
                          <a:spcPts val="1660"/>
                        </a:lnSpc>
                        <a:spcAft>
                          <a:spcPts val="0"/>
                        </a:spcAft>
                      </a:pPr>
                      <a:r>
                        <a:rPr lang="zh-CN" sz="1600" b="1">
                          <a:latin typeface="Times New Roman"/>
                          <a:ea typeface="宋体"/>
                        </a:rPr>
                        <a:t>源代码</a:t>
                      </a:r>
                      <a:endParaRPr lang="zh-CN" sz="1600">
                        <a:latin typeface="Times New Roman"/>
                        <a:ea typeface="宋体"/>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269875" algn="just">
                        <a:lnSpc>
                          <a:spcPts val="1660"/>
                        </a:lnSpc>
                        <a:spcAft>
                          <a:spcPts val="0"/>
                        </a:spcAft>
                      </a:pPr>
                      <a:r>
                        <a:rPr lang="en-US" sz="1600" dirty="0">
                          <a:latin typeface="Times New Roman"/>
                          <a:ea typeface="宋体"/>
                        </a:rPr>
                        <a:t>SDD</a:t>
                      </a:r>
                      <a:endParaRPr lang="zh-CN" sz="1600" dirty="0">
                        <a:latin typeface="Times New Roman"/>
                        <a:ea typeface="宋体"/>
                      </a:endParaRPr>
                    </a:p>
                    <a:p>
                      <a:pPr indent="269875" algn="just">
                        <a:lnSpc>
                          <a:spcPts val="1660"/>
                        </a:lnSpc>
                        <a:spcAft>
                          <a:spcPts val="0"/>
                        </a:spcAft>
                      </a:pPr>
                      <a:r>
                        <a:rPr lang="en-US" sz="1600" dirty="0">
                          <a:latin typeface="Times New Roman"/>
                          <a:ea typeface="宋体"/>
                        </a:rPr>
                        <a:t>IDD</a:t>
                      </a:r>
                      <a:endParaRPr lang="zh-CN" sz="1600" dirty="0">
                        <a:latin typeface="Times New Roman"/>
                        <a:ea typeface="宋体"/>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dirty="0">
                          <a:latin typeface="Times New Roman"/>
                          <a:ea typeface="宋体"/>
                        </a:rPr>
                        <a:t>SDD</a:t>
                      </a:r>
                      <a:endParaRPr lang="zh-CN" sz="1600" dirty="0">
                        <a:latin typeface="Times New Roman"/>
                        <a:ea typeface="宋体"/>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a:latin typeface="Times New Roman"/>
                        <a:ea typeface="宋体"/>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符合设计和编码标准</a:t>
                      </a:r>
                    </a:p>
                    <a:p>
                      <a:pPr indent="269875" algn="just">
                        <a:lnSpc>
                          <a:spcPts val="1660"/>
                        </a:lnSpc>
                        <a:spcAft>
                          <a:spcPts val="0"/>
                        </a:spcAft>
                      </a:pPr>
                      <a:r>
                        <a:rPr lang="zh-CN" sz="1600">
                          <a:latin typeface="Times New Roman"/>
                          <a:ea typeface="宋体"/>
                        </a:rPr>
                        <a:t>符合可维护性标准</a:t>
                      </a:r>
                    </a:p>
                    <a:p>
                      <a:pPr indent="269875" algn="just">
                        <a:lnSpc>
                          <a:spcPts val="1660"/>
                        </a:lnSpc>
                        <a:spcAft>
                          <a:spcPts val="0"/>
                        </a:spcAft>
                      </a:pPr>
                      <a:r>
                        <a:rPr lang="zh-CN" sz="1600">
                          <a:latin typeface="Times New Roman"/>
                          <a:ea typeface="宋体"/>
                        </a:rPr>
                        <a:t>符合</a:t>
                      </a:r>
                      <a:r>
                        <a:rPr lang="en-US" sz="1600">
                          <a:latin typeface="Times New Roman"/>
                          <a:ea typeface="宋体"/>
                        </a:rPr>
                        <a:t>CSU</a:t>
                      </a:r>
                      <a:r>
                        <a:rPr lang="zh-CN" sz="1600">
                          <a:latin typeface="Times New Roman"/>
                          <a:ea typeface="宋体"/>
                        </a:rPr>
                        <a:t>要求</a:t>
                      </a:r>
                      <a:r>
                        <a:rPr lang="en-US" sz="1600">
                          <a:latin typeface="Times New Roman"/>
                          <a:ea typeface="宋体"/>
                        </a:rPr>
                        <a:t> </a:t>
                      </a:r>
                      <a:endParaRPr lang="zh-CN" sz="1600">
                        <a:latin typeface="Times New Roman"/>
                        <a:ea typeface="宋体"/>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5619">
                <a:tc>
                  <a:txBody>
                    <a:bodyPr/>
                    <a:lstStyle/>
                    <a:p>
                      <a:pPr indent="269875" algn="just">
                        <a:lnSpc>
                          <a:spcPts val="1660"/>
                        </a:lnSpc>
                        <a:spcAft>
                          <a:spcPts val="0"/>
                        </a:spcAft>
                      </a:pPr>
                      <a:r>
                        <a:rPr lang="en-US" sz="1600" b="1">
                          <a:latin typeface="Times New Roman"/>
                          <a:ea typeface="宋体"/>
                        </a:rPr>
                        <a:t>CSU</a:t>
                      </a:r>
                      <a:r>
                        <a:rPr lang="zh-CN" sz="1600" b="1">
                          <a:latin typeface="Times New Roman"/>
                          <a:ea typeface="宋体"/>
                        </a:rPr>
                        <a:t>测试规程</a:t>
                      </a:r>
                      <a:endParaRPr lang="zh-CN" sz="1600">
                        <a:latin typeface="Times New Roman"/>
                        <a:ea typeface="宋体"/>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indent="269875" algn="just">
                        <a:lnSpc>
                          <a:spcPts val="1660"/>
                        </a:lnSpc>
                        <a:spcAft>
                          <a:spcPts val="0"/>
                        </a:spcAft>
                      </a:pPr>
                      <a:r>
                        <a:rPr lang="en-US" sz="1600">
                          <a:latin typeface="Times New Roman"/>
                          <a:ea typeface="宋体"/>
                        </a:rPr>
                        <a:t>CSU</a:t>
                      </a:r>
                      <a:r>
                        <a:rPr lang="zh-CN" sz="1600">
                          <a:latin typeface="Times New Roman"/>
                          <a:ea typeface="宋体"/>
                        </a:rPr>
                        <a:t>测试用例</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SDD</a:t>
                      </a:r>
                      <a:endParaRPr lang="zh-CN" sz="1600">
                        <a:latin typeface="Times New Roman"/>
                        <a:ea typeface="宋体"/>
                      </a:endParaRPr>
                    </a:p>
                    <a:p>
                      <a:pPr indent="269875" algn="just">
                        <a:lnSpc>
                          <a:spcPts val="1660"/>
                        </a:lnSpc>
                        <a:spcAft>
                          <a:spcPts val="0"/>
                        </a:spcAft>
                      </a:pPr>
                      <a:r>
                        <a:rPr lang="en-US" sz="1600">
                          <a:latin typeface="Times New Roman"/>
                          <a:ea typeface="宋体"/>
                        </a:rPr>
                        <a:t>IDD</a:t>
                      </a:r>
                      <a:endParaRPr lang="zh-CN" sz="1600">
                        <a:latin typeface="Times New Roman"/>
                        <a:ea typeface="宋体"/>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dirty="0">
                        <a:latin typeface="Times New Roman"/>
                        <a:ea typeface="宋体"/>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测试规程充分详细</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33428">
                <a:tc>
                  <a:txBody>
                    <a:bodyPr/>
                    <a:lstStyle/>
                    <a:p>
                      <a:pPr indent="269875" algn="just">
                        <a:lnSpc>
                          <a:spcPts val="1660"/>
                        </a:lnSpc>
                        <a:spcAft>
                          <a:spcPts val="0"/>
                        </a:spcAft>
                      </a:pPr>
                      <a:r>
                        <a:rPr lang="en-US" sz="1600" b="1">
                          <a:latin typeface="Times New Roman"/>
                          <a:ea typeface="宋体"/>
                        </a:rPr>
                        <a:t>CSC</a:t>
                      </a:r>
                      <a:r>
                        <a:rPr lang="zh-CN" sz="1600" b="1">
                          <a:latin typeface="Times New Roman"/>
                          <a:ea typeface="宋体"/>
                        </a:rPr>
                        <a:t>测试结果</a:t>
                      </a:r>
                      <a:endParaRPr lang="zh-CN" sz="1600">
                        <a:latin typeface="Times New Roman"/>
                        <a:ea typeface="宋体"/>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见注</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a:latin typeface="Times New Roman"/>
                        <a:ea typeface="宋体"/>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a:latin typeface="Times New Roman"/>
                        <a:ea typeface="宋体"/>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a:latin typeface="Times New Roman"/>
                        <a:ea typeface="宋体"/>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与预期结果一致性</a:t>
                      </a:r>
                    </a:p>
                    <a:p>
                      <a:pPr indent="269875" algn="just">
                        <a:lnSpc>
                          <a:spcPts val="1660"/>
                        </a:lnSpc>
                        <a:spcAft>
                          <a:spcPts val="0"/>
                        </a:spcAft>
                      </a:pPr>
                      <a:r>
                        <a:rPr lang="zh-CN" sz="1600" dirty="0">
                          <a:latin typeface="Times New Roman"/>
                          <a:ea typeface="宋体"/>
                        </a:rPr>
                        <a:t>测试的完整性</a:t>
                      </a:r>
                    </a:p>
                    <a:p>
                      <a:pPr indent="269875" algn="just">
                        <a:lnSpc>
                          <a:spcPts val="1660"/>
                        </a:lnSpc>
                        <a:spcAft>
                          <a:spcPts val="0"/>
                        </a:spcAft>
                      </a:pPr>
                      <a:r>
                        <a:rPr lang="en-US" sz="1600" dirty="0">
                          <a:latin typeface="Times New Roman"/>
                          <a:ea typeface="宋体"/>
                        </a:rPr>
                        <a:t>CSU</a:t>
                      </a:r>
                      <a:r>
                        <a:rPr lang="zh-CN" sz="1600" dirty="0">
                          <a:latin typeface="Times New Roman"/>
                          <a:ea typeface="宋体"/>
                        </a:rPr>
                        <a:t>纳入配置的充分性</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5619">
                <a:tc>
                  <a:txBody>
                    <a:bodyPr/>
                    <a:lstStyle/>
                    <a:p>
                      <a:pPr indent="269875" algn="just">
                        <a:lnSpc>
                          <a:spcPts val="1660"/>
                        </a:lnSpc>
                        <a:spcAft>
                          <a:spcPts val="0"/>
                        </a:spcAft>
                      </a:pPr>
                      <a:r>
                        <a:rPr lang="en-US" sz="1600" b="1">
                          <a:latin typeface="Times New Roman"/>
                          <a:ea typeface="宋体"/>
                        </a:rPr>
                        <a:t>CSC</a:t>
                      </a:r>
                      <a:r>
                        <a:rPr lang="zh-CN" sz="1600" b="1">
                          <a:latin typeface="Times New Roman"/>
                          <a:ea typeface="宋体"/>
                        </a:rPr>
                        <a:t>测试规程</a:t>
                      </a:r>
                      <a:endParaRPr lang="zh-CN" sz="1600">
                        <a:latin typeface="Times New Roman"/>
                        <a:ea typeface="宋体"/>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CSC</a:t>
                      </a:r>
                      <a:r>
                        <a:rPr lang="zh-CN" sz="1600">
                          <a:latin typeface="Times New Roman"/>
                          <a:ea typeface="宋体"/>
                        </a:rPr>
                        <a:t>测试用例</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SDD</a:t>
                      </a:r>
                      <a:endParaRPr lang="zh-CN" sz="1600">
                        <a:latin typeface="Times New Roman"/>
                        <a:ea typeface="宋体"/>
                      </a:endParaRPr>
                    </a:p>
                    <a:p>
                      <a:pPr indent="269875" algn="just">
                        <a:lnSpc>
                          <a:spcPts val="1660"/>
                        </a:lnSpc>
                        <a:spcAft>
                          <a:spcPts val="0"/>
                        </a:spcAft>
                      </a:pPr>
                      <a:r>
                        <a:rPr lang="en-US" sz="1600">
                          <a:latin typeface="Times New Roman"/>
                          <a:ea typeface="宋体"/>
                        </a:rPr>
                        <a:t>IDD</a:t>
                      </a:r>
                      <a:endParaRPr lang="zh-CN" sz="1600">
                        <a:latin typeface="Times New Roman"/>
                        <a:ea typeface="宋体"/>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a:latin typeface="Times New Roman"/>
                        <a:ea typeface="宋体"/>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a:latin typeface="Times New Roman"/>
                        <a:ea typeface="宋体"/>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规定的测试规程充分详细</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6714">
                <a:tc>
                  <a:txBody>
                    <a:bodyPr/>
                    <a:lstStyle/>
                    <a:p>
                      <a:pPr indent="269875" algn="just">
                        <a:lnSpc>
                          <a:spcPts val="1660"/>
                        </a:lnSpc>
                        <a:spcAft>
                          <a:spcPts val="0"/>
                        </a:spcAft>
                      </a:pPr>
                      <a:r>
                        <a:rPr lang="en-US" sz="1600" b="1">
                          <a:latin typeface="Times New Roman"/>
                          <a:ea typeface="宋体"/>
                        </a:rPr>
                        <a:t>CSU</a:t>
                      </a:r>
                      <a:r>
                        <a:rPr lang="zh-CN" sz="1600" b="1">
                          <a:latin typeface="Times New Roman"/>
                          <a:ea typeface="宋体"/>
                        </a:rPr>
                        <a:t>和</a:t>
                      </a:r>
                      <a:r>
                        <a:rPr lang="en-US" sz="1600" b="1">
                          <a:latin typeface="Times New Roman"/>
                          <a:ea typeface="宋体"/>
                        </a:rPr>
                        <a:t>CSC</a:t>
                      </a:r>
                      <a:r>
                        <a:rPr lang="zh-CN" sz="1600" b="1">
                          <a:latin typeface="Times New Roman"/>
                          <a:ea typeface="宋体"/>
                        </a:rPr>
                        <a:t>的开发文档内容</a:t>
                      </a:r>
                      <a:endParaRPr lang="zh-CN" sz="1600">
                        <a:latin typeface="Times New Roman"/>
                        <a:ea typeface="宋体"/>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269875" algn="just">
                        <a:lnSpc>
                          <a:spcPts val="1660"/>
                        </a:lnSpc>
                        <a:spcAft>
                          <a:spcPts val="0"/>
                        </a:spcAft>
                      </a:pPr>
                      <a:r>
                        <a:rPr lang="zh-CN" sz="1600">
                          <a:latin typeface="Times New Roman"/>
                          <a:ea typeface="宋体"/>
                        </a:rPr>
                        <a:t>见最右列</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269875" algn="just">
                        <a:lnSpc>
                          <a:spcPts val="1660"/>
                        </a:lnSpc>
                        <a:spcAft>
                          <a:spcPts val="0"/>
                        </a:spcAft>
                      </a:pPr>
                      <a:endParaRPr lang="en-US" sz="1600">
                        <a:latin typeface="Times New Roman"/>
                        <a:ea typeface="宋体"/>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a:latin typeface="Times New Roman"/>
                        <a:ea typeface="宋体"/>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a:latin typeface="宋体"/>
                        <a:ea typeface="宋体"/>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从</a:t>
                      </a:r>
                      <a:r>
                        <a:rPr lang="en-US" sz="1600" dirty="0">
                          <a:latin typeface="Times New Roman"/>
                          <a:ea typeface="宋体"/>
                        </a:rPr>
                        <a:t>CSU</a:t>
                      </a:r>
                      <a:r>
                        <a:rPr lang="zh-CN" sz="1600" dirty="0">
                          <a:latin typeface="Times New Roman"/>
                          <a:ea typeface="宋体"/>
                        </a:rPr>
                        <a:t>开发文档到</a:t>
                      </a:r>
                      <a:r>
                        <a:rPr lang="en-US" sz="1600" dirty="0">
                          <a:latin typeface="Times New Roman"/>
                          <a:ea typeface="宋体"/>
                        </a:rPr>
                        <a:t>CSC</a:t>
                      </a:r>
                      <a:r>
                        <a:rPr lang="zh-CN" sz="1600" dirty="0">
                          <a:latin typeface="Times New Roman"/>
                          <a:ea typeface="宋体"/>
                        </a:rPr>
                        <a:t>的开发文档的可追踪性</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21.5.9 CSC</a:t>
            </a:r>
            <a:r>
              <a:rPr lang="zh-CN" altLang="en-US" dirty="0" smtClean="0"/>
              <a:t>集成和测试的质量评价</a:t>
            </a:r>
            <a:endParaRPr lang="zh-CN" altLang="en-US" dirty="0"/>
          </a:p>
        </p:txBody>
      </p:sp>
      <p:graphicFrame>
        <p:nvGraphicFramePr>
          <p:cNvPr id="3" name="表格 2"/>
          <p:cNvGraphicFramePr>
            <a:graphicFrameLocks noGrp="1"/>
          </p:cNvGraphicFramePr>
          <p:nvPr/>
        </p:nvGraphicFramePr>
        <p:xfrm>
          <a:off x="2" y="986972"/>
          <a:ext cx="9143998" cy="5757984"/>
        </p:xfrm>
        <a:graphic>
          <a:graphicData uri="http://schemas.openxmlformats.org/drawingml/2006/table">
            <a:tbl>
              <a:tblPr/>
              <a:tblGrid>
                <a:gridCol w="1408939"/>
                <a:gridCol w="567081"/>
                <a:gridCol w="644807"/>
                <a:gridCol w="993607"/>
                <a:gridCol w="783393"/>
                <a:gridCol w="972457"/>
                <a:gridCol w="770828"/>
                <a:gridCol w="854772"/>
                <a:gridCol w="2148114"/>
              </a:tblGrid>
              <a:tr h="957942">
                <a:tc>
                  <a:txBody>
                    <a:bodyPr/>
                    <a:lstStyle/>
                    <a:p>
                      <a:pPr indent="114935" algn="r">
                        <a:lnSpc>
                          <a:spcPts val="1660"/>
                        </a:lnSpc>
                        <a:spcAft>
                          <a:spcPts val="0"/>
                        </a:spcAft>
                      </a:pPr>
                      <a:r>
                        <a:rPr lang="zh-CN" sz="1600" b="1" dirty="0">
                          <a:latin typeface="Times New Roman"/>
                          <a:ea typeface="宋体"/>
                        </a:rPr>
                        <a:t>评价准则</a:t>
                      </a:r>
                      <a:endParaRPr lang="zh-CN" sz="1600" dirty="0">
                        <a:latin typeface="Times New Roman"/>
                        <a:ea typeface="宋体"/>
                      </a:endParaRPr>
                    </a:p>
                    <a:p>
                      <a:pPr indent="269875" algn="just">
                        <a:lnSpc>
                          <a:spcPts val="1660"/>
                        </a:lnSpc>
                        <a:spcAft>
                          <a:spcPts val="0"/>
                        </a:spcAft>
                      </a:pPr>
                      <a:endParaRPr lang="en-US" altLang="zh-CN" sz="1600" b="1" dirty="0" smtClean="0">
                        <a:latin typeface="Times New Roman"/>
                        <a:ea typeface="宋体"/>
                      </a:endParaRPr>
                    </a:p>
                    <a:p>
                      <a:pPr indent="269875" algn="just">
                        <a:lnSpc>
                          <a:spcPts val="1660"/>
                        </a:lnSpc>
                        <a:spcAft>
                          <a:spcPts val="0"/>
                        </a:spcAft>
                      </a:pPr>
                      <a:endParaRPr lang="en-US" altLang="zh-CN" sz="1600" b="1" dirty="0" smtClean="0">
                        <a:latin typeface="Times New Roman"/>
                        <a:ea typeface="宋体"/>
                      </a:endParaRPr>
                    </a:p>
                    <a:p>
                      <a:pPr indent="269875" algn="just">
                        <a:lnSpc>
                          <a:spcPts val="1660"/>
                        </a:lnSpc>
                        <a:spcAft>
                          <a:spcPts val="0"/>
                        </a:spcAft>
                      </a:pPr>
                      <a:r>
                        <a:rPr lang="zh-CN" sz="1600" b="1" dirty="0" smtClean="0">
                          <a:latin typeface="Times New Roman"/>
                          <a:ea typeface="宋体"/>
                        </a:rPr>
                        <a:t>中间</a:t>
                      </a:r>
                      <a:r>
                        <a:rPr lang="zh-CN" sz="1600" b="1" dirty="0">
                          <a:latin typeface="Times New Roman"/>
                          <a:ea typeface="宋体"/>
                        </a:rPr>
                        <a:t>产品</a:t>
                      </a:r>
                      <a:endParaRPr lang="zh-CN" sz="1600" dirty="0">
                        <a:latin typeface="Times New Roman"/>
                        <a:ea typeface="宋体"/>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indent="269875" algn="just">
                        <a:lnSpc>
                          <a:spcPts val="1660"/>
                        </a:lnSpc>
                        <a:spcAft>
                          <a:spcPts val="0"/>
                        </a:spcAft>
                      </a:pPr>
                      <a:r>
                        <a:rPr lang="zh-CN" sz="1600" b="1" dirty="0">
                          <a:latin typeface="Times New Roman"/>
                          <a:ea typeface="宋体"/>
                        </a:rPr>
                        <a:t>内部一致性</a:t>
                      </a:r>
                      <a:endParaRPr lang="zh-CN" sz="1600" dirty="0">
                        <a:latin typeface="Times New Roman"/>
                        <a:ea typeface="宋体"/>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b="1" dirty="0">
                          <a:latin typeface="Times New Roman"/>
                          <a:ea typeface="宋体"/>
                        </a:rPr>
                        <a:t>可理解性</a:t>
                      </a:r>
                      <a:endParaRPr lang="zh-CN" sz="1600" dirty="0">
                        <a:latin typeface="Times New Roman"/>
                        <a:ea typeface="宋体"/>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b="1" dirty="0">
                          <a:latin typeface="Times New Roman"/>
                          <a:ea typeface="宋体"/>
                        </a:rPr>
                        <a:t>对指定文档的可追踪性</a:t>
                      </a:r>
                      <a:endParaRPr lang="zh-CN" sz="1600" dirty="0">
                        <a:latin typeface="Times New Roman"/>
                        <a:ea typeface="宋体"/>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zh-CN" sz="1600" b="1" dirty="0">
                          <a:latin typeface="Times New Roman"/>
                          <a:ea typeface="宋体"/>
                        </a:rPr>
                        <a:t>与指定文档的一致性</a:t>
                      </a:r>
                      <a:endParaRPr lang="zh-CN" sz="1600" dirty="0">
                        <a:latin typeface="Times New Roman"/>
                        <a:ea typeface="宋体"/>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zh-CN" sz="1600" b="1" dirty="0">
                          <a:latin typeface="Times New Roman"/>
                          <a:ea typeface="宋体"/>
                        </a:rPr>
                        <a:t>适当的分析、设计或编码技术</a:t>
                      </a:r>
                      <a:endParaRPr lang="zh-CN" sz="1600" dirty="0">
                        <a:latin typeface="Times New Roman"/>
                        <a:ea typeface="宋体"/>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zh-CN" sz="1600" b="1" dirty="0">
                          <a:latin typeface="Times New Roman"/>
                          <a:ea typeface="宋体"/>
                        </a:rPr>
                        <a:t>空间和时间资源的适当分配</a:t>
                      </a:r>
                      <a:endParaRPr lang="zh-CN" sz="1600" dirty="0">
                        <a:latin typeface="Times New Roman"/>
                        <a:ea typeface="宋体"/>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zh-CN" sz="1600" b="1" dirty="0">
                          <a:latin typeface="Times New Roman"/>
                          <a:ea typeface="宋体"/>
                        </a:rPr>
                        <a:t>对要求条款测试的充分覆盖</a:t>
                      </a:r>
                      <a:endParaRPr lang="zh-CN" sz="1600" dirty="0">
                        <a:latin typeface="Times New Roman"/>
                        <a:ea typeface="宋体"/>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b="1">
                          <a:latin typeface="Times New Roman"/>
                          <a:ea typeface="宋体"/>
                        </a:rPr>
                        <a:t>注：附加的准则</a:t>
                      </a:r>
                      <a:endParaRPr lang="zh-CN" sz="1600">
                        <a:latin typeface="Times New Roman"/>
                        <a:ea typeface="宋体"/>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12157">
                <a:tc>
                  <a:txBody>
                    <a:bodyPr/>
                    <a:lstStyle/>
                    <a:p>
                      <a:pPr indent="0" algn="just">
                        <a:lnSpc>
                          <a:spcPts val="1660"/>
                        </a:lnSpc>
                        <a:spcAft>
                          <a:spcPts val="0"/>
                        </a:spcAft>
                      </a:pPr>
                      <a:r>
                        <a:rPr lang="en-US" sz="1600" b="1" dirty="0">
                          <a:latin typeface="Times New Roman"/>
                          <a:ea typeface="宋体"/>
                        </a:rPr>
                        <a:t>CSC</a:t>
                      </a:r>
                      <a:r>
                        <a:rPr lang="zh-CN" sz="1600" b="1" dirty="0">
                          <a:latin typeface="Times New Roman"/>
                          <a:ea typeface="宋体"/>
                        </a:rPr>
                        <a:t>集成结果</a:t>
                      </a:r>
                      <a:endParaRPr lang="zh-CN" sz="1600" dirty="0">
                        <a:latin typeface="Times New Roman"/>
                        <a:ea typeface="宋体"/>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269875" algn="just">
                        <a:lnSpc>
                          <a:spcPts val="1660"/>
                        </a:lnSpc>
                        <a:spcAft>
                          <a:spcPts val="0"/>
                        </a:spcAft>
                      </a:pPr>
                      <a:r>
                        <a:rPr lang="zh-CN" sz="1600" dirty="0">
                          <a:latin typeface="Times New Roman"/>
                          <a:ea typeface="宋体"/>
                        </a:rPr>
                        <a:t>见注</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dirty="0">
                        <a:latin typeface="Times New Roman"/>
                        <a:ea typeface="宋体"/>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dirty="0">
                        <a:latin typeface="Times New Roman"/>
                        <a:ea typeface="宋体"/>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zh-CN" sz="1600" dirty="0">
                          <a:latin typeface="Times New Roman"/>
                          <a:ea typeface="宋体"/>
                        </a:rPr>
                        <a:t>与测试结果的一致性</a:t>
                      </a:r>
                    </a:p>
                    <a:p>
                      <a:pPr indent="0" algn="just">
                        <a:lnSpc>
                          <a:spcPts val="1660"/>
                        </a:lnSpc>
                        <a:spcAft>
                          <a:spcPts val="0"/>
                        </a:spcAft>
                      </a:pPr>
                      <a:r>
                        <a:rPr lang="zh-CN" sz="1600" dirty="0">
                          <a:latin typeface="Times New Roman"/>
                          <a:ea typeface="宋体"/>
                        </a:rPr>
                        <a:t>测试的完整性</a:t>
                      </a:r>
                    </a:p>
                    <a:p>
                      <a:pPr indent="0" algn="just">
                        <a:lnSpc>
                          <a:spcPts val="1660"/>
                        </a:lnSpc>
                        <a:spcAft>
                          <a:spcPts val="0"/>
                        </a:spcAft>
                      </a:pPr>
                      <a:r>
                        <a:rPr lang="zh-CN" sz="1600" dirty="0">
                          <a:latin typeface="Times New Roman"/>
                          <a:ea typeface="宋体"/>
                        </a:rPr>
                        <a:t>重新测试的完整性</a:t>
                      </a:r>
                    </a:p>
                    <a:p>
                      <a:pPr indent="0" algn="just">
                        <a:lnSpc>
                          <a:spcPts val="1660"/>
                        </a:lnSpc>
                        <a:spcAft>
                          <a:spcPts val="0"/>
                        </a:spcAft>
                      </a:pPr>
                      <a:r>
                        <a:rPr lang="en-US" sz="1600" dirty="0">
                          <a:latin typeface="Times New Roman"/>
                          <a:ea typeface="宋体"/>
                        </a:rPr>
                        <a:t>CSCI</a:t>
                      </a:r>
                      <a:r>
                        <a:rPr lang="zh-CN" sz="1600" dirty="0">
                          <a:latin typeface="Times New Roman"/>
                          <a:ea typeface="宋体"/>
                        </a:rPr>
                        <a:t>集成进行合格性测试充分性</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4872">
                <a:tc>
                  <a:txBody>
                    <a:bodyPr/>
                    <a:lstStyle/>
                    <a:p>
                      <a:pPr indent="269875" algn="just">
                        <a:lnSpc>
                          <a:spcPts val="1660"/>
                        </a:lnSpc>
                        <a:spcAft>
                          <a:spcPts val="0"/>
                        </a:spcAft>
                      </a:pPr>
                      <a:r>
                        <a:rPr lang="zh-CN" sz="1600" b="1" dirty="0">
                          <a:latin typeface="Times New Roman"/>
                          <a:ea typeface="宋体"/>
                        </a:rPr>
                        <a:t>软件测试说明</a:t>
                      </a:r>
                      <a:r>
                        <a:rPr lang="en-US" sz="1600" b="1" dirty="0">
                          <a:latin typeface="Times New Roman"/>
                          <a:ea typeface="宋体"/>
                        </a:rPr>
                        <a:t>(STD)—</a:t>
                      </a:r>
                      <a:r>
                        <a:rPr lang="zh-CN" sz="1600" b="1" dirty="0">
                          <a:latin typeface="Times New Roman"/>
                          <a:ea typeface="宋体"/>
                        </a:rPr>
                        <a:t>测试规程</a:t>
                      </a:r>
                      <a:endParaRPr lang="zh-CN" sz="1600" dirty="0">
                        <a:latin typeface="Times New Roman"/>
                        <a:ea typeface="宋体"/>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indent="269875" algn="just">
                        <a:lnSpc>
                          <a:spcPts val="1660"/>
                        </a:lnSpc>
                        <a:spcAft>
                          <a:spcPts val="0"/>
                        </a:spcAft>
                      </a:pPr>
                      <a:r>
                        <a:rPr lang="en-US" sz="1600" dirty="0">
                          <a:latin typeface="Times New Roman"/>
                          <a:ea typeface="宋体"/>
                        </a:rPr>
                        <a:t>CSU</a:t>
                      </a:r>
                      <a:r>
                        <a:rPr lang="zh-CN" sz="1600" dirty="0">
                          <a:latin typeface="Times New Roman"/>
                          <a:ea typeface="宋体"/>
                        </a:rPr>
                        <a:t>测试用例</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SDD</a:t>
                      </a:r>
                      <a:endParaRPr lang="zh-CN" sz="1600">
                        <a:latin typeface="Times New Roman"/>
                        <a:ea typeface="宋体"/>
                      </a:endParaRPr>
                    </a:p>
                    <a:p>
                      <a:pPr indent="269875" algn="just">
                        <a:lnSpc>
                          <a:spcPts val="1660"/>
                        </a:lnSpc>
                        <a:spcAft>
                          <a:spcPts val="0"/>
                        </a:spcAft>
                      </a:pPr>
                      <a:r>
                        <a:rPr lang="en-US" sz="1600">
                          <a:latin typeface="Times New Roman"/>
                          <a:ea typeface="宋体"/>
                        </a:rPr>
                        <a:t>IDD</a:t>
                      </a:r>
                      <a:endParaRPr lang="zh-CN" sz="1600">
                        <a:latin typeface="Times New Roman"/>
                        <a:ea typeface="宋体"/>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ltLang="en-US"/>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测试规程充分详细</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34013">
                <a:tc>
                  <a:txBody>
                    <a:bodyPr/>
                    <a:lstStyle/>
                    <a:p>
                      <a:pPr indent="0" algn="just">
                        <a:lnSpc>
                          <a:spcPts val="1660"/>
                        </a:lnSpc>
                        <a:spcAft>
                          <a:spcPts val="0"/>
                        </a:spcAft>
                      </a:pPr>
                      <a:r>
                        <a:rPr lang="en-US" sz="1600" b="1" dirty="0">
                          <a:latin typeface="Times New Roman"/>
                          <a:ea typeface="宋体"/>
                        </a:rPr>
                        <a:t>CSC</a:t>
                      </a:r>
                      <a:r>
                        <a:rPr lang="zh-CN" sz="1600" b="1" dirty="0">
                          <a:latin typeface="Times New Roman"/>
                          <a:ea typeface="宋体"/>
                        </a:rPr>
                        <a:t>测试结果</a:t>
                      </a:r>
                      <a:endParaRPr lang="zh-CN" sz="1600" dirty="0">
                        <a:latin typeface="Times New Roman"/>
                        <a:ea typeface="宋体"/>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见注</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a:latin typeface="Times New Roman"/>
                        <a:ea typeface="宋体"/>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a:latin typeface="Times New Roman"/>
                        <a:ea typeface="宋体"/>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a:latin typeface="Times New Roman"/>
                        <a:ea typeface="宋体"/>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zh-CN" sz="1600" dirty="0">
                          <a:latin typeface="Times New Roman"/>
                          <a:ea typeface="宋体"/>
                        </a:rPr>
                        <a:t>与预期结果一致性</a:t>
                      </a:r>
                    </a:p>
                    <a:p>
                      <a:pPr indent="0" algn="just">
                        <a:lnSpc>
                          <a:spcPts val="1660"/>
                        </a:lnSpc>
                        <a:spcAft>
                          <a:spcPts val="0"/>
                        </a:spcAft>
                      </a:pPr>
                      <a:r>
                        <a:rPr lang="zh-CN" sz="1600" dirty="0">
                          <a:latin typeface="Times New Roman"/>
                          <a:ea typeface="宋体"/>
                        </a:rPr>
                        <a:t>测试的完整性</a:t>
                      </a:r>
                    </a:p>
                    <a:p>
                      <a:pPr indent="0" algn="just">
                        <a:lnSpc>
                          <a:spcPts val="1660"/>
                        </a:lnSpc>
                        <a:spcAft>
                          <a:spcPts val="0"/>
                        </a:spcAft>
                      </a:pPr>
                      <a:r>
                        <a:rPr lang="en-US" sz="1600" dirty="0">
                          <a:latin typeface="Times New Roman"/>
                          <a:ea typeface="宋体"/>
                        </a:rPr>
                        <a:t>CSU</a:t>
                      </a:r>
                      <a:r>
                        <a:rPr lang="zh-CN" sz="1600" dirty="0">
                          <a:latin typeface="Times New Roman"/>
                          <a:ea typeface="宋体"/>
                        </a:rPr>
                        <a:t>纳入配置的充分性</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34013">
                <a:tc>
                  <a:txBody>
                    <a:bodyPr/>
                    <a:lstStyle/>
                    <a:p>
                      <a:pPr indent="0" algn="just">
                        <a:lnSpc>
                          <a:spcPts val="1660"/>
                        </a:lnSpc>
                        <a:spcAft>
                          <a:spcPts val="0"/>
                        </a:spcAft>
                      </a:pPr>
                      <a:r>
                        <a:rPr lang="en-US" sz="1600" b="1" dirty="0">
                          <a:latin typeface="Times New Roman"/>
                          <a:ea typeface="宋体"/>
                        </a:rPr>
                        <a:t>CSC</a:t>
                      </a:r>
                      <a:r>
                        <a:rPr lang="zh-CN" sz="1600" b="1" dirty="0">
                          <a:latin typeface="Times New Roman"/>
                          <a:ea typeface="宋体"/>
                        </a:rPr>
                        <a:t>测试规程</a:t>
                      </a:r>
                      <a:endParaRPr lang="zh-CN" sz="1600" dirty="0">
                        <a:latin typeface="Times New Roman"/>
                        <a:ea typeface="宋体"/>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IRS</a:t>
                      </a:r>
                      <a:endParaRPr lang="zh-CN" sz="1600">
                        <a:latin typeface="Times New Roman"/>
                        <a:ea typeface="宋体"/>
                      </a:endParaRPr>
                    </a:p>
                    <a:p>
                      <a:pPr indent="269875" algn="just">
                        <a:lnSpc>
                          <a:spcPts val="1660"/>
                        </a:lnSpc>
                        <a:spcAft>
                          <a:spcPts val="0"/>
                        </a:spcAft>
                      </a:pPr>
                      <a:r>
                        <a:rPr lang="en-US" sz="1600">
                          <a:latin typeface="Times New Roman"/>
                          <a:ea typeface="宋体"/>
                        </a:rPr>
                        <a:t>SRS</a:t>
                      </a:r>
                      <a:endParaRPr lang="zh-CN" sz="1600">
                        <a:latin typeface="Times New Roman"/>
                        <a:ea typeface="宋体"/>
                      </a:endParaRPr>
                    </a:p>
                    <a:p>
                      <a:pPr indent="269875" algn="just">
                        <a:lnSpc>
                          <a:spcPts val="1660"/>
                        </a:lnSpc>
                        <a:spcAft>
                          <a:spcPts val="0"/>
                        </a:spcAft>
                      </a:pPr>
                      <a:r>
                        <a:rPr lang="zh-CN" sz="1600">
                          <a:latin typeface="Times New Roman"/>
                          <a:ea typeface="宋体"/>
                        </a:rPr>
                        <a:t>见注</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ltLang="en-US" dirty="0"/>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a:latin typeface="Times New Roman"/>
                        <a:ea typeface="宋体"/>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a:latin typeface="Times New Roman"/>
                        <a:ea typeface="宋体"/>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zh-CN" sz="1600" dirty="0">
                          <a:latin typeface="Times New Roman"/>
                          <a:ea typeface="宋体"/>
                        </a:rPr>
                        <a:t>规定的测试规程充分详细</a:t>
                      </a:r>
                    </a:p>
                    <a:p>
                      <a:pPr indent="0" algn="just">
                        <a:lnSpc>
                          <a:spcPts val="1660"/>
                        </a:lnSpc>
                        <a:spcAft>
                          <a:spcPts val="0"/>
                        </a:spcAft>
                      </a:pPr>
                      <a:r>
                        <a:rPr lang="zh-CN" sz="1600" dirty="0">
                          <a:latin typeface="Times New Roman"/>
                          <a:ea typeface="宋体"/>
                        </a:rPr>
                        <a:t>正式测试用例的可追踪性</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6009">
                <a:tc>
                  <a:txBody>
                    <a:bodyPr/>
                    <a:lstStyle/>
                    <a:p>
                      <a:pPr indent="0" algn="just">
                        <a:lnSpc>
                          <a:spcPts val="1660"/>
                        </a:lnSpc>
                        <a:spcAft>
                          <a:spcPts val="0"/>
                        </a:spcAft>
                      </a:pPr>
                      <a:r>
                        <a:rPr lang="zh-CN" sz="1600" b="1" dirty="0">
                          <a:latin typeface="Times New Roman"/>
                          <a:ea typeface="宋体"/>
                        </a:rPr>
                        <a:t>已修改的源代码</a:t>
                      </a:r>
                      <a:endParaRPr lang="zh-CN" sz="1600" dirty="0">
                        <a:latin typeface="Times New Roman"/>
                        <a:ea typeface="宋体"/>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SDD</a:t>
                      </a:r>
                      <a:endParaRPr lang="zh-CN" sz="1600">
                        <a:latin typeface="Times New Roman"/>
                        <a:ea typeface="宋体"/>
                      </a:endParaRPr>
                    </a:p>
                    <a:p>
                      <a:pPr indent="269875" algn="just">
                        <a:lnSpc>
                          <a:spcPts val="1660"/>
                        </a:lnSpc>
                        <a:spcAft>
                          <a:spcPts val="0"/>
                        </a:spcAft>
                      </a:pPr>
                      <a:r>
                        <a:rPr lang="en-US" sz="1600">
                          <a:latin typeface="Times New Roman"/>
                          <a:ea typeface="宋体"/>
                        </a:rPr>
                        <a:t>IDD</a:t>
                      </a:r>
                      <a:endParaRPr lang="zh-CN" sz="1600">
                        <a:latin typeface="Times New Roman"/>
                        <a:ea typeface="宋体"/>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fontAlgn="auto">
                        <a:lnSpc>
                          <a:spcPts val="1660"/>
                        </a:lnSpc>
                        <a:spcAft>
                          <a:spcPts val="0"/>
                        </a:spcAft>
                      </a:pPr>
                      <a:r>
                        <a:rPr lang="en-US" sz="1600">
                          <a:latin typeface="Times New Roman"/>
                          <a:ea typeface="宋体"/>
                        </a:rPr>
                        <a:t>SDD</a:t>
                      </a:r>
                      <a:endParaRPr lang="zh-CN" sz="1600">
                        <a:latin typeface="Times New Roman"/>
                        <a:ea typeface="宋体"/>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a:latin typeface="宋体"/>
                        <a:ea typeface="宋体"/>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符合设计和编码标准</a:t>
                      </a:r>
                    </a:p>
                    <a:p>
                      <a:pPr indent="269875" algn="just">
                        <a:lnSpc>
                          <a:spcPts val="1660"/>
                        </a:lnSpc>
                        <a:spcAft>
                          <a:spcPts val="0"/>
                        </a:spcAft>
                      </a:pPr>
                      <a:r>
                        <a:rPr lang="zh-CN" sz="1600" dirty="0">
                          <a:latin typeface="Times New Roman"/>
                          <a:ea typeface="宋体"/>
                        </a:rPr>
                        <a:t>符合可维护性要求</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7007">
                <a:tc>
                  <a:txBody>
                    <a:bodyPr/>
                    <a:lstStyle/>
                    <a:p>
                      <a:pPr indent="269875" algn="just">
                        <a:lnSpc>
                          <a:spcPts val="1660"/>
                        </a:lnSpc>
                        <a:spcAft>
                          <a:spcPts val="0"/>
                        </a:spcAft>
                      </a:pPr>
                      <a:r>
                        <a:rPr lang="zh-CN" sz="1600" b="1" dirty="0">
                          <a:latin typeface="Times New Roman"/>
                          <a:ea typeface="宋体"/>
                        </a:rPr>
                        <a:t>已修改的开发文档</a:t>
                      </a:r>
                      <a:endParaRPr lang="zh-CN" sz="1600" dirty="0">
                        <a:latin typeface="Times New Roman"/>
                        <a:ea typeface="宋体"/>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a:latin typeface="Times New Roman"/>
                        <a:ea typeface="宋体"/>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fontAlgn="auto">
                        <a:lnSpc>
                          <a:spcPts val="1660"/>
                        </a:lnSpc>
                        <a:spcAft>
                          <a:spcPts val="0"/>
                        </a:spcAft>
                      </a:pPr>
                      <a:r>
                        <a:rPr lang="zh-CN" sz="1600">
                          <a:latin typeface="Times New Roman"/>
                          <a:ea typeface="宋体"/>
                        </a:rPr>
                        <a:t>见注</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a:latin typeface="宋体"/>
                        <a:ea typeface="宋体"/>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a:latin typeface="宋体"/>
                        <a:ea typeface="宋体"/>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a:latin typeface="宋体"/>
                        <a:ea typeface="宋体"/>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zh-CN" sz="1600" dirty="0">
                          <a:latin typeface="Times New Roman"/>
                          <a:ea typeface="宋体"/>
                        </a:rPr>
                        <a:t>已修改的代码和</a:t>
                      </a:r>
                      <a:r>
                        <a:rPr lang="en-US" sz="1600" dirty="0">
                          <a:latin typeface="Times New Roman"/>
                          <a:ea typeface="宋体"/>
                        </a:rPr>
                        <a:t>SDD</a:t>
                      </a:r>
                      <a:r>
                        <a:rPr lang="zh-CN" sz="1600" dirty="0">
                          <a:latin typeface="Times New Roman"/>
                          <a:ea typeface="宋体"/>
                        </a:rPr>
                        <a:t>已修改的测试结果的充分性</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21.5.10 CSCI</a:t>
            </a:r>
            <a:r>
              <a:rPr lang="zh-CN" altLang="en-US" dirty="0" smtClean="0"/>
              <a:t>集成和测试的质量评价</a:t>
            </a:r>
            <a:endParaRPr lang="zh-CN" altLang="en-US" dirty="0"/>
          </a:p>
        </p:txBody>
      </p:sp>
      <p:graphicFrame>
        <p:nvGraphicFramePr>
          <p:cNvPr id="3" name="表格 2"/>
          <p:cNvGraphicFramePr>
            <a:graphicFrameLocks noGrp="1"/>
          </p:cNvGraphicFramePr>
          <p:nvPr/>
        </p:nvGraphicFramePr>
        <p:xfrm>
          <a:off x="810305" y="1639297"/>
          <a:ext cx="8130496" cy="3977731"/>
        </p:xfrm>
        <a:graphic>
          <a:graphicData uri="http://schemas.openxmlformats.org/drawingml/2006/table">
            <a:tbl>
              <a:tblPr/>
              <a:tblGrid>
                <a:gridCol w="1284235"/>
                <a:gridCol w="516887"/>
                <a:gridCol w="587735"/>
                <a:gridCol w="727435"/>
                <a:gridCol w="802273"/>
                <a:gridCol w="802273"/>
                <a:gridCol w="698496"/>
                <a:gridCol w="698496"/>
                <a:gridCol w="2012666"/>
              </a:tblGrid>
              <a:tr h="1080046">
                <a:tc>
                  <a:txBody>
                    <a:bodyPr/>
                    <a:lstStyle/>
                    <a:p>
                      <a:pPr indent="114935" algn="r">
                        <a:lnSpc>
                          <a:spcPts val="1660"/>
                        </a:lnSpc>
                        <a:spcAft>
                          <a:spcPts val="0"/>
                        </a:spcAft>
                      </a:pPr>
                      <a:r>
                        <a:rPr lang="zh-CN" sz="1600" b="1" dirty="0">
                          <a:latin typeface="Times New Roman"/>
                          <a:ea typeface="宋体"/>
                        </a:rPr>
                        <a:t>评价准则</a:t>
                      </a:r>
                      <a:endParaRPr lang="zh-CN" sz="1600" dirty="0">
                        <a:latin typeface="Times New Roman"/>
                        <a:ea typeface="宋体"/>
                      </a:endParaRPr>
                    </a:p>
                    <a:p>
                      <a:pPr indent="269875" algn="just">
                        <a:lnSpc>
                          <a:spcPts val="1660"/>
                        </a:lnSpc>
                        <a:spcAft>
                          <a:spcPts val="0"/>
                        </a:spcAft>
                      </a:pPr>
                      <a:endParaRPr lang="en-US" altLang="zh-CN" sz="1600" b="1" dirty="0" smtClean="0">
                        <a:latin typeface="Times New Roman"/>
                        <a:ea typeface="宋体"/>
                      </a:endParaRPr>
                    </a:p>
                    <a:p>
                      <a:pPr indent="269875" algn="just">
                        <a:lnSpc>
                          <a:spcPts val="1660"/>
                        </a:lnSpc>
                        <a:spcAft>
                          <a:spcPts val="0"/>
                        </a:spcAft>
                      </a:pPr>
                      <a:endParaRPr lang="en-US" altLang="zh-CN" sz="1600" b="1" dirty="0" smtClean="0">
                        <a:latin typeface="Times New Roman"/>
                        <a:ea typeface="宋体"/>
                      </a:endParaRPr>
                    </a:p>
                    <a:p>
                      <a:pPr indent="269875" algn="just">
                        <a:lnSpc>
                          <a:spcPts val="1660"/>
                        </a:lnSpc>
                        <a:spcAft>
                          <a:spcPts val="0"/>
                        </a:spcAft>
                      </a:pPr>
                      <a:r>
                        <a:rPr lang="zh-CN" sz="1600" b="1" dirty="0" smtClean="0">
                          <a:latin typeface="Times New Roman"/>
                          <a:ea typeface="宋体"/>
                        </a:rPr>
                        <a:t>中间</a:t>
                      </a:r>
                      <a:r>
                        <a:rPr lang="zh-CN" sz="1600" b="1" dirty="0">
                          <a:latin typeface="Times New Roman"/>
                          <a:ea typeface="宋体"/>
                        </a:rPr>
                        <a:t>产品</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marL="71755" marR="71755" indent="269875" algn="just">
                        <a:lnSpc>
                          <a:spcPts val="1660"/>
                        </a:lnSpc>
                        <a:spcAft>
                          <a:spcPts val="0"/>
                        </a:spcAft>
                      </a:pPr>
                      <a:r>
                        <a:rPr lang="zh-CN" sz="1600" b="1" dirty="0">
                          <a:latin typeface="Times New Roman"/>
                          <a:ea typeface="宋体"/>
                        </a:rPr>
                        <a:t>内部一致性</a:t>
                      </a:r>
                      <a:endParaRPr lang="zh-CN" sz="1600" dirty="0">
                        <a:latin typeface="Times New Roman"/>
                        <a:ea typeface="宋体"/>
                      </a:endParaRPr>
                    </a:p>
                  </a:txBody>
                  <a:tcPr marL="68580" marR="68580"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indent="269875" algn="just">
                        <a:lnSpc>
                          <a:spcPts val="1660"/>
                        </a:lnSpc>
                        <a:spcAft>
                          <a:spcPts val="0"/>
                        </a:spcAft>
                      </a:pPr>
                      <a:r>
                        <a:rPr lang="zh-CN" sz="1600" b="1" dirty="0">
                          <a:latin typeface="Times New Roman"/>
                          <a:ea typeface="宋体"/>
                        </a:rPr>
                        <a:t>可理解性</a:t>
                      </a:r>
                      <a:endParaRPr lang="zh-CN" sz="1600" dirty="0">
                        <a:latin typeface="Times New Roman"/>
                        <a:ea typeface="宋体"/>
                      </a:endParaRPr>
                    </a:p>
                  </a:txBody>
                  <a:tcPr marL="68580" marR="68580"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indent="269875" algn="just">
                        <a:lnSpc>
                          <a:spcPts val="1660"/>
                        </a:lnSpc>
                        <a:spcAft>
                          <a:spcPts val="0"/>
                        </a:spcAft>
                      </a:pPr>
                      <a:r>
                        <a:rPr lang="zh-CN" sz="1600" b="1" dirty="0">
                          <a:latin typeface="Times New Roman"/>
                          <a:ea typeface="宋体"/>
                        </a:rPr>
                        <a:t>对指定文档的可追踪性</a:t>
                      </a:r>
                      <a:endParaRPr lang="zh-CN" sz="1600" dirty="0">
                        <a:latin typeface="Times New Roman"/>
                        <a:ea typeface="宋体"/>
                      </a:endParaRPr>
                    </a:p>
                  </a:txBody>
                  <a:tcPr marL="68580" marR="68580"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indent="269875" algn="just">
                        <a:lnSpc>
                          <a:spcPts val="1660"/>
                        </a:lnSpc>
                        <a:spcAft>
                          <a:spcPts val="0"/>
                        </a:spcAft>
                      </a:pPr>
                      <a:r>
                        <a:rPr lang="zh-CN" sz="1600" b="1">
                          <a:latin typeface="Times New Roman"/>
                          <a:ea typeface="宋体"/>
                        </a:rPr>
                        <a:t>与指定文档的一致性</a:t>
                      </a:r>
                      <a:endParaRPr lang="zh-CN" sz="1600">
                        <a:latin typeface="Times New Roman"/>
                        <a:ea typeface="宋体"/>
                      </a:endParaRPr>
                    </a:p>
                  </a:txBody>
                  <a:tcPr marL="68580" marR="68580"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indent="269875" algn="just">
                        <a:lnSpc>
                          <a:spcPts val="1660"/>
                        </a:lnSpc>
                        <a:spcAft>
                          <a:spcPts val="0"/>
                        </a:spcAft>
                      </a:pPr>
                      <a:r>
                        <a:rPr lang="zh-CN" sz="1600" b="1">
                          <a:latin typeface="Times New Roman"/>
                          <a:ea typeface="宋体"/>
                        </a:rPr>
                        <a:t>使用适当的分析、设计或编码技术</a:t>
                      </a:r>
                      <a:endParaRPr lang="zh-CN" sz="1600">
                        <a:latin typeface="Times New Roman"/>
                        <a:ea typeface="宋体"/>
                      </a:endParaRPr>
                    </a:p>
                  </a:txBody>
                  <a:tcPr marL="68580" marR="68580"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indent="269875" algn="just">
                        <a:lnSpc>
                          <a:spcPts val="1660"/>
                        </a:lnSpc>
                        <a:spcAft>
                          <a:spcPts val="0"/>
                        </a:spcAft>
                      </a:pPr>
                      <a:r>
                        <a:rPr lang="zh-CN" sz="1600" b="1">
                          <a:latin typeface="Times New Roman"/>
                          <a:ea typeface="宋体"/>
                        </a:rPr>
                        <a:t>空间和时间资源的适当分配</a:t>
                      </a:r>
                      <a:endParaRPr lang="zh-CN" sz="1600">
                        <a:latin typeface="Times New Roman"/>
                        <a:ea typeface="宋体"/>
                      </a:endParaRPr>
                    </a:p>
                  </a:txBody>
                  <a:tcPr marL="68580" marR="68580"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indent="269875" algn="just">
                        <a:lnSpc>
                          <a:spcPts val="1660"/>
                        </a:lnSpc>
                        <a:spcAft>
                          <a:spcPts val="0"/>
                        </a:spcAft>
                      </a:pPr>
                      <a:r>
                        <a:rPr lang="zh-CN" sz="1600" b="1">
                          <a:latin typeface="Times New Roman"/>
                          <a:ea typeface="宋体"/>
                        </a:rPr>
                        <a:t>对要求条款测试的充分覆盖</a:t>
                      </a:r>
                      <a:endParaRPr lang="zh-CN" sz="1600">
                        <a:latin typeface="Times New Roman"/>
                        <a:ea typeface="宋体"/>
                      </a:endParaRPr>
                    </a:p>
                  </a:txBody>
                  <a:tcPr marL="68580" marR="68580"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indent="269875" algn="just">
                        <a:lnSpc>
                          <a:spcPts val="1660"/>
                        </a:lnSpc>
                        <a:spcAft>
                          <a:spcPts val="0"/>
                        </a:spcAft>
                      </a:pPr>
                      <a:r>
                        <a:rPr lang="zh-CN" sz="1600" b="1">
                          <a:latin typeface="Times New Roman"/>
                          <a:ea typeface="宋体"/>
                        </a:rPr>
                        <a:t>注：附加的准则</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43981">
                <a:tc>
                  <a:txBody>
                    <a:bodyPr/>
                    <a:lstStyle/>
                    <a:p>
                      <a:pPr indent="269875" algn="just">
                        <a:lnSpc>
                          <a:spcPts val="1660"/>
                        </a:lnSpc>
                        <a:spcAft>
                          <a:spcPts val="0"/>
                        </a:spcAft>
                      </a:pPr>
                      <a:r>
                        <a:rPr lang="zh-CN" sz="1600" b="1">
                          <a:latin typeface="Times New Roman"/>
                          <a:ea typeface="宋体"/>
                        </a:rPr>
                        <a:t>软件测试报告</a:t>
                      </a:r>
                      <a:r>
                        <a:rPr lang="en-US" sz="1600" b="1">
                          <a:latin typeface="Times New Roman"/>
                          <a:ea typeface="宋体"/>
                        </a:rPr>
                        <a:t>(STR)</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dirty="0">
                          <a:latin typeface="Times New Roman"/>
                          <a:ea typeface="宋体"/>
                        </a:rPr>
                        <a:t>STD</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见右注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与测试结果的一致性</a:t>
                      </a:r>
                    </a:p>
                    <a:p>
                      <a:pPr indent="269875" algn="just">
                        <a:lnSpc>
                          <a:spcPts val="1660"/>
                        </a:lnSpc>
                        <a:spcAft>
                          <a:spcPts val="0"/>
                        </a:spcAft>
                      </a:pPr>
                      <a:r>
                        <a:rPr lang="zh-CN" sz="1600" dirty="0">
                          <a:latin typeface="Times New Roman"/>
                          <a:ea typeface="宋体"/>
                        </a:rPr>
                        <a:t>测试的完整性</a:t>
                      </a:r>
                    </a:p>
                    <a:p>
                      <a:pPr indent="269875" algn="just">
                        <a:lnSpc>
                          <a:spcPts val="1660"/>
                        </a:lnSpc>
                        <a:spcAft>
                          <a:spcPts val="0"/>
                        </a:spcAft>
                      </a:pPr>
                      <a:r>
                        <a:rPr lang="zh-CN" sz="1600" dirty="0">
                          <a:latin typeface="Times New Roman"/>
                          <a:ea typeface="宋体"/>
                        </a:rPr>
                        <a:t>重新测试的完整性</a:t>
                      </a:r>
                    </a:p>
                    <a:p>
                      <a:pPr indent="269875" algn="just">
                        <a:lnSpc>
                          <a:spcPts val="1660"/>
                        </a:lnSpc>
                        <a:spcAft>
                          <a:spcPts val="0"/>
                        </a:spcAft>
                      </a:pPr>
                      <a:r>
                        <a:rPr lang="en-US" sz="1600" dirty="0">
                          <a:latin typeface="Times New Roman"/>
                          <a:ea typeface="宋体"/>
                        </a:rPr>
                        <a:t>CSCI</a:t>
                      </a:r>
                      <a:r>
                        <a:rPr lang="zh-CN" sz="1600" dirty="0">
                          <a:latin typeface="Times New Roman"/>
                          <a:ea typeface="宋体"/>
                        </a:rPr>
                        <a:t>测试的充分性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53704">
                <a:tc>
                  <a:txBody>
                    <a:bodyPr/>
                    <a:lstStyle/>
                    <a:p>
                      <a:pPr indent="269875" algn="just">
                        <a:lnSpc>
                          <a:spcPts val="1660"/>
                        </a:lnSpc>
                        <a:spcAft>
                          <a:spcPts val="0"/>
                        </a:spcAft>
                      </a:pPr>
                      <a:r>
                        <a:rPr lang="zh-CN" sz="1600" b="1">
                          <a:latin typeface="Times New Roman"/>
                          <a:ea typeface="宋体"/>
                        </a:rPr>
                        <a:t>已修改的源代码</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SDD</a:t>
                      </a:r>
                      <a:endParaRPr lang="zh-CN" sz="1600">
                        <a:latin typeface="Times New Roman"/>
                        <a:ea typeface="宋体"/>
                      </a:endParaRPr>
                    </a:p>
                    <a:p>
                      <a:pPr indent="269875" algn="just">
                        <a:lnSpc>
                          <a:spcPts val="1660"/>
                        </a:lnSpc>
                        <a:spcAft>
                          <a:spcPts val="0"/>
                        </a:spcAft>
                      </a:pPr>
                      <a:r>
                        <a:rPr lang="en-US" sz="1600">
                          <a:latin typeface="Times New Roman"/>
                          <a:ea typeface="宋体"/>
                        </a:rPr>
                        <a:t>IDD</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SDD</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a:latin typeface="宋体"/>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符合设计和编码要求</a:t>
                      </a:r>
                    </a:p>
                    <a:p>
                      <a:pPr indent="269875" algn="just">
                        <a:lnSpc>
                          <a:spcPts val="1660"/>
                        </a:lnSpc>
                        <a:spcAft>
                          <a:spcPts val="0"/>
                        </a:spcAft>
                      </a:pPr>
                      <a:r>
                        <a:rPr lang="zh-CN" sz="1600" dirty="0">
                          <a:latin typeface="Times New Roman"/>
                          <a:ea typeface="宋体"/>
                        </a:rPr>
                        <a:t>符合维护性要求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21.1.1 “</a:t>
            </a:r>
            <a:r>
              <a:rPr lang="zh-CN" altLang="en-US" dirty="0" smtClean="0"/>
              <a:t>爱国者</a:t>
            </a:r>
            <a:r>
              <a:rPr lang="en-US" dirty="0" smtClean="0"/>
              <a:t>”</a:t>
            </a:r>
            <a:r>
              <a:rPr lang="zh-CN" altLang="en-US" dirty="0" smtClean="0"/>
              <a:t>导弹拦截失败</a:t>
            </a:r>
            <a:endParaRPr lang="zh-CN" altLang="en-US" dirty="0"/>
          </a:p>
        </p:txBody>
      </p:sp>
      <p:sp>
        <p:nvSpPr>
          <p:cNvPr id="3" name="内容占位符 2"/>
          <p:cNvSpPr>
            <a:spLocks noGrp="1"/>
          </p:cNvSpPr>
          <p:nvPr>
            <p:ph idx="1"/>
          </p:nvPr>
        </p:nvSpPr>
        <p:spPr/>
        <p:txBody>
          <a:bodyPr/>
          <a:lstStyle/>
          <a:p>
            <a:r>
              <a:rPr lang="en-US" dirty="0" smtClean="0"/>
              <a:t>991</a:t>
            </a:r>
            <a:r>
              <a:rPr lang="zh-CN" altLang="en-US" dirty="0" smtClean="0"/>
              <a:t>年</a:t>
            </a:r>
            <a:r>
              <a:rPr lang="en-US" dirty="0" smtClean="0"/>
              <a:t>2</a:t>
            </a:r>
            <a:r>
              <a:rPr lang="zh-CN" altLang="en-US" dirty="0" smtClean="0"/>
              <a:t>月</a:t>
            </a:r>
            <a:r>
              <a:rPr lang="en-US" dirty="0" smtClean="0"/>
              <a:t>25</a:t>
            </a:r>
            <a:r>
              <a:rPr lang="zh-CN" altLang="en-US" dirty="0" smtClean="0"/>
              <a:t>日，海湾战争期间美国的“爱国者</a:t>
            </a:r>
            <a:r>
              <a:rPr lang="en-US" dirty="0" smtClean="0"/>
              <a:t>(Patriot)</a:t>
            </a:r>
            <a:r>
              <a:rPr lang="zh-CN" altLang="en-US" dirty="0" smtClean="0"/>
              <a:t>”导弹在沙特阿拉伯的达兰跟踪和拦截伊拉克的飞毛腿</a:t>
            </a:r>
            <a:r>
              <a:rPr lang="en-US" dirty="0" smtClean="0"/>
              <a:t>(Scud)</a:t>
            </a:r>
            <a:r>
              <a:rPr lang="zh-CN" altLang="en-US" dirty="0" smtClean="0"/>
              <a:t>导弹失败。</a:t>
            </a:r>
            <a:endParaRPr lang="en-US" altLang="zh-CN" dirty="0" smtClean="0"/>
          </a:p>
          <a:p>
            <a:pPr lvl="1"/>
            <a:r>
              <a:rPr lang="zh-CN" altLang="en-US" dirty="0" smtClean="0"/>
              <a:t>飞毛腿导弹击中美军兵营，</a:t>
            </a:r>
            <a:r>
              <a:rPr lang="en-US" dirty="0" smtClean="0"/>
              <a:t>28</a:t>
            </a:r>
            <a:r>
              <a:rPr lang="zh-CN" altLang="en-US" dirty="0" smtClean="0"/>
              <a:t>名士兵死亡，周围</a:t>
            </a:r>
            <a:r>
              <a:rPr lang="en-US" dirty="0" smtClean="0"/>
              <a:t>100</a:t>
            </a:r>
            <a:r>
              <a:rPr lang="zh-CN" altLang="en-US" dirty="0" smtClean="0"/>
              <a:t>人受伤。</a:t>
            </a:r>
            <a:endParaRPr lang="en-US" altLang="zh-CN" dirty="0" smtClean="0"/>
          </a:p>
          <a:p>
            <a:pPr lvl="1"/>
            <a:r>
              <a:rPr lang="zh-CN" altLang="en-US" dirty="0" smtClean="0"/>
              <a:t>该系统的软件使用内部的时钟以乘以</a:t>
            </a:r>
            <a:r>
              <a:rPr lang="en-US" dirty="0" smtClean="0"/>
              <a:t>1/10</a:t>
            </a:r>
            <a:r>
              <a:rPr lang="zh-CN" altLang="en-US" dirty="0" smtClean="0"/>
              <a:t>作为测量单位，计算采用</a:t>
            </a:r>
            <a:r>
              <a:rPr lang="en-US" dirty="0" smtClean="0"/>
              <a:t>24</a:t>
            </a:r>
            <a:r>
              <a:rPr lang="zh-CN" altLang="en-US" dirty="0" smtClean="0"/>
              <a:t>位定点寄存器执行。</a:t>
            </a:r>
            <a:endParaRPr lang="en-US" altLang="zh-CN" dirty="0" smtClean="0"/>
          </a:p>
          <a:p>
            <a:pPr lvl="1"/>
            <a:r>
              <a:rPr lang="zh-CN" altLang="en-US" dirty="0" smtClean="0"/>
              <a:t>而</a:t>
            </a:r>
            <a:r>
              <a:rPr lang="en-US" dirty="0" smtClean="0"/>
              <a:t>1/10</a:t>
            </a:r>
            <a:r>
              <a:rPr lang="zh-CN" altLang="en-US" dirty="0" smtClean="0"/>
              <a:t>在二进制中是不精确的表达</a:t>
            </a:r>
            <a:r>
              <a:rPr lang="en-US" dirty="0" smtClean="0"/>
              <a:t>(1/10 = 1/24+1/25+1/28+1/29+1/212+1/213+....)</a:t>
            </a:r>
            <a:r>
              <a:rPr lang="zh-CN" altLang="en-US" dirty="0" smtClean="0"/>
              <a:t>。换句话说，</a:t>
            </a:r>
            <a:r>
              <a:rPr lang="en-US" dirty="0" smtClean="0"/>
              <a:t>1/10</a:t>
            </a:r>
            <a:r>
              <a:rPr lang="zh-CN" altLang="en-US" dirty="0" smtClean="0"/>
              <a:t>是：</a:t>
            </a:r>
            <a:r>
              <a:rPr lang="en-US" dirty="0" smtClean="0"/>
              <a:t>0.0001100110011001100110011001100....</a:t>
            </a:r>
            <a:r>
              <a:rPr lang="zh-CN" altLang="en-US" dirty="0" smtClean="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21.6</a:t>
            </a:r>
            <a:r>
              <a:rPr lang="zh-CN" altLang="en-US" dirty="0" smtClean="0"/>
              <a:t>独立的工程质量活动</a:t>
            </a:r>
            <a:endParaRPr lang="zh-CN" altLang="en-US" dirty="0"/>
          </a:p>
        </p:txBody>
      </p:sp>
      <p:sp>
        <p:nvSpPr>
          <p:cNvPr id="3" name="内容占位符 2"/>
          <p:cNvSpPr>
            <a:spLocks noGrp="1"/>
          </p:cNvSpPr>
          <p:nvPr>
            <p:ph idx="1"/>
          </p:nvPr>
        </p:nvSpPr>
        <p:spPr/>
        <p:txBody>
          <a:bodyPr/>
          <a:lstStyle/>
          <a:p>
            <a:r>
              <a:rPr lang="en-US" dirty="0" smtClean="0"/>
              <a:t>21.6.1SQA</a:t>
            </a:r>
            <a:r>
              <a:rPr lang="zh-CN" altLang="en-US" dirty="0" smtClean="0"/>
              <a:t>的一般要求</a:t>
            </a:r>
          </a:p>
          <a:p>
            <a:r>
              <a:rPr lang="en-US" dirty="0" smtClean="0"/>
              <a:t>21.6.2 </a:t>
            </a:r>
            <a:r>
              <a:rPr lang="zh-CN" altLang="en-US" dirty="0" smtClean="0"/>
              <a:t>验收审查、安装和检验</a:t>
            </a:r>
          </a:p>
          <a:p>
            <a:r>
              <a:rPr lang="en-US" dirty="0" smtClean="0"/>
              <a:t>21.6.3 </a:t>
            </a:r>
            <a:r>
              <a:rPr lang="zh-CN" altLang="en-US" dirty="0" smtClean="0"/>
              <a:t>对子承包商的评价和管理</a:t>
            </a:r>
          </a:p>
          <a:p>
            <a:r>
              <a:rPr lang="en-US" dirty="0" smtClean="0"/>
              <a:t>21.6.4 </a:t>
            </a:r>
            <a:r>
              <a:rPr lang="zh-CN" altLang="en-US" dirty="0" smtClean="0"/>
              <a:t>对已有软件项的评价</a:t>
            </a:r>
          </a:p>
          <a:p>
            <a:r>
              <a:rPr lang="en-US" dirty="0" smtClean="0"/>
              <a:t>21.6.5</a:t>
            </a:r>
            <a:r>
              <a:rPr lang="zh-CN" altLang="en-US" dirty="0" smtClean="0"/>
              <a:t>纠错体系</a:t>
            </a:r>
          </a:p>
          <a:p>
            <a:r>
              <a:rPr lang="en-US" dirty="0" smtClean="0"/>
              <a:t>21.6.6</a:t>
            </a:r>
            <a:r>
              <a:rPr lang="zh-CN" altLang="en-US" dirty="0" smtClean="0"/>
              <a:t>开发过程的质量证据</a:t>
            </a:r>
          </a:p>
          <a:p>
            <a:r>
              <a:rPr lang="en-US" dirty="0" smtClean="0"/>
              <a:t>21.6.7</a:t>
            </a:r>
            <a:r>
              <a:rPr lang="zh-CN" altLang="en-US" dirty="0" smtClean="0"/>
              <a:t>缺陷预防体系</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21.6.1SQA</a:t>
            </a:r>
            <a:r>
              <a:rPr lang="zh-CN" altLang="en-US" dirty="0" smtClean="0"/>
              <a:t>的一般要求</a:t>
            </a:r>
            <a:endParaRPr lang="zh-CN" altLang="en-US" dirty="0"/>
          </a:p>
        </p:txBody>
      </p:sp>
      <p:sp>
        <p:nvSpPr>
          <p:cNvPr id="3" name="内容占位符 2"/>
          <p:cNvSpPr>
            <a:spLocks noGrp="1"/>
          </p:cNvSpPr>
          <p:nvPr>
            <p:ph idx="1"/>
          </p:nvPr>
        </p:nvSpPr>
        <p:spPr/>
        <p:txBody>
          <a:bodyPr/>
          <a:lstStyle/>
          <a:p>
            <a:r>
              <a:rPr lang="en-US" dirty="0" smtClean="0"/>
              <a:t>SQA</a:t>
            </a:r>
            <a:r>
              <a:rPr lang="zh-CN" altLang="en-US" dirty="0" smtClean="0"/>
              <a:t>要执行如下一系列的对软件项目组的质量评价活动：</a:t>
            </a:r>
          </a:p>
          <a:p>
            <a:pPr lvl="1"/>
            <a:r>
              <a:rPr lang="en-US" dirty="0" smtClean="0"/>
              <a:t>1</a:t>
            </a:r>
            <a:r>
              <a:rPr lang="zh-CN" altLang="en-US" dirty="0" smtClean="0"/>
              <a:t>）评价策划：</a:t>
            </a:r>
            <a:r>
              <a:rPr lang="en-US" dirty="0" smtClean="0"/>
              <a:t>SQA</a:t>
            </a:r>
            <a:r>
              <a:rPr lang="zh-CN" altLang="en-US" dirty="0" smtClean="0"/>
              <a:t>组要依据项目的进度安排，事先制定计划，对项目组的质量评估的各种活动做出安排。</a:t>
            </a:r>
          </a:p>
          <a:p>
            <a:pPr lvl="1"/>
            <a:r>
              <a:rPr lang="en-US" dirty="0" smtClean="0"/>
              <a:t>2</a:t>
            </a:r>
            <a:r>
              <a:rPr lang="zh-CN" altLang="en-US" dirty="0" smtClean="0"/>
              <a:t>）执行评价：承包商要执行计划中规定的内部评审，对项目组提供的文档和和软件开发的方法进行评审。评审项目组所采用的方法和开发过程是否能够达到合同的要求。</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质量评价要求主要包括两个方面：</a:t>
            </a:r>
            <a:endParaRPr lang="en-US" altLang="zh-CN" dirty="0" smtClean="0"/>
          </a:p>
          <a:p>
            <a:pPr lvl="1"/>
            <a:r>
              <a:rPr lang="zh-CN" altLang="en-US" dirty="0" smtClean="0"/>
              <a:t>评价软件开发过程对计划的遵守情况</a:t>
            </a:r>
            <a:endParaRPr lang="en-US" altLang="zh-CN" dirty="0" smtClean="0"/>
          </a:p>
          <a:p>
            <a:pPr lvl="2"/>
            <a:r>
              <a:rPr lang="zh-CN" altLang="en-US" dirty="0" smtClean="0"/>
              <a:t>软件开发计划、软件配置管理计划、软件质量评价计划这些计划之间的一致性，以及评价实施过程中与计划的偏离程度。</a:t>
            </a:r>
            <a:endParaRPr lang="en-US" altLang="zh-CN" dirty="0" smtClean="0"/>
          </a:p>
          <a:p>
            <a:pPr lvl="1"/>
            <a:r>
              <a:rPr lang="zh-CN" altLang="en-US" dirty="0" smtClean="0"/>
              <a:t>评价开发中的活动和输出的中间产品是否符合要求。</a:t>
            </a:r>
            <a:endParaRPr lang="en-US" altLang="zh-CN" dirty="0" smtClean="0"/>
          </a:p>
          <a:p>
            <a:pPr lvl="2"/>
            <a:r>
              <a:rPr lang="zh-CN" altLang="en-US" dirty="0" smtClean="0"/>
              <a:t>以产品规范、标准或规程手册为依据，评审各个阶段的活动、工具、规程、以及使用的方法是否与合同的要求一致</a:t>
            </a:r>
            <a:endParaRPr lang="en-US" altLang="zh-CN" dirty="0" smtClean="0"/>
          </a:p>
          <a:p>
            <a:pPr lvl="2"/>
            <a:r>
              <a:rPr lang="zh-CN" altLang="en-US" dirty="0" smtClean="0"/>
              <a:t>包括：</a:t>
            </a:r>
            <a:endParaRPr lang="en-US" altLang="zh-CN" dirty="0" smtClean="0"/>
          </a:p>
          <a:p>
            <a:pPr lvl="3"/>
            <a:r>
              <a:rPr lang="en-US" dirty="0" smtClean="0"/>
              <a:t>(1)</a:t>
            </a:r>
            <a:r>
              <a:rPr lang="zh-CN" altLang="en-US" dirty="0" smtClean="0"/>
              <a:t>软件配置管理，</a:t>
            </a:r>
            <a:r>
              <a:rPr lang="en-US" dirty="0" smtClean="0"/>
              <a:t>(2)</a:t>
            </a:r>
            <a:r>
              <a:rPr lang="zh-CN" altLang="en-US" dirty="0" smtClean="0"/>
              <a:t>软件开发库，</a:t>
            </a:r>
            <a:r>
              <a:rPr lang="en-US" dirty="0" smtClean="0"/>
              <a:t>(3)</a:t>
            </a:r>
            <a:r>
              <a:rPr lang="zh-CN" altLang="en-US" dirty="0" smtClean="0"/>
              <a:t>文档控制，</a:t>
            </a:r>
            <a:r>
              <a:rPr lang="en-US" dirty="0" smtClean="0"/>
              <a:t>(4)</a:t>
            </a:r>
            <a:r>
              <a:rPr lang="zh-CN" altLang="en-US" dirty="0" smtClean="0"/>
              <a:t>项目材料的存储和处理，</a:t>
            </a:r>
            <a:r>
              <a:rPr lang="en-US" dirty="0" smtClean="0"/>
              <a:t>(5)</a:t>
            </a:r>
            <a:r>
              <a:rPr lang="zh-CN" altLang="en-US" dirty="0" smtClean="0"/>
              <a:t>非提交物的控制，</a:t>
            </a:r>
            <a:r>
              <a:rPr lang="en-US" dirty="0" smtClean="0"/>
              <a:t>(6)</a:t>
            </a:r>
            <a:r>
              <a:rPr lang="zh-CN" altLang="en-US" dirty="0" smtClean="0"/>
              <a:t>风险管理，</a:t>
            </a:r>
            <a:r>
              <a:rPr lang="en-US" dirty="0" smtClean="0"/>
              <a:t>(7)</a:t>
            </a:r>
            <a:r>
              <a:rPr lang="zh-CN" altLang="en-US" dirty="0" smtClean="0"/>
              <a:t>纠错活动，</a:t>
            </a:r>
            <a:r>
              <a:rPr lang="en-US" dirty="0" smtClean="0"/>
              <a:t>(8)</a:t>
            </a:r>
            <a:r>
              <a:rPr lang="zh-CN" altLang="en-US" dirty="0" smtClean="0"/>
              <a:t>是否遵循了批准标准和规程。</a:t>
            </a:r>
          </a:p>
          <a:p>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21.6.2 </a:t>
            </a:r>
            <a:r>
              <a:rPr lang="zh-CN" altLang="en-US" dirty="0" smtClean="0"/>
              <a:t>验收审查、安装和检验</a:t>
            </a:r>
            <a:endParaRPr lang="zh-CN" altLang="en-US" dirty="0"/>
          </a:p>
        </p:txBody>
      </p:sp>
      <p:sp>
        <p:nvSpPr>
          <p:cNvPr id="3" name="内容占位符 2"/>
          <p:cNvSpPr>
            <a:spLocks noGrp="1"/>
          </p:cNvSpPr>
          <p:nvPr>
            <p:ph idx="1"/>
          </p:nvPr>
        </p:nvSpPr>
        <p:spPr/>
        <p:txBody>
          <a:bodyPr/>
          <a:lstStyle/>
          <a:p>
            <a:r>
              <a:rPr lang="zh-CN" altLang="en-US" dirty="0" smtClean="0"/>
              <a:t>委托方必须组织验收审查。</a:t>
            </a:r>
            <a:endParaRPr lang="en-US" altLang="zh-CN" dirty="0" smtClean="0"/>
          </a:p>
          <a:p>
            <a:r>
              <a:rPr lang="zh-CN" altLang="en-US" dirty="0" smtClean="0"/>
              <a:t>并要求承包商按合同的要求提供所有的提交物，以及执行评审的规程。委托方要组织执行正式的评审规程。</a:t>
            </a:r>
          </a:p>
          <a:p>
            <a:r>
              <a:rPr lang="zh-CN" altLang="en-US" dirty="0" smtClean="0"/>
              <a:t>项目的委托方要评审安装情况，并对提交的产品和系统，及其相关部件进行完整的检验。</a:t>
            </a:r>
            <a:endParaRPr lang="en-US" altLang="zh-CN" dirty="0" smtClean="0"/>
          </a:p>
          <a:p>
            <a:r>
              <a:rPr lang="zh-CN" altLang="en-US" dirty="0" smtClean="0"/>
              <a:t>必须要求承包商提供相关的软件配置情况。</a:t>
            </a:r>
            <a:endParaRPr lang="en-US" altLang="zh-CN" dirty="0" smtClean="0"/>
          </a:p>
          <a:p>
            <a:pPr lvl="1"/>
            <a:r>
              <a:rPr lang="zh-CN" altLang="en-US" dirty="0" smtClean="0"/>
              <a:t>特别地，对于要求承包商提交源代码的项目，必须在干净的环境下，进行全面的重新编译，并生成与承包商提交的可执行和已安装的系统一样的系统。</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21.6.3 </a:t>
            </a:r>
            <a:r>
              <a:rPr lang="zh-CN" altLang="en-US" dirty="0" smtClean="0"/>
              <a:t>对子承包商的评价和管理</a:t>
            </a:r>
            <a:endParaRPr lang="zh-CN" altLang="en-US" dirty="0"/>
          </a:p>
        </p:txBody>
      </p:sp>
      <p:sp>
        <p:nvSpPr>
          <p:cNvPr id="3" name="内容占位符 2"/>
          <p:cNvSpPr>
            <a:spLocks noGrp="1"/>
          </p:cNvSpPr>
          <p:nvPr>
            <p:ph idx="1"/>
          </p:nvPr>
        </p:nvSpPr>
        <p:spPr/>
        <p:txBody>
          <a:bodyPr/>
          <a:lstStyle/>
          <a:p>
            <a:r>
              <a:rPr lang="en-US" dirty="0" smtClean="0"/>
              <a:t>SW-CMMI</a:t>
            </a:r>
            <a:r>
              <a:rPr lang="zh-CN" altLang="en-US" dirty="0" smtClean="0"/>
              <a:t>把子合同商管理作为第二级关键过程域之一</a:t>
            </a:r>
            <a:r>
              <a:rPr lang="en-US" dirty="0" smtClean="0"/>
              <a:t>(</a:t>
            </a:r>
            <a:r>
              <a:rPr lang="zh-CN" altLang="en-US" dirty="0" smtClean="0"/>
              <a:t>见第</a:t>
            </a:r>
            <a:r>
              <a:rPr lang="en-US" dirty="0" smtClean="0"/>
              <a:t>20</a:t>
            </a:r>
            <a:r>
              <a:rPr lang="zh-CN" altLang="en-US" dirty="0" smtClean="0"/>
              <a:t>章</a:t>
            </a:r>
            <a:r>
              <a:rPr lang="en-US" dirty="0" smtClean="0"/>
              <a:t>)</a:t>
            </a:r>
            <a:r>
              <a:rPr lang="zh-CN" altLang="en-US" dirty="0" smtClean="0"/>
              <a:t>。</a:t>
            </a:r>
          </a:p>
          <a:p>
            <a:r>
              <a:rPr lang="zh-CN" altLang="en-US" dirty="0" smtClean="0"/>
              <a:t>项目的委托方必须要求承包商对分包给子承包商的部分的需求等进行完整性的评审。</a:t>
            </a:r>
            <a:endParaRPr lang="en-US" altLang="zh-CN" dirty="0" smtClean="0"/>
          </a:p>
          <a:p>
            <a:r>
              <a:rPr lang="zh-CN" altLang="en-US" dirty="0" smtClean="0"/>
              <a:t>主承包商必须向委托方提供子承包商能够完成要求和质量的证据，并提供实际的质量和数据。</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21.6.4 </a:t>
            </a:r>
            <a:r>
              <a:rPr lang="zh-CN" altLang="en-US" dirty="0" smtClean="0"/>
              <a:t>对已有软件项的评价</a:t>
            </a:r>
            <a:endParaRPr lang="zh-CN" altLang="en-US" dirty="0"/>
          </a:p>
        </p:txBody>
      </p:sp>
      <p:sp>
        <p:nvSpPr>
          <p:cNvPr id="3" name="内容占位符 2"/>
          <p:cNvSpPr>
            <a:spLocks noGrp="1"/>
          </p:cNvSpPr>
          <p:nvPr>
            <p:ph idx="1"/>
          </p:nvPr>
        </p:nvSpPr>
        <p:spPr/>
        <p:txBody>
          <a:bodyPr/>
          <a:lstStyle/>
          <a:p>
            <a:r>
              <a:rPr lang="zh-CN" altLang="en-US" dirty="0" smtClean="0"/>
              <a:t>对于商业上直接可用的、重用的、或政府部门制定的、或出于政策和政治因素考虑等，所必须使用的软件，而不是为本项目开发的软件（称为非开发软件项，或已有软件项）。</a:t>
            </a:r>
            <a:endParaRPr lang="en-US" altLang="zh-CN" dirty="0" smtClean="0"/>
          </a:p>
          <a:p>
            <a:r>
              <a:rPr lang="zh-CN" altLang="en-US" dirty="0" smtClean="0"/>
              <a:t>委托方应组织，并要求承包商对这些软件部件或产品进行评价，确保影响系统质量相关因素被考虑到。</a:t>
            </a:r>
            <a:endParaRPr lang="en-US" altLang="zh-CN" dirty="0" smtClean="0"/>
          </a:p>
          <a:p>
            <a:r>
              <a:rPr lang="zh-CN" altLang="en-US" dirty="0" smtClean="0"/>
              <a:t>要求承包商写出对这些软件的评估报告，评价这些软件是否能够可以使用、是否满足质量和可信赖性要求（参见第</a:t>
            </a:r>
            <a:r>
              <a:rPr lang="en-US" dirty="0" smtClean="0"/>
              <a:t>6.4</a:t>
            </a:r>
            <a:r>
              <a:rPr lang="zh-CN" altLang="en-US" dirty="0" smtClean="0"/>
              <a:t>节）。</a:t>
            </a:r>
          </a:p>
          <a:p>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21.6.5</a:t>
            </a:r>
            <a:r>
              <a:rPr lang="zh-CN" altLang="en-US" dirty="0" smtClean="0"/>
              <a:t>纠错体系</a:t>
            </a:r>
            <a:endParaRPr lang="zh-CN" altLang="en-US" dirty="0"/>
          </a:p>
        </p:txBody>
      </p:sp>
      <p:pic>
        <p:nvPicPr>
          <p:cNvPr id="69634" name="Picture 2"/>
          <p:cNvPicPr>
            <a:picLocks noChangeAspect="1" noChangeArrowheads="1"/>
          </p:cNvPicPr>
          <p:nvPr/>
        </p:nvPicPr>
        <p:blipFill>
          <a:blip r:embed="rId2"/>
          <a:srcRect/>
          <a:stretch>
            <a:fillRect/>
          </a:stretch>
        </p:blipFill>
        <p:spPr bwMode="auto">
          <a:xfrm>
            <a:off x="667657" y="1230189"/>
            <a:ext cx="8229600" cy="5254832"/>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21.6.6</a:t>
            </a:r>
            <a:r>
              <a:rPr lang="zh-CN" altLang="en-US" dirty="0" smtClean="0"/>
              <a:t>开发过程的质量证据</a:t>
            </a:r>
            <a:endParaRPr lang="zh-CN" altLang="en-US" dirty="0"/>
          </a:p>
        </p:txBody>
      </p:sp>
      <p:sp>
        <p:nvSpPr>
          <p:cNvPr id="3" name="内容占位符 2"/>
          <p:cNvSpPr>
            <a:spLocks noGrp="1"/>
          </p:cNvSpPr>
          <p:nvPr>
            <p:ph idx="1"/>
          </p:nvPr>
        </p:nvSpPr>
        <p:spPr/>
        <p:txBody>
          <a:bodyPr/>
          <a:lstStyle/>
          <a:p>
            <a:r>
              <a:rPr lang="zh-CN" altLang="en-US" dirty="0" smtClean="0"/>
              <a:t>软件质量有关证据，包括：</a:t>
            </a:r>
          </a:p>
          <a:p>
            <a:pPr lvl="1"/>
            <a:r>
              <a:rPr lang="en-US" dirty="0" smtClean="0"/>
              <a:t>1</a:t>
            </a:r>
            <a:r>
              <a:rPr lang="zh-CN" altLang="en-US" dirty="0" smtClean="0"/>
              <a:t>）在软件开发期间，记录和维护反应有关软件质量证据，包括每次评审或审计的记录。内容要涵盖：评审日期、参加人、主要目标、存在的问题、解决措施等等。</a:t>
            </a:r>
          </a:p>
          <a:p>
            <a:pPr lvl="1"/>
            <a:r>
              <a:rPr lang="en-US" dirty="0" smtClean="0"/>
              <a:t>2</a:t>
            </a:r>
            <a:r>
              <a:rPr lang="zh-CN" altLang="en-US" dirty="0" smtClean="0"/>
              <a:t>）收集、分析、并把判断软件和文档中的问题，以及纠正错误的活动编写成文档。并总结进行质量活动工作的费用。</a:t>
            </a:r>
          </a:p>
          <a:p>
            <a:pPr lvl="1"/>
            <a:r>
              <a:rPr lang="en-US" dirty="0" smtClean="0"/>
              <a:t>3)</a:t>
            </a:r>
            <a:r>
              <a:rPr lang="zh-CN" altLang="en-US" dirty="0" smtClean="0"/>
              <a:t>分析质量的趋势。对每个阶段所产生的各种缺陷进行统计，通过图表能够更好地理解项目开发过程中的质量情况。</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0658" name="Picture 2"/>
          <p:cNvPicPr>
            <a:picLocks noChangeAspect="1" noChangeArrowheads="1"/>
          </p:cNvPicPr>
          <p:nvPr/>
        </p:nvPicPr>
        <p:blipFill>
          <a:blip r:embed="rId2"/>
          <a:srcRect/>
          <a:stretch>
            <a:fillRect/>
          </a:stretch>
        </p:blipFill>
        <p:spPr bwMode="auto">
          <a:xfrm>
            <a:off x="934585" y="1506310"/>
            <a:ext cx="8043957" cy="3689803"/>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21.6.7</a:t>
            </a:r>
            <a:r>
              <a:rPr lang="zh-CN" altLang="en-US" dirty="0" smtClean="0"/>
              <a:t>缺陷预防体系</a:t>
            </a:r>
            <a:endParaRPr lang="zh-CN" altLang="en-US" dirty="0"/>
          </a:p>
        </p:txBody>
      </p:sp>
      <p:sp>
        <p:nvSpPr>
          <p:cNvPr id="3" name="内容占位符 2"/>
          <p:cNvSpPr>
            <a:spLocks noGrp="1"/>
          </p:cNvSpPr>
          <p:nvPr>
            <p:ph idx="1"/>
          </p:nvPr>
        </p:nvSpPr>
        <p:spPr>
          <a:xfrm>
            <a:off x="798286" y="961572"/>
            <a:ext cx="8135257" cy="5337628"/>
          </a:xfrm>
        </p:spPr>
        <p:txBody>
          <a:bodyPr/>
          <a:lstStyle/>
          <a:p>
            <a:r>
              <a:rPr lang="zh-CN" altLang="en-US" dirty="0" smtClean="0"/>
              <a:t>美军标</a:t>
            </a:r>
            <a:r>
              <a:rPr lang="en-US" dirty="0" smtClean="0"/>
              <a:t>MIL-STD-785B</a:t>
            </a:r>
            <a:r>
              <a:rPr lang="en-US" altLang="zh-CN" dirty="0" smtClean="0"/>
              <a:t>《</a:t>
            </a:r>
            <a:r>
              <a:rPr lang="zh-CN" altLang="en-US" dirty="0" smtClean="0"/>
              <a:t>系统和设备研制生产的可靠性大纲</a:t>
            </a:r>
            <a:r>
              <a:rPr lang="en-US" altLang="zh-CN" dirty="0" smtClean="0"/>
              <a:t>》</a:t>
            </a:r>
            <a:endParaRPr lang="en-US" dirty="0" smtClean="0"/>
          </a:p>
          <a:p>
            <a:r>
              <a:rPr lang="en-US" dirty="0" smtClean="0"/>
              <a:t>1990</a:t>
            </a:r>
            <a:r>
              <a:rPr lang="zh-CN" altLang="en-US" dirty="0" smtClean="0"/>
              <a:t>年</a:t>
            </a:r>
            <a:r>
              <a:rPr lang="en-US" dirty="0" smtClean="0"/>
              <a:t>GJB-841</a:t>
            </a:r>
            <a:r>
              <a:rPr lang="en-US" altLang="zh-CN" dirty="0" smtClean="0"/>
              <a:t>《</a:t>
            </a:r>
            <a:r>
              <a:rPr lang="zh-CN" altLang="en-US" dirty="0" smtClean="0"/>
              <a:t>故障报告、分析和纠正措施系统</a:t>
            </a:r>
            <a:r>
              <a:rPr lang="en-US" altLang="zh-CN" dirty="0" smtClean="0"/>
              <a:t>》</a:t>
            </a:r>
            <a:r>
              <a:rPr lang="zh-CN" altLang="en-US" dirty="0" smtClean="0"/>
              <a:t>，除了对具体问题进行分析和纠错外，需要进一步处理：</a:t>
            </a:r>
          </a:p>
          <a:p>
            <a:pPr lvl="1"/>
            <a:r>
              <a:rPr lang="zh-CN" altLang="en-US" dirty="0" smtClean="0"/>
              <a:t>处理方式</a:t>
            </a:r>
            <a:r>
              <a:rPr lang="en-US" dirty="0" smtClean="0"/>
              <a:t>1</a:t>
            </a:r>
            <a:r>
              <a:rPr lang="zh-CN" altLang="en-US" dirty="0" smtClean="0"/>
              <a:t>：分析问题，提取知识经验</a:t>
            </a:r>
            <a:endParaRPr lang="en-US" altLang="zh-CN" dirty="0" smtClean="0"/>
          </a:p>
          <a:p>
            <a:pPr lvl="1"/>
            <a:r>
              <a:rPr lang="zh-CN" altLang="en-US" dirty="0" smtClean="0"/>
              <a:t>处理方式</a:t>
            </a:r>
            <a:r>
              <a:rPr lang="en-US" dirty="0" smtClean="0"/>
              <a:t>2</a:t>
            </a:r>
            <a:r>
              <a:rPr lang="zh-CN" altLang="en-US" dirty="0" smtClean="0"/>
              <a:t>：缺陷清零</a:t>
            </a:r>
          </a:p>
          <a:p>
            <a:pPr lvl="1"/>
            <a:r>
              <a:rPr lang="zh-CN" altLang="en-US" dirty="0" smtClean="0"/>
              <a:t>处理方式</a:t>
            </a:r>
            <a:r>
              <a:rPr lang="en-US" dirty="0" smtClean="0"/>
              <a:t>3</a:t>
            </a:r>
            <a:r>
              <a:rPr lang="zh-CN" altLang="en-US" dirty="0" smtClean="0"/>
              <a:t>： 建立知识经验库</a:t>
            </a:r>
          </a:p>
          <a:p>
            <a:pPr lvl="1"/>
            <a:r>
              <a:rPr lang="zh-CN" altLang="en-US" dirty="0" smtClean="0"/>
              <a:t>处理方式</a:t>
            </a:r>
            <a:r>
              <a:rPr lang="en-US" dirty="0" smtClean="0"/>
              <a:t>4</a:t>
            </a:r>
            <a:r>
              <a:rPr lang="zh-CN" altLang="en-US" dirty="0" smtClean="0"/>
              <a:t>：批量分析，</a:t>
            </a:r>
            <a:r>
              <a:rPr lang="en-US" dirty="0" smtClean="0"/>
              <a:t>TOP</a:t>
            </a:r>
            <a:r>
              <a:rPr lang="zh-CN" altLang="en-US" dirty="0" smtClean="0"/>
              <a:t>改进</a:t>
            </a:r>
          </a:p>
          <a:p>
            <a:pPr lvl="1"/>
            <a:r>
              <a:rPr lang="zh-CN" altLang="en-US" dirty="0" smtClean="0"/>
              <a:t>处理方式</a:t>
            </a:r>
            <a:r>
              <a:rPr lang="en-US" dirty="0" smtClean="0"/>
              <a:t>5</a:t>
            </a:r>
            <a:r>
              <a:rPr lang="zh-CN" altLang="en-US" dirty="0" smtClean="0"/>
              <a:t>：举一反三，经验共享</a:t>
            </a:r>
          </a:p>
          <a:p>
            <a:pPr lvl="1"/>
            <a:r>
              <a:rPr lang="zh-CN" altLang="en-US" dirty="0" smtClean="0"/>
              <a:t>处理方式</a:t>
            </a:r>
            <a:r>
              <a:rPr lang="en-US" dirty="0" smtClean="0"/>
              <a:t>6</a:t>
            </a:r>
            <a:r>
              <a:rPr lang="zh-CN" altLang="en-US" dirty="0" smtClean="0"/>
              <a:t>：质量回溯</a:t>
            </a:r>
          </a:p>
          <a:p>
            <a:pPr lvl="1"/>
            <a:r>
              <a:rPr lang="zh-CN" altLang="en-US" dirty="0" smtClean="0"/>
              <a:t>处理方式</a:t>
            </a:r>
            <a:r>
              <a:rPr lang="en-US" dirty="0" smtClean="0"/>
              <a:t>7</a:t>
            </a:r>
            <a:r>
              <a:rPr lang="zh-CN" altLang="en-US" dirty="0" smtClean="0"/>
              <a:t>：项目缺陷预防</a:t>
            </a:r>
          </a:p>
          <a:p>
            <a:pPr lvl="1"/>
            <a:endParaRPr lang="zh-CN" altLang="en-US" dirty="0" smtClean="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zh-CN" altLang="en-US" dirty="0" smtClean="0"/>
              <a:t>而</a:t>
            </a:r>
            <a:r>
              <a:rPr lang="en-US" dirty="0" smtClean="0"/>
              <a:t>24</a:t>
            </a:r>
            <a:r>
              <a:rPr lang="zh-CN" altLang="en-US" dirty="0" smtClean="0"/>
              <a:t>位数的寄存器只能存：</a:t>
            </a:r>
            <a:r>
              <a:rPr lang="en-US" dirty="0" smtClean="0"/>
              <a:t>0.00011001100110011001100</a:t>
            </a:r>
            <a:r>
              <a:rPr lang="zh-CN" altLang="en-US" dirty="0" smtClean="0"/>
              <a:t>。自然导致误差为：</a:t>
            </a:r>
          </a:p>
          <a:p>
            <a:pPr lvl="1"/>
            <a:r>
              <a:rPr lang="en-US" dirty="0" smtClean="0"/>
              <a:t>0.0000000000000000000000011001100... (</a:t>
            </a:r>
            <a:r>
              <a:rPr lang="zh-CN" altLang="en-US" dirty="0" smtClean="0"/>
              <a:t>二进制</a:t>
            </a:r>
            <a:r>
              <a:rPr lang="en-US" dirty="0" smtClean="0"/>
              <a:t>)</a:t>
            </a:r>
            <a:r>
              <a:rPr lang="zh-CN" altLang="en-US" dirty="0" smtClean="0"/>
              <a:t>，或大约</a:t>
            </a:r>
            <a:r>
              <a:rPr lang="en-US" dirty="0" smtClean="0"/>
              <a:t> 0.000000095(</a:t>
            </a:r>
            <a:r>
              <a:rPr lang="zh-CN" altLang="en-US" dirty="0" smtClean="0"/>
              <a:t>十进制</a:t>
            </a:r>
            <a:r>
              <a:rPr lang="en-US" dirty="0" smtClean="0"/>
              <a:t>)</a:t>
            </a:r>
            <a:r>
              <a:rPr lang="zh-CN" altLang="en-US" dirty="0" smtClean="0"/>
              <a:t>。</a:t>
            </a:r>
          </a:p>
          <a:p>
            <a:pPr lvl="1"/>
            <a:r>
              <a:rPr lang="zh-CN" altLang="en-US" dirty="0" smtClean="0"/>
              <a:t>那么，</a:t>
            </a:r>
            <a:r>
              <a:rPr lang="en-US" dirty="0" smtClean="0"/>
              <a:t>100</a:t>
            </a:r>
            <a:r>
              <a:rPr lang="zh-CN" altLang="en-US" dirty="0" smtClean="0"/>
              <a:t>个小时的十分之一秒就是：</a:t>
            </a:r>
            <a:r>
              <a:rPr lang="en-US" dirty="0" smtClean="0"/>
              <a:t>0.000000095×100×60×60×10=0.3433</a:t>
            </a:r>
            <a:r>
              <a:rPr lang="zh-CN" altLang="en-US" dirty="0" smtClean="0"/>
              <a:t>秒。</a:t>
            </a:r>
            <a:endParaRPr lang="en-US" altLang="zh-CN" dirty="0" smtClean="0"/>
          </a:p>
          <a:p>
            <a:pPr lvl="1"/>
            <a:r>
              <a:rPr lang="zh-CN" altLang="en-US" dirty="0" smtClean="0"/>
              <a:t>考虑到探测雷达、拦截弹道等因素，依据连续计时导致的时间误差，考虑到爱国者导弹飞行速度、对飞毛腿导弹速度</a:t>
            </a:r>
            <a:r>
              <a:rPr lang="en-US" dirty="0" smtClean="0"/>
              <a:t>(1676</a:t>
            </a:r>
            <a:r>
              <a:rPr lang="zh-CN" altLang="en-US" dirty="0" smtClean="0"/>
              <a:t>米</a:t>
            </a:r>
            <a:r>
              <a:rPr lang="en-US" dirty="0" smtClean="0"/>
              <a:t>/</a:t>
            </a:r>
            <a:r>
              <a:rPr lang="zh-CN" altLang="en-US" dirty="0" smtClean="0"/>
              <a:t>秒</a:t>
            </a:r>
            <a:r>
              <a:rPr lang="en-US" dirty="0" smtClean="0"/>
              <a:t>)</a:t>
            </a:r>
            <a:r>
              <a:rPr lang="zh-CN" altLang="en-US" dirty="0" smtClean="0"/>
              <a:t>等因素，自然造成表</a:t>
            </a:r>
            <a:r>
              <a:rPr lang="en-US" dirty="0" smtClean="0"/>
              <a:t>21-1</a:t>
            </a:r>
            <a:r>
              <a:rPr lang="zh-CN" altLang="en-US" dirty="0" smtClean="0"/>
              <a:t>所示拦截误差范围。</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21.7</a:t>
            </a:r>
            <a:r>
              <a:rPr lang="zh-CN" altLang="en-US" dirty="0" smtClean="0"/>
              <a:t>向支持阶段的转移</a:t>
            </a:r>
            <a:endParaRPr lang="zh-CN" altLang="en-US" dirty="0"/>
          </a:p>
        </p:txBody>
      </p:sp>
      <p:sp>
        <p:nvSpPr>
          <p:cNvPr id="3" name="内容占位符 2"/>
          <p:cNvSpPr>
            <a:spLocks noGrp="1"/>
          </p:cNvSpPr>
          <p:nvPr>
            <p:ph idx="1"/>
          </p:nvPr>
        </p:nvSpPr>
        <p:spPr/>
        <p:txBody>
          <a:bodyPr/>
          <a:lstStyle/>
          <a:p>
            <a:r>
              <a:rPr lang="en-US" dirty="0" smtClean="0"/>
              <a:t>21.7.1</a:t>
            </a:r>
            <a:r>
              <a:rPr lang="zh-CN" altLang="en-US" dirty="0" smtClean="0"/>
              <a:t>转移过程</a:t>
            </a:r>
          </a:p>
          <a:p>
            <a:r>
              <a:rPr lang="en-US" dirty="0" smtClean="0"/>
              <a:t>21.7.2 </a:t>
            </a:r>
            <a:r>
              <a:rPr lang="zh-CN" altLang="en-US" dirty="0" smtClean="0"/>
              <a:t>部署使用和维护</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21.7.1</a:t>
            </a:r>
            <a:r>
              <a:rPr lang="zh-CN" altLang="en-US" dirty="0" smtClean="0"/>
              <a:t>转移过程</a:t>
            </a:r>
            <a:endParaRPr lang="zh-CN" altLang="en-US" dirty="0"/>
          </a:p>
        </p:txBody>
      </p:sp>
      <p:sp>
        <p:nvSpPr>
          <p:cNvPr id="3" name="内容占位符 2"/>
          <p:cNvSpPr>
            <a:spLocks noGrp="1"/>
          </p:cNvSpPr>
          <p:nvPr>
            <p:ph idx="1"/>
          </p:nvPr>
        </p:nvSpPr>
        <p:spPr/>
        <p:txBody>
          <a:bodyPr/>
          <a:lstStyle/>
          <a:p>
            <a:r>
              <a:rPr lang="zh-CN" altLang="en-US" dirty="0" smtClean="0"/>
              <a:t>软件从承包商转移到军队的实际作战是一个过程，称为转移过程。</a:t>
            </a:r>
            <a:endParaRPr lang="en-US" altLang="zh-CN" dirty="0" smtClean="0"/>
          </a:p>
          <a:p>
            <a:pPr lvl="1"/>
            <a:r>
              <a:rPr lang="zh-CN" altLang="en-US" dirty="0" smtClean="0"/>
              <a:t>国防系统软件的最终用户是作战单位，而不是承包商。</a:t>
            </a:r>
            <a:endParaRPr lang="en-US" altLang="zh-CN" dirty="0" smtClean="0"/>
          </a:p>
          <a:p>
            <a:pPr lvl="1"/>
            <a:r>
              <a:rPr lang="zh-CN" altLang="en-US" dirty="0" smtClean="0"/>
              <a:t>软件维护、升级等工作必须由作战单位或相应的后勤支持单位进行，不是承包商。</a:t>
            </a:r>
            <a:endParaRPr lang="en-US" altLang="zh-CN" dirty="0" smtClean="0"/>
          </a:p>
          <a:p>
            <a:r>
              <a:rPr lang="zh-CN" altLang="en-US" dirty="0" smtClean="0"/>
              <a:t>转移过程的目标是将软件的部署、维护、</a:t>
            </a:r>
            <a:r>
              <a:rPr lang="en-US" dirty="0" smtClean="0"/>
              <a:t>(</a:t>
            </a:r>
            <a:r>
              <a:rPr lang="zh-CN" altLang="en-US" dirty="0" smtClean="0"/>
              <a:t>部分或非全面的</a:t>
            </a:r>
            <a:r>
              <a:rPr lang="en-US" dirty="0" smtClean="0"/>
              <a:t>)</a:t>
            </a:r>
            <a:r>
              <a:rPr lang="zh-CN" altLang="en-US" dirty="0" smtClean="0"/>
              <a:t>修改等任务从工程承包商移交到军队所设立的支持或维护机构，该机构的组成一般为职业军人</a:t>
            </a:r>
            <a:endParaRPr lang="en-US" altLang="zh-CN" dirty="0" smtClean="0"/>
          </a:p>
          <a:p>
            <a:pPr lvl="1"/>
            <a:r>
              <a:rPr lang="zh-CN" altLang="en-US" dirty="0" smtClean="0"/>
              <a:t>既具有军人的作战能力，又具有维护、支持和修复故障的能力。</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当软件嵌入在设备中时，承包商必须提供与固件相关的支持手册。</a:t>
            </a:r>
            <a:endParaRPr lang="en-US" altLang="zh-CN" dirty="0" smtClean="0"/>
          </a:p>
          <a:p>
            <a:pPr lvl="1"/>
            <a:r>
              <a:rPr lang="zh-CN" altLang="en-US" dirty="0" smtClean="0"/>
              <a:t>并提醒作战使用方是否需要配备足够的硬件备份部件，包括程序的烧入和维护方法。</a:t>
            </a:r>
            <a:endParaRPr lang="en-US" altLang="zh-CN" dirty="0" smtClean="0"/>
          </a:p>
          <a:p>
            <a:pPr lvl="1"/>
            <a:r>
              <a:rPr lang="zh-CN" altLang="en-US" dirty="0" smtClean="0"/>
              <a:t>支持手册中应当具有嵌入式设备的日常维护、自检等信息，以及像战前是否需要精确校对时钟等信息。</a:t>
            </a:r>
            <a:endParaRPr lang="en-US" altLang="zh-CN" dirty="0" smtClean="0"/>
          </a:p>
          <a:p>
            <a:r>
              <a:rPr lang="zh-CN" altLang="en-US" dirty="0" smtClean="0"/>
              <a:t>为保证非战时的设备维护和战前的设备状态，必须提供计算机设备和软件的诊断程序和手册，保证能够检查作战前的设备处于可用状态。</a:t>
            </a:r>
          </a:p>
          <a:p>
            <a:r>
              <a:rPr lang="zh-CN" altLang="en-US" dirty="0" smtClean="0"/>
              <a:t>系统的培训工作是保证系统和应用知识向转移作战和保障单位转移的关键。</a:t>
            </a: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21.7.2 </a:t>
            </a:r>
            <a:r>
              <a:rPr lang="zh-CN" altLang="en-US" dirty="0" smtClean="0"/>
              <a:t>部署使用和维护</a:t>
            </a:r>
            <a:endParaRPr lang="zh-CN" altLang="en-US" dirty="0"/>
          </a:p>
        </p:txBody>
      </p:sp>
      <p:sp>
        <p:nvSpPr>
          <p:cNvPr id="3" name="内容占位符 2"/>
          <p:cNvSpPr>
            <a:spLocks noGrp="1"/>
          </p:cNvSpPr>
          <p:nvPr>
            <p:ph idx="1"/>
          </p:nvPr>
        </p:nvSpPr>
        <p:spPr/>
        <p:txBody>
          <a:bodyPr/>
          <a:lstStyle/>
          <a:p>
            <a:r>
              <a:rPr lang="zh-CN" altLang="en-US" dirty="0" smtClean="0"/>
              <a:t>当一套软件系统部署到多个作战单位时，极可能出现该套软件出现多版本的问题，从而导致部署到多个作战单位的版本混乱。</a:t>
            </a:r>
            <a:endParaRPr lang="en-US" altLang="zh-CN" dirty="0" smtClean="0"/>
          </a:p>
          <a:p>
            <a:r>
              <a:rPr lang="zh-CN" altLang="en-US" dirty="0" smtClean="0"/>
              <a:t>培训作战单位的指挥人员和士兵的使用可以提高系统的可使用性。</a:t>
            </a:r>
            <a:endParaRPr lang="en-US" altLang="zh-CN" dirty="0" smtClean="0"/>
          </a:p>
          <a:p>
            <a:r>
              <a:rPr lang="zh-CN" altLang="en-US" dirty="0" smtClean="0"/>
              <a:t>没有无缺陷的软件，作战单位也必须具有对软件的一般故障的处理和避错使用能力，提高软件在战时环境的可用性和可靠性。</a:t>
            </a:r>
            <a:endParaRPr lang="en-US" altLang="zh-CN" dirty="0" smtClean="0"/>
          </a:p>
          <a:p>
            <a:pPr lvl="1"/>
            <a:r>
              <a:rPr lang="zh-CN" altLang="en-US" dirty="0" smtClean="0"/>
              <a:t>作战单位必须定期对计算系统和软件进行检测和演练，例如，作战诸元的设定、时钟检查、作战场景模拟等等。以此维护装备系统的数据和软件的正常状态。</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21.8 </a:t>
            </a:r>
            <a:r>
              <a:rPr lang="zh-CN" altLang="en-US" dirty="0" smtClean="0"/>
              <a:t>国防软件开发标准的演变</a:t>
            </a:r>
          </a:p>
        </p:txBody>
      </p:sp>
      <p:sp>
        <p:nvSpPr>
          <p:cNvPr id="3" name="内容占位符 2"/>
          <p:cNvSpPr>
            <a:spLocks noGrp="1"/>
          </p:cNvSpPr>
          <p:nvPr>
            <p:ph idx="1"/>
          </p:nvPr>
        </p:nvSpPr>
        <p:spPr/>
        <p:txBody>
          <a:bodyPr/>
          <a:lstStyle/>
          <a:p>
            <a:r>
              <a:rPr lang="en-US" dirty="0" smtClean="0"/>
              <a:t>21.8.1</a:t>
            </a:r>
            <a:r>
              <a:rPr lang="zh-CN" altLang="en-US" dirty="0" smtClean="0"/>
              <a:t>美国国防工业界的标准演变</a:t>
            </a:r>
          </a:p>
          <a:p>
            <a:r>
              <a:rPr lang="en-US" dirty="0" smtClean="0"/>
              <a:t>2.8.2 </a:t>
            </a:r>
            <a:r>
              <a:rPr lang="zh-CN" altLang="en-US" dirty="0" smtClean="0"/>
              <a:t>中国国防工业界的标准情况</a:t>
            </a:r>
          </a:p>
          <a:p>
            <a:r>
              <a:rPr lang="en-US" dirty="0" smtClean="0"/>
              <a:t>21.8.3 </a:t>
            </a:r>
            <a:r>
              <a:rPr lang="zh-CN" altLang="en-US" dirty="0" smtClean="0"/>
              <a:t>德国的</a:t>
            </a:r>
            <a:r>
              <a:rPr lang="en-US" dirty="0" smtClean="0"/>
              <a:t>V</a:t>
            </a:r>
            <a:r>
              <a:rPr lang="zh-CN" altLang="en-US" dirty="0" smtClean="0"/>
              <a:t>模型及其演变</a:t>
            </a:r>
          </a:p>
          <a:p>
            <a:pPr lvl="1"/>
            <a:r>
              <a:rPr lang="en-US" dirty="0" smtClean="0"/>
              <a:t>21.8.3.1 </a:t>
            </a:r>
            <a:r>
              <a:rPr lang="zh-CN" altLang="en-US" dirty="0" smtClean="0"/>
              <a:t>项目生命周期模型</a:t>
            </a:r>
            <a:r>
              <a:rPr lang="en-US" dirty="0" smtClean="0"/>
              <a:t>	</a:t>
            </a:r>
            <a:endParaRPr lang="zh-CN" altLang="en-US" dirty="0" smtClean="0"/>
          </a:p>
          <a:p>
            <a:pPr lvl="1"/>
            <a:r>
              <a:rPr lang="en-US" dirty="0" smtClean="0"/>
              <a:t>21.8.3.2 </a:t>
            </a:r>
            <a:r>
              <a:rPr lang="zh-CN" altLang="en-US" dirty="0" smtClean="0"/>
              <a:t>项目类型与执行策略</a:t>
            </a:r>
          </a:p>
          <a:p>
            <a:pPr lvl="1"/>
            <a:r>
              <a:rPr lang="en-US" dirty="0" smtClean="0"/>
              <a:t>21.8.3.3 V-</a:t>
            </a:r>
            <a:r>
              <a:rPr lang="en-US" dirty="0" err="1" smtClean="0"/>
              <a:t>Modell</a:t>
            </a:r>
            <a:r>
              <a:rPr lang="zh-CN" altLang="en-US" dirty="0" smtClean="0"/>
              <a:t>核心及相关区域</a:t>
            </a:r>
            <a:endParaRPr lang="en-US" dirty="0"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21.8.1</a:t>
            </a:r>
            <a:r>
              <a:rPr lang="zh-CN" altLang="en-US" dirty="0" smtClean="0"/>
              <a:t>美国国防工业界的标准演变</a:t>
            </a:r>
            <a:endParaRPr lang="zh-CN" altLang="en-US" dirty="0"/>
          </a:p>
        </p:txBody>
      </p:sp>
      <p:sp>
        <p:nvSpPr>
          <p:cNvPr id="3" name="内容占位符 2"/>
          <p:cNvSpPr>
            <a:spLocks noGrp="1"/>
          </p:cNvSpPr>
          <p:nvPr>
            <p:ph idx="1"/>
          </p:nvPr>
        </p:nvSpPr>
        <p:spPr>
          <a:xfrm>
            <a:off x="943429" y="1063172"/>
            <a:ext cx="8200572" cy="4902200"/>
          </a:xfrm>
        </p:spPr>
        <p:txBody>
          <a:bodyPr/>
          <a:lstStyle/>
          <a:p>
            <a:r>
              <a:rPr lang="zh-CN" altLang="en-US" dirty="0" smtClean="0"/>
              <a:t>在</a:t>
            </a:r>
            <a:r>
              <a:rPr lang="en-US" dirty="0" smtClean="0"/>
              <a:t>1985</a:t>
            </a:r>
            <a:r>
              <a:rPr lang="zh-CN" altLang="en-US" dirty="0" smtClean="0"/>
              <a:t>年之前，美国各军兵种采用自己规定的软件开发方法指导软件开发。</a:t>
            </a:r>
            <a:endParaRPr lang="en-US" altLang="zh-CN" dirty="0" smtClean="0"/>
          </a:p>
          <a:p>
            <a:pPr lvl="1"/>
            <a:r>
              <a:rPr lang="zh-CN" altLang="en-US" dirty="0" smtClean="0"/>
              <a:t>例如，美国海军</a:t>
            </a:r>
            <a:r>
              <a:rPr lang="en-US" dirty="0" smtClean="0"/>
              <a:t>DoD-STD1679A(1983</a:t>
            </a:r>
            <a:r>
              <a:rPr lang="zh-CN" altLang="en-US" dirty="0" smtClean="0"/>
              <a:t>年</a:t>
            </a:r>
            <a:r>
              <a:rPr lang="en-US" dirty="0" smtClean="0"/>
              <a:t>10</a:t>
            </a:r>
            <a:r>
              <a:rPr lang="zh-CN" altLang="en-US" dirty="0" smtClean="0"/>
              <a:t>月发布</a:t>
            </a:r>
            <a:r>
              <a:rPr lang="en-US" dirty="0" smtClean="0"/>
              <a:t>)</a:t>
            </a:r>
            <a:endParaRPr lang="en-US" altLang="zh-CN" dirty="0" smtClean="0"/>
          </a:p>
          <a:p>
            <a:r>
              <a:rPr lang="zh-CN" altLang="en-US" dirty="0" smtClean="0"/>
              <a:t>美国国防部认识到多兵种联合作战中软件的重要性，决定统一各兵种的软件开发标准。</a:t>
            </a:r>
            <a:endParaRPr lang="en-US" altLang="zh-CN" dirty="0" smtClean="0"/>
          </a:p>
          <a:p>
            <a:pPr lvl="1"/>
            <a:r>
              <a:rPr lang="en-US" dirty="0" smtClean="0"/>
              <a:t>1985</a:t>
            </a:r>
            <a:r>
              <a:rPr lang="zh-CN" altLang="en-US" dirty="0" smtClean="0"/>
              <a:t>年发布</a:t>
            </a:r>
            <a:r>
              <a:rPr lang="en-US" dirty="0" smtClean="0"/>
              <a:t>DoD-STD-2167</a:t>
            </a:r>
            <a:r>
              <a:rPr lang="zh-CN" altLang="en-US" dirty="0" smtClean="0"/>
              <a:t>，</a:t>
            </a:r>
            <a:endParaRPr lang="en-US" altLang="zh-CN" dirty="0" smtClean="0"/>
          </a:p>
          <a:p>
            <a:pPr lvl="1"/>
            <a:r>
              <a:rPr lang="en-US" dirty="0" smtClean="0"/>
              <a:t>1988</a:t>
            </a:r>
            <a:r>
              <a:rPr lang="zh-CN" altLang="en-US" dirty="0" smtClean="0"/>
              <a:t>年</a:t>
            </a:r>
            <a:r>
              <a:rPr lang="en-US" dirty="0" smtClean="0"/>
              <a:t>2</a:t>
            </a:r>
            <a:r>
              <a:rPr lang="zh-CN" altLang="en-US" dirty="0" smtClean="0"/>
              <a:t>月修订为</a:t>
            </a:r>
            <a:r>
              <a:rPr lang="en-US" dirty="0" smtClean="0"/>
              <a:t>DoD-STD2167A</a:t>
            </a:r>
            <a:endParaRPr lang="en-US" altLang="zh-CN" dirty="0" smtClean="0"/>
          </a:p>
          <a:p>
            <a:pPr lvl="1"/>
            <a:r>
              <a:rPr lang="en-US" dirty="0" smtClean="0"/>
              <a:t>1988</a:t>
            </a:r>
            <a:r>
              <a:rPr lang="zh-CN" altLang="en-US" dirty="0" smtClean="0"/>
              <a:t>年美国国防部发布</a:t>
            </a:r>
            <a:r>
              <a:rPr lang="en-US" dirty="0" smtClean="0"/>
              <a:t>DoD-STD-7935A</a:t>
            </a:r>
            <a:r>
              <a:rPr lang="zh-CN" altLang="en-US" dirty="0" smtClean="0"/>
              <a:t>（</a:t>
            </a:r>
            <a:r>
              <a:rPr lang="en-US" dirty="0" err="1" smtClean="0"/>
              <a:t>DoD</a:t>
            </a:r>
            <a:r>
              <a:rPr lang="en-US" dirty="0" smtClean="0"/>
              <a:t> Automated Information System(AIS) Documentation standards</a:t>
            </a:r>
            <a:r>
              <a:rPr lang="zh-CN" altLang="en-US" dirty="0" smtClean="0"/>
              <a:t>）</a:t>
            </a:r>
            <a:endParaRPr lang="en-US" altLang="zh-CN" dirty="0" smtClean="0"/>
          </a:p>
          <a:p>
            <a:pPr lvl="1"/>
            <a:r>
              <a:rPr lang="en-US" dirty="0" smtClean="0"/>
              <a:t>1987</a:t>
            </a:r>
            <a:r>
              <a:rPr lang="zh-CN" altLang="en-US" dirty="0" smtClean="0"/>
              <a:t>年</a:t>
            </a:r>
            <a:r>
              <a:rPr lang="en-US" dirty="0" smtClean="0"/>
              <a:t>4</a:t>
            </a:r>
            <a:r>
              <a:rPr lang="zh-CN" altLang="en-US" dirty="0" smtClean="0"/>
              <a:t>月发布</a:t>
            </a:r>
            <a:r>
              <a:rPr lang="en-US" dirty="0" smtClean="0"/>
              <a:t>DoD-STD-1703</a:t>
            </a:r>
            <a:r>
              <a:rPr lang="en-US" altLang="zh-CN" dirty="0" smtClean="0"/>
              <a:t>《</a:t>
            </a:r>
            <a:r>
              <a:rPr lang="en-US" dirty="0" smtClean="0"/>
              <a:t>NSA/CSS </a:t>
            </a:r>
            <a:r>
              <a:rPr lang="zh-CN" altLang="en-US" dirty="0" smtClean="0"/>
              <a:t>软件产品标准手册</a:t>
            </a:r>
            <a:r>
              <a:rPr lang="en-US" altLang="zh-CN" dirty="0" smtClean="0"/>
              <a:t>》</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18028" y="1193800"/>
            <a:ext cx="8001000" cy="4902200"/>
          </a:xfrm>
        </p:spPr>
        <p:txBody>
          <a:bodyPr/>
          <a:lstStyle/>
          <a:p>
            <a:r>
              <a:rPr lang="en-US" dirty="0" smtClean="0"/>
              <a:t>1994</a:t>
            </a:r>
            <a:r>
              <a:rPr lang="zh-CN" altLang="en-US" dirty="0" smtClean="0"/>
              <a:t>年</a:t>
            </a:r>
            <a:r>
              <a:rPr lang="en-US" dirty="0" smtClean="0"/>
              <a:t>6</a:t>
            </a:r>
            <a:r>
              <a:rPr lang="zh-CN" altLang="en-US" dirty="0" smtClean="0"/>
              <a:t>月，美国国防部长</a:t>
            </a:r>
            <a:r>
              <a:rPr lang="en-US" dirty="0" smtClean="0"/>
              <a:t>William Perry</a:t>
            </a:r>
            <a:r>
              <a:rPr lang="zh-CN" altLang="en-US" dirty="0" smtClean="0"/>
              <a:t>发布备忘录，消减军用标准的数量，尽可能用工业标准替代，以降低军用系统的研制费用和维护成本。</a:t>
            </a:r>
            <a:endParaRPr lang="en-US" altLang="zh-CN" dirty="0" smtClean="0"/>
          </a:p>
          <a:p>
            <a:pPr lvl="1"/>
            <a:r>
              <a:rPr lang="zh-CN" altLang="en-US" dirty="0" smtClean="0"/>
              <a:t>尽管，受到</a:t>
            </a:r>
            <a:r>
              <a:rPr lang="en-US" dirty="0" smtClean="0"/>
              <a:t>Perry</a:t>
            </a:r>
            <a:r>
              <a:rPr lang="zh-CN" altLang="en-US" dirty="0" smtClean="0"/>
              <a:t>备忘录政策的影响，五个月后的</a:t>
            </a:r>
            <a:r>
              <a:rPr lang="en-US" dirty="0" smtClean="0"/>
              <a:t>1994</a:t>
            </a:r>
            <a:r>
              <a:rPr lang="zh-CN" altLang="en-US" dirty="0" smtClean="0"/>
              <a:t>年</a:t>
            </a:r>
            <a:r>
              <a:rPr lang="en-US" dirty="0" smtClean="0"/>
              <a:t>12</a:t>
            </a:r>
            <a:r>
              <a:rPr lang="zh-CN" altLang="en-US" dirty="0" smtClean="0"/>
              <a:t>月，</a:t>
            </a:r>
            <a:r>
              <a:rPr lang="en-US" dirty="0" err="1" smtClean="0"/>
              <a:t>DoD</a:t>
            </a:r>
            <a:r>
              <a:rPr lang="zh-CN" altLang="en-US" dirty="0" smtClean="0"/>
              <a:t>仍然批准了</a:t>
            </a:r>
            <a:r>
              <a:rPr lang="en-US" dirty="0" smtClean="0"/>
              <a:t>MIL-STD-498</a:t>
            </a:r>
            <a:r>
              <a:rPr lang="zh-CN" altLang="en-US" dirty="0" smtClean="0"/>
              <a:t>（</a:t>
            </a:r>
            <a:r>
              <a:rPr lang="en-US" dirty="0" smtClean="0"/>
              <a:t>Software Development and Documentation</a:t>
            </a:r>
            <a:r>
              <a:rPr lang="zh-CN" altLang="en-US" dirty="0" smtClean="0"/>
              <a:t>）替代了</a:t>
            </a:r>
            <a:r>
              <a:rPr lang="en-US" dirty="0" smtClean="0"/>
              <a:t>2167A</a:t>
            </a:r>
            <a:r>
              <a:rPr lang="zh-CN" altLang="en-US" dirty="0" smtClean="0"/>
              <a:t>、</a:t>
            </a:r>
            <a:r>
              <a:rPr lang="en-US" dirty="0" smtClean="0"/>
              <a:t>7935A</a:t>
            </a:r>
            <a:r>
              <a:rPr lang="zh-CN" altLang="en-US" dirty="0" smtClean="0"/>
              <a:t>和</a:t>
            </a:r>
            <a:r>
              <a:rPr lang="en-US" dirty="0" smtClean="0"/>
              <a:t>1703</a:t>
            </a:r>
            <a:r>
              <a:rPr lang="zh-CN" altLang="en-US" dirty="0" smtClean="0"/>
              <a:t>。</a:t>
            </a:r>
            <a:endParaRPr lang="en-US" altLang="zh-CN" dirty="0" smtClean="0"/>
          </a:p>
          <a:p>
            <a:r>
              <a:rPr lang="zh-CN" altLang="en-US" dirty="0" smtClean="0"/>
              <a:t>美国国防部门也认识到</a:t>
            </a:r>
            <a:r>
              <a:rPr lang="en-US" dirty="0" smtClean="0"/>
              <a:t>ISO/ IEC 12207</a:t>
            </a:r>
            <a:r>
              <a:rPr lang="zh-CN" altLang="en-US" dirty="0" smtClean="0"/>
              <a:t>的不足，特别是对软件生命周期的描述不够细致。</a:t>
            </a:r>
            <a:endParaRPr lang="en-US" altLang="zh-CN" dirty="0" smtClean="0"/>
          </a:p>
          <a:p>
            <a:pPr lvl="1"/>
            <a:r>
              <a:rPr lang="zh-CN" altLang="en-US" dirty="0" smtClean="0"/>
              <a:t>支持对</a:t>
            </a:r>
            <a:r>
              <a:rPr lang="en-US" dirty="0" smtClean="0"/>
              <a:t>IEEE</a:t>
            </a:r>
            <a:r>
              <a:rPr lang="zh-CN" altLang="en-US" dirty="0" smtClean="0"/>
              <a:t>对</a:t>
            </a:r>
            <a:r>
              <a:rPr lang="en-US" dirty="0" smtClean="0"/>
              <a:t>ISO/IEC 12207</a:t>
            </a:r>
            <a:r>
              <a:rPr lang="zh-CN" altLang="en-US" dirty="0" smtClean="0"/>
              <a:t>改造，继续继承和引用了</a:t>
            </a:r>
            <a:r>
              <a:rPr lang="en-US" dirty="0" smtClean="0"/>
              <a:t>MIL-STD-498</a:t>
            </a:r>
            <a:r>
              <a:rPr lang="zh-CN" altLang="en-US" dirty="0" smtClean="0"/>
              <a:t>给出的瀑布模型、增量模型、渐进模型和逆向工程方法。</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ISO/IEC-12207</a:t>
            </a:r>
            <a:r>
              <a:rPr lang="zh-CN" altLang="en-US" dirty="0" smtClean="0"/>
              <a:t>与</a:t>
            </a:r>
            <a:r>
              <a:rPr lang="en-US" dirty="0" smtClean="0"/>
              <a:t>IEEE/EIA-12207</a:t>
            </a:r>
            <a:endParaRPr lang="zh-CN" altLang="en-US" dirty="0"/>
          </a:p>
        </p:txBody>
      </p:sp>
      <p:pic>
        <p:nvPicPr>
          <p:cNvPr id="71683" name="Picture 3"/>
          <p:cNvPicPr>
            <a:picLocks noChangeAspect="1" noChangeArrowheads="1"/>
          </p:cNvPicPr>
          <p:nvPr/>
        </p:nvPicPr>
        <p:blipFill>
          <a:blip r:embed="rId2"/>
          <a:srcRect/>
          <a:stretch>
            <a:fillRect/>
          </a:stretch>
        </p:blipFill>
        <p:spPr bwMode="auto">
          <a:xfrm>
            <a:off x="508000" y="1024617"/>
            <a:ext cx="8636000" cy="5426711"/>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美国国防软件生命周期标准的演变</a:t>
            </a:r>
            <a:endParaRPr lang="zh-CN" altLang="en-US" dirty="0"/>
          </a:p>
        </p:txBody>
      </p:sp>
      <p:pic>
        <p:nvPicPr>
          <p:cNvPr id="72706" name="Picture 2"/>
          <p:cNvPicPr>
            <a:picLocks noChangeAspect="1" noChangeArrowheads="1"/>
          </p:cNvPicPr>
          <p:nvPr/>
        </p:nvPicPr>
        <p:blipFill>
          <a:blip r:embed="rId2"/>
          <a:srcRect/>
          <a:stretch>
            <a:fillRect/>
          </a:stretch>
        </p:blipFill>
        <p:spPr bwMode="auto">
          <a:xfrm>
            <a:off x="566056" y="1314902"/>
            <a:ext cx="8577943" cy="4869085"/>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2.8.2 </a:t>
            </a:r>
            <a:r>
              <a:rPr lang="zh-CN" altLang="en-US" dirty="0" smtClean="0"/>
              <a:t>中国国防工业界的标准情况</a:t>
            </a:r>
            <a:endParaRPr lang="zh-CN" altLang="en-US" dirty="0"/>
          </a:p>
        </p:txBody>
      </p:sp>
      <p:sp>
        <p:nvSpPr>
          <p:cNvPr id="3" name="内容占位符 2"/>
          <p:cNvSpPr>
            <a:spLocks noGrp="1"/>
          </p:cNvSpPr>
          <p:nvPr>
            <p:ph idx="1"/>
          </p:nvPr>
        </p:nvSpPr>
        <p:spPr>
          <a:xfrm>
            <a:off x="827314" y="1121227"/>
            <a:ext cx="8077200" cy="5148943"/>
          </a:xfrm>
        </p:spPr>
        <p:txBody>
          <a:bodyPr/>
          <a:lstStyle/>
          <a:p>
            <a:r>
              <a:rPr lang="en-US" dirty="0" smtClean="0"/>
              <a:t>1988</a:t>
            </a:r>
            <a:r>
              <a:rPr lang="zh-CN" altLang="en-US" dirty="0" smtClean="0"/>
              <a:t>年解放军国防科学工业委员会发布军用标准系列（用</a:t>
            </a:r>
            <a:r>
              <a:rPr lang="en-US" dirty="0" smtClean="0"/>
              <a:t>GJB</a:t>
            </a:r>
            <a:r>
              <a:rPr lang="zh-CN" altLang="en-US" dirty="0" smtClean="0"/>
              <a:t>开头）</a:t>
            </a:r>
            <a:r>
              <a:rPr lang="en-US" dirty="0" smtClean="0"/>
              <a:t>GJB437</a:t>
            </a:r>
            <a:r>
              <a:rPr lang="zh-CN" altLang="en-US" dirty="0" smtClean="0"/>
              <a:t>、</a:t>
            </a:r>
            <a:r>
              <a:rPr lang="en-US" dirty="0" smtClean="0"/>
              <a:t>GJB438</a:t>
            </a:r>
            <a:r>
              <a:rPr lang="zh-CN" altLang="en-US" dirty="0" smtClean="0"/>
              <a:t>和</a:t>
            </a:r>
            <a:r>
              <a:rPr lang="en-US" dirty="0" smtClean="0"/>
              <a:t>GJB439</a:t>
            </a:r>
            <a:r>
              <a:rPr lang="zh-CN" altLang="en-US" dirty="0" smtClean="0"/>
              <a:t>。</a:t>
            </a:r>
            <a:endParaRPr lang="en-US" altLang="zh-CN" dirty="0" smtClean="0"/>
          </a:p>
          <a:p>
            <a:pPr lvl="1"/>
            <a:r>
              <a:rPr lang="en-US" dirty="0" smtClean="0"/>
              <a:t>GJB437</a:t>
            </a:r>
            <a:r>
              <a:rPr lang="zh-CN" altLang="en-US" dirty="0" smtClean="0"/>
              <a:t>论述了军用软件开发的规范，强调了规范化的编程和规范化的过程进行软件开发</a:t>
            </a:r>
            <a:endParaRPr lang="en-US" altLang="zh-CN" dirty="0" smtClean="0"/>
          </a:p>
          <a:p>
            <a:pPr lvl="1"/>
            <a:r>
              <a:rPr lang="en-US" dirty="0" smtClean="0"/>
              <a:t>GJB438</a:t>
            </a:r>
            <a:r>
              <a:rPr lang="zh-CN" altLang="en-US" dirty="0" smtClean="0"/>
              <a:t>给出了军用软件开发的文档编制规范</a:t>
            </a:r>
            <a:endParaRPr lang="en-US" altLang="zh-CN" baseline="30000" dirty="0" smtClean="0"/>
          </a:p>
          <a:p>
            <a:pPr lvl="1"/>
            <a:r>
              <a:rPr lang="en-US" dirty="0" smtClean="0"/>
              <a:t>GJB439</a:t>
            </a:r>
            <a:r>
              <a:rPr lang="zh-CN" altLang="en-US" dirty="0" smtClean="0"/>
              <a:t>是军用软件开发的质量保证大纲</a:t>
            </a:r>
            <a:r>
              <a:rPr lang="en-US" baseline="30000" dirty="0" smtClean="0"/>
              <a:t>[</a:t>
            </a:r>
            <a:endParaRPr lang="en-US" altLang="zh-CN" dirty="0" smtClean="0"/>
          </a:p>
          <a:p>
            <a:pPr lvl="1"/>
            <a:r>
              <a:rPr lang="zh-CN" altLang="en-US" dirty="0" smtClean="0"/>
              <a:t>这三个标准的颁布，改变了我国国防软件开发过程无序情况，建立了国防软件开发过程的基本要求基础。</a:t>
            </a:r>
            <a:endParaRPr lang="en-US" altLang="zh-CN" dirty="0" smtClean="0"/>
          </a:p>
          <a:p>
            <a:r>
              <a:rPr lang="zh-CN" altLang="en-US" dirty="0" smtClean="0"/>
              <a:t>在民用领域</a:t>
            </a:r>
            <a:r>
              <a:rPr lang="en-US" altLang="zh-CN" dirty="0" smtClean="0"/>
              <a:t>:</a:t>
            </a:r>
          </a:p>
          <a:p>
            <a:pPr lvl="1"/>
            <a:r>
              <a:rPr lang="en-US" dirty="0" smtClean="0"/>
              <a:t>1988</a:t>
            </a:r>
            <a:r>
              <a:rPr lang="zh-CN" altLang="en-US" dirty="0" smtClean="0"/>
              <a:t>年国家标准</a:t>
            </a:r>
            <a:r>
              <a:rPr lang="en-US" dirty="0" smtClean="0"/>
              <a:t>GB-8566</a:t>
            </a:r>
            <a:endParaRPr lang="en-US" altLang="zh-CN" dirty="0" smtClean="0"/>
          </a:p>
          <a:p>
            <a:pPr lvl="1"/>
            <a:r>
              <a:rPr lang="en-US" dirty="0" smtClean="0"/>
              <a:t>2001</a:t>
            </a:r>
            <a:r>
              <a:rPr lang="zh-CN" altLang="en-US" dirty="0" smtClean="0"/>
              <a:t>年参照</a:t>
            </a:r>
            <a:r>
              <a:rPr lang="en-US" dirty="0" smtClean="0"/>
              <a:t>ISO/ IEC 12207</a:t>
            </a:r>
            <a:r>
              <a:rPr lang="zh-CN" altLang="en-US" dirty="0" smtClean="0"/>
              <a:t>成为</a:t>
            </a:r>
            <a:r>
              <a:rPr lang="en-US" dirty="0" smtClean="0"/>
              <a:t>GB/T-8566</a:t>
            </a:r>
            <a:r>
              <a:rPr lang="zh-CN" altLang="en-US" dirty="0" smtClean="0"/>
              <a:t>，</a:t>
            </a:r>
            <a:r>
              <a:rPr lang="en-US" dirty="0" smtClean="0"/>
              <a:t>2007</a:t>
            </a:r>
            <a:r>
              <a:rPr lang="zh-CN" altLang="en-US" dirty="0" smtClean="0"/>
              <a:t>年修订</a:t>
            </a:r>
          </a:p>
          <a:p>
            <a:pPr lvl="1"/>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graphicFrame>
        <p:nvGraphicFramePr>
          <p:cNvPr id="3" name="表格 2"/>
          <p:cNvGraphicFramePr>
            <a:graphicFrameLocks noGrp="1"/>
          </p:cNvGraphicFramePr>
          <p:nvPr/>
        </p:nvGraphicFramePr>
        <p:xfrm>
          <a:off x="1020716" y="1256389"/>
          <a:ext cx="8123284" cy="3286582"/>
        </p:xfrm>
        <a:graphic>
          <a:graphicData uri="http://schemas.openxmlformats.org/drawingml/2006/table">
            <a:tbl>
              <a:tblPr/>
              <a:tblGrid>
                <a:gridCol w="906094"/>
                <a:gridCol w="1585663"/>
                <a:gridCol w="2038710"/>
                <a:gridCol w="1728789"/>
                <a:gridCol w="1864028"/>
              </a:tblGrid>
              <a:tr h="505628">
                <a:tc>
                  <a:txBody>
                    <a:bodyPr/>
                    <a:lstStyle/>
                    <a:p>
                      <a:pPr indent="269875" algn="just">
                        <a:lnSpc>
                          <a:spcPts val="1660"/>
                        </a:lnSpc>
                        <a:spcAft>
                          <a:spcPts val="0"/>
                        </a:spcAft>
                      </a:pPr>
                      <a:r>
                        <a:rPr lang="zh-CN" sz="1600" dirty="0">
                          <a:latin typeface="Times New Roman"/>
                          <a:ea typeface="宋体"/>
                        </a:rPr>
                        <a:t>小时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理论时间</a:t>
                      </a:r>
                      <a:r>
                        <a:rPr lang="en-US" sz="1600" dirty="0">
                          <a:latin typeface="Times New Roman"/>
                          <a:ea typeface="宋体"/>
                        </a:rPr>
                        <a:t>(</a:t>
                      </a:r>
                      <a:r>
                        <a:rPr lang="zh-CN" sz="1600" dirty="0">
                          <a:latin typeface="Times New Roman"/>
                          <a:ea typeface="宋体"/>
                        </a:rPr>
                        <a:t>秒</a:t>
                      </a:r>
                      <a:r>
                        <a:rPr lang="en-US" sz="1600" dirty="0">
                          <a:latin typeface="Times New Roman"/>
                          <a:ea typeface="宋体"/>
                        </a:rPr>
                        <a:t>)</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累计出的时间</a:t>
                      </a:r>
                      <a:r>
                        <a:rPr lang="en-US" sz="1600">
                          <a:latin typeface="Times New Roman"/>
                          <a:ea typeface="宋体"/>
                        </a:rPr>
                        <a:t>(</a:t>
                      </a:r>
                      <a:r>
                        <a:rPr lang="zh-CN" sz="1600">
                          <a:latin typeface="Times New Roman"/>
                          <a:ea typeface="宋体"/>
                        </a:rPr>
                        <a:t>秒</a:t>
                      </a:r>
                      <a:r>
                        <a:rPr lang="en-US" sz="1600">
                          <a:latin typeface="Times New Roman"/>
                          <a:ea typeface="宋体"/>
                        </a:rPr>
                        <a:t>)</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时间误差</a:t>
                      </a:r>
                      <a:r>
                        <a:rPr lang="en-US" sz="1600">
                          <a:latin typeface="Times New Roman"/>
                          <a:ea typeface="宋体"/>
                        </a:rPr>
                        <a:t>(</a:t>
                      </a:r>
                      <a:r>
                        <a:rPr lang="zh-CN" sz="1600">
                          <a:latin typeface="Times New Roman"/>
                          <a:ea typeface="宋体"/>
                        </a:rPr>
                        <a:t>秒</a:t>
                      </a:r>
                      <a:r>
                        <a:rPr lang="en-US" sz="1600">
                          <a:latin typeface="Times New Roman"/>
                          <a:ea typeface="宋体"/>
                        </a:rPr>
                        <a:t>)</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拦截误差</a:t>
                      </a:r>
                      <a:r>
                        <a:rPr lang="en-US" sz="1600">
                          <a:latin typeface="Times New Roman"/>
                          <a:ea typeface="宋体"/>
                        </a:rPr>
                        <a:t>(</a:t>
                      </a:r>
                      <a:r>
                        <a:rPr lang="zh-CN" sz="1600">
                          <a:latin typeface="Times New Roman"/>
                          <a:ea typeface="宋体"/>
                        </a:rPr>
                        <a:t>秒</a:t>
                      </a:r>
                      <a:r>
                        <a:rPr lang="en-US" sz="1600">
                          <a:latin typeface="Times New Roman"/>
                          <a:ea typeface="宋体"/>
                        </a:rPr>
                        <a:t>)</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814">
                <a:tc>
                  <a:txBody>
                    <a:bodyPr/>
                    <a:lstStyle/>
                    <a:p>
                      <a:pPr indent="269875" algn="r">
                        <a:lnSpc>
                          <a:spcPts val="1660"/>
                        </a:lnSpc>
                        <a:spcAft>
                          <a:spcPts val="0"/>
                        </a:spcAft>
                      </a:pPr>
                      <a:r>
                        <a:rPr lang="en-US" sz="1600">
                          <a:latin typeface="Times New Roman"/>
                          <a:ea typeface="宋体"/>
                        </a:rPr>
                        <a:t>0</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r">
                        <a:lnSpc>
                          <a:spcPts val="1660"/>
                        </a:lnSpc>
                        <a:spcAft>
                          <a:spcPts val="0"/>
                        </a:spcAft>
                      </a:pPr>
                      <a:r>
                        <a:rPr lang="en-US" sz="1600" dirty="0">
                          <a:latin typeface="Times New Roman"/>
                          <a:ea typeface="宋体"/>
                        </a:rPr>
                        <a:t>0</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r">
                        <a:lnSpc>
                          <a:spcPts val="1660"/>
                        </a:lnSpc>
                        <a:spcAft>
                          <a:spcPts val="0"/>
                        </a:spcAft>
                      </a:pPr>
                      <a:r>
                        <a:rPr lang="en-US" sz="1600" dirty="0">
                          <a:latin typeface="Times New Roman"/>
                          <a:ea typeface="宋体"/>
                        </a:rPr>
                        <a:t>0</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0</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0</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814">
                <a:tc>
                  <a:txBody>
                    <a:bodyPr/>
                    <a:lstStyle/>
                    <a:p>
                      <a:pPr indent="269875" algn="r">
                        <a:lnSpc>
                          <a:spcPts val="1660"/>
                        </a:lnSpc>
                        <a:spcAft>
                          <a:spcPts val="0"/>
                        </a:spcAft>
                      </a:pPr>
                      <a:r>
                        <a:rPr lang="en-US" sz="1600">
                          <a:latin typeface="Times New Roman"/>
                          <a:ea typeface="宋体"/>
                        </a:rPr>
                        <a:t>1</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r">
                        <a:lnSpc>
                          <a:spcPts val="1660"/>
                        </a:lnSpc>
                        <a:spcAft>
                          <a:spcPts val="0"/>
                        </a:spcAft>
                      </a:pPr>
                      <a:r>
                        <a:rPr lang="en-US" sz="1600">
                          <a:latin typeface="Times New Roman"/>
                          <a:ea typeface="宋体"/>
                        </a:rPr>
                        <a:t>36000</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r">
                        <a:lnSpc>
                          <a:spcPts val="1660"/>
                        </a:lnSpc>
                        <a:spcAft>
                          <a:spcPts val="0"/>
                        </a:spcAft>
                      </a:pPr>
                      <a:r>
                        <a:rPr lang="en-US" sz="1600" dirty="0">
                          <a:latin typeface="Times New Roman"/>
                          <a:ea typeface="宋体"/>
                        </a:rPr>
                        <a:t>3599.996</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0.0034</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7</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814">
                <a:tc>
                  <a:txBody>
                    <a:bodyPr/>
                    <a:lstStyle/>
                    <a:p>
                      <a:pPr indent="269875" algn="r">
                        <a:lnSpc>
                          <a:spcPts val="1660"/>
                        </a:lnSpc>
                        <a:spcAft>
                          <a:spcPts val="0"/>
                        </a:spcAft>
                      </a:pPr>
                      <a:r>
                        <a:rPr lang="en-US" sz="1600">
                          <a:latin typeface="Times New Roman"/>
                          <a:ea typeface="宋体"/>
                        </a:rPr>
                        <a:t>8</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r">
                        <a:lnSpc>
                          <a:spcPts val="1660"/>
                        </a:lnSpc>
                        <a:spcAft>
                          <a:spcPts val="0"/>
                        </a:spcAft>
                      </a:pPr>
                      <a:r>
                        <a:rPr lang="en-US" sz="1600">
                          <a:latin typeface="Times New Roman"/>
                          <a:ea typeface="宋体"/>
                        </a:rPr>
                        <a:t>28800</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r">
                        <a:lnSpc>
                          <a:spcPts val="1660"/>
                        </a:lnSpc>
                        <a:spcAft>
                          <a:spcPts val="0"/>
                        </a:spcAft>
                      </a:pPr>
                      <a:r>
                        <a:rPr lang="en-US" sz="1600" dirty="0">
                          <a:latin typeface="Times New Roman"/>
                          <a:ea typeface="宋体"/>
                        </a:rPr>
                        <a:t>28799.9725</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0.0025</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55</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5628">
                <a:tc>
                  <a:txBody>
                    <a:bodyPr/>
                    <a:lstStyle/>
                    <a:p>
                      <a:pPr indent="269875" algn="r">
                        <a:lnSpc>
                          <a:spcPts val="1660"/>
                        </a:lnSpc>
                        <a:spcAft>
                          <a:spcPts val="0"/>
                        </a:spcAft>
                      </a:pPr>
                      <a:r>
                        <a:rPr lang="en-US" sz="1600">
                          <a:latin typeface="Times New Roman"/>
                          <a:ea typeface="宋体"/>
                        </a:rPr>
                        <a:t>20</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r">
                        <a:lnSpc>
                          <a:spcPts val="1660"/>
                        </a:lnSpc>
                        <a:spcAft>
                          <a:spcPts val="0"/>
                        </a:spcAft>
                      </a:pPr>
                      <a:r>
                        <a:rPr lang="en-US" sz="1600">
                          <a:latin typeface="Times New Roman"/>
                          <a:ea typeface="宋体"/>
                        </a:rPr>
                        <a:t>72000</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r">
                        <a:lnSpc>
                          <a:spcPts val="1660"/>
                        </a:lnSpc>
                        <a:spcAft>
                          <a:spcPts val="0"/>
                        </a:spcAft>
                      </a:pPr>
                      <a:r>
                        <a:rPr lang="en-US" sz="1600">
                          <a:latin typeface="Times New Roman"/>
                          <a:ea typeface="宋体"/>
                        </a:rPr>
                        <a:t>21999.9313</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dirty="0">
                          <a:latin typeface="Times New Roman"/>
                          <a:ea typeface="宋体"/>
                        </a:rPr>
                        <a:t>0.0687</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137</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5628">
                <a:tc>
                  <a:txBody>
                    <a:bodyPr/>
                    <a:lstStyle/>
                    <a:p>
                      <a:pPr indent="269875" algn="r">
                        <a:lnSpc>
                          <a:spcPts val="1660"/>
                        </a:lnSpc>
                        <a:spcAft>
                          <a:spcPts val="0"/>
                        </a:spcAft>
                      </a:pPr>
                      <a:r>
                        <a:rPr lang="en-US" sz="1600">
                          <a:latin typeface="Times New Roman"/>
                          <a:ea typeface="宋体"/>
                        </a:rPr>
                        <a:t>48</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r">
                        <a:lnSpc>
                          <a:spcPts val="1660"/>
                        </a:lnSpc>
                        <a:spcAft>
                          <a:spcPts val="0"/>
                        </a:spcAft>
                      </a:pPr>
                      <a:r>
                        <a:rPr lang="en-US" sz="1600">
                          <a:latin typeface="Times New Roman"/>
                          <a:ea typeface="宋体"/>
                        </a:rPr>
                        <a:t>172800</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r">
                        <a:lnSpc>
                          <a:spcPts val="1660"/>
                        </a:lnSpc>
                        <a:spcAft>
                          <a:spcPts val="0"/>
                        </a:spcAft>
                      </a:pPr>
                      <a:r>
                        <a:rPr lang="en-US" sz="1600">
                          <a:latin typeface="Times New Roman"/>
                          <a:ea typeface="宋体"/>
                        </a:rPr>
                        <a:t>172799.8352</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dirty="0">
                          <a:latin typeface="Times New Roman"/>
                          <a:ea typeface="宋体"/>
                        </a:rPr>
                        <a:t>0.1648</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dirty="0">
                          <a:latin typeface="Times New Roman"/>
                          <a:ea typeface="宋体"/>
                        </a:rPr>
                        <a:t>330</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5628">
                <a:tc>
                  <a:txBody>
                    <a:bodyPr/>
                    <a:lstStyle/>
                    <a:p>
                      <a:pPr indent="269875" algn="r">
                        <a:lnSpc>
                          <a:spcPts val="1660"/>
                        </a:lnSpc>
                        <a:spcAft>
                          <a:spcPts val="0"/>
                        </a:spcAft>
                      </a:pPr>
                      <a:r>
                        <a:rPr lang="en-US" sz="1600">
                          <a:latin typeface="Times New Roman"/>
                          <a:ea typeface="宋体"/>
                        </a:rPr>
                        <a:t>72</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r">
                        <a:lnSpc>
                          <a:spcPts val="1660"/>
                        </a:lnSpc>
                        <a:spcAft>
                          <a:spcPts val="0"/>
                        </a:spcAft>
                      </a:pPr>
                      <a:r>
                        <a:rPr lang="en-US" sz="1600">
                          <a:latin typeface="Times New Roman"/>
                          <a:ea typeface="宋体"/>
                        </a:rPr>
                        <a:t>259200</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r">
                        <a:lnSpc>
                          <a:spcPts val="1660"/>
                        </a:lnSpc>
                        <a:spcAft>
                          <a:spcPts val="0"/>
                        </a:spcAft>
                      </a:pPr>
                      <a:r>
                        <a:rPr lang="en-US" sz="1600">
                          <a:latin typeface="Times New Roman"/>
                          <a:ea typeface="宋体"/>
                        </a:rPr>
                        <a:t>259199.7528</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0.2472</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dirty="0">
                          <a:latin typeface="Times New Roman"/>
                          <a:ea typeface="宋体"/>
                        </a:rPr>
                        <a:t>494</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5628">
                <a:tc>
                  <a:txBody>
                    <a:bodyPr/>
                    <a:lstStyle/>
                    <a:p>
                      <a:pPr indent="269875" algn="r">
                        <a:lnSpc>
                          <a:spcPts val="1660"/>
                        </a:lnSpc>
                        <a:spcAft>
                          <a:spcPts val="0"/>
                        </a:spcAft>
                      </a:pPr>
                      <a:r>
                        <a:rPr lang="en-US" sz="1600">
                          <a:latin typeface="Times New Roman"/>
                          <a:ea typeface="宋体"/>
                        </a:rPr>
                        <a:t>100</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r">
                        <a:lnSpc>
                          <a:spcPts val="1660"/>
                        </a:lnSpc>
                        <a:spcAft>
                          <a:spcPts val="0"/>
                        </a:spcAft>
                      </a:pPr>
                      <a:r>
                        <a:rPr lang="en-US" sz="1600">
                          <a:latin typeface="Times New Roman"/>
                          <a:ea typeface="宋体"/>
                        </a:rPr>
                        <a:t>360000</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r">
                        <a:lnSpc>
                          <a:spcPts val="1660"/>
                        </a:lnSpc>
                        <a:spcAft>
                          <a:spcPts val="0"/>
                        </a:spcAft>
                      </a:pPr>
                      <a:r>
                        <a:rPr lang="en-US" sz="1600">
                          <a:latin typeface="Times New Roman"/>
                          <a:ea typeface="宋体"/>
                        </a:rPr>
                        <a:t>35999.6667</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0.3433</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dirty="0">
                          <a:latin typeface="Times New Roman"/>
                          <a:ea typeface="宋体"/>
                        </a:rPr>
                        <a:t>687</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25" name="Rectangle 1"/>
          <p:cNvSpPr>
            <a:spLocks noChangeArrowheads="1"/>
          </p:cNvSpPr>
          <p:nvPr/>
        </p:nvSpPr>
        <p:spPr bwMode="auto">
          <a:xfrm>
            <a:off x="1103086" y="4891314"/>
            <a:ext cx="8040914"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1991</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年</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月</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25</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日，</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Alpha</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单元已经部署且连续计时</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100</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个小时，自然导致时间的误差和拦截精度超出范围，远大</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687</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米的范围。自然，</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Alpha</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单元未成功拦截飞过来的飞毛腿导弹。</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中国国防软件生命周期标准的演变</a:t>
            </a:r>
            <a:endParaRPr lang="zh-CN" altLang="en-US" dirty="0"/>
          </a:p>
        </p:txBody>
      </p:sp>
      <p:pic>
        <p:nvPicPr>
          <p:cNvPr id="73730" name="Picture 2"/>
          <p:cNvPicPr>
            <a:picLocks noChangeAspect="1" noChangeArrowheads="1"/>
          </p:cNvPicPr>
          <p:nvPr/>
        </p:nvPicPr>
        <p:blipFill>
          <a:blip r:embed="rId2"/>
          <a:srcRect/>
          <a:stretch>
            <a:fillRect/>
          </a:stretch>
        </p:blipFill>
        <p:spPr bwMode="auto">
          <a:xfrm>
            <a:off x="375114" y="1377722"/>
            <a:ext cx="8768886" cy="3803877"/>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21.8.3 </a:t>
            </a:r>
            <a:r>
              <a:rPr lang="zh-CN" altLang="en-US" dirty="0" smtClean="0"/>
              <a:t>德国的</a:t>
            </a:r>
            <a:r>
              <a:rPr lang="en-US" dirty="0" smtClean="0"/>
              <a:t>V</a:t>
            </a:r>
            <a:r>
              <a:rPr lang="zh-CN" altLang="en-US" dirty="0" smtClean="0"/>
              <a:t>模型及其演变</a:t>
            </a:r>
            <a:endParaRPr lang="zh-CN" altLang="en-US" dirty="0"/>
          </a:p>
        </p:txBody>
      </p:sp>
      <p:sp>
        <p:nvSpPr>
          <p:cNvPr id="3" name="内容占位符 2"/>
          <p:cNvSpPr>
            <a:spLocks noGrp="1"/>
          </p:cNvSpPr>
          <p:nvPr>
            <p:ph idx="1"/>
          </p:nvPr>
        </p:nvSpPr>
        <p:spPr/>
        <p:txBody>
          <a:bodyPr/>
          <a:lstStyle/>
          <a:p>
            <a:r>
              <a:rPr lang="en-US" dirty="0" smtClean="0"/>
              <a:t>21.8.3.1 </a:t>
            </a:r>
            <a:r>
              <a:rPr lang="zh-CN" altLang="en-US" dirty="0" smtClean="0"/>
              <a:t>项目生命周期模型</a:t>
            </a:r>
            <a:r>
              <a:rPr lang="en-US" dirty="0" smtClean="0"/>
              <a:t>	</a:t>
            </a:r>
            <a:endParaRPr lang="zh-CN" altLang="en-US" dirty="0" smtClean="0"/>
          </a:p>
          <a:p>
            <a:r>
              <a:rPr lang="en-US" dirty="0" smtClean="0"/>
              <a:t>21.8.3.2 </a:t>
            </a:r>
            <a:r>
              <a:rPr lang="zh-CN" altLang="en-US" dirty="0" smtClean="0"/>
              <a:t>项目类型与执行策略</a:t>
            </a:r>
          </a:p>
          <a:p>
            <a:r>
              <a:rPr lang="en-US" dirty="0" smtClean="0"/>
              <a:t>21.8.3.3 V-</a:t>
            </a:r>
            <a:r>
              <a:rPr lang="en-US" dirty="0" err="1" smtClean="0"/>
              <a:t>Modell</a:t>
            </a:r>
            <a:r>
              <a:rPr lang="zh-CN" altLang="en-US" dirty="0" smtClean="0"/>
              <a:t>核心及相关区域</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21.8.3.1 </a:t>
            </a:r>
            <a:r>
              <a:rPr lang="zh-CN" altLang="en-US" dirty="0" smtClean="0"/>
              <a:t>项目生命周期模型</a:t>
            </a:r>
            <a:endParaRPr lang="zh-CN" altLang="en-US" dirty="0"/>
          </a:p>
        </p:txBody>
      </p:sp>
      <p:sp>
        <p:nvSpPr>
          <p:cNvPr id="3" name="内容占位符 2"/>
          <p:cNvSpPr>
            <a:spLocks noGrp="1"/>
          </p:cNvSpPr>
          <p:nvPr>
            <p:ph idx="1"/>
          </p:nvPr>
        </p:nvSpPr>
        <p:spPr/>
        <p:txBody>
          <a:bodyPr/>
          <a:lstStyle/>
          <a:p>
            <a:r>
              <a:rPr lang="en-US" dirty="0" smtClean="0"/>
              <a:t>1992</a:t>
            </a:r>
            <a:r>
              <a:rPr lang="zh-CN" altLang="en-US" dirty="0" smtClean="0"/>
              <a:t>年，联邦德国国防部提出软件开发的工程化</a:t>
            </a:r>
            <a:r>
              <a:rPr lang="en-US" dirty="0" smtClean="0"/>
              <a:t> (engineering software development)</a:t>
            </a:r>
            <a:r>
              <a:rPr lang="zh-CN" altLang="en-US" dirty="0" smtClean="0"/>
              <a:t>，并认为应当有详细的标准能够指导具体的项目。</a:t>
            </a:r>
            <a:endParaRPr lang="en-US" altLang="zh-CN" dirty="0" smtClean="0"/>
          </a:p>
          <a:p>
            <a:r>
              <a:rPr lang="zh-CN" altLang="en-US" dirty="0" smtClean="0"/>
              <a:t>期望能够在国防项目采购和开发中：</a:t>
            </a:r>
            <a:endParaRPr lang="en-US" altLang="zh-CN" dirty="0" smtClean="0"/>
          </a:p>
          <a:p>
            <a:pPr lvl="1"/>
            <a:r>
              <a:rPr lang="en-US" dirty="0" smtClean="0"/>
              <a:t>1</a:t>
            </a:r>
            <a:r>
              <a:rPr lang="zh-CN" altLang="en-US" dirty="0" smtClean="0"/>
              <a:t>）减少整个生命周期的软件费用；</a:t>
            </a:r>
            <a:endParaRPr lang="en-US" altLang="zh-CN" dirty="0" smtClean="0"/>
          </a:p>
          <a:p>
            <a:pPr lvl="1"/>
            <a:r>
              <a:rPr lang="en-US" dirty="0" smtClean="0"/>
              <a:t>2</a:t>
            </a:r>
            <a:r>
              <a:rPr lang="zh-CN" altLang="en-US" dirty="0" smtClean="0"/>
              <a:t>）改进和保证软件质量；</a:t>
            </a:r>
            <a:endParaRPr lang="en-US" altLang="zh-CN" dirty="0" smtClean="0"/>
          </a:p>
          <a:p>
            <a:pPr lvl="1"/>
            <a:r>
              <a:rPr lang="en-US" dirty="0" smtClean="0"/>
              <a:t>3</a:t>
            </a:r>
            <a:r>
              <a:rPr lang="zh-CN" altLang="en-US" dirty="0" smtClean="0"/>
              <a:t>）改进客户和承包商之间的交流。</a:t>
            </a:r>
          </a:p>
          <a:p>
            <a:r>
              <a:rPr lang="zh-CN" altLang="en-US" dirty="0" smtClean="0"/>
              <a:t>对此，他们将瀑布式模型转换为</a:t>
            </a:r>
            <a:r>
              <a:rPr lang="en-US" dirty="0" smtClean="0"/>
              <a:t>V</a:t>
            </a:r>
            <a:r>
              <a:rPr lang="zh-CN" altLang="en-US" dirty="0" smtClean="0"/>
              <a:t>模型，以此强调验证和确认</a:t>
            </a:r>
            <a:r>
              <a:rPr lang="en-US" dirty="0" smtClean="0"/>
              <a:t>(Verification &amp; Validation)</a:t>
            </a:r>
            <a:r>
              <a:rPr lang="zh-CN" altLang="en-US" dirty="0" smtClean="0"/>
              <a:t>。</a:t>
            </a:r>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V-</a:t>
            </a:r>
            <a:r>
              <a:rPr lang="en-US" dirty="0" err="1" smtClean="0"/>
              <a:t>Modell</a:t>
            </a:r>
            <a:r>
              <a:rPr lang="en-US" dirty="0" smtClean="0"/>
              <a:t> 97</a:t>
            </a:r>
            <a:endParaRPr lang="zh-CN" altLang="en-US" dirty="0"/>
          </a:p>
        </p:txBody>
      </p:sp>
      <p:sp>
        <p:nvSpPr>
          <p:cNvPr id="3" name="内容占位符 2"/>
          <p:cNvSpPr>
            <a:spLocks noGrp="1"/>
          </p:cNvSpPr>
          <p:nvPr>
            <p:ph idx="1"/>
          </p:nvPr>
        </p:nvSpPr>
        <p:spPr/>
        <p:txBody>
          <a:bodyPr/>
          <a:lstStyle/>
          <a:p>
            <a:r>
              <a:rPr lang="en-US" dirty="0" smtClean="0"/>
              <a:t>1997</a:t>
            </a:r>
            <a:r>
              <a:rPr lang="zh-CN" altLang="en-US" dirty="0" smtClean="0"/>
              <a:t>年</a:t>
            </a:r>
            <a:r>
              <a:rPr lang="en-US" dirty="0" smtClean="0"/>
              <a:t>V</a:t>
            </a:r>
            <a:r>
              <a:rPr lang="zh-CN" altLang="en-US" dirty="0" smtClean="0"/>
              <a:t>模型改变成为</a:t>
            </a:r>
            <a:r>
              <a:rPr lang="en-US" dirty="0" smtClean="0"/>
              <a:t>V-</a:t>
            </a:r>
            <a:r>
              <a:rPr lang="en-US" dirty="0" err="1" smtClean="0"/>
              <a:t>Modell</a:t>
            </a:r>
            <a:r>
              <a:rPr lang="en-US" dirty="0" smtClean="0"/>
              <a:t> 97</a:t>
            </a:r>
            <a:r>
              <a:rPr lang="zh-CN" altLang="en-US" dirty="0" smtClean="0"/>
              <a:t>“联邦德国</a:t>
            </a:r>
            <a:r>
              <a:rPr lang="en-US" dirty="0" smtClean="0"/>
              <a:t>IT</a:t>
            </a:r>
            <a:r>
              <a:rPr lang="zh-CN" altLang="en-US" dirty="0" smtClean="0"/>
              <a:t>系统开发标准</a:t>
            </a:r>
            <a:r>
              <a:rPr lang="en-US" dirty="0" smtClean="0"/>
              <a:t>(Development for IT Systems of the Federal Republic Germany)</a:t>
            </a:r>
            <a:r>
              <a:rPr lang="zh-CN" altLang="en-US" dirty="0" smtClean="0"/>
              <a:t>”。</a:t>
            </a:r>
            <a:endParaRPr lang="en-US" altLang="zh-CN" dirty="0" smtClean="0"/>
          </a:p>
          <a:p>
            <a:pPr lvl="1"/>
            <a:r>
              <a:rPr lang="en-US" dirty="0" smtClean="0"/>
              <a:t>V-</a:t>
            </a:r>
            <a:r>
              <a:rPr lang="en-US" dirty="0" err="1" smtClean="0"/>
              <a:t>Modell</a:t>
            </a:r>
            <a:r>
              <a:rPr lang="en-US" dirty="0" smtClean="0"/>
              <a:t> 97</a:t>
            </a:r>
            <a:r>
              <a:rPr lang="zh-CN" altLang="en-US" dirty="0" smtClean="0"/>
              <a:t>作为民用和军用强制标准，德国联邦国防部（</a:t>
            </a:r>
            <a:r>
              <a:rPr lang="en-US" dirty="0" err="1" smtClean="0"/>
              <a:t>BMVg</a:t>
            </a:r>
            <a:r>
              <a:rPr lang="zh-CN" altLang="en-US" dirty="0" smtClean="0"/>
              <a:t>）、德国信息管理和信息技术办公室（</a:t>
            </a:r>
            <a:r>
              <a:rPr lang="en-US" dirty="0" smtClean="0"/>
              <a:t>IT-</a:t>
            </a:r>
            <a:r>
              <a:rPr lang="en-US" dirty="0" err="1" smtClean="0"/>
              <a:t>AmtBw</a:t>
            </a:r>
            <a:r>
              <a:rPr lang="zh-CN" altLang="en-US" dirty="0" smtClean="0"/>
              <a:t>）、以及信息技术协调中央办公室</a:t>
            </a:r>
            <a:r>
              <a:rPr lang="en-US" dirty="0" smtClean="0"/>
              <a:t>(BMI-</a:t>
            </a:r>
            <a:r>
              <a:rPr lang="en-US" dirty="0" err="1" smtClean="0"/>
              <a:t>KBSt</a:t>
            </a:r>
            <a:r>
              <a:rPr lang="en-US" dirty="0" smtClean="0"/>
              <a:t>)</a:t>
            </a:r>
            <a:r>
              <a:rPr lang="zh-CN" altLang="en-US" dirty="0" smtClean="0"/>
              <a:t>提供了的通用指导</a:t>
            </a:r>
            <a:r>
              <a:rPr lang="en-US" dirty="0" smtClean="0"/>
              <a:t>No.250~252</a:t>
            </a:r>
            <a:r>
              <a:rPr lang="zh-CN" altLang="en-US" dirty="0" smtClean="0"/>
              <a:t>和</a:t>
            </a:r>
            <a:r>
              <a:rPr lang="en-US" dirty="0" err="1" smtClean="0"/>
              <a:t>KBSt</a:t>
            </a:r>
            <a:r>
              <a:rPr lang="zh-CN" altLang="en-US" dirty="0" smtClean="0"/>
              <a:t>系列卷</a:t>
            </a:r>
            <a:r>
              <a:rPr lang="en-US" dirty="0" smtClean="0"/>
              <a:t>27/1</a:t>
            </a:r>
            <a:r>
              <a:rPr lang="zh-CN" altLang="en-US" dirty="0" smtClean="0"/>
              <a:t>和</a:t>
            </a:r>
            <a:r>
              <a:rPr lang="en-US" dirty="0" smtClean="0"/>
              <a:t>27/2</a:t>
            </a:r>
            <a:r>
              <a:rPr lang="zh-CN" altLang="en-US" dirty="0" smtClean="0"/>
              <a:t>。</a:t>
            </a:r>
          </a:p>
          <a:p>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4754" name="Picture 2"/>
          <p:cNvPicPr>
            <a:picLocks noChangeAspect="1" noChangeArrowheads="1"/>
          </p:cNvPicPr>
          <p:nvPr/>
        </p:nvPicPr>
        <p:blipFill>
          <a:blip r:embed="rId2"/>
          <a:srcRect/>
          <a:stretch>
            <a:fillRect/>
          </a:stretch>
        </p:blipFill>
        <p:spPr bwMode="auto">
          <a:xfrm>
            <a:off x="101597" y="-25165"/>
            <a:ext cx="8897257" cy="6883166"/>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V-</a:t>
            </a:r>
            <a:r>
              <a:rPr lang="en-US" dirty="0" err="1" smtClean="0"/>
              <a:t>Modell</a:t>
            </a:r>
            <a:r>
              <a:rPr lang="zh-CN" altLang="en-US" dirty="0" smtClean="0"/>
              <a:t>的特点</a:t>
            </a:r>
            <a:endParaRPr lang="zh-CN" altLang="en-US" dirty="0"/>
          </a:p>
        </p:txBody>
      </p:sp>
      <p:sp>
        <p:nvSpPr>
          <p:cNvPr id="3" name="内容占位符 2"/>
          <p:cNvSpPr>
            <a:spLocks noGrp="1"/>
          </p:cNvSpPr>
          <p:nvPr>
            <p:ph idx="1"/>
          </p:nvPr>
        </p:nvSpPr>
        <p:spPr>
          <a:xfrm>
            <a:off x="1143000" y="1179286"/>
            <a:ext cx="8001000" cy="4902200"/>
          </a:xfrm>
        </p:spPr>
        <p:txBody>
          <a:bodyPr/>
          <a:lstStyle/>
          <a:p>
            <a:r>
              <a:rPr lang="en-US" dirty="0" smtClean="0"/>
              <a:t>V-</a:t>
            </a:r>
            <a:r>
              <a:rPr lang="en-US" dirty="0" err="1" smtClean="0"/>
              <a:t>Modell</a:t>
            </a:r>
            <a:r>
              <a:rPr lang="zh-CN" altLang="en-US" dirty="0" smtClean="0"/>
              <a:t>认为：</a:t>
            </a:r>
          </a:p>
          <a:p>
            <a:pPr lvl="1"/>
            <a:r>
              <a:rPr lang="en-US" dirty="0" smtClean="0"/>
              <a:t>1</a:t>
            </a:r>
            <a:r>
              <a:rPr lang="zh-CN" altLang="en-US" dirty="0" smtClean="0"/>
              <a:t>）产品是项目的自然结果；</a:t>
            </a:r>
            <a:endParaRPr lang="en-US" altLang="zh-CN" dirty="0" smtClean="0"/>
          </a:p>
          <a:p>
            <a:pPr lvl="1"/>
            <a:r>
              <a:rPr lang="en-US" dirty="0" smtClean="0"/>
              <a:t>2</a:t>
            </a:r>
            <a:r>
              <a:rPr lang="zh-CN" altLang="en-US" dirty="0" smtClean="0"/>
              <a:t>）用项目执行战略和决策点说明产品完成的进度，这也是项目进展的基本结构；</a:t>
            </a:r>
            <a:endParaRPr lang="en-US" altLang="zh-CN" dirty="0" smtClean="0"/>
          </a:p>
          <a:p>
            <a:pPr lvl="1"/>
            <a:r>
              <a:rPr lang="en-US" dirty="0" smtClean="0"/>
              <a:t>3</a:t>
            </a:r>
            <a:r>
              <a:rPr lang="zh-CN" altLang="en-US" dirty="0" smtClean="0"/>
              <a:t>）以产品的进展和完成情况作为下一步详细项目策划和控制基础；</a:t>
            </a:r>
            <a:endParaRPr lang="en-US" altLang="zh-CN" dirty="0" smtClean="0"/>
          </a:p>
          <a:p>
            <a:pPr lvl="1"/>
            <a:r>
              <a:rPr lang="en-US" dirty="0" smtClean="0"/>
              <a:t>4</a:t>
            </a:r>
            <a:r>
              <a:rPr lang="zh-CN" altLang="en-US" dirty="0" smtClean="0"/>
              <a:t>）分配一个人或组织单位作为角色</a:t>
            </a:r>
            <a:r>
              <a:rPr lang="en-US" dirty="0" smtClean="0"/>
              <a:t>(Role)</a:t>
            </a:r>
            <a:r>
              <a:rPr lang="zh-CN" altLang="en-US" dirty="0" smtClean="0"/>
              <a:t>对产品负责；</a:t>
            </a:r>
            <a:endParaRPr lang="en-US" altLang="zh-CN" dirty="0" smtClean="0"/>
          </a:p>
          <a:p>
            <a:pPr lvl="1"/>
            <a:r>
              <a:rPr lang="en-US" dirty="0" smtClean="0"/>
              <a:t>5</a:t>
            </a:r>
            <a:r>
              <a:rPr lang="zh-CN" altLang="en-US" dirty="0" smtClean="0"/>
              <a:t>）产品质量的验证基础是产品需求和产品间的依赖性描述。</a:t>
            </a:r>
            <a:endParaRPr lang="en-US" altLang="zh-CN" dirty="0" smtClean="0"/>
          </a:p>
          <a:p>
            <a:r>
              <a:rPr lang="zh-CN" altLang="en-US" dirty="0" smtClean="0"/>
              <a:t>由于强调目标和结果，</a:t>
            </a:r>
            <a:r>
              <a:rPr lang="en-US" dirty="0" smtClean="0"/>
              <a:t>V-</a:t>
            </a:r>
            <a:r>
              <a:rPr lang="en-US" dirty="0" err="1" smtClean="0"/>
              <a:t>Modell</a:t>
            </a:r>
            <a:r>
              <a:rPr lang="zh-CN" altLang="en-US" dirty="0" smtClean="0"/>
              <a:t>可以避免许多不必要的活动。</a:t>
            </a:r>
            <a:r>
              <a:rPr lang="en-US" dirty="0" smtClean="0"/>
              <a:t>V-</a:t>
            </a:r>
            <a:r>
              <a:rPr lang="en-US" dirty="0" err="1" smtClean="0"/>
              <a:t>Modell</a:t>
            </a:r>
            <a:r>
              <a:rPr lang="zh-CN" altLang="en-US" dirty="0" smtClean="0"/>
              <a:t>中没有明确的定义具体的活动和子活动。</a:t>
            </a:r>
          </a:p>
          <a:p>
            <a:pPr lvl="1"/>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21.8.3.2 </a:t>
            </a:r>
            <a:r>
              <a:rPr lang="zh-CN" altLang="en-US" dirty="0" smtClean="0"/>
              <a:t>项目类型与执行策略</a:t>
            </a:r>
            <a:endParaRPr lang="zh-CN" altLang="en-US" dirty="0"/>
          </a:p>
        </p:txBody>
      </p:sp>
      <p:sp>
        <p:nvSpPr>
          <p:cNvPr id="3" name="内容占位符 2"/>
          <p:cNvSpPr>
            <a:spLocks noGrp="1"/>
          </p:cNvSpPr>
          <p:nvPr>
            <p:ph idx="1"/>
          </p:nvPr>
        </p:nvSpPr>
        <p:spPr/>
        <p:txBody>
          <a:bodyPr/>
          <a:lstStyle/>
          <a:p>
            <a:r>
              <a:rPr lang="zh-CN" altLang="en-US" dirty="0" smtClean="0"/>
              <a:t>用</a:t>
            </a:r>
            <a:r>
              <a:rPr lang="en-US" dirty="0" smtClean="0"/>
              <a:t>V-</a:t>
            </a:r>
            <a:r>
              <a:rPr lang="en-US" dirty="0" err="1" smtClean="0"/>
              <a:t>Modell</a:t>
            </a:r>
            <a:r>
              <a:rPr lang="zh-CN" altLang="en-US" dirty="0" smtClean="0"/>
              <a:t>指导软件项目时，“谁”必须在“何时”做“什么”。</a:t>
            </a:r>
            <a:endParaRPr lang="en-US" altLang="zh-CN" dirty="0" smtClean="0"/>
          </a:p>
          <a:p>
            <a:pPr lvl="1"/>
            <a:r>
              <a:rPr lang="en-US" dirty="0" smtClean="0"/>
              <a:t>V-</a:t>
            </a:r>
            <a:r>
              <a:rPr lang="en-US" dirty="0" err="1" smtClean="0"/>
              <a:t>Modell</a:t>
            </a:r>
            <a:r>
              <a:rPr lang="zh-CN" altLang="en-US" dirty="0" smtClean="0"/>
              <a:t>可以适用于各类项目，可以依据项目类型进行剪裁，并依据项目类型定义出项目执行战略。</a:t>
            </a:r>
            <a:endParaRPr lang="en-US" altLang="zh-CN" dirty="0" smtClean="0"/>
          </a:p>
          <a:p>
            <a:pPr lvl="1"/>
            <a:r>
              <a:rPr lang="zh-CN" altLang="en-US" dirty="0" smtClean="0"/>
              <a:t>项目类型的确定取决于项目的主题特征和项目的主导角色。</a:t>
            </a:r>
            <a:endParaRPr lang="en-US" altLang="zh-CN" dirty="0" smtClean="0"/>
          </a:p>
          <a:p>
            <a:pPr lvl="2"/>
            <a:r>
              <a:rPr lang="zh-CN" altLang="en-US" dirty="0" smtClean="0"/>
              <a:t>项目的主题特征主要分为：硬件系统、软件系统、硬件</a:t>
            </a:r>
            <a:r>
              <a:rPr lang="en-US" dirty="0" smtClean="0"/>
              <a:t>/</a:t>
            </a:r>
            <a:r>
              <a:rPr lang="zh-CN" altLang="en-US" dirty="0" smtClean="0"/>
              <a:t>软件系统、嵌入式系统。</a:t>
            </a:r>
            <a:endParaRPr lang="en-US" altLang="zh-CN" dirty="0" smtClean="0"/>
          </a:p>
          <a:p>
            <a:pPr lvl="2"/>
            <a:r>
              <a:rPr lang="zh-CN" altLang="en-US" dirty="0" smtClean="0"/>
              <a:t>项目的主导角色表明项目的承担主体，判断因素主要是软件采购角度来看待的</a:t>
            </a:r>
            <a:r>
              <a:rPr lang="en-US" dirty="0" smtClean="0"/>
              <a:t>(</a:t>
            </a:r>
            <a:r>
              <a:rPr lang="zh-CN" altLang="en-US" dirty="0" smtClean="0"/>
              <a:t>参见</a:t>
            </a:r>
            <a:r>
              <a:rPr lang="en-US" dirty="0" smtClean="0"/>
              <a:t>6.3</a:t>
            </a:r>
            <a:r>
              <a:rPr lang="zh-CN" altLang="en-US" dirty="0" smtClean="0"/>
              <a:t>节</a:t>
            </a:r>
            <a:r>
              <a:rPr lang="en-US" dirty="0" smtClean="0"/>
              <a:t>)</a:t>
            </a:r>
            <a:r>
              <a:rPr lang="zh-CN" altLang="en-US" dirty="0" smtClean="0"/>
              <a:t>。</a:t>
            </a:r>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5778" name="Picture 2"/>
          <p:cNvPicPr>
            <a:picLocks noChangeAspect="1" noChangeArrowheads="1"/>
          </p:cNvPicPr>
          <p:nvPr/>
        </p:nvPicPr>
        <p:blipFill>
          <a:blip r:embed="rId2"/>
          <a:srcRect/>
          <a:stretch>
            <a:fillRect/>
          </a:stretch>
        </p:blipFill>
        <p:spPr bwMode="auto">
          <a:xfrm>
            <a:off x="-217714" y="0"/>
            <a:ext cx="9434283" cy="6858000"/>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21.8.3.3 V-</a:t>
            </a:r>
            <a:r>
              <a:rPr lang="en-US" dirty="0" err="1" smtClean="0"/>
              <a:t>Modell</a:t>
            </a:r>
            <a:r>
              <a:rPr lang="zh-CN" altLang="en-US" dirty="0" smtClean="0"/>
              <a:t>核心及相关区域</a:t>
            </a:r>
            <a:endParaRPr lang="zh-CN" altLang="en-US" dirty="0"/>
          </a:p>
        </p:txBody>
      </p:sp>
      <p:sp>
        <p:nvSpPr>
          <p:cNvPr id="3" name="内容占位符 2"/>
          <p:cNvSpPr>
            <a:spLocks noGrp="1"/>
          </p:cNvSpPr>
          <p:nvPr>
            <p:ph idx="1"/>
          </p:nvPr>
        </p:nvSpPr>
        <p:spPr>
          <a:xfrm>
            <a:off x="936173" y="1208313"/>
            <a:ext cx="8135257" cy="4902200"/>
          </a:xfrm>
        </p:spPr>
        <p:txBody>
          <a:bodyPr/>
          <a:lstStyle/>
          <a:p>
            <a:r>
              <a:rPr lang="en-US" dirty="0" smtClean="0"/>
              <a:t>V-</a:t>
            </a:r>
            <a:r>
              <a:rPr lang="en-US" dirty="0" err="1" smtClean="0"/>
              <a:t>Modell</a:t>
            </a:r>
            <a:r>
              <a:rPr lang="zh-CN" altLang="en-US" dirty="0" smtClean="0"/>
              <a:t>有</a:t>
            </a:r>
            <a:r>
              <a:rPr lang="en-US" dirty="0" smtClean="0"/>
              <a:t>21</a:t>
            </a:r>
            <a:r>
              <a:rPr lang="zh-CN" altLang="en-US" dirty="0" smtClean="0"/>
              <a:t>个过程模块，分为</a:t>
            </a:r>
            <a:r>
              <a:rPr lang="en-US" dirty="0" smtClean="0"/>
              <a:t>4</a:t>
            </a:r>
            <a:r>
              <a:rPr lang="zh-CN" altLang="en-US" dirty="0" smtClean="0"/>
              <a:t>个区域。</a:t>
            </a:r>
          </a:p>
          <a:p>
            <a:pPr lvl="1"/>
            <a:r>
              <a:rPr lang="zh-CN" altLang="en-US" dirty="0" smtClean="0"/>
              <a:t>第一个是</a:t>
            </a:r>
            <a:r>
              <a:rPr lang="en-US" dirty="0" smtClean="0"/>
              <a:t>V-</a:t>
            </a:r>
            <a:r>
              <a:rPr lang="en-US" dirty="0" err="1" smtClean="0"/>
              <a:t>Modell</a:t>
            </a:r>
            <a:r>
              <a:rPr lang="zh-CN" altLang="en-US" dirty="0" smtClean="0"/>
              <a:t>的核心区域包括：项目管理、质量保证、配置管理、以及问题更改管理。</a:t>
            </a:r>
          </a:p>
          <a:p>
            <a:pPr lvl="1"/>
            <a:r>
              <a:rPr lang="zh-CN" altLang="en-US" dirty="0" smtClean="0"/>
              <a:t>第二个区域是针对有些组织指定的过程模型的情况，以便不断的改进过程。</a:t>
            </a:r>
          </a:p>
          <a:p>
            <a:pPr lvl="1"/>
            <a:r>
              <a:rPr lang="zh-CN" altLang="en-US" dirty="0" smtClean="0"/>
              <a:t>第三个区域涵盖所有的过程模块，包括系统开发的必须项和可选项，</a:t>
            </a:r>
            <a:endParaRPr lang="en-US" altLang="zh-CN" dirty="0" smtClean="0"/>
          </a:p>
          <a:p>
            <a:pPr lvl="2"/>
            <a:r>
              <a:rPr lang="zh-CN" altLang="en-US" dirty="0" smtClean="0"/>
              <a:t>即，系统开发、硬件开发、软件开发、综合后勤保障、遗留系统的增强和移植、现货产品的评估、可用性和对环境的影响、系统安全和保密。</a:t>
            </a:r>
          </a:p>
          <a:p>
            <a:pPr lvl="1"/>
            <a:r>
              <a:rPr lang="zh-CN" altLang="en-US" dirty="0" smtClean="0"/>
              <a:t>最后一个区域是采购商和供应商之间的交流，</a:t>
            </a:r>
            <a:endParaRPr lang="en-US" altLang="zh-CN" dirty="0" smtClean="0"/>
          </a:p>
          <a:p>
            <a:pPr lvl="2"/>
            <a:r>
              <a:rPr lang="zh-CN" altLang="en-US" dirty="0" smtClean="0"/>
              <a:t>即，交付和验收</a:t>
            </a:r>
            <a:r>
              <a:rPr lang="en-US" dirty="0" smtClean="0"/>
              <a:t>(</a:t>
            </a:r>
            <a:r>
              <a:rPr lang="zh-CN" altLang="en-US" dirty="0" smtClean="0"/>
              <a:t>供应商</a:t>
            </a:r>
            <a:r>
              <a:rPr lang="en-US" dirty="0" smtClean="0"/>
              <a:t>)</a:t>
            </a:r>
            <a:r>
              <a:rPr lang="zh-CN" altLang="en-US" dirty="0" smtClean="0"/>
              <a:t>、合同草稿和总结</a:t>
            </a:r>
            <a:r>
              <a:rPr lang="en-US" dirty="0" smtClean="0"/>
              <a:t>(</a:t>
            </a:r>
            <a:r>
              <a:rPr lang="zh-CN" altLang="en-US" dirty="0" smtClean="0"/>
              <a:t>供应商</a:t>
            </a:r>
            <a:r>
              <a:rPr lang="en-US" dirty="0" smtClean="0"/>
              <a:t>)</a:t>
            </a:r>
            <a:r>
              <a:rPr lang="zh-CN" altLang="en-US" dirty="0" smtClean="0"/>
              <a:t>、交付和验收</a:t>
            </a:r>
            <a:r>
              <a:rPr lang="en-US" dirty="0" smtClean="0"/>
              <a:t>(</a:t>
            </a:r>
            <a:r>
              <a:rPr lang="zh-CN" altLang="en-US" dirty="0" smtClean="0"/>
              <a:t>采购商</a:t>
            </a:r>
            <a:r>
              <a:rPr lang="en-US" dirty="0" smtClean="0"/>
              <a:t>)</a:t>
            </a:r>
            <a:r>
              <a:rPr lang="zh-CN" altLang="en-US" dirty="0" smtClean="0"/>
              <a:t>、合同草稿和总结</a:t>
            </a:r>
            <a:r>
              <a:rPr lang="en-US" dirty="0" smtClean="0"/>
              <a:t>(</a:t>
            </a:r>
            <a:r>
              <a:rPr lang="zh-CN" altLang="en-US" dirty="0" smtClean="0"/>
              <a:t>采购商</a:t>
            </a:r>
            <a:r>
              <a:rPr lang="en-US" dirty="0" smtClean="0"/>
              <a:t>)</a:t>
            </a:r>
            <a:r>
              <a:rPr lang="zh-CN" altLang="en-US" dirty="0" smtClean="0"/>
              <a:t>、以及维护组织。</a:t>
            </a:r>
          </a:p>
          <a:p>
            <a:pPr lvl="1"/>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V-</a:t>
            </a:r>
            <a:r>
              <a:rPr lang="en-US" dirty="0" err="1" smtClean="0"/>
              <a:t>Modell</a:t>
            </a:r>
            <a:r>
              <a:rPr lang="zh-CN" altLang="en-US" dirty="0" smtClean="0"/>
              <a:t>的各种支撑材料</a:t>
            </a:r>
            <a:endParaRPr lang="zh-CN" altLang="en-US" dirty="0"/>
          </a:p>
        </p:txBody>
      </p:sp>
      <p:sp>
        <p:nvSpPr>
          <p:cNvPr id="3" name="内容占位符 2"/>
          <p:cNvSpPr>
            <a:spLocks noGrp="1"/>
          </p:cNvSpPr>
          <p:nvPr>
            <p:ph idx="1"/>
          </p:nvPr>
        </p:nvSpPr>
        <p:spPr/>
        <p:txBody>
          <a:bodyPr/>
          <a:lstStyle/>
          <a:p>
            <a:r>
              <a:rPr lang="zh-CN" altLang="en-US" dirty="0" smtClean="0"/>
              <a:t>德国人不断维护着</a:t>
            </a:r>
            <a:r>
              <a:rPr lang="en-US" dirty="0" smtClean="0"/>
              <a:t>V-</a:t>
            </a:r>
            <a:r>
              <a:rPr lang="en-US" dirty="0" err="1" smtClean="0"/>
              <a:t>Modell</a:t>
            </a:r>
            <a:r>
              <a:rPr lang="zh-CN" altLang="en-US" dirty="0" smtClean="0"/>
              <a:t>的各种支撑材料。</a:t>
            </a:r>
            <a:endParaRPr lang="en-US" altLang="zh-CN" dirty="0" smtClean="0"/>
          </a:p>
          <a:p>
            <a:pPr lvl="1"/>
            <a:r>
              <a:rPr lang="zh-CN" altLang="en-US" dirty="0" smtClean="0"/>
              <a:t>其</a:t>
            </a:r>
            <a:r>
              <a:rPr lang="en-US" dirty="0" smtClean="0"/>
              <a:t>1.2.1.1</a:t>
            </a:r>
            <a:r>
              <a:rPr lang="zh-CN" altLang="en-US" dirty="0" smtClean="0"/>
              <a:t>版本的英文版本长达</a:t>
            </a:r>
            <a:r>
              <a:rPr lang="en-US" dirty="0" smtClean="0"/>
              <a:t>700</a:t>
            </a:r>
            <a:r>
              <a:rPr lang="zh-CN" altLang="en-US" dirty="0" smtClean="0"/>
              <a:t>多页。</a:t>
            </a:r>
            <a:endParaRPr lang="en-US" altLang="zh-CN" dirty="0" smtClean="0"/>
          </a:p>
          <a:p>
            <a:pPr lvl="1"/>
            <a:r>
              <a:rPr lang="zh-CN" altLang="en-US" dirty="0" smtClean="0"/>
              <a:t>分为</a:t>
            </a:r>
            <a:r>
              <a:rPr lang="en-US" dirty="0" smtClean="0"/>
              <a:t>9</a:t>
            </a:r>
            <a:r>
              <a:rPr lang="zh-CN" altLang="en-US" dirty="0" smtClean="0"/>
              <a:t>个部分详细阐述了：</a:t>
            </a:r>
            <a:endParaRPr lang="en-US" altLang="zh-CN" dirty="0" smtClean="0"/>
          </a:p>
          <a:p>
            <a:pPr lvl="2"/>
            <a:r>
              <a:rPr lang="en-US" dirty="0" smtClean="0"/>
              <a:t>1</a:t>
            </a:r>
            <a:r>
              <a:rPr lang="zh-CN" altLang="en-US" dirty="0" smtClean="0"/>
              <a:t>）</a:t>
            </a:r>
            <a:r>
              <a:rPr lang="en-US" dirty="0" smtClean="0"/>
              <a:t>Part 1</a:t>
            </a:r>
            <a:r>
              <a:rPr lang="zh-CN" altLang="en-US" dirty="0" smtClean="0"/>
              <a:t>：</a:t>
            </a:r>
            <a:r>
              <a:rPr lang="en-US" dirty="0" smtClean="0"/>
              <a:t>V-</a:t>
            </a:r>
            <a:r>
              <a:rPr lang="en-US" dirty="0" err="1" smtClean="0"/>
              <a:t>Modell</a:t>
            </a:r>
            <a:r>
              <a:rPr lang="zh-CN" altLang="en-US" dirty="0" smtClean="0"/>
              <a:t>的基础</a:t>
            </a:r>
          </a:p>
          <a:p>
            <a:pPr lvl="2"/>
            <a:r>
              <a:rPr lang="en-US" dirty="0" smtClean="0"/>
              <a:t>2</a:t>
            </a:r>
            <a:r>
              <a:rPr lang="zh-CN" altLang="en-US" dirty="0" smtClean="0"/>
              <a:t>）</a:t>
            </a:r>
            <a:r>
              <a:rPr lang="en-US" dirty="0" smtClean="0"/>
              <a:t>Part 2</a:t>
            </a:r>
            <a:r>
              <a:rPr lang="zh-CN" altLang="en-US" dirty="0" smtClean="0"/>
              <a:t>：</a:t>
            </a:r>
            <a:r>
              <a:rPr lang="en-US" dirty="0" smtClean="0"/>
              <a:t>V-</a:t>
            </a:r>
            <a:r>
              <a:rPr lang="en-US" dirty="0" err="1" smtClean="0"/>
              <a:t>Modell</a:t>
            </a:r>
            <a:r>
              <a:rPr lang="zh-CN" altLang="en-US" dirty="0" smtClean="0"/>
              <a:t>浏览</a:t>
            </a:r>
          </a:p>
          <a:p>
            <a:pPr lvl="2"/>
            <a:r>
              <a:rPr lang="en-US" dirty="0" smtClean="0"/>
              <a:t>3</a:t>
            </a:r>
            <a:r>
              <a:rPr lang="zh-CN" altLang="en-US" dirty="0" smtClean="0"/>
              <a:t>）</a:t>
            </a:r>
            <a:r>
              <a:rPr lang="en-US" dirty="0" smtClean="0"/>
              <a:t>Part 3</a:t>
            </a:r>
            <a:r>
              <a:rPr lang="zh-CN" altLang="en-US" dirty="0" smtClean="0"/>
              <a:t>：</a:t>
            </a:r>
            <a:r>
              <a:rPr lang="en-US" dirty="0" smtClean="0"/>
              <a:t>V-</a:t>
            </a:r>
            <a:r>
              <a:rPr lang="en-US" dirty="0" err="1" smtClean="0"/>
              <a:t>Modell</a:t>
            </a:r>
            <a:r>
              <a:rPr lang="zh-CN" altLang="en-US" dirty="0" smtClean="0"/>
              <a:t>剪裁参考</a:t>
            </a:r>
          </a:p>
          <a:p>
            <a:pPr lvl="2"/>
            <a:r>
              <a:rPr lang="en-US" dirty="0" smtClean="0"/>
              <a:t>4</a:t>
            </a:r>
            <a:r>
              <a:rPr lang="zh-CN" altLang="en-US" dirty="0" smtClean="0"/>
              <a:t>）</a:t>
            </a:r>
            <a:r>
              <a:rPr lang="en-US" dirty="0" smtClean="0"/>
              <a:t>Part 4</a:t>
            </a:r>
            <a:r>
              <a:rPr lang="zh-CN" altLang="en-US" dirty="0" smtClean="0"/>
              <a:t>：</a:t>
            </a:r>
            <a:r>
              <a:rPr lang="en-US" dirty="0" smtClean="0"/>
              <a:t>V-</a:t>
            </a:r>
            <a:r>
              <a:rPr lang="en-US" dirty="0" err="1" smtClean="0"/>
              <a:t>Modell</a:t>
            </a:r>
            <a:r>
              <a:rPr lang="zh-CN" altLang="en-US" dirty="0" smtClean="0"/>
              <a:t>角色参考</a:t>
            </a:r>
          </a:p>
          <a:p>
            <a:pPr lvl="2"/>
            <a:r>
              <a:rPr lang="en-US" dirty="0" smtClean="0"/>
              <a:t>5</a:t>
            </a:r>
            <a:r>
              <a:rPr lang="zh-CN" altLang="en-US" dirty="0" smtClean="0"/>
              <a:t>）</a:t>
            </a:r>
            <a:r>
              <a:rPr lang="en-US" dirty="0" smtClean="0"/>
              <a:t>Part 5</a:t>
            </a:r>
            <a:r>
              <a:rPr lang="zh-CN" altLang="en-US" dirty="0" smtClean="0"/>
              <a:t>：</a:t>
            </a:r>
            <a:r>
              <a:rPr lang="en-US" dirty="0" smtClean="0"/>
              <a:t>V-</a:t>
            </a:r>
            <a:r>
              <a:rPr lang="en-US" dirty="0" err="1" smtClean="0"/>
              <a:t>Modell</a:t>
            </a:r>
            <a:r>
              <a:rPr lang="zh-CN" altLang="en-US" dirty="0" smtClean="0"/>
              <a:t>工作产品参考</a:t>
            </a:r>
          </a:p>
          <a:p>
            <a:pPr lvl="2"/>
            <a:r>
              <a:rPr lang="en-US" dirty="0" smtClean="0"/>
              <a:t>6</a:t>
            </a:r>
            <a:r>
              <a:rPr lang="zh-CN" altLang="en-US" dirty="0" smtClean="0"/>
              <a:t>）</a:t>
            </a:r>
            <a:r>
              <a:rPr lang="en-US" dirty="0" smtClean="0"/>
              <a:t>Part 6</a:t>
            </a:r>
            <a:r>
              <a:rPr lang="zh-CN" altLang="en-US" dirty="0" smtClean="0"/>
              <a:t>：</a:t>
            </a:r>
            <a:r>
              <a:rPr lang="en-US" dirty="0" smtClean="0"/>
              <a:t>V-</a:t>
            </a:r>
            <a:r>
              <a:rPr lang="en-US" dirty="0" err="1" smtClean="0"/>
              <a:t>Modell</a:t>
            </a:r>
            <a:r>
              <a:rPr lang="zh-CN" altLang="en-US" dirty="0" smtClean="0"/>
              <a:t>活动参考</a:t>
            </a:r>
          </a:p>
          <a:p>
            <a:pPr lvl="2"/>
            <a:r>
              <a:rPr lang="en-US" dirty="0" smtClean="0"/>
              <a:t>7</a:t>
            </a:r>
            <a:r>
              <a:rPr lang="zh-CN" altLang="en-US" dirty="0" smtClean="0"/>
              <a:t>）</a:t>
            </a:r>
            <a:r>
              <a:rPr lang="en-US" dirty="0" smtClean="0"/>
              <a:t>Part 7</a:t>
            </a:r>
            <a:r>
              <a:rPr lang="zh-CN" altLang="en-US" dirty="0" smtClean="0"/>
              <a:t>：</a:t>
            </a:r>
            <a:r>
              <a:rPr lang="en-US" dirty="0" smtClean="0"/>
              <a:t>V-</a:t>
            </a:r>
            <a:r>
              <a:rPr lang="en-US" dirty="0" err="1" smtClean="0"/>
              <a:t>Modell</a:t>
            </a:r>
            <a:r>
              <a:rPr lang="zh-CN" altLang="en-US" dirty="0" smtClean="0"/>
              <a:t>参考的标准映射</a:t>
            </a:r>
          </a:p>
          <a:p>
            <a:pPr lvl="2"/>
            <a:r>
              <a:rPr lang="en-US" dirty="0" smtClean="0"/>
              <a:t>8</a:t>
            </a:r>
            <a:r>
              <a:rPr lang="zh-CN" altLang="en-US" dirty="0" smtClean="0"/>
              <a:t>）</a:t>
            </a:r>
            <a:r>
              <a:rPr lang="en-US" dirty="0" smtClean="0"/>
              <a:t>Part 8</a:t>
            </a:r>
            <a:r>
              <a:rPr lang="zh-CN" altLang="en-US" dirty="0" smtClean="0"/>
              <a:t>：附录</a:t>
            </a:r>
          </a:p>
          <a:p>
            <a:pPr lvl="2"/>
            <a:r>
              <a:rPr lang="en-US" dirty="0" smtClean="0"/>
              <a:t>9</a:t>
            </a:r>
            <a:r>
              <a:rPr lang="zh-CN" altLang="en-US" dirty="0" smtClean="0"/>
              <a:t>）</a:t>
            </a:r>
            <a:r>
              <a:rPr lang="en-US" dirty="0" smtClean="0"/>
              <a:t>Part 9</a:t>
            </a:r>
            <a:r>
              <a:rPr lang="zh-CN" altLang="en-US" dirty="0" smtClean="0"/>
              <a:t>：模板</a:t>
            </a:r>
          </a:p>
          <a:p>
            <a:endParaRPr lang="zh-CN" altLang="en-US" dirty="0" smtClean="0"/>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寻找故障、修改</a:t>
            </a:r>
            <a:endParaRPr lang="zh-CN" altLang="en-US" dirty="0"/>
          </a:p>
        </p:txBody>
      </p:sp>
      <p:sp>
        <p:nvSpPr>
          <p:cNvPr id="3" name="内容占位符 2"/>
          <p:cNvSpPr>
            <a:spLocks noGrp="1"/>
          </p:cNvSpPr>
          <p:nvPr>
            <p:ph idx="1"/>
          </p:nvPr>
        </p:nvSpPr>
        <p:spPr/>
        <p:txBody>
          <a:bodyPr/>
          <a:lstStyle/>
          <a:p>
            <a:r>
              <a:rPr lang="zh-CN" altLang="en-US" dirty="0" smtClean="0"/>
              <a:t>拦截失败后，美军立刻寻找和判断出该问题，随后，</a:t>
            </a:r>
            <a:r>
              <a:rPr lang="en-US" dirty="0" smtClean="0"/>
              <a:t>1991</a:t>
            </a:r>
            <a:r>
              <a:rPr lang="zh-CN" altLang="en-US" dirty="0" smtClean="0"/>
              <a:t>年</a:t>
            </a:r>
            <a:r>
              <a:rPr lang="en-US" dirty="0" smtClean="0"/>
              <a:t>2</a:t>
            </a:r>
            <a:r>
              <a:rPr lang="zh-CN" altLang="en-US" dirty="0" smtClean="0"/>
              <a:t>月</a:t>
            </a:r>
            <a:r>
              <a:rPr lang="en-US" dirty="0" smtClean="0"/>
              <a:t>26</a:t>
            </a:r>
            <a:r>
              <a:rPr lang="zh-CN" altLang="en-US" dirty="0" smtClean="0"/>
              <a:t>日，事故的第二天就修改了软件，对计时误差进行补偿。</a:t>
            </a:r>
            <a:endParaRPr lang="en-US" altLang="zh-CN" dirty="0" smtClean="0"/>
          </a:p>
          <a:p>
            <a:pPr lvl="1"/>
            <a:r>
              <a:rPr lang="zh-CN" altLang="en-US" dirty="0" smtClean="0"/>
              <a:t>并随后对所有使用的爱国者导弹的软件进行了升级。</a:t>
            </a:r>
          </a:p>
          <a:p>
            <a:r>
              <a:rPr lang="zh-CN" altLang="en-US" dirty="0" smtClean="0"/>
              <a:t>这个例子提醒我们国防武器装备的“任务关键”特征和“软件紧急修改”特征。</a:t>
            </a:r>
            <a:endParaRPr lang="en-US" altLang="zh-CN" dirty="0" smtClean="0"/>
          </a:p>
          <a:p>
            <a:pPr lvl="1"/>
            <a:r>
              <a:rPr lang="zh-CN" altLang="en-US" dirty="0" smtClean="0"/>
              <a:t>作为军事强国，美军不仅能保持装备的领先和高可靠性，同时能够在及时修补装备的漏洞</a:t>
            </a:r>
            <a:r>
              <a:rPr lang="en-US" dirty="0" smtClean="0"/>
              <a:t>(</a:t>
            </a:r>
            <a:r>
              <a:rPr lang="zh-CN" altLang="en-US" dirty="0" smtClean="0"/>
              <a:t>包括软件</a:t>
            </a:r>
            <a:r>
              <a:rPr lang="en-US" dirty="0" smtClean="0"/>
              <a:t>)</a:t>
            </a:r>
            <a:r>
              <a:rPr lang="zh-CN" altLang="en-US" dirty="0" smtClean="0"/>
              <a:t>，形成强于对手的战斗力。</a:t>
            </a:r>
          </a:p>
          <a:p>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21.9 </a:t>
            </a:r>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国防系统和设备中的软件是典型的“任务关键”软件，需要做的“战时能用，用之能胜”。</a:t>
            </a:r>
            <a:endParaRPr lang="en-US" altLang="zh-CN" dirty="0" smtClean="0"/>
          </a:p>
          <a:p>
            <a:pPr lvl="1"/>
            <a:r>
              <a:rPr lang="zh-CN" altLang="en-US" dirty="0" smtClean="0"/>
              <a:t>在和平时期，由于无法对许多国防软件实际应用，一些潜在的软件缺陷难以被发现。</a:t>
            </a:r>
            <a:endParaRPr lang="en-US" altLang="zh-CN" dirty="0" smtClean="0"/>
          </a:p>
          <a:p>
            <a:pPr lvl="1"/>
            <a:r>
              <a:rPr lang="zh-CN" altLang="en-US" dirty="0" smtClean="0"/>
              <a:t>软件研制工作者和管理者不能期望通过大量的真实测试（包括，实战演习类的测试，以及仿真环境下的测试等）揭示出所有的缺陷，因为真实测试的成本太高，且也无法证明软件系统的正确性。</a:t>
            </a:r>
          </a:p>
          <a:p>
            <a:r>
              <a:rPr lang="zh-CN" altLang="en-US" dirty="0" smtClean="0"/>
              <a:t>这就需要规范软件的研制和维护过程，不断改进软件工程过程，降低软件缺陷率。</a:t>
            </a:r>
            <a:endParaRPr lang="en-US" altLang="zh-CN" dirty="0" smtClean="0"/>
          </a:p>
          <a:p>
            <a:r>
              <a:rPr lang="zh-CN" altLang="en-US" dirty="0" smtClean="0"/>
              <a:t>并进一步建立闭环的故障处理和预防体系。</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21.1.2  </a:t>
            </a:r>
            <a:r>
              <a:rPr lang="zh-CN" altLang="en-US" dirty="0" smtClean="0"/>
              <a:t>国防</a:t>
            </a:r>
            <a:r>
              <a:rPr lang="en-US" dirty="0" smtClean="0"/>
              <a:t>(</a:t>
            </a:r>
            <a:r>
              <a:rPr lang="zh-CN" altLang="en-US" dirty="0" smtClean="0"/>
              <a:t>装备</a:t>
            </a:r>
            <a:r>
              <a:rPr lang="en-US" dirty="0" smtClean="0"/>
              <a:t>)</a:t>
            </a:r>
            <a:r>
              <a:rPr lang="zh-CN" altLang="en-US" dirty="0" smtClean="0"/>
              <a:t>系统的特征</a:t>
            </a:r>
            <a:endParaRPr lang="zh-CN" altLang="en-US" dirty="0"/>
          </a:p>
        </p:txBody>
      </p:sp>
      <p:sp>
        <p:nvSpPr>
          <p:cNvPr id="3" name="内容占位符 2"/>
          <p:cNvSpPr>
            <a:spLocks noGrp="1"/>
          </p:cNvSpPr>
          <p:nvPr>
            <p:ph idx="1"/>
          </p:nvPr>
        </p:nvSpPr>
        <p:spPr/>
        <p:txBody>
          <a:bodyPr/>
          <a:lstStyle/>
          <a:p>
            <a:r>
              <a:rPr lang="zh-CN" altLang="en-US" dirty="0" smtClean="0"/>
              <a:t>国防系统的建设不是一朝一夕的事情，很多系统从概念研究到装备部队需要经历几年、十几年或更多的时间。</a:t>
            </a:r>
            <a:endParaRPr lang="en-US" altLang="zh-CN" dirty="0" smtClean="0"/>
          </a:p>
          <a:p>
            <a:r>
              <a:rPr lang="zh-CN" altLang="en-US" dirty="0" smtClean="0"/>
              <a:t>系统列装后，在和平时期，需要经常地维护和储存装备系统；在战时状态，能够无故障使用，或故障率达到最低，即，系统要具备良好的可用性和可靠性。</a:t>
            </a:r>
            <a:endParaRPr lang="en-US" altLang="zh-CN" dirty="0" smtClean="0"/>
          </a:p>
          <a:p>
            <a:r>
              <a:rPr lang="zh-CN" altLang="en-US" dirty="0" smtClean="0"/>
              <a:t>在战争状态下，一旦发生故障，要尽快排除，这就对系统的软件</a:t>
            </a:r>
            <a:r>
              <a:rPr lang="en-US" dirty="0" smtClean="0"/>
              <a:t>/</a:t>
            </a:r>
            <a:r>
              <a:rPr lang="zh-CN" altLang="en-US" dirty="0" smtClean="0"/>
              <a:t>硬件可维护性提出了更高的要求。</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21.1.2  </a:t>
            </a:r>
            <a:r>
              <a:rPr lang="zh-CN" altLang="en-US" dirty="0" smtClean="0"/>
              <a:t>国防</a:t>
            </a:r>
            <a:r>
              <a:rPr lang="en-US" dirty="0" smtClean="0"/>
              <a:t>(</a:t>
            </a:r>
            <a:r>
              <a:rPr lang="zh-CN" altLang="en-US" dirty="0" smtClean="0"/>
              <a:t>装备</a:t>
            </a:r>
            <a:r>
              <a:rPr lang="en-US" dirty="0" smtClean="0"/>
              <a:t>)</a:t>
            </a:r>
            <a:r>
              <a:rPr lang="zh-CN" altLang="en-US" dirty="0" smtClean="0"/>
              <a:t>系统的特征</a:t>
            </a:r>
            <a:endParaRPr lang="zh-CN" altLang="en-US" dirty="0"/>
          </a:p>
        </p:txBody>
      </p:sp>
      <p:sp>
        <p:nvSpPr>
          <p:cNvPr id="3" name="内容占位符 2"/>
          <p:cNvSpPr>
            <a:spLocks noGrp="1"/>
          </p:cNvSpPr>
          <p:nvPr>
            <p:ph idx="1"/>
          </p:nvPr>
        </p:nvSpPr>
        <p:spPr/>
        <p:txBody>
          <a:bodyPr/>
          <a:lstStyle/>
          <a:p>
            <a:r>
              <a:rPr lang="zh-CN" altLang="en-US" dirty="0" smtClean="0"/>
              <a:t>“装备精良、保障有力”。</a:t>
            </a:r>
            <a:endParaRPr lang="en-US" altLang="zh-CN" dirty="0" smtClean="0"/>
          </a:p>
          <a:p>
            <a:pPr lvl="1"/>
            <a:r>
              <a:rPr lang="zh-CN" altLang="en-US" dirty="0" smtClean="0"/>
              <a:t>“装备精良”表明系统的设计和制造充分考虑了装备的使用环境对系统的质量要求，并将这些质量要求分解到系统的设计和制造过程中，同时装备系统具有充分可信赖性。</a:t>
            </a:r>
            <a:endParaRPr lang="en-US" altLang="zh-CN" dirty="0" smtClean="0"/>
          </a:p>
          <a:p>
            <a:pPr lvl="1"/>
            <a:r>
              <a:rPr lang="zh-CN" altLang="en-US" dirty="0" smtClean="0"/>
              <a:t>“保障有力”表明无论是战时或非战时，都必须保证系统处于良好的可用状态。</a:t>
            </a:r>
            <a:endParaRPr lang="en-US" altLang="zh-CN" dirty="0" smtClean="0"/>
          </a:p>
          <a:p>
            <a:pPr lvl="2"/>
            <a:r>
              <a:rPr lang="zh-CN" altLang="en-US" dirty="0" smtClean="0"/>
              <a:t>非战时，国防系统必须维护成本处于一个尽可能低的水平；</a:t>
            </a:r>
            <a:endParaRPr lang="en-US" altLang="zh-CN" dirty="0" smtClean="0"/>
          </a:p>
          <a:p>
            <a:pPr lvl="2"/>
            <a:r>
              <a:rPr lang="zh-CN" altLang="en-US" dirty="0" smtClean="0"/>
              <a:t>而战时，系统处于完全的可使用状态，且具有非常好的可靠性、密安性和安全性；</a:t>
            </a:r>
            <a:endParaRPr lang="en-US" altLang="zh-CN" dirty="0" smtClean="0"/>
          </a:p>
          <a:p>
            <a:pPr lvl="2"/>
            <a:r>
              <a:rPr lang="zh-CN" altLang="en-US" dirty="0" smtClean="0"/>
              <a:t>在系统受到攻击时，具有很好的生存能力和恢复能力；</a:t>
            </a:r>
            <a:endParaRPr lang="en-US" altLang="zh-CN" dirty="0" smtClean="0"/>
          </a:p>
          <a:p>
            <a:pPr lvl="2"/>
            <a:r>
              <a:rPr lang="zh-CN" altLang="en-US" dirty="0" smtClean="0"/>
              <a:t>战斗人员和后勤人员能够对装备进行快速的修理和部件替换（可维护性好）等。</a:t>
            </a:r>
          </a:p>
          <a:p>
            <a:endParaRPr lang="zh-CN" altLang="en-US" dirty="0"/>
          </a:p>
        </p:txBody>
      </p:sp>
      <p:sp>
        <p:nvSpPr>
          <p:cNvPr id="4" name="矩形 3"/>
          <p:cNvSpPr/>
          <p:nvPr/>
        </p:nvSpPr>
        <p:spPr>
          <a:xfrm>
            <a:off x="937480" y="1944914"/>
            <a:ext cx="615553" cy="4223657"/>
          </a:xfrm>
          <a:prstGeom prst="rect">
            <a:avLst/>
          </a:prstGeom>
        </p:spPr>
        <p:txBody>
          <a:bodyPr vert="eaVert" wrap="square">
            <a:spAutoFit/>
          </a:bodyPr>
          <a:lstStyle/>
          <a:p>
            <a:r>
              <a:rPr lang="zh-CN" altLang="en-US" sz="2800" dirty="0" smtClean="0">
                <a:solidFill>
                  <a:srgbClr val="FF0000"/>
                </a:solidFill>
              </a:rPr>
              <a:t>“来之能战、战之能胜”</a:t>
            </a:r>
            <a:endParaRPr lang="zh-CN" altLang="en-US" sz="2800" dirty="0">
              <a:solidFill>
                <a:srgbClr val="FF0000"/>
              </a:solidFill>
            </a:endParaRPr>
          </a:p>
        </p:txBody>
      </p:sp>
    </p:spTree>
  </p:cSld>
  <p:clrMapOvr>
    <a:masterClrMapping/>
  </p:clrMapOvr>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1169</TotalTime>
  <Words>5944</Words>
  <Application>Microsoft PowerPoint</Application>
  <PresentationFormat>全屏显示(4:3)</PresentationFormat>
  <Paragraphs>691</Paragraphs>
  <Slides>70</Slides>
  <Notes>0</Notes>
  <HiddenSlides>0</HiddenSlides>
  <MMClips>0</MMClips>
  <ScaleCrop>false</ScaleCrop>
  <HeadingPairs>
    <vt:vector size="4" baseType="variant">
      <vt:variant>
        <vt:lpstr>主题</vt:lpstr>
      </vt:variant>
      <vt:variant>
        <vt:i4>2</vt:i4>
      </vt:variant>
      <vt:variant>
        <vt:lpstr>幻灯片标题</vt:lpstr>
      </vt:variant>
      <vt:variant>
        <vt:i4>70</vt:i4>
      </vt:variant>
    </vt:vector>
  </HeadingPairs>
  <TitlesOfParts>
    <vt:vector size="72" baseType="lpstr">
      <vt:lpstr>新模板-7</vt:lpstr>
      <vt:lpstr>自定义设计方案</vt:lpstr>
      <vt:lpstr>第21章 国防系统软件开发过程</vt:lpstr>
      <vt:lpstr>目录</vt:lpstr>
      <vt:lpstr>21.1 总体与质量要求</vt:lpstr>
      <vt:lpstr>21.1.1 “爱国者”导弹拦截失败</vt:lpstr>
      <vt:lpstr>幻灯片 5</vt:lpstr>
      <vt:lpstr>幻灯片 6</vt:lpstr>
      <vt:lpstr>寻找故障、修改</vt:lpstr>
      <vt:lpstr>21.1.2  国防(装备)系统的特征</vt:lpstr>
      <vt:lpstr>21.1.2  国防(装备)系统的特征</vt:lpstr>
      <vt:lpstr>21.2 生命周期</vt:lpstr>
      <vt:lpstr>幻灯片 11</vt:lpstr>
      <vt:lpstr>21.3 软件开发过程</vt:lpstr>
      <vt:lpstr>21.3.1 文档驱动的软件开发</vt:lpstr>
      <vt:lpstr>幻灯片 14</vt:lpstr>
      <vt:lpstr>幻灯片 15</vt:lpstr>
      <vt:lpstr>21.3.2 过程各阶段的要求</vt:lpstr>
      <vt:lpstr>21.4 软件缺陷分类与处理</vt:lpstr>
      <vt:lpstr>21.4.1 缺陷的严重程度分类</vt:lpstr>
      <vt:lpstr>21.4.2 错误类型</vt:lpstr>
      <vt:lpstr>软件设计缺陷</vt:lpstr>
      <vt:lpstr>软件设计缺陷</vt:lpstr>
      <vt:lpstr>21.5 中间产品的质量评价</vt:lpstr>
      <vt:lpstr>21.5.1 文档模板及其作用</vt:lpstr>
      <vt:lpstr>21.5.2 中间产品质量评价一般准则</vt:lpstr>
      <vt:lpstr>幻灯片 25</vt:lpstr>
      <vt:lpstr>幻灯片 26</vt:lpstr>
      <vt:lpstr>幻灯片 27</vt:lpstr>
      <vt:lpstr>幻灯片 28</vt:lpstr>
      <vt:lpstr>21.5.3 质量评价的附加准则</vt:lpstr>
      <vt:lpstr>21.5.3 质量评价的附加准则</vt:lpstr>
      <vt:lpstr>幻灯片 31</vt:lpstr>
      <vt:lpstr>幻灯片 32</vt:lpstr>
      <vt:lpstr>21.5.4 系统分析和设计阶段的产品质量评价</vt:lpstr>
      <vt:lpstr>21.5.5 软件需求分析阶段的产品质量评价</vt:lpstr>
      <vt:lpstr>21.5.6 概要设计阶段的质量评价</vt:lpstr>
      <vt:lpstr>21.5.7 详细设计阶段的质量评价</vt:lpstr>
      <vt:lpstr>21.5.8 编码和单元测试的质量评价</vt:lpstr>
      <vt:lpstr>21.5.9 CSC集成和测试的质量评价</vt:lpstr>
      <vt:lpstr>21.5.10 CSCI集成和测试的质量评价</vt:lpstr>
      <vt:lpstr>21.6独立的工程质量活动</vt:lpstr>
      <vt:lpstr>21.6.1SQA的一般要求</vt:lpstr>
      <vt:lpstr>幻灯片 42</vt:lpstr>
      <vt:lpstr>21.6.2 验收审查、安装和检验</vt:lpstr>
      <vt:lpstr>21.6.3 对子承包商的评价和管理</vt:lpstr>
      <vt:lpstr>21.6.4 对已有软件项的评价</vt:lpstr>
      <vt:lpstr>21.6.5纠错体系</vt:lpstr>
      <vt:lpstr>21.6.6开发过程的质量证据</vt:lpstr>
      <vt:lpstr>幻灯片 48</vt:lpstr>
      <vt:lpstr>21.6.7缺陷预防体系</vt:lpstr>
      <vt:lpstr>21.7向支持阶段的转移</vt:lpstr>
      <vt:lpstr>21.7.1转移过程</vt:lpstr>
      <vt:lpstr>幻灯片 52</vt:lpstr>
      <vt:lpstr>21.7.2 部署使用和维护</vt:lpstr>
      <vt:lpstr>21.8 国防软件开发标准的演变</vt:lpstr>
      <vt:lpstr>21.8.1美国国防工业界的标准演变</vt:lpstr>
      <vt:lpstr>幻灯片 56</vt:lpstr>
      <vt:lpstr>ISO/IEC-12207与IEEE/EIA-12207</vt:lpstr>
      <vt:lpstr>美国国防软件生命周期标准的演变</vt:lpstr>
      <vt:lpstr>2.8.2 中国国防工业界的标准情况</vt:lpstr>
      <vt:lpstr>中国国防软件生命周期标准的演变</vt:lpstr>
      <vt:lpstr>21.8.3 德国的V模型及其演变</vt:lpstr>
      <vt:lpstr>21.8.3.1 项目生命周期模型</vt:lpstr>
      <vt:lpstr>V-Modell 97</vt:lpstr>
      <vt:lpstr>幻灯片 64</vt:lpstr>
      <vt:lpstr>V-Modell的特点</vt:lpstr>
      <vt:lpstr>21.8.3.2 项目类型与执行策略</vt:lpstr>
      <vt:lpstr>幻灯片 67</vt:lpstr>
      <vt:lpstr>21.8.3.3 V-Modell核心及相关区域</vt:lpstr>
      <vt:lpstr>V-Modell的各种支撑材料</vt:lpstr>
      <vt:lpstr>21.9 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第21章 国防系统软件开发过程</dc:title>
  <dc:creator>Think</dc:creator>
  <cp:lastModifiedBy>Think</cp:lastModifiedBy>
  <cp:revision>31</cp:revision>
  <dcterms:created xsi:type="dcterms:W3CDTF">2014-07-12T09:30:17Z</dcterms:created>
  <dcterms:modified xsi:type="dcterms:W3CDTF">2014-07-15T11:24:16Z</dcterms:modified>
</cp:coreProperties>
</file>