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0"/>
  </p:notesMasterIdLst>
  <p:handoutMasterIdLst>
    <p:handoutMasterId r:id="rId61"/>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58" r:id="rId45"/>
    <p:sldId id="301" r:id="rId46"/>
    <p:sldId id="302" r:id="rId47"/>
    <p:sldId id="303" r:id="rId48"/>
    <p:sldId id="304" r:id="rId49"/>
    <p:sldId id="305" r:id="rId50"/>
    <p:sldId id="306" r:id="rId51"/>
    <p:sldId id="308" r:id="rId52"/>
    <p:sldId id="309" r:id="rId53"/>
    <p:sldId id="310" r:id="rId54"/>
    <p:sldId id="311" r:id="rId55"/>
    <p:sldId id="312" r:id="rId56"/>
    <p:sldId id="313" r:id="rId57"/>
    <p:sldId id="314" r:id="rId58"/>
    <p:sldId id="315" r:id="rId5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22</a:t>
            </a:r>
            <a:r>
              <a:rPr lang="zh-CN" altLang="en-US" dirty="0" smtClean="0"/>
              <a:t>章 航天空间领域的软件过程 </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4</a:t>
            </a:r>
            <a:r>
              <a:rPr lang="zh-CN" altLang="en-US" b="1" dirty="0" smtClean="0"/>
              <a:t>）软件工程过程存在的问题</a:t>
            </a:r>
            <a:endParaRPr lang="zh-CN" altLang="en-US" dirty="0"/>
          </a:p>
        </p:txBody>
      </p:sp>
      <p:sp>
        <p:nvSpPr>
          <p:cNvPr id="3" name="内容占位符 2"/>
          <p:cNvSpPr>
            <a:spLocks noGrp="1"/>
          </p:cNvSpPr>
          <p:nvPr>
            <p:ph idx="1"/>
          </p:nvPr>
        </p:nvSpPr>
        <p:spPr/>
        <p:txBody>
          <a:bodyPr/>
          <a:lstStyle/>
          <a:p>
            <a:r>
              <a:rPr lang="zh-CN" altLang="en-US" dirty="0" smtClean="0"/>
              <a:t>调查委员会指出：</a:t>
            </a:r>
          </a:p>
          <a:p>
            <a:pPr lvl="1"/>
            <a:r>
              <a:rPr lang="en-US" dirty="0" smtClean="0"/>
              <a:t>a) </a:t>
            </a:r>
            <a:r>
              <a:rPr lang="zh-CN" altLang="en-US" dirty="0" smtClean="0"/>
              <a:t>根据物理定律，很难在飞行环境中对箭载计算机作“黑箱测试”，除非可以作一个完整的真实飞行测试。通过加入与预计的飞行参数一致的仿真加速度信号，同时用模拟火箭角度运动的转台进行地面测试是可以测试出该缺陷的。尚若供应商进行了这样的测试，或者把它作为验收测试的一部分，就能发现该故障。可惜供应商没有进行该项仿真测试。</a:t>
            </a:r>
          </a:p>
          <a:p>
            <a:pPr lvl="1"/>
            <a:r>
              <a:rPr lang="en-US" dirty="0" smtClean="0"/>
              <a:t>b)</a:t>
            </a:r>
            <a:r>
              <a:rPr lang="zh-CN" altLang="en-US" dirty="0" smtClean="0"/>
              <a:t>火箭箭载计算机的供应商仅仅遵循交给的规格说明进行开发。规格说明书中规定：“判定到异常后停机。”虽然交付的软件满足了软件规格说明书的要求，但是没能满足系统的需求</a:t>
            </a:r>
            <a:r>
              <a:rPr lang="zh-CN" altLang="en-US" dirty="0" smtClean="0"/>
              <a:t>。</a:t>
            </a:r>
            <a:endParaRPr lang="zh-C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4</a:t>
            </a:r>
            <a:r>
              <a:rPr lang="zh-CN" altLang="en-US" b="1" dirty="0" smtClean="0"/>
              <a:t>）软件工程过程存在的问题</a:t>
            </a:r>
            <a:endParaRPr lang="zh-CN" altLang="en-US" dirty="0"/>
          </a:p>
        </p:txBody>
      </p:sp>
      <p:sp>
        <p:nvSpPr>
          <p:cNvPr id="3" name="内容占位符 2"/>
          <p:cNvSpPr>
            <a:spLocks noGrp="1"/>
          </p:cNvSpPr>
          <p:nvPr>
            <p:ph idx="1"/>
          </p:nvPr>
        </p:nvSpPr>
        <p:spPr/>
        <p:txBody>
          <a:bodyPr/>
          <a:lstStyle/>
          <a:p>
            <a:r>
              <a:rPr lang="zh-CN" altLang="en-US" dirty="0" smtClean="0"/>
              <a:t>调查委员会指出（续）：</a:t>
            </a:r>
          </a:p>
          <a:p>
            <a:pPr lvl="1"/>
            <a:r>
              <a:rPr lang="en-US" dirty="0" smtClean="0"/>
              <a:t>c</a:t>
            </a:r>
            <a:r>
              <a:rPr lang="zh-CN" altLang="en-US" dirty="0" smtClean="0"/>
              <a:t>）软件质量观点的错误：“软件是正确的，除非它表现出故障时”。</a:t>
            </a:r>
            <a:endParaRPr lang="en-US" altLang="zh-CN" dirty="0" smtClean="0"/>
          </a:p>
          <a:p>
            <a:pPr lvl="1"/>
            <a:r>
              <a:rPr lang="zh-CN" altLang="en-US" dirty="0" smtClean="0"/>
              <a:t>这个论点在软件工程界占据了具相当大比例，是非常有害的。</a:t>
            </a:r>
            <a:endParaRPr lang="en-US" altLang="zh-CN" dirty="0" smtClean="0"/>
          </a:p>
          <a:p>
            <a:pPr lvl="1"/>
            <a:r>
              <a:rPr lang="zh-CN" altLang="en-US" dirty="0" smtClean="0"/>
              <a:t>必须改变为“假定软件是有错误的，直到采用了当前可接收的最佳的实践方法验证它是正确的。”</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smtClean="0"/>
              <a:t>如下</a:t>
            </a:r>
            <a:r>
              <a:rPr lang="en-US" dirty="0" smtClean="0"/>
              <a:t>14</a:t>
            </a:r>
            <a:r>
              <a:rPr lang="zh-CN" altLang="en-US" dirty="0" smtClean="0"/>
              <a:t>条建议：</a:t>
            </a:r>
          </a:p>
          <a:p>
            <a:pPr lvl="1"/>
            <a:r>
              <a:rPr lang="zh-CN" altLang="en-US" b="1" dirty="0" smtClean="0"/>
              <a:t>建议</a:t>
            </a:r>
            <a:r>
              <a:rPr lang="en-US" b="1" dirty="0" smtClean="0"/>
              <a:t>1---</a:t>
            </a:r>
            <a:r>
              <a:rPr lang="zh-CN" altLang="en-US" b="1" dirty="0" smtClean="0"/>
              <a:t>消除软件多余物：</a:t>
            </a:r>
            <a:endParaRPr lang="en-US" altLang="zh-CN" b="1" dirty="0" smtClean="0"/>
          </a:p>
          <a:p>
            <a:pPr lvl="2"/>
            <a:r>
              <a:rPr lang="zh-CN" altLang="en-US" dirty="0" smtClean="0"/>
              <a:t>在起飞后立即关掉惯性导航系统的校准功能！在飞行期间不能有多余的软件功能，除非是必要的。</a:t>
            </a:r>
          </a:p>
          <a:p>
            <a:pPr lvl="1"/>
            <a:r>
              <a:rPr lang="zh-CN" altLang="en-US" b="1" dirty="0" smtClean="0"/>
              <a:t>建议</a:t>
            </a:r>
            <a:r>
              <a:rPr lang="en-US" b="1" dirty="0" smtClean="0"/>
              <a:t>2---</a:t>
            </a:r>
            <a:r>
              <a:rPr lang="zh-CN" altLang="en-US" b="1" dirty="0" smtClean="0"/>
              <a:t>在执行飞行任务之前进行完全的仿真，得到高度的覆盖测试</a:t>
            </a:r>
            <a:r>
              <a:rPr lang="zh-CN" altLang="en-US" dirty="0" smtClean="0"/>
              <a:t>。</a:t>
            </a:r>
            <a:endParaRPr lang="en-US" altLang="zh-CN" dirty="0" smtClean="0"/>
          </a:p>
          <a:p>
            <a:pPr lvl="1"/>
            <a:r>
              <a:rPr lang="zh-CN" altLang="en-US" b="1" dirty="0" smtClean="0"/>
              <a:t>建议</a:t>
            </a:r>
            <a:r>
              <a:rPr lang="en-US" b="1" dirty="0" smtClean="0"/>
              <a:t>3:---</a:t>
            </a:r>
            <a:r>
              <a:rPr lang="zh-CN" altLang="en-US" b="1" dirty="0" smtClean="0"/>
              <a:t>不允许任何传感器</a:t>
            </a:r>
            <a:r>
              <a:rPr lang="zh-CN" altLang="en-US" dirty="0" smtClean="0"/>
              <a:t>（例如惯性导航系统）停止发送工作数据。</a:t>
            </a:r>
          </a:p>
          <a:p>
            <a:pPr lvl="1"/>
            <a:r>
              <a:rPr lang="zh-CN" altLang="en-US" b="1" dirty="0" smtClean="0"/>
              <a:t>建议</a:t>
            </a:r>
            <a:r>
              <a:rPr lang="en-US" b="1" dirty="0" smtClean="0"/>
              <a:t>4</a:t>
            </a:r>
            <a:r>
              <a:rPr lang="zh-CN" altLang="en-US" b="1" dirty="0" smtClean="0"/>
              <a:t>：组织对设备中每个软件项进行合格性评审。</a:t>
            </a:r>
            <a:endParaRPr lang="en-US" altLang="zh-CN" b="1" dirty="0" smtClean="0"/>
          </a:p>
          <a:p>
            <a:pPr lvl="2"/>
            <a:r>
              <a:rPr lang="zh-CN" altLang="en-US" dirty="0" smtClean="0"/>
              <a:t>工业界的体系结构师要参加评审，报告设备的系统测试是否完整。设备使用的所有限制必须明确地交给评审委员会。把所有关键软件作为配置控制项</a:t>
            </a:r>
            <a:r>
              <a:rPr lang="en-US" dirty="0" smtClean="0"/>
              <a:t>(CCI --Configuration Controlled Item)</a:t>
            </a:r>
            <a:r>
              <a:rPr lang="zh-CN" altLang="en-US"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smtClean="0"/>
              <a:t>如下</a:t>
            </a:r>
            <a:r>
              <a:rPr lang="en-US" dirty="0" smtClean="0"/>
              <a:t>14</a:t>
            </a:r>
            <a:r>
              <a:rPr lang="zh-CN" altLang="en-US" dirty="0" smtClean="0"/>
              <a:t>条建议：</a:t>
            </a:r>
          </a:p>
          <a:p>
            <a:pPr lvl="1"/>
            <a:r>
              <a:rPr lang="zh-CN" altLang="en-US" b="1" dirty="0" smtClean="0"/>
              <a:t>建议</a:t>
            </a:r>
            <a:r>
              <a:rPr lang="en-US" b="1" dirty="0" smtClean="0"/>
              <a:t>5---</a:t>
            </a:r>
            <a:r>
              <a:rPr lang="zh-CN" altLang="en-US" b="1" dirty="0" smtClean="0"/>
              <a:t>评审所有飞行软件</a:t>
            </a:r>
            <a:r>
              <a:rPr lang="en-US" b="1" dirty="0" smtClean="0"/>
              <a:t>(</a:t>
            </a:r>
            <a:r>
              <a:rPr lang="zh-CN" altLang="en-US" b="1" dirty="0" smtClean="0"/>
              <a:t>包括嵌入式软件</a:t>
            </a:r>
            <a:r>
              <a:rPr lang="en-US" b="1" dirty="0" smtClean="0"/>
              <a:t>)</a:t>
            </a:r>
            <a:r>
              <a:rPr lang="zh-CN" altLang="en-US" dirty="0" smtClean="0"/>
              <a:t>。</a:t>
            </a:r>
            <a:endParaRPr lang="en-US" altLang="zh-CN" dirty="0" smtClean="0"/>
          </a:p>
          <a:p>
            <a:pPr lvl="2"/>
            <a:r>
              <a:rPr lang="zh-CN" altLang="en-US" dirty="0" smtClean="0"/>
              <a:t>特别要标识出代码中所有的隐含假设，公正地判断文档中设备要求的量纲。针对设备的使用限制检查这些假设。验证软件中的内部变量和通信变量的取值范围。</a:t>
            </a:r>
          </a:p>
          <a:p>
            <a:pPr lvl="2"/>
            <a:r>
              <a:rPr lang="zh-CN" altLang="en-US" dirty="0" smtClean="0"/>
              <a:t>特别要注意箭载计算机的切换，由项目团队提出建议，安排外部专家做评审，并报告给箭载计算机审定委员会。</a:t>
            </a:r>
          </a:p>
          <a:p>
            <a:pPr lvl="1"/>
            <a:r>
              <a:rPr lang="zh-CN" altLang="en-US" b="1" dirty="0" smtClean="0"/>
              <a:t>建议</a:t>
            </a:r>
            <a:r>
              <a:rPr lang="en-US" b="1" dirty="0" smtClean="0"/>
              <a:t>6---</a:t>
            </a:r>
            <a:r>
              <a:rPr lang="zh-CN" altLang="en-US" b="1" dirty="0" smtClean="0"/>
              <a:t>考虑限制异常处理的任务，设计出备份功能。</a:t>
            </a:r>
            <a:endParaRPr lang="zh-CN" altLang="en-US" dirty="0" smtClean="0"/>
          </a:p>
          <a:p>
            <a:pPr lvl="1"/>
            <a:r>
              <a:rPr lang="zh-CN" altLang="en-US" b="1" dirty="0" smtClean="0"/>
              <a:t>建议</a:t>
            </a:r>
            <a:r>
              <a:rPr lang="en-US" b="1" dirty="0" smtClean="0"/>
              <a:t>7---</a:t>
            </a:r>
            <a:r>
              <a:rPr lang="zh-CN" altLang="en-US" b="1" dirty="0" smtClean="0"/>
              <a:t>遥测故障部件的更多的数据，降低设备恢复必要性。</a:t>
            </a:r>
            <a:endParaRPr lang="zh-CN" altLang="en-US" dirty="0" smtClean="0"/>
          </a:p>
          <a:p>
            <a:pPr lvl="1"/>
            <a:r>
              <a:rPr lang="zh-CN" altLang="en-US" b="1" dirty="0" smtClean="0"/>
              <a:t>建议</a:t>
            </a:r>
            <a:r>
              <a:rPr lang="en-US" b="1" dirty="0" smtClean="0"/>
              <a:t>8---</a:t>
            </a:r>
            <a:r>
              <a:rPr lang="zh-CN" altLang="en-US" b="1" dirty="0" smtClean="0"/>
              <a:t>定义出关键部件，将软件的故障源考虑进去</a:t>
            </a:r>
            <a:r>
              <a:rPr lang="en-US" b="1" dirty="0" smtClean="0"/>
              <a:t>(</a:t>
            </a:r>
            <a:r>
              <a:rPr lang="zh-CN" altLang="en-US" b="1" dirty="0" smtClean="0"/>
              <a:t>特别是单点故障</a:t>
            </a:r>
            <a:r>
              <a:rPr lang="en-US" b="1" dirty="0" smtClean="0"/>
              <a:t>)</a:t>
            </a:r>
            <a:r>
              <a:rPr lang="zh-CN" altLang="en-US" b="1" dirty="0" smtClean="0"/>
              <a:t>。</a:t>
            </a:r>
            <a:endParaRPr lang="zh-CN"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smtClean="0"/>
              <a:t>如下</a:t>
            </a:r>
            <a:r>
              <a:rPr lang="en-US" dirty="0" smtClean="0"/>
              <a:t>14</a:t>
            </a:r>
            <a:r>
              <a:rPr lang="zh-CN" altLang="en-US" dirty="0" smtClean="0"/>
              <a:t>条建议：</a:t>
            </a:r>
          </a:p>
          <a:p>
            <a:pPr lvl="1"/>
            <a:r>
              <a:rPr lang="zh-CN" altLang="en-US" b="1" dirty="0" smtClean="0"/>
              <a:t>建议</a:t>
            </a:r>
            <a:r>
              <a:rPr lang="en-US" b="1" dirty="0" smtClean="0"/>
              <a:t>9---</a:t>
            </a:r>
            <a:r>
              <a:rPr lang="zh-CN" altLang="en-US" b="1" dirty="0" smtClean="0"/>
              <a:t>让项目的外部人员参加评审、规格说明、编码和文档工作。</a:t>
            </a:r>
            <a:endParaRPr lang="en-US" altLang="zh-CN" b="1" dirty="0" smtClean="0"/>
          </a:p>
          <a:p>
            <a:pPr lvl="2"/>
            <a:r>
              <a:rPr lang="zh-CN" altLang="en-US" dirty="0" smtClean="0"/>
              <a:t>确信评审人员考虑了本质的争论，而不只是检查已验证过的工作。</a:t>
            </a:r>
          </a:p>
          <a:p>
            <a:pPr lvl="1"/>
            <a:r>
              <a:rPr lang="zh-CN" altLang="en-US" b="1" dirty="0" smtClean="0"/>
              <a:t>建议</a:t>
            </a:r>
            <a:r>
              <a:rPr lang="en-US" b="1" dirty="0" smtClean="0"/>
              <a:t>10--- </a:t>
            </a:r>
            <a:r>
              <a:rPr lang="zh-CN" altLang="en-US" b="1" dirty="0" smtClean="0"/>
              <a:t>把弹道数据纳入到需求规格说明和测试需求中。</a:t>
            </a:r>
            <a:endParaRPr lang="zh-CN" altLang="en-US" dirty="0" smtClean="0"/>
          </a:p>
          <a:p>
            <a:pPr lvl="1"/>
            <a:r>
              <a:rPr lang="zh-CN" altLang="en-US" b="1" dirty="0" smtClean="0"/>
              <a:t>建议</a:t>
            </a:r>
            <a:r>
              <a:rPr lang="en-US" b="1" dirty="0" smtClean="0"/>
              <a:t>11—</a:t>
            </a:r>
            <a:r>
              <a:rPr lang="zh-CN" altLang="en-US" b="1" dirty="0" smtClean="0"/>
              <a:t>评审现有设备的测试覆盖率，并依据情况扩大范围。</a:t>
            </a:r>
            <a:endParaRPr lang="zh-CN" altLang="en-US" dirty="0" smtClean="0"/>
          </a:p>
          <a:p>
            <a:pPr lvl="1"/>
            <a:r>
              <a:rPr lang="zh-CN" altLang="en-US" b="1" dirty="0" smtClean="0"/>
              <a:t>建议</a:t>
            </a:r>
            <a:r>
              <a:rPr lang="en-US" b="1" dirty="0" smtClean="0"/>
              <a:t>12 ---</a:t>
            </a:r>
            <a:r>
              <a:rPr lang="zh-CN" altLang="en-US" b="1" dirty="0" smtClean="0"/>
              <a:t>将文档和代码一样看待。保持代码和文档的一致性。</a:t>
            </a:r>
            <a:endParaRPr lang="zh-C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smtClean="0"/>
              <a:t>如下</a:t>
            </a:r>
            <a:r>
              <a:rPr lang="en-US" dirty="0" smtClean="0"/>
              <a:t>14</a:t>
            </a:r>
            <a:r>
              <a:rPr lang="zh-CN" altLang="en-US" dirty="0" smtClean="0"/>
              <a:t>条建议：</a:t>
            </a:r>
          </a:p>
          <a:p>
            <a:pPr lvl="1"/>
            <a:r>
              <a:rPr lang="zh-CN" altLang="en-US" b="1" dirty="0" smtClean="0"/>
              <a:t>建议</a:t>
            </a:r>
            <a:r>
              <a:rPr lang="en-US" b="1" dirty="0" smtClean="0"/>
              <a:t>13---</a:t>
            </a:r>
            <a:r>
              <a:rPr lang="zh-CN" altLang="en-US" b="1" dirty="0" smtClean="0"/>
              <a:t>建立一个队伍，</a:t>
            </a:r>
            <a:endParaRPr lang="en-US" altLang="zh-CN" b="1" dirty="0" smtClean="0"/>
          </a:p>
          <a:p>
            <a:pPr lvl="2"/>
            <a:r>
              <a:rPr lang="zh-CN" altLang="en-US" dirty="0" smtClean="0"/>
              <a:t>准备审定软件的规程，提出确认审定的严格规则，查明软件规格说明、验证和测试是否与阿丽安娜</a:t>
            </a:r>
            <a:r>
              <a:rPr lang="en-US" dirty="0" smtClean="0"/>
              <a:t>5</a:t>
            </a:r>
            <a:r>
              <a:rPr lang="zh-CN" altLang="en-US" dirty="0" smtClean="0"/>
              <a:t>的飞行程序是否高度一致，让外部可靠性</a:t>
            </a:r>
            <a:r>
              <a:rPr lang="en-US" dirty="0" smtClean="0"/>
              <a:t>-</a:t>
            </a:r>
            <a:r>
              <a:rPr lang="zh-CN" altLang="en-US" dirty="0" smtClean="0"/>
              <a:t>可用性</a:t>
            </a:r>
            <a:r>
              <a:rPr lang="en-US" dirty="0" smtClean="0"/>
              <a:t>-</a:t>
            </a:r>
            <a:r>
              <a:rPr lang="zh-CN" altLang="en-US" dirty="0" smtClean="0"/>
              <a:t>可维护性</a:t>
            </a:r>
            <a:r>
              <a:rPr lang="en-US" dirty="0" smtClean="0"/>
              <a:t>-</a:t>
            </a:r>
            <a:r>
              <a:rPr lang="zh-CN" altLang="en-US" dirty="0" smtClean="0"/>
              <a:t>安全性</a:t>
            </a:r>
            <a:r>
              <a:rPr lang="en-US" dirty="0" smtClean="0"/>
              <a:t>(RAMS--Reliability-Availability-Maintainability-Safety)</a:t>
            </a:r>
            <a:r>
              <a:rPr lang="zh-CN" altLang="en-US" dirty="0" smtClean="0"/>
              <a:t>专家参加进来。</a:t>
            </a:r>
          </a:p>
          <a:p>
            <a:pPr lvl="1"/>
            <a:r>
              <a:rPr lang="zh-CN" altLang="en-US" b="1" dirty="0" smtClean="0"/>
              <a:t>建议</a:t>
            </a:r>
            <a:r>
              <a:rPr lang="en-US" b="1" dirty="0" smtClean="0"/>
              <a:t>14---</a:t>
            </a:r>
            <a:r>
              <a:rPr lang="zh-CN" altLang="en-US" b="1" dirty="0" smtClean="0"/>
              <a:t>让更多的组织参加到阿丽安娜</a:t>
            </a:r>
            <a:r>
              <a:rPr lang="en-US" b="1" dirty="0" smtClean="0"/>
              <a:t>5</a:t>
            </a:r>
            <a:r>
              <a:rPr lang="zh-CN" altLang="en-US" b="1" dirty="0" smtClean="0"/>
              <a:t>的合作中。</a:t>
            </a:r>
            <a:endParaRPr lang="en-US" altLang="zh-CN" b="1" dirty="0" smtClean="0"/>
          </a:p>
          <a:p>
            <a:pPr lvl="2"/>
            <a:r>
              <a:rPr lang="zh-CN" altLang="en-US" dirty="0" smtClean="0"/>
              <a:t>紧密的工程合作、清晰的权限和责任、合作伙伴之间的简单而清新的接口是实现系统一致性的关键。</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 </a:t>
            </a:r>
            <a:r>
              <a:rPr lang="zh-CN" altLang="en-US" dirty="0" smtClean="0"/>
              <a:t>航天任务软件质量特征</a:t>
            </a:r>
            <a:endParaRPr lang="zh-CN" altLang="en-US" dirty="0"/>
          </a:p>
        </p:txBody>
      </p:sp>
      <p:sp>
        <p:nvSpPr>
          <p:cNvPr id="3" name="内容占位符 2"/>
          <p:cNvSpPr>
            <a:spLocks noGrp="1"/>
          </p:cNvSpPr>
          <p:nvPr>
            <p:ph idx="1"/>
          </p:nvPr>
        </p:nvSpPr>
        <p:spPr/>
        <p:txBody>
          <a:bodyPr/>
          <a:lstStyle/>
          <a:p>
            <a:r>
              <a:rPr lang="en-US" dirty="0" smtClean="0"/>
              <a:t>22.2.1 </a:t>
            </a:r>
            <a:r>
              <a:rPr lang="zh-CN" altLang="en-US" dirty="0" smtClean="0"/>
              <a:t>航天任务的要求</a:t>
            </a:r>
          </a:p>
          <a:p>
            <a:r>
              <a:rPr lang="en-US" dirty="0" smtClean="0"/>
              <a:t>22.2.2 </a:t>
            </a:r>
            <a:r>
              <a:rPr lang="zh-CN" altLang="en-US" dirty="0" smtClean="0"/>
              <a:t>软件质量和可信赖性</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22.2.1 </a:t>
            </a:r>
            <a:r>
              <a:rPr lang="zh-CN" altLang="en-US" dirty="0" smtClean="0"/>
              <a:t>航天任务的要求</a:t>
            </a:r>
            <a:endParaRPr lang="zh-CN" altLang="en-US" dirty="0"/>
          </a:p>
        </p:txBody>
      </p:sp>
      <p:sp>
        <p:nvSpPr>
          <p:cNvPr id="3" name="内容占位符 2"/>
          <p:cNvSpPr>
            <a:spLocks noGrp="1"/>
          </p:cNvSpPr>
          <p:nvPr>
            <p:ph idx="1"/>
          </p:nvPr>
        </p:nvSpPr>
        <p:spPr/>
        <p:txBody>
          <a:bodyPr/>
          <a:lstStyle/>
          <a:p>
            <a:r>
              <a:rPr lang="zh-CN" altLang="en-US" dirty="0" smtClean="0"/>
              <a:t>一个航天任务可以划分为：火箭发射和上升阶段、外空间飞行阶段，以及返回和地面回收阶段。</a:t>
            </a:r>
            <a:endParaRPr lang="en-US" altLang="zh-CN" dirty="0" smtClean="0"/>
          </a:p>
          <a:p>
            <a:pPr lvl="1"/>
            <a:r>
              <a:rPr lang="zh-CN" altLang="en-US" dirty="0" smtClean="0"/>
              <a:t>上升阶段的时间比较短，运载火箭从发射到完成任务也就是数分钟的时间。</a:t>
            </a:r>
            <a:endParaRPr lang="en-US" altLang="zh-CN" dirty="0" smtClean="0"/>
          </a:p>
          <a:p>
            <a:pPr lvl="1"/>
            <a:r>
              <a:rPr lang="zh-CN" altLang="en-US" dirty="0" smtClean="0"/>
              <a:t>上升阶段、外空间飞行器</a:t>
            </a:r>
            <a:r>
              <a:rPr lang="en-US" dirty="0" smtClean="0"/>
              <a:t>(</a:t>
            </a:r>
            <a:r>
              <a:rPr lang="zh-CN" altLang="en-US" dirty="0" smtClean="0"/>
              <a:t>例如，卫星和飞船等</a:t>
            </a:r>
            <a:r>
              <a:rPr lang="en-US" dirty="0" smtClean="0"/>
              <a:t>)</a:t>
            </a:r>
            <a:r>
              <a:rPr lang="zh-CN" altLang="en-US" dirty="0" smtClean="0"/>
              <a:t>空间变轨，以及载人飞船和飞机的返回系统等所执行的任务是最典型的“任务关键</a:t>
            </a:r>
            <a:r>
              <a:rPr lang="en-US" dirty="0" smtClean="0"/>
              <a:t>(Mission-Critical)</a:t>
            </a:r>
            <a:r>
              <a:rPr lang="zh-CN" altLang="en-US" dirty="0" smtClean="0"/>
              <a:t>”“安全</a:t>
            </a:r>
            <a:r>
              <a:rPr lang="en-US" dirty="0" smtClean="0"/>
              <a:t>-</a:t>
            </a:r>
            <a:r>
              <a:rPr lang="zh-CN" altLang="en-US" dirty="0" smtClean="0"/>
              <a:t>关键</a:t>
            </a:r>
            <a:r>
              <a:rPr lang="en-US" dirty="0" smtClean="0"/>
              <a:t>(Safety-Critical)</a:t>
            </a:r>
            <a:r>
              <a:rPr lang="zh-CN" altLang="en-US" dirty="0" smtClean="0"/>
              <a:t>”软件的质量要求。</a:t>
            </a:r>
            <a:endParaRPr lang="en-US" altLang="zh-CN" dirty="0" smtClean="0"/>
          </a:p>
          <a:p>
            <a:pPr lvl="1"/>
            <a:r>
              <a:rPr lang="zh-CN" altLang="en-US" dirty="0" smtClean="0"/>
              <a:t>空间飞船至少要在外空间飞行几天或更长的时间。卫星和空间站系统则需要提供数年的服务。卫星和空间飞行器面临着空间的恶劣环境，例如，太阳黑子的爆发、宇宙射线，甚至是来之于敌对方的攻击。</a:t>
            </a:r>
            <a:endParaRPr lang="en-US" altLang="zh-CN" dirty="0" smtClean="0"/>
          </a:p>
          <a:p>
            <a:pPr lvl="1"/>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22.2.2 </a:t>
            </a:r>
            <a:r>
              <a:rPr lang="zh-CN" altLang="en-US" dirty="0" smtClean="0"/>
              <a:t>软件质量和可信赖性</a:t>
            </a:r>
            <a:endParaRPr lang="zh-CN" altLang="en-US" dirty="0"/>
          </a:p>
        </p:txBody>
      </p:sp>
      <p:sp>
        <p:nvSpPr>
          <p:cNvPr id="3" name="内容占位符 2"/>
          <p:cNvSpPr>
            <a:spLocks noGrp="1"/>
          </p:cNvSpPr>
          <p:nvPr>
            <p:ph idx="1"/>
          </p:nvPr>
        </p:nvSpPr>
        <p:spPr/>
        <p:txBody>
          <a:bodyPr/>
          <a:lstStyle/>
          <a:p>
            <a:r>
              <a:rPr lang="zh-CN" altLang="en-US" dirty="0" smtClean="0"/>
              <a:t>软件运行环境服从于航天系统使用环境要求。</a:t>
            </a:r>
            <a:endParaRPr lang="en-US" altLang="zh-CN" dirty="0" smtClean="0"/>
          </a:p>
          <a:p>
            <a:r>
              <a:rPr lang="zh-CN" altLang="en-US" dirty="0" smtClean="0"/>
              <a:t>必须考虑软件与外部交换数据方式和接口，也必须分析软件的用户和操作员的角色和能力限制，定义出：</a:t>
            </a:r>
            <a:endParaRPr lang="en-US" altLang="zh-CN" dirty="0" smtClean="0"/>
          </a:p>
          <a:p>
            <a:pPr lvl="1"/>
            <a:r>
              <a:rPr lang="en-US" dirty="0" smtClean="0"/>
              <a:t>1</a:t>
            </a:r>
            <a:r>
              <a:rPr lang="zh-CN" altLang="en-US" dirty="0" smtClean="0"/>
              <a:t>）每个用户小组的特征（例如，人员的经验和合格程度），</a:t>
            </a:r>
            <a:endParaRPr lang="en-US" altLang="zh-CN" dirty="0" smtClean="0"/>
          </a:p>
          <a:p>
            <a:pPr lvl="1"/>
            <a:r>
              <a:rPr lang="en-US" dirty="0" smtClean="0"/>
              <a:t>2</a:t>
            </a:r>
            <a:r>
              <a:rPr lang="zh-CN" altLang="en-US" dirty="0" smtClean="0"/>
              <a:t>）用户所执行的操作。从软件的用户使用要求和运行环境进一步推断出软件的质量和可信赖性要求，包括：</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1</a:t>
            </a:r>
            <a:r>
              <a:rPr lang="zh-CN" altLang="en-US" b="1" dirty="0" smtClean="0"/>
              <a:t>）能力需求的质量</a:t>
            </a:r>
            <a:endParaRPr lang="en-US" altLang="zh-CN" b="1" dirty="0" smtClean="0"/>
          </a:p>
          <a:p>
            <a:pPr lvl="1"/>
            <a:r>
              <a:rPr lang="zh-CN" altLang="en-US" dirty="0" smtClean="0"/>
              <a:t>能力描述软件的处理能力，定义操作、或相关操作的顺序。需要用量化的语言说明每个能力的性能和精度要求，即，容量、速度、和精度。</a:t>
            </a:r>
          </a:p>
          <a:p>
            <a:r>
              <a:rPr lang="en-US" b="1" dirty="0" smtClean="0"/>
              <a:t>2</a:t>
            </a:r>
            <a:r>
              <a:rPr lang="zh-CN" altLang="en-US" b="1" dirty="0" smtClean="0"/>
              <a:t>）适应性</a:t>
            </a:r>
            <a:r>
              <a:rPr lang="en-US" b="1" dirty="0" smtClean="0"/>
              <a:t>(Adaptability)</a:t>
            </a:r>
          </a:p>
          <a:p>
            <a:pPr lvl="1"/>
            <a:r>
              <a:rPr lang="zh-CN" altLang="en-US" dirty="0" smtClean="0"/>
              <a:t>系统应对需求变更的情况。特别是在软件投入运行后，软件要能够适应用户需求的变更，并能连续地提供服务</a:t>
            </a:r>
            <a:r>
              <a:rPr lang="zh-CN" altLang="en-US" dirty="0" smtClean="0"/>
              <a:t>。</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990600" y="1295400"/>
            <a:ext cx="7180943" cy="4902200"/>
          </a:xfrm>
        </p:spPr>
        <p:txBody>
          <a:bodyPr/>
          <a:lstStyle/>
          <a:p>
            <a:r>
              <a:rPr lang="en-US" dirty="0" smtClean="0"/>
              <a:t>22.1</a:t>
            </a:r>
            <a:r>
              <a:rPr lang="zh-CN" altLang="en-US" dirty="0" smtClean="0"/>
              <a:t>阿丽安娜的教训</a:t>
            </a:r>
            <a:r>
              <a:rPr lang="en-US" dirty="0" smtClean="0"/>
              <a:t>	</a:t>
            </a:r>
            <a:endParaRPr lang="zh-CN" altLang="en-US" dirty="0" smtClean="0"/>
          </a:p>
          <a:p>
            <a:r>
              <a:rPr lang="en-US" dirty="0" smtClean="0"/>
              <a:t>22.2 </a:t>
            </a:r>
            <a:r>
              <a:rPr lang="zh-CN" altLang="en-US" dirty="0" smtClean="0"/>
              <a:t>航天任务软件质量特征</a:t>
            </a:r>
          </a:p>
          <a:p>
            <a:r>
              <a:rPr lang="en-US" dirty="0" smtClean="0"/>
              <a:t>22.3 </a:t>
            </a:r>
            <a:r>
              <a:rPr lang="zh-CN" altLang="en-US" dirty="0" smtClean="0"/>
              <a:t>软件与系统安全性</a:t>
            </a:r>
          </a:p>
          <a:p>
            <a:r>
              <a:rPr lang="en-US" dirty="0" smtClean="0"/>
              <a:t>22.4 </a:t>
            </a:r>
            <a:r>
              <a:rPr lang="zh-CN" altLang="en-US" dirty="0" smtClean="0"/>
              <a:t>欧洲空间局的软件开发过程</a:t>
            </a:r>
          </a:p>
          <a:p>
            <a:r>
              <a:rPr lang="en-US" dirty="0" smtClean="0"/>
              <a:t>22.7 </a:t>
            </a:r>
            <a:r>
              <a:rPr lang="zh-CN" altLang="en-US" dirty="0" smtClean="0"/>
              <a:t>中国载人航天的软件工程化</a:t>
            </a:r>
          </a:p>
          <a:p>
            <a:r>
              <a:rPr lang="en-US" dirty="0" smtClean="0"/>
              <a:t>22.8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a:t>
            </a:r>
            <a:r>
              <a:rPr lang="zh-CN" altLang="en-US" b="1" dirty="0" smtClean="0"/>
              <a:t>）可用性</a:t>
            </a:r>
            <a:r>
              <a:rPr lang="en-US" b="1" dirty="0" smtClean="0"/>
              <a:t>(Availability)</a:t>
            </a:r>
          </a:p>
          <a:p>
            <a:pPr lvl="1"/>
            <a:r>
              <a:rPr lang="zh-CN" altLang="en-US" dirty="0" smtClean="0"/>
              <a:t>度量系统在其运行期间的使用能力。其表达方式例子有：</a:t>
            </a:r>
            <a:r>
              <a:rPr lang="en-US" dirty="0" smtClean="0"/>
              <a:t>a)</a:t>
            </a:r>
            <a:r>
              <a:rPr lang="zh-CN" altLang="en-US" dirty="0" smtClean="0"/>
              <a:t>所有终端的平均和最小可用时间，</a:t>
            </a:r>
            <a:r>
              <a:rPr lang="en-US" dirty="0" smtClean="0"/>
              <a:t>b)</a:t>
            </a:r>
            <a:r>
              <a:rPr lang="zh-CN" altLang="en-US" dirty="0" smtClean="0"/>
              <a:t>每天上午</a:t>
            </a:r>
            <a:r>
              <a:rPr lang="en-US" dirty="0" smtClean="0"/>
              <a:t>9</a:t>
            </a:r>
            <a:r>
              <a:rPr lang="zh-CN" altLang="en-US" dirty="0" smtClean="0"/>
              <a:t>点到下午</a:t>
            </a:r>
            <a:r>
              <a:rPr lang="en-US" dirty="0" smtClean="0"/>
              <a:t>5</a:t>
            </a:r>
            <a:r>
              <a:rPr lang="zh-CN" altLang="en-US" dirty="0" smtClean="0"/>
              <a:t>点能使用，</a:t>
            </a:r>
            <a:r>
              <a:rPr lang="en-US" dirty="0" smtClean="0"/>
              <a:t>c)</a:t>
            </a:r>
            <a:r>
              <a:rPr lang="zh-CN" altLang="en-US" dirty="0" smtClean="0"/>
              <a:t>平均可用时间为</a:t>
            </a:r>
            <a:r>
              <a:rPr lang="en-US" dirty="0" smtClean="0"/>
              <a:t>1</a:t>
            </a:r>
            <a:r>
              <a:rPr lang="zh-CN" altLang="en-US" dirty="0" smtClean="0"/>
              <a:t>年。</a:t>
            </a:r>
            <a:r>
              <a:rPr lang="en-US" dirty="0" smtClean="0"/>
              <a:t>d) </a:t>
            </a:r>
            <a:r>
              <a:rPr lang="zh-CN" altLang="en-US" dirty="0" smtClean="0"/>
              <a:t>在一年中，可以为用户提供平均</a:t>
            </a:r>
            <a:r>
              <a:rPr lang="en-US" dirty="0" smtClean="0"/>
              <a:t>98%</a:t>
            </a:r>
            <a:r>
              <a:rPr lang="zh-CN" altLang="en-US" dirty="0" smtClean="0"/>
              <a:t>的可用性，在一周内的工作时间不小于</a:t>
            </a:r>
            <a:r>
              <a:rPr lang="en-US" dirty="0" smtClean="0"/>
              <a:t>50%</a:t>
            </a:r>
            <a:r>
              <a:rPr lang="zh-CN" altLang="en-US" dirty="0" smtClean="0"/>
              <a:t>。</a:t>
            </a:r>
            <a:r>
              <a:rPr lang="en-US" dirty="0" smtClean="0"/>
              <a:t>e) </a:t>
            </a:r>
            <a:r>
              <a:rPr lang="zh-CN" altLang="en-US" dirty="0" smtClean="0"/>
              <a:t>在</a:t>
            </a:r>
            <a:r>
              <a:rPr lang="en-US" dirty="0" smtClean="0"/>
              <a:t>48</a:t>
            </a:r>
            <a:r>
              <a:rPr lang="zh-CN" altLang="en-US" dirty="0" smtClean="0"/>
              <a:t>小时内，所有的基本能力不低于</a:t>
            </a:r>
            <a:r>
              <a:rPr lang="en-US" dirty="0" smtClean="0"/>
              <a:t>98%</a:t>
            </a:r>
            <a:r>
              <a:rPr lang="zh-CN" altLang="en-US" dirty="0" smtClean="0"/>
              <a:t>的可用性，</a:t>
            </a:r>
            <a:r>
              <a:rPr lang="en-US" dirty="0" smtClean="0"/>
              <a:t>3</a:t>
            </a:r>
            <a:r>
              <a:rPr lang="zh-CN" altLang="en-US" dirty="0" smtClean="0"/>
              <a:t>小时内起码</a:t>
            </a:r>
            <a:r>
              <a:rPr lang="en-US" dirty="0" smtClean="0"/>
              <a:t>75%</a:t>
            </a:r>
            <a:r>
              <a:rPr lang="zh-CN" altLang="en-US" dirty="0" smtClean="0"/>
              <a:t>的可用性。</a:t>
            </a:r>
          </a:p>
          <a:p>
            <a:r>
              <a:rPr lang="en-US" b="1" dirty="0" smtClean="0"/>
              <a:t>4</a:t>
            </a:r>
            <a:r>
              <a:rPr lang="zh-CN" altLang="en-US" b="1" dirty="0" smtClean="0"/>
              <a:t>）可靠性</a:t>
            </a:r>
            <a:r>
              <a:rPr lang="en-US" b="1" dirty="0" smtClean="0"/>
              <a:t>(Reliability)</a:t>
            </a:r>
          </a:p>
          <a:p>
            <a:pPr lvl="1"/>
            <a:r>
              <a:rPr lang="zh-CN" altLang="en-US" dirty="0" smtClean="0"/>
              <a:t>当一个系统不可使用时，其能力也不可使用。服务能力的丢失</a:t>
            </a:r>
            <a:r>
              <a:rPr lang="en-US" dirty="0" smtClean="0"/>
              <a:t>---</a:t>
            </a:r>
            <a:r>
              <a:rPr lang="zh-CN" altLang="en-US" dirty="0" smtClean="0"/>
              <a:t>“故障</a:t>
            </a:r>
            <a:r>
              <a:rPr lang="en-US" dirty="0" smtClean="0"/>
              <a:t>(failure)</a:t>
            </a:r>
            <a:r>
              <a:rPr lang="zh-CN" altLang="en-US" dirty="0" smtClean="0"/>
              <a:t>”，是由一个或多个错误引发的。软件内部的两个错误</a:t>
            </a:r>
            <a:r>
              <a:rPr lang="en-US" dirty="0" smtClean="0"/>
              <a:t>(</a:t>
            </a:r>
            <a:r>
              <a:rPr lang="zh-CN" altLang="en-US" dirty="0" smtClean="0"/>
              <a:t>或软虫</a:t>
            </a:r>
            <a:r>
              <a:rPr lang="en-US" dirty="0" smtClean="0"/>
              <a:t>)</a:t>
            </a:r>
            <a:r>
              <a:rPr lang="zh-CN" altLang="en-US" dirty="0" smtClean="0"/>
              <a:t>发生的平均间隔时间可以测量软件可靠性，即，平均故障时间。</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a:t>
            </a:r>
            <a:r>
              <a:rPr lang="zh-CN" altLang="en-US" b="1" dirty="0" smtClean="0"/>
              <a:t>）密安性</a:t>
            </a:r>
            <a:r>
              <a:rPr lang="en-US" b="1" dirty="0" smtClean="0"/>
              <a:t>(Security)</a:t>
            </a:r>
            <a:endParaRPr lang="en-US" altLang="zh-CN" b="1" dirty="0" smtClean="0"/>
          </a:p>
          <a:p>
            <a:pPr lvl="1"/>
            <a:r>
              <a:rPr lang="zh-CN" altLang="en-US" dirty="0" smtClean="0"/>
              <a:t>其定义与第五章相同。用权限等方式描述可以使用系统哪些能力，降低本身的错误和外来入侵、非法活动和未授权用户带来的非法使用。</a:t>
            </a:r>
          </a:p>
          <a:p>
            <a:r>
              <a:rPr lang="en-US" b="1" dirty="0" smtClean="0"/>
              <a:t>6</a:t>
            </a:r>
            <a:r>
              <a:rPr lang="zh-CN" altLang="en-US" b="1" dirty="0" smtClean="0"/>
              <a:t>）安全</a:t>
            </a:r>
            <a:r>
              <a:rPr lang="en-US" b="1" dirty="0" smtClean="0"/>
              <a:t>(Safety)</a:t>
            </a:r>
            <a:r>
              <a:rPr lang="zh-CN" altLang="en-US" b="1" dirty="0" smtClean="0"/>
              <a:t>。</a:t>
            </a:r>
            <a:endParaRPr lang="en-US" altLang="zh-CN" b="1" dirty="0" smtClean="0"/>
          </a:p>
          <a:p>
            <a:pPr lvl="1"/>
            <a:r>
              <a:rPr lang="zh-CN" altLang="en-US" dirty="0" smtClean="0"/>
              <a:t>开发者必须清楚的明白软件故障导致的后果。安全需求需要针对潜在的故障定义出保护的要求。也可以定义为系统安全地处理的场景，例如，“系统要保证电源故障时数据不丢失”。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 </a:t>
            </a:r>
            <a:r>
              <a:rPr lang="zh-CN" altLang="en-US" dirty="0" smtClean="0"/>
              <a:t>软件与系统安全性</a:t>
            </a:r>
            <a:endParaRPr lang="zh-CN" altLang="en-US" dirty="0"/>
          </a:p>
        </p:txBody>
      </p:sp>
      <p:sp>
        <p:nvSpPr>
          <p:cNvPr id="3" name="内容占位符 2"/>
          <p:cNvSpPr>
            <a:spLocks noGrp="1"/>
          </p:cNvSpPr>
          <p:nvPr>
            <p:ph idx="1"/>
          </p:nvPr>
        </p:nvSpPr>
        <p:spPr/>
        <p:txBody>
          <a:bodyPr/>
          <a:lstStyle/>
          <a:p>
            <a:r>
              <a:rPr lang="en-US" dirty="0" smtClean="0"/>
              <a:t>22.3.1 </a:t>
            </a:r>
            <a:r>
              <a:rPr lang="zh-CN" altLang="en-US" dirty="0" smtClean="0"/>
              <a:t>安全关键软件定义</a:t>
            </a:r>
          </a:p>
          <a:p>
            <a:r>
              <a:rPr lang="en-US" dirty="0" smtClean="0"/>
              <a:t>22.3.2 </a:t>
            </a:r>
            <a:r>
              <a:rPr lang="zh-CN" altLang="en-US" dirty="0" smtClean="0"/>
              <a:t>软件用于控制灾难</a:t>
            </a:r>
          </a:p>
          <a:p>
            <a:r>
              <a:rPr lang="en-US" dirty="0" smtClean="0"/>
              <a:t>22.3.3</a:t>
            </a:r>
            <a:r>
              <a:rPr lang="zh-CN" altLang="en-US" dirty="0" smtClean="0"/>
              <a:t>灾害的风险等级与控制方法</a:t>
            </a:r>
          </a:p>
          <a:p>
            <a:r>
              <a:rPr lang="en-US" dirty="0" smtClean="0"/>
              <a:t>22.3.4 </a:t>
            </a:r>
            <a:r>
              <a:rPr lang="zh-CN" altLang="en-US" dirty="0" smtClean="0"/>
              <a:t>将系统风险转换为软件风险</a:t>
            </a:r>
          </a:p>
          <a:p>
            <a:r>
              <a:rPr lang="en-US" dirty="0" smtClean="0"/>
              <a:t>22.3.5 </a:t>
            </a:r>
            <a:r>
              <a:rPr lang="zh-CN" altLang="en-US" dirty="0" smtClean="0"/>
              <a:t>安全活动的工作量</a:t>
            </a:r>
          </a:p>
          <a:p>
            <a:pPr lvl="1"/>
            <a:r>
              <a:rPr lang="en-US" dirty="0" smtClean="0"/>
              <a:t>22.3.5.1 </a:t>
            </a:r>
            <a:r>
              <a:rPr lang="zh-CN" altLang="en-US" dirty="0" smtClean="0"/>
              <a:t>“全心投入”软件安全性工作</a:t>
            </a:r>
          </a:p>
          <a:p>
            <a:pPr lvl="1"/>
            <a:r>
              <a:rPr lang="en-US" dirty="0" smtClean="0"/>
              <a:t>22.3.5.2 </a:t>
            </a:r>
            <a:r>
              <a:rPr lang="zh-CN" altLang="en-US" dirty="0" smtClean="0"/>
              <a:t>“中等投入”软件安全性工作</a:t>
            </a:r>
          </a:p>
          <a:p>
            <a:pPr lvl="1"/>
            <a:r>
              <a:rPr lang="en-US" dirty="0" smtClean="0"/>
              <a:t>22.3.5.3	 </a:t>
            </a:r>
            <a:r>
              <a:rPr lang="zh-CN" altLang="en-US" dirty="0" smtClean="0"/>
              <a:t>“最小投入”软件安全性工作量</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22.3.1 </a:t>
            </a:r>
            <a:r>
              <a:rPr lang="zh-CN" altLang="en-US" dirty="0" smtClean="0"/>
              <a:t>安全关键软件定义</a:t>
            </a:r>
            <a:endParaRPr lang="zh-CN" altLang="en-US" dirty="0"/>
          </a:p>
        </p:txBody>
      </p:sp>
      <p:sp>
        <p:nvSpPr>
          <p:cNvPr id="3" name="内容占位符 2"/>
          <p:cNvSpPr>
            <a:spLocks noGrp="1"/>
          </p:cNvSpPr>
          <p:nvPr>
            <p:ph idx="1"/>
          </p:nvPr>
        </p:nvSpPr>
        <p:spPr/>
        <p:txBody>
          <a:bodyPr/>
          <a:lstStyle/>
          <a:p>
            <a:r>
              <a:rPr lang="en-US" dirty="0" smtClean="0"/>
              <a:t>NASA</a:t>
            </a:r>
            <a:r>
              <a:rPr lang="zh-CN" altLang="en-US" dirty="0" smtClean="0"/>
              <a:t>把如下类型的软件都定义为安全关键软件：</a:t>
            </a:r>
          </a:p>
          <a:p>
            <a:pPr lvl="1"/>
            <a:r>
              <a:rPr lang="en-US" dirty="0" smtClean="0"/>
              <a:t>1</a:t>
            </a:r>
            <a:r>
              <a:rPr lang="zh-CN" altLang="en-US" dirty="0" smtClean="0"/>
              <a:t>）如果一个软件控制和监督灾害或安全关键硬件和软件，那么该软件是安全关键的。</a:t>
            </a:r>
          </a:p>
          <a:p>
            <a:pPr lvl="1"/>
            <a:r>
              <a:rPr lang="en-US" dirty="0" smtClean="0"/>
              <a:t>2</a:t>
            </a:r>
            <a:r>
              <a:rPr lang="zh-CN" altLang="en-US" dirty="0" smtClean="0"/>
              <a:t>）如果一个软件为安全相关的决策判断提供所需的信息，该类软件也是安全关键的。</a:t>
            </a:r>
          </a:p>
          <a:p>
            <a:pPr lvl="1"/>
            <a:r>
              <a:rPr lang="en-US" dirty="0" smtClean="0"/>
              <a:t>3</a:t>
            </a:r>
            <a:r>
              <a:rPr lang="zh-CN" altLang="en-US" dirty="0" smtClean="0"/>
              <a:t>）执行离线数据处理的软件也可能是安全关键的。</a:t>
            </a:r>
          </a:p>
          <a:p>
            <a:pPr lvl="1"/>
            <a:r>
              <a:rPr lang="en-US" dirty="0" smtClean="0"/>
              <a:t>4</a:t>
            </a:r>
            <a:r>
              <a:rPr lang="zh-CN" altLang="en-US" dirty="0" smtClean="0"/>
              <a:t>）建模和仿真软件也是安全关键软件。</a:t>
            </a:r>
          </a:p>
          <a:p>
            <a:pPr lvl="1"/>
            <a:r>
              <a:rPr lang="en-US" dirty="0" smtClean="0"/>
              <a:t>5</a:t>
            </a:r>
            <a:r>
              <a:rPr lang="zh-CN" altLang="en-US" dirty="0" smtClean="0"/>
              <a:t>）如果一个软件与安全关键软件驻留在同一个物理平台上，该软件也应当作为安全关键的软件，除非能够把它与安全关键区分隔开。</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22.3.2 </a:t>
            </a:r>
            <a:r>
              <a:rPr lang="zh-CN" altLang="en-US" dirty="0" smtClean="0"/>
              <a:t>软件用于控制灾难</a:t>
            </a:r>
            <a:endParaRPr lang="zh-CN" altLang="en-US" dirty="0"/>
          </a:p>
        </p:txBody>
      </p:sp>
      <p:sp>
        <p:nvSpPr>
          <p:cNvPr id="3" name="内容占位符 2"/>
          <p:cNvSpPr>
            <a:spLocks noGrp="1"/>
          </p:cNvSpPr>
          <p:nvPr>
            <p:ph idx="1"/>
          </p:nvPr>
        </p:nvSpPr>
        <p:spPr/>
        <p:txBody>
          <a:bodyPr/>
          <a:lstStyle/>
          <a:p>
            <a:r>
              <a:rPr lang="zh-CN" altLang="en-US" dirty="0" smtClean="0"/>
              <a:t>现在越来越多用软件替代硬件检查、判断和控制系统的灾难。</a:t>
            </a:r>
            <a:endParaRPr lang="en-US" altLang="zh-CN" dirty="0" smtClean="0"/>
          </a:p>
          <a:p>
            <a:pPr lvl="1"/>
            <a:r>
              <a:rPr lang="en-US" dirty="0" smtClean="0"/>
              <a:t>1</a:t>
            </a:r>
            <a:r>
              <a:rPr lang="zh-CN" altLang="en-US" dirty="0" smtClean="0"/>
              <a:t>）监测灾害性的硬件，并执行纠错动作，如果发现偏差超出要求的范围。例如，当电压超高时，关闭电源或降低电压。</a:t>
            </a:r>
            <a:endParaRPr lang="en-US" altLang="zh-CN" dirty="0" smtClean="0"/>
          </a:p>
          <a:p>
            <a:pPr lvl="1"/>
            <a:r>
              <a:rPr lang="en-US" dirty="0" smtClean="0"/>
              <a:t>2</a:t>
            </a:r>
            <a:r>
              <a:rPr lang="zh-CN" altLang="en-US" dirty="0" smtClean="0"/>
              <a:t>）监测发生灾害的条件，例如测量温度，并告警。例如当压力大于设定的门槛时，用声音报警。</a:t>
            </a:r>
            <a:endParaRPr lang="en-US" altLang="zh-CN" dirty="0" smtClean="0"/>
          </a:p>
          <a:p>
            <a:pPr lvl="1"/>
            <a:r>
              <a:rPr lang="en-US" dirty="0" smtClean="0"/>
              <a:t>3</a:t>
            </a:r>
            <a:r>
              <a:rPr lang="zh-CN" altLang="en-US" dirty="0" smtClean="0"/>
              <a:t>）禁止一些可能导致灾害事件的活动，例如，当有毒气泄露时，关闭防火门。</a:t>
            </a:r>
          </a:p>
          <a:p>
            <a:pPr lvl="1"/>
            <a:r>
              <a:rPr lang="zh-CN" altLang="en-US" dirty="0" smtClean="0"/>
              <a:t>经常将硬件与软件一起来控制和预防灾难的发生。</a:t>
            </a:r>
            <a:endParaRPr lang="en-US" altLang="zh-CN" dirty="0" smtClean="0"/>
          </a:p>
          <a:p>
            <a:pPr lvl="1"/>
            <a:r>
              <a:rPr lang="zh-CN" altLang="en-US" dirty="0" smtClean="0"/>
              <a:t>软件往往处于防御的第一线，检测不安全的条件，并做出相应的动作。</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22.3.3</a:t>
            </a:r>
            <a:r>
              <a:rPr lang="zh-CN" altLang="en-US" dirty="0" smtClean="0"/>
              <a:t>灾害的风险等级与控制方法</a:t>
            </a:r>
            <a:endParaRPr lang="zh-CN" altLang="en-US" dirty="0"/>
          </a:p>
        </p:txBody>
      </p:sp>
      <p:pic>
        <p:nvPicPr>
          <p:cNvPr id="35842" name="Picture 2"/>
          <p:cNvPicPr>
            <a:picLocks noChangeAspect="1" noChangeArrowheads="1"/>
          </p:cNvPicPr>
          <p:nvPr/>
        </p:nvPicPr>
        <p:blipFill>
          <a:blip r:embed="rId2"/>
          <a:srcRect/>
          <a:stretch>
            <a:fillRect/>
          </a:stretch>
        </p:blipFill>
        <p:spPr bwMode="auto">
          <a:xfrm>
            <a:off x="0" y="1531709"/>
            <a:ext cx="9143999" cy="433781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可能性的划分为</a:t>
            </a:r>
            <a:r>
              <a:rPr lang="en-US" dirty="0" smtClean="0"/>
              <a:t>5</a:t>
            </a:r>
            <a:r>
              <a:rPr lang="zh-CN" altLang="en-US" dirty="0" smtClean="0"/>
              <a:t>个等级</a:t>
            </a:r>
            <a:endParaRPr lang="zh-CN" altLang="en-US" dirty="0"/>
          </a:p>
        </p:txBody>
      </p:sp>
      <p:sp>
        <p:nvSpPr>
          <p:cNvPr id="3" name="内容占位符 2"/>
          <p:cNvSpPr>
            <a:spLocks noGrp="1"/>
          </p:cNvSpPr>
          <p:nvPr>
            <p:ph idx="1"/>
          </p:nvPr>
        </p:nvSpPr>
        <p:spPr/>
        <p:txBody>
          <a:bodyPr/>
          <a:lstStyle/>
          <a:p>
            <a:r>
              <a:rPr lang="zh-CN" altLang="en-US" dirty="0" smtClean="0"/>
              <a:t>美国</a:t>
            </a:r>
            <a:r>
              <a:rPr lang="en-US" dirty="0" smtClean="0"/>
              <a:t>NASA</a:t>
            </a:r>
            <a:r>
              <a:rPr lang="zh-CN" altLang="en-US" dirty="0" smtClean="0"/>
              <a:t>的</a:t>
            </a:r>
            <a:r>
              <a:rPr lang="en-US" dirty="0" smtClean="0"/>
              <a:t>NPG8715.3</a:t>
            </a:r>
            <a:r>
              <a:rPr lang="zh-CN" altLang="en-US" dirty="0" smtClean="0"/>
              <a:t>将其灾害发生的可能性的划分为</a:t>
            </a:r>
            <a:r>
              <a:rPr lang="en-US" dirty="0" smtClean="0"/>
              <a:t>5</a:t>
            </a:r>
            <a:r>
              <a:rPr lang="zh-CN" altLang="en-US" dirty="0" smtClean="0"/>
              <a:t>个等级：</a:t>
            </a:r>
          </a:p>
          <a:p>
            <a:pPr lvl="1"/>
            <a:r>
              <a:rPr lang="en-US" dirty="0" smtClean="0"/>
              <a:t>1) Likely(</a:t>
            </a:r>
            <a:r>
              <a:rPr lang="zh-CN" altLang="en-US" dirty="0" smtClean="0"/>
              <a:t>很可能发生</a:t>
            </a:r>
            <a:r>
              <a:rPr lang="en-US" dirty="0" smtClean="0"/>
              <a:t>)</a:t>
            </a:r>
            <a:r>
              <a:rPr lang="zh-CN" altLang="en-US" dirty="0" smtClean="0"/>
              <a:t>：该事件会频繁发生，例如，十分之一的可能性；</a:t>
            </a:r>
          </a:p>
          <a:p>
            <a:pPr lvl="1"/>
            <a:r>
              <a:rPr lang="en-US" dirty="0" smtClean="0"/>
              <a:t>2) Probable(</a:t>
            </a:r>
            <a:r>
              <a:rPr lang="zh-CN" altLang="en-US" dirty="0" smtClean="0"/>
              <a:t>极有可能发生</a:t>
            </a:r>
            <a:r>
              <a:rPr lang="en-US" dirty="0" smtClean="0"/>
              <a:t>)</a:t>
            </a:r>
            <a:r>
              <a:rPr lang="zh-CN" altLang="en-US" dirty="0" smtClean="0"/>
              <a:t>：在服务期间可能会发生数次；</a:t>
            </a:r>
          </a:p>
          <a:p>
            <a:pPr lvl="1"/>
            <a:r>
              <a:rPr lang="en-US" dirty="0" smtClean="0"/>
              <a:t>3) Possible(</a:t>
            </a:r>
            <a:r>
              <a:rPr lang="zh-CN" altLang="en-US" dirty="0" smtClean="0"/>
              <a:t>可能发生</a:t>
            </a:r>
            <a:r>
              <a:rPr lang="en-US" dirty="0" smtClean="0"/>
              <a:t>)</a:t>
            </a:r>
            <a:r>
              <a:rPr lang="zh-CN" altLang="en-US" dirty="0" smtClean="0"/>
              <a:t>：在服务期间有时会发生；</a:t>
            </a:r>
          </a:p>
          <a:p>
            <a:pPr lvl="1"/>
            <a:r>
              <a:rPr lang="en-US" dirty="0" smtClean="0"/>
              <a:t>4) Unlikely(</a:t>
            </a:r>
            <a:r>
              <a:rPr lang="zh-CN" altLang="en-US" dirty="0" smtClean="0"/>
              <a:t>也可能发生</a:t>
            </a:r>
            <a:r>
              <a:rPr lang="en-US" dirty="0" smtClean="0"/>
              <a:t>)</a:t>
            </a:r>
            <a:r>
              <a:rPr lang="zh-CN" altLang="en-US" dirty="0" smtClean="0"/>
              <a:t>：在服务期间会发生可能性很小；</a:t>
            </a:r>
          </a:p>
          <a:p>
            <a:pPr lvl="1"/>
            <a:r>
              <a:rPr lang="en-US" dirty="0" smtClean="0"/>
              <a:t>5) Improbable(</a:t>
            </a:r>
            <a:r>
              <a:rPr lang="zh-CN" altLang="en-US" dirty="0" smtClean="0"/>
              <a:t>不太可能发生</a:t>
            </a:r>
            <a:r>
              <a:rPr lang="en-US" dirty="0" smtClean="0"/>
              <a:t>)</a:t>
            </a:r>
            <a:r>
              <a:rPr lang="zh-CN" altLang="en-US" dirty="0" smtClean="0"/>
              <a:t>：发生的可能性非常小，就像买彩票一样。</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灾害发生概率和严重程度得到的风险指数</a:t>
            </a:r>
            <a:endParaRPr lang="zh-CN" altLang="en-US" dirty="0"/>
          </a:p>
        </p:txBody>
      </p:sp>
      <p:pic>
        <p:nvPicPr>
          <p:cNvPr id="36865" name="Picture 1"/>
          <p:cNvPicPr>
            <a:picLocks noChangeAspect="1" noChangeArrowheads="1"/>
          </p:cNvPicPr>
          <p:nvPr/>
        </p:nvPicPr>
        <p:blipFill>
          <a:blip r:embed="rId2"/>
          <a:srcRect/>
          <a:stretch>
            <a:fillRect/>
          </a:stretch>
        </p:blipFill>
        <p:spPr bwMode="auto">
          <a:xfrm>
            <a:off x="1001486" y="1638980"/>
            <a:ext cx="8142514" cy="344101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软件风险控制类别</a:t>
            </a:r>
            <a:endParaRPr lang="zh-CN" altLang="en-US" dirty="0"/>
          </a:p>
        </p:txBody>
      </p:sp>
      <p:pic>
        <p:nvPicPr>
          <p:cNvPr id="57346" name="Picture 2"/>
          <p:cNvPicPr>
            <a:picLocks noChangeAspect="1" noChangeArrowheads="1"/>
          </p:cNvPicPr>
          <p:nvPr/>
        </p:nvPicPr>
        <p:blipFill>
          <a:blip r:embed="rId2"/>
          <a:srcRect/>
          <a:stretch>
            <a:fillRect/>
          </a:stretch>
        </p:blipFill>
        <p:spPr bwMode="auto">
          <a:xfrm>
            <a:off x="290292" y="1080686"/>
            <a:ext cx="8694789" cy="517497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22.3.4 </a:t>
            </a:r>
            <a:r>
              <a:rPr lang="zh-CN" altLang="en-US" dirty="0" smtClean="0"/>
              <a:t>将系统风险转换为软件风险</a:t>
            </a:r>
            <a:endParaRPr lang="zh-CN" altLang="en-US" dirty="0"/>
          </a:p>
        </p:txBody>
      </p:sp>
      <p:pic>
        <p:nvPicPr>
          <p:cNvPr id="58370" name="Picture 2"/>
          <p:cNvPicPr>
            <a:picLocks noChangeAspect="1" noChangeArrowheads="1"/>
          </p:cNvPicPr>
          <p:nvPr/>
        </p:nvPicPr>
        <p:blipFill>
          <a:blip r:embed="rId2"/>
          <a:srcRect/>
          <a:stretch>
            <a:fillRect/>
          </a:stretch>
        </p:blipFill>
        <p:spPr bwMode="auto">
          <a:xfrm>
            <a:off x="203200" y="1447118"/>
            <a:ext cx="8940800" cy="438161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a:t>
            </a:r>
            <a:r>
              <a:rPr lang="zh-CN" altLang="en-US" dirty="0" smtClean="0"/>
              <a:t>阿丽安娜的教训</a:t>
            </a:r>
            <a:endParaRPr lang="zh-CN" altLang="en-US" dirty="0"/>
          </a:p>
        </p:txBody>
      </p:sp>
      <p:sp>
        <p:nvSpPr>
          <p:cNvPr id="3" name="内容占位符 2"/>
          <p:cNvSpPr>
            <a:spLocks noGrp="1"/>
          </p:cNvSpPr>
          <p:nvPr>
            <p:ph idx="1"/>
          </p:nvPr>
        </p:nvSpPr>
        <p:spPr/>
        <p:txBody>
          <a:bodyPr/>
          <a:lstStyle/>
          <a:p>
            <a:r>
              <a:rPr lang="en-US" dirty="0" smtClean="0"/>
              <a:t>22.1.1 </a:t>
            </a:r>
            <a:r>
              <a:rPr lang="zh-CN" altLang="en-US" dirty="0" smtClean="0"/>
              <a:t>阿丽安娜</a:t>
            </a:r>
            <a:r>
              <a:rPr lang="en-US" dirty="0" smtClean="0"/>
              <a:t>501</a:t>
            </a:r>
            <a:r>
              <a:rPr lang="zh-CN" altLang="en-US" dirty="0" smtClean="0"/>
              <a:t>的软件故障</a:t>
            </a:r>
          </a:p>
          <a:p>
            <a:r>
              <a:rPr lang="en-US" dirty="0" smtClean="0"/>
              <a:t>22.1.2 </a:t>
            </a:r>
            <a:r>
              <a:rPr lang="zh-CN" altLang="en-US" dirty="0" smtClean="0"/>
              <a:t>故障原因</a:t>
            </a:r>
          </a:p>
          <a:p>
            <a:r>
              <a:rPr lang="en-US" dirty="0" smtClean="0"/>
              <a:t>22.1.3 </a:t>
            </a:r>
            <a:r>
              <a:rPr lang="zh-CN" altLang="en-US" dirty="0" smtClean="0"/>
              <a:t>软件过程增强</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22.3.5 </a:t>
            </a:r>
            <a:r>
              <a:rPr lang="zh-CN" altLang="en-US" dirty="0" smtClean="0"/>
              <a:t>安全活动的工作量</a:t>
            </a:r>
            <a:endParaRPr lang="zh-CN" altLang="en-US" dirty="0"/>
          </a:p>
        </p:txBody>
      </p:sp>
      <p:sp>
        <p:nvSpPr>
          <p:cNvPr id="3" name="内容占位符 2"/>
          <p:cNvSpPr>
            <a:spLocks noGrp="1"/>
          </p:cNvSpPr>
          <p:nvPr>
            <p:ph idx="1"/>
          </p:nvPr>
        </p:nvSpPr>
        <p:spPr/>
        <p:txBody>
          <a:bodyPr/>
          <a:lstStyle/>
          <a:p>
            <a:r>
              <a:rPr lang="zh-CN" altLang="en-US" dirty="0" smtClean="0"/>
              <a:t>“全心投入”</a:t>
            </a:r>
            <a:endParaRPr lang="en-US" altLang="zh-CN" dirty="0" smtClean="0"/>
          </a:p>
          <a:p>
            <a:pPr lvl="1"/>
            <a:r>
              <a:rPr lang="en-US" dirty="0" smtClean="0"/>
              <a:t>A</a:t>
            </a:r>
            <a:r>
              <a:rPr lang="zh-CN" altLang="en-US" dirty="0" smtClean="0"/>
              <a:t>级和部分</a:t>
            </a:r>
            <a:r>
              <a:rPr lang="en-US" dirty="0" smtClean="0"/>
              <a:t>B</a:t>
            </a:r>
            <a:r>
              <a:rPr lang="zh-CN" altLang="en-US" dirty="0" smtClean="0"/>
              <a:t>级软件的故障会引起严重灾难。</a:t>
            </a:r>
            <a:endParaRPr lang="en-US" altLang="zh-CN" dirty="0" smtClean="0"/>
          </a:p>
          <a:p>
            <a:pPr lvl="2"/>
            <a:r>
              <a:rPr lang="zh-CN" altLang="en-US" dirty="0" smtClean="0"/>
              <a:t>例如，飞行弹道计算软件、航天员逃生系统、推进器控制系统、电源和空调管理等。</a:t>
            </a:r>
            <a:endParaRPr lang="en-US" altLang="zh-CN" dirty="0" smtClean="0"/>
          </a:p>
          <a:p>
            <a:pPr lvl="2"/>
            <a:r>
              <a:rPr lang="zh-CN" altLang="en-US" dirty="0" smtClean="0"/>
              <a:t>这些软件要求正式的、严格质量大纲和安全保证，以确保完全覆盖和分析了所有的需求、设计、编码和测试。也必须进行安全性分析、软件分析、安全性的特征设计、软件保证</a:t>
            </a:r>
            <a:r>
              <a:rPr lang="en-US" dirty="0" smtClean="0"/>
              <a:t>(SA-Software Assurance)</a:t>
            </a:r>
            <a:r>
              <a:rPr lang="zh-CN" altLang="en-US" dirty="0" smtClean="0"/>
              <a:t>监督。</a:t>
            </a:r>
          </a:p>
          <a:p>
            <a:pPr lvl="1"/>
            <a:r>
              <a:rPr lang="zh-CN" altLang="en-US" dirty="0" smtClean="0"/>
              <a:t>每个项目都需要针对安全性独立验证和确认</a:t>
            </a:r>
            <a:r>
              <a:rPr lang="en-US" dirty="0" smtClean="0"/>
              <a:t>(IV&amp;V)</a:t>
            </a:r>
            <a:r>
              <a:rPr lang="zh-CN" altLang="en-US" dirty="0" smtClean="0"/>
              <a:t>活动。</a:t>
            </a:r>
            <a:endParaRPr lang="en-US" altLang="zh-CN" dirty="0" smtClean="0"/>
          </a:p>
          <a:p>
            <a:pPr lvl="1"/>
            <a:r>
              <a:rPr lang="en-US" dirty="0" smtClean="0"/>
              <a:t>IV&amp;V</a:t>
            </a:r>
            <a:r>
              <a:rPr lang="zh-CN" altLang="en-US" dirty="0" smtClean="0"/>
              <a:t>提供的独立项目评估是有</a:t>
            </a:r>
            <a:r>
              <a:rPr lang="en-US" dirty="0" smtClean="0"/>
              <a:t>IV&amp;V personnel</a:t>
            </a:r>
            <a:r>
              <a:rPr lang="zh-CN" altLang="en-US" dirty="0" smtClean="0"/>
              <a:t>机构人员执行的活动。</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89000" y="1179286"/>
            <a:ext cx="8001000" cy="4902200"/>
          </a:xfrm>
        </p:spPr>
        <p:txBody>
          <a:bodyPr/>
          <a:lstStyle/>
          <a:p>
            <a:r>
              <a:rPr lang="zh-CN" altLang="en-US" dirty="0" smtClean="0"/>
              <a:t>“中等投入”</a:t>
            </a:r>
            <a:endParaRPr lang="en-US" altLang="zh-CN" dirty="0" smtClean="0"/>
          </a:p>
          <a:p>
            <a:pPr lvl="1"/>
            <a:r>
              <a:rPr lang="zh-CN" altLang="en-US" dirty="0" smtClean="0"/>
              <a:t>该类别</a:t>
            </a:r>
            <a:r>
              <a:rPr lang="en-US" dirty="0" smtClean="0"/>
              <a:t>(</a:t>
            </a:r>
            <a:r>
              <a:rPr lang="zh-CN" altLang="en-US" dirty="0" smtClean="0"/>
              <a:t>部分</a:t>
            </a:r>
            <a:r>
              <a:rPr lang="en-US" dirty="0" smtClean="0"/>
              <a:t>B</a:t>
            </a:r>
            <a:r>
              <a:rPr lang="zh-CN" altLang="en-US" dirty="0" smtClean="0"/>
              <a:t>级和</a:t>
            </a:r>
            <a:r>
              <a:rPr lang="en-US" dirty="0" smtClean="0"/>
              <a:t>C</a:t>
            </a:r>
            <a:r>
              <a:rPr lang="zh-CN" altLang="en-US" dirty="0" smtClean="0"/>
              <a:t>级</a:t>
            </a:r>
            <a:r>
              <a:rPr lang="en-US" dirty="0" smtClean="0"/>
              <a:t>)</a:t>
            </a:r>
            <a:r>
              <a:rPr lang="zh-CN" altLang="en-US" dirty="0" smtClean="0"/>
              <a:t>系统和子系统可能会引起有限的灾难，或者，当这些软件用来控制灾难时，启动灾难控制的响应时间要足够让操作人员对灾难做出响应。</a:t>
            </a:r>
            <a:endParaRPr lang="en-US" altLang="zh-CN" dirty="0" smtClean="0"/>
          </a:p>
          <a:p>
            <a:pPr lvl="2"/>
            <a:r>
              <a:rPr lang="zh-CN" altLang="en-US" dirty="0" smtClean="0"/>
              <a:t>例如，微波天线、激光电源、空间舱的加热器等。这些系统要求把软件标识为安全性关键软件，并给出严格的开发和质量控制过程。</a:t>
            </a:r>
          </a:p>
          <a:p>
            <a:pPr lvl="1"/>
            <a:r>
              <a:rPr lang="zh-CN" altLang="en-US" dirty="0" smtClean="0"/>
              <a:t>必须监督作为非安全性关键软件，确信这些软件不会成为软件的安全关键部分。</a:t>
            </a:r>
            <a:endParaRPr lang="en-US" altLang="zh-CN" dirty="0" smtClean="0"/>
          </a:p>
          <a:p>
            <a:pPr lvl="2"/>
            <a:r>
              <a:rPr lang="zh-CN" altLang="en-US" dirty="0" smtClean="0"/>
              <a:t>一些需求分析可能会认为“未发现有些软件是安全性软件的部分”，从而遗漏本应作为安全关键的软件管理的软件。特别是在系统的设计和开发过程中的变更会引起某些软件的安全等级发生变化。因此，必须要有软件保证</a:t>
            </a:r>
            <a:r>
              <a:rPr lang="en-US" dirty="0" smtClean="0"/>
              <a:t>(Software Assurance)</a:t>
            </a:r>
            <a:r>
              <a:rPr lang="zh-CN" altLang="en-US" dirty="0" smtClean="0"/>
              <a:t>过程监督最新的设计没有改变安全等级。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89000" y="1179286"/>
            <a:ext cx="8001000" cy="4902200"/>
          </a:xfrm>
        </p:spPr>
        <p:txBody>
          <a:bodyPr/>
          <a:lstStyle/>
          <a:p>
            <a:r>
              <a:rPr lang="zh-CN" altLang="en-US" dirty="0" smtClean="0"/>
              <a:t>“最小投入”</a:t>
            </a:r>
            <a:endParaRPr lang="en-US" altLang="zh-CN" dirty="0" smtClean="0"/>
          </a:p>
          <a:p>
            <a:pPr lvl="1"/>
            <a:r>
              <a:rPr lang="zh-CN" altLang="en-US" dirty="0" smtClean="0"/>
              <a:t>对于这类别的软件，系统固有的潜在灾害是非常小的，或者灾害的控制不是由软件方法实现的。</a:t>
            </a:r>
            <a:endParaRPr lang="en-US" altLang="zh-CN" dirty="0" smtClean="0"/>
          </a:p>
          <a:p>
            <a:pPr lvl="1"/>
            <a:r>
              <a:rPr lang="zh-CN" altLang="en-US" dirty="0" smtClean="0"/>
              <a:t>这类系统主要关心可靠性的问题。</a:t>
            </a:r>
            <a:endParaRPr lang="en-US" altLang="zh-CN" dirty="0" smtClean="0"/>
          </a:p>
          <a:p>
            <a:pPr lvl="1"/>
            <a:r>
              <a:rPr lang="zh-CN" altLang="en-US" dirty="0" smtClean="0"/>
              <a:t>这类软件开发按一般的规程和方法进行，并不特别强调安全性的问题。</a:t>
            </a:r>
            <a:endParaRPr lang="en-US" altLang="zh-CN" dirty="0" smtClean="0"/>
          </a:p>
          <a:p>
            <a:pPr lvl="1"/>
            <a:r>
              <a:rPr lang="zh-CN" altLang="en-US" dirty="0" smtClean="0"/>
              <a:t>不必要采用如形式化的软件开发方法。通常的良好软件开发技术和软件质量保证是足够的。</a:t>
            </a:r>
          </a:p>
          <a:p>
            <a:pPr lvl="1"/>
            <a:r>
              <a:rPr lang="zh-CN" altLang="en-US" dirty="0" smtClean="0"/>
              <a:t>但是，为保证整个系统和任务的安全性，</a:t>
            </a:r>
            <a:r>
              <a:rPr lang="en-US" dirty="0" smtClean="0"/>
              <a:t>NASA</a:t>
            </a:r>
            <a:r>
              <a:rPr lang="zh-CN" altLang="en-US" dirty="0" smtClean="0"/>
              <a:t>所有的项目必须从开始和发生变更时执行</a:t>
            </a:r>
            <a:r>
              <a:rPr lang="en-US" dirty="0" smtClean="0"/>
              <a:t>IV&amp;V</a:t>
            </a:r>
            <a:r>
              <a:rPr lang="zh-CN" altLang="en-US" dirty="0" smtClean="0"/>
              <a:t>活动，避免人为降低软件的安全性等级。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 </a:t>
            </a:r>
            <a:r>
              <a:rPr lang="zh-CN" altLang="en-US" dirty="0" smtClean="0"/>
              <a:t>欧洲空间局的软件开发过程</a:t>
            </a:r>
            <a:endParaRPr lang="zh-CN" altLang="en-US" dirty="0"/>
          </a:p>
        </p:txBody>
      </p:sp>
      <p:sp>
        <p:nvSpPr>
          <p:cNvPr id="3" name="内容占位符 2"/>
          <p:cNvSpPr>
            <a:spLocks noGrp="1"/>
          </p:cNvSpPr>
          <p:nvPr>
            <p:ph idx="1"/>
          </p:nvPr>
        </p:nvSpPr>
        <p:spPr/>
        <p:txBody>
          <a:bodyPr/>
          <a:lstStyle/>
          <a:p>
            <a:r>
              <a:rPr lang="en-US" dirty="0" smtClean="0"/>
              <a:t>22.4.1 </a:t>
            </a:r>
            <a:r>
              <a:rPr lang="zh-CN" altLang="en-US" dirty="0" smtClean="0"/>
              <a:t>软件开发文件族谱</a:t>
            </a:r>
          </a:p>
          <a:p>
            <a:r>
              <a:rPr lang="en-US" dirty="0" smtClean="0"/>
              <a:t>22.4.2 </a:t>
            </a:r>
            <a:r>
              <a:rPr lang="zh-CN" altLang="en-US" dirty="0" smtClean="0"/>
              <a:t>基本阶段、活动和里程碑</a:t>
            </a:r>
          </a:p>
          <a:p>
            <a:r>
              <a:rPr lang="en-US" dirty="0" smtClean="0"/>
              <a:t>22.4.3 </a:t>
            </a:r>
            <a:r>
              <a:rPr lang="zh-CN" altLang="en-US" dirty="0" smtClean="0"/>
              <a:t>软件生命周期</a:t>
            </a:r>
          </a:p>
          <a:p>
            <a:r>
              <a:rPr lang="en-US" dirty="0" smtClean="0"/>
              <a:t>22.4.4 </a:t>
            </a:r>
            <a:r>
              <a:rPr lang="zh-CN" altLang="en-US" dirty="0" smtClean="0"/>
              <a:t>原型的使用和抛弃</a:t>
            </a:r>
          </a:p>
          <a:p>
            <a:r>
              <a:rPr lang="en-US" dirty="0" smtClean="0"/>
              <a:t>22.4.5 </a:t>
            </a:r>
            <a:r>
              <a:rPr lang="zh-CN" altLang="en-US" dirty="0" smtClean="0"/>
              <a:t>需求变更处理</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22.4.1 </a:t>
            </a:r>
            <a:r>
              <a:rPr lang="zh-CN" altLang="en-US" dirty="0" smtClean="0"/>
              <a:t>软件开发文件族谱</a:t>
            </a:r>
            <a:endParaRPr lang="zh-CN" altLang="en-US" dirty="0"/>
          </a:p>
        </p:txBody>
      </p:sp>
      <p:sp>
        <p:nvSpPr>
          <p:cNvPr id="3" name="内容占位符 2"/>
          <p:cNvSpPr>
            <a:spLocks noGrp="1"/>
          </p:cNvSpPr>
          <p:nvPr>
            <p:ph idx="1"/>
          </p:nvPr>
        </p:nvSpPr>
        <p:spPr/>
        <p:txBody>
          <a:bodyPr/>
          <a:lstStyle/>
          <a:p>
            <a:r>
              <a:rPr lang="zh-CN" altLang="en-US" dirty="0" smtClean="0"/>
              <a:t>欧洲空间局开发了</a:t>
            </a:r>
            <a:r>
              <a:rPr lang="en-US" dirty="0" smtClean="0"/>
              <a:t>PSS</a:t>
            </a:r>
            <a:r>
              <a:rPr lang="zh-CN" altLang="en-US" dirty="0" smtClean="0"/>
              <a:t>系列的软件工程标准文件。形成了完善的标准族谱。将文件分为三个层面。</a:t>
            </a:r>
          </a:p>
          <a:p>
            <a:pPr lvl="1"/>
            <a:r>
              <a:rPr lang="zh-CN" altLang="en-US" b="1" dirty="0" smtClean="0"/>
              <a:t>第一个层面是：</a:t>
            </a:r>
            <a:r>
              <a:rPr lang="en-US" dirty="0" smtClean="0"/>
              <a:t>ESA PSS-05-0</a:t>
            </a:r>
            <a:r>
              <a:rPr lang="zh-CN" altLang="en-US" dirty="0" smtClean="0"/>
              <a:t>是一个强制性的标准。</a:t>
            </a:r>
            <a:r>
              <a:rPr lang="en-US" dirty="0" smtClean="0"/>
              <a:t>ESA PSS-05-0</a:t>
            </a:r>
            <a:r>
              <a:rPr lang="zh-CN" altLang="en-US" dirty="0" smtClean="0"/>
              <a:t>将软件工程活动分为两个部分：产品和产生产品的规程。</a:t>
            </a:r>
          </a:p>
          <a:p>
            <a:pPr lvl="1"/>
            <a:r>
              <a:rPr lang="zh-CN" altLang="en-US" b="1" dirty="0" smtClean="0"/>
              <a:t>第二个层面是：</a:t>
            </a:r>
            <a:r>
              <a:rPr lang="zh-CN" altLang="en-US" dirty="0" smtClean="0"/>
              <a:t>对第一个层面标准的详细说明。</a:t>
            </a:r>
            <a:endParaRPr lang="en-US" altLang="zh-CN" dirty="0" smtClean="0"/>
          </a:p>
          <a:p>
            <a:pPr lvl="1"/>
            <a:r>
              <a:rPr lang="zh-CN" altLang="en-US" b="1" dirty="0" smtClean="0"/>
              <a:t>第三个层面是</a:t>
            </a:r>
            <a:r>
              <a:rPr lang="zh-CN" altLang="en-US" dirty="0" smtClean="0"/>
              <a:t>一些辅助性的更细细致的指导材料，包括：</a:t>
            </a:r>
            <a:r>
              <a:rPr lang="zh-CN" altLang="en-US" b="1" dirty="0" smtClean="0"/>
              <a:t> </a:t>
            </a:r>
            <a:r>
              <a:rPr lang="en-US" dirty="0" smtClean="0"/>
              <a:t>Fortran</a:t>
            </a:r>
            <a:r>
              <a:rPr lang="zh-CN" altLang="en-US" dirty="0" smtClean="0"/>
              <a:t>语言编程指南</a:t>
            </a:r>
            <a:r>
              <a:rPr lang="en-US" dirty="0" smtClean="0"/>
              <a:t>(ESA PSS-05-05-01)</a:t>
            </a:r>
            <a:r>
              <a:rPr lang="zh-CN" altLang="en-US" dirty="0" smtClean="0"/>
              <a:t>，</a:t>
            </a:r>
            <a:r>
              <a:rPr lang="en-US" dirty="0" err="1" smtClean="0"/>
              <a:t>Ada</a:t>
            </a:r>
            <a:r>
              <a:rPr lang="zh-CN" altLang="en-US" dirty="0" smtClean="0"/>
              <a:t>语言编程指南</a:t>
            </a:r>
            <a:r>
              <a:rPr lang="en-US" dirty="0" smtClean="0"/>
              <a:t>(ESA PSS-05-05-02)</a:t>
            </a:r>
            <a:r>
              <a:rPr lang="zh-CN" altLang="en-US" dirty="0" smtClean="0"/>
              <a:t>和</a:t>
            </a:r>
            <a:r>
              <a:rPr lang="en-US" dirty="0" smtClean="0"/>
              <a:t>C </a:t>
            </a:r>
            <a:r>
              <a:rPr lang="zh-CN" altLang="en-US" dirty="0" smtClean="0"/>
              <a:t>编程指南</a:t>
            </a:r>
            <a:r>
              <a:rPr lang="en-US" dirty="0" smtClean="0"/>
              <a:t>(ESA PSS-05-05-03)</a:t>
            </a:r>
            <a:r>
              <a:rPr lang="zh-CN" altLang="en-US" dirty="0" smtClean="0"/>
              <a:t>。</a:t>
            </a:r>
          </a:p>
          <a:p>
            <a:pPr lvl="1"/>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22.4.2 </a:t>
            </a:r>
            <a:r>
              <a:rPr lang="zh-CN" altLang="en-US" dirty="0" smtClean="0"/>
              <a:t>基本阶段、活动和里程碑</a:t>
            </a:r>
            <a:endParaRPr lang="zh-CN" altLang="en-US" dirty="0"/>
          </a:p>
        </p:txBody>
      </p:sp>
      <p:sp>
        <p:nvSpPr>
          <p:cNvPr id="3" name="内容占位符 2"/>
          <p:cNvSpPr>
            <a:spLocks noGrp="1"/>
          </p:cNvSpPr>
          <p:nvPr>
            <p:ph idx="1"/>
          </p:nvPr>
        </p:nvSpPr>
        <p:spPr/>
        <p:txBody>
          <a:bodyPr/>
          <a:lstStyle/>
          <a:p>
            <a:r>
              <a:rPr lang="en-US" dirty="0" smtClean="0"/>
              <a:t>ESA-PSS-05</a:t>
            </a:r>
            <a:r>
              <a:rPr lang="zh-CN" altLang="en-US" dirty="0" smtClean="0"/>
              <a:t>将软件的基本生命周期划分为几个阶段：</a:t>
            </a:r>
            <a:endParaRPr lang="en-US" altLang="zh-CN" dirty="0" smtClean="0"/>
          </a:p>
          <a:p>
            <a:pPr lvl="1"/>
            <a:r>
              <a:rPr lang="zh-CN" altLang="en-US" b="1" dirty="0" smtClean="0"/>
              <a:t>用户需求阶段</a:t>
            </a:r>
            <a:r>
              <a:rPr lang="en-US" b="1" dirty="0" smtClean="0"/>
              <a:t>(UR)</a:t>
            </a:r>
            <a:r>
              <a:rPr lang="zh-CN" altLang="en-US" dirty="0" smtClean="0"/>
              <a:t>的主要任务是定义用户需求；</a:t>
            </a:r>
            <a:endParaRPr lang="en-US" altLang="zh-CN" dirty="0" smtClean="0"/>
          </a:p>
          <a:p>
            <a:pPr lvl="1"/>
            <a:r>
              <a:rPr lang="zh-CN" altLang="en-US" b="1" dirty="0" smtClean="0"/>
              <a:t>软件需求阶段</a:t>
            </a:r>
            <a:r>
              <a:rPr lang="en-US" b="1" dirty="0" smtClean="0"/>
              <a:t>(SR)</a:t>
            </a:r>
            <a:r>
              <a:rPr lang="zh-CN" altLang="en-US" dirty="0" smtClean="0"/>
              <a:t>的目的是定义软件需求；</a:t>
            </a:r>
            <a:endParaRPr lang="en-US" altLang="zh-CN" dirty="0" smtClean="0"/>
          </a:p>
          <a:p>
            <a:pPr lvl="1"/>
            <a:r>
              <a:rPr lang="zh-CN" altLang="en-US" b="1" dirty="0" smtClean="0"/>
              <a:t>体系结构设计阶段</a:t>
            </a:r>
            <a:r>
              <a:rPr lang="en-US" b="1" dirty="0" smtClean="0"/>
              <a:t>(AD)</a:t>
            </a:r>
            <a:r>
              <a:rPr lang="zh-CN" altLang="en-US" dirty="0" smtClean="0"/>
              <a:t>进行软件体系结构设计；</a:t>
            </a:r>
            <a:endParaRPr lang="en-US" altLang="zh-CN" dirty="0" smtClean="0"/>
          </a:p>
          <a:p>
            <a:pPr lvl="1"/>
            <a:r>
              <a:rPr lang="zh-CN" altLang="en-US" b="1" dirty="0" smtClean="0"/>
              <a:t>详细设计阶段</a:t>
            </a:r>
            <a:r>
              <a:rPr lang="en-US" b="1" dirty="0" smtClean="0"/>
              <a:t>(SD)</a:t>
            </a:r>
            <a:r>
              <a:rPr lang="zh-CN" altLang="en-US" dirty="0" smtClean="0"/>
              <a:t>进行详细设计和编程实现产品；</a:t>
            </a:r>
            <a:endParaRPr lang="en-US" altLang="zh-CN" dirty="0" smtClean="0"/>
          </a:p>
          <a:p>
            <a:pPr lvl="1"/>
            <a:r>
              <a:rPr lang="zh-CN" altLang="en-US" b="1" dirty="0" smtClean="0"/>
              <a:t>移交阶段</a:t>
            </a:r>
            <a:r>
              <a:rPr lang="en-US" b="1" dirty="0" smtClean="0"/>
              <a:t>(TR)</a:t>
            </a:r>
            <a:r>
              <a:rPr lang="zh-CN" altLang="en-US" dirty="0" smtClean="0"/>
              <a:t>将软件转移到运行阶段；</a:t>
            </a:r>
            <a:endParaRPr lang="en-US" altLang="zh-CN" dirty="0" smtClean="0"/>
          </a:p>
          <a:p>
            <a:pPr lvl="1"/>
            <a:r>
              <a:rPr lang="zh-CN" altLang="en-US" b="1" dirty="0" smtClean="0"/>
              <a:t>运行和维护阶段</a:t>
            </a:r>
            <a:r>
              <a:rPr lang="en-US" b="1" dirty="0" smtClean="0"/>
              <a:t>(OM)</a:t>
            </a:r>
            <a:r>
              <a:rPr lang="zh-CN" altLang="en-US" dirty="0" smtClean="0"/>
              <a:t>运行和维护产品。</a:t>
            </a:r>
            <a:endParaRPr lang="en-US" altLang="zh-CN" dirty="0" smtClean="0"/>
          </a:p>
          <a:p>
            <a:r>
              <a:rPr lang="zh-CN" altLang="en-US" dirty="0" smtClean="0"/>
              <a:t>阶段之间需要对上一个阶段的提交物进行评审。各阶段的工作任务、提交物和相应的评审。</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0" y="251817"/>
            <a:ext cx="9144000" cy="696178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22.4.3 </a:t>
            </a:r>
            <a:r>
              <a:rPr lang="zh-CN" altLang="en-US" dirty="0" smtClean="0"/>
              <a:t>软件生命周期</a:t>
            </a:r>
            <a:endParaRPr lang="zh-CN" altLang="en-US" dirty="0"/>
          </a:p>
        </p:txBody>
      </p:sp>
      <p:sp>
        <p:nvSpPr>
          <p:cNvPr id="3" name="内容占位符 2"/>
          <p:cNvSpPr>
            <a:spLocks noGrp="1"/>
          </p:cNvSpPr>
          <p:nvPr>
            <p:ph idx="1"/>
          </p:nvPr>
        </p:nvSpPr>
        <p:spPr/>
        <p:txBody>
          <a:bodyPr/>
          <a:lstStyle/>
          <a:p>
            <a:r>
              <a:rPr lang="en-US" dirty="0" smtClean="0"/>
              <a:t>SA</a:t>
            </a:r>
            <a:r>
              <a:rPr lang="zh-CN" altLang="en-US" dirty="0" smtClean="0"/>
              <a:t>建议三种软件生命周期方法，即，软件承包商可以按瀑布式、增量式和渐进式交付提交物。</a:t>
            </a:r>
          </a:p>
          <a:p>
            <a:pPr lvl="1"/>
            <a:r>
              <a:rPr lang="zh-CN" altLang="en-US" b="1" dirty="0" smtClean="0"/>
              <a:t>瀑布式开发方法</a:t>
            </a:r>
            <a:r>
              <a:rPr lang="zh-CN" altLang="en-US" dirty="0" smtClean="0"/>
              <a:t>是对表</a:t>
            </a:r>
            <a:r>
              <a:rPr lang="en-US" dirty="0" smtClean="0"/>
              <a:t>22-6</a:t>
            </a:r>
            <a:r>
              <a:rPr lang="zh-CN" altLang="en-US" dirty="0" smtClean="0"/>
              <a:t>最简单的解释。</a:t>
            </a:r>
            <a:endParaRPr lang="en-US" altLang="zh-CN" dirty="0" smtClean="0"/>
          </a:p>
          <a:p>
            <a:pPr lvl="2"/>
            <a:r>
              <a:rPr lang="zh-CN" altLang="en-US" dirty="0" smtClean="0"/>
              <a:t>要求每个阶段必须顺序执行。</a:t>
            </a:r>
            <a:endParaRPr lang="en-US" altLang="zh-CN" dirty="0" smtClean="0"/>
          </a:p>
          <a:p>
            <a:pPr lvl="2"/>
            <a:r>
              <a:rPr lang="zh-CN" altLang="en-US" dirty="0" smtClean="0"/>
              <a:t>每个阶段只能执行一次，虽然可以对发现的错误部分进行纠正。</a:t>
            </a:r>
            <a:endParaRPr lang="en-US" altLang="zh-CN" dirty="0" smtClean="0"/>
          </a:p>
          <a:p>
            <a:pPr lvl="2"/>
            <a:r>
              <a:rPr lang="zh-CN" altLang="en-US" dirty="0" smtClean="0"/>
              <a:t>只能在移交</a:t>
            </a:r>
            <a:r>
              <a:rPr lang="en-US" dirty="0" smtClean="0"/>
              <a:t>(TR)</a:t>
            </a:r>
            <a:r>
              <a:rPr lang="zh-CN" altLang="en-US" dirty="0" smtClean="0"/>
              <a:t>阶段后正式提交系统完成的提交物。</a:t>
            </a:r>
            <a:endParaRPr lang="en-US" altLang="zh-CN" dirty="0" smtClean="0"/>
          </a:p>
          <a:p>
            <a:pPr lvl="2"/>
            <a:r>
              <a:rPr lang="zh-CN" altLang="en-US" dirty="0" smtClean="0"/>
              <a:t>这种规定可以极大地简化合同双方的管理关系。</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增量式提交方法</a:t>
            </a:r>
            <a:endParaRPr lang="zh-CN" altLang="en-US" dirty="0"/>
          </a:p>
        </p:txBody>
      </p:sp>
      <p:pic>
        <p:nvPicPr>
          <p:cNvPr id="60418" name="Picture 2"/>
          <p:cNvPicPr>
            <a:picLocks noChangeAspect="1" noChangeArrowheads="1"/>
          </p:cNvPicPr>
          <p:nvPr/>
        </p:nvPicPr>
        <p:blipFill>
          <a:blip r:embed="rId2"/>
          <a:srcRect/>
          <a:stretch>
            <a:fillRect/>
          </a:stretch>
        </p:blipFill>
        <p:spPr bwMode="auto">
          <a:xfrm>
            <a:off x="298257" y="981074"/>
            <a:ext cx="8918369" cy="534715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渐进式提交方法</a:t>
            </a:r>
            <a:endParaRPr lang="zh-CN" altLang="en-US" dirty="0"/>
          </a:p>
        </p:txBody>
      </p:sp>
      <p:pic>
        <p:nvPicPr>
          <p:cNvPr id="61473" name="Picture 33"/>
          <p:cNvPicPr>
            <a:picLocks noChangeAspect="1" noChangeArrowheads="1"/>
          </p:cNvPicPr>
          <p:nvPr/>
        </p:nvPicPr>
        <p:blipFill>
          <a:blip r:embed="rId2"/>
          <a:srcRect/>
          <a:stretch>
            <a:fillRect/>
          </a:stretch>
        </p:blipFill>
        <p:spPr bwMode="auto">
          <a:xfrm>
            <a:off x="0" y="1435780"/>
            <a:ext cx="10784704" cy="431187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22.1.1 </a:t>
            </a:r>
            <a:r>
              <a:rPr lang="zh-CN" altLang="en-US" dirty="0" smtClean="0"/>
              <a:t>阿丽安娜</a:t>
            </a:r>
            <a:r>
              <a:rPr lang="en-US" dirty="0" smtClean="0"/>
              <a:t>501</a:t>
            </a:r>
            <a:r>
              <a:rPr lang="zh-CN" altLang="en-US" dirty="0" smtClean="0"/>
              <a:t>的软件故障</a:t>
            </a:r>
            <a:endParaRPr lang="zh-CN" altLang="en-US" dirty="0"/>
          </a:p>
        </p:txBody>
      </p:sp>
      <p:sp>
        <p:nvSpPr>
          <p:cNvPr id="3" name="内容占位符 2"/>
          <p:cNvSpPr>
            <a:spLocks noGrp="1"/>
          </p:cNvSpPr>
          <p:nvPr>
            <p:ph idx="1"/>
          </p:nvPr>
        </p:nvSpPr>
        <p:spPr/>
        <p:txBody>
          <a:bodyPr/>
          <a:lstStyle/>
          <a:p>
            <a:r>
              <a:rPr lang="en-US" dirty="0" smtClean="0"/>
              <a:t>1996</a:t>
            </a:r>
            <a:r>
              <a:rPr lang="zh-CN" altLang="en-US" dirty="0" smtClean="0"/>
              <a:t>年</a:t>
            </a:r>
            <a:r>
              <a:rPr lang="en-US" dirty="0" smtClean="0"/>
              <a:t>6</a:t>
            </a:r>
            <a:r>
              <a:rPr lang="zh-CN" altLang="en-US" dirty="0" smtClean="0"/>
              <a:t>月</a:t>
            </a:r>
            <a:r>
              <a:rPr lang="en-US" dirty="0" smtClean="0"/>
              <a:t>4</a:t>
            </a:r>
            <a:r>
              <a:rPr lang="zh-CN" altLang="en-US" dirty="0" smtClean="0"/>
              <a:t>日，欧洲的阿丽安娜</a:t>
            </a:r>
            <a:r>
              <a:rPr lang="en-US" dirty="0" smtClean="0"/>
              <a:t>5</a:t>
            </a:r>
            <a:r>
              <a:rPr lang="zh-CN" altLang="en-US" dirty="0" smtClean="0"/>
              <a:t>型火箭第一次发射。</a:t>
            </a:r>
            <a:endParaRPr lang="en-US" altLang="zh-CN" dirty="0" smtClean="0"/>
          </a:p>
          <a:p>
            <a:r>
              <a:rPr lang="zh-CN" altLang="en-US" dirty="0" smtClean="0"/>
              <a:t>仅在升空</a:t>
            </a:r>
            <a:r>
              <a:rPr lang="en-US" dirty="0" smtClean="0"/>
              <a:t>40</a:t>
            </a:r>
            <a:r>
              <a:rPr lang="zh-CN" altLang="en-US" dirty="0" smtClean="0"/>
              <a:t>秒后，火箭偏离航线后爆炸。</a:t>
            </a:r>
            <a:endParaRPr lang="en-US" altLang="zh-CN" dirty="0" smtClean="0"/>
          </a:p>
          <a:p>
            <a:pPr lvl="1"/>
            <a:r>
              <a:rPr lang="zh-CN" altLang="en-US" dirty="0" smtClean="0"/>
              <a:t>造成的直接经济损失是</a:t>
            </a:r>
            <a:r>
              <a:rPr lang="en-US" dirty="0" smtClean="0"/>
              <a:t>3.5</a:t>
            </a:r>
            <a:r>
              <a:rPr lang="zh-CN" altLang="en-US" dirty="0" smtClean="0"/>
              <a:t>亿美元火箭和卫星的爆炸。</a:t>
            </a:r>
            <a:endParaRPr lang="en-US" altLang="zh-CN" dirty="0" smtClean="0"/>
          </a:p>
          <a:p>
            <a:pPr lvl="1"/>
            <a:r>
              <a:rPr lang="zh-CN" altLang="en-US" dirty="0" smtClean="0"/>
              <a:t>间接损失是：</a:t>
            </a:r>
            <a:endParaRPr lang="en-US" altLang="zh-CN" dirty="0" smtClean="0"/>
          </a:p>
          <a:p>
            <a:pPr lvl="1"/>
            <a:r>
              <a:rPr lang="en-US" dirty="0" smtClean="0"/>
              <a:t>1</a:t>
            </a:r>
            <a:r>
              <a:rPr lang="zh-CN" altLang="en-US" dirty="0" smtClean="0"/>
              <a:t>）该项目花费了欧洲空间局</a:t>
            </a:r>
            <a:r>
              <a:rPr lang="en-US" dirty="0" smtClean="0"/>
              <a:t>10</a:t>
            </a:r>
            <a:r>
              <a:rPr lang="zh-CN" altLang="en-US" dirty="0" smtClean="0"/>
              <a:t>年的时间和七十亿美元费用研发经费；</a:t>
            </a:r>
            <a:endParaRPr lang="en-US" altLang="zh-CN" dirty="0" smtClean="0"/>
          </a:p>
          <a:p>
            <a:pPr lvl="1"/>
            <a:r>
              <a:rPr lang="en-US" dirty="0" smtClean="0"/>
              <a:t>2</a:t>
            </a:r>
            <a:r>
              <a:rPr lang="zh-CN" altLang="en-US" dirty="0" smtClean="0"/>
              <a:t>）极大地打击了欧空局进行卫星商业发射市场。</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22.4.4 </a:t>
            </a:r>
            <a:r>
              <a:rPr lang="zh-CN" altLang="en-US" dirty="0" smtClean="0"/>
              <a:t>原型的使用和抛弃</a:t>
            </a:r>
            <a:endParaRPr lang="zh-CN" altLang="en-US" dirty="0"/>
          </a:p>
        </p:txBody>
      </p:sp>
      <p:sp>
        <p:nvSpPr>
          <p:cNvPr id="3" name="内容占位符 2"/>
          <p:cNvSpPr>
            <a:spLocks noGrp="1"/>
          </p:cNvSpPr>
          <p:nvPr>
            <p:ph idx="1"/>
          </p:nvPr>
        </p:nvSpPr>
        <p:spPr/>
        <p:txBody>
          <a:bodyPr/>
          <a:lstStyle/>
          <a:p>
            <a:r>
              <a:rPr lang="en-US" dirty="0" smtClean="0"/>
              <a:t>ESA</a:t>
            </a:r>
            <a:r>
              <a:rPr lang="zh-CN" altLang="en-US" dirty="0" smtClean="0"/>
              <a:t>允许用原型方法</a:t>
            </a:r>
            <a:r>
              <a:rPr lang="en-US" dirty="0" smtClean="0"/>
              <a:t>(prototyping)</a:t>
            </a:r>
            <a:r>
              <a:rPr lang="zh-CN" altLang="en-US" dirty="0" smtClean="0"/>
              <a:t>建造软件原型。</a:t>
            </a:r>
            <a:endParaRPr lang="en-US" altLang="zh-CN" dirty="0" smtClean="0"/>
          </a:p>
          <a:p>
            <a:pPr lvl="1"/>
            <a:r>
              <a:rPr lang="zh-CN" altLang="en-US" dirty="0" smtClean="0"/>
              <a:t>在一个阶段内，可以通过实践经验减少项目的风险。原型法活动的目标必须在过程开始前陈述清楚。</a:t>
            </a:r>
            <a:endParaRPr lang="en-US" altLang="zh-CN" dirty="0" smtClean="0"/>
          </a:p>
          <a:p>
            <a:pPr lvl="1"/>
            <a:r>
              <a:rPr lang="zh-CN" altLang="en-US" dirty="0" smtClean="0"/>
              <a:t>用原型定义需求称为“探索”原型，即，探索“实验”原型的解决方案。</a:t>
            </a:r>
          </a:p>
          <a:p>
            <a:pPr lvl="1"/>
            <a:r>
              <a:rPr lang="zh-CN" altLang="en-US" dirty="0" smtClean="0"/>
              <a:t>通常，用原型实现高风险的功能、性能、或用户界面需求，而暂时忽略质量、可靠性、可维护性、安全性等需求。</a:t>
            </a:r>
            <a:endParaRPr lang="en-US" altLang="zh-CN" dirty="0" smtClean="0"/>
          </a:p>
          <a:p>
            <a:pPr lvl="1"/>
            <a:r>
              <a:rPr lang="zh-CN" altLang="en-US" dirty="0" smtClean="0"/>
              <a:t>因此原型软件只能是“运行前的”，而不能作为正式的运行系统的一部分。</a:t>
            </a:r>
            <a:endParaRPr lang="en-US" altLang="zh-CN" dirty="0" smtClean="0"/>
          </a:p>
          <a:p>
            <a:pPr lvl="1"/>
            <a:r>
              <a:rPr lang="zh-CN" altLang="en-US" dirty="0" smtClean="0"/>
              <a:t>更准确的说，原型方法产生的软件只能用于帮助理解和建立需求，不能将其设计和代码直接用于真实的系统。</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22.4.5 </a:t>
            </a:r>
            <a:r>
              <a:rPr lang="zh-CN" altLang="en-US" dirty="0" smtClean="0"/>
              <a:t>需求变更处理</a:t>
            </a:r>
            <a:endParaRPr lang="zh-CN" altLang="en-US" dirty="0"/>
          </a:p>
        </p:txBody>
      </p:sp>
      <p:sp>
        <p:nvSpPr>
          <p:cNvPr id="3" name="内容占位符 2"/>
          <p:cNvSpPr>
            <a:spLocks noGrp="1"/>
          </p:cNvSpPr>
          <p:nvPr>
            <p:ph idx="1"/>
          </p:nvPr>
        </p:nvSpPr>
        <p:spPr/>
        <p:txBody>
          <a:bodyPr/>
          <a:lstStyle/>
          <a:p>
            <a:r>
              <a:rPr lang="zh-CN" altLang="en-US" dirty="0" smtClean="0"/>
              <a:t>用户需求文档</a:t>
            </a:r>
            <a:r>
              <a:rPr lang="en-US" dirty="0" smtClean="0"/>
              <a:t>(URD)</a:t>
            </a:r>
            <a:r>
              <a:rPr lang="zh-CN" altLang="en-US" dirty="0" smtClean="0"/>
              <a:t>和软件需求</a:t>
            </a:r>
            <a:r>
              <a:rPr lang="en-US" dirty="0" smtClean="0"/>
              <a:t>(SRD)</a:t>
            </a:r>
            <a:r>
              <a:rPr lang="zh-CN" altLang="en-US" dirty="0" smtClean="0"/>
              <a:t>必须是“完整的”。即，应当包括所有的需求。</a:t>
            </a:r>
            <a:endParaRPr lang="en-US" altLang="zh-CN" dirty="0" smtClean="0"/>
          </a:p>
          <a:p>
            <a:pPr lvl="1"/>
            <a:r>
              <a:rPr lang="zh-CN" altLang="en-US" dirty="0" smtClean="0"/>
              <a:t>事实上，总有些需求条款是在这些文档被批准后，才提出的。</a:t>
            </a:r>
            <a:endParaRPr lang="en-US" altLang="zh-CN" dirty="0" smtClean="0"/>
          </a:p>
          <a:p>
            <a:pPr lvl="1"/>
            <a:r>
              <a:rPr lang="zh-CN" altLang="en-US" dirty="0" smtClean="0"/>
              <a:t>增加或接纳新需求必然破坏设计的完整性。</a:t>
            </a:r>
            <a:endParaRPr lang="en-US" altLang="zh-CN" dirty="0" smtClean="0"/>
          </a:p>
          <a:p>
            <a:endParaRPr lang="en-US" altLang="zh-CN" dirty="0" smtClean="0"/>
          </a:p>
          <a:p>
            <a:r>
              <a:rPr lang="zh-CN" altLang="en-US" dirty="0" smtClean="0"/>
              <a:t>因此必须从项目开始就设计一个规程来处理新需求所引起的问题。</a:t>
            </a:r>
          </a:p>
          <a:p>
            <a:endParaRPr lang="en-US" altLang="zh-CN"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22.4.5 </a:t>
            </a:r>
            <a:r>
              <a:rPr lang="zh-CN" altLang="en-US" dirty="0" smtClean="0"/>
              <a:t>需求变更处理</a:t>
            </a:r>
            <a:endParaRPr lang="zh-CN" altLang="en-US" dirty="0"/>
          </a:p>
        </p:txBody>
      </p:sp>
      <p:sp>
        <p:nvSpPr>
          <p:cNvPr id="3" name="内容占位符 2"/>
          <p:cNvSpPr>
            <a:spLocks noGrp="1"/>
          </p:cNvSpPr>
          <p:nvPr>
            <p:ph idx="1"/>
          </p:nvPr>
        </p:nvSpPr>
        <p:spPr/>
        <p:txBody>
          <a:bodyPr/>
          <a:lstStyle/>
          <a:p>
            <a:r>
              <a:rPr lang="zh-CN" altLang="en-US" dirty="0" smtClean="0"/>
              <a:t>需求处理方式：</a:t>
            </a:r>
            <a:endParaRPr lang="en-US" altLang="zh-CN" dirty="0" smtClean="0"/>
          </a:p>
          <a:p>
            <a:pPr lvl="1"/>
            <a:r>
              <a:rPr lang="zh-CN" altLang="en-US" dirty="0" smtClean="0"/>
              <a:t>第一种处理新的用户需求：</a:t>
            </a:r>
          </a:p>
          <a:p>
            <a:pPr lvl="2"/>
            <a:r>
              <a:rPr lang="en-US" dirty="0" smtClean="0"/>
              <a:t>1</a:t>
            </a:r>
            <a:r>
              <a:rPr lang="zh-CN" altLang="en-US" dirty="0" smtClean="0"/>
              <a:t>）产生用户需求文档的新草稿；</a:t>
            </a:r>
          </a:p>
          <a:p>
            <a:pPr lvl="2"/>
            <a:r>
              <a:rPr lang="en-US" dirty="0" smtClean="0"/>
              <a:t>2</a:t>
            </a:r>
            <a:r>
              <a:rPr lang="zh-CN" altLang="en-US" dirty="0" smtClean="0"/>
              <a:t>）执行用户需求评审，如果接收变更，那么，</a:t>
            </a:r>
          </a:p>
          <a:p>
            <a:pPr lvl="2"/>
            <a:r>
              <a:rPr lang="en-US" dirty="0" smtClean="0"/>
              <a:t>3</a:t>
            </a:r>
            <a:r>
              <a:rPr lang="zh-CN" altLang="en-US" dirty="0" smtClean="0"/>
              <a:t>）重复执行软件需求定义、体系结构设计和详细设计阶段，及后续活动，完成对新需求的接纳。</a:t>
            </a:r>
            <a:endParaRPr lang="en-US" altLang="zh-CN" dirty="0" smtClean="0"/>
          </a:p>
          <a:p>
            <a:pPr lvl="1"/>
            <a:r>
              <a:rPr lang="zh-CN" altLang="en-US" dirty="0" smtClean="0"/>
              <a:t>第二种处理新需求的方法是：</a:t>
            </a:r>
            <a:endParaRPr lang="en-US" altLang="zh-CN" dirty="0" smtClean="0"/>
          </a:p>
          <a:p>
            <a:pPr lvl="2"/>
            <a:r>
              <a:rPr lang="zh-CN" altLang="en-US" dirty="0" smtClean="0"/>
              <a:t>在用户评审</a:t>
            </a:r>
            <a:r>
              <a:rPr lang="en-US" dirty="0" smtClean="0"/>
              <a:t>(UR/R)</a:t>
            </a:r>
            <a:r>
              <a:rPr lang="zh-CN" altLang="en-US" dirty="0" smtClean="0"/>
              <a:t>后，由软件评审委员会</a:t>
            </a:r>
            <a:r>
              <a:rPr lang="en-US" dirty="0" smtClean="0"/>
              <a:t>(Software Review Board)</a:t>
            </a:r>
            <a:r>
              <a:rPr lang="zh-CN" altLang="en-US" dirty="0" smtClean="0"/>
              <a:t>实施评审，而不是在详细设计评审</a:t>
            </a:r>
            <a:r>
              <a:rPr lang="en-US" dirty="0" smtClean="0"/>
              <a:t>(DD/R)</a:t>
            </a:r>
            <a:r>
              <a:rPr lang="zh-CN" altLang="en-US" dirty="0" smtClean="0"/>
              <a:t>之后。</a:t>
            </a:r>
          </a:p>
          <a:p>
            <a:pPr lvl="1"/>
            <a:r>
              <a:rPr lang="zh-CN" altLang="en-US" dirty="0" smtClean="0"/>
              <a:t>第三种方法是采用渐进式开发生命周期方法。</a:t>
            </a:r>
            <a:endParaRPr lang="en-US" altLang="zh-CN" dirty="0" smtClean="0"/>
          </a:p>
          <a:p>
            <a:pPr lvl="2"/>
            <a:r>
              <a:rPr lang="zh-CN" altLang="en-US" dirty="0" smtClean="0"/>
              <a:t>即，假设需求是不完全清晰的。但是，这样就意味着新需求需要在下一次发布时才能完成，不能及时反应新需求。</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 </a:t>
            </a:r>
            <a:r>
              <a:rPr lang="zh-CN" altLang="en-US" dirty="0" smtClean="0"/>
              <a:t>中国载人航天的软件工程化</a:t>
            </a:r>
          </a:p>
        </p:txBody>
      </p:sp>
      <p:sp>
        <p:nvSpPr>
          <p:cNvPr id="3" name="内容占位符 2"/>
          <p:cNvSpPr>
            <a:spLocks noGrp="1"/>
          </p:cNvSpPr>
          <p:nvPr>
            <p:ph idx="1"/>
          </p:nvPr>
        </p:nvSpPr>
        <p:spPr/>
        <p:txBody>
          <a:bodyPr/>
          <a:lstStyle/>
          <a:p>
            <a:r>
              <a:rPr lang="zh-CN" altLang="en-US" sz="2400" dirty="0" smtClean="0"/>
              <a:t>中国的航天事业是在“一穷二白”的基础上，国家的经济薄弱和外界敌对势力迫使中国航天工业“花小钱，办大事”。</a:t>
            </a:r>
            <a:endParaRPr lang="en-US" altLang="zh-CN" sz="2400" dirty="0" smtClean="0"/>
          </a:p>
          <a:p>
            <a:r>
              <a:rPr lang="zh-CN" altLang="en-US" sz="2400" dirty="0" smtClean="0"/>
              <a:t>周恩来总理对航天试验的指示是：“严肃认真，周到细致，稳妥可靠，万无一失。”</a:t>
            </a:r>
            <a:endParaRPr lang="en-US" sz="2400" dirty="0" smtClean="0"/>
          </a:p>
          <a:p>
            <a:pPr lvl="1"/>
            <a:r>
              <a:rPr lang="en-US" dirty="0" smtClean="0"/>
              <a:t>22.5.1 </a:t>
            </a:r>
            <a:r>
              <a:rPr lang="zh-CN" altLang="en-US" dirty="0" smtClean="0"/>
              <a:t>载人航天软件特点与工程化要求</a:t>
            </a:r>
          </a:p>
          <a:p>
            <a:pPr lvl="1"/>
            <a:r>
              <a:rPr lang="en-US" dirty="0" smtClean="0"/>
              <a:t>22.5.2 </a:t>
            </a:r>
            <a:r>
              <a:rPr lang="zh-CN" altLang="en-US" dirty="0" smtClean="0"/>
              <a:t>软件工程化运动及思想转变</a:t>
            </a:r>
          </a:p>
          <a:p>
            <a:pPr lvl="1"/>
            <a:r>
              <a:rPr lang="en-US" dirty="0" smtClean="0"/>
              <a:t>22.5.3 </a:t>
            </a:r>
            <a:r>
              <a:rPr lang="zh-CN" altLang="en-US" dirty="0" smtClean="0"/>
              <a:t>软件开发过程模型</a:t>
            </a:r>
          </a:p>
          <a:p>
            <a:pPr lvl="1"/>
            <a:r>
              <a:rPr lang="en-US" dirty="0" smtClean="0"/>
              <a:t>22.5.4 </a:t>
            </a:r>
            <a:r>
              <a:rPr lang="zh-CN" altLang="en-US" dirty="0" smtClean="0"/>
              <a:t>文档编制要求与剪裁</a:t>
            </a:r>
          </a:p>
          <a:p>
            <a:pPr lvl="1"/>
            <a:r>
              <a:rPr lang="en-US" dirty="0" smtClean="0"/>
              <a:t>22.5.5 </a:t>
            </a:r>
            <a:r>
              <a:rPr lang="zh-CN" altLang="en-US" dirty="0" smtClean="0"/>
              <a:t>配置管理与质量保证体系建立</a:t>
            </a:r>
          </a:p>
          <a:p>
            <a:pPr lvl="1"/>
            <a:r>
              <a:rPr lang="en-US" dirty="0" smtClean="0"/>
              <a:t>22.5.6 </a:t>
            </a:r>
            <a:r>
              <a:rPr lang="zh-CN" altLang="en-US" dirty="0" smtClean="0"/>
              <a:t>独立验证与确认</a:t>
            </a:r>
          </a:p>
          <a:p>
            <a:pPr lvl="1"/>
            <a:r>
              <a:rPr lang="en-US" dirty="0" smtClean="0"/>
              <a:t>22.5.7 </a:t>
            </a:r>
            <a:r>
              <a:rPr lang="zh-CN" altLang="en-US" dirty="0" smtClean="0"/>
              <a:t>整体工程能力的提高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22.5.1 </a:t>
            </a:r>
            <a:r>
              <a:rPr lang="zh-CN" altLang="en-US" dirty="0" smtClean="0"/>
              <a:t>载人航天软件特点与工程化要求</a:t>
            </a:r>
            <a:endParaRPr lang="zh-CN" altLang="en-US" dirty="0"/>
          </a:p>
        </p:txBody>
      </p:sp>
      <p:graphicFrame>
        <p:nvGraphicFramePr>
          <p:cNvPr id="4" name="表格 3"/>
          <p:cNvGraphicFramePr>
            <a:graphicFrameLocks noGrp="1"/>
          </p:cNvGraphicFramePr>
          <p:nvPr/>
        </p:nvGraphicFramePr>
        <p:xfrm>
          <a:off x="989284" y="1625600"/>
          <a:ext cx="7937002" cy="4285187"/>
        </p:xfrm>
        <a:graphic>
          <a:graphicData uri="http://schemas.openxmlformats.org/drawingml/2006/table">
            <a:tbl>
              <a:tblPr/>
              <a:tblGrid>
                <a:gridCol w="3968021"/>
                <a:gridCol w="3968981"/>
              </a:tblGrid>
              <a:tr h="794959">
                <a:tc>
                  <a:txBody>
                    <a:bodyPr/>
                    <a:lstStyle/>
                    <a:p>
                      <a:pPr indent="269875" algn="just">
                        <a:lnSpc>
                          <a:spcPts val="1760"/>
                        </a:lnSpc>
                        <a:spcAft>
                          <a:spcPts val="0"/>
                        </a:spcAft>
                      </a:pPr>
                      <a:endParaRPr lang="en-US" altLang="zh-CN" sz="2400" dirty="0" smtClean="0">
                        <a:latin typeface="Times New Roman"/>
                        <a:ea typeface="宋体"/>
                      </a:endParaRPr>
                    </a:p>
                    <a:p>
                      <a:pPr indent="269875" algn="just">
                        <a:lnSpc>
                          <a:spcPts val="1760"/>
                        </a:lnSpc>
                        <a:spcAft>
                          <a:spcPts val="0"/>
                        </a:spcAft>
                      </a:pPr>
                      <a:r>
                        <a:rPr lang="zh-CN" sz="2400" dirty="0" smtClean="0">
                          <a:latin typeface="Times New Roman"/>
                          <a:ea typeface="宋体"/>
                        </a:rPr>
                        <a:t>载</a:t>
                      </a:r>
                      <a:r>
                        <a:rPr lang="zh-CN" sz="2400" dirty="0">
                          <a:latin typeface="Times New Roman"/>
                          <a:ea typeface="宋体"/>
                        </a:rPr>
                        <a:t>人工程系统特点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760"/>
                        </a:lnSpc>
                        <a:spcAft>
                          <a:spcPts val="0"/>
                        </a:spcAft>
                      </a:pPr>
                      <a:endParaRPr lang="en-US" altLang="zh-CN" sz="2400" dirty="0" smtClean="0">
                        <a:latin typeface="Times New Roman"/>
                        <a:ea typeface="宋体"/>
                      </a:endParaRPr>
                    </a:p>
                    <a:p>
                      <a:pPr indent="269875" algn="ctr">
                        <a:lnSpc>
                          <a:spcPts val="1760"/>
                        </a:lnSpc>
                        <a:spcAft>
                          <a:spcPts val="0"/>
                        </a:spcAft>
                      </a:pPr>
                      <a:r>
                        <a:rPr lang="zh-CN" sz="2400" dirty="0" smtClean="0">
                          <a:latin typeface="Times New Roman"/>
                          <a:ea typeface="宋体"/>
                        </a:rPr>
                        <a:t>软件</a:t>
                      </a:r>
                      <a:r>
                        <a:rPr lang="zh-CN" sz="2400" dirty="0">
                          <a:latin typeface="Times New Roman"/>
                          <a:ea typeface="宋体"/>
                        </a:rPr>
                        <a:t>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0228">
                <a:tc>
                  <a:txBody>
                    <a:bodyPr/>
                    <a:lstStyle/>
                    <a:p>
                      <a:pPr indent="269875" algn="just">
                        <a:lnSpc>
                          <a:spcPct val="100000"/>
                        </a:lnSpc>
                        <a:spcAft>
                          <a:spcPts val="0"/>
                        </a:spcAft>
                      </a:pPr>
                      <a:r>
                        <a:rPr lang="en-US" sz="2000" dirty="0">
                          <a:latin typeface="Times New Roman"/>
                          <a:ea typeface="宋体"/>
                        </a:rPr>
                        <a:t>1</a:t>
                      </a:r>
                      <a:r>
                        <a:rPr lang="zh-CN" sz="2000" dirty="0">
                          <a:latin typeface="Times New Roman"/>
                          <a:ea typeface="宋体"/>
                        </a:rPr>
                        <a:t>）安全性、可靠性是系统十分关键的特性；</a:t>
                      </a:r>
                    </a:p>
                    <a:p>
                      <a:pPr indent="269875" algn="just">
                        <a:lnSpc>
                          <a:spcPct val="100000"/>
                        </a:lnSpc>
                        <a:spcAft>
                          <a:spcPts val="0"/>
                        </a:spcAft>
                      </a:pPr>
                      <a:r>
                        <a:rPr lang="en-US" sz="2000" dirty="0">
                          <a:latin typeface="Times New Roman"/>
                          <a:ea typeface="宋体"/>
                        </a:rPr>
                        <a:t>2</a:t>
                      </a:r>
                      <a:r>
                        <a:rPr lang="zh-CN" sz="2000" dirty="0">
                          <a:latin typeface="Times New Roman"/>
                          <a:ea typeface="宋体"/>
                        </a:rPr>
                        <a:t>）系统极其庞大、复杂；</a:t>
                      </a:r>
                    </a:p>
                    <a:p>
                      <a:pPr indent="269875" algn="just">
                        <a:lnSpc>
                          <a:spcPct val="100000"/>
                        </a:lnSpc>
                        <a:spcAft>
                          <a:spcPts val="0"/>
                        </a:spcAft>
                      </a:pPr>
                      <a:r>
                        <a:rPr lang="en-US" sz="2000" dirty="0">
                          <a:latin typeface="Times New Roman"/>
                          <a:ea typeface="宋体"/>
                        </a:rPr>
                        <a:t>3</a:t>
                      </a:r>
                      <a:r>
                        <a:rPr lang="zh-CN" sz="2000" dirty="0">
                          <a:latin typeface="Times New Roman"/>
                          <a:ea typeface="宋体"/>
                        </a:rPr>
                        <a:t>）整个系统及其主要分系统中计算机软件起到神经中枢的作用，这些软件不是硬件的附属物，而是系统的重要组成部分，往往对整个系统起控制作用，是系统安全性的关键成份，一旦软件失灵就会带来灾难，这类例子很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00000"/>
                        </a:lnSpc>
                        <a:spcAft>
                          <a:spcPts val="0"/>
                        </a:spcAft>
                      </a:pPr>
                      <a:r>
                        <a:rPr lang="en-US" sz="2000" dirty="0">
                          <a:latin typeface="Times New Roman"/>
                          <a:ea typeface="宋体"/>
                        </a:rPr>
                        <a:t>1</a:t>
                      </a:r>
                      <a:r>
                        <a:rPr lang="zh-CN" sz="2000" dirty="0">
                          <a:latin typeface="Times New Roman"/>
                          <a:ea typeface="宋体"/>
                        </a:rPr>
                        <a:t>）嵌入式系统中的软件多是安全关键软件，具有很高的可靠性和安全性</a:t>
                      </a:r>
                      <a:r>
                        <a:rPr lang="en-US" sz="2000" dirty="0">
                          <a:latin typeface="Times New Roman"/>
                          <a:ea typeface="宋体"/>
                        </a:rPr>
                        <a:t>---</a:t>
                      </a:r>
                      <a:r>
                        <a:rPr lang="zh-CN" sz="2000" dirty="0">
                          <a:latin typeface="Times New Roman"/>
                          <a:ea typeface="宋体"/>
                        </a:rPr>
                        <a:t>可信性；</a:t>
                      </a:r>
                    </a:p>
                    <a:p>
                      <a:pPr indent="269875" algn="just">
                        <a:lnSpc>
                          <a:spcPct val="100000"/>
                        </a:lnSpc>
                        <a:spcAft>
                          <a:spcPts val="0"/>
                        </a:spcAft>
                      </a:pPr>
                      <a:r>
                        <a:rPr lang="en-US" sz="2000" dirty="0">
                          <a:latin typeface="Times New Roman"/>
                          <a:ea typeface="宋体"/>
                        </a:rPr>
                        <a:t>2</a:t>
                      </a:r>
                      <a:r>
                        <a:rPr lang="zh-CN" sz="2000" dirty="0">
                          <a:latin typeface="Times New Roman"/>
                          <a:ea typeface="宋体"/>
                        </a:rPr>
                        <a:t>）嵌入式软件具有苛刻的实时要求，要在严格时序下严格规定的很短时间内完成规定的动作；</a:t>
                      </a:r>
                    </a:p>
                    <a:p>
                      <a:pPr indent="269875" algn="just">
                        <a:lnSpc>
                          <a:spcPct val="100000"/>
                        </a:lnSpc>
                        <a:spcAft>
                          <a:spcPts val="0"/>
                        </a:spcAft>
                      </a:pPr>
                      <a:r>
                        <a:rPr lang="en-US" sz="2000" dirty="0">
                          <a:latin typeface="Times New Roman"/>
                          <a:ea typeface="宋体"/>
                        </a:rPr>
                        <a:t>3</a:t>
                      </a:r>
                      <a:r>
                        <a:rPr lang="zh-CN" sz="2000" dirty="0">
                          <a:latin typeface="Times New Roman"/>
                          <a:ea typeface="宋体"/>
                        </a:rPr>
                        <a:t>）嵌入式软件规模可能很大，结构一定相当复杂。像“挑战者”号飞行控制软件就有</a:t>
                      </a:r>
                      <a:r>
                        <a:rPr lang="en-US" sz="2000" dirty="0">
                          <a:latin typeface="Times New Roman"/>
                          <a:ea typeface="宋体"/>
                        </a:rPr>
                        <a:t>50</a:t>
                      </a:r>
                      <a:r>
                        <a:rPr lang="zh-CN" sz="2000" dirty="0">
                          <a:latin typeface="Times New Roman"/>
                          <a:ea typeface="宋体"/>
                        </a:rPr>
                        <a:t>万行源代码，估计载人航天软件总规模也不会小多少。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22.5.2 </a:t>
            </a:r>
            <a:r>
              <a:rPr lang="zh-CN" altLang="en-US" dirty="0" smtClean="0"/>
              <a:t>软件工程化运动及思想转变</a:t>
            </a:r>
            <a:endParaRPr lang="zh-CN" altLang="en-US" dirty="0"/>
          </a:p>
        </p:txBody>
      </p:sp>
      <p:sp>
        <p:nvSpPr>
          <p:cNvPr id="3" name="内容占位符 2"/>
          <p:cNvSpPr>
            <a:spLocks noGrp="1"/>
          </p:cNvSpPr>
          <p:nvPr>
            <p:ph idx="1"/>
          </p:nvPr>
        </p:nvSpPr>
        <p:spPr/>
        <p:txBody>
          <a:bodyPr/>
          <a:lstStyle/>
          <a:p>
            <a:r>
              <a:rPr lang="zh-CN" altLang="en-US" dirty="0" smtClean="0"/>
              <a:t>必须摆脱“手工作坊式”的软件开发方式，</a:t>
            </a:r>
            <a:endParaRPr lang="en-US" altLang="zh-CN" dirty="0" smtClean="0"/>
          </a:p>
          <a:p>
            <a:r>
              <a:rPr lang="zh-CN" altLang="en-US" dirty="0" smtClean="0"/>
              <a:t>抛弃以前沿用的“自编、自导、自演”的做法</a:t>
            </a:r>
            <a:endParaRPr lang="en-US" altLang="zh-CN" dirty="0" smtClean="0"/>
          </a:p>
          <a:p>
            <a:r>
              <a:rPr lang="zh-CN" altLang="en-US" dirty="0" smtClean="0"/>
              <a:t>改为按照系统工程的原则，以一定的方法学为指导，按照一定模式组织开发工作。</a:t>
            </a:r>
            <a:endParaRPr lang="en-US" altLang="zh-CN" dirty="0" smtClean="0"/>
          </a:p>
          <a:p>
            <a:r>
              <a:rPr lang="zh-CN" altLang="en-US" dirty="0" smtClean="0"/>
              <a:t>在开发过程中进行质量控制，就像机械工程那样，才能取得成功。</a:t>
            </a:r>
            <a:endParaRPr lang="en-US" altLang="zh-CN" dirty="0" smtClean="0"/>
          </a:p>
          <a:p>
            <a:r>
              <a:rPr lang="zh-CN" altLang="en-US" dirty="0" smtClean="0"/>
              <a:t>用“软件工程”的方法开发软件。</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思想上的转变</a:t>
            </a:r>
            <a:endParaRPr lang="zh-CN" altLang="en-US" dirty="0"/>
          </a:p>
        </p:txBody>
      </p:sp>
      <p:sp>
        <p:nvSpPr>
          <p:cNvPr id="3" name="内容占位符 2"/>
          <p:cNvSpPr>
            <a:spLocks noGrp="1"/>
          </p:cNvSpPr>
          <p:nvPr>
            <p:ph idx="1"/>
          </p:nvPr>
        </p:nvSpPr>
        <p:spPr/>
        <p:txBody>
          <a:bodyPr/>
          <a:lstStyle/>
          <a:p>
            <a:r>
              <a:rPr lang="zh-CN" altLang="en-US" dirty="0" smtClean="0"/>
              <a:t>为此从工程管理制度上，确立了“软件主任设计师”岗位。这样就在原先“行政管理与技术管理并重”的基础上，形成了“软件质量与硬件质量并重”的大“</a:t>
            </a:r>
            <a:r>
              <a:rPr lang="en-US" dirty="0" smtClean="0"/>
              <a:t>H</a:t>
            </a:r>
            <a:r>
              <a:rPr lang="zh-CN" altLang="en-US" dirty="0" smtClean="0"/>
              <a:t>”管理责任。</a:t>
            </a:r>
            <a:endParaRPr lang="en-US" altLang="zh-CN" dirty="0" smtClean="0"/>
          </a:p>
          <a:p>
            <a:r>
              <a:rPr lang="zh-CN" altLang="en-US" dirty="0" smtClean="0"/>
              <a:t>从思想上：</a:t>
            </a:r>
          </a:p>
          <a:p>
            <a:pPr lvl="1"/>
            <a:r>
              <a:rPr lang="en-US" dirty="0" smtClean="0"/>
              <a:t>1</a:t>
            </a:r>
            <a:r>
              <a:rPr lang="zh-CN" altLang="en-US" dirty="0" smtClean="0"/>
              <a:t>）克服了“重硬不重软”</a:t>
            </a:r>
            <a:r>
              <a:rPr lang="en-US" dirty="0" smtClean="0"/>
              <a:t>----</a:t>
            </a:r>
            <a:r>
              <a:rPr lang="zh-CN" altLang="en-US" dirty="0" smtClean="0"/>
              <a:t>软件是工程的重要部分，必须将软件配置项作为产品，与硬件配置项一样纳入工程的计划、技术和质量管理渠道。</a:t>
            </a:r>
          </a:p>
          <a:p>
            <a:pPr lvl="1"/>
            <a:r>
              <a:rPr lang="en-US" dirty="0" smtClean="0"/>
              <a:t>2</a:t>
            </a:r>
            <a:r>
              <a:rPr lang="zh-CN" altLang="en-US" dirty="0" smtClean="0"/>
              <a:t>）克服了“忽而重技术、忽而重管理”</a:t>
            </a:r>
            <a:r>
              <a:rPr lang="en-US" dirty="0" smtClean="0"/>
              <a:t>----</a:t>
            </a:r>
            <a:r>
              <a:rPr lang="zh-CN" altLang="en-US" dirty="0" smtClean="0"/>
              <a:t>要求行政和技术两条线指定专人负责软件产品研制的计划、技术和资源管理工作。</a:t>
            </a:r>
            <a:r>
              <a:rPr lang="en-US" dirty="0" smtClean="0"/>
              <a:t> </a:t>
            </a:r>
            <a:endParaRPr lang="zh-CN" alt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思想上的转变</a:t>
            </a:r>
            <a:endParaRPr lang="zh-CN" altLang="en-US" dirty="0"/>
          </a:p>
        </p:txBody>
      </p:sp>
      <p:sp>
        <p:nvSpPr>
          <p:cNvPr id="3" name="内容占位符 2"/>
          <p:cNvSpPr>
            <a:spLocks noGrp="1"/>
          </p:cNvSpPr>
          <p:nvPr>
            <p:ph idx="1"/>
          </p:nvPr>
        </p:nvSpPr>
        <p:spPr>
          <a:xfrm>
            <a:off x="874486" y="1295400"/>
            <a:ext cx="8001000" cy="4902200"/>
          </a:xfrm>
        </p:spPr>
        <p:txBody>
          <a:bodyPr/>
          <a:lstStyle/>
          <a:p>
            <a:pPr lvl="1"/>
            <a:r>
              <a:rPr lang="en-US" dirty="0" smtClean="0"/>
              <a:t>3</a:t>
            </a:r>
            <a:r>
              <a:rPr lang="zh-CN" altLang="en-US" dirty="0" smtClean="0"/>
              <a:t>）克服了“需求往往由系统或硬件人员确定”的导致的软件风险。对于关键等级为</a:t>
            </a:r>
            <a:r>
              <a:rPr lang="en-US" dirty="0" smtClean="0"/>
              <a:t>A</a:t>
            </a:r>
            <a:r>
              <a:rPr lang="zh-CN" altLang="en-US" dirty="0" smtClean="0"/>
              <a:t>、</a:t>
            </a:r>
            <a:r>
              <a:rPr lang="en-US" dirty="0" smtClean="0"/>
              <a:t>B</a:t>
            </a:r>
            <a:r>
              <a:rPr lang="zh-CN" altLang="en-US" dirty="0" smtClean="0"/>
              <a:t>级的软件，明确由负责软件工作的主任级设计师负责。</a:t>
            </a:r>
            <a:endParaRPr lang="en-US" altLang="zh-CN" dirty="0" smtClean="0"/>
          </a:p>
          <a:p>
            <a:pPr lvl="1"/>
            <a:r>
              <a:rPr lang="zh-CN" altLang="en-US" dirty="0" smtClean="0"/>
              <a:t>在系统的需求论证分析阶段，共同分析系统需求，防止系统分配给软件需求无法满足的现象。</a:t>
            </a:r>
          </a:p>
          <a:p>
            <a:pPr lvl="1"/>
            <a:r>
              <a:rPr lang="en-US" dirty="0" smtClean="0"/>
              <a:t>4</a:t>
            </a:r>
            <a:r>
              <a:rPr lang="zh-CN" altLang="en-US" dirty="0" smtClean="0"/>
              <a:t>）加强“双岗责任制”。避免了由于人员原因可能给“</a:t>
            </a:r>
            <a:r>
              <a:rPr lang="en-US" dirty="0" smtClean="0"/>
              <a:t>A</a:t>
            </a:r>
            <a:r>
              <a:rPr lang="zh-CN" altLang="en-US" dirty="0" smtClean="0"/>
              <a:t>、</a:t>
            </a:r>
            <a:r>
              <a:rPr lang="en-US" dirty="0" smtClean="0"/>
              <a:t>B</a:t>
            </a:r>
            <a:r>
              <a:rPr lang="zh-CN" altLang="en-US" dirty="0" smtClean="0"/>
              <a:t>级安全软件”造成质量和安全风险。</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22.5.3 </a:t>
            </a:r>
            <a:r>
              <a:rPr lang="zh-CN" altLang="en-US" dirty="0" smtClean="0"/>
              <a:t>软件开发过程模型</a:t>
            </a:r>
            <a:endParaRPr lang="zh-CN" altLang="en-US" dirty="0"/>
          </a:p>
        </p:txBody>
      </p:sp>
      <p:sp>
        <p:nvSpPr>
          <p:cNvPr id="3" name="内容占位符 2"/>
          <p:cNvSpPr>
            <a:spLocks noGrp="1"/>
          </p:cNvSpPr>
          <p:nvPr>
            <p:ph idx="1"/>
          </p:nvPr>
        </p:nvSpPr>
        <p:spPr/>
        <p:txBody>
          <a:bodyPr/>
          <a:lstStyle/>
          <a:p>
            <a:r>
              <a:rPr lang="zh-CN" altLang="en-US" dirty="0" smtClean="0"/>
              <a:t>第一种瀑布模型具有成熟的实践基础。</a:t>
            </a:r>
            <a:endParaRPr lang="en-US" altLang="zh-CN" dirty="0" smtClean="0"/>
          </a:p>
          <a:p>
            <a:pPr lvl="1"/>
            <a:r>
              <a:rPr lang="zh-CN" altLang="en-US" dirty="0" smtClean="0"/>
              <a:t>以“文档驱动开发”，“在里程碑处的评审和审计”能够有效地避免缺陷。配套于国家军用软件过程</a:t>
            </a:r>
            <a:r>
              <a:rPr lang="en-US" dirty="0" smtClean="0"/>
              <a:t>GJB2786</a:t>
            </a:r>
            <a:r>
              <a:rPr lang="zh-CN" altLang="en-US" dirty="0" smtClean="0"/>
              <a:t>和软件文档编制标准的</a:t>
            </a:r>
            <a:r>
              <a:rPr lang="en-US" dirty="0" smtClean="0"/>
              <a:t>GJB438A</a:t>
            </a:r>
            <a:r>
              <a:rPr lang="zh-CN" altLang="en-US" dirty="0" smtClean="0"/>
              <a:t>被软件工程研制和质量评审人员认可。</a:t>
            </a:r>
            <a:endParaRPr lang="en-US" altLang="zh-CN" dirty="0" smtClean="0"/>
          </a:p>
          <a:p>
            <a:r>
              <a:rPr lang="zh-CN" altLang="en-US" dirty="0" smtClean="0"/>
              <a:t>第二种是渐进式开发模型。</a:t>
            </a:r>
            <a:endParaRPr lang="en-US" altLang="zh-CN" dirty="0" smtClean="0"/>
          </a:p>
          <a:p>
            <a:endParaRPr lang="en-US" altLang="zh-CN" dirty="0" smtClean="0"/>
          </a:p>
          <a:p>
            <a:r>
              <a:rPr lang="zh-CN" altLang="en-US" dirty="0" smtClean="0"/>
              <a:t>第三种开发过程是增量式过程</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渐进式开发模型</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687615" y="737507"/>
            <a:ext cx="7977414" cy="2978150"/>
          </a:xfrm>
          <a:prstGeom prst="rect">
            <a:avLst/>
          </a:prstGeom>
          <a:noFill/>
          <a:ln w="9525">
            <a:noFill/>
            <a:miter lim="800000"/>
            <a:headEnd/>
            <a:tailEnd/>
          </a:ln>
          <a:effectLst/>
        </p:spPr>
      </p:pic>
      <p:pic>
        <p:nvPicPr>
          <p:cNvPr id="74811" name="Picture 59"/>
          <p:cNvPicPr>
            <a:picLocks noChangeAspect="1" noChangeArrowheads="1"/>
          </p:cNvPicPr>
          <p:nvPr/>
        </p:nvPicPr>
        <p:blipFill>
          <a:blip r:embed="rId3"/>
          <a:srcRect/>
          <a:stretch>
            <a:fillRect/>
          </a:stretch>
        </p:blipFill>
        <p:spPr bwMode="auto">
          <a:xfrm>
            <a:off x="609601" y="3617303"/>
            <a:ext cx="8273142" cy="305926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典型的软件原因</a:t>
            </a:r>
            <a:endParaRPr lang="zh-CN" altLang="en-US" dirty="0"/>
          </a:p>
        </p:txBody>
      </p:sp>
      <p:sp>
        <p:nvSpPr>
          <p:cNvPr id="3" name="内容占位符 2"/>
          <p:cNvSpPr>
            <a:spLocks noGrp="1"/>
          </p:cNvSpPr>
          <p:nvPr>
            <p:ph idx="1"/>
          </p:nvPr>
        </p:nvSpPr>
        <p:spPr/>
        <p:txBody>
          <a:bodyPr/>
          <a:lstStyle/>
          <a:p>
            <a:r>
              <a:rPr lang="zh-CN" altLang="en-US" dirty="0" smtClean="0"/>
              <a:t>最终确认导致火箭爆炸的是软件原因：</a:t>
            </a:r>
            <a:endParaRPr lang="en-US" altLang="zh-CN" dirty="0" smtClean="0"/>
          </a:p>
          <a:p>
            <a:pPr lvl="1"/>
            <a:r>
              <a:rPr lang="zh-CN" altLang="en-US" b="1" dirty="0" smtClean="0"/>
              <a:t>载计算机上的软件异常造成的。</a:t>
            </a:r>
            <a:endParaRPr lang="en-US" altLang="zh-CN" b="1" dirty="0" smtClean="0"/>
          </a:p>
          <a:p>
            <a:pPr lvl="1"/>
            <a:r>
              <a:rPr lang="zh-CN" altLang="en-US" b="1" dirty="0" smtClean="0"/>
              <a:t>当一个水平偏差变量将</a:t>
            </a:r>
            <a:r>
              <a:rPr lang="en-US" b="1" dirty="0" smtClean="0"/>
              <a:t>64</a:t>
            </a:r>
            <a:r>
              <a:rPr lang="zh-CN" altLang="en-US" b="1" dirty="0" smtClean="0"/>
              <a:t>位的浮点数转化成</a:t>
            </a:r>
            <a:r>
              <a:rPr lang="en-US" b="1" dirty="0" smtClean="0"/>
              <a:t>16</a:t>
            </a:r>
            <a:r>
              <a:rPr lang="zh-CN" altLang="en-US" b="1" dirty="0" smtClean="0"/>
              <a:t>位有符号整数值时，浮点数比</a:t>
            </a:r>
            <a:r>
              <a:rPr lang="en-US" b="1" dirty="0" smtClean="0"/>
              <a:t>16</a:t>
            </a:r>
            <a:r>
              <a:rPr lang="zh-CN" altLang="en-US" b="1" dirty="0" smtClean="0"/>
              <a:t>位的有符号整型数值大，造成操作数越界错误。数据转换的指令（</a:t>
            </a:r>
            <a:r>
              <a:rPr lang="en-US" b="1" dirty="0" err="1" smtClean="0"/>
              <a:t>Ada</a:t>
            </a:r>
            <a:r>
              <a:rPr lang="zh-CN" altLang="en-US" b="1" dirty="0" smtClean="0"/>
              <a:t>程序）没有对此操作数错误加以保护。</a:t>
            </a:r>
            <a:endParaRPr lang="en-US" altLang="zh-CN" b="1" dirty="0" smtClean="0"/>
          </a:p>
          <a:p>
            <a:pPr lvl="1"/>
            <a:r>
              <a:rPr lang="zh-CN" altLang="en-US" b="1" dirty="0" smtClean="0"/>
              <a:t>虽然，在同一处的类似变量类型转换加了保护。</a:t>
            </a:r>
            <a:endParaRPr lang="zh-CN" altLang="en-US"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增量式过程</a:t>
            </a:r>
            <a:endParaRPr lang="zh-CN" altLang="en-US" dirty="0"/>
          </a:p>
        </p:txBody>
      </p:sp>
      <p:sp>
        <p:nvSpPr>
          <p:cNvPr id="3" name="内容占位符 2"/>
          <p:cNvSpPr>
            <a:spLocks noGrp="1"/>
          </p:cNvSpPr>
          <p:nvPr>
            <p:ph idx="1"/>
          </p:nvPr>
        </p:nvSpPr>
        <p:spPr/>
        <p:txBody>
          <a:bodyPr/>
          <a:lstStyle/>
          <a:p>
            <a:r>
              <a:rPr lang="zh-CN" altLang="en-US" dirty="0" smtClean="0"/>
              <a:t>与渐进过程具有类似的迭代过程。所不同的是：</a:t>
            </a:r>
            <a:endParaRPr lang="en-US" altLang="zh-CN" dirty="0" smtClean="0"/>
          </a:p>
          <a:p>
            <a:pPr lvl="1"/>
            <a:r>
              <a:rPr lang="zh-CN" altLang="en-US" dirty="0" smtClean="0"/>
              <a:t>增量反应的是该清楚的部分已完全清晰，在该次迭代中完全被实现，并进行评审。</a:t>
            </a:r>
            <a:endParaRPr lang="en-US" altLang="zh-CN" dirty="0" smtClean="0"/>
          </a:p>
          <a:p>
            <a:pPr lvl="1"/>
            <a:r>
              <a:rPr lang="zh-CN" altLang="en-US" dirty="0" smtClean="0"/>
              <a:t>不清楚部分在下次迭代中做到完全清晰，直到所需的要求完全清楚后，进入正样研制。</a:t>
            </a:r>
            <a:endParaRPr lang="en-US" altLang="zh-CN" dirty="0" smtClean="0"/>
          </a:p>
          <a:p>
            <a:pPr lvl="1"/>
            <a:r>
              <a:rPr lang="zh-CN" altLang="en-US" dirty="0" smtClean="0"/>
              <a:t>同样，</a:t>
            </a:r>
            <a:r>
              <a:rPr lang="en-US" dirty="0" smtClean="0"/>
              <a:t>IV&amp;V</a:t>
            </a:r>
            <a:r>
              <a:rPr lang="zh-CN" altLang="en-US" dirty="0" smtClean="0"/>
              <a:t>机构起码要对最后的正样研制过程进行全面的独立验证和确认。</a:t>
            </a:r>
          </a:p>
          <a:p>
            <a:r>
              <a:rPr lang="zh-CN" altLang="en-US" dirty="0" smtClean="0"/>
              <a:t>批准采纳渐进式和增量式过程进行开发，实际上已经表明允许需求的变更及其管理。</a:t>
            </a:r>
            <a:endParaRPr lang="en-US" altLang="zh-CN" dirty="0" smtClean="0"/>
          </a:p>
          <a:p>
            <a:pPr lvl="1"/>
            <a:r>
              <a:rPr lang="zh-CN" altLang="en-US" dirty="0" smtClean="0"/>
              <a:t>变更最容易导致质量和安全性问题，因此，</a:t>
            </a:r>
            <a:r>
              <a:rPr lang="en-US" dirty="0" smtClean="0"/>
              <a:t>IV&amp;V</a:t>
            </a:r>
            <a:r>
              <a:rPr lang="zh-CN" altLang="en-US" dirty="0" smtClean="0"/>
              <a:t>机构必须依据软件安全等级要求，对软件变更进行验证和评估。</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22.5.4 </a:t>
            </a:r>
            <a:r>
              <a:rPr lang="zh-CN" altLang="en-US" dirty="0" smtClean="0"/>
              <a:t>文档编制要求与剪裁</a:t>
            </a:r>
            <a:endParaRPr lang="zh-CN" altLang="en-US" dirty="0"/>
          </a:p>
        </p:txBody>
      </p:sp>
      <p:pic>
        <p:nvPicPr>
          <p:cNvPr id="4" name="Picture 1"/>
          <p:cNvPicPr>
            <a:picLocks noChangeAspect="1" noChangeArrowheads="1"/>
          </p:cNvPicPr>
          <p:nvPr/>
        </p:nvPicPr>
        <p:blipFill>
          <a:blip r:embed="rId2"/>
          <a:srcRect/>
          <a:stretch>
            <a:fillRect/>
          </a:stretch>
        </p:blipFill>
        <p:spPr bwMode="auto">
          <a:xfrm>
            <a:off x="935264" y="1172935"/>
            <a:ext cx="8208736" cy="522010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22.7.5 </a:t>
            </a:r>
            <a:r>
              <a:rPr lang="zh-CN" altLang="en-US" dirty="0" smtClean="0"/>
              <a:t>配置管理与质量保证体系建立</a:t>
            </a:r>
            <a:endParaRPr lang="zh-CN" altLang="en-US" dirty="0"/>
          </a:p>
        </p:txBody>
      </p:sp>
      <p:sp>
        <p:nvSpPr>
          <p:cNvPr id="3" name="内容占位符 2"/>
          <p:cNvSpPr>
            <a:spLocks noGrp="1"/>
          </p:cNvSpPr>
          <p:nvPr>
            <p:ph idx="1"/>
          </p:nvPr>
        </p:nvSpPr>
        <p:spPr/>
        <p:txBody>
          <a:bodyPr/>
          <a:lstStyle/>
          <a:p>
            <a:r>
              <a:rPr lang="zh-CN" altLang="en-US" dirty="0" smtClean="0"/>
              <a:t>配置管理体系是保障软件变更、修改、版本管理过程中的工作的完整性和工作产品的正确性。</a:t>
            </a:r>
            <a:endParaRPr lang="en-US" altLang="zh-CN" dirty="0" smtClean="0"/>
          </a:p>
          <a:p>
            <a:pPr lvl="1"/>
            <a:r>
              <a:rPr lang="zh-CN" altLang="en-US" dirty="0" smtClean="0"/>
              <a:t>载人航天工程办公室要求各软件研制单位必须成立配置控制委员会和小组，承担对修改、控制、评审及记录的职责。</a:t>
            </a:r>
            <a:endParaRPr lang="en-US" altLang="zh-CN" dirty="0" smtClean="0"/>
          </a:p>
          <a:p>
            <a:r>
              <a:rPr lang="zh-CN" altLang="en-US" dirty="0" smtClean="0"/>
              <a:t>工程办公室把</a:t>
            </a:r>
            <a:r>
              <a:rPr lang="en-US" dirty="0" smtClean="0"/>
              <a:t>A</a:t>
            </a:r>
            <a:r>
              <a:rPr lang="zh-CN" altLang="en-US" dirty="0" smtClean="0"/>
              <a:t>和</a:t>
            </a:r>
            <a:r>
              <a:rPr lang="en-US" dirty="0" smtClean="0"/>
              <a:t>B</a:t>
            </a:r>
            <a:r>
              <a:rPr lang="zh-CN" altLang="en-US" dirty="0" smtClean="0"/>
              <a:t>安全等级的软件纳入配置管理，并组织检查和审核，控制修改、变更和发布。</a:t>
            </a:r>
            <a:endParaRPr lang="en-US" altLang="zh-CN" dirty="0" smtClean="0"/>
          </a:p>
          <a:p>
            <a:pPr lvl="1"/>
            <a:r>
              <a:rPr lang="zh-CN" altLang="en-US" dirty="0" smtClean="0"/>
              <a:t>变更必须得到各级管理机构的批准。</a:t>
            </a:r>
            <a:endParaRPr lang="en-US" altLang="zh-CN" dirty="0" smtClean="0"/>
          </a:p>
          <a:p>
            <a:pPr lvl="1"/>
            <a:r>
              <a:rPr lang="en-US" altLang="zh-CN" dirty="0" smtClean="0"/>
              <a:t>《</a:t>
            </a:r>
            <a:r>
              <a:rPr lang="zh-CN" altLang="en-US" dirty="0" smtClean="0"/>
              <a:t>软件配置管理细则</a:t>
            </a:r>
            <a:r>
              <a:rPr lang="en-US" altLang="zh-CN" dirty="0" smtClean="0"/>
              <a:t>》</a:t>
            </a:r>
            <a:r>
              <a:rPr lang="zh-CN" altLang="en-US" dirty="0" smtClean="0"/>
              <a:t>对</a:t>
            </a:r>
            <a:r>
              <a:rPr lang="en-US" dirty="0" smtClean="0"/>
              <a:t>CSU(</a:t>
            </a:r>
            <a:r>
              <a:rPr lang="zh-CN" altLang="en-US" dirty="0" smtClean="0"/>
              <a:t>软件单元</a:t>
            </a:r>
            <a:r>
              <a:rPr lang="en-US" dirty="0" smtClean="0"/>
              <a:t>)</a:t>
            </a:r>
            <a:r>
              <a:rPr lang="zh-CN" altLang="en-US" dirty="0" smtClean="0"/>
              <a:t>、</a:t>
            </a:r>
            <a:r>
              <a:rPr lang="en-US" dirty="0" smtClean="0"/>
              <a:t>CSC(</a:t>
            </a:r>
            <a:r>
              <a:rPr lang="zh-CN" altLang="en-US" dirty="0" smtClean="0"/>
              <a:t>软件部件</a:t>
            </a:r>
            <a:r>
              <a:rPr lang="en-US" dirty="0" smtClean="0"/>
              <a:t>)</a:t>
            </a:r>
            <a:r>
              <a:rPr lang="zh-CN" altLang="en-US" dirty="0" smtClean="0"/>
              <a:t>和</a:t>
            </a:r>
            <a:r>
              <a:rPr lang="en-US" dirty="0" smtClean="0"/>
              <a:t>CSCI(</a:t>
            </a:r>
            <a:r>
              <a:rPr lang="zh-CN" altLang="en-US" dirty="0" smtClean="0"/>
              <a:t>软件配置项</a:t>
            </a:r>
            <a:r>
              <a:rPr lang="en-US" dirty="0" smtClean="0"/>
              <a:t>)</a:t>
            </a:r>
            <a:r>
              <a:rPr lang="zh-CN" altLang="en-US" dirty="0" smtClean="0"/>
              <a:t>均要求具有唯一的编号。每个文档要求有唯一编号，从而提升了软件开发和维护过程的完整性，避免文档和代码版本的遗漏和篡改。</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质量保证体系</a:t>
            </a:r>
            <a:endParaRPr lang="zh-CN" altLang="en-US" dirty="0"/>
          </a:p>
        </p:txBody>
      </p:sp>
      <p:sp>
        <p:nvSpPr>
          <p:cNvPr id="3" name="内容占位符 2"/>
          <p:cNvSpPr>
            <a:spLocks noGrp="1"/>
          </p:cNvSpPr>
          <p:nvPr>
            <p:ph idx="1"/>
          </p:nvPr>
        </p:nvSpPr>
        <p:spPr/>
        <p:txBody>
          <a:bodyPr/>
          <a:lstStyle/>
          <a:p>
            <a:r>
              <a:rPr lang="zh-CN" altLang="en-US" dirty="0" smtClean="0"/>
              <a:t>质量保证体系分为项目级的质量保证和独立的质量保证体系。</a:t>
            </a:r>
            <a:endParaRPr lang="en-US" altLang="zh-CN" dirty="0" smtClean="0"/>
          </a:p>
          <a:p>
            <a:pPr lvl="2"/>
            <a:r>
              <a:rPr lang="zh-CN" altLang="en-US" dirty="0" smtClean="0"/>
              <a:t>要求各个软件研制单位必须建立完善的质量体系，要求每个项目给出质量保证计划，并依据质量保证计划实施质量保证活动。</a:t>
            </a:r>
          </a:p>
          <a:p>
            <a:r>
              <a:rPr lang="zh-CN" altLang="en-US" dirty="0" smtClean="0"/>
              <a:t>为了保证质量体系的独立性。</a:t>
            </a:r>
            <a:endParaRPr lang="en-US" altLang="zh-CN" dirty="0" smtClean="0"/>
          </a:p>
          <a:p>
            <a:pPr lvl="1"/>
            <a:r>
              <a:rPr lang="zh-CN" altLang="en-US" dirty="0" smtClean="0"/>
              <a:t>建立了独立的软件测评机构负责此项活动，并规定了独立评测的过程和方法。</a:t>
            </a:r>
            <a:endParaRPr lang="en-US" altLang="zh-CN" dirty="0" smtClean="0"/>
          </a:p>
          <a:p>
            <a:pPr lvl="1"/>
            <a:r>
              <a:rPr lang="zh-CN" altLang="en-US" dirty="0" smtClean="0"/>
              <a:t>载人航天工程建立了两级软件</a:t>
            </a:r>
            <a:r>
              <a:rPr lang="en-US" dirty="0" smtClean="0"/>
              <a:t>IV&amp;V</a:t>
            </a:r>
            <a:r>
              <a:rPr lang="zh-CN" altLang="en-US" dirty="0" smtClean="0"/>
              <a:t>机构：</a:t>
            </a:r>
            <a:endParaRPr lang="en-US" altLang="zh-CN" dirty="0" smtClean="0"/>
          </a:p>
          <a:p>
            <a:pPr lvl="2"/>
            <a:r>
              <a:rPr lang="zh-CN" altLang="en-US" dirty="0" smtClean="0"/>
              <a:t>第一级的</a:t>
            </a:r>
            <a:r>
              <a:rPr lang="en-US" dirty="0" smtClean="0"/>
              <a:t>IV&amp;V</a:t>
            </a:r>
            <a:r>
              <a:rPr lang="zh-CN" altLang="en-US" dirty="0" smtClean="0"/>
              <a:t>机构针对</a:t>
            </a:r>
            <a:r>
              <a:rPr lang="en-US" dirty="0" smtClean="0"/>
              <a:t>A</a:t>
            </a:r>
            <a:r>
              <a:rPr lang="zh-CN" altLang="en-US" dirty="0" smtClean="0"/>
              <a:t>和</a:t>
            </a:r>
            <a:r>
              <a:rPr lang="en-US" dirty="0" smtClean="0"/>
              <a:t>B</a:t>
            </a:r>
            <a:r>
              <a:rPr lang="zh-CN" altLang="en-US" dirty="0" smtClean="0"/>
              <a:t>级软件，</a:t>
            </a:r>
            <a:endParaRPr lang="en-US" altLang="zh-CN" dirty="0" smtClean="0"/>
          </a:p>
          <a:p>
            <a:pPr lvl="2"/>
            <a:r>
              <a:rPr lang="zh-CN" altLang="en-US" dirty="0" smtClean="0"/>
              <a:t>第二级的</a:t>
            </a:r>
            <a:r>
              <a:rPr lang="en-US" dirty="0" smtClean="0"/>
              <a:t>IV&amp;V</a:t>
            </a:r>
            <a:r>
              <a:rPr lang="zh-CN" altLang="en-US" dirty="0" smtClean="0"/>
              <a:t>机构主要承揽</a:t>
            </a:r>
            <a:r>
              <a:rPr lang="en-US" dirty="0" smtClean="0"/>
              <a:t>C</a:t>
            </a:r>
            <a:r>
              <a:rPr lang="zh-CN" altLang="en-US" dirty="0" smtClean="0"/>
              <a:t>和</a:t>
            </a:r>
            <a:r>
              <a:rPr lang="en-US" dirty="0" smtClean="0"/>
              <a:t>D</a:t>
            </a:r>
            <a:r>
              <a:rPr lang="zh-CN" altLang="en-US" dirty="0" smtClean="0"/>
              <a:t>级软件的质量检查。</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22.5.6 </a:t>
            </a:r>
            <a:r>
              <a:rPr lang="zh-CN" altLang="en-US" dirty="0" smtClean="0"/>
              <a:t>独立验证与确认</a:t>
            </a:r>
            <a:endParaRPr lang="zh-CN" altLang="en-US" dirty="0"/>
          </a:p>
        </p:txBody>
      </p:sp>
      <p:sp>
        <p:nvSpPr>
          <p:cNvPr id="3" name="内容占位符 2"/>
          <p:cNvSpPr>
            <a:spLocks noGrp="1"/>
          </p:cNvSpPr>
          <p:nvPr>
            <p:ph idx="1"/>
          </p:nvPr>
        </p:nvSpPr>
        <p:spPr/>
        <p:txBody>
          <a:bodyPr/>
          <a:lstStyle/>
          <a:p>
            <a:r>
              <a:rPr lang="zh-CN" altLang="en-US" dirty="0" smtClean="0"/>
              <a:t>两级独立的</a:t>
            </a:r>
            <a:r>
              <a:rPr lang="en-US" dirty="0" smtClean="0"/>
              <a:t>IV&amp;V</a:t>
            </a:r>
            <a:r>
              <a:rPr lang="zh-CN" altLang="en-US" dirty="0" smtClean="0"/>
              <a:t>机构对相应的软件安全等级质量和安全程度具有充分的话语权。</a:t>
            </a:r>
            <a:endParaRPr lang="en-US" altLang="zh-CN" dirty="0" smtClean="0"/>
          </a:p>
          <a:p>
            <a:pPr lvl="1"/>
            <a:r>
              <a:rPr lang="zh-CN" altLang="en-US" dirty="0" smtClean="0"/>
              <a:t>只有经过</a:t>
            </a:r>
            <a:r>
              <a:rPr lang="en-US" dirty="0" smtClean="0"/>
              <a:t>IV&amp;V</a:t>
            </a:r>
            <a:r>
              <a:rPr lang="zh-CN" altLang="en-US" dirty="0" smtClean="0"/>
              <a:t>机构测试、评价和确认的软件才能纳入载人航天任务实验的工程配置中。</a:t>
            </a:r>
            <a:endParaRPr lang="en-US" altLang="zh-CN" dirty="0" smtClean="0"/>
          </a:p>
          <a:p>
            <a:pPr lvl="1"/>
            <a:r>
              <a:rPr lang="zh-CN" altLang="en-US" dirty="0" smtClean="0"/>
              <a:t>安全等级为</a:t>
            </a:r>
            <a:r>
              <a:rPr lang="en-US" dirty="0" smtClean="0"/>
              <a:t>A</a:t>
            </a:r>
            <a:r>
              <a:rPr lang="zh-CN" altLang="en-US" dirty="0" smtClean="0"/>
              <a:t>和</a:t>
            </a:r>
            <a:r>
              <a:rPr lang="en-US" dirty="0" smtClean="0"/>
              <a:t>B</a:t>
            </a:r>
            <a:r>
              <a:rPr lang="zh-CN" altLang="en-US" dirty="0" smtClean="0"/>
              <a:t>的软件必须经一级独立测评机构进行测试和评价。</a:t>
            </a:r>
            <a:endParaRPr lang="en-US" altLang="zh-CN" dirty="0" smtClean="0"/>
          </a:p>
          <a:p>
            <a:pPr lvl="1"/>
            <a:r>
              <a:rPr lang="zh-CN" altLang="en-US" dirty="0" smtClean="0"/>
              <a:t>评测包括对软件开发文档审查和源代码的静态分析。</a:t>
            </a:r>
            <a:endParaRPr lang="en-US" altLang="zh-CN" dirty="0" smtClean="0"/>
          </a:p>
          <a:p>
            <a:pPr lvl="1"/>
            <a:r>
              <a:rPr lang="zh-CN" altLang="en-US" dirty="0" smtClean="0"/>
              <a:t>代码静态分析主要检查代码和设计规格、代码的标准化和可读性、逻辑表达是否正确、以及结构合理性等。</a:t>
            </a:r>
          </a:p>
          <a:p>
            <a:pPr lvl="1"/>
            <a:r>
              <a:rPr lang="zh-CN" altLang="en-US" dirty="0" smtClean="0"/>
              <a:t>测试包括了单元测试、部件测试、软件配置项测试、系统测试。</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22.5.7 </a:t>
            </a:r>
            <a:r>
              <a:rPr lang="zh-CN" altLang="en-US" dirty="0" smtClean="0"/>
              <a:t>整体工程能力的提高</a:t>
            </a:r>
            <a:endParaRPr lang="zh-CN" altLang="en-US" dirty="0"/>
          </a:p>
        </p:txBody>
      </p:sp>
      <p:sp>
        <p:nvSpPr>
          <p:cNvPr id="3" name="内容占位符 2"/>
          <p:cNvSpPr>
            <a:spLocks noGrp="1"/>
          </p:cNvSpPr>
          <p:nvPr>
            <p:ph idx="1"/>
          </p:nvPr>
        </p:nvSpPr>
        <p:spPr/>
        <p:txBody>
          <a:bodyPr/>
          <a:lstStyle/>
          <a:p>
            <a:r>
              <a:rPr lang="zh-CN" altLang="en-US" dirty="0" smtClean="0"/>
              <a:t>软件专家组认识参研单位对软件质量意识、管理能力和技术水平的差异。</a:t>
            </a:r>
            <a:endParaRPr lang="en-US" altLang="zh-CN" dirty="0" smtClean="0"/>
          </a:p>
          <a:p>
            <a:pPr lvl="1"/>
            <a:r>
              <a:rPr lang="zh-CN" altLang="en-US" dirty="0" smtClean="0"/>
              <a:t>这种差异可能会造成主要的安全隐患。</a:t>
            </a:r>
            <a:endParaRPr lang="en-US" altLang="zh-CN" dirty="0" smtClean="0"/>
          </a:p>
          <a:p>
            <a:pPr lvl="1"/>
            <a:r>
              <a:rPr lang="zh-CN" altLang="en-US" dirty="0" smtClean="0"/>
              <a:t>必须让每个参研单位都意识到软件质量与安全的重要性，并从组织、技术和工程方面提升研发单位的软件能力成熟度，才能保证整个工程的软件质量，以及得到相应的安全程度要求。</a:t>
            </a:r>
            <a:endParaRPr lang="en-US" altLang="zh-CN" dirty="0" smtClean="0"/>
          </a:p>
          <a:p>
            <a:pPr lvl="1"/>
            <a:r>
              <a:rPr lang="zh-CN" altLang="en-US" dirty="0" smtClean="0"/>
              <a:t>而不能单纯地依赖后期的独立评价和测试</a:t>
            </a:r>
            <a:r>
              <a:rPr lang="en-US" dirty="0" smtClean="0"/>
              <a:t>(</a:t>
            </a:r>
            <a:r>
              <a:rPr lang="zh-CN" altLang="en-US" dirty="0" smtClean="0"/>
              <a:t>见</a:t>
            </a:r>
            <a:r>
              <a:rPr lang="en-US" dirty="0" smtClean="0"/>
              <a:t>22.5.6)</a:t>
            </a:r>
            <a:r>
              <a:rPr lang="zh-CN" altLang="en-US" dirty="0" smtClean="0"/>
              <a:t>。</a:t>
            </a:r>
            <a:endParaRPr lang="en-US" altLang="zh-CN" dirty="0" smtClean="0"/>
          </a:p>
          <a:p>
            <a:r>
              <a:rPr lang="zh-CN" altLang="en-US" dirty="0" smtClean="0"/>
              <a:t>考虑国内情况，同时考虑到与</a:t>
            </a:r>
            <a:r>
              <a:rPr lang="en-US" dirty="0" smtClean="0"/>
              <a:t>CMM</a:t>
            </a:r>
            <a:r>
              <a:rPr lang="zh-CN" altLang="en-US" dirty="0" smtClean="0"/>
              <a:t>的兼容性，形成了</a:t>
            </a:r>
            <a:r>
              <a:rPr lang="en-US" dirty="0" smtClean="0"/>
              <a:t>CSCMM</a:t>
            </a:r>
            <a:r>
              <a:rPr lang="zh-CN" altLang="en-US" dirty="0" smtClean="0"/>
              <a:t>的</a:t>
            </a:r>
            <a:r>
              <a:rPr lang="en-US" dirty="0" smtClean="0"/>
              <a:t>6</a:t>
            </a:r>
            <a:r>
              <a:rPr lang="zh-CN" altLang="en-US" dirty="0" smtClean="0"/>
              <a:t>级模型</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CSCMM</a:t>
            </a:r>
            <a:r>
              <a:rPr lang="zh-CN" altLang="en-US" dirty="0" smtClean="0"/>
              <a:t>与</a:t>
            </a:r>
            <a:r>
              <a:rPr lang="en-US" altLang="zh-CN" dirty="0" smtClean="0"/>
              <a:t>《</a:t>
            </a:r>
            <a:r>
              <a:rPr lang="zh-CN" altLang="en-US" dirty="0" smtClean="0"/>
              <a:t>软件工程化技术文件</a:t>
            </a:r>
            <a:r>
              <a:rPr lang="en-US" altLang="zh-CN" dirty="0" smtClean="0"/>
              <a:t>》</a:t>
            </a:r>
            <a:r>
              <a:rPr lang="zh-CN" altLang="en-US" dirty="0" smtClean="0"/>
              <a:t>是两个层面的指导。</a:t>
            </a:r>
            <a:endParaRPr lang="en-US" altLang="zh-CN" dirty="0" smtClean="0"/>
          </a:p>
          <a:p>
            <a:pPr lvl="1"/>
            <a:r>
              <a:rPr lang="en-US" altLang="zh-CN" dirty="0" smtClean="0"/>
              <a:t>《</a:t>
            </a:r>
            <a:r>
              <a:rPr lang="zh-CN" altLang="en-US" dirty="0" smtClean="0"/>
              <a:t>软件工程化技术文件</a:t>
            </a:r>
            <a:r>
              <a:rPr lang="en-US" altLang="zh-CN" dirty="0" smtClean="0"/>
              <a:t>》</a:t>
            </a:r>
            <a:r>
              <a:rPr lang="zh-CN" altLang="en-US" dirty="0" smtClean="0"/>
              <a:t>规定了每个参研单位和项目组必须遵循的最小工作过程要求，也是工程评审、评测、检查、跟踪等的基本依据；</a:t>
            </a:r>
            <a:endParaRPr lang="en-US" altLang="zh-CN" dirty="0" smtClean="0"/>
          </a:p>
          <a:p>
            <a:pPr lvl="1"/>
            <a:r>
              <a:rPr lang="en-US" dirty="0" smtClean="0"/>
              <a:t>CSCMM</a:t>
            </a:r>
            <a:r>
              <a:rPr lang="zh-CN" altLang="en-US" dirty="0" smtClean="0"/>
              <a:t>的目的是为提高参研团队和科研院所的整体能力给出的过程改进路线图，能够让团队诊断自身的弱项和强项，改进自身的不足。</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22.6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航天领域是“安全和任务关键”的主要领域。</a:t>
            </a:r>
            <a:endParaRPr lang="en-US" altLang="zh-CN" dirty="0" smtClean="0"/>
          </a:p>
          <a:p>
            <a:r>
              <a:rPr lang="zh-CN" altLang="en-US" dirty="0" smtClean="0"/>
              <a:t>阿丽安娜</a:t>
            </a:r>
            <a:r>
              <a:rPr lang="en-US" dirty="0" smtClean="0"/>
              <a:t>5</a:t>
            </a:r>
            <a:r>
              <a:rPr lang="zh-CN" altLang="en-US" dirty="0" smtClean="0"/>
              <a:t>型火箭的首次飞行灾难是每个软件工程工作者必须牢记的教训。</a:t>
            </a:r>
            <a:endParaRPr lang="en-US" altLang="zh-CN" dirty="0" smtClean="0"/>
          </a:p>
          <a:p>
            <a:r>
              <a:rPr lang="zh-CN" altLang="en-US" dirty="0" smtClean="0"/>
              <a:t>必须从中吸取教训，避免类似问题的再次发生。这就需要建立规范的、能够量化的软件研制过程，并且建立独立</a:t>
            </a:r>
            <a:r>
              <a:rPr lang="en-US" dirty="0" smtClean="0"/>
              <a:t>IV&amp;V</a:t>
            </a:r>
            <a:r>
              <a:rPr lang="zh-CN" altLang="en-US" dirty="0" smtClean="0"/>
              <a:t>机制。</a:t>
            </a:r>
            <a:endParaRPr lang="en-US" altLang="zh-CN" dirty="0" smtClean="0"/>
          </a:p>
          <a:p>
            <a:r>
              <a:rPr lang="zh-CN" altLang="en-US" dirty="0" smtClean="0"/>
              <a:t>从质量体系、配置管理、需求开发和管理等多个方面做好软件的研发和质量保证工作。</a:t>
            </a:r>
            <a:endParaRPr lang="en-US" altLang="zh-CN" dirty="0" smtClean="0"/>
          </a:p>
          <a:p>
            <a:r>
              <a:rPr lang="zh-CN" altLang="en-US" dirty="0" smtClean="0"/>
              <a:t>以“文档驱动开发”保证开发过程的可追踪性，真正做到“稳妥可靠、万无一失”。</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导致阿丽安娜火箭</a:t>
            </a:r>
            <a:r>
              <a:rPr lang="en-US" dirty="0" smtClean="0"/>
              <a:t>501</a:t>
            </a:r>
            <a:r>
              <a:rPr lang="zh-CN" altLang="en-US" dirty="0" smtClean="0"/>
              <a:t>失败的</a:t>
            </a:r>
            <a:r>
              <a:rPr lang="en-US" dirty="0" err="1" smtClean="0"/>
              <a:t>Ada</a:t>
            </a:r>
            <a:r>
              <a:rPr lang="zh-CN" altLang="en-US" dirty="0" smtClean="0"/>
              <a:t>代码</a:t>
            </a:r>
            <a:endParaRPr lang="zh-CN" altLang="en-US" dirty="0"/>
          </a:p>
        </p:txBody>
      </p:sp>
      <p:sp>
        <p:nvSpPr>
          <p:cNvPr id="1027" name="Rectangle 3"/>
          <p:cNvSpPr>
            <a:spLocks noChangeArrowheads="1"/>
          </p:cNvSpPr>
          <p:nvPr/>
        </p:nvSpPr>
        <p:spPr bwMode="auto">
          <a:xfrm>
            <a:off x="290286" y="1799295"/>
            <a:ext cx="8636000" cy="392415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L_M_BV_32 := TBD.T_ENTIER_32S ((1.0/C_M_LSB_BV) * G_M_INFO_DERIVE(T_ALG.E_BV));</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L_M_BV_32 &gt; 32767 then</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P_M_DERIVE(T_ALG.E_BV) := 16#7FFF#;</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elsif L_M_BV_32 &lt; -32768 then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P_M_DERIVE(T_ALG.E_BV) := 16#8000#;</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else    P_M_DERIVE(T_ALG.E_BV)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UC_16S_EN_16NS(TDB.T_ENTIER_16S(L_M_BV_32));</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end if;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P_M_DERIVE(T_ALG.E_BH) := </a:t>
            </a:r>
            <a:endPar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dirty="0" smtClean="0">
                <a:solidFill>
                  <a:srgbClr val="FF0000"/>
                </a:solidFill>
                <a:cs typeface="Times New Roman" pitchFamily="18" charset="0"/>
              </a:rPr>
              <a:t>	</a:t>
            </a:r>
            <a:r>
              <a:rPr kumimoji="0" lang="zh-CN" altLang="zh-CN" sz="1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UC_16S_EN_16NS (TDB.T_ENTIER_16S ((1.0/C_M_LSB_BH)</a:t>
            </a:r>
            <a:endPar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dirty="0" smtClean="0">
                <a:solidFill>
                  <a:srgbClr val="FF0000"/>
                </a:solidFill>
                <a:cs typeface="Times New Roman" pitchFamily="18" charset="0"/>
              </a:rPr>
              <a:t>	</a:t>
            </a:r>
            <a:r>
              <a:rPr kumimoji="0" lang="zh-CN"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*_M_INFO_DERIVE(T_ALG.E_BH)));</a:t>
            </a:r>
            <a:r>
              <a:rPr kumimoji="0" lang="zh-CN" altLang="zh-CN" sz="1800" b="0" i="0" u="none" strike="noStrike" cap="none" normalizeH="0" baseline="0" dirty="0" smtClean="0">
                <a:ln>
                  <a:noFill/>
                </a:ln>
                <a:solidFill>
                  <a:srgbClr val="FF0000"/>
                </a:solidFill>
                <a:effectLst/>
                <a:latin typeface="Arial" pitchFamily="34" charset="0"/>
                <a:ea typeface="宋体" pitchFamily="2" charset="-122"/>
                <a:cs typeface="宋体" pitchFamily="2" charset="-122"/>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单纯从程序员角度考虑修改后的</a:t>
            </a:r>
            <a:r>
              <a:rPr lang="en-US" dirty="0" err="1" smtClean="0"/>
              <a:t>Ada</a:t>
            </a:r>
            <a:r>
              <a:rPr lang="zh-CN" altLang="en-US" dirty="0" smtClean="0"/>
              <a:t>代码</a:t>
            </a:r>
            <a:endParaRPr lang="zh-CN" altLang="en-US" dirty="0"/>
          </a:p>
        </p:txBody>
      </p:sp>
      <p:sp>
        <p:nvSpPr>
          <p:cNvPr id="3" name="内容占位符 2"/>
          <p:cNvSpPr>
            <a:spLocks noGrp="1"/>
          </p:cNvSpPr>
          <p:nvPr>
            <p:ph idx="1"/>
          </p:nvPr>
        </p:nvSpPr>
        <p:spPr>
          <a:xfrm>
            <a:off x="1084944" y="1135744"/>
            <a:ext cx="8001000" cy="3523343"/>
          </a:xfrm>
        </p:spPr>
        <p:txBody>
          <a:bodyPr/>
          <a:lstStyle/>
          <a:p>
            <a:r>
              <a:rPr lang="en-US" sz="1800" dirty="0" smtClean="0"/>
              <a:t>L_M_BH_32 := TBD.T_ENTIER_32S ((1.0/C_M_LSB_BH) * G_M_INFO_DERIVE(T_ALG.E_BH));</a:t>
            </a:r>
            <a:endParaRPr lang="zh-CN" altLang="en-US" sz="1800" dirty="0" smtClean="0"/>
          </a:p>
          <a:p>
            <a:r>
              <a:rPr lang="en-US" sz="1800" dirty="0" smtClean="0"/>
              <a:t>If L_M_BH_32 &gt; 32767 then</a:t>
            </a:r>
            <a:endParaRPr lang="zh-CN" altLang="en-US" sz="1800" dirty="0" smtClean="0"/>
          </a:p>
          <a:p>
            <a:r>
              <a:rPr lang="en-US" sz="1800" dirty="0" smtClean="0"/>
              <a:t>    P_M_DERIVE(T_ALG.E_BH) := 16#7FFF#;</a:t>
            </a:r>
            <a:endParaRPr lang="zh-CN" altLang="en-US" sz="1800" dirty="0" smtClean="0"/>
          </a:p>
          <a:p>
            <a:r>
              <a:rPr lang="en-US" sz="1800" dirty="0" err="1" smtClean="0"/>
              <a:t>elsif</a:t>
            </a:r>
            <a:r>
              <a:rPr lang="en-US" sz="1800" dirty="0" smtClean="0"/>
              <a:t> L_M_BH_32 &lt; -32768 then</a:t>
            </a:r>
            <a:endParaRPr lang="zh-CN" altLang="en-US" sz="1800" dirty="0" smtClean="0"/>
          </a:p>
          <a:p>
            <a:r>
              <a:rPr lang="en-US" sz="1800" dirty="0" smtClean="0"/>
              <a:t>    P_M_DERIVE(T_ALG.E_BH) := 16#8000#;</a:t>
            </a:r>
            <a:endParaRPr lang="zh-CN" altLang="en-US" sz="1800" dirty="0" smtClean="0"/>
          </a:p>
          <a:p>
            <a:r>
              <a:rPr lang="en-US" sz="1800" dirty="0" smtClean="0"/>
              <a:t>else</a:t>
            </a:r>
            <a:endParaRPr lang="zh-CN" altLang="en-US" sz="1800" dirty="0" smtClean="0"/>
          </a:p>
          <a:p>
            <a:r>
              <a:rPr lang="en-US" sz="1800" dirty="0" smtClean="0"/>
              <a:t>    P_M_DERIVE(T_ALG.E_BH) := 	UC_16S_EN_16NS(TDB.T_ENTIER_16S(L_M_BH_32));</a:t>
            </a:r>
            <a:endParaRPr lang="zh-CN" altLang="en-US" sz="1800" dirty="0" smtClean="0"/>
          </a:p>
          <a:p>
            <a:r>
              <a:rPr lang="en-US" sz="1800" dirty="0" smtClean="0"/>
              <a:t>end if;</a:t>
            </a:r>
            <a:endParaRPr lang="zh-CN" altLang="en-US" sz="1800" dirty="0" smtClean="0"/>
          </a:p>
          <a:p>
            <a:endParaRPr lang="zh-CN" altLang="en-US" dirty="0"/>
          </a:p>
        </p:txBody>
      </p:sp>
      <p:sp>
        <p:nvSpPr>
          <p:cNvPr id="4" name="矩形 3"/>
          <p:cNvSpPr/>
          <p:nvPr/>
        </p:nvSpPr>
        <p:spPr>
          <a:xfrm>
            <a:off x="827314" y="4362440"/>
            <a:ext cx="7707085" cy="1938992"/>
          </a:xfrm>
          <a:prstGeom prst="rect">
            <a:avLst/>
          </a:prstGeom>
        </p:spPr>
        <p:txBody>
          <a:bodyPr wrap="square">
            <a:spAutoFit/>
          </a:bodyPr>
          <a:lstStyle/>
          <a:p>
            <a:pPr lvl="1">
              <a:buFont typeface="Arial" pitchFamily="34" charset="0"/>
              <a:buChar char="•"/>
            </a:pPr>
            <a:r>
              <a:rPr lang="zh-CN" altLang="en-US" dirty="0" smtClean="0"/>
              <a:t> 仅仅做这样修改就能让让新火箭正常飞行了吗？</a:t>
            </a:r>
            <a:endParaRPr lang="en-US" altLang="zh-CN" dirty="0" smtClean="0"/>
          </a:p>
          <a:p>
            <a:pPr lvl="1">
              <a:buFont typeface="Arial" pitchFamily="34" charset="0"/>
              <a:buChar char="•"/>
            </a:pPr>
            <a:r>
              <a:rPr lang="zh-CN" altLang="en-US" dirty="0" smtClean="0"/>
              <a:t>  </a:t>
            </a:r>
            <a:r>
              <a:rPr lang="en-US" altLang="zh-CN" dirty="0" smtClean="0"/>
              <a:t>No!  </a:t>
            </a:r>
            <a:r>
              <a:rPr lang="zh-CN" altLang="en-US" dirty="0" smtClean="0"/>
              <a:t>我们太小看欧洲空间局的科学家和工程师了。</a:t>
            </a:r>
            <a:endParaRPr lang="en-US" altLang="zh-CN" dirty="0" smtClean="0"/>
          </a:p>
          <a:p>
            <a:pPr lvl="1">
              <a:buFont typeface="Arial" pitchFamily="34" charset="0"/>
              <a:buChar char="•"/>
            </a:pPr>
            <a:r>
              <a:rPr lang="zh-CN" altLang="en-US" dirty="0" smtClean="0"/>
              <a:t>  仅仅修改这两行代码的化，仍会继续犯同样的错误。</a:t>
            </a:r>
            <a:endParaRPr lang="en-US" altLang="zh-CN" dirty="0" smtClean="0"/>
          </a:p>
          <a:p>
            <a:pPr lvl="1">
              <a:buFont typeface="Arial" pitchFamily="34" charset="0"/>
              <a:buChar char="•"/>
            </a:pPr>
            <a:r>
              <a:rPr lang="en-US" altLang="zh-CN" dirty="0" smtClean="0"/>
              <a:t>  </a:t>
            </a:r>
            <a:r>
              <a:rPr lang="zh-CN" altLang="en-US" dirty="0" smtClean="0"/>
              <a:t>因为这种修改不能保证系统运行结果的正确。</a:t>
            </a:r>
            <a:endParaRPr lang="en-US" altLang="zh-CN" dirty="0" smtClean="0"/>
          </a:p>
          <a:p>
            <a:pPr lvl="1">
              <a:buFont typeface="Arial" pitchFamily="34" charset="0"/>
              <a:buChar char="•"/>
            </a:pPr>
            <a:r>
              <a:rPr lang="zh-CN" altLang="en-US" dirty="0" smtClean="0"/>
              <a:t>  工程人员必须从该项目中吸取经验和教训。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22.1.2 </a:t>
            </a:r>
            <a:r>
              <a:rPr lang="zh-CN" altLang="en-US" dirty="0" smtClean="0"/>
              <a:t>故障原因</a:t>
            </a:r>
            <a:endParaRPr lang="zh-CN" altLang="en-US" dirty="0"/>
          </a:p>
        </p:txBody>
      </p:sp>
      <p:sp>
        <p:nvSpPr>
          <p:cNvPr id="3" name="内容占位符 2"/>
          <p:cNvSpPr>
            <a:spLocks noGrp="1"/>
          </p:cNvSpPr>
          <p:nvPr>
            <p:ph idx="1"/>
          </p:nvPr>
        </p:nvSpPr>
        <p:spPr>
          <a:xfrm>
            <a:off x="928914" y="1092199"/>
            <a:ext cx="8019143" cy="5061857"/>
          </a:xfrm>
        </p:spPr>
        <p:txBody>
          <a:bodyPr/>
          <a:lstStyle/>
          <a:p>
            <a:r>
              <a:rPr lang="en-US" b="1" dirty="0" smtClean="0"/>
              <a:t>1</a:t>
            </a:r>
            <a:r>
              <a:rPr lang="zh-CN" altLang="en-US" b="1" dirty="0" smtClean="0"/>
              <a:t>）软件测试和质量保证工作不充分</a:t>
            </a:r>
            <a:endParaRPr lang="en-US" altLang="zh-CN" b="1" dirty="0" smtClean="0"/>
          </a:p>
          <a:p>
            <a:pPr lvl="1"/>
            <a:r>
              <a:rPr lang="zh-CN" altLang="en-US" dirty="0" smtClean="0"/>
              <a:t>系统需求中要求箭载计算机的最大工作负载目标不允许超过</a:t>
            </a:r>
            <a:r>
              <a:rPr lang="en-US" dirty="0" smtClean="0"/>
              <a:t>80</a:t>
            </a:r>
            <a:r>
              <a:rPr lang="zh-CN" altLang="en-US" dirty="0" smtClean="0"/>
              <a:t>％，并非要求所有的变量转换都要被保护。调查组对所有</a:t>
            </a:r>
            <a:r>
              <a:rPr lang="en-US" dirty="0" err="1" smtClean="0"/>
              <a:t>Ada</a:t>
            </a:r>
            <a:r>
              <a:rPr lang="zh-CN" altLang="en-US" dirty="0" smtClean="0"/>
              <a:t>源代码进行了分析，有七个变量都用到从浮点到整型的转换，都可能会导致溢出。但是，只有其中的四个变量有保护，另外三个变量未被保护。</a:t>
            </a:r>
            <a:endParaRPr lang="en-US" altLang="zh-CN" dirty="0" smtClean="0"/>
          </a:p>
          <a:p>
            <a:r>
              <a:rPr lang="en-US" b="1" dirty="0" smtClean="0"/>
              <a:t>2</a:t>
            </a:r>
            <a:r>
              <a:rPr lang="zh-CN" altLang="en-US" b="1" dirty="0" smtClean="0"/>
              <a:t>）软件设计理念错误</a:t>
            </a:r>
            <a:endParaRPr lang="en-US" altLang="zh-CN" b="1" dirty="0" smtClean="0"/>
          </a:p>
          <a:p>
            <a:pPr lvl="1"/>
            <a:r>
              <a:rPr lang="zh-CN" altLang="en-US" dirty="0" smtClean="0"/>
              <a:t>阿丽亚娜</a:t>
            </a:r>
            <a:r>
              <a:rPr lang="en-US" dirty="0" smtClean="0"/>
              <a:t> 501 </a:t>
            </a:r>
            <a:r>
              <a:rPr lang="zh-CN" altLang="en-US" dirty="0" smtClean="0"/>
              <a:t>软件开发中一个基本论点是减少随机性故障。</a:t>
            </a:r>
            <a:endParaRPr lang="en-US" altLang="zh-CN" dirty="0" smtClean="0"/>
          </a:p>
          <a:p>
            <a:pPr lvl="2"/>
            <a:r>
              <a:rPr lang="zh-CN" altLang="en-US" dirty="0" smtClean="0"/>
              <a:t>为了避免箭载计算机随机性故障，供应商必须严格遵守了软件需求规格说明书规定的“判定到异常后停机。”</a:t>
            </a:r>
            <a:endParaRPr lang="en-US" altLang="zh-CN" dirty="0" smtClean="0"/>
          </a:p>
          <a:p>
            <a:pPr lvl="2"/>
            <a:r>
              <a:rPr lang="zh-CN" altLang="en-US" dirty="0" smtClean="0"/>
              <a:t>然而，这次发生的异常情况不是随机性故障，而是一个设计错误：“虽然检测到了异常，但是却进行了不合适的处理。”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a:t>
            </a:r>
            <a:r>
              <a:rPr lang="zh-CN" altLang="en-US" b="1" dirty="0" smtClean="0"/>
              <a:t>）系统需求分析层面存在问题</a:t>
            </a:r>
            <a:endParaRPr lang="en-US" altLang="zh-CN" b="1" dirty="0" smtClean="0"/>
          </a:p>
          <a:p>
            <a:pPr lvl="1"/>
            <a:r>
              <a:rPr lang="zh-CN" altLang="en-US" dirty="0" smtClean="0"/>
              <a:t>箭载计算机需求规格说明中遗漏了阿丽亚娜</a:t>
            </a:r>
            <a:r>
              <a:rPr lang="en-US" dirty="0" smtClean="0"/>
              <a:t> 5 </a:t>
            </a:r>
            <a:r>
              <a:rPr lang="zh-CN" altLang="en-US" dirty="0" smtClean="0"/>
              <a:t>的弹道数据。</a:t>
            </a:r>
            <a:endParaRPr lang="en-US" altLang="zh-CN" dirty="0" smtClean="0"/>
          </a:p>
          <a:p>
            <a:pPr lvl="1"/>
            <a:r>
              <a:rPr lang="zh-CN" altLang="en-US" dirty="0" smtClean="0"/>
              <a:t>也就是说，虽然承包商严格按需求规格说明开发软件，但是没有依据阿丽亚娜</a:t>
            </a:r>
            <a:r>
              <a:rPr lang="en-US" dirty="0" smtClean="0"/>
              <a:t>5</a:t>
            </a:r>
            <a:r>
              <a:rPr lang="zh-CN" altLang="en-US" dirty="0" smtClean="0"/>
              <a:t>弹道数据分析和确定变量值的值域范围，从而导致未对三个变量进行保护。</a:t>
            </a:r>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240</TotalTime>
  <Words>4995</Words>
  <Application>Microsoft PowerPoint</Application>
  <PresentationFormat>全屏显示(4:3)</PresentationFormat>
  <Paragraphs>316</Paragraphs>
  <Slides>57</Slides>
  <Notes>0</Notes>
  <HiddenSlides>0</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新模板-7</vt:lpstr>
      <vt:lpstr>自定义设计方案</vt:lpstr>
      <vt:lpstr>第22章 航天空间领域的软件过程 </vt:lpstr>
      <vt:lpstr>目录</vt:lpstr>
      <vt:lpstr>22.1阿丽安娜的教训</vt:lpstr>
      <vt:lpstr>22.1.1 阿丽安娜501的软件故障</vt:lpstr>
      <vt:lpstr>典型的软件原因</vt:lpstr>
      <vt:lpstr>导致阿丽安娜火箭501失败的Ada代码</vt:lpstr>
      <vt:lpstr>单纯从程序员角度考虑修改后的Ada代码</vt:lpstr>
      <vt:lpstr>22.1.2 故障原因</vt:lpstr>
      <vt:lpstr>幻灯片 9</vt:lpstr>
      <vt:lpstr>4）软件工程过程存在的问题</vt:lpstr>
      <vt:lpstr>4）软件工程过程存在的问题</vt:lpstr>
      <vt:lpstr>22.1.3 软件过程增强</vt:lpstr>
      <vt:lpstr>22.1.3 软件过程增强</vt:lpstr>
      <vt:lpstr>22.1.3 软件过程增强</vt:lpstr>
      <vt:lpstr>22.1.3 软件过程增强</vt:lpstr>
      <vt:lpstr>22.2 航天任务软件质量特征</vt:lpstr>
      <vt:lpstr>22.2.1 航天任务的要求</vt:lpstr>
      <vt:lpstr>22.2.2 软件质量和可信赖性</vt:lpstr>
      <vt:lpstr>幻灯片 19</vt:lpstr>
      <vt:lpstr>幻灯片 20</vt:lpstr>
      <vt:lpstr>幻灯片 21</vt:lpstr>
      <vt:lpstr>22.3 软件与系统安全性</vt:lpstr>
      <vt:lpstr>22.3.1 安全关键软件定义</vt:lpstr>
      <vt:lpstr>22.3.2 软件用于控制灾难</vt:lpstr>
      <vt:lpstr>22.3.3灾害的风险等级与控制方法</vt:lpstr>
      <vt:lpstr>可能性的划分为5个等级</vt:lpstr>
      <vt:lpstr>灾害发生概率和严重程度得到的风险指数</vt:lpstr>
      <vt:lpstr>软件风险控制类别</vt:lpstr>
      <vt:lpstr>22.3.4 将系统风险转换为软件风险</vt:lpstr>
      <vt:lpstr>22.3.5 安全活动的工作量</vt:lpstr>
      <vt:lpstr>幻灯片 31</vt:lpstr>
      <vt:lpstr>幻灯片 32</vt:lpstr>
      <vt:lpstr>22.4 欧洲空间局的软件开发过程</vt:lpstr>
      <vt:lpstr>22.4.1 软件开发文件族谱</vt:lpstr>
      <vt:lpstr>22.4.2 基本阶段、活动和里程碑</vt:lpstr>
      <vt:lpstr>幻灯片 36</vt:lpstr>
      <vt:lpstr>22.4.3 软件生命周期</vt:lpstr>
      <vt:lpstr>增量式提交方法</vt:lpstr>
      <vt:lpstr>渐进式提交方法</vt:lpstr>
      <vt:lpstr>22.4.4 原型的使用和抛弃</vt:lpstr>
      <vt:lpstr>22.4.5 需求变更处理</vt:lpstr>
      <vt:lpstr>22.4.5 需求变更处理</vt:lpstr>
      <vt:lpstr>22.5 中国载人航天的软件工程化</vt:lpstr>
      <vt:lpstr>22.5.1 载人航天软件特点与工程化要求</vt:lpstr>
      <vt:lpstr>22.5.2 软件工程化运动及思想转变</vt:lpstr>
      <vt:lpstr>思想上的转变</vt:lpstr>
      <vt:lpstr>思想上的转变</vt:lpstr>
      <vt:lpstr>22.5.3 软件开发过程模型</vt:lpstr>
      <vt:lpstr>渐进式开发模型</vt:lpstr>
      <vt:lpstr>增量式过程</vt:lpstr>
      <vt:lpstr>22.5.4 文档编制要求与剪裁</vt:lpstr>
      <vt:lpstr>22.7.5 配置管理与质量保证体系建立</vt:lpstr>
      <vt:lpstr>质量保证体系</vt:lpstr>
      <vt:lpstr>22.5.6 独立验证与确认</vt:lpstr>
      <vt:lpstr>22.5.7 整体工程能力的提高</vt:lpstr>
      <vt:lpstr>幻灯片 56</vt:lpstr>
      <vt:lpstr>22.6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航天空间领域的软件过程 </dc:title>
  <dc:creator>Think</dc:creator>
  <cp:lastModifiedBy>Think</cp:lastModifiedBy>
  <cp:revision>27</cp:revision>
  <dcterms:created xsi:type="dcterms:W3CDTF">2014-07-13T04:58:35Z</dcterms:created>
  <dcterms:modified xsi:type="dcterms:W3CDTF">2014-07-15T11:26:50Z</dcterms:modified>
</cp:coreProperties>
</file>