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6"/>
  </p:notesMasterIdLst>
  <p:handoutMasterIdLst>
    <p:handoutMasterId r:id="rId57"/>
  </p:handoutMasterIdLst>
  <p:sldIdLst>
    <p:sldId id="256" r:id="rId3"/>
    <p:sldId id="257" r:id="rId4"/>
    <p:sldId id="259" r:id="rId5"/>
    <p:sldId id="260" r:id="rId6"/>
    <p:sldId id="261" r:id="rId7"/>
    <p:sldId id="262" r:id="rId8"/>
    <p:sldId id="263" r:id="rId9"/>
    <p:sldId id="264" r:id="rId10"/>
    <p:sldId id="265" r:id="rId11"/>
    <p:sldId id="258"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8" r:id="rId33"/>
    <p:sldId id="287" r:id="rId34"/>
    <p:sldId id="289" r:id="rId35"/>
    <p:sldId id="290" r:id="rId36"/>
    <p:sldId id="291" r:id="rId37"/>
    <p:sldId id="292" r:id="rId38"/>
    <p:sldId id="293" r:id="rId39"/>
    <p:sldId id="294" r:id="rId40"/>
    <p:sldId id="266" r:id="rId41"/>
    <p:sldId id="296" r:id="rId42"/>
    <p:sldId id="297" r:id="rId43"/>
    <p:sldId id="299" r:id="rId44"/>
    <p:sldId id="300" r:id="rId45"/>
    <p:sldId id="301" r:id="rId46"/>
    <p:sldId id="302" r:id="rId47"/>
    <p:sldId id="303" r:id="rId48"/>
    <p:sldId id="304" r:id="rId49"/>
    <p:sldId id="305" r:id="rId50"/>
    <p:sldId id="307" r:id="rId51"/>
    <p:sldId id="295" r:id="rId52"/>
    <p:sldId id="308" r:id="rId53"/>
    <p:sldId id="309" r:id="rId54"/>
    <p:sldId id="306" r:id="rId5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25</a:t>
            </a:r>
            <a:r>
              <a:rPr lang="zh-CN" altLang="en-US" dirty="0" smtClean="0"/>
              <a:t>章 网络工程与软件工程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25.2 </a:t>
            </a:r>
            <a:r>
              <a:rPr lang="zh-CN" altLang="en-US" dirty="0" smtClean="0"/>
              <a:t>包交换的网络工程</a:t>
            </a:r>
            <a:endParaRPr lang="zh-CN" altLang="en-US" dirty="0"/>
          </a:p>
        </p:txBody>
      </p:sp>
      <p:sp>
        <p:nvSpPr>
          <p:cNvPr id="3" name="内容占位符 2"/>
          <p:cNvSpPr>
            <a:spLocks noGrp="1"/>
          </p:cNvSpPr>
          <p:nvPr>
            <p:ph idx="1"/>
          </p:nvPr>
        </p:nvSpPr>
        <p:spPr/>
        <p:txBody>
          <a:bodyPr/>
          <a:lstStyle/>
          <a:p>
            <a:r>
              <a:rPr lang="en-US" dirty="0" smtClean="0"/>
              <a:t>25.2.1 </a:t>
            </a:r>
            <a:r>
              <a:rPr lang="zh-CN" altLang="en-US" dirty="0" smtClean="0"/>
              <a:t>电路交换</a:t>
            </a:r>
            <a:r>
              <a:rPr lang="en-US" dirty="0" smtClean="0"/>
              <a:t>-</a:t>
            </a:r>
            <a:r>
              <a:rPr lang="zh-CN" altLang="en-US" dirty="0" smtClean="0"/>
              <a:t>消息交换</a:t>
            </a:r>
            <a:r>
              <a:rPr lang="en-US" dirty="0" smtClean="0"/>
              <a:t>--</a:t>
            </a:r>
            <a:r>
              <a:rPr lang="zh-CN" altLang="en-US" dirty="0" smtClean="0"/>
              <a:t>包交换技术对比</a:t>
            </a:r>
            <a:r>
              <a:rPr lang="en-US" dirty="0" smtClean="0"/>
              <a:t>	</a:t>
            </a:r>
            <a:endParaRPr lang="zh-CN" altLang="en-US" dirty="0" smtClean="0"/>
          </a:p>
          <a:p>
            <a:r>
              <a:rPr lang="en-US" dirty="0" smtClean="0"/>
              <a:t>25.2.2 </a:t>
            </a:r>
            <a:r>
              <a:rPr lang="zh-CN" altLang="en-US" dirty="0" smtClean="0"/>
              <a:t>包交换通信的基本方法</a:t>
            </a:r>
          </a:p>
          <a:p>
            <a:r>
              <a:rPr lang="en-US" dirty="0" smtClean="0"/>
              <a:t>25.2.3 </a:t>
            </a:r>
            <a:r>
              <a:rPr lang="zh-CN" altLang="en-US" dirty="0" smtClean="0"/>
              <a:t>包交换网的要素和工程问题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82171" y="152400"/>
            <a:ext cx="8233229" cy="736600"/>
          </a:xfrm>
        </p:spPr>
        <p:txBody>
          <a:bodyPr/>
          <a:lstStyle/>
          <a:p>
            <a:r>
              <a:rPr lang="en-US" dirty="0" smtClean="0"/>
              <a:t>25.2.1 </a:t>
            </a:r>
            <a:r>
              <a:rPr lang="zh-CN" altLang="en-US" dirty="0" smtClean="0"/>
              <a:t>电路交换</a:t>
            </a:r>
            <a:r>
              <a:rPr lang="en-US" dirty="0" smtClean="0"/>
              <a:t>-</a:t>
            </a:r>
            <a:r>
              <a:rPr lang="zh-CN" altLang="en-US" dirty="0" smtClean="0"/>
              <a:t>消息交换</a:t>
            </a:r>
            <a:r>
              <a:rPr lang="en-US" dirty="0" smtClean="0"/>
              <a:t>--</a:t>
            </a:r>
            <a:r>
              <a:rPr lang="zh-CN" altLang="en-US" dirty="0" smtClean="0"/>
              <a:t>包交换技术对比</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31990" y="885373"/>
            <a:ext cx="8910412" cy="5900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电路交换</a:t>
            </a:r>
            <a:endParaRPr lang="zh-CN" altLang="en-US" dirty="0"/>
          </a:p>
        </p:txBody>
      </p:sp>
      <p:sp>
        <p:nvSpPr>
          <p:cNvPr id="3" name="内容占位符 2"/>
          <p:cNvSpPr>
            <a:spLocks noGrp="1"/>
          </p:cNvSpPr>
          <p:nvPr>
            <p:ph idx="1"/>
          </p:nvPr>
        </p:nvSpPr>
        <p:spPr/>
        <p:txBody>
          <a:bodyPr/>
          <a:lstStyle/>
          <a:p>
            <a:pPr lvl="1"/>
            <a:r>
              <a:rPr lang="zh-CN" altLang="en-US" dirty="0" smtClean="0"/>
              <a:t>是传统电话网络，需要在发送者和接受者之间建立完整的连接路径。</a:t>
            </a:r>
            <a:endParaRPr lang="en-US" altLang="zh-CN" dirty="0" smtClean="0"/>
          </a:p>
          <a:p>
            <a:pPr lvl="1"/>
            <a:r>
              <a:rPr lang="zh-CN" altLang="en-US" dirty="0" smtClean="0"/>
              <a:t>该路径专供这两者使用，不管是否有数据传输。其它发送者不能借用此通道，尽管通道是空闲。</a:t>
            </a:r>
            <a:endParaRPr lang="en-US" altLang="zh-CN" dirty="0" smtClean="0"/>
          </a:p>
          <a:p>
            <a:pPr lvl="1"/>
            <a:r>
              <a:rPr lang="zh-CN" altLang="en-US" dirty="0" smtClean="0"/>
              <a:t>这种结构对于传输时间长、密度大、连续的实时通信是最合适的。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消息交换</a:t>
            </a:r>
            <a:endParaRPr lang="zh-CN" altLang="en-US" dirty="0"/>
          </a:p>
        </p:txBody>
      </p:sp>
      <p:sp>
        <p:nvSpPr>
          <p:cNvPr id="3" name="内容占位符 2"/>
          <p:cNvSpPr>
            <a:spLocks noGrp="1"/>
          </p:cNvSpPr>
          <p:nvPr>
            <p:ph idx="1"/>
          </p:nvPr>
        </p:nvSpPr>
        <p:spPr/>
        <p:txBody>
          <a:bodyPr/>
          <a:lstStyle/>
          <a:p>
            <a:pPr lvl="1"/>
            <a:r>
              <a:rPr lang="zh-CN" altLang="en-US" dirty="0" smtClean="0"/>
              <a:t>整个消息随着电路交换路径从一个结点传递到另一个结点，即，只有俩个点之间的连接结点结合是空闲时才能进行。</a:t>
            </a:r>
            <a:endParaRPr lang="en-US" altLang="zh-CN" dirty="0" smtClean="0"/>
          </a:p>
          <a:p>
            <a:pPr lvl="1"/>
            <a:r>
              <a:rPr lang="zh-CN" altLang="en-US" dirty="0" smtClean="0"/>
              <a:t>与纯电路交互的主要的差别是：信息在每个结点上可以“存储</a:t>
            </a:r>
            <a:r>
              <a:rPr lang="en-US" dirty="0" smtClean="0"/>
              <a:t>-</a:t>
            </a:r>
            <a:r>
              <a:rPr lang="zh-CN" altLang="en-US" dirty="0" smtClean="0"/>
              <a:t>发送”，而不是连续的发送。</a:t>
            </a:r>
            <a:endParaRPr lang="en-US" altLang="zh-CN" dirty="0" smtClean="0"/>
          </a:p>
          <a:p>
            <a:pPr lvl="1"/>
            <a:r>
              <a:rPr lang="zh-CN" altLang="en-US" dirty="0" smtClean="0"/>
              <a:t>如果一个路径上的链接正在被使用，消息可以存储在结点上，直到该链路有空时再发送。这种结构的优势是可以有效地共享信道，但是对于高速通信其等待时间太长。</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包交换</a:t>
            </a:r>
            <a:endParaRPr lang="zh-CN" altLang="en-US" dirty="0"/>
          </a:p>
        </p:txBody>
      </p:sp>
      <p:sp>
        <p:nvSpPr>
          <p:cNvPr id="3" name="内容占位符 2"/>
          <p:cNvSpPr>
            <a:spLocks noGrp="1"/>
          </p:cNvSpPr>
          <p:nvPr>
            <p:ph idx="1"/>
          </p:nvPr>
        </p:nvSpPr>
        <p:spPr/>
        <p:txBody>
          <a:bodyPr/>
          <a:lstStyle/>
          <a:p>
            <a:pPr lvl="1"/>
            <a:r>
              <a:rPr lang="zh-CN" altLang="en-US" dirty="0" smtClean="0"/>
              <a:t>非常像消息交换，但并不需要预先设定完整的从“源</a:t>
            </a:r>
            <a:r>
              <a:rPr lang="en-US" dirty="0" smtClean="0"/>
              <a:t>-</a:t>
            </a:r>
            <a:r>
              <a:rPr lang="zh-CN" altLang="en-US" dirty="0" smtClean="0"/>
              <a:t>到</a:t>
            </a:r>
            <a:r>
              <a:rPr lang="en-US" dirty="0" smtClean="0"/>
              <a:t>-</a:t>
            </a:r>
            <a:r>
              <a:rPr lang="zh-CN" altLang="en-US" dirty="0" smtClean="0"/>
              <a:t>目的地”的完整路径。</a:t>
            </a:r>
            <a:endParaRPr lang="en-US" altLang="zh-CN" dirty="0" smtClean="0"/>
          </a:p>
          <a:p>
            <a:pPr lvl="1"/>
            <a:r>
              <a:rPr lang="zh-CN" altLang="en-US" dirty="0" smtClean="0"/>
              <a:t>不是把整个消息从一个结点完全发送到另一个结点，而是把整个消息分解成若干个“块</a:t>
            </a:r>
            <a:r>
              <a:rPr lang="en-US" dirty="0" smtClean="0"/>
              <a:t>(Chunk)</a:t>
            </a:r>
            <a:r>
              <a:rPr lang="zh-CN" altLang="en-US" dirty="0" smtClean="0"/>
              <a:t>”或“包</a:t>
            </a:r>
            <a:r>
              <a:rPr lang="en-US" dirty="0" smtClean="0"/>
              <a:t>(packet)</a:t>
            </a:r>
            <a:r>
              <a:rPr lang="zh-CN" altLang="en-US" dirty="0" smtClean="0"/>
              <a:t>”。</a:t>
            </a:r>
            <a:endParaRPr lang="en-US" altLang="zh-CN" dirty="0" smtClean="0"/>
          </a:p>
          <a:p>
            <a:pPr lvl="1"/>
            <a:r>
              <a:rPr lang="zh-CN" altLang="en-US" dirty="0" smtClean="0"/>
              <a:t>每个包中都有一个“头部</a:t>
            </a:r>
            <a:r>
              <a:rPr lang="en-US" dirty="0" smtClean="0"/>
              <a:t>(header)</a:t>
            </a:r>
            <a:r>
              <a:rPr lang="zh-CN" altLang="en-US" dirty="0" smtClean="0"/>
              <a:t>”，其中有接收端的网络地址，以及该包的内容数据。</a:t>
            </a:r>
            <a:endParaRPr lang="en-US" altLang="zh-CN" dirty="0" smtClean="0"/>
          </a:p>
          <a:p>
            <a:pPr lvl="1"/>
            <a:r>
              <a:rPr lang="zh-CN" altLang="en-US" dirty="0" smtClean="0"/>
              <a:t>在每个结点上，用一个路由器</a:t>
            </a:r>
            <a:r>
              <a:rPr lang="en-US" dirty="0" smtClean="0"/>
              <a:t>(router)</a:t>
            </a:r>
            <a:r>
              <a:rPr lang="zh-CN" altLang="en-US" dirty="0" smtClean="0"/>
              <a:t>动态为达到的消息选择最有效的传递路径。</a:t>
            </a:r>
            <a:endParaRPr lang="en-US" altLang="zh-CN" dirty="0" smtClean="0"/>
          </a:p>
          <a:p>
            <a:pPr lvl="1"/>
            <a:r>
              <a:rPr lang="zh-CN" altLang="en-US" dirty="0" smtClean="0"/>
              <a:t>这样让每个包的传递通过最有效的路径到底目的地</a:t>
            </a:r>
            <a:r>
              <a:rPr lang="en-US" dirty="0" smtClean="0"/>
              <a:t>(</a:t>
            </a:r>
            <a:r>
              <a:rPr lang="zh-CN" altLang="en-US" dirty="0" smtClean="0"/>
              <a:t>通过未使用的通道</a:t>
            </a:r>
            <a:r>
              <a:rPr lang="en-US" dirty="0" smtClean="0"/>
              <a:t>)</a:t>
            </a:r>
            <a:r>
              <a:rPr lang="zh-CN" altLang="en-US" dirty="0" smtClean="0"/>
              <a:t>。与消息交换网对比这样的结构可以提高传输速度</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25.2.2 </a:t>
            </a:r>
            <a:r>
              <a:rPr lang="zh-CN" altLang="en-US" dirty="0" smtClean="0"/>
              <a:t>包交换通信的基本方法</a:t>
            </a:r>
            <a:endParaRPr lang="zh-CN" altLang="en-US" dirty="0"/>
          </a:p>
        </p:txBody>
      </p:sp>
      <p:sp>
        <p:nvSpPr>
          <p:cNvPr id="3" name="内容占位符 2"/>
          <p:cNvSpPr>
            <a:spLocks noGrp="1"/>
          </p:cNvSpPr>
          <p:nvPr>
            <p:ph idx="1"/>
          </p:nvPr>
        </p:nvSpPr>
        <p:spPr/>
        <p:txBody>
          <a:bodyPr/>
          <a:lstStyle/>
          <a:p>
            <a:r>
              <a:rPr lang="zh-CN" altLang="en-US" dirty="0" smtClean="0"/>
              <a:t>包交换的基本思想是“存储</a:t>
            </a:r>
            <a:r>
              <a:rPr lang="en-US" dirty="0" smtClean="0"/>
              <a:t>-</a:t>
            </a:r>
            <a:r>
              <a:rPr lang="zh-CN" altLang="en-US" dirty="0" smtClean="0"/>
              <a:t>转发</a:t>
            </a:r>
            <a:r>
              <a:rPr lang="en-US" dirty="0" smtClean="0"/>
              <a:t>(store-and-forward)</a:t>
            </a:r>
            <a:r>
              <a:rPr lang="zh-CN" altLang="en-US" dirty="0" smtClean="0"/>
              <a:t>”，即，每个结点在收到包时，先存储到队列中，然后在转发出去。至于转发到哪个网络结点，取决于当前路由表中和包中的地址信息，这就需要构造相应的路由算法。</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假定从源</a:t>
            </a:r>
            <a:r>
              <a:rPr lang="en-US" dirty="0" smtClean="0"/>
              <a:t>S</a:t>
            </a:r>
            <a:r>
              <a:rPr lang="zh-CN" altLang="en-US" dirty="0" smtClean="0"/>
              <a:t>到目的地</a:t>
            </a:r>
            <a:r>
              <a:rPr lang="en-US" dirty="0" smtClean="0"/>
              <a:t>D</a:t>
            </a:r>
            <a:r>
              <a:rPr lang="zh-CN" altLang="en-US" dirty="0" smtClean="0"/>
              <a:t>建立了一个物理网络，中间有许多结点，取其中任意一个</a:t>
            </a:r>
            <a:r>
              <a:rPr lang="en-US" dirty="0" smtClean="0"/>
              <a:t>K</a:t>
            </a:r>
            <a:r>
              <a:rPr lang="zh-CN" altLang="en-US" dirty="0" smtClean="0"/>
              <a:t>存储并等待转发给结点</a:t>
            </a:r>
            <a:r>
              <a:rPr lang="en-US" dirty="0" smtClean="0"/>
              <a:t>P</a:t>
            </a:r>
            <a:r>
              <a:rPr lang="zh-CN" altLang="en-US" dirty="0" smtClean="0"/>
              <a:t>，以此类推构成从</a:t>
            </a:r>
            <a:r>
              <a:rPr lang="en-US" dirty="0" smtClean="0"/>
              <a:t>S</a:t>
            </a:r>
            <a:r>
              <a:rPr lang="zh-CN" altLang="en-US" dirty="0" smtClean="0"/>
              <a:t>到</a:t>
            </a:r>
            <a:r>
              <a:rPr lang="en-US" dirty="0" smtClean="0"/>
              <a:t>D</a:t>
            </a:r>
            <a:r>
              <a:rPr lang="zh-CN" altLang="en-US" dirty="0" smtClean="0"/>
              <a:t>的路由。</a:t>
            </a:r>
            <a:endParaRPr lang="en-US" altLang="zh-CN" dirty="0" smtClean="0"/>
          </a:p>
          <a:p>
            <a:r>
              <a:rPr lang="zh-CN" altLang="en-US" dirty="0" smtClean="0"/>
              <a:t>那么从</a:t>
            </a:r>
            <a:r>
              <a:rPr lang="en-US" dirty="0" smtClean="0"/>
              <a:t>K</a:t>
            </a:r>
            <a:r>
              <a:rPr lang="zh-CN" altLang="en-US" dirty="0" smtClean="0"/>
              <a:t>结点如何选择结点</a:t>
            </a:r>
            <a:r>
              <a:rPr lang="en-US" dirty="0" smtClean="0"/>
              <a:t>P</a:t>
            </a:r>
            <a:r>
              <a:rPr lang="zh-CN" altLang="en-US" dirty="0" smtClean="0"/>
              <a:t>就是路由的选择策略。可以用两种方法：</a:t>
            </a:r>
            <a:endParaRPr lang="en-US" altLang="zh-CN" dirty="0" smtClean="0"/>
          </a:p>
          <a:p>
            <a:pPr lvl="1"/>
            <a:r>
              <a:rPr lang="en-US" dirty="0" smtClean="0"/>
              <a:t>1</a:t>
            </a:r>
            <a:r>
              <a:rPr lang="zh-CN" altLang="en-US" dirty="0" smtClean="0"/>
              <a:t>）固定路由</a:t>
            </a:r>
            <a:endParaRPr lang="en-US" altLang="zh-CN" dirty="0" smtClean="0"/>
          </a:p>
          <a:p>
            <a:pPr lvl="2"/>
            <a:r>
              <a:rPr lang="zh-CN" altLang="en-US" dirty="0" smtClean="0"/>
              <a:t>事先设计好路由，</a:t>
            </a:r>
            <a:endParaRPr lang="en-US" altLang="zh-CN" dirty="0" smtClean="0"/>
          </a:p>
          <a:p>
            <a:pPr lvl="1"/>
            <a:r>
              <a:rPr lang="en-US" dirty="0" smtClean="0"/>
              <a:t>2</a:t>
            </a:r>
            <a:r>
              <a:rPr lang="zh-CN" altLang="en-US" dirty="0" smtClean="0"/>
              <a:t>）自适应</a:t>
            </a:r>
            <a:r>
              <a:rPr lang="en-US" dirty="0" smtClean="0"/>
              <a:t>(adaptive)</a:t>
            </a:r>
            <a:r>
              <a:rPr lang="zh-CN" altLang="en-US" dirty="0" smtClean="0"/>
              <a:t>路由，</a:t>
            </a:r>
            <a:endParaRPr lang="en-US" altLang="zh-CN" dirty="0" smtClean="0"/>
          </a:p>
          <a:p>
            <a:pPr lvl="2"/>
            <a:r>
              <a:rPr lang="zh-CN" altLang="en-US" dirty="0" smtClean="0"/>
              <a:t>依据运行时情况</a:t>
            </a:r>
            <a:r>
              <a:rPr lang="en-US" dirty="0" smtClean="0"/>
              <a:t>(</a:t>
            </a:r>
            <a:r>
              <a:rPr lang="zh-CN" altLang="en-US" dirty="0" smtClean="0"/>
              <a:t>例如，网络的流量、网络的状态等</a:t>
            </a:r>
            <a:r>
              <a:rPr lang="en-US" dirty="0" smtClean="0"/>
              <a:t>)</a:t>
            </a:r>
            <a:r>
              <a:rPr lang="zh-CN" altLang="en-US" dirty="0" smtClean="0"/>
              <a:t>决定选取哪个结点作为</a:t>
            </a:r>
            <a:r>
              <a:rPr lang="en-US" dirty="0" smtClean="0"/>
              <a:t>P</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1114" y="1077686"/>
            <a:ext cx="8001000" cy="4902200"/>
          </a:xfrm>
        </p:spPr>
        <p:txBody>
          <a:bodyPr/>
          <a:lstStyle/>
          <a:p>
            <a:r>
              <a:rPr lang="zh-CN" altLang="en-US" dirty="0" smtClean="0"/>
              <a:t>典型地，具有</a:t>
            </a:r>
            <a:r>
              <a:rPr lang="en-US" dirty="0" smtClean="0"/>
              <a:t>N</a:t>
            </a:r>
            <a:r>
              <a:rPr lang="zh-CN" altLang="en-US" dirty="0" smtClean="0"/>
              <a:t>个结点的网络，每个结点称为</a:t>
            </a:r>
            <a:r>
              <a:rPr lang="en-US" dirty="0" smtClean="0"/>
              <a:t>IMP(ARPNET</a:t>
            </a:r>
            <a:r>
              <a:rPr lang="zh-CN" altLang="en-US" dirty="0" smtClean="0"/>
              <a:t>的叫法</a:t>
            </a:r>
            <a:r>
              <a:rPr lang="en-US" dirty="0" smtClean="0"/>
              <a:t>)(</a:t>
            </a:r>
            <a:r>
              <a:rPr lang="en-US" dirty="0" err="1" smtClean="0"/>
              <a:t>i</a:t>
            </a:r>
            <a:r>
              <a:rPr lang="en-US" dirty="0" smtClean="0"/>
              <a:t>= 1,2,3…N)</a:t>
            </a:r>
            <a:r>
              <a:rPr lang="zh-CN" altLang="en-US" dirty="0" smtClean="0"/>
              <a:t>均有一个路由表</a:t>
            </a:r>
            <a:r>
              <a:rPr lang="en-US" dirty="0" smtClean="0"/>
              <a:t>(RT)</a:t>
            </a:r>
            <a:r>
              <a:rPr lang="zh-CN" altLang="en-US" dirty="0" smtClean="0"/>
              <a:t>是</a:t>
            </a:r>
            <a:r>
              <a:rPr lang="en-US" dirty="0" smtClean="0"/>
              <a:t>N</a:t>
            </a:r>
            <a:r>
              <a:rPr lang="zh-CN" altLang="en-US" dirty="0" smtClean="0"/>
              <a:t>个结点项的其中之一。</a:t>
            </a:r>
            <a:endParaRPr lang="en-US" altLang="zh-CN" dirty="0" smtClean="0"/>
          </a:p>
          <a:p>
            <a:pPr lvl="1"/>
            <a:r>
              <a:rPr lang="zh-CN" altLang="en-US" dirty="0" smtClean="0"/>
              <a:t>每个项可分解为多个字段，其中的“</a:t>
            </a:r>
            <a:r>
              <a:rPr lang="en-US" dirty="0" smtClean="0"/>
              <a:t>delay</a:t>
            </a:r>
            <a:r>
              <a:rPr lang="zh-CN" altLang="en-US" dirty="0" smtClean="0"/>
              <a:t>”字段表示从节点</a:t>
            </a:r>
            <a:r>
              <a:rPr lang="en-US" dirty="0" err="1" smtClean="0"/>
              <a:t>i</a:t>
            </a:r>
            <a:r>
              <a:rPr lang="zh-CN" altLang="en-US" dirty="0" smtClean="0"/>
              <a:t>到</a:t>
            </a:r>
            <a:r>
              <a:rPr lang="en-US" dirty="0" smtClean="0"/>
              <a:t>k</a:t>
            </a:r>
            <a:r>
              <a:rPr lang="zh-CN" altLang="en-US" dirty="0" smtClean="0"/>
              <a:t>的最小延迟</a:t>
            </a:r>
            <a:r>
              <a:rPr lang="en-US" dirty="0" smtClean="0"/>
              <a:t>(</a:t>
            </a:r>
            <a:r>
              <a:rPr lang="zh-CN" altLang="en-US" dirty="0" smtClean="0"/>
              <a:t>估计的</a:t>
            </a:r>
            <a:r>
              <a:rPr lang="en-US" dirty="0" smtClean="0"/>
              <a:t>)</a:t>
            </a:r>
            <a:r>
              <a:rPr lang="zh-CN" altLang="en-US" dirty="0" smtClean="0"/>
              <a:t>。“</a:t>
            </a:r>
            <a:r>
              <a:rPr lang="en-US" dirty="0" smtClean="0"/>
              <a:t>next-node</a:t>
            </a:r>
            <a:r>
              <a:rPr lang="zh-CN" altLang="en-US" dirty="0" smtClean="0"/>
              <a:t>”字段表示消息转发的下一结点。“</a:t>
            </a:r>
            <a:r>
              <a:rPr lang="en-US" dirty="0" smtClean="0"/>
              <a:t>hop</a:t>
            </a:r>
            <a:r>
              <a:rPr lang="zh-CN" altLang="en-US" dirty="0" smtClean="0"/>
              <a:t>”字段表示转发到结点可的跳线数。使用</a:t>
            </a:r>
            <a:r>
              <a:rPr lang="en-US" dirty="0" smtClean="0"/>
              <a:t>hop</a:t>
            </a:r>
            <a:r>
              <a:rPr lang="zh-CN" altLang="en-US" dirty="0" smtClean="0"/>
              <a:t>字段可以判断出网络中的故障结点。</a:t>
            </a:r>
          </a:p>
          <a:p>
            <a:r>
              <a:rPr lang="zh-CN" altLang="en-US" dirty="0" smtClean="0"/>
              <a:t>每个路由表的长度将会随着结点的个数线性增长。当结点很多时，每个结点的路由表都会很大，查表极其浪费时间。</a:t>
            </a:r>
            <a:endParaRPr lang="en-US" altLang="zh-CN" dirty="0" smtClean="0"/>
          </a:p>
          <a:p>
            <a:pPr lvl="1"/>
            <a:r>
              <a:rPr lang="zh-CN" altLang="en-US" dirty="0" smtClean="0"/>
              <a:t>理论上，有</a:t>
            </a:r>
            <a:r>
              <a:rPr lang="en-US" dirty="0" smtClean="0"/>
              <a:t>N</a:t>
            </a:r>
            <a:r>
              <a:rPr lang="zh-CN" altLang="en-US" dirty="0" smtClean="0"/>
              <a:t>个结点的网络，就有</a:t>
            </a:r>
            <a:r>
              <a:rPr lang="en-US" dirty="0" smtClean="0"/>
              <a:t>2</a:t>
            </a:r>
            <a:r>
              <a:rPr lang="en-US" baseline="30000" dirty="0" smtClean="0"/>
              <a:t>N(N-1)</a:t>
            </a:r>
            <a:r>
              <a:rPr lang="zh-CN" altLang="en-US" dirty="0" smtClean="0"/>
              <a:t>个可能的拓扑结构。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互联网工作委员会的其中一项重要工作是提供的各种优化的路由表达结构和算法，以便降低网络中包的流量，提高包交换的效率。</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25.2.3 </a:t>
            </a:r>
            <a:r>
              <a:rPr lang="zh-CN" altLang="en-US" dirty="0" smtClean="0"/>
              <a:t>包交换网的要素和工程问题</a:t>
            </a:r>
            <a:endParaRPr lang="zh-CN" altLang="en-US" dirty="0"/>
          </a:p>
        </p:txBody>
      </p:sp>
      <p:sp>
        <p:nvSpPr>
          <p:cNvPr id="3" name="内容占位符 2"/>
          <p:cNvSpPr>
            <a:spLocks noGrp="1"/>
          </p:cNvSpPr>
          <p:nvPr>
            <p:ph idx="1"/>
          </p:nvPr>
        </p:nvSpPr>
        <p:spPr/>
        <p:txBody>
          <a:bodyPr/>
          <a:lstStyle/>
          <a:p>
            <a:r>
              <a:rPr lang="zh-CN" altLang="en-US" dirty="0" smtClean="0"/>
              <a:t>用包交换方法构造一个通信网络的基本要素有三个方面：</a:t>
            </a:r>
          </a:p>
          <a:p>
            <a:pPr lvl="1"/>
            <a:r>
              <a:rPr lang="en-US" dirty="0" smtClean="0"/>
              <a:t>1</a:t>
            </a:r>
            <a:r>
              <a:rPr lang="zh-CN" altLang="en-US" dirty="0" smtClean="0"/>
              <a:t>）定义出包的格式。一个包由头部和数据体组成。头部至少要有包的编号、源地址和目的地址。数据体定义具体的数据内容。</a:t>
            </a:r>
          </a:p>
          <a:p>
            <a:pPr lvl="1"/>
            <a:r>
              <a:rPr lang="en-US" dirty="0" smtClean="0"/>
              <a:t>2</a:t>
            </a:r>
            <a:r>
              <a:rPr lang="zh-CN" altLang="en-US" dirty="0" smtClean="0"/>
              <a:t>）定义出每个结点的路由表的格式和路由算法，可以是静态或动态方式。路由表的表达格式直接决定了查表寻找下一跳</a:t>
            </a:r>
            <a:r>
              <a:rPr lang="en-US" dirty="0" smtClean="0"/>
              <a:t>(</a:t>
            </a:r>
            <a:r>
              <a:rPr lang="zh-CN" altLang="en-US" dirty="0" smtClean="0"/>
              <a:t>包转发</a:t>
            </a:r>
            <a:r>
              <a:rPr lang="en-US" dirty="0" smtClean="0"/>
              <a:t>)</a:t>
            </a:r>
            <a:r>
              <a:rPr lang="zh-CN" altLang="en-US" dirty="0" smtClean="0"/>
              <a:t>的时间和地址，也就严重影响到网络的速度。</a:t>
            </a:r>
          </a:p>
          <a:p>
            <a:pPr lvl="1"/>
            <a:r>
              <a:rPr lang="en-US" dirty="0" smtClean="0"/>
              <a:t>3</a:t>
            </a:r>
            <a:r>
              <a:rPr lang="zh-CN" altLang="en-US" dirty="0" smtClean="0"/>
              <a:t>）对于每个网络结点，会同时收到若干个包。自然就需要对这些包进行排队，并按一定的排队算法</a:t>
            </a:r>
            <a:r>
              <a:rPr lang="en-US" dirty="0" smtClean="0"/>
              <a:t>(</a:t>
            </a:r>
            <a:r>
              <a:rPr lang="zh-CN" altLang="en-US" dirty="0" smtClean="0"/>
              <a:t>理论</a:t>
            </a:r>
            <a:r>
              <a:rPr lang="en-US" dirty="0" smtClean="0"/>
              <a:t>)</a:t>
            </a:r>
            <a:r>
              <a:rPr lang="zh-CN" altLang="en-US" dirty="0" smtClean="0"/>
              <a:t>，决定处理或转发这些包的顺序。</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25.1</a:t>
            </a:r>
            <a:r>
              <a:rPr lang="zh-CN" altLang="en-US" dirty="0" smtClean="0"/>
              <a:t>电信网络的软件工程化</a:t>
            </a:r>
          </a:p>
          <a:p>
            <a:r>
              <a:rPr lang="en-US" dirty="0" smtClean="0"/>
              <a:t>25.2 </a:t>
            </a:r>
            <a:r>
              <a:rPr lang="zh-CN" altLang="en-US" dirty="0" smtClean="0"/>
              <a:t>包交换的网络工程</a:t>
            </a:r>
          </a:p>
          <a:p>
            <a:r>
              <a:rPr lang="en-US" dirty="0" smtClean="0"/>
              <a:t>25.3 </a:t>
            </a:r>
            <a:r>
              <a:rPr lang="zh-CN" altLang="en-US" dirty="0" smtClean="0"/>
              <a:t>包结构设计例子</a:t>
            </a:r>
            <a:r>
              <a:rPr lang="en-US" dirty="0" smtClean="0"/>
              <a:t>—IPv4</a:t>
            </a:r>
            <a:endParaRPr lang="zh-CN" altLang="en-US" dirty="0" smtClean="0"/>
          </a:p>
          <a:p>
            <a:r>
              <a:rPr lang="en-US" dirty="0" smtClean="0"/>
              <a:t>25.4 </a:t>
            </a:r>
            <a:r>
              <a:rPr lang="zh-CN" altLang="en-US" dirty="0" smtClean="0"/>
              <a:t>互联网的工程化</a:t>
            </a:r>
            <a:r>
              <a:rPr lang="en-US" dirty="0" smtClean="0"/>
              <a:t>	</a:t>
            </a:r>
            <a:endParaRPr lang="zh-CN" altLang="en-US" dirty="0" smtClean="0"/>
          </a:p>
          <a:p>
            <a:r>
              <a:rPr lang="en-US" dirty="0" smtClean="0"/>
              <a:t>25.5 </a:t>
            </a:r>
            <a:r>
              <a:rPr lang="zh-CN" altLang="en-US" dirty="0" smtClean="0"/>
              <a:t>互联网体系结构及其进化</a:t>
            </a:r>
          </a:p>
          <a:p>
            <a:r>
              <a:rPr lang="en-US" dirty="0" smtClean="0"/>
              <a:t>25.6 </a:t>
            </a:r>
            <a:r>
              <a:rPr lang="zh-CN" altLang="en-US" dirty="0" smtClean="0"/>
              <a:t>网络进化等对软件工作者的挑战</a:t>
            </a:r>
          </a:p>
          <a:p>
            <a:r>
              <a:rPr lang="en-US" dirty="0" smtClean="0"/>
              <a:t>25.7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工作情景</a:t>
            </a:r>
            <a:endParaRPr lang="zh-CN" altLang="en-US" dirty="0"/>
          </a:p>
        </p:txBody>
      </p:sp>
      <p:sp>
        <p:nvSpPr>
          <p:cNvPr id="3" name="内容占位符 2"/>
          <p:cNvSpPr>
            <a:spLocks noGrp="1"/>
          </p:cNvSpPr>
          <p:nvPr>
            <p:ph idx="1"/>
          </p:nvPr>
        </p:nvSpPr>
        <p:spPr/>
        <p:txBody>
          <a:bodyPr/>
          <a:lstStyle/>
          <a:p>
            <a:r>
              <a:rPr lang="zh-CN" altLang="en-US" b="1" dirty="0" smtClean="0"/>
              <a:t>情景</a:t>
            </a:r>
            <a:r>
              <a:rPr lang="en-US" b="1" dirty="0" smtClean="0"/>
              <a:t>1</a:t>
            </a:r>
            <a:r>
              <a:rPr lang="zh-CN" altLang="en-US" b="1" dirty="0" smtClean="0"/>
              <a:t>：</a:t>
            </a:r>
            <a:endParaRPr lang="en-US" altLang="zh-CN" b="1" dirty="0" smtClean="0"/>
          </a:p>
          <a:p>
            <a:pPr lvl="1"/>
            <a:r>
              <a:rPr lang="zh-CN" altLang="en-US" dirty="0" smtClean="0"/>
              <a:t>从端到端的一次传输过程。当从一个端结点</a:t>
            </a:r>
            <a:r>
              <a:rPr lang="en-US" dirty="0" smtClean="0"/>
              <a:t>A</a:t>
            </a:r>
            <a:r>
              <a:rPr lang="zh-CN" altLang="en-US" dirty="0" smtClean="0"/>
              <a:t>到另一端结点</a:t>
            </a:r>
            <a:r>
              <a:rPr lang="en-US" dirty="0" smtClean="0"/>
              <a:t>B</a:t>
            </a:r>
            <a:r>
              <a:rPr lang="zh-CN" altLang="en-US" dirty="0" smtClean="0"/>
              <a:t>的传输时，首先要把大容量的数据内容</a:t>
            </a:r>
            <a:r>
              <a:rPr lang="en-US" dirty="0" smtClean="0"/>
              <a:t>X</a:t>
            </a:r>
            <a:r>
              <a:rPr lang="zh-CN" altLang="en-US" dirty="0" smtClean="0"/>
              <a:t>被拆分为若干个小数据包</a:t>
            </a:r>
            <a:r>
              <a:rPr lang="en-US" dirty="0" smtClean="0"/>
              <a:t>(</a:t>
            </a:r>
            <a:r>
              <a:rPr lang="zh-CN" altLang="en-US" dirty="0" smtClean="0"/>
              <a:t>例如，</a:t>
            </a:r>
            <a:r>
              <a:rPr lang="en-US" dirty="0" smtClean="0"/>
              <a:t>x</a:t>
            </a:r>
            <a:r>
              <a:rPr lang="en-US" baseline="-25000" dirty="0" smtClean="0"/>
              <a:t>1</a:t>
            </a:r>
            <a:r>
              <a:rPr lang="en-US" dirty="0" smtClean="0"/>
              <a:t>, x</a:t>
            </a:r>
            <a:r>
              <a:rPr lang="en-US" baseline="-25000" dirty="0" smtClean="0"/>
              <a:t>2</a:t>
            </a:r>
            <a:r>
              <a:rPr lang="en-US" dirty="0" smtClean="0"/>
              <a:t>, …</a:t>
            </a:r>
            <a:r>
              <a:rPr lang="en-US" dirty="0" err="1" smtClean="0"/>
              <a:t>x</a:t>
            </a:r>
            <a:r>
              <a:rPr lang="en-US" baseline="-25000" dirty="0" err="1" smtClean="0"/>
              <a:t>n</a:t>
            </a:r>
            <a:r>
              <a:rPr lang="en-US" dirty="0" smtClean="0"/>
              <a:t>)</a:t>
            </a:r>
            <a:r>
              <a:rPr lang="zh-CN" altLang="en-US" dirty="0" smtClean="0"/>
              <a:t>再分发，这些小包并不一定全部走相同的路径，因此，到达端结点</a:t>
            </a:r>
            <a:r>
              <a:rPr lang="en-US" dirty="0" smtClean="0"/>
              <a:t>B</a:t>
            </a:r>
            <a:r>
              <a:rPr lang="zh-CN" altLang="en-US" dirty="0" smtClean="0"/>
              <a:t>的时间是不一样的，这取决于网络中各中间各结点的交通流量和网络可靠性。只有当所有的小包</a:t>
            </a:r>
            <a:r>
              <a:rPr lang="en-US" dirty="0" smtClean="0"/>
              <a:t>x</a:t>
            </a:r>
            <a:r>
              <a:rPr lang="en-US" baseline="-25000" dirty="0" smtClean="0"/>
              <a:t>i</a:t>
            </a:r>
            <a:r>
              <a:rPr lang="en-US" dirty="0" smtClean="0"/>
              <a:t> (</a:t>
            </a:r>
            <a:r>
              <a:rPr lang="en-US" dirty="0" err="1" smtClean="0"/>
              <a:t>i</a:t>
            </a:r>
            <a:r>
              <a:rPr lang="en-US" dirty="0" smtClean="0"/>
              <a:t>=1,n)</a:t>
            </a:r>
            <a:r>
              <a:rPr lang="zh-CN" altLang="en-US" dirty="0" smtClean="0"/>
              <a:t>都到达端结点</a:t>
            </a:r>
            <a:r>
              <a:rPr lang="en-US" dirty="0" smtClean="0"/>
              <a:t>B</a:t>
            </a:r>
            <a:r>
              <a:rPr lang="zh-CN" altLang="en-US" dirty="0" smtClean="0"/>
              <a:t>时，并将所有的</a:t>
            </a:r>
            <a:r>
              <a:rPr lang="en-US" dirty="0" smtClean="0"/>
              <a:t>x</a:t>
            </a:r>
            <a:r>
              <a:rPr lang="en-US" baseline="-25000" dirty="0" smtClean="0"/>
              <a:t>i</a:t>
            </a:r>
            <a:r>
              <a:rPr lang="en-US" dirty="0" smtClean="0"/>
              <a:t>(</a:t>
            </a:r>
            <a:r>
              <a:rPr lang="en-US" dirty="0" err="1" smtClean="0"/>
              <a:t>i</a:t>
            </a:r>
            <a:r>
              <a:rPr lang="en-US" dirty="0" smtClean="0"/>
              <a:t>=1..n)</a:t>
            </a:r>
            <a:r>
              <a:rPr lang="zh-CN" altLang="en-US" dirty="0" smtClean="0"/>
              <a:t>组装起来后，才能恢复数据内容</a:t>
            </a:r>
            <a:r>
              <a:rPr lang="en-US" dirty="0" smtClean="0"/>
              <a:t>X</a:t>
            </a:r>
            <a:r>
              <a:rPr lang="zh-CN" altLang="en-US" dirty="0" smtClean="0"/>
              <a:t>，端</a:t>
            </a:r>
            <a:r>
              <a:rPr lang="en-US" dirty="0" smtClean="0"/>
              <a:t>A</a:t>
            </a:r>
            <a:r>
              <a:rPr lang="zh-CN" altLang="en-US" dirty="0" smtClean="0"/>
              <a:t>到端</a:t>
            </a:r>
            <a:r>
              <a:rPr lang="en-US" dirty="0" smtClean="0"/>
              <a:t>B</a:t>
            </a:r>
            <a:r>
              <a:rPr lang="zh-CN" altLang="en-US" dirty="0" smtClean="0"/>
              <a:t>的一次传输才算完成。因此，衡量端到端的包传输时间是以最后一个包到底时间为准的。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工作情景</a:t>
            </a:r>
            <a:endParaRPr lang="zh-CN" altLang="en-US" dirty="0"/>
          </a:p>
        </p:txBody>
      </p:sp>
      <p:sp>
        <p:nvSpPr>
          <p:cNvPr id="3" name="内容占位符 2"/>
          <p:cNvSpPr>
            <a:spLocks noGrp="1"/>
          </p:cNvSpPr>
          <p:nvPr>
            <p:ph idx="1"/>
          </p:nvPr>
        </p:nvSpPr>
        <p:spPr/>
        <p:txBody>
          <a:bodyPr/>
          <a:lstStyle/>
          <a:p>
            <a:r>
              <a:rPr lang="zh-CN" altLang="en-US" b="1" dirty="0" smtClean="0"/>
              <a:t>情景</a:t>
            </a:r>
            <a:r>
              <a:rPr lang="en-US" b="1" dirty="0" smtClean="0"/>
              <a:t>2</a:t>
            </a:r>
            <a:r>
              <a:rPr lang="zh-CN" altLang="en-US" b="1" dirty="0" smtClean="0"/>
              <a:t>：</a:t>
            </a:r>
            <a:endParaRPr lang="en-US" altLang="zh-CN" b="1" dirty="0" smtClean="0"/>
          </a:p>
          <a:p>
            <a:pPr lvl="1"/>
            <a:r>
              <a:rPr lang="zh-CN" altLang="en-US" dirty="0" smtClean="0"/>
              <a:t>当从一个端结点</a:t>
            </a:r>
            <a:r>
              <a:rPr lang="en-US" dirty="0" smtClean="0"/>
              <a:t>A</a:t>
            </a:r>
            <a:r>
              <a:rPr lang="zh-CN" altLang="en-US" dirty="0" smtClean="0"/>
              <a:t>向若干个端结点</a:t>
            </a:r>
            <a:r>
              <a:rPr lang="en-US" dirty="0" smtClean="0"/>
              <a:t>B</a:t>
            </a:r>
            <a:r>
              <a:rPr lang="en-US" baseline="-25000" dirty="0" smtClean="0"/>
              <a:t>i</a:t>
            </a:r>
            <a:r>
              <a:rPr lang="zh-CN" altLang="en-US" dirty="0" smtClean="0"/>
              <a:t>（</a:t>
            </a:r>
            <a:r>
              <a:rPr lang="en-US" dirty="0" err="1" smtClean="0"/>
              <a:t>i</a:t>
            </a:r>
            <a:r>
              <a:rPr lang="en-US" dirty="0" smtClean="0"/>
              <a:t>=1..n</a:t>
            </a:r>
            <a:r>
              <a:rPr lang="zh-CN" altLang="en-US" dirty="0" smtClean="0"/>
              <a:t>）广播或组播一个数据时，不同的端结点</a:t>
            </a:r>
            <a:r>
              <a:rPr lang="en-US" dirty="0" smtClean="0"/>
              <a:t>B</a:t>
            </a:r>
            <a:r>
              <a:rPr lang="en-US" baseline="-25000" dirty="0" smtClean="0"/>
              <a:t>i</a:t>
            </a:r>
            <a:r>
              <a:rPr lang="zh-CN" altLang="en-US" dirty="0" smtClean="0"/>
              <a:t>收到数据包的时间是不一样的。那么我们如何评价网络的传输时间？</a:t>
            </a:r>
          </a:p>
          <a:p>
            <a:r>
              <a:rPr lang="zh-CN" altLang="en-US" b="1" dirty="0" smtClean="0"/>
              <a:t>情景</a:t>
            </a:r>
            <a:r>
              <a:rPr lang="en-US" b="1" dirty="0" smtClean="0"/>
              <a:t>3</a:t>
            </a:r>
            <a:r>
              <a:rPr lang="zh-CN" altLang="en-US" b="1" dirty="0" smtClean="0"/>
              <a:t>：</a:t>
            </a:r>
            <a:endParaRPr lang="en-US" altLang="zh-CN" b="1" dirty="0" smtClean="0"/>
          </a:p>
          <a:p>
            <a:pPr lvl="1"/>
            <a:r>
              <a:rPr lang="zh-CN" altLang="en-US" dirty="0" smtClean="0"/>
              <a:t>从一个端结点</a:t>
            </a:r>
            <a:r>
              <a:rPr lang="en-US" dirty="0" smtClean="0"/>
              <a:t>A</a:t>
            </a:r>
            <a:r>
              <a:rPr lang="zh-CN" altLang="en-US" dirty="0" smtClean="0"/>
              <a:t>向端结点</a:t>
            </a:r>
            <a:r>
              <a:rPr lang="en-US" dirty="0" smtClean="0"/>
              <a:t>B</a:t>
            </a:r>
            <a:r>
              <a:rPr lang="zh-CN" altLang="en-US" dirty="0" smtClean="0"/>
              <a:t>实时传输的流数据</a:t>
            </a:r>
            <a:r>
              <a:rPr lang="en-US" dirty="0" smtClean="0"/>
              <a:t>(</a:t>
            </a:r>
            <a:r>
              <a:rPr lang="zh-CN" altLang="en-US" dirty="0" smtClean="0"/>
              <a:t>例如，语音</a:t>
            </a:r>
            <a:r>
              <a:rPr lang="en-US" dirty="0" smtClean="0"/>
              <a:t>)</a:t>
            </a:r>
            <a:r>
              <a:rPr lang="zh-CN" altLang="en-US" dirty="0" smtClean="0"/>
              <a:t>，这个过程中是否会有丢包？一旦有丢包，丢包比例在多少以下时，不会影响数据质量，或影响的程度有多大？</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12374" y="1164771"/>
            <a:ext cx="8001000" cy="4902200"/>
          </a:xfrm>
        </p:spPr>
        <p:txBody>
          <a:bodyPr/>
          <a:lstStyle/>
          <a:p>
            <a:r>
              <a:rPr lang="zh-CN" altLang="en-US" dirty="0" smtClean="0"/>
              <a:t>从个体看，包交换网络是一个不可靠的服务网络，因为不是每个包都能不被实时或及时收到，甚至是彻底的丢包。从单向服务的角度看，包交换网络并没有电路交换网络服务质量高。</a:t>
            </a:r>
          </a:p>
          <a:p>
            <a:r>
              <a:rPr lang="zh-CN" altLang="en-US" dirty="0" smtClean="0"/>
              <a:t>然而，从全局的角度看，</a:t>
            </a:r>
            <a:endParaRPr lang="en-US" altLang="zh-CN" dirty="0" smtClean="0"/>
          </a:p>
          <a:p>
            <a:pPr lvl="1"/>
            <a:r>
              <a:rPr lang="zh-CN" altLang="en-US" dirty="0" smtClean="0"/>
              <a:t>一个网络上有</a:t>
            </a:r>
            <a:r>
              <a:rPr lang="en-US" dirty="0" smtClean="0"/>
              <a:t>N</a:t>
            </a:r>
            <a:r>
              <a:rPr lang="zh-CN" altLang="en-US" dirty="0" smtClean="0"/>
              <a:t>个端到端的不同的服务。</a:t>
            </a:r>
            <a:endParaRPr lang="en-US" altLang="zh-CN" dirty="0" smtClean="0"/>
          </a:p>
          <a:p>
            <a:pPr lvl="1"/>
            <a:r>
              <a:rPr lang="zh-CN" altLang="en-US" dirty="0" smtClean="0"/>
              <a:t>随着</a:t>
            </a:r>
            <a:r>
              <a:rPr lang="en-US" dirty="0" smtClean="0"/>
              <a:t>N</a:t>
            </a:r>
            <a:r>
              <a:rPr lang="zh-CN" altLang="en-US" dirty="0" smtClean="0"/>
              <a:t>的增加，所有服务的等待时间、传输时间、传输质量（丢包率）等的平均值是否比传统电路的每项服务占用一个物理通道的平均值要好呢？答案是肯定的，特别是当服务数量</a:t>
            </a:r>
            <a:r>
              <a:rPr lang="en-US" dirty="0" smtClean="0"/>
              <a:t>N</a:t>
            </a:r>
            <a:r>
              <a:rPr lang="zh-CN" altLang="en-US" dirty="0" smtClean="0"/>
              <a:t>越来越多时。</a:t>
            </a:r>
            <a:endParaRPr lang="en-US" altLang="zh-CN" dirty="0" smtClean="0"/>
          </a:p>
          <a:p>
            <a:pPr lvl="1"/>
            <a:r>
              <a:rPr lang="en-US" dirty="0" err="1" smtClean="0"/>
              <a:t>Kleinrock</a:t>
            </a:r>
            <a:r>
              <a:rPr lang="zh-CN" altLang="en-US" dirty="0" smtClean="0"/>
              <a:t>等的前期仿真工作证明了这一点。图</a:t>
            </a:r>
            <a:r>
              <a:rPr lang="en-US" dirty="0" smtClean="0"/>
              <a:t>25-3</a:t>
            </a:r>
            <a:r>
              <a:rPr lang="zh-CN" altLang="en-US" dirty="0" smtClean="0"/>
              <a:t>的比较也是从整体上给出的结论，即，总体统计学结论。</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25.3 </a:t>
            </a:r>
            <a:r>
              <a:rPr lang="zh-CN" altLang="en-US" dirty="0" smtClean="0"/>
              <a:t>包结构设计例子</a:t>
            </a:r>
            <a:r>
              <a:rPr lang="en-US" dirty="0" smtClean="0"/>
              <a:t>—IPv4</a:t>
            </a:r>
            <a:endParaRPr lang="zh-CN" altLang="en-US" dirty="0"/>
          </a:p>
        </p:txBody>
      </p:sp>
      <p:sp>
        <p:nvSpPr>
          <p:cNvPr id="3" name="内容占位符 2"/>
          <p:cNvSpPr>
            <a:spLocks noGrp="1"/>
          </p:cNvSpPr>
          <p:nvPr>
            <p:ph idx="1"/>
          </p:nvPr>
        </p:nvSpPr>
        <p:spPr/>
        <p:txBody>
          <a:bodyPr/>
          <a:lstStyle/>
          <a:p>
            <a:r>
              <a:rPr lang="zh-CN" altLang="en-US" dirty="0" smtClean="0"/>
              <a:t>讨论用包交换构造一个网络体系结构。在这种结构中同样需要解决三个基本要素：</a:t>
            </a:r>
            <a:endParaRPr lang="en-US" altLang="zh-CN" dirty="0" smtClean="0"/>
          </a:p>
          <a:p>
            <a:pPr lvl="1"/>
            <a:r>
              <a:rPr lang="en-US" dirty="0" smtClean="0"/>
              <a:t>1</a:t>
            </a:r>
            <a:r>
              <a:rPr lang="zh-CN" altLang="en-US" dirty="0" smtClean="0"/>
              <a:t>）包头的定义；</a:t>
            </a:r>
            <a:endParaRPr lang="en-US" altLang="zh-CN" dirty="0" smtClean="0"/>
          </a:p>
          <a:p>
            <a:pPr lvl="1"/>
            <a:r>
              <a:rPr lang="en-US" dirty="0" smtClean="0"/>
              <a:t>2</a:t>
            </a:r>
            <a:r>
              <a:rPr lang="zh-CN" altLang="en-US" dirty="0" smtClean="0"/>
              <a:t>）路由表和算法，以及，</a:t>
            </a:r>
            <a:endParaRPr lang="en-US" altLang="zh-CN" dirty="0" smtClean="0"/>
          </a:p>
          <a:p>
            <a:pPr lvl="1"/>
            <a:r>
              <a:rPr lang="en-US" dirty="0" smtClean="0"/>
              <a:t>3</a:t>
            </a:r>
            <a:r>
              <a:rPr lang="zh-CN" altLang="en-US" dirty="0" smtClean="0"/>
              <a:t>）排队服务方式。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25.3.1 </a:t>
            </a:r>
            <a:r>
              <a:rPr lang="zh-CN" altLang="en-US" dirty="0" smtClean="0"/>
              <a:t>包结构的设计</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993323" y="2667451"/>
            <a:ext cx="8078107" cy="3058489"/>
          </a:xfrm>
          <a:prstGeom prst="rect">
            <a:avLst/>
          </a:prstGeom>
          <a:noFill/>
          <a:ln w="9525">
            <a:noFill/>
            <a:miter lim="800000"/>
            <a:headEnd/>
            <a:tailEnd/>
          </a:ln>
          <a:effectLst/>
        </p:spPr>
      </p:pic>
      <p:sp>
        <p:nvSpPr>
          <p:cNvPr id="5" name="矩形 4"/>
          <p:cNvSpPr/>
          <p:nvPr/>
        </p:nvSpPr>
        <p:spPr>
          <a:xfrm>
            <a:off x="3727057" y="2022511"/>
            <a:ext cx="1689886" cy="461665"/>
          </a:xfrm>
          <a:prstGeom prst="rect">
            <a:avLst/>
          </a:prstGeom>
        </p:spPr>
        <p:txBody>
          <a:bodyPr wrap="none">
            <a:spAutoFit/>
          </a:bodyPr>
          <a:lstStyle/>
          <a:p>
            <a:r>
              <a:rPr lang="en-US" dirty="0" smtClean="0"/>
              <a:t>IP</a:t>
            </a:r>
            <a:r>
              <a:rPr lang="zh-CN" altLang="en-US" dirty="0" smtClean="0"/>
              <a:t>包的头部</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数据部定义</a:t>
            </a:r>
            <a:r>
              <a:rPr lang="en-US" dirty="0" smtClean="0"/>
              <a:t>---</a:t>
            </a:r>
            <a:r>
              <a:rPr lang="zh-CN" altLang="en-US" dirty="0" smtClean="0"/>
              <a:t>传输层</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972684" y="1247095"/>
            <a:ext cx="7547201" cy="5220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包的“存储</a:t>
            </a:r>
            <a:r>
              <a:rPr lang="en-US" dirty="0" smtClean="0"/>
              <a:t>-</a:t>
            </a:r>
            <a:r>
              <a:rPr lang="zh-CN" altLang="en-US" dirty="0" smtClean="0"/>
              <a:t>转发”过程</a:t>
            </a:r>
            <a:endParaRPr lang="zh-CN" altLang="en-US" dirty="0"/>
          </a:p>
        </p:txBody>
      </p:sp>
      <p:sp>
        <p:nvSpPr>
          <p:cNvPr id="3" name="内容占位符 2"/>
          <p:cNvSpPr>
            <a:spLocks noGrp="1"/>
          </p:cNvSpPr>
          <p:nvPr>
            <p:ph idx="1"/>
          </p:nvPr>
        </p:nvSpPr>
        <p:spPr/>
        <p:txBody>
          <a:bodyPr/>
          <a:lstStyle/>
          <a:p>
            <a:r>
              <a:rPr lang="zh-CN" altLang="en-US" dirty="0" smtClean="0"/>
              <a:t>第一步：数据分片</a:t>
            </a:r>
            <a:endParaRPr lang="en-US" altLang="zh-CN" dirty="0" smtClean="0"/>
          </a:p>
          <a:p>
            <a:r>
              <a:rPr lang="zh-CN" altLang="en-US" dirty="0" smtClean="0"/>
              <a:t>第二步：包的重新组装</a:t>
            </a:r>
          </a:p>
          <a:p>
            <a:r>
              <a:rPr lang="zh-CN" altLang="en-US" dirty="0" smtClean="0"/>
              <a:t>（参见树上的例子）</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 </a:t>
            </a:r>
            <a:r>
              <a:rPr lang="zh-CN" altLang="en-US" dirty="0" smtClean="0"/>
              <a:t>互联网的工程化</a:t>
            </a:r>
            <a:endParaRPr lang="zh-CN" altLang="en-US" dirty="0"/>
          </a:p>
        </p:txBody>
      </p:sp>
      <p:sp>
        <p:nvSpPr>
          <p:cNvPr id="3" name="内容占位符 2"/>
          <p:cNvSpPr>
            <a:spLocks noGrp="1"/>
          </p:cNvSpPr>
          <p:nvPr>
            <p:ph idx="1"/>
          </p:nvPr>
        </p:nvSpPr>
        <p:spPr/>
        <p:txBody>
          <a:bodyPr/>
          <a:lstStyle/>
          <a:p>
            <a:r>
              <a:rPr lang="en-US" dirty="0" smtClean="0"/>
              <a:t>25.4.1</a:t>
            </a:r>
            <a:r>
              <a:rPr lang="zh-CN" altLang="en-US" dirty="0" smtClean="0"/>
              <a:t>网络互联的需求</a:t>
            </a:r>
          </a:p>
          <a:p>
            <a:r>
              <a:rPr lang="en-US" dirty="0" smtClean="0"/>
              <a:t>25.4.2</a:t>
            </a:r>
            <a:r>
              <a:rPr lang="zh-CN" altLang="en-US" dirty="0" smtClean="0"/>
              <a:t>网络互联的设计模型</a:t>
            </a:r>
          </a:p>
          <a:p>
            <a:r>
              <a:rPr lang="en-US" dirty="0" smtClean="0"/>
              <a:t>25.4.3 </a:t>
            </a:r>
            <a:r>
              <a:rPr lang="en-US" dirty="0" err="1" smtClean="0"/>
              <a:t>DoD</a:t>
            </a:r>
            <a:r>
              <a:rPr lang="zh-CN" altLang="en-US" dirty="0" smtClean="0"/>
              <a:t>网络互联协议族设计</a:t>
            </a:r>
          </a:p>
          <a:p>
            <a:r>
              <a:rPr lang="en-US" dirty="0" smtClean="0"/>
              <a:t>25.4.4 </a:t>
            </a:r>
            <a:r>
              <a:rPr lang="zh-CN" altLang="en-US" dirty="0" smtClean="0"/>
              <a:t>工程验证与推广过程</a:t>
            </a:r>
            <a:r>
              <a:rPr lang="en-US" dirty="0" smtClean="0"/>
              <a:t>	</a:t>
            </a:r>
            <a:endParaRPr lang="zh-CN" altLang="en-US" dirty="0" smtClean="0"/>
          </a:p>
          <a:p>
            <a:r>
              <a:rPr lang="en-US" dirty="0" smtClean="0"/>
              <a:t>25.4.5 </a:t>
            </a:r>
            <a:r>
              <a:rPr lang="zh-CN" altLang="en-US" dirty="0" smtClean="0"/>
              <a:t>互联网工程中软件工程</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25.4.1</a:t>
            </a:r>
            <a:r>
              <a:rPr lang="zh-CN" altLang="en-US" dirty="0" smtClean="0"/>
              <a:t>网络互联的需求</a:t>
            </a:r>
            <a:endParaRPr lang="zh-CN" altLang="en-US" dirty="0"/>
          </a:p>
        </p:txBody>
      </p:sp>
      <p:sp>
        <p:nvSpPr>
          <p:cNvPr id="3" name="内容占位符 2"/>
          <p:cNvSpPr>
            <a:spLocks noGrp="1"/>
          </p:cNvSpPr>
          <p:nvPr>
            <p:ph idx="1"/>
          </p:nvPr>
        </p:nvSpPr>
        <p:spPr/>
        <p:txBody>
          <a:bodyPr/>
          <a:lstStyle/>
          <a:p>
            <a:r>
              <a:rPr lang="en-US" dirty="0" smtClean="0"/>
              <a:t>1980</a:t>
            </a:r>
            <a:r>
              <a:rPr lang="zh-CN" altLang="en-US" dirty="0" smtClean="0"/>
              <a:t>年初，针对美国军事上各种网络不能相互直接连接和通信的现象，国防部门期望实现这些网络的互联、互通和互操作。</a:t>
            </a:r>
            <a:endParaRPr lang="en-US" altLang="zh-CN" dirty="0" smtClean="0"/>
          </a:p>
          <a:p>
            <a:pPr lvl="1"/>
            <a:r>
              <a:rPr lang="zh-CN" altLang="en-US" dirty="0" smtClean="0"/>
              <a:t>在非功能特征方面，美国国防部希望通信网络的重要结点</a:t>
            </a:r>
            <a:r>
              <a:rPr lang="en-US" dirty="0" smtClean="0"/>
              <a:t>(</a:t>
            </a:r>
            <a:r>
              <a:rPr lang="zh-CN" altLang="en-US" dirty="0" smtClean="0"/>
              <a:t>骨干交换</a:t>
            </a:r>
            <a:r>
              <a:rPr lang="en-US" dirty="0" smtClean="0"/>
              <a:t>)</a:t>
            </a:r>
            <a:r>
              <a:rPr lang="zh-CN" altLang="en-US" dirty="0" smtClean="0"/>
              <a:t>能够在遭受核打击情况下，仍然保证整个网络通信系统的生存</a:t>
            </a:r>
            <a:r>
              <a:rPr lang="en-US" dirty="0" smtClean="0"/>
              <a:t>(survival)</a:t>
            </a:r>
            <a:r>
              <a:rPr lang="zh-CN" altLang="en-US" dirty="0" smtClean="0"/>
              <a:t>和畅通，这就需要改变原先的电路交换结构。</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整个系统的假设和需求</a:t>
            </a:r>
            <a:r>
              <a:rPr lang="en-US" baseline="30000" dirty="0" smtClean="0"/>
              <a:t>[</a:t>
            </a:r>
            <a:endParaRPr lang="zh-CN" altLang="en-US" dirty="0"/>
          </a:p>
        </p:txBody>
      </p:sp>
      <p:sp>
        <p:nvSpPr>
          <p:cNvPr id="3" name="内容占位符 2"/>
          <p:cNvSpPr>
            <a:spLocks noGrp="1"/>
          </p:cNvSpPr>
          <p:nvPr>
            <p:ph idx="1"/>
          </p:nvPr>
        </p:nvSpPr>
        <p:spPr>
          <a:xfrm>
            <a:off x="943429" y="1295400"/>
            <a:ext cx="8048171" cy="4902200"/>
          </a:xfrm>
        </p:spPr>
        <p:txBody>
          <a:bodyPr/>
          <a:lstStyle/>
          <a:p>
            <a:pPr lvl="1"/>
            <a:r>
              <a:rPr lang="en-US" dirty="0" smtClean="0"/>
              <a:t>1) </a:t>
            </a:r>
            <a:r>
              <a:rPr lang="zh-CN" altLang="en-US" dirty="0" smtClean="0"/>
              <a:t>建立异构包交换网路</a:t>
            </a:r>
            <a:r>
              <a:rPr lang="en-US" dirty="0" smtClean="0"/>
              <a:t>(</a:t>
            </a:r>
            <a:r>
              <a:rPr lang="zh-CN" altLang="en-US" dirty="0" smtClean="0"/>
              <a:t>即，将网物理特征、链接方式和网络分层，表现出差异，允许异构</a:t>
            </a:r>
            <a:r>
              <a:rPr lang="en-US" dirty="0" smtClean="0"/>
              <a:t>)</a:t>
            </a:r>
            <a:r>
              <a:rPr lang="zh-CN" altLang="en-US" dirty="0" smtClean="0"/>
              <a:t>；</a:t>
            </a:r>
          </a:p>
          <a:p>
            <a:pPr lvl="1"/>
            <a:r>
              <a:rPr lang="en-US" dirty="0" smtClean="0"/>
              <a:t>2</a:t>
            </a:r>
            <a:r>
              <a:rPr lang="zh-CN" altLang="en-US" dirty="0" smtClean="0"/>
              <a:t>）在网络互联层实现数据报文</a:t>
            </a:r>
            <a:r>
              <a:rPr lang="en-US" dirty="0" smtClean="0"/>
              <a:t>(</a:t>
            </a:r>
            <a:r>
              <a:rPr lang="zh-CN" altLang="en-US" dirty="0" smtClean="0"/>
              <a:t>无直接连接的</a:t>
            </a:r>
            <a:r>
              <a:rPr lang="en-US" dirty="0" smtClean="0"/>
              <a:t>)</a:t>
            </a:r>
            <a:r>
              <a:rPr lang="zh-CN" altLang="en-US" dirty="0" smtClean="0"/>
              <a:t>服务；</a:t>
            </a:r>
          </a:p>
          <a:p>
            <a:pPr lvl="1"/>
            <a:r>
              <a:rPr lang="en-US" dirty="0" smtClean="0"/>
              <a:t>3</a:t>
            </a:r>
            <a:r>
              <a:rPr lang="zh-CN" altLang="en-US" dirty="0" smtClean="0"/>
              <a:t>）实现战术和战略两个层面的通信互操作的体系结构；</a:t>
            </a:r>
          </a:p>
          <a:p>
            <a:pPr lvl="1"/>
            <a:r>
              <a:rPr lang="en-US" dirty="0" smtClean="0"/>
              <a:t>4</a:t>
            </a:r>
            <a:r>
              <a:rPr lang="zh-CN" altLang="en-US" dirty="0" smtClean="0"/>
              <a:t>）在敌方攻击下，具有高可靠、高生存能力； </a:t>
            </a:r>
          </a:p>
          <a:p>
            <a:pPr lvl="1"/>
            <a:r>
              <a:rPr lang="en-US" dirty="0" smtClean="0"/>
              <a:t>5</a:t>
            </a:r>
            <a:r>
              <a:rPr lang="zh-CN" altLang="en-US" dirty="0" smtClean="0"/>
              <a:t>）将语音通信和数据服务结合在一起；</a:t>
            </a:r>
          </a:p>
          <a:p>
            <a:pPr lvl="1"/>
            <a:r>
              <a:rPr lang="en-US" dirty="0" smtClean="0"/>
              <a:t>6</a:t>
            </a:r>
            <a:r>
              <a:rPr lang="zh-CN" altLang="en-US" dirty="0" smtClean="0"/>
              <a:t>）实现交互、实时、事务和大数据传输服务；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25.1</a:t>
            </a:r>
            <a:r>
              <a:rPr lang="zh-CN" altLang="en-US" dirty="0" smtClean="0"/>
              <a:t>电信网络的软件工程化</a:t>
            </a:r>
            <a:endParaRPr lang="zh-CN" altLang="en-US" dirty="0"/>
          </a:p>
        </p:txBody>
      </p:sp>
      <p:sp>
        <p:nvSpPr>
          <p:cNvPr id="3" name="内容占位符 2"/>
          <p:cNvSpPr>
            <a:spLocks noGrp="1"/>
          </p:cNvSpPr>
          <p:nvPr>
            <p:ph idx="1"/>
          </p:nvPr>
        </p:nvSpPr>
        <p:spPr/>
        <p:txBody>
          <a:bodyPr/>
          <a:lstStyle/>
          <a:p>
            <a:r>
              <a:rPr lang="en-US" dirty="0" smtClean="0"/>
              <a:t>25.1.1</a:t>
            </a:r>
            <a:r>
              <a:rPr lang="zh-CN" altLang="en-US" dirty="0" smtClean="0"/>
              <a:t>电信网络的软件工程特征</a:t>
            </a:r>
          </a:p>
          <a:p>
            <a:r>
              <a:rPr lang="en-US" dirty="0" smtClean="0"/>
              <a:t>25.1.2</a:t>
            </a:r>
            <a:r>
              <a:rPr lang="zh-CN" altLang="en-US" dirty="0" smtClean="0"/>
              <a:t>软件工程环境</a:t>
            </a:r>
          </a:p>
          <a:p>
            <a:r>
              <a:rPr lang="en-US" dirty="0" smtClean="0"/>
              <a:t>25.1.3 SDL</a:t>
            </a:r>
            <a:r>
              <a:rPr lang="zh-CN" altLang="en-US" dirty="0" smtClean="0"/>
              <a:t>工程应用</a:t>
            </a:r>
          </a:p>
          <a:p>
            <a:r>
              <a:rPr lang="en-US" dirty="0" smtClean="0"/>
              <a:t>25.1.4 CHILL</a:t>
            </a:r>
            <a:r>
              <a:rPr lang="zh-CN" altLang="en-US" dirty="0" smtClean="0"/>
              <a:t>语言</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整个系统的假设和需求</a:t>
            </a:r>
            <a:r>
              <a:rPr lang="en-US" baseline="30000" dirty="0" smtClean="0"/>
              <a:t>[</a:t>
            </a:r>
            <a:endParaRPr lang="zh-CN" altLang="en-US" dirty="0"/>
          </a:p>
        </p:txBody>
      </p:sp>
      <p:sp>
        <p:nvSpPr>
          <p:cNvPr id="3" name="内容占位符 2"/>
          <p:cNvSpPr>
            <a:spLocks noGrp="1"/>
          </p:cNvSpPr>
          <p:nvPr>
            <p:ph idx="1"/>
          </p:nvPr>
        </p:nvSpPr>
        <p:spPr>
          <a:xfrm>
            <a:off x="943429" y="1295400"/>
            <a:ext cx="8048171" cy="4902200"/>
          </a:xfrm>
        </p:spPr>
        <p:txBody>
          <a:bodyPr/>
          <a:lstStyle/>
          <a:p>
            <a:pPr lvl="1"/>
            <a:r>
              <a:rPr lang="en-US" dirty="0" smtClean="0"/>
              <a:t>7</a:t>
            </a:r>
            <a:r>
              <a:rPr lang="zh-CN" altLang="en-US" dirty="0" smtClean="0"/>
              <a:t>）在服务层面，满足优先权和密安性要求；</a:t>
            </a:r>
          </a:p>
          <a:p>
            <a:pPr lvl="1"/>
            <a:r>
              <a:rPr lang="en-US" dirty="0" smtClean="0"/>
              <a:t>8</a:t>
            </a:r>
            <a:r>
              <a:rPr lang="zh-CN" altLang="en-US" dirty="0" smtClean="0"/>
              <a:t>）具有广播</a:t>
            </a:r>
            <a:r>
              <a:rPr lang="en-US" dirty="0" smtClean="0"/>
              <a:t>/</a:t>
            </a:r>
            <a:r>
              <a:rPr lang="zh-CN" altLang="en-US" dirty="0" smtClean="0"/>
              <a:t>组播服务能力；</a:t>
            </a:r>
          </a:p>
          <a:p>
            <a:pPr lvl="1"/>
            <a:r>
              <a:rPr lang="en-US" dirty="0" smtClean="0"/>
              <a:t>9</a:t>
            </a:r>
            <a:r>
              <a:rPr lang="zh-CN" altLang="en-US" dirty="0" smtClean="0"/>
              <a:t>）实现主机到主机的文件传输和文件访问；</a:t>
            </a:r>
          </a:p>
          <a:p>
            <a:pPr lvl="1"/>
            <a:r>
              <a:rPr lang="en-US" dirty="0" smtClean="0"/>
              <a:t>10</a:t>
            </a:r>
            <a:r>
              <a:rPr lang="zh-CN" altLang="en-US" dirty="0" smtClean="0"/>
              <a:t>）广泛地支持各类终端使用远程服务；</a:t>
            </a:r>
          </a:p>
          <a:p>
            <a:pPr lvl="1"/>
            <a:r>
              <a:rPr lang="en-US" dirty="0" smtClean="0"/>
              <a:t>11</a:t>
            </a:r>
            <a:r>
              <a:rPr lang="zh-CN" altLang="en-US" dirty="0" smtClean="0"/>
              <a:t>）可以利用不同的传输协议，进行电子消息交换服务；</a:t>
            </a:r>
          </a:p>
          <a:p>
            <a:pPr lvl="1"/>
            <a:r>
              <a:rPr lang="en-US" dirty="0" smtClean="0"/>
              <a:t>12</a:t>
            </a:r>
            <a:r>
              <a:rPr lang="zh-CN" altLang="en-US" dirty="0" smtClean="0"/>
              <a:t>）支持多种媒体</a:t>
            </a:r>
            <a:r>
              <a:rPr lang="en-US" dirty="0" smtClean="0"/>
              <a:t>(</a:t>
            </a:r>
            <a:r>
              <a:rPr lang="zh-CN" altLang="en-US" dirty="0" smtClean="0"/>
              <a:t>文本、传真、图形、声音</a:t>
            </a:r>
            <a:r>
              <a:rPr lang="en-US" dirty="0" smtClean="0"/>
              <a:t>)</a:t>
            </a:r>
            <a:r>
              <a:rPr lang="zh-CN" altLang="en-US" dirty="0" smtClean="0"/>
              <a:t>电子消息；</a:t>
            </a:r>
          </a:p>
          <a:p>
            <a:pPr lvl="1"/>
            <a:r>
              <a:rPr lang="en-US" dirty="0" smtClean="0"/>
              <a:t>13</a:t>
            </a:r>
            <a:r>
              <a:rPr lang="zh-CN" altLang="en-US" dirty="0" smtClean="0"/>
              <a:t>）具有分布式、冗余的“名字到地址”转换服务。</a:t>
            </a:r>
          </a:p>
          <a:p>
            <a:pPr lvl="1"/>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25.4.2</a:t>
            </a:r>
            <a:r>
              <a:rPr lang="zh-CN" altLang="en-US" dirty="0" smtClean="0"/>
              <a:t>网络互联的设计模型</a:t>
            </a:r>
            <a:endParaRPr lang="zh-CN" altLang="en-US" dirty="0"/>
          </a:p>
        </p:txBody>
      </p:sp>
      <p:sp>
        <p:nvSpPr>
          <p:cNvPr id="3" name="内容占位符 2"/>
          <p:cNvSpPr>
            <a:spLocks noGrp="1"/>
          </p:cNvSpPr>
          <p:nvPr>
            <p:ph idx="1"/>
          </p:nvPr>
        </p:nvSpPr>
        <p:spPr>
          <a:xfrm>
            <a:off x="874485" y="1208314"/>
            <a:ext cx="8001000" cy="4902200"/>
          </a:xfrm>
        </p:spPr>
        <p:txBody>
          <a:bodyPr/>
          <a:lstStyle/>
          <a:p>
            <a:r>
              <a:rPr lang="zh-CN" altLang="en-US" dirty="0" smtClean="0"/>
              <a:t>满足上述需求的主要方法有两种：</a:t>
            </a:r>
            <a:endParaRPr lang="en-US" altLang="zh-CN" dirty="0" smtClean="0"/>
          </a:p>
          <a:p>
            <a:pPr lvl="1"/>
            <a:r>
              <a:rPr lang="en-US" dirty="0" smtClean="0"/>
              <a:t>(1)</a:t>
            </a:r>
            <a:r>
              <a:rPr lang="zh-CN" altLang="en-US" dirty="0" smtClean="0"/>
              <a:t>各子网使用标准的协议；或</a:t>
            </a:r>
            <a:r>
              <a:rPr lang="en-US" dirty="0" smtClean="0"/>
              <a:t>(2)</a:t>
            </a:r>
            <a:r>
              <a:rPr lang="zh-CN" altLang="en-US" dirty="0" smtClean="0"/>
              <a:t>在子网之间采用标准的网关</a:t>
            </a:r>
            <a:r>
              <a:rPr lang="en-US" dirty="0" smtClean="0"/>
              <a:t>(Gateway)</a:t>
            </a:r>
            <a:r>
              <a:rPr lang="zh-CN" altLang="en-US" dirty="0" smtClean="0"/>
              <a:t>实现从一个子网到另一个子网的数据流动。</a:t>
            </a:r>
          </a:p>
          <a:p>
            <a:pPr lvl="1"/>
            <a:r>
              <a:rPr lang="en-US" dirty="0" smtClean="0"/>
              <a:t>CCITT</a:t>
            </a:r>
            <a:r>
              <a:rPr lang="zh-CN" altLang="en-US" dirty="0" smtClean="0"/>
              <a:t>希望所有的子网使用公共数据包格式</a:t>
            </a:r>
            <a:r>
              <a:rPr lang="en-US" dirty="0" smtClean="0"/>
              <a:t>(X.25</a:t>
            </a:r>
            <a:r>
              <a:rPr lang="zh-CN" altLang="en-US" dirty="0" smtClean="0"/>
              <a:t>建议</a:t>
            </a:r>
            <a:r>
              <a:rPr lang="en-US" dirty="0" smtClean="0"/>
              <a:t>)</a:t>
            </a:r>
            <a:r>
              <a:rPr lang="zh-CN" altLang="en-US" dirty="0" smtClean="0"/>
              <a:t>，并期望用公共的规程</a:t>
            </a:r>
            <a:r>
              <a:rPr lang="en-US" dirty="0" smtClean="0"/>
              <a:t>X.75</a:t>
            </a:r>
            <a:r>
              <a:rPr lang="zh-CN" altLang="en-US" dirty="0" smtClean="0"/>
              <a:t>来实现不同网际之间的交换，即，采纳使用第</a:t>
            </a:r>
            <a:r>
              <a:rPr lang="en-US" dirty="0" smtClean="0"/>
              <a:t>(1)</a:t>
            </a:r>
            <a:r>
              <a:rPr lang="zh-CN" altLang="en-US" dirty="0" smtClean="0"/>
              <a:t>种方法。</a:t>
            </a:r>
          </a:p>
          <a:p>
            <a:pPr lvl="1"/>
            <a:r>
              <a:rPr lang="zh-CN" altLang="en-US" dirty="0" smtClean="0"/>
              <a:t>美国国防部门采用了第</a:t>
            </a:r>
            <a:r>
              <a:rPr lang="en-US" dirty="0" smtClean="0"/>
              <a:t>(2)</a:t>
            </a:r>
            <a:r>
              <a:rPr lang="zh-CN" altLang="en-US" dirty="0" smtClean="0"/>
              <a:t>个方法，即，使用“网关”解决异构包组成的网之间的互联问题。这种方法考虑到了原有各种不同的网络之间互联，</a:t>
            </a:r>
            <a:endParaRPr lang="en-US" altLang="zh-CN" dirty="0" smtClean="0"/>
          </a:p>
          <a:p>
            <a:pPr lvl="2"/>
            <a:r>
              <a:rPr lang="zh-CN" altLang="en-US" dirty="0" smtClean="0"/>
              <a:t>例如，</a:t>
            </a:r>
            <a:r>
              <a:rPr lang="en-US" dirty="0" smtClean="0"/>
              <a:t>ARPANET</a:t>
            </a:r>
            <a:r>
              <a:rPr lang="zh-CN" altLang="en-US" dirty="0" smtClean="0"/>
              <a:t>协议，</a:t>
            </a:r>
            <a:r>
              <a:rPr lang="en-US" dirty="0" smtClean="0"/>
              <a:t>DEC</a:t>
            </a:r>
            <a:r>
              <a:rPr lang="zh-CN" altLang="en-US" dirty="0" smtClean="0"/>
              <a:t>（</a:t>
            </a:r>
            <a:r>
              <a:rPr lang="en-US" dirty="0" smtClean="0"/>
              <a:t>Digital Equipment Corporation</a:t>
            </a:r>
            <a:r>
              <a:rPr lang="zh-CN" altLang="en-US" dirty="0" smtClean="0"/>
              <a:t>）公司的</a:t>
            </a:r>
            <a:r>
              <a:rPr lang="en-US" dirty="0" smtClean="0"/>
              <a:t>(DECNET)</a:t>
            </a:r>
            <a:r>
              <a:rPr lang="zh-CN" altLang="en-US" dirty="0" smtClean="0"/>
              <a:t>协议和</a:t>
            </a:r>
            <a:r>
              <a:rPr lang="en-US" dirty="0" smtClean="0"/>
              <a:t>IBM</a:t>
            </a:r>
            <a:r>
              <a:rPr lang="zh-CN" altLang="en-US" dirty="0" smtClean="0"/>
              <a:t>的</a:t>
            </a:r>
            <a:r>
              <a:rPr lang="en-US" dirty="0" smtClean="0"/>
              <a:t>SNA</a:t>
            </a:r>
            <a:r>
              <a:rPr lang="zh-CN" altLang="en-US" dirty="0" smtClean="0"/>
              <a:t>协议构造的计算机网络等，以及</a:t>
            </a:r>
            <a:r>
              <a:rPr lang="en-US" dirty="0" smtClean="0"/>
              <a:t>CCITT/ISO</a:t>
            </a:r>
            <a:r>
              <a:rPr lang="zh-CN" altLang="en-US" dirty="0" smtClean="0"/>
              <a:t>当时正在发展的</a:t>
            </a:r>
            <a:r>
              <a:rPr lang="en-US" dirty="0" smtClean="0"/>
              <a:t>X.25</a:t>
            </a:r>
            <a:r>
              <a:rPr lang="zh-CN" altLang="en-US" dirty="0" smtClean="0"/>
              <a:t>等协议。</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25.4.2</a:t>
            </a:r>
            <a:r>
              <a:rPr lang="zh-CN" altLang="en-US" dirty="0" smtClean="0"/>
              <a:t>网络互联的设计模型</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509686" y="1227817"/>
            <a:ext cx="8634314" cy="48536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25.4.3 </a:t>
            </a:r>
            <a:r>
              <a:rPr lang="en-US" dirty="0" err="1" smtClean="0"/>
              <a:t>DoD</a:t>
            </a:r>
            <a:r>
              <a:rPr lang="zh-CN" altLang="en-US" dirty="0" smtClean="0"/>
              <a:t>网络互联协议族设计</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453703" y="1374546"/>
            <a:ext cx="8611399" cy="4547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25.4.4 </a:t>
            </a:r>
            <a:r>
              <a:rPr lang="zh-CN" altLang="en-US" dirty="0" smtClean="0"/>
              <a:t>工程验证与推广过程</a:t>
            </a:r>
            <a:endParaRPr lang="zh-CN" altLang="en-US" dirty="0"/>
          </a:p>
        </p:txBody>
      </p:sp>
      <p:sp>
        <p:nvSpPr>
          <p:cNvPr id="3" name="内容占位符 2"/>
          <p:cNvSpPr>
            <a:spLocks noGrp="1"/>
          </p:cNvSpPr>
          <p:nvPr>
            <p:ph idx="1"/>
          </p:nvPr>
        </p:nvSpPr>
        <p:spPr/>
        <p:txBody>
          <a:bodyPr/>
          <a:lstStyle/>
          <a:p>
            <a:r>
              <a:rPr lang="en-US" dirty="0" smtClean="0"/>
              <a:t>DAPRA</a:t>
            </a:r>
            <a:r>
              <a:rPr lang="zh-CN" altLang="en-US" dirty="0" smtClean="0"/>
              <a:t>选择了三个承包商</a:t>
            </a:r>
            <a:r>
              <a:rPr lang="en-US" dirty="0" smtClean="0"/>
              <a:t>Stanford</a:t>
            </a:r>
            <a:r>
              <a:rPr lang="zh-CN" altLang="en-US" dirty="0" smtClean="0"/>
              <a:t>、</a:t>
            </a:r>
            <a:r>
              <a:rPr lang="en-US" dirty="0" smtClean="0"/>
              <a:t>BBN</a:t>
            </a:r>
            <a:r>
              <a:rPr lang="zh-CN" altLang="en-US" dirty="0" smtClean="0"/>
              <a:t>和</a:t>
            </a:r>
            <a:r>
              <a:rPr lang="en-US" dirty="0" smtClean="0"/>
              <a:t>UCL</a:t>
            </a:r>
            <a:r>
              <a:rPr lang="zh-CN" altLang="en-US" dirty="0" smtClean="0"/>
              <a:t>开发、实现和验证</a:t>
            </a:r>
            <a:r>
              <a:rPr lang="en-US" dirty="0" smtClean="0"/>
              <a:t>TCP/IP</a:t>
            </a:r>
            <a:r>
              <a:rPr lang="zh-CN" altLang="en-US" dirty="0" smtClean="0"/>
              <a:t>互操作性。</a:t>
            </a:r>
            <a:endParaRPr lang="en-US" altLang="zh-CN" dirty="0" smtClean="0"/>
          </a:p>
          <a:p>
            <a:pPr lvl="1"/>
            <a:r>
              <a:rPr lang="en-US" dirty="0" smtClean="0"/>
              <a:t>Stanford</a:t>
            </a:r>
            <a:r>
              <a:rPr lang="zh-CN" altLang="en-US" dirty="0" smtClean="0"/>
              <a:t>的</a:t>
            </a:r>
            <a:r>
              <a:rPr lang="en-US" dirty="0" smtClean="0"/>
              <a:t>Cerf</a:t>
            </a:r>
            <a:r>
              <a:rPr lang="zh-CN" altLang="en-US" dirty="0" smtClean="0"/>
              <a:t>领导的队伍在一年内给出了详细规格说明，最终验证</a:t>
            </a:r>
            <a:r>
              <a:rPr lang="en-US" dirty="0" smtClean="0"/>
              <a:t>TCP</a:t>
            </a:r>
            <a:r>
              <a:rPr lang="zh-CN" altLang="en-US" dirty="0" smtClean="0"/>
              <a:t>的互操作性。</a:t>
            </a:r>
          </a:p>
          <a:p>
            <a:r>
              <a:rPr lang="zh-CN" altLang="en-US" dirty="0" smtClean="0"/>
              <a:t>针对更大范围的</a:t>
            </a:r>
            <a:r>
              <a:rPr lang="en-US" dirty="0" smtClean="0"/>
              <a:t>LANS</a:t>
            </a:r>
            <a:r>
              <a:rPr lang="zh-CN" altLang="en-US" dirty="0" smtClean="0"/>
              <a:t>、</a:t>
            </a:r>
            <a:r>
              <a:rPr lang="en-US" dirty="0" smtClean="0"/>
              <a:t>PC</a:t>
            </a:r>
            <a:r>
              <a:rPr lang="zh-CN" altLang="en-US" dirty="0" smtClean="0"/>
              <a:t>机和工作站的实验始于</a:t>
            </a:r>
            <a:r>
              <a:rPr lang="en-US" dirty="0" smtClean="0"/>
              <a:t>1980</a:t>
            </a:r>
            <a:r>
              <a:rPr lang="zh-CN" altLang="en-US" dirty="0" smtClean="0"/>
              <a:t>年，特别是</a:t>
            </a:r>
            <a:r>
              <a:rPr lang="en-US" dirty="0" smtClean="0"/>
              <a:t>Xerox PARC</a:t>
            </a:r>
            <a:r>
              <a:rPr lang="zh-CN" altLang="en-US" dirty="0" smtClean="0"/>
              <a:t>公司于</a:t>
            </a:r>
            <a:r>
              <a:rPr lang="en-US" dirty="0" smtClean="0"/>
              <a:t>1973</a:t>
            </a:r>
            <a:r>
              <a:rPr lang="zh-CN" altLang="en-US" dirty="0" smtClean="0"/>
              <a:t>年开发的以太网</a:t>
            </a:r>
            <a:r>
              <a:rPr lang="en-US" dirty="0" smtClean="0"/>
              <a:t>(Ethernet)</a:t>
            </a:r>
            <a:r>
              <a:rPr lang="zh-CN" altLang="en-US" dirty="0" smtClean="0"/>
              <a:t>技术成为</a:t>
            </a:r>
            <a:r>
              <a:rPr lang="en-US" dirty="0" smtClean="0"/>
              <a:t>Internet</a:t>
            </a:r>
            <a:r>
              <a:rPr lang="zh-CN" altLang="en-US" dirty="0" smtClean="0"/>
              <a:t>的物理层的主要连接方式。</a:t>
            </a:r>
            <a:endParaRPr lang="en-US" altLang="zh-CN" dirty="0" smtClean="0"/>
          </a:p>
          <a:p>
            <a:pPr lvl="1"/>
            <a:r>
              <a:rPr lang="zh-CN" altLang="en-US" dirty="0" smtClean="0"/>
              <a:t>实验网分为三类：</a:t>
            </a:r>
            <a:r>
              <a:rPr lang="en-US" dirty="0" smtClean="0"/>
              <a:t>A</a:t>
            </a:r>
            <a:r>
              <a:rPr lang="zh-CN" altLang="en-US" dirty="0" smtClean="0"/>
              <a:t>类是国家范围的大规模实验网（包括许多个宿主机的小网络），</a:t>
            </a:r>
            <a:r>
              <a:rPr lang="en-US" dirty="0" smtClean="0"/>
              <a:t>B</a:t>
            </a:r>
            <a:r>
              <a:rPr lang="zh-CN" altLang="en-US" dirty="0" smtClean="0"/>
              <a:t>类是区域规模的网络，</a:t>
            </a:r>
            <a:r>
              <a:rPr lang="en-US" dirty="0" smtClean="0"/>
              <a:t>C</a:t>
            </a:r>
            <a:r>
              <a:rPr lang="zh-CN" altLang="en-US" dirty="0" smtClean="0"/>
              <a:t>类是局部网络（大网络，只有很少的宿主机）。</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工程问题与解决</a:t>
            </a:r>
            <a:endParaRPr lang="zh-CN" altLang="en-US" dirty="0"/>
          </a:p>
        </p:txBody>
      </p:sp>
      <p:sp>
        <p:nvSpPr>
          <p:cNvPr id="3" name="内容占位符 2"/>
          <p:cNvSpPr>
            <a:spLocks noGrp="1"/>
          </p:cNvSpPr>
          <p:nvPr>
            <p:ph idx="1"/>
          </p:nvPr>
        </p:nvSpPr>
        <p:spPr/>
        <p:txBody>
          <a:bodyPr/>
          <a:lstStyle/>
          <a:p>
            <a:r>
              <a:rPr lang="zh-CN" altLang="en-US" dirty="0" smtClean="0"/>
              <a:t>随着网络规模扩大，问题开始凸现，主要表现在：</a:t>
            </a:r>
          </a:p>
          <a:p>
            <a:pPr lvl="1"/>
            <a:r>
              <a:rPr lang="zh-CN" altLang="en-US" dirty="0" smtClean="0"/>
              <a:t>第一个问题是宿主机的命名问题。</a:t>
            </a:r>
            <a:r>
              <a:rPr lang="en-US" dirty="0" smtClean="0"/>
              <a:t>USC/ISI </a:t>
            </a:r>
            <a:r>
              <a:rPr lang="zh-CN" altLang="en-US" dirty="0" smtClean="0"/>
              <a:t>的</a:t>
            </a:r>
            <a:r>
              <a:rPr lang="en-US" dirty="0" smtClean="0"/>
              <a:t>Paul </a:t>
            </a:r>
            <a:r>
              <a:rPr lang="en-US" dirty="0" err="1" smtClean="0"/>
              <a:t>Mockapetris</a:t>
            </a:r>
            <a:r>
              <a:rPr lang="zh-CN" altLang="en-US" dirty="0" smtClean="0"/>
              <a:t>提出了域名系统</a:t>
            </a:r>
            <a:r>
              <a:rPr lang="en-US" dirty="0" smtClean="0"/>
              <a:t>(DNS—Domain Name System)</a:t>
            </a:r>
          </a:p>
          <a:p>
            <a:pPr lvl="1"/>
            <a:r>
              <a:rPr lang="zh-CN" altLang="en-US" dirty="0" smtClean="0"/>
              <a:t>第二个挑战是路由器的计算能力问题。导致了路由的分层模型，</a:t>
            </a:r>
            <a:endParaRPr lang="en-US" altLang="zh-CN" dirty="0" smtClean="0"/>
          </a:p>
          <a:p>
            <a:pPr lvl="2"/>
            <a:r>
              <a:rPr lang="zh-CN" altLang="en-US" dirty="0" smtClean="0"/>
              <a:t>即，每个区域网采用内部网关协议</a:t>
            </a:r>
            <a:r>
              <a:rPr lang="en-US" dirty="0" smtClean="0"/>
              <a:t>(IGP--Interior Gateway Protocol)</a:t>
            </a:r>
            <a:r>
              <a:rPr lang="zh-CN" altLang="en-US" dirty="0" smtClean="0"/>
              <a:t>，而外部网关协议</a:t>
            </a:r>
            <a:r>
              <a:rPr lang="en-US" dirty="0" smtClean="0"/>
              <a:t>(EGP—Exterior Gateway Protocol)</a:t>
            </a:r>
            <a:r>
              <a:rPr lang="zh-CN" altLang="en-US" dirty="0" smtClean="0"/>
              <a:t>用于将区域网捆在一起。</a:t>
            </a:r>
            <a:endParaRPr lang="en-US" altLang="zh-CN" dirty="0" smtClean="0"/>
          </a:p>
          <a:p>
            <a:pPr lvl="1"/>
            <a:r>
              <a:rPr lang="zh-CN" altLang="en-US" dirty="0" smtClean="0"/>
              <a:t>第三个问题与路由算法是关联的，随着地址规模的增加，必须加大路由器的处理能力。</a:t>
            </a:r>
            <a:endParaRPr lang="en-US" altLang="zh-CN" dirty="0" smtClean="0"/>
          </a:p>
          <a:p>
            <a:pPr lvl="2"/>
            <a:r>
              <a:rPr lang="zh-CN" altLang="en-US" dirty="0" smtClean="0"/>
              <a:t>需要采用新方法对地址进行聚集，引入了无类别域间路由</a:t>
            </a:r>
            <a:r>
              <a:rPr lang="en-US" dirty="0" smtClean="0"/>
              <a:t>(CIDR classless inter-domain routing)</a:t>
            </a:r>
            <a:r>
              <a:rPr lang="zh-CN" altLang="en-US" dirty="0" smtClean="0"/>
              <a:t>控制路由表的规模。</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第四个问题是随着</a:t>
            </a:r>
            <a:r>
              <a:rPr lang="en-US" dirty="0" smtClean="0"/>
              <a:t>Internet</a:t>
            </a:r>
            <a:r>
              <a:rPr lang="zh-CN" altLang="en-US" dirty="0" smtClean="0"/>
              <a:t>的进化和发展，主要是如何将这些变化传递到软件产业中，特别是宿主机上的软件。</a:t>
            </a:r>
            <a:endParaRPr lang="en-US" altLang="zh-CN" dirty="0" smtClean="0"/>
          </a:p>
          <a:p>
            <a:pPr lvl="2"/>
            <a:r>
              <a:rPr lang="en-US" dirty="0" smtClean="0"/>
              <a:t>DARPA</a:t>
            </a:r>
            <a:r>
              <a:rPr lang="zh-CN" altLang="en-US" dirty="0" smtClean="0"/>
              <a:t>支持了</a:t>
            </a:r>
            <a:r>
              <a:rPr lang="en-US" dirty="0" smtClean="0"/>
              <a:t>UC Berkeley</a:t>
            </a:r>
            <a:r>
              <a:rPr lang="zh-CN" altLang="en-US" dirty="0" smtClean="0"/>
              <a:t>研究对</a:t>
            </a:r>
            <a:r>
              <a:rPr lang="en-US" dirty="0" smtClean="0"/>
              <a:t>Unix</a:t>
            </a:r>
            <a:r>
              <a:rPr lang="zh-CN" altLang="en-US" dirty="0" smtClean="0"/>
              <a:t>操作系统的修改问题，包括能否将</a:t>
            </a:r>
            <a:r>
              <a:rPr lang="en-US" dirty="0" smtClean="0"/>
              <a:t>BBN</a:t>
            </a:r>
            <a:r>
              <a:rPr lang="zh-CN" altLang="en-US" dirty="0" smtClean="0"/>
              <a:t>开发的</a:t>
            </a:r>
            <a:r>
              <a:rPr lang="en-US" dirty="0" smtClean="0"/>
              <a:t>TCP/IP</a:t>
            </a:r>
            <a:r>
              <a:rPr lang="zh-CN" altLang="en-US" dirty="0" smtClean="0"/>
              <a:t>直接纳入到操作系统中。</a:t>
            </a:r>
            <a:r>
              <a:rPr lang="en-US" dirty="0" smtClean="0"/>
              <a:t>Berkeley</a:t>
            </a:r>
            <a:r>
              <a:rPr lang="zh-CN" altLang="en-US" dirty="0" smtClean="0"/>
              <a:t>重写了</a:t>
            </a:r>
            <a:r>
              <a:rPr lang="en-US" dirty="0" smtClean="0"/>
              <a:t>BSD</a:t>
            </a:r>
            <a:r>
              <a:rPr lang="zh-CN" altLang="en-US" dirty="0" smtClean="0"/>
              <a:t>的</a:t>
            </a:r>
            <a:r>
              <a:rPr lang="en-US" dirty="0" smtClean="0"/>
              <a:t>TCP/IP</a:t>
            </a:r>
            <a:r>
              <a:rPr lang="zh-CN" altLang="en-US" dirty="0" smtClean="0"/>
              <a:t>协议，成为后来的主要运行环境，也为</a:t>
            </a:r>
            <a:r>
              <a:rPr lang="en-US" dirty="0" smtClean="0"/>
              <a:t>Internet</a:t>
            </a:r>
            <a:r>
              <a:rPr lang="zh-CN" altLang="en-US" dirty="0" smtClean="0"/>
              <a:t>的推广起到了关键作用。</a:t>
            </a:r>
          </a:p>
          <a:p>
            <a:pPr lvl="1"/>
            <a:r>
              <a:rPr lang="zh-CN" altLang="en-US" dirty="0" smtClean="0"/>
              <a:t>第五个问题的解决是标志性的：</a:t>
            </a:r>
            <a:endParaRPr lang="en-US" altLang="zh-CN" dirty="0" smtClean="0"/>
          </a:p>
          <a:p>
            <a:pPr lvl="2"/>
            <a:r>
              <a:rPr lang="en-US" dirty="0" smtClean="0"/>
              <a:t>1983</a:t>
            </a:r>
            <a:r>
              <a:rPr lang="zh-CN" altLang="en-US" dirty="0" smtClean="0"/>
              <a:t>年</a:t>
            </a:r>
            <a:r>
              <a:rPr lang="en-US" dirty="0" smtClean="0"/>
              <a:t>1</a:t>
            </a:r>
            <a:r>
              <a:rPr lang="zh-CN" altLang="en-US" dirty="0" smtClean="0"/>
              <a:t>月将</a:t>
            </a:r>
            <a:r>
              <a:rPr lang="en-US" dirty="0" smtClean="0"/>
              <a:t>ARPANET</a:t>
            </a:r>
            <a:r>
              <a:rPr lang="zh-CN" altLang="en-US" dirty="0" smtClean="0"/>
              <a:t>的</a:t>
            </a:r>
            <a:r>
              <a:rPr lang="en-US" dirty="0" smtClean="0"/>
              <a:t>NCP</a:t>
            </a:r>
            <a:r>
              <a:rPr lang="zh-CN" altLang="en-US" dirty="0" smtClean="0"/>
              <a:t>协议转换为</a:t>
            </a:r>
            <a:r>
              <a:rPr lang="en-US" dirty="0" smtClean="0"/>
              <a:t>TCP/IP</a:t>
            </a:r>
            <a:r>
              <a:rPr lang="zh-CN" altLang="en-US" dirty="0" smtClean="0"/>
              <a:t>协议。转换要求所有的宿主机同时进行，转换前需要做长期的准备，并能让通信网络系统平滑过渡。</a:t>
            </a:r>
            <a:endParaRPr lang="en-US" altLang="zh-CN" dirty="0" smtClean="0"/>
          </a:p>
          <a:p>
            <a:pPr lvl="2"/>
            <a:r>
              <a:rPr lang="zh-CN" altLang="en-US" dirty="0" smtClean="0"/>
              <a:t>同年，</a:t>
            </a:r>
            <a:r>
              <a:rPr lang="en-US" dirty="0" smtClean="0"/>
              <a:t>TCP/IP</a:t>
            </a:r>
            <a:r>
              <a:rPr lang="zh-CN" altLang="en-US" dirty="0" smtClean="0"/>
              <a:t>被美国</a:t>
            </a:r>
            <a:r>
              <a:rPr lang="en-US" dirty="0" err="1" smtClean="0"/>
              <a:t>DoD</a:t>
            </a:r>
            <a:r>
              <a:rPr lang="zh-CN" altLang="en-US" dirty="0" smtClean="0"/>
              <a:t>接纳为国防标准，推动了这项技术在军用和非军事领域的共享。</a:t>
            </a:r>
            <a:r>
              <a:rPr lang="en-US" dirty="0" smtClean="0"/>
              <a:t>1983</a:t>
            </a:r>
            <a:r>
              <a:rPr lang="zh-CN" altLang="en-US" dirty="0" smtClean="0"/>
              <a:t>年</a:t>
            </a:r>
            <a:r>
              <a:rPr lang="en-US" dirty="0" smtClean="0"/>
              <a:t>ARPANET</a:t>
            </a:r>
            <a:r>
              <a:rPr lang="zh-CN" altLang="en-US" dirty="0" smtClean="0"/>
              <a:t>成为国防</a:t>
            </a:r>
            <a:r>
              <a:rPr lang="en-US" dirty="0" smtClean="0"/>
              <a:t>R&amp;D</a:t>
            </a:r>
            <a:r>
              <a:rPr lang="zh-CN" altLang="en-US" dirty="0" smtClean="0"/>
              <a:t>和运行机构一员。</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25.4.5 </a:t>
            </a:r>
            <a:r>
              <a:rPr lang="zh-CN" altLang="en-US" dirty="0" smtClean="0"/>
              <a:t>互联网工程中软件工程</a:t>
            </a:r>
            <a:endParaRPr lang="zh-CN" altLang="en-US" dirty="0"/>
          </a:p>
        </p:txBody>
      </p:sp>
      <p:sp>
        <p:nvSpPr>
          <p:cNvPr id="3" name="内容占位符 2"/>
          <p:cNvSpPr>
            <a:spLocks noGrp="1"/>
          </p:cNvSpPr>
          <p:nvPr>
            <p:ph idx="1"/>
          </p:nvPr>
        </p:nvSpPr>
        <p:spPr/>
        <p:txBody>
          <a:bodyPr/>
          <a:lstStyle/>
          <a:p>
            <a:r>
              <a:rPr lang="zh-CN" altLang="en-US" dirty="0" smtClean="0"/>
              <a:t>正如上述的第四个问题。互联网中每一项新的协议或其它成果成功的关键是如何将其推广到软件产业中，这也是一个软件工程和产业化的问题。</a:t>
            </a:r>
            <a:endParaRPr lang="en-US" altLang="zh-CN" dirty="0" smtClean="0"/>
          </a:p>
          <a:p>
            <a:pPr lvl="1"/>
            <a:r>
              <a:rPr lang="zh-CN" altLang="en-US" dirty="0" smtClean="0"/>
              <a:t>许多协议的失败在于计算机和软件厂商没有很好地支持，或者在其发布的软件中不愿意增加这些功能。</a:t>
            </a:r>
            <a:endParaRPr lang="en-US" altLang="zh-CN" dirty="0" smtClean="0"/>
          </a:p>
          <a:p>
            <a:pPr lvl="1"/>
            <a:r>
              <a:rPr lang="zh-CN" altLang="en-US" dirty="0" smtClean="0"/>
              <a:t>从这个角度看，一个协议或软件用户量决定着是否该软件的设计和工程化是否成功。</a:t>
            </a:r>
            <a:endParaRPr lang="en-US" altLang="zh-CN" dirty="0" smtClean="0"/>
          </a:p>
          <a:p>
            <a:r>
              <a:rPr lang="zh-CN" altLang="en-US" dirty="0" smtClean="0"/>
              <a:t>这种方法典型的“需求分析</a:t>
            </a:r>
            <a:r>
              <a:rPr lang="en-US" dirty="0" smtClean="0"/>
              <a:t>-</a:t>
            </a:r>
            <a:r>
              <a:rPr lang="zh-CN" altLang="en-US" dirty="0" smtClean="0"/>
              <a:t>设计</a:t>
            </a:r>
            <a:r>
              <a:rPr lang="en-US" dirty="0" smtClean="0"/>
              <a:t>-</a:t>
            </a:r>
            <a:r>
              <a:rPr lang="zh-CN" altLang="en-US" dirty="0" smtClean="0"/>
              <a:t>开发</a:t>
            </a:r>
            <a:r>
              <a:rPr lang="en-US" dirty="0" smtClean="0"/>
              <a:t>-</a:t>
            </a:r>
            <a:r>
              <a:rPr lang="zh-CN" altLang="en-US" dirty="0" smtClean="0"/>
              <a:t>测试</a:t>
            </a:r>
            <a:r>
              <a:rPr lang="en-US" dirty="0" smtClean="0"/>
              <a:t>-</a:t>
            </a:r>
            <a:r>
              <a:rPr lang="zh-CN" altLang="en-US" dirty="0" smtClean="0"/>
              <a:t>发布”软件工程过程不一致的。</a:t>
            </a:r>
            <a:endParaRPr lang="en-US" altLang="zh-CN" dirty="0" smtClean="0"/>
          </a:p>
          <a:p>
            <a:pPr lvl="1"/>
            <a:r>
              <a:rPr lang="zh-CN" altLang="en-US" dirty="0" smtClean="0"/>
              <a:t>起码不需要做任何的需求分析，而是直接将</a:t>
            </a:r>
            <a:r>
              <a:rPr lang="en-US" dirty="0" smtClean="0"/>
              <a:t>TCP/IP</a:t>
            </a:r>
            <a:r>
              <a:rPr lang="zh-CN" altLang="en-US" dirty="0" smtClean="0"/>
              <a:t>移植到</a:t>
            </a:r>
            <a:r>
              <a:rPr lang="en-US" dirty="0" smtClean="0"/>
              <a:t>Unix</a:t>
            </a:r>
            <a:r>
              <a:rPr lang="zh-CN" altLang="en-US" dirty="0" smtClean="0"/>
              <a:t>中，测试和发布。</a:t>
            </a:r>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43429" y="1048658"/>
            <a:ext cx="7917542" cy="5221514"/>
          </a:xfrm>
        </p:spPr>
        <p:txBody>
          <a:bodyPr/>
          <a:lstStyle/>
          <a:p>
            <a:r>
              <a:rPr lang="zh-CN" altLang="en-US" dirty="0" smtClean="0"/>
              <a:t>另一个例子是是微软公司在其</a:t>
            </a:r>
            <a:r>
              <a:rPr lang="en-US" dirty="0" smtClean="0"/>
              <a:t>Windows</a:t>
            </a:r>
            <a:r>
              <a:rPr lang="zh-CN" altLang="en-US" dirty="0" smtClean="0"/>
              <a:t>上预先安装</a:t>
            </a:r>
            <a:r>
              <a:rPr lang="en-US" dirty="0" smtClean="0"/>
              <a:t>IE</a:t>
            </a:r>
            <a:r>
              <a:rPr lang="zh-CN" altLang="en-US" dirty="0" smtClean="0"/>
              <a:t>，彻底击垮了</a:t>
            </a:r>
            <a:r>
              <a:rPr lang="en-US" dirty="0" smtClean="0"/>
              <a:t>Netscape</a:t>
            </a:r>
            <a:r>
              <a:rPr lang="zh-CN" altLang="en-US" dirty="0" smtClean="0"/>
              <a:t>公司的</a:t>
            </a:r>
            <a:r>
              <a:rPr lang="en-US" dirty="0" smtClean="0"/>
              <a:t>Navigator</a:t>
            </a:r>
            <a:r>
              <a:rPr lang="zh-CN" altLang="en-US" dirty="0" smtClean="0"/>
              <a:t>浏览器。</a:t>
            </a:r>
            <a:endParaRPr lang="en-US" altLang="zh-CN" dirty="0" smtClean="0"/>
          </a:p>
          <a:p>
            <a:pPr lvl="1"/>
            <a:r>
              <a:rPr lang="zh-CN" altLang="en-US" dirty="0" smtClean="0"/>
              <a:t>说明市场使用率或软件产品的装机量决定着软件产品的质量（见</a:t>
            </a:r>
            <a:r>
              <a:rPr lang="en-US" dirty="0" smtClean="0"/>
              <a:t>4.2</a:t>
            </a:r>
            <a:r>
              <a:rPr lang="zh-CN" altLang="en-US" dirty="0" smtClean="0"/>
              <a:t>节）。</a:t>
            </a:r>
          </a:p>
          <a:p>
            <a:r>
              <a:rPr lang="zh-CN" altLang="en-US" dirty="0" smtClean="0"/>
              <a:t>第三个例子</a:t>
            </a:r>
            <a:r>
              <a:rPr lang="en-US" altLang="zh-CN" dirty="0" smtClean="0"/>
              <a:t>-</a:t>
            </a:r>
            <a:r>
              <a:rPr lang="en-US" dirty="0" smtClean="0"/>
              <a:t>CCITT/ISO</a:t>
            </a:r>
            <a:r>
              <a:rPr lang="zh-CN" altLang="en-US" dirty="0" smtClean="0"/>
              <a:t>和</a:t>
            </a:r>
            <a:r>
              <a:rPr lang="en-US" dirty="0" err="1" smtClean="0"/>
              <a:t>DoD</a:t>
            </a:r>
            <a:r>
              <a:rPr lang="zh-CN" altLang="en-US" dirty="0" smtClean="0"/>
              <a:t>的争论</a:t>
            </a:r>
            <a:r>
              <a:rPr lang="en-US" dirty="0" smtClean="0"/>
              <a:t>(</a:t>
            </a:r>
            <a:r>
              <a:rPr lang="zh-CN" altLang="en-US" dirty="0" smtClean="0"/>
              <a:t>见</a:t>
            </a:r>
            <a:r>
              <a:rPr lang="en-US" dirty="0" smtClean="0"/>
              <a:t>25.4</a:t>
            </a:r>
            <a:r>
              <a:rPr lang="zh-CN" altLang="en-US" dirty="0" smtClean="0"/>
              <a:t>节</a:t>
            </a:r>
            <a:r>
              <a:rPr lang="en-US" dirty="0" smtClean="0"/>
              <a:t>)</a:t>
            </a:r>
            <a:r>
              <a:rPr lang="zh-CN" altLang="en-US" dirty="0" smtClean="0"/>
              <a:t>。</a:t>
            </a:r>
            <a:endParaRPr lang="en-US" altLang="zh-CN" dirty="0" smtClean="0"/>
          </a:p>
          <a:p>
            <a:pPr lvl="1"/>
            <a:r>
              <a:rPr lang="en-US" dirty="0" smtClean="0"/>
              <a:t>CCITT/ISO</a:t>
            </a:r>
            <a:r>
              <a:rPr lang="zh-CN" altLang="en-US" dirty="0" smtClean="0"/>
              <a:t>占据了国际组织的优势，但却忘记了对已有工程和产业结构的继承，企图创立全新的体系结构和协议族。</a:t>
            </a:r>
            <a:endParaRPr lang="en-US" altLang="zh-CN" dirty="0" smtClean="0"/>
          </a:p>
          <a:p>
            <a:pPr lvl="1"/>
            <a:r>
              <a:rPr lang="zh-CN" altLang="en-US" dirty="0" smtClean="0"/>
              <a:t>而美国</a:t>
            </a:r>
            <a:r>
              <a:rPr lang="en-US" dirty="0" err="1" smtClean="0"/>
              <a:t>DoD</a:t>
            </a:r>
            <a:r>
              <a:rPr lang="zh-CN" altLang="en-US" dirty="0" smtClean="0"/>
              <a:t>采用了开放的思想，尽可能继承和接纳不同厂商的协议和硬件结构，建立能够容纳各种异构结点的网络。</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 </a:t>
            </a:r>
            <a:r>
              <a:rPr lang="zh-CN" altLang="en-US" dirty="0" smtClean="0"/>
              <a:t>互联网体系结构及其进化</a:t>
            </a:r>
            <a:endParaRPr lang="zh-CN" altLang="en-US" dirty="0"/>
          </a:p>
        </p:txBody>
      </p:sp>
      <p:sp>
        <p:nvSpPr>
          <p:cNvPr id="3" name="内容占位符 2"/>
          <p:cNvSpPr>
            <a:spLocks noGrp="1"/>
          </p:cNvSpPr>
          <p:nvPr>
            <p:ph idx="1"/>
          </p:nvPr>
        </p:nvSpPr>
        <p:spPr/>
        <p:txBody>
          <a:bodyPr/>
          <a:lstStyle/>
          <a:p>
            <a:r>
              <a:rPr lang="en-US" dirty="0" smtClean="0"/>
              <a:t>25.5.1 </a:t>
            </a:r>
            <a:r>
              <a:rPr lang="zh-CN" altLang="en-US" dirty="0" smtClean="0"/>
              <a:t>互联网的问题</a:t>
            </a:r>
          </a:p>
          <a:p>
            <a:r>
              <a:rPr lang="en-US" dirty="0" smtClean="0"/>
              <a:t>25.5.2 </a:t>
            </a:r>
            <a:r>
              <a:rPr lang="zh-CN" altLang="en-US" dirty="0" smtClean="0"/>
              <a:t>体系结构进化</a:t>
            </a:r>
          </a:p>
          <a:p>
            <a:r>
              <a:rPr lang="en-US" dirty="0" smtClean="0"/>
              <a:t>25.4.3 </a:t>
            </a:r>
            <a:r>
              <a:rPr lang="zh-CN" altLang="en-US" dirty="0" smtClean="0"/>
              <a:t>覆盖层模式的定义</a:t>
            </a:r>
          </a:p>
          <a:p>
            <a:r>
              <a:rPr lang="en-US" dirty="0" smtClean="0"/>
              <a:t>25.5.4 </a:t>
            </a:r>
            <a:r>
              <a:rPr lang="zh-CN" altLang="en-US" dirty="0" smtClean="0"/>
              <a:t>覆盖层模式应用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25.1.1</a:t>
            </a:r>
            <a:r>
              <a:rPr lang="zh-CN" altLang="en-US" dirty="0" smtClean="0"/>
              <a:t>电信网络的软件工程特征</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472290" y="1187677"/>
            <a:ext cx="7062109" cy="52370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25.5.1 </a:t>
            </a:r>
            <a:r>
              <a:rPr lang="zh-CN" altLang="en-US" dirty="0" smtClean="0"/>
              <a:t>互联网的问题</a:t>
            </a:r>
            <a:endParaRPr lang="zh-CN" altLang="en-US" dirty="0"/>
          </a:p>
        </p:txBody>
      </p:sp>
      <p:sp>
        <p:nvSpPr>
          <p:cNvPr id="3" name="内容占位符 2"/>
          <p:cNvSpPr>
            <a:spLocks noGrp="1"/>
          </p:cNvSpPr>
          <p:nvPr>
            <p:ph idx="1"/>
          </p:nvPr>
        </p:nvSpPr>
        <p:spPr/>
        <p:txBody>
          <a:bodyPr/>
          <a:lstStyle/>
          <a:p>
            <a:r>
              <a:rPr lang="zh-CN" altLang="en-US" b="1" dirty="0" smtClean="0"/>
              <a:t>问题一，网络管理和运行。</a:t>
            </a:r>
            <a:r>
              <a:rPr lang="zh-CN" altLang="en-US" dirty="0" smtClean="0"/>
              <a:t>与传统电信网对比，</a:t>
            </a:r>
            <a:r>
              <a:rPr lang="en-US" dirty="0" smtClean="0"/>
              <a:t>Internet</a:t>
            </a:r>
            <a:r>
              <a:rPr lang="zh-CN" altLang="en-US" dirty="0" smtClean="0"/>
              <a:t>的设计几乎没有考虑管理问题。</a:t>
            </a:r>
            <a:endParaRPr lang="en-US" altLang="zh-CN" dirty="0" smtClean="0"/>
          </a:p>
          <a:p>
            <a:r>
              <a:rPr lang="zh-CN" altLang="en-US" b="1" dirty="0" smtClean="0"/>
              <a:t>问题二，中间箱。</a:t>
            </a:r>
            <a:r>
              <a:rPr lang="zh-CN" altLang="en-US" dirty="0" smtClean="0"/>
              <a:t>互联网的基本结构是“端</a:t>
            </a:r>
            <a:r>
              <a:rPr lang="en-US" dirty="0" smtClean="0"/>
              <a:t>—</a:t>
            </a:r>
            <a:r>
              <a:rPr lang="zh-CN" altLang="en-US" dirty="0" smtClean="0"/>
              <a:t>路由器</a:t>
            </a:r>
            <a:r>
              <a:rPr lang="en-US" dirty="0" smtClean="0"/>
              <a:t>—</a:t>
            </a:r>
            <a:r>
              <a:rPr lang="zh-CN" altLang="en-US" dirty="0" smtClean="0"/>
              <a:t>端”，然而，当今的互联网远比这种结构复杂。</a:t>
            </a:r>
            <a:endParaRPr lang="en-US" altLang="zh-CN" dirty="0" smtClean="0"/>
          </a:p>
          <a:p>
            <a:r>
              <a:rPr lang="zh-CN" altLang="en-US" b="1" dirty="0" smtClean="0"/>
              <a:t>问题三，网络和传输层。</a:t>
            </a:r>
            <a:r>
              <a:rPr lang="zh-CN" altLang="en-US" dirty="0" smtClean="0"/>
              <a:t>在</a:t>
            </a:r>
            <a:r>
              <a:rPr lang="en-US" dirty="0" smtClean="0"/>
              <a:t>1990</a:t>
            </a:r>
            <a:r>
              <a:rPr lang="zh-CN" altLang="en-US" dirty="0" smtClean="0"/>
              <a:t>年代的早期，人们就认识到</a:t>
            </a:r>
            <a:r>
              <a:rPr lang="en-US" dirty="0" smtClean="0"/>
              <a:t>Internet</a:t>
            </a:r>
            <a:r>
              <a:rPr lang="zh-CN" altLang="en-US" dirty="0" smtClean="0"/>
              <a:t>的主要缺点：一是</a:t>
            </a:r>
            <a:r>
              <a:rPr lang="en-US" dirty="0" smtClean="0"/>
              <a:t>IPv4</a:t>
            </a:r>
            <a:r>
              <a:rPr lang="zh-CN" altLang="en-US" dirty="0" smtClean="0"/>
              <a:t>的</a:t>
            </a:r>
            <a:r>
              <a:rPr lang="en-US" dirty="0" smtClean="0"/>
              <a:t>32-</a:t>
            </a:r>
            <a:r>
              <a:rPr lang="zh-CN" altLang="en-US" dirty="0" smtClean="0"/>
              <a:t>位地址空间太少；二是私有子网的安全设计不足。</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745445" y="1434192"/>
            <a:ext cx="7992155" cy="3849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96262" y="1164769"/>
            <a:ext cx="8001000" cy="2899231"/>
          </a:xfrm>
        </p:spPr>
        <p:txBody>
          <a:bodyPr/>
          <a:lstStyle/>
          <a:p>
            <a:r>
              <a:rPr lang="zh-CN" altLang="en-US" b="1" dirty="0" smtClean="0"/>
              <a:t>问题四，中间件和应用层问题。</a:t>
            </a:r>
            <a:r>
              <a:rPr lang="en-US" dirty="0" smtClean="0"/>
              <a:t>Internet</a:t>
            </a:r>
            <a:r>
              <a:rPr lang="zh-CN" altLang="en-US" dirty="0" smtClean="0"/>
              <a:t>上的所有的应用系统都需要保密安全和端点可移动。</a:t>
            </a:r>
            <a:endParaRPr lang="en-US" altLang="zh-CN" dirty="0" smtClean="0"/>
          </a:p>
          <a:p>
            <a:pPr lvl="1"/>
            <a:r>
              <a:rPr lang="zh-CN" altLang="en-US" dirty="0" smtClean="0"/>
              <a:t>在原先的设计中，由于采用的是报文交换，</a:t>
            </a:r>
            <a:r>
              <a:rPr lang="en-US" dirty="0" smtClean="0"/>
              <a:t>Internet</a:t>
            </a:r>
            <a:r>
              <a:rPr lang="zh-CN" altLang="en-US" dirty="0" smtClean="0"/>
              <a:t>对报文传输和交换过程中的保密考虑的并不全面，任何人和报文都可以在网络上交换，因此，很容易产生以进攻他人报文为目的的报文，而破环交换结点的服务性能。</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455158" y="4227285"/>
            <a:ext cx="8746898" cy="19412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25.5.2 </a:t>
            </a:r>
            <a:r>
              <a:rPr lang="zh-CN" altLang="en-US" dirty="0" smtClean="0"/>
              <a:t>体系结构进化</a:t>
            </a:r>
            <a:endParaRPr lang="zh-CN" altLang="en-US" dirty="0"/>
          </a:p>
        </p:txBody>
      </p:sp>
      <p:sp>
        <p:nvSpPr>
          <p:cNvPr id="3" name="内容占位符 2"/>
          <p:cNvSpPr>
            <a:spLocks noGrp="1"/>
          </p:cNvSpPr>
          <p:nvPr>
            <p:ph idx="1"/>
          </p:nvPr>
        </p:nvSpPr>
        <p:spPr/>
        <p:txBody>
          <a:bodyPr/>
          <a:lstStyle/>
          <a:p>
            <a:r>
              <a:rPr lang="en-US" dirty="0" smtClean="0"/>
              <a:t>Internet</a:t>
            </a:r>
            <a:r>
              <a:rPr lang="zh-CN" altLang="en-US" dirty="0" smtClean="0"/>
              <a:t>的体系结构是什么？未来如何进化？不仅是网络工程领域的关心的问题，也是软件工程领域关心的问题。</a:t>
            </a:r>
            <a:endParaRPr lang="en-US" altLang="zh-CN" dirty="0" smtClean="0"/>
          </a:p>
          <a:p>
            <a:r>
              <a:rPr lang="zh-CN" altLang="en-US" dirty="0" smtClean="0"/>
              <a:t>实际上，除了物理层外，似乎所有的工作都由软件工程来实现。</a:t>
            </a:r>
            <a:endParaRPr lang="en-US" altLang="zh-CN" dirty="0" smtClean="0"/>
          </a:p>
          <a:p>
            <a:r>
              <a:rPr lang="zh-CN" altLang="en-US" dirty="0" smtClean="0"/>
              <a:t>全球网络规模的增长的主要因素在网络层和应用层面，而不仅仅是硬件层。</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25.4.3 </a:t>
            </a:r>
            <a:r>
              <a:rPr lang="zh-CN" altLang="en-US" dirty="0" smtClean="0"/>
              <a:t>覆盖层模式的定义</a:t>
            </a:r>
            <a:endParaRPr lang="zh-CN" altLang="en-US" dirty="0"/>
          </a:p>
        </p:txBody>
      </p:sp>
      <p:sp>
        <p:nvSpPr>
          <p:cNvPr id="3" name="内容占位符 2"/>
          <p:cNvSpPr>
            <a:spLocks noGrp="1"/>
          </p:cNvSpPr>
          <p:nvPr>
            <p:ph idx="1"/>
          </p:nvPr>
        </p:nvSpPr>
        <p:spPr/>
        <p:txBody>
          <a:bodyPr/>
          <a:lstStyle/>
          <a:p>
            <a:r>
              <a:rPr lang="en-US" dirty="0" err="1" smtClean="0"/>
              <a:t>Zave</a:t>
            </a:r>
            <a:r>
              <a:rPr lang="zh-CN" altLang="en-US" dirty="0" smtClean="0"/>
              <a:t>建议采用“覆盖层</a:t>
            </a:r>
            <a:r>
              <a:rPr lang="en-US" dirty="0" smtClean="0"/>
              <a:t>(overlay)</a:t>
            </a:r>
            <a:r>
              <a:rPr lang="zh-CN" altLang="en-US" dirty="0" smtClean="0"/>
              <a:t>”模式描述</a:t>
            </a:r>
            <a:r>
              <a:rPr lang="en-US" dirty="0" smtClean="0"/>
              <a:t>Internet</a:t>
            </a:r>
            <a:r>
              <a:rPr lang="zh-CN" altLang="en-US" dirty="0" smtClean="0"/>
              <a:t>的体系结构。</a:t>
            </a:r>
            <a:endParaRPr lang="en-US" altLang="zh-CN" dirty="0" smtClean="0"/>
          </a:p>
          <a:p>
            <a:pPr lvl="1"/>
            <a:r>
              <a:rPr lang="zh-CN" altLang="en-US" dirty="0" smtClean="0"/>
              <a:t>一个覆盖层是一个分布式的跨进程之间的通信设施。</a:t>
            </a:r>
            <a:endParaRPr lang="en-US" altLang="zh-CN" dirty="0" smtClean="0"/>
          </a:p>
          <a:p>
            <a:pPr lvl="1"/>
            <a:r>
              <a:rPr lang="zh-CN" altLang="en-US" dirty="0" smtClean="0"/>
              <a:t>其具有多个成员</a:t>
            </a:r>
            <a:r>
              <a:rPr lang="en-US" dirty="0" smtClean="0"/>
              <a:t>(member)</a:t>
            </a:r>
            <a:r>
              <a:rPr lang="zh-CN" altLang="en-US" dirty="0" smtClean="0"/>
              <a:t>，每个成员在某些机器上的某些操作系统上运行。也具有命名空间和注册机制，能够把进程变成成员，且从命名空间中得到唯一的名字。</a:t>
            </a:r>
            <a:endParaRPr lang="en-US" altLang="zh-CN" dirty="0" smtClean="0"/>
          </a:p>
          <a:p>
            <a:pPr lvl="1"/>
            <a:r>
              <a:rPr lang="zh-CN" altLang="en-US" dirty="0" smtClean="0"/>
              <a:t>一个覆盖层的进程只能属于一个覆盖层。</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25.5.4 </a:t>
            </a:r>
            <a:r>
              <a:rPr lang="zh-CN" altLang="en-US" dirty="0" smtClean="0"/>
              <a:t>覆盖层模式应用</a:t>
            </a:r>
            <a:endParaRPr lang="zh-CN" altLang="en-US" dirty="0"/>
          </a:p>
        </p:txBody>
      </p:sp>
      <p:sp>
        <p:nvSpPr>
          <p:cNvPr id="3" name="内容占位符 2"/>
          <p:cNvSpPr>
            <a:spLocks noGrp="1"/>
          </p:cNvSpPr>
          <p:nvPr>
            <p:ph idx="1"/>
          </p:nvPr>
        </p:nvSpPr>
        <p:spPr/>
        <p:txBody>
          <a:bodyPr/>
          <a:lstStyle/>
          <a:p>
            <a:r>
              <a:rPr lang="en-US" dirty="0" smtClean="0"/>
              <a:t>25.5.4.1 </a:t>
            </a:r>
            <a:r>
              <a:rPr lang="zh-CN" altLang="en-US" dirty="0" smtClean="0"/>
              <a:t>私有子网结构的解释</a:t>
            </a:r>
          </a:p>
          <a:p>
            <a:r>
              <a:rPr lang="en-US" dirty="0" smtClean="0"/>
              <a:t>25.5.4.2 </a:t>
            </a:r>
            <a:r>
              <a:rPr lang="zh-CN" altLang="en-US" dirty="0" smtClean="0"/>
              <a:t>移动性和多寻址的解释</a:t>
            </a:r>
            <a:endParaRPr lang="en-US" altLang="zh-CN" dirty="0" smtClean="0"/>
          </a:p>
          <a:p>
            <a:r>
              <a:rPr lang="en-US" dirty="0" smtClean="0"/>
              <a:t>25.5.4.3 </a:t>
            </a:r>
            <a:r>
              <a:rPr lang="zh-CN" altLang="en-US" dirty="0" smtClean="0"/>
              <a:t>覆盖层的组合</a:t>
            </a:r>
          </a:p>
          <a:p>
            <a:pPr>
              <a:buNone/>
            </a:pPr>
            <a:r>
              <a:rPr lang="en-US" dirty="0" smtClean="0"/>
              <a:t>	</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25.5.4.1 </a:t>
            </a:r>
            <a:r>
              <a:rPr lang="zh-CN" altLang="en-US" dirty="0" smtClean="0"/>
              <a:t>私有子网结构的解释</a:t>
            </a:r>
            <a:endParaRPr lang="zh-CN" altLang="en-US" dirty="0"/>
          </a:p>
        </p:txBody>
      </p:sp>
      <p:pic>
        <p:nvPicPr>
          <p:cNvPr id="11267" name="Picture 3"/>
          <p:cNvPicPr>
            <a:picLocks noChangeAspect="1" noChangeArrowheads="1"/>
          </p:cNvPicPr>
          <p:nvPr/>
        </p:nvPicPr>
        <p:blipFill>
          <a:blip r:embed="rId2"/>
          <a:srcRect/>
          <a:stretch>
            <a:fillRect/>
          </a:stretch>
        </p:blipFill>
        <p:spPr bwMode="auto">
          <a:xfrm>
            <a:off x="397103" y="1477734"/>
            <a:ext cx="8340497" cy="4001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25.5.4.2 </a:t>
            </a:r>
            <a:r>
              <a:rPr lang="zh-CN" altLang="en-US" dirty="0" smtClean="0"/>
              <a:t>移动性和多寻址的解释</a:t>
            </a:r>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716417" y="1435780"/>
            <a:ext cx="8238897" cy="3668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25.5.4.3 </a:t>
            </a:r>
            <a:r>
              <a:rPr lang="zh-CN" altLang="en-US" dirty="0" smtClean="0"/>
              <a:t>覆盖层的组合</a:t>
            </a:r>
            <a:endParaRPr lang="zh-CN" altLang="en-US" dirty="0"/>
          </a:p>
        </p:txBody>
      </p:sp>
      <p:sp>
        <p:nvSpPr>
          <p:cNvPr id="3" name="内容占位符 2"/>
          <p:cNvSpPr>
            <a:spLocks noGrp="1"/>
          </p:cNvSpPr>
          <p:nvPr>
            <p:ph idx="1"/>
          </p:nvPr>
        </p:nvSpPr>
        <p:spPr/>
        <p:txBody>
          <a:bodyPr/>
          <a:lstStyle/>
          <a:p>
            <a:r>
              <a:rPr lang="zh-CN" altLang="en-US" dirty="0" smtClean="0"/>
              <a:t>给出了覆盖层模式，从体系结构的设计上可以将覆盖层的组合定义为两个操作符：</a:t>
            </a:r>
            <a:endParaRPr lang="en-US" altLang="zh-CN" dirty="0" smtClean="0"/>
          </a:p>
          <a:p>
            <a:pPr lvl="1"/>
            <a:r>
              <a:rPr lang="zh-CN" altLang="en-US" i="1" dirty="0" smtClean="0"/>
              <a:t>分层</a:t>
            </a:r>
            <a:r>
              <a:rPr lang="en-US" i="1" dirty="0" smtClean="0"/>
              <a:t>(layering)</a:t>
            </a:r>
          </a:p>
          <a:p>
            <a:pPr lvl="2"/>
            <a:r>
              <a:rPr lang="zh-CN" altLang="en-US" i="1" dirty="0" smtClean="0"/>
              <a:t>分层</a:t>
            </a:r>
            <a:r>
              <a:rPr lang="zh-CN" altLang="en-US" dirty="0" smtClean="0"/>
              <a:t>用于表达较高的覆盖层使用较低的覆盖层。</a:t>
            </a:r>
            <a:endParaRPr lang="en-US" altLang="zh-CN" dirty="0" smtClean="0"/>
          </a:p>
          <a:p>
            <a:pPr lvl="1"/>
            <a:r>
              <a:rPr lang="zh-CN" altLang="en-US" i="1" dirty="0" smtClean="0"/>
              <a:t>搭桥</a:t>
            </a:r>
            <a:r>
              <a:rPr lang="en-US" i="1" dirty="0" smtClean="0"/>
              <a:t>(bridging</a:t>
            </a:r>
            <a:r>
              <a:rPr lang="en-US" dirty="0" smtClean="0"/>
              <a:t>)</a:t>
            </a:r>
          </a:p>
          <a:p>
            <a:pPr lvl="2"/>
            <a:r>
              <a:rPr lang="en-US" dirty="0" smtClean="0"/>
              <a:t> </a:t>
            </a:r>
            <a:r>
              <a:rPr lang="zh-CN" altLang="en-US" i="1" dirty="0" smtClean="0"/>
              <a:t>搭桥</a:t>
            </a:r>
            <a:r>
              <a:rPr lang="zh-CN" altLang="en-US" dirty="0" smtClean="0"/>
              <a:t>表示将两个同一层面的覆盖层进行组合的操作</a:t>
            </a:r>
            <a:endParaRPr lang="en-US" altLang="zh-CN" dirty="0" smtClean="0"/>
          </a:p>
          <a:p>
            <a:endParaRPr lang="en-US" dirty="0" smtClean="0"/>
          </a:p>
          <a:p>
            <a:pPr algn="ctr">
              <a:buNone/>
            </a:pPr>
            <a:r>
              <a:rPr lang="en-US" dirty="0" smtClean="0"/>
              <a:t>(</a:t>
            </a:r>
            <a:r>
              <a:rPr lang="zh-CN" altLang="en-US" dirty="0" smtClean="0"/>
              <a:t>参见</a:t>
            </a:r>
            <a:r>
              <a:rPr lang="en-US" dirty="0" smtClean="0"/>
              <a:t>10.6</a:t>
            </a:r>
            <a:r>
              <a:rPr lang="zh-CN" altLang="en-US" dirty="0" smtClean="0"/>
              <a:t>体系结构设计方法</a:t>
            </a:r>
            <a:r>
              <a:rPr lang="en-US" dirty="0" smtClean="0"/>
              <a:t>)</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25.6.1 </a:t>
            </a:r>
            <a:r>
              <a:rPr lang="zh-CN" altLang="en-US" dirty="0" smtClean="0"/>
              <a:t>网络融合的挑战</a:t>
            </a:r>
            <a:endParaRPr lang="zh-CN" altLang="en-US" dirty="0"/>
          </a:p>
        </p:txBody>
      </p:sp>
      <p:sp>
        <p:nvSpPr>
          <p:cNvPr id="3" name="内容占位符 2"/>
          <p:cNvSpPr>
            <a:spLocks noGrp="1"/>
          </p:cNvSpPr>
          <p:nvPr>
            <p:ph idx="1"/>
          </p:nvPr>
        </p:nvSpPr>
        <p:spPr>
          <a:xfrm>
            <a:off x="928914" y="1092199"/>
            <a:ext cx="8004629" cy="5352143"/>
          </a:xfrm>
        </p:spPr>
        <p:txBody>
          <a:bodyPr/>
          <a:lstStyle/>
          <a:p>
            <a:r>
              <a:rPr lang="zh-CN" altLang="en-US" dirty="0" smtClean="0"/>
              <a:t>“</a:t>
            </a:r>
            <a:r>
              <a:rPr lang="en-US" dirty="0" smtClean="0"/>
              <a:t>Internet</a:t>
            </a:r>
            <a:r>
              <a:rPr lang="zh-CN" altLang="en-US" dirty="0" smtClean="0"/>
              <a:t>的进化是网络工程还是软件工程？”是当今和未来所面临的重要问题。</a:t>
            </a:r>
            <a:endParaRPr lang="en-US" altLang="zh-CN" dirty="0" smtClean="0"/>
          </a:p>
          <a:p>
            <a:pPr lvl="1"/>
            <a:r>
              <a:rPr lang="zh-CN" altLang="en-US" dirty="0" smtClean="0"/>
              <a:t>从网络工程角度看，一般喜欢采用“从底向上”和“以硬件资源为中心”的角度看待问题。</a:t>
            </a:r>
            <a:endParaRPr lang="en-US" altLang="zh-CN" dirty="0" smtClean="0"/>
          </a:p>
          <a:p>
            <a:pPr lvl="1"/>
            <a:r>
              <a:rPr lang="zh-CN" altLang="en-US" dirty="0" smtClean="0"/>
              <a:t>从软件工程角度看，则喜欢用“从顶向下”和“以应用软件为中心”的观点看待问题。</a:t>
            </a:r>
            <a:endParaRPr lang="en-US" altLang="zh-CN" dirty="0" smtClean="0"/>
          </a:p>
          <a:p>
            <a:pPr lvl="1"/>
            <a:r>
              <a:rPr lang="zh-CN" altLang="en-US" dirty="0" smtClean="0"/>
              <a:t>针对</a:t>
            </a:r>
            <a:r>
              <a:rPr lang="en-US" dirty="0" smtClean="0"/>
              <a:t>Internet</a:t>
            </a:r>
            <a:r>
              <a:rPr lang="zh-CN" altLang="en-US" dirty="0" smtClean="0"/>
              <a:t>网络及其上面应用系统，似乎不能再区分“中间件”和“网络”，因为我们很难区分清楚哪些是软件实现的中间件？中间件到底应当分布在哪里？</a:t>
            </a:r>
            <a:endParaRPr lang="en-US" altLang="zh-CN" dirty="0" smtClean="0"/>
          </a:p>
          <a:p>
            <a:pPr lvl="1"/>
            <a:r>
              <a:rPr lang="zh-CN" altLang="en-US" dirty="0" smtClean="0"/>
              <a:t>网络的每个覆盖层及其所进行的“分层”和“搭桥”操作都是中间件的一部分。</a:t>
            </a:r>
            <a:endParaRPr lang="en-US" altLang="zh-CN" dirty="0" smtClean="0"/>
          </a:p>
          <a:p>
            <a:pPr lvl="1"/>
            <a:r>
              <a:rPr lang="zh-CN" altLang="en-US" dirty="0" smtClean="0"/>
              <a:t>由此，</a:t>
            </a:r>
            <a:r>
              <a:rPr lang="en-US" dirty="0" smtClean="0"/>
              <a:t>Internet</a:t>
            </a:r>
            <a:r>
              <a:rPr lang="zh-CN" altLang="en-US" dirty="0" smtClean="0"/>
              <a:t>网进化中的挑战成为：如何对对覆盖层进行组织、抽象和实现等问题。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25.1.2</a:t>
            </a:r>
            <a:r>
              <a:rPr lang="zh-CN" altLang="en-US" dirty="0" smtClean="0"/>
              <a:t>软件工程环境</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876075" y="1260020"/>
            <a:ext cx="7811732" cy="4182837"/>
          </a:xfrm>
          <a:prstGeom prst="rect">
            <a:avLst/>
          </a:prstGeom>
          <a:noFill/>
          <a:ln w="9525">
            <a:noFill/>
            <a:miter lim="800000"/>
            <a:headEnd/>
            <a:tailEnd/>
          </a:ln>
          <a:effectLst/>
        </p:spPr>
      </p:pic>
      <p:sp>
        <p:nvSpPr>
          <p:cNvPr id="4" name="矩形 3"/>
          <p:cNvSpPr/>
          <p:nvPr/>
        </p:nvSpPr>
        <p:spPr>
          <a:xfrm>
            <a:off x="1748973" y="5553503"/>
            <a:ext cx="5464628" cy="461665"/>
          </a:xfrm>
          <a:prstGeom prst="rect">
            <a:avLst/>
          </a:prstGeom>
        </p:spPr>
        <p:txBody>
          <a:bodyPr wrap="square">
            <a:spAutoFit/>
          </a:bodyPr>
          <a:lstStyle/>
          <a:p>
            <a:r>
              <a:rPr lang="en-US" dirty="0" smtClean="0"/>
              <a:t>SDL-CHILL-MML</a:t>
            </a:r>
            <a:r>
              <a:rPr lang="zh-CN" altLang="en-US" dirty="0" smtClean="0"/>
              <a:t>组成的软件工程环境</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25.6 </a:t>
            </a:r>
            <a:r>
              <a:rPr lang="zh-CN" altLang="en-US" dirty="0" smtClean="0"/>
              <a:t>网络进化等对软件工作者的挑战</a:t>
            </a:r>
            <a:endParaRPr lang="zh-CN" altLang="en-US" dirty="0"/>
          </a:p>
        </p:txBody>
      </p:sp>
      <p:sp>
        <p:nvSpPr>
          <p:cNvPr id="3" name="内容占位符 2"/>
          <p:cNvSpPr>
            <a:spLocks noGrp="1"/>
          </p:cNvSpPr>
          <p:nvPr>
            <p:ph idx="1"/>
          </p:nvPr>
        </p:nvSpPr>
        <p:spPr/>
        <p:txBody>
          <a:bodyPr/>
          <a:lstStyle/>
          <a:p>
            <a:r>
              <a:rPr lang="en-US" dirty="0" smtClean="0"/>
              <a:t>25.6.1 </a:t>
            </a:r>
            <a:r>
              <a:rPr lang="zh-CN" altLang="en-US" dirty="0" smtClean="0"/>
              <a:t>网络融合的挑战</a:t>
            </a:r>
          </a:p>
          <a:p>
            <a:r>
              <a:rPr lang="en-US" dirty="0" smtClean="0"/>
              <a:t>25.6.2 Internet</a:t>
            </a:r>
            <a:r>
              <a:rPr lang="zh-CN" altLang="en-US" dirty="0" smtClean="0"/>
              <a:t>的发展与管理权</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25.6.1 </a:t>
            </a:r>
            <a:r>
              <a:rPr lang="zh-CN" altLang="en-US" dirty="0" smtClean="0"/>
              <a:t>网络融合的挑战</a:t>
            </a:r>
            <a:endParaRPr lang="zh-CN" altLang="en-US" dirty="0"/>
          </a:p>
        </p:txBody>
      </p:sp>
      <p:sp>
        <p:nvSpPr>
          <p:cNvPr id="3" name="内容占位符 2"/>
          <p:cNvSpPr>
            <a:spLocks noGrp="1"/>
          </p:cNvSpPr>
          <p:nvPr>
            <p:ph idx="1"/>
          </p:nvPr>
        </p:nvSpPr>
        <p:spPr>
          <a:xfrm>
            <a:off x="1143000" y="1106714"/>
            <a:ext cx="8001000" cy="4902200"/>
          </a:xfrm>
        </p:spPr>
        <p:txBody>
          <a:bodyPr/>
          <a:lstStyle/>
          <a:p>
            <a:r>
              <a:rPr lang="zh-CN" altLang="en-US" b="1" dirty="0" smtClean="0"/>
              <a:t>移动通信，</a:t>
            </a:r>
            <a:endParaRPr lang="en-US" altLang="zh-CN" b="1" dirty="0" smtClean="0"/>
          </a:p>
          <a:p>
            <a:pPr lvl="1"/>
            <a:r>
              <a:rPr lang="zh-CN" altLang="en-US" dirty="0" smtClean="0"/>
              <a:t>如</a:t>
            </a:r>
            <a:r>
              <a:rPr lang="en-US" dirty="0" smtClean="0"/>
              <a:t>GSM</a:t>
            </a:r>
            <a:r>
              <a:rPr lang="zh-CN" altLang="en-US" dirty="0" smtClean="0"/>
              <a:t>等很好地解决了用户移动中从一个区域到另一个区域的服务切换和连续问题。</a:t>
            </a:r>
            <a:r>
              <a:rPr lang="en-US" dirty="0" smtClean="0"/>
              <a:t>Internet</a:t>
            </a:r>
            <a:r>
              <a:rPr lang="zh-CN" altLang="en-US" dirty="0" smtClean="0"/>
              <a:t>不能够在移动过程中跨越子网，从而导致身份认证、服务计费、服务质量等一系列问题。这些问题需要依靠软件解决。</a:t>
            </a:r>
            <a:endParaRPr lang="en-US" altLang="zh-CN" dirty="0" smtClean="0"/>
          </a:p>
          <a:p>
            <a:r>
              <a:rPr lang="zh-CN" altLang="en-US" b="1" dirty="0" smtClean="0"/>
              <a:t>数字广播电视系统，</a:t>
            </a:r>
            <a:endParaRPr lang="en-US" altLang="zh-CN" b="1" dirty="0" smtClean="0"/>
          </a:p>
          <a:p>
            <a:pPr lvl="1"/>
            <a:r>
              <a:rPr lang="zh-CN" altLang="en-US" dirty="0" smtClean="0"/>
              <a:t>例如欧洲的</a:t>
            </a:r>
            <a:r>
              <a:rPr lang="en-US" dirty="0" smtClean="0"/>
              <a:t>DVB(Digital Video Broadcasting )</a:t>
            </a:r>
            <a:r>
              <a:rPr lang="zh-CN" altLang="en-US" dirty="0" smtClean="0"/>
              <a:t>等，已经在与</a:t>
            </a:r>
            <a:r>
              <a:rPr lang="en-US" dirty="0" smtClean="0"/>
              <a:t>Internet</a:t>
            </a:r>
            <a:r>
              <a:rPr lang="zh-CN" altLang="en-US" dirty="0" smtClean="0"/>
              <a:t>进行融合</a:t>
            </a:r>
            <a:r>
              <a:rPr lang="en-US" dirty="0" smtClean="0"/>
              <a:t>---IPTV</a:t>
            </a:r>
            <a:r>
              <a:rPr lang="zh-CN" altLang="en-US" dirty="0" smtClean="0"/>
              <a:t>广播服务等服务，即，在</a:t>
            </a:r>
            <a:r>
              <a:rPr lang="en-US" dirty="0" smtClean="0"/>
              <a:t>IP</a:t>
            </a:r>
            <a:r>
              <a:rPr lang="zh-CN" altLang="en-US" dirty="0" smtClean="0"/>
              <a:t>基础上承载</a:t>
            </a:r>
            <a:r>
              <a:rPr lang="en-US" dirty="0" smtClean="0"/>
              <a:t>DVB</a:t>
            </a:r>
            <a:r>
              <a:rPr lang="zh-CN" altLang="en-US" dirty="0" smtClean="0"/>
              <a:t>广播。</a:t>
            </a:r>
            <a:endParaRPr lang="en-US" altLang="zh-CN" dirty="0" smtClean="0"/>
          </a:p>
          <a:p>
            <a:r>
              <a:rPr lang="zh-CN" altLang="en-US" dirty="0" smtClean="0"/>
              <a:t>业务融合是一个进化过程，而不是突发地设计一个完全崭新的系统，即，</a:t>
            </a:r>
            <a:endParaRPr lang="en-US" altLang="zh-CN" dirty="0" smtClean="0"/>
          </a:p>
          <a:p>
            <a:pPr lvl="1"/>
            <a:r>
              <a:rPr lang="zh-CN" altLang="en-US" dirty="0" smtClean="0"/>
              <a:t>所谓的建立在“多个系统上的新系统”</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25.6.2 Internet</a:t>
            </a:r>
            <a:r>
              <a:rPr lang="zh-CN" altLang="en-US" dirty="0" smtClean="0"/>
              <a:t>的发展与管理权</a:t>
            </a:r>
            <a:endParaRPr lang="zh-CN" altLang="en-US" dirty="0"/>
          </a:p>
        </p:txBody>
      </p:sp>
      <p:sp>
        <p:nvSpPr>
          <p:cNvPr id="3" name="内容占位符 2"/>
          <p:cNvSpPr>
            <a:spLocks noGrp="1"/>
          </p:cNvSpPr>
          <p:nvPr>
            <p:ph idx="1"/>
          </p:nvPr>
        </p:nvSpPr>
        <p:spPr/>
        <p:txBody>
          <a:bodyPr/>
          <a:lstStyle/>
          <a:p>
            <a:r>
              <a:rPr lang="en-US" dirty="0" smtClean="0"/>
              <a:t>1992</a:t>
            </a:r>
            <a:r>
              <a:rPr lang="zh-CN" altLang="en-US" dirty="0" smtClean="0"/>
              <a:t>年成立了非盈利组织</a:t>
            </a:r>
            <a:r>
              <a:rPr lang="en-US" dirty="0" smtClean="0"/>
              <a:t>ISOC(Internet Society)</a:t>
            </a:r>
            <a:r>
              <a:rPr lang="zh-CN" altLang="en-US" dirty="0" smtClean="0"/>
              <a:t>领导</a:t>
            </a:r>
            <a:r>
              <a:rPr lang="en-US" dirty="0" smtClean="0"/>
              <a:t>Internet</a:t>
            </a:r>
            <a:r>
              <a:rPr lang="zh-CN" altLang="en-US" dirty="0" smtClean="0"/>
              <a:t>相关的标准、教育和政策。</a:t>
            </a:r>
            <a:endParaRPr lang="en-US" altLang="zh-CN" dirty="0" smtClean="0"/>
          </a:p>
          <a:p>
            <a:pPr lvl="1"/>
            <a:r>
              <a:rPr lang="zh-CN" altLang="en-US" dirty="0" smtClean="0"/>
              <a:t>互联网的成功不是依靠一个单独机构取得的</a:t>
            </a:r>
            <a:r>
              <a:rPr lang="en-US" dirty="0" smtClean="0"/>
              <a:t> ---- </a:t>
            </a:r>
            <a:r>
              <a:rPr lang="zh-CN" altLang="en-US" dirty="0" smtClean="0"/>
              <a:t>不论该机构多么庞大、多样化、多么具有影响力。</a:t>
            </a:r>
            <a:r>
              <a:rPr lang="en-US" dirty="0" smtClean="0"/>
              <a:t>ISOC</a:t>
            </a:r>
            <a:r>
              <a:rPr lang="zh-CN" altLang="en-US" dirty="0" smtClean="0"/>
              <a:t>与政府、国家和国际组织、民间团体、私营部门和其他方互相合作，做出符合核心价值的决策。</a:t>
            </a:r>
            <a:endParaRPr lang="en-US" altLang="zh-CN" dirty="0" smtClean="0"/>
          </a:p>
          <a:p>
            <a:r>
              <a:rPr lang="zh-CN" altLang="en-US" dirty="0" smtClean="0"/>
              <a:t>谈到</a:t>
            </a:r>
            <a:r>
              <a:rPr lang="en-US" dirty="0" smtClean="0"/>
              <a:t>Internet</a:t>
            </a:r>
            <a:r>
              <a:rPr lang="zh-CN" altLang="en-US" dirty="0" smtClean="0"/>
              <a:t>的日常运行和管理权</a:t>
            </a:r>
            <a:endParaRPr lang="en-US" altLang="zh-CN" dirty="0" smtClean="0"/>
          </a:p>
          <a:p>
            <a:pPr lvl="1"/>
            <a:r>
              <a:rPr lang="zh-CN" altLang="en-US" dirty="0" smtClean="0"/>
              <a:t>就必须谈</a:t>
            </a:r>
            <a:r>
              <a:rPr lang="en-US" dirty="0" smtClean="0"/>
              <a:t>IP</a:t>
            </a:r>
            <a:r>
              <a:rPr lang="zh-CN" altLang="en-US" dirty="0" smtClean="0"/>
              <a:t>地址的分配权力和</a:t>
            </a:r>
            <a:r>
              <a:rPr lang="en-US" dirty="0" smtClean="0"/>
              <a:t>DNS(</a:t>
            </a:r>
            <a:r>
              <a:rPr lang="zh-CN" altLang="en-US" dirty="0" smtClean="0"/>
              <a:t>域名解释</a:t>
            </a:r>
            <a:r>
              <a:rPr lang="en-US" dirty="0" smtClean="0"/>
              <a:t>)</a:t>
            </a:r>
            <a:r>
              <a:rPr lang="zh-CN" altLang="en-US" dirty="0" smtClean="0"/>
              <a:t>的权力。目前，这些权力均有美国人掌握，虽然，联合国的许多成员国提出并期待通过法律程序把这些管理权交付给联合国。</a:t>
            </a:r>
          </a:p>
          <a:p>
            <a:pPr lvl="1"/>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25.7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包交换为基础的网络体系结构已经成为全球信息化的主体。</a:t>
            </a:r>
            <a:endParaRPr lang="en-US" altLang="zh-CN" dirty="0" smtClean="0"/>
          </a:p>
          <a:p>
            <a:pPr lvl="1"/>
            <a:r>
              <a:rPr lang="zh-CN" altLang="en-US" dirty="0" smtClean="0"/>
              <a:t>越来越多的问题需要用软件工程方法解决，包括体系结构模型、网络层协议、应用层协议和应用软件等。</a:t>
            </a:r>
            <a:endParaRPr lang="en-US" altLang="zh-CN" dirty="0" smtClean="0"/>
          </a:p>
          <a:p>
            <a:pPr lvl="1"/>
            <a:r>
              <a:rPr lang="zh-CN" altLang="en-US" dirty="0" smtClean="0"/>
              <a:t>正如</a:t>
            </a:r>
            <a:r>
              <a:rPr lang="en-US" dirty="0" err="1" smtClean="0"/>
              <a:t>Zave</a:t>
            </a:r>
            <a:r>
              <a:rPr lang="zh-CN" altLang="en-US" dirty="0" smtClean="0"/>
              <a:t>所归纳的一样：软件工程团体必须与网络工程团体一起应对网络体系结构的进化，互联网与移动通信网、数字电视广播网等融合所面临的问题。</a:t>
            </a:r>
          </a:p>
          <a:p>
            <a:r>
              <a:rPr lang="zh-CN" altLang="en-US" dirty="0" smtClean="0"/>
              <a:t>进一步需要把各种网络体系结构和应用的融合、进化作为复杂巨系统的工程化问题进行研究，讨论软件工程的过程和方法。</a:t>
            </a:r>
            <a:endParaRPr lang="en-US" altLang="zh-CN" dirty="0" smtClean="0"/>
          </a:p>
          <a:p>
            <a:r>
              <a:rPr lang="zh-CN" altLang="en-US" dirty="0" smtClean="0"/>
              <a:t>本书的第</a:t>
            </a:r>
            <a:r>
              <a:rPr lang="en-US" dirty="0" smtClean="0"/>
              <a:t>28</a:t>
            </a:r>
            <a:r>
              <a:rPr lang="zh-CN" altLang="en-US" dirty="0" smtClean="0"/>
              <a:t>章专题讨论复杂巨系统。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25.1.3 SDL</a:t>
            </a:r>
            <a:r>
              <a:rPr lang="zh-CN" altLang="en-US" dirty="0" smtClean="0"/>
              <a:t>工程应用</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905101" y="754742"/>
            <a:ext cx="7861527" cy="5631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25.1.4 CHILL</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dirty="0" smtClean="0"/>
              <a:t>1973</a:t>
            </a:r>
            <a:r>
              <a:rPr lang="zh-CN" altLang="en-US" dirty="0" smtClean="0"/>
              <a:t>年</a:t>
            </a:r>
            <a:r>
              <a:rPr lang="en-US" dirty="0" smtClean="0"/>
              <a:t>CCITT</a:t>
            </a:r>
            <a:r>
              <a:rPr lang="zh-CN" altLang="en-US" dirty="0" smtClean="0"/>
              <a:t>调查了</a:t>
            </a:r>
            <a:r>
              <a:rPr lang="en-US" dirty="0" smtClean="0"/>
              <a:t>27</a:t>
            </a:r>
            <a:r>
              <a:rPr lang="zh-CN" altLang="en-US" dirty="0" smtClean="0"/>
              <a:t>种已有的编程语言，重点研究了日本</a:t>
            </a:r>
            <a:r>
              <a:rPr lang="en-US" dirty="0" smtClean="0"/>
              <a:t>NTT</a:t>
            </a:r>
            <a:r>
              <a:rPr lang="zh-CN" altLang="en-US" dirty="0" smtClean="0"/>
              <a:t>公司的</a:t>
            </a:r>
            <a:r>
              <a:rPr lang="en-US" dirty="0" smtClean="0"/>
              <a:t>DPL</a:t>
            </a:r>
            <a:r>
              <a:rPr lang="zh-CN" altLang="en-US" dirty="0" smtClean="0"/>
              <a:t>，</a:t>
            </a:r>
            <a:r>
              <a:rPr lang="en-US" dirty="0" smtClean="0"/>
              <a:t>Alcatel</a:t>
            </a:r>
            <a:r>
              <a:rPr lang="zh-CN" altLang="en-US" dirty="0" smtClean="0"/>
              <a:t>的</a:t>
            </a:r>
            <a:r>
              <a:rPr lang="en-US" dirty="0" smtClean="0"/>
              <a:t>ESPL1</a:t>
            </a:r>
            <a:r>
              <a:rPr lang="zh-CN" altLang="en-US" dirty="0" smtClean="0"/>
              <a:t>，挪威的</a:t>
            </a:r>
            <a:r>
              <a:rPr lang="en-US" dirty="0" smtClean="0"/>
              <a:t>Mary</a:t>
            </a:r>
            <a:r>
              <a:rPr lang="zh-CN" altLang="en-US" dirty="0" smtClean="0"/>
              <a:t>，法国</a:t>
            </a:r>
            <a:r>
              <a:rPr lang="en-US" dirty="0" smtClean="0"/>
              <a:t>Telecom/CNET</a:t>
            </a:r>
            <a:r>
              <a:rPr lang="zh-CN" altLang="en-US" dirty="0" smtClean="0"/>
              <a:t>的</a:t>
            </a:r>
            <a:r>
              <a:rPr lang="en-US" dirty="0" smtClean="0"/>
              <a:t>PAPE</a:t>
            </a:r>
            <a:r>
              <a:rPr lang="zh-CN" altLang="en-US" dirty="0" smtClean="0"/>
              <a:t>，瑞典爱立信</a:t>
            </a:r>
            <a:r>
              <a:rPr lang="en-US" dirty="0" smtClean="0"/>
              <a:t>(Ericsson)</a:t>
            </a:r>
            <a:r>
              <a:rPr lang="zh-CN" altLang="en-US" dirty="0" smtClean="0"/>
              <a:t>的</a:t>
            </a:r>
            <a:r>
              <a:rPr lang="en-US" dirty="0" smtClean="0"/>
              <a:t>PLEX</a:t>
            </a:r>
            <a:r>
              <a:rPr lang="zh-CN" altLang="en-US" dirty="0" smtClean="0"/>
              <a:t>，以及英国</a:t>
            </a:r>
            <a:r>
              <a:rPr lang="en-US" dirty="0" smtClean="0"/>
              <a:t>Essex</a:t>
            </a:r>
            <a:r>
              <a:rPr lang="zh-CN" altLang="en-US" dirty="0" smtClean="0"/>
              <a:t>大学的</a:t>
            </a:r>
            <a:r>
              <a:rPr lang="en-US" dirty="0" smtClean="0"/>
              <a:t>RTL26</a:t>
            </a:r>
            <a:r>
              <a:rPr lang="zh-CN" altLang="en-US" dirty="0" smtClean="0"/>
              <a:t>种语言。</a:t>
            </a:r>
            <a:endParaRPr lang="en-US" altLang="zh-CN" dirty="0" smtClean="0"/>
          </a:p>
          <a:p>
            <a:r>
              <a:rPr lang="zh-CN" altLang="en-US" dirty="0" smtClean="0"/>
              <a:t>从</a:t>
            </a:r>
            <a:r>
              <a:rPr lang="en-US" dirty="0" smtClean="0"/>
              <a:t>1977</a:t>
            </a:r>
            <a:r>
              <a:rPr lang="zh-CN" altLang="en-US" dirty="0" smtClean="0"/>
              <a:t>年开始，许多厂商开始构造</a:t>
            </a:r>
            <a:r>
              <a:rPr lang="en-US" dirty="0" smtClean="0"/>
              <a:t>CHILL</a:t>
            </a:r>
            <a:r>
              <a:rPr lang="zh-CN" altLang="en-US" dirty="0" smtClean="0"/>
              <a:t>编译器。</a:t>
            </a:r>
            <a:r>
              <a:rPr lang="en-US" dirty="0" smtClean="0"/>
              <a:t>1980</a:t>
            </a:r>
            <a:r>
              <a:rPr lang="zh-CN" altLang="en-US" dirty="0" smtClean="0"/>
              <a:t>年</a:t>
            </a:r>
            <a:r>
              <a:rPr lang="en-US" dirty="0" smtClean="0"/>
              <a:t>11</a:t>
            </a:r>
            <a:r>
              <a:rPr lang="zh-CN" altLang="en-US" dirty="0" smtClean="0"/>
              <a:t>月，</a:t>
            </a:r>
            <a:r>
              <a:rPr lang="en-US" dirty="0" smtClean="0"/>
              <a:t>CHILL </a:t>
            </a:r>
            <a:r>
              <a:rPr lang="zh-CN" altLang="en-US" dirty="0" smtClean="0"/>
              <a:t>成为</a:t>
            </a:r>
            <a:r>
              <a:rPr lang="en-US" dirty="0" smtClean="0"/>
              <a:t>CCITT</a:t>
            </a:r>
            <a:r>
              <a:rPr lang="zh-CN" altLang="en-US" dirty="0" smtClean="0"/>
              <a:t>的</a:t>
            </a:r>
            <a:r>
              <a:rPr lang="en-US" dirty="0" smtClean="0"/>
              <a:t>Z.200(1)</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CHILL </a:t>
            </a:r>
            <a:r>
              <a:rPr lang="zh-CN" altLang="en-US" dirty="0" smtClean="0"/>
              <a:t>完全是</a:t>
            </a:r>
            <a:r>
              <a:rPr lang="zh-CN" altLang="en-US" b="1" dirty="0" smtClean="0"/>
              <a:t>面向交换机特征</a:t>
            </a:r>
            <a:r>
              <a:rPr lang="en-US" dirty="0" smtClean="0"/>
              <a:t>(Feature-Oriented for Switching)</a:t>
            </a:r>
            <a:r>
              <a:rPr lang="zh-CN" altLang="en-US" dirty="0" smtClean="0"/>
              <a:t>创立的编程语言，因此，其语法语言特征体现出了电信工作者的思维模式。</a:t>
            </a:r>
            <a:endParaRPr lang="en-US" altLang="zh-CN" dirty="0" smtClean="0"/>
          </a:p>
          <a:p>
            <a:pPr lvl="1"/>
            <a:r>
              <a:rPr lang="zh-CN" altLang="en-US" b="1" dirty="0" smtClean="0"/>
              <a:t>数据模式</a:t>
            </a:r>
            <a:r>
              <a:rPr lang="en-US" b="1" dirty="0" smtClean="0"/>
              <a:t>(Data modes)</a:t>
            </a:r>
            <a:r>
              <a:rPr lang="zh-CN" altLang="en-US" b="1" dirty="0" smtClean="0"/>
              <a:t>：</a:t>
            </a:r>
            <a:r>
              <a:rPr lang="en-US" dirty="0" smtClean="0"/>
              <a:t>CHILL</a:t>
            </a:r>
            <a:r>
              <a:rPr lang="zh-CN" altLang="en-US" dirty="0" smtClean="0"/>
              <a:t>提供的数据模式</a:t>
            </a:r>
            <a:r>
              <a:rPr lang="en-US" dirty="0" smtClean="0"/>
              <a:t>(</a:t>
            </a:r>
            <a:r>
              <a:rPr lang="zh-CN" altLang="en-US" dirty="0" smtClean="0"/>
              <a:t>或类型</a:t>
            </a:r>
            <a:r>
              <a:rPr lang="en-US" dirty="0" smtClean="0"/>
              <a:t>)</a:t>
            </a:r>
            <a:r>
              <a:rPr lang="zh-CN" altLang="en-US" dirty="0" smtClean="0"/>
              <a:t>包括离散、实数、幂次方、引用、组合、子程序、实例、异步、输入</a:t>
            </a:r>
            <a:r>
              <a:rPr lang="en-US" dirty="0" smtClean="0"/>
              <a:t>/</a:t>
            </a:r>
            <a:r>
              <a:rPr lang="zh-CN" altLang="en-US" dirty="0" smtClean="0"/>
              <a:t>输出，以及时序模式。</a:t>
            </a:r>
            <a:endParaRPr lang="en-US" altLang="zh-CN" dirty="0" smtClean="0"/>
          </a:p>
          <a:p>
            <a:pPr lvl="1"/>
            <a:r>
              <a:rPr lang="zh-CN" altLang="en-US" b="1" dirty="0" smtClean="0"/>
              <a:t>数据对象</a:t>
            </a:r>
            <a:r>
              <a:rPr lang="en-US" b="1" dirty="0" smtClean="0"/>
              <a:t>(Data objects)</a:t>
            </a:r>
            <a:r>
              <a:rPr lang="zh-CN" altLang="en-US" b="1" dirty="0" smtClean="0"/>
              <a:t>：</a:t>
            </a:r>
            <a:r>
              <a:rPr lang="zh-CN" altLang="en-US" dirty="0" smtClean="0"/>
              <a:t>数据对象是其值和变量</a:t>
            </a:r>
            <a:r>
              <a:rPr lang="en-US" dirty="0" smtClean="0"/>
              <a:t>(</a:t>
            </a:r>
            <a:r>
              <a:rPr lang="zh-CN" altLang="en-US" dirty="0" smtClean="0"/>
              <a:t>位置</a:t>
            </a:r>
            <a:r>
              <a:rPr lang="en-US" dirty="0" smtClean="0"/>
              <a:t>)</a:t>
            </a:r>
            <a:r>
              <a:rPr lang="zh-CN" altLang="en-US" dirty="0" smtClean="0"/>
              <a:t>。</a:t>
            </a:r>
            <a:endParaRPr lang="en-US" altLang="zh-CN" dirty="0" smtClean="0"/>
          </a:p>
          <a:p>
            <a:pPr lvl="1"/>
            <a:r>
              <a:rPr lang="zh-CN" altLang="en-US" b="1" dirty="0" smtClean="0"/>
              <a:t>顺序动作</a:t>
            </a:r>
            <a:r>
              <a:rPr lang="en-US" b="1" dirty="0" smtClean="0"/>
              <a:t>(Sequential actions)</a:t>
            </a:r>
            <a:r>
              <a:rPr lang="zh-CN" altLang="en-US" b="1" dirty="0" smtClean="0"/>
              <a:t>：</a:t>
            </a:r>
            <a:r>
              <a:rPr lang="zh-CN" altLang="en-US" dirty="0" smtClean="0"/>
              <a:t>动作是</a:t>
            </a:r>
            <a:r>
              <a:rPr lang="en-US" dirty="0" smtClean="0"/>
              <a:t>CHILL</a:t>
            </a:r>
            <a:r>
              <a:rPr lang="zh-CN" altLang="en-US" dirty="0" smtClean="0"/>
              <a:t>程序的算法部分。</a:t>
            </a:r>
            <a:endParaRPr lang="en-US" altLang="zh-CN" dirty="0" smtClean="0"/>
          </a:p>
          <a:p>
            <a:pPr lvl="1"/>
            <a:r>
              <a:rPr lang="zh-CN" altLang="en-US" b="1" dirty="0" smtClean="0"/>
              <a:t>并发执行</a:t>
            </a:r>
            <a:r>
              <a:rPr lang="en-US" b="1" dirty="0" smtClean="0"/>
              <a:t>(Concurrent execution)</a:t>
            </a:r>
            <a:r>
              <a:rPr lang="zh-CN" altLang="en-US" b="1" dirty="0" smtClean="0"/>
              <a:t>：</a:t>
            </a:r>
            <a:r>
              <a:rPr lang="en-US" dirty="0" smtClean="0"/>
              <a:t>CHILL </a:t>
            </a:r>
            <a:r>
              <a:rPr lang="zh-CN" altLang="en-US" dirty="0" smtClean="0"/>
              <a:t>能够并行执行程序单元</a:t>
            </a:r>
            <a:r>
              <a:rPr lang="en-US" dirty="0" smtClean="0"/>
              <a:t>(</a:t>
            </a:r>
            <a:r>
              <a:rPr lang="zh-CN" altLang="en-US" dirty="0" smtClean="0"/>
              <a:t>进程</a:t>
            </a:r>
            <a:r>
              <a:rPr lang="en-US"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47057" y="1164771"/>
            <a:ext cx="8001000" cy="4902200"/>
          </a:xfrm>
        </p:spPr>
        <p:txBody>
          <a:bodyPr/>
          <a:lstStyle/>
          <a:p>
            <a:pPr lvl="1"/>
            <a:r>
              <a:rPr lang="zh-CN" altLang="en-US" b="1" dirty="0" smtClean="0"/>
              <a:t>异常处理</a:t>
            </a:r>
            <a:r>
              <a:rPr lang="en-US" b="1" dirty="0" smtClean="0"/>
              <a:t>(Exception handling)</a:t>
            </a:r>
            <a:r>
              <a:rPr lang="zh-CN" altLang="en-US" b="1" dirty="0" smtClean="0"/>
              <a:t>：</a:t>
            </a:r>
            <a:r>
              <a:rPr lang="zh-CN" altLang="en-US" dirty="0" smtClean="0"/>
              <a:t>在运行期间，动态条件偏差会引发异常。当异常发生时，控制流可以转移到用户事先定义的处理器上。</a:t>
            </a:r>
          </a:p>
          <a:p>
            <a:pPr lvl="1"/>
            <a:r>
              <a:rPr lang="zh-CN" altLang="en-US" b="1" dirty="0" smtClean="0"/>
              <a:t>时间监控</a:t>
            </a:r>
            <a:r>
              <a:rPr lang="en-US" b="1" dirty="0" smtClean="0"/>
              <a:t>(Time supervision)</a:t>
            </a:r>
            <a:r>
              <a:rPr lang="zh-CN" altLang="en-US" b="1" dirty="0" smtClean="0"/>
              <a:t>：</a:t>
            </a:r>
            <a:r>
              <a:rPr lang="en-US" dirty="0" smtClean="0"/>
              <a:t>CHILL</a:t>
            </a:r>
            <a:r>
              <a:rPr lang="zh-CN" altLang="en-US" dirty="0" smtClean="0"/>
              <a:t>提供了对外部世界的时间流逝做出反应的机制。</a:t>
            </a:r>
          </a:p>
          <a:p>
            <a:pPr lvl="1"/>
            <a:r>
              <a:rPr lang="zh-CN" altLang="en-US" b="1" dirty="0" smtClean="0"/>
              <a:t>输入</a:t>
            </a:r>
            <a:r>
              <a:rPr lang="en-US" b="1" dirty="0" smtClean="0"/>
              <a:t>/</a:t>
            </a:r>
            <a:r>
              <a:rPr lang="zh-CN" altLang="en-US" b="1" dirty="0" smtClean="0"/>
              <a:t>输出</a:t>
            </a:r>
            <a:r>
              <a:rPr lang="en-US" b="1" dirty="0" smtClean="0"/>
              <a:t>(Input and output)</a:t>
            </a:r>
            <a:r>
              <a:rPr lang="zh-CN" altLang="en-US" b="1" dirty="0" smtClean="0"/>
              <a:t>：</a:t>
            </a:r>
            <a:r>
              <a:rPr lang="zh-CN" altLang="en-US" dirty="0" smtClean="0"/>
              <a:t>提供与外部设备的各种通信措施。</a:t>
            </a:r>
          </a:p>
          <a:p>
            <a:pPr lvl="1"/>
            <a:r>
              <a:rPr lang="zh-CN" altLang="en-US" b="1" dirty="0" smtClean="0"/>
              <a:t>程序结构</a:t>
            </a:r>
            <a:r>
              <a:rPr lang="en-US" b="1" dirty="0" smtClean="0"/>
              <a:t>(Program structure)</a:t>
            </a:r>
            <a:r>
              <a:rPr lang="zh-CN" altLang="en-US" b="1" dirty="0" smtClean="0"/>
              <a:t>：</a:t>
            </a:r>
            <a:r>
              <a:rPr lang="zh-CN" altLang="en-US" dirty="0" smtClean="0"/>
              <a:t>程序以</a:t>
            </a:r>
            <a:r>
              <a:rPr lang="en-US" dirty="0" smtClean="0"/>
              <a:t>begin-end</a:t>
            </a:r>
            <a:r>
              <a:rPr lang="zh-CN" altLang="en-US" dirty="0" smtClean="0"/>
              <a:t>、</a:t>
            </a:r>
            <a:r>
              <a:rPr lang="en-US" dirty="0" smtClean="0"/>
              <a:t>module</a:t>
            </a:r>
            <a:r>
              <a:rPr lang="zh-CN" altLang="en-US" dirty="0" smtClean="0"/>
              <a:t>、</a:t>
            </a:r>
            <a:r>
              <a:rPr lang="en-US" dirty="0" smtClean="0"/>
              <a:t>procedure</a:t>
            </a:r>
            <a:r>
              <a:rPr lang="zh-CN" altLang="en-US" dirty="0" smtClean="0"/>
              <a:t>、</a:t>
            </a:r>
            <a:r>
              <a:rPr lang="en-US" dirty="0" smtClean="0"/>
              <a:t>process</a:t>
            </a:r>
            <a:r>
              <a:rPr lang="zh-CN" altLang="en-US" dirty="0" smtClean="0"/>
              <a:t>和</a:t>
            </a:r>
            <a:r>
              <a:rPr lang="en-US" dirty="0" smtClean="0"/>
              <a:t>region</a:t>
            </a:r>
            <a:r>
              <a:rPr lang="zh-CN" altLang="en-US" dirty="0" smtClean="0"/>
              <a:t>划分为块状。模块化限制了变量和其名字的可见性。</a:t>
            </a:r>
            <a:r>
              <a:rPr lang="en-US" dirty="0" smtClean="0"/>
              <a:t>Process</a:t>
            </a:r>
            <a:r>
              <a:rPr lang="zh-CN" altLang="en-US" dirty="0" smtClean="0"/>
              <a:t>和</a:t>
            </a:r>
            <a:r>
              <a:rPr lang="en-US" dirty="0" smtClean="0"/>
              <a:t>region</a:t>
            </a:r>
            <a:r>
              <a:rPr lang="zh-CN" altLang="en-US" dirty="0" smtClean="0"/>
              <a:t>说明并发执行。</a:t>
            </a:r>
          </a:p>
          <a:p>
            <a:pPr lvl="1"/>
            <a:r>
              <a:rPr lang="zh-CN" altLang="en-US" b="1" dirty="0" smtClean="0"/>
              <a:t>逐步求精编程</a:t>
            </a:r>
            <a:r>
              <a:rPr lang="en-US" b="1" dirty="0" smtClean="0"/>
              <a:t>(Piecewise programming)</a:t>
            </a:r>
            <a:r>
              <a:rPr lang="zh-CN" altLang="en-US" b="1" dirty="0" smtClean="0"/>
              <a:t>：</a:t>
            </a:r>
            <a:r>
              <a:rPr lang="zh-CN" altLang="en-US" dirty="0" smtClean="0"/>
              <a:t>允许把大程序分解为较小的、能分散处理的单元。</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106</TotalTime>
  <Words>3952</Words>
  <Application>Microsoft PowerPoint</Application>
  <PresentationFormat>全屏显示(4:3)</PresentationFormat>
  <Paragraphs>216</Paragraphs>
  <Slides>53</Slides>
  <Notes>0</Notes>
  <HiddenSlides>0</HiddenSlides>
  <MMClips>0</MMClips>
  <ScaleCrop>false</ScaleCrop>
  <HeadingPairs>
    <vt:vector size="4" baseType="variant">
      <vt:variant>
        <vt:lpstr>主题</vt:lpstr>
      </vt:variant>
      <vt:variant>
        <vt:i4>2</vt:i4>
      </vt:variant>
      <vt:variant>
        <vt:lpstr>幻灯片标题</vt:lpstr>
      </vt:variant>
      <vt:variant>
        <vt:i4>53</vt:i4>
      </vt:variant>
    </vt:vector>
  </HeadingPairs>
  <TitlesOfParts>
    <vt:vector size="55" baseType="lpstr">
      <vt:lpstr>新模板-7</vt:lpstr>
      <vt:lpstr>自定义设计方案</vt:lpstr>
      <vt:lpstr>第25章 网络工程与软件工程</vt:lpstr>
      <vt:lpstr>目录</vt:lpstr>
      <vt:lpstr>25.1电信网络的软件工程化</vt:lpstr>
      <vt:lpstr>25.1.1电信网络的软件工程特征</vt:lpstr>
      <vt:lpstr>25.1.2软件工程环境</vt:lpstr>
      <vt:lpstr>25.1.3 SDL工程应用</vt:lpstr>
      <vt:lpstr>25.1.4 CHILL语言</vt:lpstr>
      <vt:lpstr>幻灯片 8</vt:lpstr>
      <vt:lpstr>幻灯片 9</vt:lpstr>
      <vt:lpstr>25.2 包交换的网络工程</vt:lpstr>
      <vt:lpstr>25.2.1 电路交换-消息交换--包交换技术对比</vt:lpstr>
      <vt:lpstr>电路交换</vt:lpstr>
      <vt:lpstr>消息交换</vt:lpstr>
      <vt:lpstr>包交换</vt:lpstr>
      <vt:lpstr>25.2.2 包交换通信的基本方法</vt:lpstr>
      <vt:lpstr>幻灯片 16</vt:lpstr>
      <vt:lpstr>幻灯片 17</vt:lpstr>
      <vt:lpstr>幻灯片 18</vt:lpstr>
      <vt:lpstr>25.2.3 包交换网的要素和工程问题</vt:lpstr>
      <vt:lpstr>工作情景</vt:lpstr>
      <vt:lpstr>工作情景</vt:lpstr>
      <vt:lpstr>幻灯片 22</vt:lpstr>
      <vt:lpstr>25.3 包结构设计例子—IPv4</vt:lpstr>
      <vt:lpstr>25.3.1 包结构的设计</vt:lpstr>
      <vt:lpstr>数据部定义---传输层</vt:lpstr>
      <vt:lpstr>包的“存储-转发”过程</vt:lpstr>
      <vt:lpstr>25.4 互联网的工程化</vt:lpstr>
      <vt:lpstr>25.4.1网络互联的需求</vt:lpstr>
      <vt:lpstr>整个系统的假设和需求[</vt:lpstr>
      <vt:lpstr>整个系统的假设和需求[</vt:lpstr>
      <vt:lpstr>25.4.2网络互联的设计模型</vt:lpstr>
      <vt:lpstr>25.4.2网络互联的设计模型</vt:lpstr>
      <vt:lpstr>25.4.3 DoD网络互联协议族设计</vt:lpstr>
      <vt:lpstr>25.4.4 工程验证与推广过程</vt:lpstr>
      <vt:lpstr>工程问题与解决</vt:lpstr>
      <vt:lpstr>幻灯片 36</vt:lpstr>
      <vt:lpstr>25.4.5 互联网工程中软件工程</vt:lpstr>
      <vt:lpstr>幻灯片 38</vt:lpstr>
      <vt:lpstr>25.5 互联网体系结构及其进化</vt:lpstr>
      <vt:lpstr>25.5.1 互联网的问题</vt:lpstr>
      <vt:lpstr>幻灯片 41</vt:lpstr>
      <vt:lpstr>幻灯片 42</vt:lpstr>
      <vt:lpstr>25.5.2 体系结构进化</vt:lpstr>
      <vt:lpstr>25.4.3 覆盖层模式的定义</vt:lpstr>
      <vt:lpstr>25.5.4 覆盖层模式应用</vt:lpstr>
      <vt:lpstr>25.5.4.1 私有子网结构的解释</vt:lpstr>
      <vt:lpstr>25.5.4.2 移动性和多寻址的解释</vt:lpstr>
      <vt:lpstr>25.5.4.3 覆盖层的组合</vt:lpstr>
      <vt:lpstr>25.6.1 网络融合的挑战</vt:lpstr>
      <vt:lpstr>25.6 网络进化等对软件工作者的挑战</vt:lpstr>
      <vt:lpstr>25.6.1 网络融合的挑战</vt:lpstr>
      <vt:lpstr>25.6.2 Internet的发展与管理权</vt:lpstr>
      <vt:lpstr>25.7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第25章 网络工程与软件工程</dc:title>
  <dc:creator>Think</dc:creator>
  <cp:lastModifiedBy>Think</cp:lastModifiedBy>
  <cp:revision>26</cp:revision>
  <dcterms:created xsi:type="dcterms:W3CDTF">2014-07-14T01:49:04Z</dcterms:created>
  <dcterms:modified xsi:type="dcterms:W3CDTF">2014-07-15T11:32:23Z</dcterms:modified>
</cp:coreProperties>
</file>