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5"/>
  </p:notesMasterIdLst>
  <p:handoutMasterIdLst>
    <p:handoutMasterId r:id="rId76"/>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258" r:id="rId50"/>
    <p:sldId id="305" r:id="rId51"/>
    <p:sldId id="306" r:id="rId52"/>
    <p:sldId id="307" r:id="rId53"/>
    <p:sldId id="308" r:id="rId54"/>
    <p:sldId id="309" r:id="rId55"/>
    <p:sldId id="310" r:id="rId56"/>
    <p:sldId id="311" r:id="rId57"/>
    <p:sldId id="304" r:id="rId58"/>
    <p:sldId id="313" r:id="rId59"/>
    <p:sldId id="314" r:id="rId60"/>
    <p:sldId id="315" r:id="rId61"/>
    <p:sldId id="316" r:id="rId62"/>
    <p:sldId id="317" r:id="rId63"/>
    <p:sldId id="318" r:id="rId64"/>
    <p:sldId id="319" r:id="rId65"/>
    <p:sldId id="320" r:id="rId66"/>
    <p:sldId id="321" r:id="rId67"/>
    <p:sldId id="312" r:id="rId68"/>
    <p:sldId id="323" r:id="rId69"/>
    <p:sldId id="324" r:id="rId70"/>
    <p:sldId id="325" r:id="rId71"/>
    <p:sldId id="326" r:id="rId72"/>
    <p:sldId id="327" r:id="rId73"/>
    <p:sldId id="322" r:id="rId74"/>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6289" autoAdjust="0"/>
  </p:normalViewPr>
  <p:slideViewPr>
    <p:cSldViewPr snapToGrid="0">
      <p:cViewPr varScale="1">
        <p:scale>
          <a:sx n="68" d="100"/>
          <a:sy n="68" d="100"/>
        </p:scale>
        <p:origin x="-14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26</a:t>
            </a:r>
            <a:r>
              <a:rPr lang="zh-CN" altLang="en-US" dirty="0" smtClean="0"/>
              <a:t>章 信息系统软件工程化</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软件体系结构在整个信息系统中扮演者关键的角色，体系结构源于用户的期望，对社会和技术方面的考虑，以及设计者的动机。</a:t>
            </a:r>
            <a:endParaRPr lang="en-US" altLang="zh-CN" dirty="0" smtClean="0"/>
          </a:p>
          <a:p>
            <a:pPr lvl="1"/>
            <a:r>
              <a:rPr lang="zh-CN" altLang="en-US" dirty="0" smtClean="0"/>
              <a:t>由此体系结构一方面决定着用户的感受（用户角度看待的系统质量），</a:t>
            </a:r>
            <a:endParaRPr lang="en-US" altLang="zh-CN" dirty="0" smtClean="0"/>
          </a:p>
          <a:p>
            <a:pPr lvl="1"/>
            <a:r>
              <a:rPr lang="zh-CN" altLang="en-US" dirty="0" smtClean="0"/>
              <a:t>另一方面从体系结构中可以抽象和产生出信息系统产品，部署和运行该产品，才能是用户满意。</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针对不同的信息系统，需要采用不同的开发方法、生产方法和项目管理实践，包括常见的瀑布模型、增量、迭代、敏捷方法等。</a:t>
            </a:r>
            <a:endParaRPr lang="en-US" altLang="zh-CN" dirty="0" smtClean="0"/>
          </a:p>
          <a:p>
            <a:pPr lvl="1"/>
            <a:r>
              <a:rPr lang="zh-CN" altLang="en-US" dirty="0" smtClean="0"/>
              <a:t>无论采用那种实践方法，都期望是一个成熟的过程，信息系统开发过程的成熟和稳定才能产生出高质量的产品。</a:t>
            </a:r>
            <a:endParaRPr lang="en-US" altLang="zh-CN" dirty="0" smtClean="0"/>
          </a:p>
          <a:p>
            <a:pPr lvl="1"/>
            <a:r>
              <a:rPr lang="zh-CN" altLang="en-US" dirty="0" smtClean="0"/>
              <a:t>高质量的产品部署、运行和维护才能满足客户的可用性的要求。</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26.3 </a:t>
            </a:r>
            <a:r>
              <a:rPr lang="zh-CN" altLang="en-US" dirty="0" smtClean="0"/>
              <a:t>信息系统生命周期与建设过程</a:t>
            </a:r>
            <a:endParaRPr lang="zh-CN" altLang="en-US" dirty="0"/>
          </a:p>
        </p:txBody>
      </p:sp>
      <p:sp>
        <p:nvSpPr>
          <p:cNvPr id="3" name="内容占位符 2"/>
          <p:cNvSpPr>
            <a:spLocks noGrp="1"/>
          </p:cNvSpPr>
          <p:nvPr>
            <p:ph idx="1"/>
          </p:nvPr>
        </p:nvSpPr>
        <p:spPr/>
        <p:txBody>
          <a:bodyPr/>
          <a:lstStyle/>
          <a:p>
            <a:r>
              <a:rPr lang="en-US" dirty="0" smtClean="0"/>
              <a:t>26.3.1</a:t>
            </a:r>
            <a:r>
              <a:rPr lang="zh-CN" altLang="en-US" dirty="0" smtClean="0"/>
              <a:t>信息系统生命周期</a:t>
            </a:r>
          </a:p>
          <a:p>
            <a:r>
              <a:rPr lang="en-US" dirty="0" smtClean="0"/>
              <a:t>26.3.2</a:t>
            </a:r>
            <a:r>
              <a:rPr lang="zh-CN" altLang="en-US" dirty="0" smtClean="0"/>
              <a:t>信息系统的建设过程</a:t>
            </a:r>
          </a:p>
          <a:p>
            <a:r>
              <a:rPr lang="en-US" dirty="0" smtClean="0"/>
              <a:t>26.3.3</a:t>
            </a:r>
            <a:r>
              <a:rPr lang="zh-CN" altLang="en-US" dirty="0" smtClean="0"/>
              <a:t>过程中的角色和任务</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26.3.1</a:t>
            </a:r>
            <a:r>
              <a:rPr lang="zh-CN" altLang="en-US" dirty="0" smtClean="0"/>
              <a:t>信息系统生命周期</a:t>
            </a:r>
            <a:endParaRPr lang="zh-CN" altLang="en-US" dirty="0"/>
          </a:p>
        </p:txBody>
      </p:sp>
      <p:pic>
        <p:nvPicPr>
          <p:cNvPr id="39938" name="Picture 2"/>
          <p:cNvPicPr>
            <a:picLocks noChangeAspect="1" noChangeArrowheads="1"/>
          </p:cNvPicPr>
          <p:nvPr/>
        </p:nvPicPr>
        <p:blipFill>
          <a:blip r:embed="rId2"/>
          <a:srcRect/>
          <a:stretch>
            <a:fillRect/>
          </a:stretch>
        </p:blipFill>
        <p:spPr bwMode="auto">
          <a:xfrm>
            <a:off x="464457" y="1198788"/>
            <a:ext cx="8287657" cy="50964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736114" y="667657"/>
            <a:ext cx="827315" cy="5921829"/>
          </a:xfrm>
        </p:spPr>
        <p:txBody>
          <a:bodyPr vert="eaVert"/>
          <a:lstStyle/>
          <a:p>
            <a:r>
              <a:rPr lang="en-US" dirty="0" smtClean="0"/>
              <a:t>26.3.2</a:t>
            </a:r>
            <a:r>
              <a:rPr lang="zh-CN" altLang="en-US" dirty="0" smtClean="0"/>
              <a:t>信息系统的建设过程</a:t>
            </a:r>
            <a:endParaRPr lang="zh-CN" altLang="en-US" dirty="0"/>
          </a:p>
        </p:txBody>
      </p:sp>
      <p:pic>
        <p:nvPicPr>
          <p:cNvPr id="40962" name="Picture 2"/>
          <p:cNvPicPr>
            <a:picLocks noChangeAspect="1" noChangeArrowheads="1"/>
          </p:cNvPicPr>
          <p:nvPr/>
        </p:nvPicPr>
        <p:blipFill>
          <a:blip r:embed="rId2"/>
          <a:srcRect/>
          <a:stretch>
            <a:fillRect/>
          </a:stretch>
        </p:blipFill>
        <p:spPr bwMode="auto">
          <a:xfrm>
            <a:off x="87084" y="239611"/>
            <a:ext cx="7297965" cy="66183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26.3.3</a:t>
            </a:r>
            <a:r>
              <a:rPr lang="zh-CN" altLang="en-US" dirty="0" smtClean="0"/>
              <a:t>过程中的角色和任务</a:t>
            </a:r>
            <a:endParaRPr lang="zh-CN" altLang="en-US" dirty="0"/>
          </a:p>
        </p:txBody>
      </p:sp>
      <p:sp>
        <p:nvSpPr>
          <p:cNvPr id="3" name="内容占位符 2"/>
          <p:cNvSpPr>
            <a:spLocks noGrp="1"/>
          </p:cNvSpPr>
          <p:nvPr>
            <p:ph idx="1"/>
          </p:nvPr>
        </p:nvSpPr>
        <p:spPr/>
        <p:txBody>
          <a:bodyPr/>
          <a:lstStyle/>
          <a:p>
            <a:r>
              <a:rPr lang="zh-CN" altLang="en-US" dirty="0" smtClean="0"/>
              <a:t>采购方</a:t>
            </a:r>
            <a:r>
              <a:rPr lang="en-US" dirty="0" smtClean="0"/>
              <a:t>(Acquirer)</a:t>
            </a:r>
            <a:r>
              <a:rPr lang="zh-CN" altLang="en-US" dirty="0" smtClean="0"/>
              <a:t>：</a:t>
            </a:r>
            <a:endParaRPr lang="en-US" altLang="zh-CN" dirty="0" smtClean="0"/>
          </a:p>
          <a:p>
            <a:pPr lvl="1"/>
            <a:r>
              <a:rPr lang="zh-CN" altLang="en-US" dirty="0" smtClean="0"/>
              <a:t>从供应商中采购系统、软件产品、或软件服务的组织机构。</a:t>
            </a:r>
          </a:p>
          <a:p>
            <a:r>
              <a:rPr lang="zh-CN" altLang="en-US" dirty="0" smtClean="0"/>
              <a:t>供应商</a:t>
            </a:r>
            <a:r>
              <a:rPr lang="en-US" dirty="0" smtClean="0"/>
              <a:t>(Supplier)</a:t>
            </a:r>
            <a:r>
              <a:rPr lang="zh-CN" altLang="en-US" dirty="0" smtClean="0"/>
              <a:t>：</a:t>
            </a:r>
            <a:r>
              <a:rPr lang="en-US" altLang="zh-CN" dirty="0" smtClean="0"/>
              <a:t/>
            </a:r>
            <a:br>
              <a:rPr lang="en-US" altLang="zh-CN" dirty="0" smtClean="0"/>
            </a:br>
            <a:r>
              <a:rPr lang="zh-CN" altLang="en-US" dirty="0" smtClean="0"/>
              <a:t>获得合同，并按合同条款向采购方提供“系统、软件产品、或软件服务”的组织机构。</a:t>
            </a:r>
          </a:p>
          <a:p>
            <a:r>
              <a:rPr lang="zh-CN" altLang="en-US" dirty="0" smtClean="0"/>
              <a:t>开发方</a:t>
            </a:r>
            <a:r>
              <a:rPr lang="en-US" dirty="0" smtClean="0"/>
              <a:t>(Developer)</a:t>
            </a:r>
            <a:r>
              <a:rPr lang="zh-CN" altLang="en-US" dirty="0" smtClean="0"/>
              <a:t>：</a:t>
            </a:r>
            <a:endParaRPr lang="en-US" altLang="zh-CN" dirty="0" smtClean="0"/>
          </a:p>
          <a:p>
            <a:pPr lvl="1"/>
            <a:r>
              <a:rPr lang="zh-CN" altLang="en-US" dirty="0" smtClean="0"/>
              <a:t>在生命周期中，执行开发活动，包括：需求分析、设计、测试到验收的组织机构。供应商与开发方可能是一个单位。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26.3.3</a:t>
            </a:r>
            <a:r>
              <a:rPr lang="zh-CN" altLang="en-US" dirty="0" smtClean="0"/>
              <a:t>过程中的角色和任务</a:t>
            </a:r>
            <a:endParaRPr lang="zh-CN" altLang="en-US" dirty="0"/>
          </a:p>
        </p:txBody>
      </p:sp>
      <p:sp>
        <p:nvSpPr>
          <p:cNvPr id="3" name="内容占位符 2"/>
          <p:cNvSpPr>
            <a:spLocks noGrp="1"/>
          </p:cNvSpPr>
          <p:nvPr>
            <p:ph idx="1"/>
          </p:nvPr>
        </p:nvSpPr>
        <p:spPr/>
        <p:txBody>
          <a:bodyPr/>
          <a:lstStyle/>
          <a:p>
            <a:r>
              <a:rPr lang="zh-CN" altLang="en-US" dirty="0" smtClean="0"/>
              <a:t>运行者</a:t>
            </a:r>
            <a:r>
              <a:rPr lang="en-US" dirty="0" smtClean="0"/>
              <a:t>(Operator)</a:t>
            </a:r>
            <a:r>
              <a:rPr lang="zh-CN" altLang="en-US" dirty="0" smtClean="0"/>
              <a:t>：</a:t>
            </a:r>
            <a:endParaRPr lang="en-US" altLang="zh-CN" dirty="0" smtClean="0"/>
          </a:p>
          <a:p>
            <a:pPr lvl="1"/>
            <a:r>
              <a:rPr lang="zh-CN" altLang="en-US" dirty="0" smtClean="0"/>
              <a:t>运行系统的组织机构，日常管理信息系统的小组和人员。负责系统的日常运行，一般故障的解决。</a:t>
            </a:r>
          </a:p>
          <a:p>
            <a:r>
              <a:rPr lang="zh-CN" altLang="en-US" dirty="0" smtClean="0"/>
              <a:t>系统维护者</a:t>
            </a:r>
            <a:r>
              <a:rPr lang="en-US" dirty="0" smtClean="0"/>
              <a:t>(Maintainer)</a:t>
            </a:r>
            <a:r>
              <a:rPr lang="zh-CN" altLang="en-US" dirty="0" smtClean="0"/>
              <a:t>：</a:t>
            </a:r>
            <a:endParaRPr lang="en-US" altLang="zh-CN" dirty="0" smtClean="0"/>
          </a:p>
          <a:p>
            <a:pPr lvl="1"/>
            <a:r>
              <a:rPr lang="zh-CN" altLang="en-US" dirty="0" smtClean="0"/>
              <a:t>执行维护活动的群体，一般有使用机构完成，也可委托开发方实施。</a:t>
            </a:r>
          </a:p>
          <a:p>
            <a:r>
              <a:rPr lang="zh-CN" altLang="en-US" dirty="0" smtClean="0"/>
              <a:t>用户</a:t>
            </a:r>
            <a:r>
              <a:rPr lang="en-US" dirty="0" smtClean="0"/>
              <a:t>(User) </a:t>
            </a:r>
            <a:r>
              <a:rPr lang="zh-CN" altLang="en-US" dirty="0" smtClean="0"/>
              <a:t>：</a:t>
            </a:r>
            <a:endParaRPr lang="en-US" altLang="zh-CN" dirty="0" smtClean="0"/>
          </a:p>
          <a:p>
            <a:pPr lvl="1"/>
            <a:r>
              <a:rPr lang="zh-CN" altLang="en-US" dirty="0" smtClean="0"/>
              <a:t>信息系统的一般用户，日常使用信息系统，采集、获得、使用信息系统的数据和信息。</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5371" y="152400"/>
            <a:ext cx="8030029" cy="736600"/>
          </a:xfrm>
        </p:spPr>
        <p:txBody>
          <a:bodyPr/>
          <a:lstStyle/>
          <a:p>
            <a:r>
              <a:rPr lang="zh-CN" altLang="en-US" dirty="0" smtClean="0"/>
              <a:t>生命周期过程的行为主体、定义和主要活动</a:t>
            </a:r>
            <a:r>
              <a:rPr lang="en-US" dirty="0" smtClean="0"/>
              <a:t>—</a:t>
            </a:r>
            <a:r>
              <a:rPr lang="zh-CN" altLang="en-US" dirty="0" smtClean="0"/>
              <a:t>基本过程</a:t>
            </a:r>
            <a:endParaRPr lang="zh-CN" altLang="en-US" dirty="0"/>
          </a:p>
        </p:txBody>
      </p:sp>
      <p:pic>
        <p:nvPicPr>
          <p:cNvPr id="41986" name="Picture 2"/>
          <p:cNvPicPr>
            <a:picLocks noChangeAspect="1" noChangeArrowheads="1"/>
          </p:cNvPicPr>
          <p:nvPr/>
        </p:nvPicPr>
        <p:blipFill>
          <a:blip r:embed="rId2"/>
          <a:srcRect/>
          <a:stretch>
            <a:fillRect/>
          </a:stretch>
        </p:blipFill>
        <p:spPr bwMode="auto">
          <a:xfrm>
            <a:off x="761092" y="1130980"/>
            <a:ext cx="7671708" cy="56428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1" y="0"/>
            <a:ext cx="7576457" cy="6884900"/>
          </a:xfrm>
          <a:prstGeom prst="rect">
            <a:avLst/>
          </a:prstGeom>
          <a:noFill/>
          <a:ln w="9525">
            <a:noFill/>
            <a:miter lim="800000"/>
            <a:headEnd/>
            <a:tailEnd/>
          </a:ln>
          <a:effectLst/>
        </p:spPr>
      </p:pic>
      <p:sp>
        <p:nvSpPr>
          <p:cNvPr id="5" name="矩形 4"/>
          <p:cNvSpPr/>
          <p:nvPr/>
        </p:nvSpPr>
        <p:spPr>
          <a:xfrm>
            <a:off x="7944903" y="667657"/>
            <a:ext cx="923330" cy="5950857"/>
          </a:xfrm>
          <a:prstGeom prst="rect">
            <a:avLst/>
          </a:prstGeom>
        </p:spPr>
        <p:txBody>
          <a:bodyPr vert="eaVert" wrap="square">
            <a:spAutoFit/>
          </a:bodyPr>
          <a:lstStyle/>
          <a:p>
            <a:r>
              <a:rPr lang="zh-CN" altLang="en-US" dirty="0" smtClean="0"/>
              <a:t>生命周期过程的行为主体、定义和主要活动</a:t>
            </a:r>
            <a:r>
              <a:rPr lang="en-US" dirty="0" smtClean="0"/>
              <a:t>—</a:t>
            </a:r>
            <a:r>
              <a:rPr lang="zh-CN" altLang="en-US" dirty="0" smtClean="0"/>
              <a:t>支持过程</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254000"/>
            <a:ext cx="8534399" cy="736600"/>
          </a:xfrm>
        </p:spPr>
        <p:txBody>
          <a:bodyPr/>
          <a:lstStyle/>
          <a:p>
            <a:r>
              <a:rPr lang="zh-CN" altLang="en-US" dirty="0" smtClean="0"/>
              <a:t>生存周期过程的行为主体、定义和主要活动</a:t>
            </a:r>
            <a:r>
              <a:rPr lang="en-US" altLang="zh-CN" dirty="0" smtClean="0"/>
              <a:t>—</a:t>
            </a:r>
            <a:r>
              <a:rPr lang="zh-CN" altLang="en-US" dirty="0" smtClean="0"/>
              <a:t>组织过程</a:t>
            </a:r>
            <a:endParaRPr lang="zh-CN" altLang="en-US" dirty="0"/>
          </a:p>
        </p:txBody>
      </p:sp>
      <p:pic>
        <p:nvPicPr>
          <p:cNvPr id="44034" name="Picture 2"/>
          <p:cNvPicPr>
            <a:picLocks noChangeAspect="1" noChangeArrowheads="1"/>
          </p:cNvPicPr>
          <p:nvPr/>
        </p:nvPicPr>
        <p:blipFill>
          <a:blip r:embed="rId2"/>
          <a:srcRect/>
          <a:stretch>
            <a:fillRect/>
          </a:stretch>
        </p:blipFill>
        <p:spPr bwMode="auto">
          <a:xfrm>
            <a:off x="906235" y="1332138"/>
            <a:ext cx="8237765" cy="46477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26.1</a:t>
            </a:r>
            <a:r>
              <a:rPr lang="zh-CN" altLang="en-US" dirty="0" smtClean="0"/>
              <a:t>信息系统危机</a:t>
            </a:r>
          </a:p>
          <a:p>
            <a:r>
              <a:rPr lang="en-US" dirty="0" smtClean="0"/>
              <a:t>26.2 </a:t>
            </a:r>
            <a:r>
              <a:rPr lang="zh-CN" altLang="en-US" dirty="0" smtClean="0"/>
              <a:t>信息系统质量</a:t>
            </a:r>
          </a:p>
          <a:p>
            <a:r>
              <a:rPr lang="en-US" dirty="0" smtClean="0"/>
              <a:t>26.3 </a:t>
            </a:r>
            <a:r>
              <a:rPr lang="zh-CN" altLang="en-US" dirty="0" smtClean="0"/>
              <a:t>信息系统生命周期与建设过程</a:t>
            </a:r>
          </a:p>
          <a:p>
            <a:r>
              <a:rPr lang="en-US" dirty="0" smtClean="0"/>
              <a:t>26.4 </a:t>
            </a:r>
            <a:r>
              <a:rPr lang="zh-CN" altLang="en-US" dirty="0" smtClean="0"/>
              <a:t>信息系统性能模型的建立</a:t>
            </a:r>
          </a:p>
          <a:p>
            <a:r>
              <a:rPr lang="en-US" dirty="0" smtClean="0"/>
              <a:t>26.5 </a:t>
            </a:r>
            <a:r>
              <a:rPr lang="zh-CN" altLang="en-US" dirty="0" smtClean="0"/>
              <a:t>性能评估的例子</a:t>
            </a:r>
          </a:p>
          <a:p>
            <a:r>
              <a:rPr lang="en-US" dirty="0" smtClean="0"/>
              <a:t>26.7</a:t>
            </a:r>
            <a:r>
              <a:rPr lang="zh-CN" altLang="en-US" dirty="0" smtClean="0"/>
              <a:t>信息系统失败案例</a:t>
            </a:r>
            <a:r>
              <a:rPr lang="en-US" dirty="0" smtClean="0"/>
              <a:t>---</a:t>
            </a:r>
            <a:r>
              <a:rPr lang="zh-CN" altLang="en-US" dirty="0" smtClean="0"/>
              <a:t>伦敦救护车服务系统</a:t>
            </a:r>
            <a:r>
              <a:rPr lang="en-US" dirty="0" smtClean="0"/>
              <a:t>26.8</a:t>
            </a:r>
            <a:r>
              <a:rPr lang="zh-CN" altLang="en-US" dirty="0" smtClean="0"/>
              <a:t>信息系统安全</a:t>
            </a:r>
          </a:p>
          <a:p>
            <a:r>
              <a:rPr lang="en-US" dirty="0" smtClean="0"/>
              <a:t>26.9</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 </a:t>
            </a:r>
            <a:r>
              <a:rPr lang="zh-CN" altLang="en-US" dirty="0" smtClean="0"/>
              <a:t>信息系统性能模型的建立</a:t>
            </a:r>
            <a:endParaRPr lang="zh-CN" altLang="en-US" dirty="0"/>
          </a:p>
        </p:txBody>
      </p:sp>
      <p:sp>
        <p:nvSpPr>
          <p:cNvPr id="3" name="内容占位符 2"/>
          <p:cNvSpPr>
            <a:spLocks noGrp="1"/>
          </p:cNvSpPr>
          <p:nvPr>
            <p:ph idx="1"/>
          </p:nvPr>
        </p:nvSpPr>
        <p:spPr/>
        <p:txBody>
          <a:bodyPr/>
          <a:lstStyle/>
          <a:p>
            <a:r>
              <a:rPr lang="en-US" dirty="0" smtClean="0"/>
              <a:t>26.4.1 </a:t>
            </a:r>
            <a:r>
              <a:rPr lang="zh-CN" altLang="en-US" dirty="0" smtClean="0"/>
              <a:t>影响信息系统性能的因素</a:t>
            </a:r>
          </a:p>
          <a:p>
            <a:r>
              <a:rPr lang="en-US" dirty="0" smtClean="0"/>
              <a:t>26.4.2 </a:t>
            </a:r>
            <a:r>
              <a:rPr lang="zh-CN" altLang="en-US" dirty="0" smtClean="0"/>
              <a:t>测试与真实环境差异分析</a:t>
            </a:r>
          </a:p>
          <a:p>
            <a:r>
              <a:rPr lang="en-US" dirty="0" smtClean="0"/>
              <a:t>26.4.3 </a:t>
            </a:r>
            <a:r>
              <a:rPr lang="zh-CN" altLang="en-US" dirty="0" smtClean="0"/>
              <a:t>真实使用场景分析</a:t>
            </a:r>
          </a:p>
          <a:p>
            <a:r>
              <a:rPr lang="en-US" dirty="0" smtClean="0"/>
              <a:t>26.4.4 </a:t>
            </a:r>
            <a:r>
              <a:rPr lang="zh-CN" altLang="en-US" dirty="0" smtClean="0"/>
              <a:t>性能模型建立</a:t>
            </a:r>
          </a:p>
          <a:p>
            <a:r>
              <a:rPr lang="en-US" dirty="0" smtClean="0"/>
              <a:t>26.4.5 </a:t>
            </a:r>
            <a:r>
              <a:rPr lang="zh-CN" altLang="en-US" dirty="0" smtClean="0"/>
              <a:t>性能模型确认过程</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26.4.1 </a:t>
            </a:r>
            <a:r>
              <a:rPr lang="zh-CN" altLang="en-US" dirty="0" smtClean="0"/>
              <a:t>影响信息系统性能的因素</a:t>
            </a:r>
            <a:endParaRPr lang="zh-CN" altLang="en-US" dirty="0"/>
          </a:p>
        </p:txBody>
      </p:sp>
      <p:sp>
        <p:nvSpPr>
          <p:cNvPr id="3" name="内容占位符 2"/>
          <p:cNvSpPr>
            <a:spLocks noGrp="1"/>
          </p:cNvSpPr>
          <p:nvPr>
            <p:ph idx="1"/>
          </p:nvPr>
        </p:nvSpPr>
        <p:spPr/>
        <p:txBody>
          <a:bodyPr/>
          <a:lstStyle/>
          <a:p>
            <a:r>
              <a:rPr lang="en-US" b="1" dirty="0" smtClean="0"/>
              <a:t>1</a:t>
            </a:r>
            <a:r>
              <a:rPr lang="zh-CN" altLang="en-US" b="1" dirty="0" smtClean="0"/>
              <a:t>）工作负载</a:t>
            </a:r>
            <a:r>
              <a:rPr lang="en-US" b="1" dirty="0" smtClean="0"/>
              <a:t>(Workload)</a:t>
            </a:r>
            <a:r>
              <a:rPr lang="zh-CN" altLang="en-US" b="1" dirty="0" smtClean="0"/>
              <a:t>：</a:t>
            </a:r>
            <a:endParaRPr lang="en-US" altLang="zh-CN" b="1" dirty="0" smtClean="0"/>
          </a:p>
          <a:p>
            <a:pPr lvl="1"/>
            <a:r>
              <a:rPr lang="zh-CN" altLang="en-US" dirty="0" smtClean="0"/>
              <a:t>信息系统的业务功能容量和访问信息的模式影响着系统的性能。例如，业务功能的频度、用户数和响应时间。</a:t>
            </a:r>
          </a:p>
          <a:p>
            <a:r>
              <a:rPr lang="en-US" b="1" dirty="0" smtClean="0"/>
              <a:t>2</a:t>
            </a:r>
            <a:r>
              <a:rPr lang="zh-CN" altLang="en-US" b="1" dirty="0" smtClean="0"/>
              <a:t>）基础结构</a:t>
            </a:r>
            <a:r>
              <a:rPr lang="en-US" b="1" dirty="0" smtClean="0"/>
              <a:t>(infrastructure)</a:t>
            </a:r>
            <a:r>
              <a:rPr lang="zh-CN" altLang="en-US" b="1" dirty="0" smtClean="0"/>
              <a:t>：</a:t>
            </a:r>
            <a:endParaRPr lang="en-US" altLang="zh-CN" b="1" dirty="0" smtClean="0"/>
          </a:p>
          <a:p>
            <a:pPr lvl="1"/>
            <a:r>
              <a:rPr lang="zh-CN" altLang="en-US" dirty="0" smtClean="0"/>
              <a:t>系统服务器、硬件、网络和软件子系统。服务器的基本属性涉及到</a:t>
            </a:r>
            <a:r>
              <a:rPr lang="en-US" dirty="0" smtClean="0"/>
              <a:t>CPU</a:t>
            </a:r>
            <a:r>
              <a:rPr lang="zh-CN" altLang="en-US" dirty="0" smtClean="0"/>
              <a:t>的个数、</a:t>
            </a:r>
            <a:r>
              <a:rPr lang="en-US" dirty="0" smtClean="0"/>
              <a:t>CPU</a:t>
            </a:r>
            <a:r>
              <a:rPr lang="zh-CN" altLang="en-US" dirty="0" smtClean="0"/>
              <a:t>速度、内存大小、操作系和服务器的个数。网络因素有带宽和延迟。软件子系统也是基础结构的一部分，涉及到线程、实例个数、以及相关的服务器。</a:t>
            </a:r>
          </a:p>
          <a:p>
            <a:r>
              <a:rPr lang="en-US" b="1" dirty="0" smtClean="0"/>
              <a:t>3</a:t>
            </a:r>
            <a:r>
              <a:rPr lang="zh-CN" altLang="en-US" b="1" dirty="0" smtClean="0"/>
              <a:t>）流程</a:t>
            </a:r>
            <a:r>
              <a:rPr lang="en-US" b="1" dirty="0" smtClean="0"/>
              <a:t>(flow)</a:t>
            </a:r>
            <a:r>
              <a:rPr lang="zh-CN" altLang="en-US" b="1" dirty="0" smtClean="0"/>
              <a:t>数据：</a:t>
            </a:r>
            <a:r>
              <a:rPr lang="zh-CN" altLang="en-US" dirty="0" smtClean="0"/>
              <a:t>流程表达一个业务功能的执行</a:t>
            </a:r>
            <a:r>
              <a:rPr lang="en-US" dirty="0" smtClean="0"/>
              <a:t>(</a:t>
            </a:r>
            <a:r>
              <a:rPr lang="zh-CN" altLang="en-US" dirty="0" smtClean="0"/>
              <a:t>跟踪</a:t>
            </a:r>
            <a:r>
              <a:rPr lang="en-US" dirty="0" smtClean="0"/>
              <a:t>)</a:t>
            </a:r>
            <a:r>
              <a:rPr lang="zh-CN" altLang="en-US" dirty="0" smtClean="0"/>
              <a:t>过程。特别是对于多层体系结构的信息系统，层与层之间的事务“请求</a:t>
            </a:r>
            <a:r>
              <a:rPr lang="en-US" dirty="0" smtClean="0"/>
              <a:t>/</a:t>
            </a:r>
            <a:r>
              <a:rPr lang="zh-CN" altLang="en-US" dirty="0" smtClean="0"/>
              <a:t>响应对</a:t>
            </a:r>
            <a:r>
              <a:rPr lang="en-US" dirty="0" smtClean="0"/>
              <a:t>(Request-Response-Pair)</a:t>
            </a:r>
            <a:r>
              <a:rPr lang="zh-CN" altLang="en-US" dirty="0" smtClean="0"/>
              <a:t>”主要处理这些业务功能。</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26.4.1 </a:t>
            </a:r>
            <a:r>
              <a:rPr lang="zh-CN" altLang="en-US" dirty="0" smtClean="0"/>
              <a:t>影响信息系统性能的因素</a:t>
            </a:r>
            <a:endParaRPr lang="zh-CN" altLang="en-US" dirty="0"/>
          </a:p>
        </p:txBody>
      </p:sp>
      <p:sp>
        <p:nvSpPr>
          <p:cNvPr id="3" name="内容占位符 2"/>
          <p:cNvSpPr>
            <a:spLocks noGrp="1"/>
          </p:cNvSpPr>
          <p:nvPr>
            <p:ph idx="1"/>
          </p:nvPr>
        </p:nvSpPr>
        <p:spPr>
          <a:xfrm>
            <a:off x="990600" y="1295400"/>
            <a:ext cx="8001000" cy="2289629"/>
          </a:xfrm>
        </p:spPr>
        <p:txBody>
          <a:bodyPr/>
          <a:lstStyle/>
          <a:p>
            <a:r>
              <a:rPr lang="en-US" b="1" dirty="0" smtClean="0"/>
              <a:t>3</a:t>
            </a:r>
            <a:r>
              <a:rPr lang="zh-CN" altLang="en-US" b="1" dirty="0" smtClean="0"/>
              <a:t>）流程</a:t>
            </a:r>
            <a:r>
              <a:rPr lang="en-US" b="1" dirty="0" smtClean="0"/>
              <a:t>(flow)</a:t>
            </a:r>
            <a:r>
              <a:rPr lang="zh-CN" altLang="en-US" b="1" dirty="0" smtClean="0"/>
              <a:t>数据：</a:t>
            </a:r>
            <a:endParaRPr lang="en-US" altLang="zh-CN" b="1" dirty="0" smtClean="0"/>
          </a:p>
          <a:p>
            <a:pPr lvl="1"/>
            <a:r>
              <a:rPr lang="zh-CN" altLang="en-US" dirty="0" smtClean="0"/>
              <a:t>流程表达一个业务功能的执行</a:t>
            </a:r>
            <a:r>
              <a:rPr lang="en-US" dirty="0" smtClean="0"/>
              <a:t>(</a:t>
            </a:r>
            <a:r>
              <a:rPr lang="zh-CN" altLang="en-US" dirty="0" smtClean="0"/>
              <a:t>跟踪</a:t>
            </a:r>
            <a:r>
              <a:rPr lang="en-US" dirty="0" smtClean="0"/>
              <a:t>)</a:t>
            </a:r>
            <a:r>
              <a:rPr lang="zh-CN" altLang="en-US" dirty="0" smtClean="0"/>
              <a:t>过程。</a:t>
            </a:r>
            <a:endParaRPr lang="en-US" altLang="zh-CN" dirty="0" smtClean="0"/>
          </a:p>
          <a:p>
            <a:pPr lvl="1"/>
            <a:r>
              <a:rPr lang="zh-CN" altLang="en-US" dirty="0" smtClean="0"/>
              <a:t>特别是对于多层体系结构的信息系统，层与层之间的事务“请求</a:t>
            </a:r>
            <a:r>
              <a:rPr lang="en-US" dirty="0" smtClean="0"/>
              <a:t>/</a:t>
            </a:r>
            <a:r>
              <a:rPr lang="zh-CN" altLang="en-US" dirty="0" smtClean="0"/>
              <a:t>响应对</a:t>
            </a:r>
            <a:r>
              <a:rPr lang="en-US" dirty="0" smtClean="0"/>
              <a:t>(Request-Response-Pair)</a:t>
            </a:r>
            <a:r>
              <a:rPr lang="zh-CN" altLang="en-US" dirty="0" smtClean="0"/>
              <a:t>”主要处理这些业务功能。</a:t>
            </a:r>
          </a:p>
          <a:p>
            <a:endParaRPr lang="zh-CN" altLang="en-US" dirty="0"/>
          </a:p>
        </p:txBody>
      </p:sp>
      <p:pic>
        <p:nvPicPr>
          <p:cNvPr id="45058" name="Picture 2"/>
          <p:cNvPicPr>
            <a:picLocks noChangeAspect="1" noChangeArrowheads="1"/>
          </p:cNvPicPr>
          <p:nvPr/>
        </p:nvPicPr>
        <p:blipFill>
          <a:blip r:embed="rId2"/>
          <a:srcRect/>
          <a:stretch>
            <a:fillRect/>
          </a:stretch>
        </p:blipFill>
        <p:spPr bwMode="auto">
          <a:xfrm>
            <a:off x="570282" y="3526971"/>
            <a:ext cx="8353158" cy="22061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4</a:t>
            </a:r>
            <a:r>
              <a:rPr lang="zh-CN" altLang="en-US" b="1" dirty="0" smtClean="0"/>
              <a:t>）资源</a:t>
            </a:r>
            <a:r>
              <a:rPr lang="en-US" b="1" dirty="0" smtClean="0"/>
              <a:t>(Resource)</a:t>
            </a:r>
            <a:r>
              <a:rPr lang="zh-CN" altLang="en-US" b="1" dirty="0" smtClean="0"/>
              <a:t>数据：</a:t>
            </a:r>
            <a:endParaRPr lang="en-US" altLang="zh-CN" b="1" dirty="0" smtClean="0"/>
          </a:p>
          <a:p>
            <a:pPr lvl="1"/>
            <a:r>
              <a:rPr lang="zh-CN" altLang="en-US" dirty="0" smtClean="0"/>
              <a:t>主要表达业务数据访问每个服务器情况，主要有：每个访问占用</a:t>
            </a:r>
            <a:r>
              <a:rPr lang="en-US" dirty="0" smtClean="0"/>
              <a:t>CPU</a:t>
            </a:r>
            <a:r>
              <a:rPr lang="zh-CN" altLang="en-US" dirty="0" smtClean="0"/>
              <a:t>的时间和</a:t>
            </a:r>
            <a:r>
              <a:rPr lang="en-US" dirty="0" smtClean="0"/>
              <a:t>I/O</a:t>
            </a:r>
            <a:r>
              <a:rPr lang="zh-CN" altLang="en-US" dirty="0" smtClean="0"/>
              <a:t>的情况。</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26.4.2 </a:t>
            </a:r>
            <a:r>
              <a:rPr lang="zh-CN" altLang="en-US" dirty="0" smtClean="0"/>
              <a:t>测试与真实环境差异分析</a:t>
            </a:r>
            <a:endParaRPr lang="zh-CN" altLang="en-US" dirty="0"/>
          </a:p>
        </p:txBody>
      </p:sp>
      <p:sp>
        <p:nvSpPr>
          <p:cNvPr id="3" name="内容占位符 2"/>
          <p:cNvSpPr>
            <a:spLocks noGrp="1"/>
          </p:cNvSpPr>
          <p:nvPr>
            <p:ph idx="1"/>
          </p:nvPr>
        </p:nvSpPr>
        <p:spPr/>
        <p:txBody>
          <a:bodyPr/>
          <a:lstStyle/>
          <a:p>
            <a:r>
              <a:rPr lang="zh-CN" altLang="en-US" dirty="0" smtClean="0"/>
              <a:t>在信息系统的实际使用的环境中，一个应用系统必然是与其它软件共享了一系列的资源，例如：</a:t>
            </a:r>
          </a:p>
          <a:p>
            <a:pPr lvl="1"/>
            <a:r>
              <a:rPr lang="en-US" dirty="0" smtClean="0"/>
              <a:t>1</a:t>
            </a:r>
            <a:r>
              <a:rPr lang="zh-CN" altLang="en-US" dirty="0" smtClean="0"/>
              <a:t>）共享网络，路由器、带宽等；</a:t>
            </a:r>
          </a:p>
          <a:p>
            <a:pPr lvl="1"/>
            <a:r>
              <a:rPr lang="en-US" dirty="0" smtClean="0"/>
              <a:t>2</a:t>
            </a:r>
            <a:r>
              <a:rPr lang="zh-CN" altLang="en-US" dirty="0" smtClean="0"/>
              <a:t>）共享一个或几个数据库管理系统</a:t>
            </a:r>
            <a:r>
              <a:rPr lang="en-US" dirty="0" smtClean="0"/>
              <a:t>(DBMS)</a:t>
            </a:r>
            <a:r>
              <a:rPr lang="zh-CN" altLang="en-US" dirty="0" smtClean="0"/>
              <a:t>，当几个应用共享一个</a:t>
            </a:r>
            <a:r>
              <a:rPr lang="en-US" dirty="0" smtClean="0"/>
              <a:t>DBMS</a:t>
            </a:r>
            <a:r>
              <a:rPr lang="zh-CN" altLang="en-US" dirty="0" smtClean="0"/>
              <a:t>时，必然造成</a:t>
            </a:r>
            <a:r>
              <a:rPr lang="en-US" dirty="0" smtClean="0"/>
              <a:t>DBMS</a:t>
            </a:r>
            <a:r>
              <a:rPr lang="zh-CN" altLang="en-US" dirty="0" smtClean="0"/>
              <a:t>对各种操作（例如，查询、删除、增添等）的任务的调度，从而使各种应用软件之间相互影响性能。</a:t>
            </a:r>
          </a:p>
          <a:p>
            <a:pPr lvl="1"/>
            <a:r>
              <a:rPr lang="en-US" dirty="0" smtClean="0"/>
              <a:t>3)Web </a:t>
            </a:r>
            <a:r>
              <a:rPr lang="zh-CN" altLang="en-US" dirty="0" smtClean="0"/>
              <a:t>服务器、认证服务器等的共享，与数据库服务器共享对性能的影响具有类同的地方；</a:t>
            </a:r>
          </a:p>
          <a:p>
            <a:pPr lvl="1"/>
            <a:r>
              <a:rPr lang="en-US" dirty="0" smtClean="0"/>
              <a:t>4</a:t>
            </a:r>
            <a:r>
              <a:rPr lang="zh-CN" altLang="en-US" dirty="0" smtClean="0"/>
              <a:t>）不同业务的数据量和用户量，直接影响到系统的性能。</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6082" name="Picture 2"/>
          <p:cNvPicPr>
            <a:picLocks noChangeAspect="1" noChangeArrowheads="1"/>
          </p:cNvPicPr>
          <p:nvPr/>
        </p:nvPicPr>
        <p:blipFill>
          <a:blip r:embed="rId2"/>
          <a:srcRect/>
          <a:stretch>
            <a:fillRect/>
          </a:stretch>
        </p:blipFill>
        <p:spPr bwMode="auto">
          <a:xfrm>
            <a:off x="939120" y="1498827"/>
            <a:ext cx="7813243" cy="4045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26.4.3 </a:t>
            </a:r>
            <a:r>
              <a:rPr lang="zh-CN" altLang="en-US" dirty="0" smtClean="0"/>
              <a:t>真实使用场景分析</a:t>
            </a:r>
            <a:endParaRPr lang="zh-CN" altLang="en-US" dirty="0"/>
          </a:p>
        </p:txBody>
      </p:sp>
      <p:sp>
        <p:nvSpPr>
          <p:cNvPr id="3" name="内容占位符 2"/>
          <p:cNvSpPr>
            <a:spLocks noGrp="1"/>
          </p:cNvSpPr>
          <p:nvPr>
            <p:ph idx="1"/>
          </p:nvPr>
        </p:nvSpPr>
        <p:spPr/>
        <p:txBody>
          <a:bodyPr/>
          <a:lstStyle/>
          <a:p>
            <a:r>
              <a:rPr lang="zh-CN" altLang="en-US" dirty="0" smtClean="0"/>
              <a:t>获得如下的关键数据</a:t>
            </a:r>
            <a:r>
              <a:rPr lang="zh-CN" altLang="en-US" b="1" dirty="0" smtClean="0"/>
              <a:t>：</a:t>
            </a:r>
            <a:endParaRPr lang="zh-CN" altLang="en-US" dirty="0" smtClean="0"/>
          </a:p>
          <a:p>
            <a:pPr lvl="1" fontAlgn="auto"/>
            <a:r>
              <a:rPr lang="zh-CN" altLang="en-US" b="1" dirty="0" smtClean="0"/>
              <a:t>每单位时间内的</a:t>
            </a:r>
            <a:r>
              <a:rPr lang="en-US" b="1" dirty="0" err="1" smtClean="0"/>
              <a:t>PageView</a:t>
            </a:r>
            <a:r>
              <a:rPr lang="zh-CN" altLang="en-US" b="1" dirty="0" smtClean="0"/>
              <a:t>：</a:t>
            </a:r>
            <a:r>
              <a:rPr lang="en-US" dirty="0" smtClean="0"/>
              <a:t> </a:t>
            </a:r>
          </a:p>
          <a:p>
            <a:pPr lvl="2" fontAlgn="auto"/>
            <a:r>
              <a:rPr lang="en-US" dirty="0" err="1" smtClean="0"/>
              <a:t>PageView</a:t>
            </a:r>
            <a:r>
              <a:rPr lang="zh-CN" altLang="en-US" dirty="0" smtClean="0"/>
              <a:t>是一个页面请求，包括所有的独立文件的请求</a:t>
            </a:r>
            <a:r>
              <a:rPr lang="en-US" dirty="0" smtClean="0"/>
              <a:t>(</a:t>
            </a:r>
            <a:r>
              <a:rPr lang="zh-CN" altLang="en-US" dirty="0" smtClean="0"/>
              <a:t>例如：</a:t>
            </a:r>
            <a:r>
              <a:rPr lang="en-US" dirty="0" smtClean="0"/>
              <a:t>.jpg</a:t>
            </a:r>
            <a:r>
              <a:rPr lang="zh-CN" altLang="en-US" dirty="0" smtClean="0"/>
              <a:t>文件、</a:t>
            </a:r>
            <a:r>
              <a:rPr lang="en-US" dirty="0" smtClean="0"/>
              <a:t>CSS</a:t>
            </a:r>
            <a:r>
              <a:rPr lang="zh-CN" altLang="en-US" dirty="0" smtClean="0"/>
              <a:t>文件等</a:t>
            </a:r>
            <a:r>
              <a:rPr lang="en-US" dirty="0" smtClean="0"/>
              <a:t>)</a:t>
            </a:r>
            <a:r>
              <a:rPr lang="zh-CN" altLang="en-US" dirty="0" smtClean="0"/>
              <a:t>。</a:t>
            </a:r>
            <a:r>
              <a:rPr lang="en-US" dirty="0" err="1" smtClean="0"/>
              <a:t>PageView</a:t>
            </a:r>
            <a:r>
              <a:rPr lang="zh-CN" altLang="en-US" dirty="0" smtClean="0"/>
              <a:t>可以定义为，每小时、每天、每周的访问次数，以及在峰值期间的访问次数。</a:t>
            </a:r>
          </a:p>
          <a:p>
            <a:pPr lvl="1" fontAlgn="auto"/>
            <a:r>
              <a:rPr lang="zh-CN" altLang="en-US" b="1" dirty="0" smtClean="0"/>
              <a:t>每单位时间内的用户任务</a:t>
            </a:r>
            <a:r>
              <a:rPr lang="zh-CN" altLang="en-US" dirty="0" smtClean="0"/>
              <a:t>：</a:t>
            </a:r>
            <a:endParaRPr lang="en-US" altLang="zh-CN" dirty="0" smtClean="0"/>
          </a:p>
          <a:p>
            <a:pPr lvl="2" fontAlgn="auto"/>
            <a:r>
              <a:rPr lang="zh-CN" altLang="en-US" dirty="0" smtClean="0"/>
              <a:t>用户任务是一个用户访问</a:t>
            </a:r>
            <a:r>
              <a:rPr lang="en-US" dirty="0" smtClean="0"/>
              <a:t>Web</a:t>
            </a:r>
            <a:r>
              <a:rPr lang="zh-CN" altLang="en-US" dirty="0" smtClean="0"/>
              <a:t>的请求，可以定义为，每小时、每天、每周的访问次数，以及在峰值期间的访问次数。</a:t>
            </a:r>
          </a:p>
          <a:p>
            <a:pPr lvl="1" fontAlgn="auto"/>
            <a:r>
              <a:rPr lang="zh-CN" altLang="en-US" b="1" dirty="0" smtClean="0"/>
              <a:t>任务持续时间：</a:t>
            </a:r>
            <a:endParaRPr lang="en-US" altLang="zh-CN" b="1" dirty="0" smtClean="0"/>
          </a:p>
          <a:p>
            <a:pPr lvl="2" fontAlgn="auto"/>
            <a:r>
              <a:rPr lang="zh-CN" altLang="en-US" dirty="0" smtClean="0"/>
              <a:t>表示用户任务的持续时间，从用户进入第一页，到最后一页完成。任务持续时间，包括用户从一页到另一页的暂停时间。</a:t>
            </a:r>
          </a:p>
          <a:p>
            <a:pPr lvl="1" fontAlgn="auto"/>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26.4.3 </a:t>
            </a:r>
            <a:r>
              <a:rPr lang="zh-CN" altLang="en-US" dirty="0" smtClean="0"/>
              <a:t>真实使用场景分析</a:t>
            </a:r>
            <a:endParaRPr lang="zh-CN" altLang="en-US" dirty="0"/>
          </a:p>
        </p:txBody>
      </p:sp>
      <p:sp>
        <p:nvSpPr>
          <p:cNvPr id="3" name="内容占位符 2"/>
          <p:cNvSpPr>
            <a:spLocks noGrp="1"/>
          </p:cNvSpPr>
          <p:nvPr>
            <p:ph idx="1"/>
          </p:nvPr>
        </p:nvSpPr>
        <p:spPr/>
        <p:txBody>
          <a:bodyPr/>
          <a:lstStyle/>
          <a:p>
            <a:r>
              <a:rPr lang="zh-CN" altLang="en-US" dirty="0" smtClean="0"/>
              <a:t>获得如下的关键数据</a:t>
            </a:r>
            <a:r>
              <a:rPr lang="zh-CN" altLang="en-US" b="1" dirty="0" smtClean="0"/>
              <a:t>：</a:t>
            </a:r>
            <a:endParaRPr lang="zh-CN" altLang="en-US" dirty="0" smtClean="0"/>
          </a:p>
          <a:p>
            <a:pPr lvl="1" fontAlgn="auto"/>
            <a:r>
              <a:rPr lang="zh-CN" altLang="en-US" b="1" dirty="0" smtClean="0"/>
              <a:t>页请求的分布：</a:t>
            </a:r>
            <a:endParaRPr lang="en-US" altLang="zh-CN" b="1" dirty="0" smtClean="0"/>
          </a:p>
          <a:p>
            <a:pPr lvl="2" fontAlgn="auto"/>
            <a:r>
              <a:rPr lang="zh-CN" altLang="en-US" dirty="0" smtClean="0"/>
              <a:t>度量各种功能（主页、登录、付账等）类型的百分比和分布情况，由此，可以建立对页面点击率的分布情况。</a:t>
            </a:r>
          </a:p>
          <a:p>
            <a:pPr lvl="1" fontAlgn="auto"/>
            <a:r>
              <a:rPr lang="zh-CN" altLang="en-US" b="1" dirty="0" smtClean="0"/>
              <a:t>交互速度：</a:t>
            </a:r>
            <a:endParaRPr lang="en-US" altLang="zh-CN" b="1" dirty="0" smtClean="0"/>
          </a:p>
          <a:p>
            <a:pPr lvl="2" fontAlgn="auto"/>
            <a:r>
              <a:rPr lang="zh-CN" altLang="en-US" dirty="0" smtClean="0"/>
              <a:t>度量用户从一页到另一页的迁移时间，包括用户的思考时间。需要注意是每个用户的频度是不一样的。</a:t>
            </a:r>
          </a:p>
          <a:p>
            <a:pPr lvl="1"/>
            <a:r>
              <a:rPr lang="zh-CN" altLang="en-US" b="1" dirty="0" smtClean="0"/>
              <a:t>用户放弃时间：</a:t>
            </a:r>
            <a:endParaRPr lang="en-US" altLang="zh-CN" b="1" dirty="0" smtClean="0"/>
          </a:p>
          <a:p>
            <a:pPr lvl="2"/>
            <a:r>
              <a:rPr lang="zh-CN" altLang="en-US" dirty="0" smtClean="0"/>
              <a:t>使用信息系统时，用户长时间的等待后，会放弃任务或退出系统。</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依据业务场景所建立的工作负载的样例</a:t>
            </a:r>
            <a:endParaRPr lang="zh-CN" altLang="en-US" dirty="0"/>
          </a:p>
        </p:txBody>
      </p:sp>
      <p:pic>
        <p:nvPicPr>
          <p:cNvPr id="47106" name="Picture 2"/>
          <p:cNvPicPr>
            <a:picLocks noChangeAspect="1" noChangeArrowheads="1"/>
          </p:cNvPicPr>
          <p:nvPr/>
        </p:nvPicPr>
        <p:blipFill>
          <a:blip r:embed="rId2"/>
          <a:srcRect/>
          <a:stretch>
            <a:fillRect/>
          </a:stretch>
        </p:blipFill>
        <p:spPr bwMode="auto">
          <a:xfrm>
            <a:off x="921431" y="1226231"/>
            <a:ext cx="7874226" cy="51203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网页的各活动的性能</a:t>
            </a:r>
            <a:r>
              <a:rPr lang="en-US" dirty="0" smtClean="0"/>
              <a:t>---</a:t>
            </a:r>
            <a:r>
              <a:rPr lang="zh-CN" altLang="en-US" dirty="0" smtClean="0"/>
              <a:t>成员登录活动</a:t>
            </a:r>
            <a:endParaRPr lang="zh-CN" altLang="en-US" dirty="0"/>
          </a:p>
        </p:txBody>
      </p:sp>
      <p:pic>
        <p:nvPicPr>
          <p:cNvPr id="48130" name="Picture 2"/>
          <p:cNvPicPr>
            <a:picLocks noChangeAspect="1" noChangeArrowheads="1"/>
          </p:cNvPicPr>
          <p:nvPr/>
        </p:nvPicPr>
        <p:blipFill>
          <a:blip r:embed="rId2"/>
          <a:srcRect/>
          <a:stretch>
            <a:fillRect/>
          </a:stretch>
        </p:blipFill>
        <p:spPr bwMode="auto">
          <a:xfrm>
            <a:off x="949779" y="1552803"/>
            <a:ext cx="8977993" cy="37884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26.1</a:t>
            </a:r>
            <a:r>
              <a:rPr lang="zh-CN" altLang="en-US" dirty="0" smtClean="0"/>
              <a:t>信息系统危机</a:t>
            </a:r>
            <a:endParaRPr lang="zh-CN" altLang="en-US" dirty="0"/>
          </a:p>
        </p:txBody>
      </p:sp>
      <p:sp>
        <p:nvSpPr>
          <p:cNvPr id="3" name="内容占位符 2"/>
          <p:cNvSpPr>
            <a:spLocks noGrp="1"/>
          </p:cNvSpPr>
          <p:nvPr>
            <p:ph idx="1"/>
          </p:nvPr>
        </p:nvSpPr>
        <p:spPr/>
        <p:txBody>
          <a:bodyPr/>
          <a:lstStyle/>
          <a:p>
            <a:r>
              <a:rPr lang="zh-CN" altLang="en-US" dirty="0" smtClean="0"/>
              <a:t>信息系统由下列</a:t>
            </a:r>
            <a:r>
              <a:rPr lang="en-US" dirty="0" smtClean="0"/>
              <a:t>5</a:t>
            </a:r>
            <a:r>
              <a:rPr lang="zh-CN" altLang="en-US" dirty="0" smtClean="0"/>
              <a:t>个基本资源组成</a:t>
            </a:r>
            <a:r>
              <a:rPr lang="en-US" baseline="30000" dirty="0" smtClean="0"/>
              <a:t>[6]</a:t>
            </a:r>
            <a:r>
              <a:rPr lang="zh-CN" altLang="en-US" dirty="0" smtClean="0"/>
              <a:t>：</a:t>
            </a:r>
          </a:p>
          <a:p>
            <a:pPr lvl="1"/>
            <a:r>
              <a:rPr lang="en-US" dirty="0" smtClean="0"/>
              <a:t>1) </a:t>
            </a:r>
            <a:r>
              <a:rPr lang="zh-CN" altLang="en-US" dirty="0" smtClean="0"/>
              <a:t>人</a:t>
            </a:r>
            <a:r>
              <a:rPr lang="en-US" dirty="0" smtClean="0"/>
              <a:t>(People)</a:t>
            </a:r>
            <a:r>
              <a:rPr lang="zh-CN" altLang="en-US" dirty="0" smtClean="0"/>
              <a:t>，包括</a:t>
            </a:r>
            <a:r>
              <a:rPr lang="en-US" dirty="0" smtClean="0"/>
              <a:t>IT</a:t>
            </a:r>
            <a:r>
              <a:rPr lang="zh-CN" altLang="en-US" dirty="0" smtClean="0"/>
              <a:t>的专家</a:t>
            </a:r>
            <a:r>
              <a:rPr lang="en-US" dirty="0" smtClean="0"/>
              <a:t>(</a:t>
            </a:r>
            <a:r>
              <a:rPr lang="zh-CN" altLang="en-US" dirty="0" smtClean="0"/>
              <a:t>如数据库管理员或网络工程师</a:t>
            </a:r>
            <a:r>
              <a:rPr lang="en-US" dirty="0" smtClean="0"/>
              <a:t>)</a:t>
            </a:r>
            <a:r>
              <a:rPr lang="zh-CN" altLang="en-US" dirty="0" smtClean="0"/>
              <a:t>、最终用户（如数据采集和使用人员）。</a:t>
            </a:r>
          </a:p>
          <a:p>
            <a:pPr lvl="1"/>
            <a:r>
              <a:rPr lang="en-US" dirty="0" smtClean="0"/>
              <a:t>2) </a:t>
            </a:r>
            <a:r>
              <a:rPr lang="zh-CN" altLang="en-US" dirty="0" smtClean="0"/>
              <a:t>硬件</a:t>
            </a:r>
            <a:r>
              <a:rPr lang="en-US" dirty="0" smtClean="0"/>
              <a:t>(Hardware)</a:t>
            </a:r>
            <a:r>
              <a:rPr lang="zh-CN" altLang="en-US" dirty="0" smtClean="0"/>
              <a:t>，组成信息系统的硬件，包括外围设备、计算机和服务器等。</a:t>
            </a:r>
          </a:p>
          <a:p>
            <a:pPr lvl="1"/>
            <a:r>
              <a:rPr lang="en-US" dirty="0" smtClean="0"/>
              <a:t>3) </a:t>
            </a:r>
            <a:r>
              <a:rPr lang="zh-CN" altLang="en-US" dirty="0" smtClean="0"/>
              <a:t>软件</a:t>
            </a:r>
            <a:r>
              <a:rPr lang="en-US" dirty="0" smtClean="0"/>
              <a:t>(Software)</a:t>
            </a:r>
            <a:r>
              <a:rPr lang="zh-CN" altLang="en-US" dirty="0" smtClean="0"/>
              <a:t>，包括系统软件、应用软件、工具软件等。</a:t>
            </a:r>
          </a:p>
          <a:p>
            <a:pPr lvl="1"/>
            <a:r>
              <a:rPr lang="en-US" dirty="0" smtClean="0"/>
              <a:t>4) </a:t>
            </a:r>
            <a:r>
              <a:rPr lang="zh-CN" altLang="en-US" dirty="0" smtClean="0"/>
              <a:t>数据</a:t>
            </a:r>
            <a:r>
              <a:rPr lang="en-US" dirty="0" smtClean="0"/>
              <a:t>(Data)</a:t>
            </a:r>
            <a:r>
              <a:rPr lang="zh-CN" altLang="en-US" dirty="0" smtClean="0"/>
              <a:t>，指</a:t>
            </a:r>
            <a:r>
              <a:rPr lang="en-US" dirty="0" smtClean="0"/>
              <a:t>IS</a:t>
            </a:r>
            <a:r>
              <a:rPr lang="zh-CN" altLang="en-US" dirty="0" smtClean="0"/>
              <a:t>中的所有知识和数据库。</a:t>
            </a:r>
          </a:p>
          <a:p>
            <a:pPr lvl="1"/>
            <a:r>
              <a:rPr lang="en-US" dirty="0" smtClean="0"/>
              <a:t>5) </a:t>
            </a:r>
            <a:r>
              <a:rPr lang="zh-CN" altLang="en-US" dirty="0" smtClean="0"/>
              <a:t>网络</a:t>
            </a:r>
            <a:r>
              <a:rPr lang="en-US" dirty="0" smtClean="0"/>
              <a:t>(Networks)</a:t>
            </a:r>
            <a:r>
              <a:rPr lang="zh-CN" altLang="en-US" dirty="0" smtClean="0"/>
              <a:t>，通信介质和网络支撑。</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网页的各活动的性能</a:t>
            </a:r>
            <a:r>
              <a:rPr lang="en-US" dirty="0" smtClean="0"/>
              <a:t>---</a:t>
            </a:r>
            <a:r>
              <a:rPr lang="zh-CN" altLang="en-US" dirty="0" smtClean="0"/>
              <a:t>建立账户活动</a:t>
            </a:r>
            <a:endParaRPr lang="zh-CN" altLang="en-US" dirty="0"/>
          </a:p>
        </p:txBody>
      </p:sp>
      <p:pic>
        <p:nvPicPr>
          <p:cNvPr id="49154" name="Picture 2"/>
          <p:cNvPicPr>
            <a:picLocks noChangeAspect="1" noChangeArrowheads="1"/>
          </p:cNvPicPr>
          <p:nvPr/>
        </p:nvPicPr>
        <p:blipFill>
          <a:blip r:embed="rId2"/>
          <a:srcRect/>
          <a:stretch>
            <a:fillRect/>
          </a:stretch>
        </p:blipFill>
        <p:spPr bwMode="auto">
          <a:xfrm>
            <a:off x="1007834" y="1277484"/>
            <a:ext cx="8436433" cy="48185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26.4.4 </a:t>
            </a:r>
            <a:r>
              <a:rPr lang="zh-CN" altLang="en-US" dirty="0" smtClean="0"/>
              <a:t>性能模型建立</a:t>
            </a:r>
            <a:endParaRPr lang="zh-CN" altLang="en-US" dirty="0"/>
          </a:p>
        </p:txBody>
      </p:sp>
      <p:sp>
        <p:nvSpPr>
          <p:cNvPr id="3" name="内容占位符 2"/>
          <p:cNvSpPr>
            <a:spLocks noGrp="1"/>
          </p:cNvSpPr>
          <p:nvPr>
            <p:ph idx="1"/>
          </p:nvPr>
        </p:nvSpPr>
        <p:spPr/>
        <p:txBody>
          <a:bodyPr/>
          <a:lstStyle/>
          <a:p>
            <a:r>
              <a:rPr lang="zh-CN" altLang="en-US" dirty="0" smtClean="0"/>
              <a:t>信息系统性能模型的建立是以离散仿真为基础的。</a:t>
            </a:r>
            <a:endParaRPr lang="en-US" altLang="zh-CN" dirty="0" smtClean="0"/>
          </a:p>
          <a:p>
            <a:pPr lvl="1"/>
            <a:r>
              <a:rPr lang="zh-CN" altLang="en-US" dirty="0" smtClean="0"/>
              <a:t>首先，在模型中，直接分解和表达出基础部件；</a:t>
            </a:r>
            <a:endParaRPr lang="en-US" altLang="zh-CN" dirty="0" smtClean="0"/>
          </a:p>
          <a:p>
            <a:pPr lvl="1"/>
            <a:r>
              <a:rPr lang="zh-CN" altLang="en-US" dirty="0" smtClean="0"/>
              <a:t>其次，模拟贯穿系统的业务功能流程。</a:t>
            </a:r>
          </a:p>
          <a:p>
            <a:pPr lvl="1"/>
            <a:r>
              <a:rPr lang="zh-CN" altLang="en-US" dirty="0" smtClean="0"/>
              <a:t>层与层之间的每个业务功能流程用服务器</a:t>
            </a:r>
            <a:r>
              <a:rPr lang="en-US" dirty="0" smtClean="0"/>
              <a:t>(</a:t>
            </a:r>
            <a:r>
              <a:rPr lang="zh-CN" altLang="en-US" dirty="0" smtClean="0"/>
              <a:t>层</a:t>
            </a:r>
            <a:r>
              <a:rPr lang="en-US" dirty="0" smtClean="0"/>
              <a:t>)</a:t>
            </a:r>
            <a:r>
              <a:rPr lang="zh-CN" altLang="en-US" dirty="0" smtClean="0"/>
              <a:t>之间的传递消息表达。对于每个服务器，考虑业务功能消耗的资源</a:t>
            </a:r>
            <a:r>
              <a:rPr lang="en-US" dirty="0" smtClean="0"/>
              <a:t>(</a:t>
            </a:r>
            <a:r>
              <a:rPr lang="zh-CN" altLang="en-US" dirty="0" smtClean="0"/>
              <a:t>例如，</a:t>
            </a:r>
            <a:r>
              <a:rPr lang="en-US" dirty="0" smtClean="0"/>
              <a:t>CPU</a:t>
            </a:r>
            <a:r>
              <a:rPr lang="zh-CN" altLang="en-US" dirty="0" smtClean="0"/>
              <a:t>、</a:t>
            </a:r>
            <a:r>
              <a:rPr lang="en-US" dirty="0" smtClean="0"/>
              <a:t>I/O</a:t>
            </a:r>
            <a:r>
              <a:rPr lang="zh-CN" altLang="en-US" dirty="0" smtClean="0"/>
              <a:t>和内存等</a:t>
            </a:r>
            <a:r>
              <a:rPr lang="en-US" dirty="0" smtClean="0"/>
              <a:t>)</a:t>
            </a:r>
            <a:r>
              <a:rPr lang="zh-CN" altLang="en-US" dirty="0" smtClean="0"/>
              <a:t>。</a:t>
            </a:r>
          </a:p>
          <a:p>
            <a:r>
              <a:rPr lang="zh-CN" altLang="en-US" dirty="0" smtClean="0"/>
              <a:t>这样，就可以分步构造出性能模型：</a:t>
            </a:r>
          </a:p>
          <a:p>
            <a:pPr lvl="1"/>
            <a:r>
              <a:rPr lang="en-US" dirty="0" smtClean="0"/>
              <a:t>1</a:t>
            </a:r>
            <a:r>
              <a:rPr lang="zh-CN" altLang="en-US" dirty="0" smtClean="0"/>
              <a:t>）建立基本测试基础结构的表达；</a:t>
            </a:r>
          </a:p>
          <a:p>
            <a:pPr lvl="1"/>
            <a:r>
              <a:rPr lang="en-US" dirty="0" smtClean="0"/>
              <a:t>2</a:t>
            </a:r>
            <a:r>
              <a:rPr lang="zh-CN" altLang="en-US" dirty="0" smtClean="0"/>
              <a:t>）将业务功能流程分解到基础结构的各个部分；</a:t>
            </a:r>
          </a:p>
          <a:p>
            <a:pPr lvl="1"/>
            <a:r>
              <a:rPr lang="en-US" dirty="0" smtClean="0"/>
              <a:t>3</a:t>
            </a:r>
            <a:r>
              <a:rPr lang="zh-CN" altLang="en-US" dirty="0" smtClean="0"/>
              <a:t>）考虑对业务功能对每个服务器访问时，消耗的资源。</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26.4.5 </a:t>
            </a:r>
            <a:r>
              <a:rPr lang="zh-CN" altLang="en-US" dirty="0" smtClean="0"/>
              <a:t>性能模型确认过程</a:t>
            </a:r>
            <a:endParaRPr lang="zh-CN" altLang="en-US" dirty="0"/>
          </a:p>
        </p:txBody>
      </p:sp>
      <p:sp>
        <p:nvSpPr>
          <p:cNvPr id="3" name="内容占位符 2"/>
          <p:cNvSpPr>
            <a:spLocks noGrp="1"/>
          </p:cNvSpPr>
          <p:nvPr>
            <p:ph idx="1"/>
          </p:nvPr>
        </p:nvSpPr>
        <p:spPr>
          <a:xfrm>
            <a:off x="1070430" y="1135743"/>
            <a:ext cx="8001000" cy="4902200"/>
          </a:xfrm>
        </p:spPr>
        <p:txBody>
          <a:bodyPr/>
          <a:lstStyle/>
          <a:p>
            <a:r>
              <a:rPr lang="zh-CN" altLang="en-US" dirty="0" smtClean="0"/>
              <a:t>从下面几个角度确认模型：</a:t>
            </a:r>
          </a:p>
          <a:p>
            <a:pPr lvl="1"/>
            <a:r>
              <a:rPr lang="en-US" dirty="0" smtClean="0"/>
              <a:t>1</a:t>
            </a:r>
            <a:r>
              <a:rPr lang="zh-CN" altLang="en-US" dirty="0" smtClean="0"/>
              <a:t>）在业务功能流程分解到模型拓扑上后，就要评估每个业务的工作流是否与单个业务功能跟踪测试结果一致。包括对每层的跟踪。</a:t>
            </a:r>
          </a:p>
          <a:p>
            <a:pPr lvl="1"/>
            <a:r>
              <a:rPr lang="en-US" dirty="0" smtClean="0"/>
              <a:t>2</a:t>
            </a:r>
            <a:r>
              <a:rPr lang="zh-CN" altLang="en-US" dirty="0" smtClean="0"/>
              <a:t>）将业务功能所需的资源落实到各个层上后，再次确认：多个业务和单个业务是否使用一样</a:t>
            </a:r>
            <a:r>
              <a:rPr lang="en-US" dirty="0" smtClean="0"/>
              <a:t>(</a:t>
            </a:r>
            <a:r>
              <a:rPr lang="zh-CN" altLang="en-US" dirty="0" smtClean="0"/>
              <a:t>种类</a:t>
            </a:r>
            <a:r>
              <a:rPr lang="en-US" dirty="0" smtClean="0"/>
              <a:t>)</a:t>
            </a:r>
            <a:r>
              <a:rPr lang="zh-CN" altLang="en-US" dirty="0" smtClean="0"/>
              <a:t>的资源？</a:t>
            </a:r>
          </a:p>
          <a:p>
            <a:pPr lvl="1"/>
            <a:r>
              <a:rPr lang="en-US" dirty="0" smtClean="0"/>
              <a:t>3</a:t>
            </a:r>
            <a:r>
              <a:rPr lang="zh-CN" altLang="en-US" dirty="0" smtClean="0"/>
              <a:t>）最后的确认是在执行测试时，将确认点与实际的测试进行比较。</a:t>
            </a:r>
            <a:endParaRPr lang="en-US" altLang="zh-CN" dirty="0" smtClean="0"/>
          </a:p>
          <a:p>
            <a:pPr lvl="2"/>
            <a:r>
              <a:rPr lang="zh-CN" altLang="en-US" dirty="0" smtClean="0"/>
              <a:t>通常把人为增加的负载与实际的实验情况进行混合。大量使用模拟用户替代系统的业务功能混合。</a:t>
            </a:r>
          </a:p>
          <a:p>
            <a:pPr>
              <a:buNone/>
            </a:pP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26.4.5 </a:t>
            </a:r>
            <a:r>
              <a:rPr lang="zh-CN" altLang="en-US" dirty="0" smtClean="0"/>
              <a:t>性能模型确认过程</a:t>
            </a:r>
            <a:endParaRPr lang="zh-CN" altLang="en-US" dirty="0"/>
          </a:p>
        </p:txBody>
      </p:sp>
      <p:sp>
        <p:nvSpPr>
          <p:cNvPr id="3" name="内容占位符 2"/>
          <p:cNvSpPr>
            <a:spLocks noGrp="1"/>
          </p:cNvSpPr>
          <p:nvPr>
            <p:ph idx="1"/>
          </p:nvPr>
        </p:nvSpPr>
        <p:spPr>
          <a:xfrm>
            <a:off x="1070430" y="1135743"/>
            <a:ext cx="8001000" cy="4902200"/>
          </a:xfrm>
        </p:spPr>
        <p:txBody>
          <a:bodyPr/>
          <a:lstStyle/>
          <a:p>
            <a:r>
              <a:rPr lang="zh-CN" altLang="en-US" dirty="0" smtClean="0"/>
              <a:t>对于模型的确认，至少需要度量：</a:t>
            </a:r>
            <a:endParaRPr lang="en-US" altLang="zh-CN" dirty="0" smtClean="0"/>
          </a:p>
          <a:p>
            <a:pPr lvl="1"/>
            <a:r>
              <a:rPr lang="zh-CN" altLang="en-US" dirty="0" smtClean="0"/>
              <a:t>① 服务器和网络的使用率；</a:t>
            </a:r>
            <a:endParaRPr lang="en-US" altLang="zh-CN" dirty="0" smtClean="0"/>
          </a:p>
          <a:p>
            <a:pPr lvl="1"/>
            <a:r>
              <a:rPr lang="zh-CN" altLang="en-US" dirty="0" smtClean="0"/>
              <a:t>② 业务功能的响应时间；</a:t>
            </a:r>
            <a:endParaRPr lang="en-US" altLang="zh-CN" dirty="0" smtClean="0"/>
          </a:p>
          <a:p>
            <a:pPr lvl="1"/>
            <a:r>
              <a:rPr lang="zh-CN" altLang="en-US" dirty="0" smtClean="0"/>
              <a:t>③ 业务功能的吞吐量。</a:t>
            </a:r>
          </a:p>
          <a:p>
            <a:r>
              <a:rPr lang="zh-CN" altLang="en-US" dirty="0" smtClean="0"/>
              <a:t>模型预测也与实际测试结果足够接近时，才能说明模型是可信任的。</a:t>
            </a:r>
            <a:endParaRPr lang="en-US" altLang="zh-CN" dirty="0" smtClean="0"/>
          </a:p>
          <a:p>
            <a:pPr lvl="1"/>
            <a:r>
              <a:rPr lang="zh-CN" altLang="en-US" dirty="0" smtClean="0"/>
              <a:t>在比较时，起码要达到：</a:t>
            </a:r>
            <a:endParaRPr lang="en-US" altLang="zh-CN" dirty="0" smtClean="0"/>
          </a:p>
          <a:p>
            <a:pPr lvl="1"/>
            <a:r>
              <a:rPr lang="zh-CN" altLang="en-US" dirty="0" smtClean="0"/>
              <a:t>① 模型估计的利用率和实测的利用率小于</a:t>
            </a:r>
            <a:r>
              <a:rPr lang="en-US" dirty="0" smtClean="0"/>
              <a:t>10%</a:t>
            </a:r>
            <a:r>
              <a:rPr lang="zh-CN" altLang="en-US" dirty="0" smtClean="0"/>
              <a:t>；</a:t>
            </a:r>
            <a:endParaRPr lang="en-US" altLang="zh-CN" dirty="0" smtClean="0"/>
          </a:p>
          <a:p>
            <a:pPr lvl="1"/>
            <a:r>
              <a:rPr lang="zh-CN" altLang="en-US" dirty="0" smtClean="0"/>
              <a:t>② 模型估计和实测的响应时间在</a:t>
            </a:r>
            <a:r>
              <a:rPr lang="en-US" dirty="0" smtClean="0"/>
              <a:t>10%~20%</a:t>
            </a:r>
            <a:r>
              <a:rPr lang="zh-CN" altLang="en-US" dirty="0" smtClean="0"/>
              <a:t>范围内；</a:t>
            </a:r>
            <a:endParaRPr lang="en-US" altLang="zh-CN" dirty="0" smtClean="0"/>
          </a:p>
          <a:p>
            <a:pPr lvl="1"/>
            <a:r>
              <a:rPr lang="zh-CN" altLang="en-US" dirty="0" smtClean="0"/>
              <a:t>③模型估计和实测的吞吐量在</a:t>
            </a:r>
            <a:r>
              <a:rPr lang="en-US" dirty="0" smtClean="0"/>
              <a:t>10%~15%</a:t>
            </a:r>
            <a:r>
              <a:rPr lang="zh-CN" altLang="en-US" dirty="0" smtClean="0"/>
              <a:t>范围内。</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 </a:t>
            </a:r>
            <a:r>
              <a:rPr lang="zh-CN" altLang="en-US" dirty="0" smtClean="0"/>
              <a:t>性能评估的例子</a:t>
            </a:r>
            <a:endParaRPr lang="zh-CN" altLang="en-US" dirty="0"/>
          </a:p>
        </p:txBody>
      </p:sp>
      <p:sp>
        <p:nvSpPr>
          <p:cNvPr id="3" name="内容占位符 2"/>
          <p:cNvSpPr>
            <a:spLocks noGrp="1"/>
          </p:cNvSpPr>
          <p:nvPr>
            <p:ph idx="1"/>
          </p:nvPr>
        </p:nvSpPr>
        <p:spPr/>
        <p:txBody>
          <a:bodyPr/>
          <a:lstStyle/>
          <a:p>
            <a:r>
              <a:rPr lang="en-US" dirty="0" smtClean="0"/>
              <a:t>26.5.1 </a:t>
            </a:r>
            <a:r>
              <a:rPr lang="zh-CN" altLang="en-US" dirty="0" smtClean="0"/>
              <a:t>基本功能和性能模型</a:t>
            </a:r>
            <a:r>
              <a:rPr lang="en-US" dirty="0" smtClean="0"/>
              <a:t>	</a:t>
            </a:r>
            <a:endParaRPr lang="zh-CN" altLang="en-US" dirty="0" smtClean="0"/>
          </a:p>
          <a:p>
            <a:r>
              <a:rPr lang="en-US" dirty="0" smtClean="0"/>
              <a:t>26.5.2 </a:t>
            </a:r>
            <a:r>
              <a:rPr lang="zh-CN" altLang="en-US" dirty="0" smtClean="0"/>
              <a:t>单个业务追踪</a:t>
            </a:r>
            <a:r>
              <a:rPr lang="en-US" dirty="0" smtClean="0"/>
              <a:t>—T1</a:t>
            </a:r>
            <a:endParaRPr lang="zh-CN" altLang="en-US" dirty="0" smtClean="0"/>
          </a:p>
          <a:p>
            <a:r>
              <a:rPr lang="en-US" dirty="0" smtClean="0"/>
              <a:t>26.5.2 </a:t>
            </a:r>
            <a:r>
              <a:rPr lang="zh-CN" altLang="en-US" dirty="0" smtClean="0"/>
              <a:t>单个业务追踪压力测试</a:t>
            </a:r>
            <a:r>
              <a:rPr lang="en-US" dirty="0" smtClean="0"/>
              <a:t>—T2</a:t>
            </a:r>
            <a:endParaRPr lang="zh-CN" altLang="en-US" dirty="0" smtClean="0"/>
          </a:p>
          <a:p>
            <a:r>
              <a:rPr lang="en-US" dirty="0" smtClean="0"/>
              <a:t>26.5.3 </a:t>
            </a:r>
            <a:r>
              <a:rPr lang="zh-CN" altLang="en-US" dirty="0" smtClean="0"/>
              <a:t>多用户压力测试</a:t>
            </a:r>
            <a:r>
              <a:rPr lang="en-US" dirty="0" smtClean="0"/>
              <a:t>—T3	</a:t>
            </a:r>
            <a:endParaRPr lang="zh-CN" altLang="en-US" dirty="0" smtClean="0"/>
          </a:p>
          <a:p>
            <a:r>
              <a:rPr lang="en-US" dirty="0" smtClean="0"/>
              <a:t>26.5.4 </a:t>
            </a:r>
            <a:r>
              <a:rPr lang="zh-CN" altLang="en-US" dirty="0" smtClean="0"/>
              <a:t>确认和问题分析</a:t>
            </a:r>
          </a:p>
          <a:p>
            <a:pPr lvl="1"/>
            <a:r>
              <a:rPr lang="en-US" dirty="0" smtClean="0"/>
              <a:t>26.5.4.1</a:t>
            </a:r>
            <a:r>
              <a:rPr lang="zh-CN" altLang="en-US" dirty="0" smtClean="0"/>
              <a:t>场景之一：瓶颈分析</a:t>
            </a:r>
          </a:p>
          <a:p>
            <a:pPr lvl="1"/>
            <a:r>
              <a:rPr lang="en-US" dirty="0" smtClean="0"/>
              <a:t>26.5.4.2</a:t>
            </a:r>
            <a:r>
              <a:rPr lang="zh-CN" altLang="en-US" dirty="0" smtClean="0"/>
              <a:t>场景之二：测试配置</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26.5.1 </a:t>
            </a:r>
            <a:r>
              <a:rPr lang="zh-CN" altLang="en-US" dirty="0" smtClean="0"/>
              <a:t>基本功能和性能模型</a:t>
            </a:r>
            <a:endParaRPr lang="zh-CN" altLang="en-US" dirty="0"/>
          </a:p>
        </p:txBody>
      </p:sp>
      <p:sp>
        <p:nvSpPr>
          <p:cNvPr id="3" name="内容占位符 2"/>
          <p:cNvSpPr>
            <a:spLocks noGrp="1"/>
          </p:cNvSpPr>
          <p:nvPr>
            <p:ph idx="1"/>
          </p:nvPr>
        </p:nvSpPr>
        <p:spPr>
          <a:xfrm>
            <a:off x="990600" y="1295400"/>
            <a:ext cx="8001000" cy="1375229"/>
          </a:xfrm>
        </p:spPr>
        <p:txBody>
          <a:bodyPr/>
          <a:lstStyle/>
          <a:p>
            <a:r>
              <a:rPr lang="en-US" dirty="0" err="1" smtClean="0"/>
              <a:t>FMStocks</a:t>
            </a:r>
            <a:r>
              <a:rPr lang="zh-CN" altLang="en-US" dirty="0" smtClean="0"/>
              <a:t>的基本功能包括六个基本功能：登录、浏览证劵投资、买股票、卖股票、浏览总计、和退出。</a:t>
            </a:r>
            <a:endParaRPr lang="en-US" altLang="zh-CN" dirty="0" smtClean="0"/>
          </a:p>
        </p:txBody>
      </p:sp>
      <p:pic>
        <p:nvPicPr>
          <p:cNvPr id="50178" name="Picture 2"/>
          <p:cNvPicPr>
            <a:picLocks noChangeAspect="1" noChangeArrowheads="1"/>
          </p:cNvPicPr>
          <p:nvPr/>
        </p:nvPicPr>
        <p:blipFill>
          <a:blip r:embed="rId2"/>
          <a:srcRect/>
          <a:stretch>
            <a:fillRect/>
          </a:stretch>
        </p:blipFill>
        <p:spPr bwMode="auto">
          <a:xfrm>
            <a:off x="505522" y="2852511"/>
            <a:ext cx="9069457" cy="29967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股票交易性能测试模型</a:t>
            </a:r>
            <a:endParaRPr lang="zh-CN" altLang="en-US" dirty="0"/>
          </a:p>
        </p:txBody>
      </p:sp>
      <p:pic>
        <p:nvPicPr>
          <p:cNvPr id="51202" name="Picture 2"/>
          <p:cNvPicPr>
            <a:picLocks noChangeAspect="1" noChangeArrowheads="1"/>
          </p:cNvPicPr>
          <p:nvPr/>
        </p:nvPicPr>
        <p:blipFill>
          <a:blip r:embed="rId2"/>
          <a:srcRect/>
          <a:stretch>
            <a:fillRect/>
          </a:stretch>
        </p:blipFill>
        <p:spPr bwMode="auto">
          <a:xfrm>
            <a:off x="-63336" y="1479324"/>
            <a:ext cx="9207336" cy="32668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26.5.2 </a:t>
            </a:r>
            <a:r>
              <a:rPr lang="zh-CN" altLang="en-US" dirty="0" smtClean="0"/>
              <a:t>单个业务追踪</a:t>
            </a:r>
            <a:r>
              <a:rPr lang="en-US" dirty="0" smtClean="0"/>
              <a:t>—T1</a:t>
            </a:r>
            <a:endParaRPr lang="zh-CN" altLang="en-US" dirty="0"/>
          </a:p>
        </p:txBody>
      </p:sp>
      <p:sp>
        <p:nvSpPr>
          <p:cNvPr id="3" name="内容占位符 2"/>
          <p:cNvSpPr>
            <a:spLocks noGrp="1"/>
          </p:cNvSpPr>
          <p:nvPr>
            <p:ph idx="1"/>
          </p:nvPr>
        </p:nvSpPr>
        <p:spPr>
          <a:xfrm>
            <a:off x="990600" y="1295400"/>
            <a:ext cx="8001000" cy="1244600"/>
          </a:xfrm>
        </p:spPr>
        <p:txBody>
          <a:bodyPr/>
          <a:lstStyle/>
          <a:p>
            <a:r>
              <a:rPr lang="zh-CN" altLang="en-US" dirty="0" smtClean="0"/>
              <a:t>许多性能测试工具可以自动提交业务功能，并能够让每个业务按一定的时间间隔（例如每</a:t>
            </a:r>
            <a:r>
              <a:rPr lang="en-US" dirty="0" smtClean="0"/>
              <a:t>60</a:t>
            </a:r>
            <a:r>
              <a:rPr lang="zh-CN" altLang="en-US" dirty="0" smtClean="0"/>
              <a:t>秒）产生，形成一个初步测试脚本</a:t>
            </a:r>
            <a:endParaRPr lang="zh-CN" altLang="en-US" dirty="0"/>
          </a:p>
        </p:txBody>
      </p:sp>
      <p:pic>
        <p:nvPicPr>
          <p:cNvPr id="52252" name="Picture 28"/>
          <p:cNvPicPr>
            <a:picLocks noChangeAspect="1" noChangeArrowheads="1"/>
          </p:cNvPicPr>
          <p:nvPr/>
        </p:nvPicPr>
        <p:blipFill>
          <a:blip r:embed="rId2"/>
          <a:srcRect/>
          <a:stretch>
            <a:fillRect/>
          </a:stretch>
        </p:blipFill>
        <p:spPr bwMode="auto">
          <a:xfrm>
            <a:off x="672873" y="2948441"/>
            <a:ext cx="8650306" cy="2378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买入业务的功能流程</a:t>
            </a:r>
            <a:endParaRPr lang="zh-CN" altLang="en-US" dirty="0"/>
          </a:p>
        </p:txBody>
      </p:sp>
      <p:pic>
        <p:nvPicPr>
          <p:cNvPr id="68610" name="Picture 2"/>
          <p:cNvPicPr>
            <a:picLocks noChangeAspect="1" noChangeArrowheads="1"/>
          </p:cNvPicPr>
          <p:nvPr/>
        </p:nvPicPr>
        <p:blipFill>
          <a:blip r:embed="rId2"/>
          <a:srcRect/>
          <a:stretch>
            <a:fillRect/>
          </a:stretch>
        </p:blipFill>
        <p:spPr bwMode="auto">
          <a:xfrm>
            <a:off x="869496" y="1298802"/>
            <a:ext cx="7476218" cy="49007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26.5.2 </a:t>
            </a:r>
            <a:r>
              <a:rPr lang="zh-CN" altLang="en-US" dirty="0" smtClean="0"/>
              <a:t>单个业务追踪压力测试</a:t>
            </a:r>
            <a:r>
              <a:rPr lang="en-US" dirty="0" smtClean="0"/>
              <a:t>—T2</a:t>
            </a:r>
            <a:endParaRPr lang="zh-CN" altLang="en-US" dirty="0"/>
          </a:p>
        </p:txBody>
      </p:sp>
      <p:sp>
        <p:nvSpPr>
          <p:cNvPr id="3" name="内容占位符 2"/>
          <p:cNvSpPr>
            <a:spLocks noGrp="1"/>
          </p:cNvSpPr>
          <p:nvPr>
            <p:ph idx="1"/>
          </p:nvPr>
        </p:nvSpPr>
        <p:spPr>
          <a:xfrm>
            <a:off x="990600" y="1295400"/>
            <a:ext cx="8001000" cy="1433286"/>
          </a:xfrm>
        </p:spPr>
        <p:txBody>
          <a:bodyPr/>
          <a:lstStyle/>
          <a:p>
            <a:r>
              <a:rPr lang="en-US" dirty="0" smtClean="0"/>
              <a:t>T2 </a:t>
            </a:r>
            <a:r>
              <a:rPr lang="zh-CN" altLang="en-US" dirty="0" smtClean="0"/>
              <a:t>测试判断每个业务功能对服务器资源的消耗。执行每个独立的业务功能多次，直到能够测量出系统资源的使用情况。</a:t>
            </a:r>
            <a:endParaRPr lang="zh-CN" altLang="en-US" dirty="0"/>
          </a:p>
        </p:txBody>
      </p:sp>
      <p:pic>
        <p:nvPicPr>
          <p:cNvPr id="69634" name="Picture 2"/>
          <p:cNvPicPr>
            <a:picLocks noChangeAspect="1" noChangeArrowheads="1"/>
          </p:cNvPicPr>
          <p:nvPr/>
        </p:nvPicPr>
        <p:blipFill>
          <a:blip r:embed="rId2"/>
          <a:srcRect/>
          <a:stretch>
            <a:fillRect/>
          </a:stretch>
        </p:blipFill>
        <p:spPr bwMode="auto">
          <a:xfrm>
            <a:off x="643845" y="2687185"/>
            <a:ext cx="9646295" cy="3133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Standish Group</a:t>
            </a:r>
            <a:r>
              <a:rPr lang="zh-CN" altLang="en-US" dirty="0" smtClean="0"/>
              <a:t>对</a:t>
            </a:r>
            <a:r>
              <a:rPr lang="en-US" dirty="0" smtClean="0"/>
              <a:t>2002</a:t>
            </a:r>
            <a:r>
              <a:rPr lang="zh-CN" altLang="en-US" dirty="0" smtClean="0"/>
              <a:t>世界</a:t>
            </a:r>
            <a:r>
              <a:rPr lang="en-US" dirty="0" smtClean="0"/>
              <a:t>500</a:t>
            </a:r>
            <a:r>
              <a:rPr lang="zh-CN" altLang="en-US" dirty="0" smtClean="0"/>
              <a:t>强的</a:t>
            </a:r>
            <a:r>
              <a:rPr lang="en-US" dirty="0" smtClean="0"/>
              <a:t>IS</a:t>
            </a:r>
            <a:r>
              <a:rPr lang="zh-CN" altLang="en-US" dirty="0" smtClean="0"/>
              <a:t>项目统计显示只有</a:t>
            </a:r>
            <a:r>
              <a:rPr lang="en-US" dirty="0" smtClean="0"/>
              <a:t>24%</a:t>
            </a:r>
            <a:r>
              <a:rPr lang="zh-CN" altLang="en-US" dirty="0" smtClean="0"/>
              <a:t>是成功的，</a:t>
            </a:r>
            <a:endParaRPr lang="en-US" altLang="zh-CN" dirty="0" smtClean="0"/>
          </a:p>
          <a:p>
            <a:pPr lvl="1"/>
            <a:r>
              <a:rPr lang="zh-CN" altLang="en-US" dirty="0" smtClean="0"/>
              <a:t>“业务关键”的信息系统的宕机成本是每分钟</a:t>
            </a:r>
            <a:r>
              <a:rPr lang="en-US" dirty="0" smtClean="0"/>
              <a:t>1</a:t>
            </a:r>
            <a:r>
              <a:rPr lang="zh-CN" altLang="en-US" dirty="0" smtClean="0"/>
              <a:t>万美元。</a:t>
            </a:r>
            <a:endParaRPr lang="en-US" altLang="zh-CN" dirty="0" smtClean="0"/>
          </a:p>
          <a:p>
            <a:r>
              <a:rPr lang="en-US" dirty="0" smtClean="0"/>
              <a:t>2010</a:t>
            </a:r>
            <a:r>
              <a:rPr lang="zh-CN" altLang="en-US" dirty="0" smtClean="0"/>
              <a:t>年的调查显示大约</a:t>
            </a:r>
            <a:r>
              <a:rPr lang="en-US" dirty="0" smtClean="0"/>
              <a:t>50%</a:t>
            </a:r>
            <a:r>
              <a:rPr lang="zh-CN" altLang="en-US" dirty="0" smtClean="0"/>
              <a:t>的执行总裁表达不满意该组织的业务软件系统的质量。</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3291114"/>
          </a:xfrm>
        </p:spPr>
        <p:txBody>
          <a:bodyPr/>
          <a:lstStyle/>
          <a:p>
            <a:r>
              <a:rPr lang="zh-CN" altLang="en-US" dirty="0" smtClean="0"/>
              <a:t>执行</a:t>
            </a:r>
            <a:r>
              <a:rPr lang="en-US" dirty="0" smtClean="0"/>
              <a:t>T2</a:t>
            </a:r>
            <a:r>
              <a:rPr lang="zh-CN" altLang="en-US" dirty="0" smtClean="0"/>
              <a:t>的每个脚本的顺序按如下方式进行：</a:t>
            </a:r>
          </a:p>
          <a:p>
            <a:pPr lvl="1"/>
            <a:r>
              <a:rPr lang="en-US" dirty="0" smtClean="0"/>
              <a:t>1</a:t>
            </a:r>
            <a:r>
              <a:rPr lang="zh-CN" altLang="en-US" dirty="0" smtClean="0"/>
              <a:t>）开始用两个最终用户。在稳定的状态下，执行</a:t>
            </a:r>
            <a:r>
              <a:rPr lang="en-US" dirty="0" smtClean="0"/>
              <a:t>15</a:t>
            </a:r>
            <a:r>
              <a:rPr lang="zh-CN" altLang="en-US" dirty="0" smtClean="0"/>
              <a:t>分钟</a:t>
            </a:r>
            <a:r>
              <a:rPr lang="en-US" dirty="0" smtClean="0"/>
              <a:t>(</a:t>
            </a:r>
            <a:r>
              <a:rPr lang="zh-CN" altLang="en-US" dirty="0" smtClean="0"/>
              <a:t>针对本系统</a:t>
            </a:r>
            <a:r>
              <a:rPr lang="en-US" dirty="0" smtClean="0"/>
              <a:t>)</a:t>
            </a:r>
            <a:r>
              <a:rPr lang="zh-CN" altLang="en-US" dirty="0" smtClean="0"/>
              <a:t>；</a:t>
            </a:r>
          </a:p>
          <a:p>
            <a:pPr lvl="1"/>
            <a:r>
              <a:rPr lang="en-US" dirty="0" smtClean="0"/>
              <a:t>2</a:t>
            </a:r>
            <a:r>
              <a:rPr lang="zh-CN" altLang="en-US" dirty="0" smtClean="0"/>
              <a:t>）增加</a:t>
            </a:r>
            <a:r>
              <a:rPr lang="en-US" dirty="0" smtClean="0"/>
              <a:t>2</a:t>
            </a:r>
            <a:r>
              <a:rPr lang="zh-CN" altLang="en-US" dirty="0" smtClean="0"/>
              <a:t>个用户，并连续运行</a:t>
            </a:r>
            <a:r>
              <a:rPr lang="en-US" dirty="0" smtClean="0"/>
              <a:t>15</a:t>
            </a:r>
            <a:r>
              <a:rPr lang="zh-CN" altLang="en-US" dirty="0" smtClean="0"/>
              <a:t>分钟；</a:t>
            </a:r>
          </a:p>
          <a:p>
            <a:pPr lvl="1"/>
            <a:r>
              <a:rPr lang="en-US" dirty="0" smtClean="0"/>
              <a:t>3</a:t>
            </a:r>
            <a:r>
              <a:rPr lang="zh-CN" altLang="en-US" dirty="0" smtClean="0"/>
              <a:t>）重复步骤</a:t>
            </a:r>
            <a:r>
              <a:rPr lang="en-US" dirty="0" smtClean="0"/>
              <a:t>2</a:t>
            </a:r>
            <a:r>
              <a:rPr lang="zh-CN" altLang="en-US" dirty="0" smtClean="0"/>
              <a:t>），直到其中一台服务器饱和。</a:t>
            </a:r>
          </a:p>
          <a:p>
            <a:r>
              <a:rPr lang="zh-CN" altLang="en-US" dirty="0" smtClean="0"/>
              <a:t>经过</a:t>
            </a:r>
            <a:r>
              <a:rPr lang="en-US" dirty="0" smtClean="0"/>
              <a:t>T2</a:t>
            </a:r>
            <a:r>
              <a:rPr lang="zh-CN" altLang="en-US" dirty="0" smtClean="0"/>
              <a:t>测试，能够知道每层的吞吐和利用率。可以（</a:t>
            </a:r>
            <a:r>
              <a:rPr lang="en-US" dirty="0" smtClean="0"/>
              <a:t>26-1</a:t>
            </a:r>
            <a:r>
              <a:rPr lang="zh-CN" altLang="en-US" dirty="0" smtClean="0"/>
              <a:t>）的利用率公式进行计算</a:t>
            </a:r>
            <a:r>
              <a:rPr lang="en-US" altLang="zh-CN" dirty="0" smtClean="0"/>
              <a:t>:</a:t>
            </a:r>
            <a:endParaRPr lang="zh-CN" altLang="en-US" dirty="0"/>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57" name="Object 1"/>
          <p:cNvGraphicFramePr>
            <a:graphicFrameLocks noChangeAspect="1"/>
          </p:cNvGraphicFramePr>
          <p:nvPr/>
        </p:nvGraphicFramePr>
        <p:xfrm>
          <a:off x="2177142" y="4833258"/>
          <a:ext cx="4339772" cy="884028"/>
        </p:xfrm>
        <a:graphic>
          <a:graphicData uri="http://schemas.openxmlformats.org/presentationml/2006/ole">
            <p:oleObj spid="_x0000_s70657" name="公式" r:id="rId3" imgW="2057400" imgH="419100"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0430" y="1164772"/>
            <a:ext cx="8001000" cy="1999343"/>
          </a:xfrm>
        </p:spPr>
        <p:txBody>
          <a:bodyPr/>
          <a:lstStyle/>
          <a:p>
            <a:r>
              <a:rPr lang="zh-CN" altLang="en-US" dirty="0" smtClean="0"/>
              <a:t>例如，假定一个业务功能的测试报告为：</a:t>
            </a:r>
            <a:r>
              <a:rPr lang="en-US" dirty="0" smtClean="0"/>
              <a:t>4</a:t>
            </a:r>
            <a:r>
              <a:rPr lang="zh-CN" altLang="en-US" dirty="0" smtClean="0"/>
              <a:t>个</a:t>
            </a:r>
            <a:r>
              <a:rPr lang="en-US" dirty="0" smtClean="0"/>
              <a:t>CPU</a:t>
            </a:r>
            <a:r>
              <a:rPr lang="zh-CN" altLang="en-US" dirty="0" smtClean="0"/>
              <a:t>服务的利用率为</a:t>
            </a:r>
            <a:r>
              <a:rPr lang="en-US" dirty="0" smtClean="0"/>
              <a:t>21%</a:t>
            </a:r>
            <a:r>
              <a:rPr lang="zh-CN" altLang="en-US" dirty="0" smtClean="0"/>
              <a:t>，每秒完成</a:t>
            </a:r>
            <a:r>
              <a:rPr lang="en-US" dirty="0" smtClean="0"/>
              <a:t>45</a:t>
            </a:r>
            <a:r>
              <a:rPr lang="zh-CN" altLang="en-US" dirty="0" smtClean="0"/>
              <a:t>个业务功能，那么，业务处理能力为</a:t>
            </a:r>
            <a:r>
              <a:rPr lang="en-US" dirty="0" smtClean="0"/>
              <a:t>18.7</a:t>
            </a:r>
            <a:r>
              <a:rPr lang="zh-CN" altLang="en-US" dirty="0" smtClean="0"/>
              <a:t>百万分之一秒，即，</a:t>
            </a:r>
          </a:p>
          <a:p>
            <a:endParaRPr lang="zh-CN" altLang="en-US" dirty="0"/>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81" name="Object 1"/>
          <p:cNvGraphicFramePr>
            <a:graphicFrameLocks noChangeAspect="1"/>
          </p:cNvGraphicFramePr>
          <p:nvPr/>
        </p:nvGraphicFramePr>
        <p:xfrm>
          <a:off x="2162629" y="2685144"/>
          <a:ext cx="3802743" cy="799551"/>
        </p:xfrm>
        <a:graphic>
          <a:graphicData uri="http://schemas.openxmlformats.org/presentationml/2006/ole">
            <p:oleObj spid="_x0000_s71681" name="公式" r:id="rId3" imgW="1854200" imgH="393700" progId="Equation.3">
              <p:embed/>
            </p:oleObj>
          </a:graphicData>
        </a:graphic>
      </p:graphicFrame>
      <p:pic>
        <p:nvPicPr>
          <p:cNvPr id="71683" name="Picture 3"/>
          <p:cNvPicPr>
            <a:picLocks noChangeAspect="1" noChangeArrowheads="1"/>
          </p:cNvPicPr>
          <p:nvPr/>
        </p:nvPicPr>
        <p:blipFill>
          <a:blip r:embed="rId4"/>
          <a:srcRect/>
          <a:stretch>
            <a:fillRect/>
          </a:stretch>
        </p:blipFill>
        <p:spPr bwMode="auto">
          <a:xfrm>
            <a:off x="0" y="3532414"/>
            <a:ext cx="8559610" cy="2694216"/>
          </a:xfrm>
          <a:prstGeom prst="rect">
            <a:avLst/>
          </a:prstGeom>
          <a:noFill/>
          <a:ln w="9525">
            <a:noFill/>
            <a:miter lim="800000"/>
            <a:headEnd/>
            <a:tailEnd/>
          </a:ln>
          <a:effectLst/>
        </p:spPr>
      </p:pic>
      <p:sp>
        <p:nvSpPr>
          <p:cNvPr id="7" name="矩形 6"/>
          <p:cNvSpPr/>
          <p:nvPr/>
        </p:nvSpPr>
        <p:spPr>
          <a:xfrm>
            <a:off x="1088570" y="5863773"/>
            <a:ext cx="6763657" cy="461665"/>
          </a:xfrm>
          <a:prstGeom prst="rect">
            <a:avLst/>
          </a:prstGeom>
        </p:spPr>
        <p:txBody>
          <a:bodyPr wrap="square">
            <a:spAutoFit/>
          </a:bodyPr>
          <a:lstStyle/>
          <a:p>
            <a:r>
              <a:rPr lang="zh-CN" altLang="en-US" dirty="0" smtClean="0"/>
              <a:t>业务占用每层服务器的</a:t>
            </a:r>
            <a:r>
              <a:rPr lang="en-US" dirty="0" smtClean="0"/>
              <a:t>CPU</a:t>
            </a:r>
            <a:r>
              <a:rPr lang="zh-CN" altLang="en-US" dirty="0" smtClean="0"/>
              <a:t>时间</a:t>
            </a:r>
            <a:r>
              <a:rPr lang="en-US" dirty="0" smtClean="0"/>
              <a:t>(</a:t>
            </a:r>
            <a:r>
              <a:rPr lang="zh-CN" altLang="en-US" dirty="0" smtClean="0"/>
              <a:t>百万分之一秒</a:t>
            </a:r>
            <a:r>
              <a:rPr lang="en-US" dirty="0" smtClean="0"/>
              <a:t>)</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26.5.3 </a:t>
            </a:r>
            <a:r>
              <a:rPr lang="zh-CN" altLang="en-US" dirty="0" smtClean="0"/>
              <a:t>多用户压力测试</a:t>
            </a:r>
            <a:r>
              <a:rPr lang="en-US" dirty="0" smtClean="0"/>
              <a:t>—T3</a:t>
            </a:r>
            <a:endParaRPr lang="zh-CN" altLang="en-US" dirty="0"/>
          </a:p>
        </p:txBody>
      </p:sp>
      <p:sp>
        <p:nvSpPr>
          <p:cNvPr id="3" name="内容占位符 2"/>
          <p:cNvSpPr>
            <a:spLocks noGrp="1"/>
          </p:cNvSpPr>
          <p:nvPr>
            <p:ph idx="1"/>
          </p:nvPr>
        </p:nvSpPr>
        <p:spPr>
          <a:xfrm>
            <a:off x="990600" y="1295400"/>
            <a:ext cx="8001000" cy="1433286"/>
          </a:xfrm>
        </p:spPr>
        <p:txBody>
          <a:bodyPr/>
          <a:lstStyle/>
          <a:p>
            <a:r>
              <a:rPr lang="en-US" dirty="0" smtClean="0"/>
              <a:t>T3</a:t>
            </a:r>
            <a:r>
              <a:rPr lang="zh-CN" altLang="en-US" dirty="0" smtClean="0"/>
              <a:t>是多用户的压力测试，目的是让</a:t>
            </a:r>
            <a:r>
              <a:rPr lang="en-US" dirty="0" smtClean="0"/>
              <a:t>CPU</a:t>
            </a:r>
            <a:r>
              <a:rPr lang="zh-CN" altLang="en-US" dirty="0" smtClean="0"/>
              <a:t>、用户数尽可能得到或接近设计的最大值，观察系统能否正常工作。</a:t>
            </a:r>
            <a:endParaRPr lang="zh-CN" altLang="en-US" dirty="0"/>
          </a:p>
        </p:txBody>
      </p:sp>
      <p:pic>
        <p:nvPicPr>
          <p:cNvPr id="72706" name="Picture 2"/>
          <p:cNvPicPr>
            <a:picLocks noChangeAspect="1" noChangeArrowheads="1"/>
          </p:cNvPicPr>
          <p:nvPr/>
        </p:nvPicPr>
        <p:blipFill>
          <a:blip r:embed="rId2"/>
          <a:srcRect/>
          <a:stretch>
            <a:fillRect/>
          </a:stretch>
        </p:blipFill>
        <p:spPr bwMode="auto">
          <a:xfrm>
            <a:off x="0" y="3055484"/>
            <a:ext cx="9700942" cy="29389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测试结果确认</a:t>
            </a:r>
            <a:r>
              <a:rPr lang="en-US" dirty="0" smtClean="0"/>
              <a:t>---</a:t>
            </a:r>
            <a:r>
              <a:rPr lang="zh-CN" altLang="en-US" dirty="0" smtClean="0"/>
              <a:t>业务响应时间</a:t>
            </a:r>
            <a:endParaRPr lang="zh-CN" altLang="en-US" dirty="0"/>
          </a:p>
        </p:txBody>
      </p:sp>
      <p:pic>
        <p:nvPicPr>
          <p:cNvPr id="73730" name="Picture 2"/>
          <p:cNvPicPr>
            <a:picLocks noChangeAspect="1" noChangeArrowheads="1"/>
          </p:cNvPicPr>
          <p:nvPr/>
        </p:nvPicPr>
        <p:blipFill>
          <a:blip r:embed="rId2"/>
          <a:srcRect/>
          <a:stretch>
            <a:fillRect/>
          </a:stretch>
        </p:blipFill>
        <p:spPr bwMode="auto">
          <a:xfrm>
            <a:off x="862690" y="1880053"/>
            <a:ext cx="8586265" cy="2837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测试结果确认</a:t>
            </a:r>
            <a:r>
              <a:rPr lang="en-US" dirty="0" smtClean="0"/>
              <a:t>---</a:t>
            </a:r>
            <a:r>
              <a:rPr lang="zh-CN" altLang="en-US" dirty="0" smtClean="0"/>
              <a:t>服务器</a:t>
            </a:r>
            <a:r>
              <a:rPr lang="en-US" dirty="0" smtClean="0"/>
              <a:t>CPU</a:t>
            </a:r>
            <a:r>
              <a:rPr lang="zh-CN" altLang="en-US" dirty="0" smtClean="0"/>
              <a:t>利用率</a:t>
            </a:r>
            <a:endParaRPr lang="zh-CN" altLang="en-US" dirty="0"/>
          </a:p>
        </p:txBody>
      </p:sp>
      <p:pic>
        <p:nvPicPr>
          <p:cNvPr id="74754" name="Picture 2"/>
          <p:cNvPicPr>
            <a:picLocks noChangeAspect="1" noChangeArrowheads="1"/>
          </p:cNvPicPr>
          <p:nvPr/>
        </p:nvPicPr>
        <p:blipFill>
          <a:blip r:embed="rId2"/>
          <a:srcRect/>
          <a:stretch>
            <a:fillRect/>
          </a:stretch>
        </p:blipFill>
        <p:spPr bwMode="auto">
          <a:xfrm>
            <a:off x="801005" y="1966913"/>
            <a:ext cx="8502650" cy="23438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26.5.4 </a:t>
            </a:r>
            <a:r>
              <a:rPr lang="zh-CN" altLang="en-US" dirty="0" smtClean="0"/>
              <a:t>确认和问题分析</a:t>
            </a:r>
            <a:endParaRPr lang="zh-CN" altLang="en-US" dirty="0"/>
          </a:p>
        </p:txBody>
      </p:sp>
      <p:sp>
        <p:nvSpPr>
          <p:cNvPr id="3" name="内容占位符 2"/>
          <p:cNvSpPr>
            <a:spLocks noGrp="1"/>
          </p:cNvSpPr>
          <p:nvPr>
            <p:ph idx="1"/>
          </p:nvPr>
        </p:nvSpPr>
        <p:spPr>
          <a:xfrm>
            <a:off x="903514" y="1092200"/>
            <a:ext cx="8001000" cy="4902200"/>
          </a:xfrm>
        </p:spPr>
        <p:txBody>
          <a:bodyPr/>
          <a:lstStyle/>
          <a:p>
            <a:r>
              <a:rPr lang="en-US" dirty="0" smtClean="0"/>
              <a:t>26.5.4.1</a:t>
            </a:r>
            <a:r>
              <a:rPr lang="zh-CN" altLang="en-US" dirty="0" smtClean="0"/>
              <a:t>场景之一：瓶颈分析</a:t>
            </a:r>
          </a:p>
          <a:p>
            <a:endParaRPr lang="zh-CN" altLang="en-US" dirty="0"/>
          </a:p>
        </p:txBody>
      </p:sp>
      <p:pic>
        <p:nvPicPr>
          <p:cNvPr id="75778" name="Picture 2"/>
          <p:cNvPicPr>
            <a:picLocks noChangeAspect="1" noChangeArrowheads="1"/>
          </p:cNvPicPr>
          <p:nvPr/>
        </p:nvPicPr>
        <p:blipFill>
          <a:blip r:embed="rId2"/>
          <a:srcRect/>
          <a:stretch>
            <a:fillRect/>
          </a:stretch>
        </p:blipFill>
        <p:spPr bwMode="auto">
          <a:xfrm>
            <a:off x="697819" y="1463221"/>
            <a:ext cx="6622692" cy="2774951"/>
          </a:xfrm>
          <a:prstGeom prst="rect">
            <a:avLst/>
          </a:prstGeom>
          <a:noFill/>
          <a:ln w="9525">
            <a:noFill/>
            <a:miter lim="800000"/>
            <a:headEnd/>
            <a:tailEnd/>
          </a:ln>
          <a:effectLst/>
        </p:spPr>
      </p:pic>
      <p:pic>
        <p:nvPicPr>
          <p:cNvPr id="75781" name="Picture 5"/>
          <p:cNvPicPr>
            <a:picLocks noChangeAspect="1" noChangeArrowheads="1"/>
          </p:cNvPicPr>
          <p:nvPr/>
        </p:nvPicPr>
        <p:blipFill>
          <a:blip r:embed="rId3"/>
          <a:srcRect/>
          <a:stretch>
            <a:fillRect/>
          </a:stretch>
        </p:blipFill>
        <p:spPr bwMode="auto">
          <a:xfrm>
            <a:off x="1142773" y="3833812"/>
            <a:ext cx="6404655" cy="2681341"/>
          </a:xfrm>
          <a:prstGeom prst="rect">
            <a:avLst/>
          </a:prstGeom>
          <a:noFill/>
          <a:ln w="9525">
            <a:noFill/>
            <a:miter lim="800000"/>
            <a:headEnd/>
            <a:tailEnd/>
          </a:ln>
          <a:effectLst/>
        </p:spPr>
      </p:pic>
      <p:sp>
        <p:nvSpPr>
          <p:cNvPr id="8" name="矩形 7"/>
          <p:cNvSpPr/>
          <p:nvPr/>
        </p:nvSpPr>
        <p:spPr>
          <a:xfrm>
            <a:off x="7533067" y="4489940"/>
            <a:ext cx="1610933" cy="1200329"/>
          </a:xfrm>
          <a:prstGeom prst="rect">
            <a:avLst/>
          </a:prstGeom>
        </p:spPr>
        <p:txBody>
          <a:bodyPr wrap="square">
            <a:spAutoFit/>
          </a:bodyPr>
          <a:lstStyle/>
          <a:p>
            <a:r>
              <a:rPr lang="zh-CN" altLang="en-US" dirty="0" smtClean="0"/>
              <a:t>处理事务的速度和用户数</a:t>
            </a:r>
            <a:endParaRPr lang="zh-CN" altLang="en-US" dirty="0"/>
          </a:p>
        </p:txBody>
      </p:sp>
      <p:sp>
        <p:nvSpPr>
          <p:cNvPr id="9" name="矩形 8"/>
          <p:cNvSpPr/>
          <p:nvPr/>
        </p:nvSpPr>
        <p:spPr>
          <a:xfrm>
            <a:off x="7443190" y="2182168"/>
            <a:ext cx="1381496" cy="1200329"/>
          </a:xfrm>
          <a:prstGeom prst="rect">
            <a:avLst/>
          </a:prstGeom>
        </p:spPr>
        <p:txBody>
          <a:bodyPr wrap="square">
            <a:spAutoFit/>
          </a:bodyPr>
          <a:lstStyle/>
          <a:p>
            <a:r>
              <a:rPr lang="zh-CN" altLang="en-US" dirty="0" smtClean="0"/>
              <a:t>响应时间与用户数</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6802" name="Picture 2"/>
          <p:cNvPicPr>
            <a:picLocks noChangeAspect="1" noChangeArrowheads="1"/>
          </p:cNvPicPr>
          <p:nvPr/>
        </p:nvPicPr>
        <p:blipFill>
          <a:blip r:embed="rId2"/>
          <a:srcRect/>
          <a:stretch>
            <a:fillRect/>
          </a:stretch>
        </p:blipFill>
        <p:spPr bwMode="auto">
          <a:xfrm>
            <a:off x="755878" y="1042307"/>
            <a:ext cx="6449490" cy="2702378"/>
          </a:xfrm>
          <a:prstGeom prst="rect">
            <a:avLst/>
          </a:prstGeom>
          <a:noFill/>
          <a:ln w="9525">
            <a:noFill/>
            <a:miter lim="800000"/>
            <a:headEnd/>
            <a:tailEnd/>
          </a:ln>
          <a:effectLst/>
        </p:spPr>
      </p:pic>
      <p:sp>
        <p:nvSpPr>
          <p:cNvPr id="4" name="矩形 3"/>
          <p:cNvSpPr/>
          <p:nvPr/>
        </p:nvSpPr>
        <p:spPr>
          <a:xfrm>
            <a:off x="7308854" y="1833825"/>
            <a:ext cx="1428746" cy="1200329"/>
          </a:xfrm>
          <a:prstGeom prst="rect">
            <a:avLst/>
          </a:prstGeom>
        </p:spPr>
        <p:txBody>
          <a:bodyPr wrap="square">
            <a:spAutoFit/>
          </a:bodyPr>
          <a:lstStyle/>
          <a:p>
            <a:r>
              <a:rPr lang="zh-CN" altLang="en-US" dirty="0" smtClean="0"/>
              <a:t>三个服务器的</a:t>
            </a:r>
            <a:r>
              <a:rPr lang="en-US" dirty="0" smtClean="0"/>
              <a:t>CPU</a:t>
            </a:r>
            <a:r>
              <a:rPr lang="zh-CN" altLang="en-US" dirty="0" smtClean="0"/>
              <a:t>利用率</a:t>
            </a:r>
            <a:endParaRPr lang="zh-CN" altLang="en-US" dirty="0"/>
          </a:p>
        </p:txBody>
      </p:sp>
      <p:pic>
        <p:nvPicPr>
          <p:cNvPr id="76803" name="Picture 3"/>
          <p:cNvPicPr>
            <a:picLocks noChangeAspect="1" noChangeArrowheads="1"/>
          </p:cNvPicPr>
          <p:nvPr/>
        </p:nvPicPr>
        <p:blipFill>
          <a:blip r:embed="rId3"/>
          <a:srcRect/>
          <a:stretch>
            <a:fillRect/>
          </a:stretch>
        </p:blipFill>
        <p:spPr bwMode="auto">
          <a:xfrm>
            <a:off x="1075192" y="3597956"/>
            <a:ext cx="5341022" cy="2410958"/>
          </a:xfrm>
          <a:prstGeom prst="rect">
            <a:avLst/>
          </a:prstGeom>
          <a:noFill/>
          <a:ln w="9525">
            <a:noFill/>
            <a:miter lim="800000"/>
            <a:headEnd/>
            <a:tailEnd/>
          </a:ln>
          <a:effectLst/>
        </p:spPr>
      </p:pic>
      <p:sp>
        <p:nvSpPr>
          <p:cNvPr id="6" name="矩形 5"/>
          <p:cNvSpPr/>
          <p:nvPr/>
        </p:nvSpPr>
        <p:spPr>
          <a:xfrm>
            <a:off x="6625771" y="3985959"/>
            <a:ext cx="2315029" cy="1200329"/>
          </a:xfrm>
          <a:prstGeom prst="rect">
            <a:avLst/>
          </a:prstGeom>
        </p:spPr>
        <p:txBody>
          <a:bodyPr wrap="square">
            <a:spAutoFit/>
          </a:bodyPr>
          <a:lstStyle/>
          <a:p>
            <a:r>
              <a:rPr lang="en-US" dirty="0" smtClean="0"/>
              <a:t>Web </a:t>
            </a:r>
            <a:r>
              <a:rPr lang="zh-CN" altLang="en-US" dirty="0" smtClean="0"/>
              <a:t>服务器的事务处理数和队列长度</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26.5.4.2</a:t>
            </a:r>
            <a:r>
              <a:rPr lang="zh-CN" altLang="en-US" dirty="0" smtClean="0"/>
              <a:t>场景之二：测试配置</a:t>
            </a:r>
            <a:endParaRPr lang="zh-CN" altLang="en-US" dirty="0"/>
          </a:p>
        </p:txBody>
      </p:sp>
      <p:sp>
        <p:nvSpPr>
          <p:cNvPr id="3" name="内容占位符 2"/>
          <p:cNvSpPr>
            <a:spLocks noGrp="1"/>
          </p:cNvSpPr>
          <p:nvPr>
            <p:ph idx="1"/>
          </p:nvPr>
        </p:nvSpPr>
        <p:spPr>
          <a:xfrm>
            <a:off x="990600" y="1295400"/>
            <a:ext cx="8001000" cy="518886"/>
          </a:xfrm>
        </p:spPr>
        <p:txBody>
          <a:bodyPr/>
          <a:lstStyle/>
          <a:p>
            <a:r>
              <a:rPr lang="zh-CN" altLang="en-US" dirty="0" smtClean="0"/>
              <a:t>两种方案的响应时间</a:t>
            </a:r>
            <a:endParaRPr lang="zh-CN" altLang="en-US" dirty="0"/>
          </a:p>
        </p:txBody>
      </p:sp>
      <p:pic>
        <p:nvPicPr>
          <p:cNvPr id="77826" name="Picture 2"/>
          <p:cNvPicPr>
            <a:picLocks noChangeAspect="1" noChangeArrowheads="1"/>
          </p:cNvPicPr>
          <p:nvPr/>
        </p:nvPicPr>
        <p:blipFill>
          <a:blip r:embed="rId2"/>
          <a:srcRect/>
          <a:stretch>
            <a:fillRect/>
          </a:stretch>
        </p:blipFill>
        <p:spPr bwMode="auto">
          <a:xfrm>
            <a:off x="828449" y="2014764"/>
            <a:ext cx="8112199" cy="36312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 </a:t>
            </a:r>
            <a:r>
              <a:rPr lang="zh-CN" altLang="en-US" dirty="0" smtClean="0"/>
              <a:t>性能能力库的建立和使用</a:t>
            </a:r>
            <a:endParaRPr lang="zh-CN" altLang="en-US" dirty="0"/>
          </a:p>
        </p:txBody>
      </p:sp>
      <p:sp>
        <p:nvSpPr>
          <p:cNvPr id="3" name="内容占位符 2"/>
          <p:cNvSpPr>
            <a:spLocks noGrp="1"/>
          </p:cNvSpPr>
          <p:nvPr>
            <p:ph idx="1"/>
          </p:nvPr>
        </p:nvSpPr>
        <p:spPr/>
        <p:txBody>
          <a:bodyPr/>
          <a:lstStyle/>
          <a:p>
            <a:r>
              <a:rPr lang="en-US" dirty="0" smtClean="0"/>
              <a:t>26.6.1</a:t>
            </a:r>
            <a:r>
              <a:rPr lang="zh-CN" altLang="en-US" dirty="0" smtClean="0"/>
              <a:t>性能分析报告</a:t>
            </a:r>
          </a:p>
          <a:p>
            <a:pPr lvl="1"/>
            <a:r>
              <a:rPr lang="en-US" dirty="0" smtClean="0"/>
              <a:t>26.6.1.1 </a:t>
            </a:r>
            <a:r>
              <a:rPr lang="zh-CN" altLang="en-US" dirty="0" smtClean="0"/>
              <a:t>响应时间和资源利用率</a:t>
            </a:r>
          </a:p>
          <a:p>
            <a:pPr lvl="1"/>
            <a:r>
              <a:rPr lang="en-US" dirty="0" smtClean="0"/>
              <a:t>26.6.1.2 </a:t>
            </a:r>
            <a:r>
              <a:rPr lang="zh-CN" altLang="en-US" dirty="0" smtClean="0"/>
              <a:t>系统容量</a:t>
            </a:r>
          </a:p>
          <a:p>
            <a:pPr lvl="1"/>
            <a:r>
              <a:rPr lang="en-US" dirty="0" smtClean="0"/>
              <a:t>26.6.1.3</a:t>
            </a:r>
            <a:r>
              <a:rPr lang="zh-CN" altLang="en-US" dirty="0" smtClean="0"/>
              <a:t>部件</a:t>
            </a:r>
            <a:r>
              <a:rPr lang="en-US" dirty="0" smtClean="0"/>
              <a:t>(</a:t>
            </a:r>
            <a:r>
              <a:rPr lang="zh-CN" altLang="en-US" dirty="0" smtClean="0"/>
              <a:t>子系统的</a:t>
            </a:r>
            <a:r>
              <a:rPr lang="en-US" dirty="0" smtClean="0"/>
              <a:t>)</a:t>
            </a:r>
            <a:r>
              <a:rPr lang="zh-CN" altLang="en-US" dirty="0" smtClean="0"/>
              <a:t>响应时间</a:t>
            </a:r>
          </a:p>
          <a:p>
            <a:pPr lvl="1"/>
            <a:r>
              <a:rPr lang="en-US" dirty="0" smtClean="0"/>
              <a:t>26.6.1.4</a:t>
            </a:r>
            <a:r>
              <a:rPr lang="zh-CN" altLang="en-US" dirty="0" smtClean="0"/>
              <a:t>版本升级的性能</a:t>
            </a:r>
          </a:p>
          <a:p>
            <a:r>
              <a:rPr lang="en-US" dirty="0" smtClean="0"/>
              <a:t>26.6.2 </a:t>
            </a:r>
            <a:r>
              <a:rPr lang="zh-CN" altLang="en-US" dirty="0" smtClean="0"/>
              <a:t>建立和使用性能库</a:t>
            </a:r>
          </a:p>
          <a:p>
            <a:pPr lvl="1"/>
            <a:r>
              <a:rPr lang="en-US" dirty="0" smtClean="0"/>
              <a:t>26.6.2.1 </a:t>
            </a:r>
            <a:r>
              <a:rPr lang="zh-CN" altLang="en-US" dirty="0" smtClean="0"/>
              <a:t>性能与成本</a:t>
            </a:r>
          </a:p>
          <a:p>
            <a:pPr lvl="1"/>
            <a:r>
              <a:rPr lang="en-US" dirty="0" smtClean="0"/>
              <a:t>26.6.4.2 </a:t>
            </a:r>
            <a:r>
              <a:rPr lang="zh-CN" altLang="en-US" dirty="0" smtClean="0"/>
              <a:t>性能基线库的建立</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26.6.1</a:t>
            </a:r>
            <a:r>
              <a:rPr lang="zh-CN" altLang="en-US" dirty="0" smtClean="0"/>
              <a:t>性能分析报告</a:t>
            </a:r>
            <a:endParaRPr lang="zh-CN" altLang="en-US" dirty="0"/>
          </a:p>
        </p:txBody>
      </p:sp>
      <p:sp>
        <p:nvSpPr>
          <p:cNvPr id="3" name="内容占位符 2"/>
          <p:cNvSpPr>
            <a:spLocks noGrp="1"/>
          </p:cNvSpPr>
          <p:nvPr>
            <p:ph idx="1"/>
          </p:nvPr>
        </p:nvSpPr>
        <p:spPr>
          <a:xfrm>
            <a:off x="906193" y="1154723"/>
            <a:ext cx="8001000" cy="4902200"/>
          </a:xfrm>
        </p:spPr>
        <p:txBody>
          <a:bodyPr/>
          <a:lstStyle/>
          <a:p>
            <a:r>
              <a:rPr lang="zh-CN" altLang="en-US" dirty="0" smtClean="0"/>
              <a:t>在报告中要关注如下的因素：</a:t>
            </a:r>
          </a:p>
          <a:p>
            <a:pPr lvl="1"/>
            <a:r>
              <a:rPr lang="en-US" dirty="0" smtClean="0"/>
              <a:t>1</a:t>
            </a:r>
            <a:r>
              <a:rPr lang="zh-CN" altLang="en-US" dirty="0" smtClean="0"/>
              <a:t>）报告曲线中异常点，一个异常点会对性能曲线产生很大的影响。</a:t>
            </a:r>
          </a:p>
          <a:p>
            <a:pPr lvl="1"/>
            <a:r>
              <a:rPr lang="en-US" dirty="0" smtClean="0"/>
              <a:t>2</a:t>
            </a:r>
            <a:r>
              <a:rPr lang="zh-CN" altLang="en-US" dirty="0" smtClean="0"/>
              <a:t>）注意“平均值”、极大</a:t>
            </a:r>
            <a:r>
              <a:rPr lang="en-US" dirty="0" smtClean="0"/>
              <a:t>/</a:t>
            </a:r>
            <a:r>
              <a:rPr lang="zh-CN" altLang="en-US" dirty="0" smtClean="0"/>
              <a:t>极小值，和第</a:t>
            </a:r>
            <a:r>
              <a:rPr lang="en-US" dirty="0" smtClean="0"/>
              <a:t>90</a:t>
            </a:r>
            <a:r>
              <a:rPr lang="zh-CN" altLang="en-US" dirty="0" smtClean="0"/>
              <a:t>个值的不同。许多测试报告中只给出平均值，这是十分不准确的度量。工业界甚至要求呈现第</a:t>
            </a:r>
            <a:r>
              <a:rPr lang="en-US" dirty="0" smtClean="0"/>
              <a:t>90</a:t>
            </a:r>
            <a:r>
              <a:rPr lang="zh-CN" altLang="en-US" dirty="0" smtClean="0"/>
              <a:t>个的响应时间，表明系统的稳定响应时间。</a:t>
            </a:r>
          </a:p>
          <a:p>
            <a:pPr lvl="1"/>
            <a:r>
              <a:rPr lang="en-US" dirty="0" smtClean="0"/>
              <a:t>3</a:t>
            </a:r>
            <a:r>
              <a:rPr lang="zh-CN" altLang="en-US" dirty="0" smtClean="0"/>
              <a:t>）如果测试中，包括了用户放弃某个网页的次数，在计算响应时间时，必须将其扣除。</a:t>
            </a:r>
            <a:endParaRPr lang="en-US" altLang="zh-CN" dirty="0" smtClean="0"/>
          </a:p>
          <a:p>
            <a:pPr lvl="2"/>
            <a:r>
              <a:rPr lang="zh-CN" altLang="en-US" dirty="0" smtClean="0"/>
              <a:t>为保险起见，应当要求测试报告中给出没有用户放弃情况下的响应时间，以及放弃页面的百分比。</a:t>
            </a:r>
          </a:p>
          <a:p>
            <a:pPr lvl="1"/>
            <a:r>
              <a:rPr lang="en-US" dirty="0" smtClean="0"/>
              <a:t>4</a:t>
            </a:r>
            <a:r>
              <a:rPr lang="zh-CN" altLang="en-US" dirty="0" smtClean="0"/>
              <a:t>）每一页（或一个事务处理）要分别报告。即使有些页面的类型是一样的，但也不能推断出其响应时间。</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影响信息系统成功的四个因素：</a:t>
            </a:r>
            <a:endParaRPr lang="zh-CN" altLang="en-US" dirty="0"/>
          </a:p>
        </p:txBody>
      </p:sp>
      <p:sp>
        <p:nvSpPr>
          <p:cNvPr id="3" name="内容占位符 2"/>
          <p:cNvSpPr>
            <a:spLocks noGrp="1"/>
          </p:cNvSpPr>
          <p:nvPr>
            <p:ph idx="1"/>
          </p:nvPr>
        </p:nvSpPr>
        <p:spPr/>
        <p:txBody>
          <a:bodyPr/>
          <a:lstStyle/>
          <a:p>
            <a:pPr lvl="1"/>
            <a:endParaRPr lang="en-US" altLang="zh-CN" dirty="0" smtClean="0"/>
          </a:p>
          <a:p>
            <a:pPr lvl="1"/>
            <a:r>
              <a:rPr lang="zh-CN" altLang="en-US" dirty="0" smtClean="0"/>
              <a:t>一是被动的需求分析，即，用户或采购方没能积极地参与信息系统需求分析，而由软件开发方主导；</a:t>
            </a:r>
            <a:endParaRPr lang="en-US" altLang="zh-CN" dirty="0" smtClean="0"/>
          </a:p>
          <a:p>
            <a:pPr lvl="1"/>
            <a:r>
              <a:rPr lang="zh-CN" altLang="en-US" dirty="0" smtClean="0"/>
              <a:t>二是</a:t>
            </a:r>
            <a:r>
              <a:rPr lang="en-US" dirty="0" smtClean="0"/>
              <a:t>CEO(</a:t>
            </a:r>
            <a:r>
              <a:rPr lang="zh-CN" altLang="en-US" dirty="0" smtClean="0"/>
              <a:t>执行总裁</a:t>
            </a:r>
            <a:r>
              <a:rPr lang="en-US" dirty="0" smtClean="0"/>
              <a:t>-- Chief Executive Officer)</a:t>
            </a:r>
            <a:r>
              <a:rPr lang="zh-CN" altLang="en-US" dirty="0" smtClean="0"/>
              <a:t>和部门经理们的角色的被动。虽然</a:t>
            </a:r>
            <a:r>
              <a:rPr lang="en-US" dirty="0" smtClean="0"/>
              <a:t>CIO(</a:t>
            </a:r>
            <a:r>
              <a:rPr lang="zh-CN" altLang="en-US" dirty="0" smtClean="0"/>
              <a:t>信息总管</a:t>
            </a:r>
            <a:r>
              <a:rPr lang="en-US" dirty="0" smtClean="0"/>
              <a:t>--Chief Information Officer)</a:t>
            </a:r>
            <a:r>
              <a:rPr lang="zh-CN" altLang="en-US" dirty="0" smtClean="0"/>
              <a:t>会推动企业各部分主管使用信息系统，但是部门经理们会勉强地使用，造成</a:t>
            </a:r>
            <a:r>
              <a:rPr lang="en-US" dirty="0" smtClean="0"/>
              <a:t>CEO</a:t>
            </a:r>
            <a:r>
              <a:rPr lang="zh-CN" altLang="en-US" dirty="0" smtClean="0"/>
              <a:t>与</a:t>
            </a:r>
            <a:r>
              <a:rPr lang="en-US" dirty="0" smtClean="0"/>
              <a:t>CIO</a:t>
            </a:r>
            <a:r>
              <a:rPr lang="zh-CN" altLang="en-US" dirty="0" smtClean="0"/>
              <a:t>之间的隔阂；</a:t>
            </a:r>
            <a:endParaRPr lang="en-US" altLang="zh-CN" dirty="0" smtClean="0"/>
          </a:p>
          <a:p>
            <a:pPr lvl="1"/>
            <a:r>
              <a:rPr lang="zh-CN" altLang="en-US" dirty="0" smtClean="0"/>
              <a:t>三是一般用户的消极抵抗；</a:t>
            </a:r>
            <a:endParaRPr lang="en-US" altLang="zh-CN" dirty="0" smtClean="0"/>
          </a:p>
          <a:p>
            <a:pPr lvl="1"/>
            <a:r>
              <a:rPr lang="zh-CN" altLang="en-US" dirty="0" smtClean="0"/>
              <a:t>四是信息系统的验收测试由</a:t>
            </a:r>
            <a:r>
              <a:rPr lang="en-US" dirty="0" smtClean="0"/>
              <a:t>CIO</a:t>
            </a:r>
            <a:r>
              <a:rPr lang="zh-CN" altLang="en-US" dirty="0" smtClean="0"/>
              <a:t>主持，而不是由实际用户。</a:t>
            </a:r>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26.6.1.1 </a:t>
            </a:r>
            <a:r>
              <a:rPr lang="zh-CN" altLang="en-US" dirty="0" smtClean="0"/>
              <a:t>响应时间和资源利用率</a:t>
            </a:r>
            <a:endParaRPr lang="zh-CN" altLang="en-US" dirty="0"/>
          </a:p>
        </p:txBody>
      </p:sp>
      <p:sp>
        <p:nvSpPr>
          <p:cNvPr id="3" name="内容占位符 2"/>
          <p:cNvSpPr>
            <a:spLocks noGrp="1"/>
          </p:cNvSpPr>
          <p:nvPr>
            <p:ph idx="1"/>
          </p:nvPr>
        </p:nvSpPr>
        <p:spPr/>
        <p:txBody>
          <a:bodyPr/>
          <a:lstStyle/>
          <a:p>
            <a:r>
              <a:rPr lang="zh-CN" altLang="en-US" dirty="0" smtClean="0"/>
              <a:t>对于</a:t>
            </a:r>
            <a:r>
              <a:rPr lang="en-US" dirty="0" smtClean="0"/>
              <a:t>Web</a:t>
            </a:r>
            <a:r>
              <a:rPr lang="zh-CN" altLang="en-US" dirty="0" smtClean="0"/>
              <a:t>方式的信息系统需要给出主页和第一页的最小、最大、第</a:t>
            </a:r>
            <a:r>
              <a:rPr lang="en-US" dirty="0" smtClean="0"/>
              <a:t>50</a:t>
            </a:r>
            <a:r>
              <a:rPr lang="zh-CN" altLang="en-US" dirty="0" smtClean="0"/>
              <a:t>、</a:t>
            </a:r>
            <a:r>
              <a:rPr lang="en-US" dirty="0" smtClean="0"/>
              <a:t>70</a:t>
            </a:r>
            <a:r>
              <a:rPr lang="zh-CN" altLang="en-US" dirty="0" smtClean="0"/>
              <a:t>、</a:t>
            </a:r>
            <a:r>
              <a:rPr lang="en-US" dirty="0" smtClean="0"/>
              <a:t>80</a:t>
            </a:r>
            <a:r>
              <a:rPr lang="zh-CN" altLang="en-US" dirty="0" smtClean="0"/>
              <a:t>、</a:t>
            </a:r>
            <a:r>
              <a:rPr lang="en-US" dirty="0" smtClean="0"/>
              <a:t>90</a:t>
            </a:r>
            <a:r>
              <a:rPr lang="zh-CN" altLang="en-US" dirty="0" smtClean="0"/>
              <a:t>、</a:t>
            </a:r>
            <a:r>
              <a:rPr lang="en-US" dirty="0" smtClean="0"/>
              <a:t>95</a:t>
            </a:r>
            <a:r>
              <a:rPr lang="zh-CN" altLang="en-US" dirty="0" smtClean="0"/>
              <a:t>次访问的响应时间。并给出响应时间突然变化的拐点。</a:t>
            </a:r>
            <a:endParaRPr lang="en-US" altLang="zh-CN" dirty="0" smtClean="0"/>
          </a:p>
          <a:p>
            <a:r>
              <a:rPr lang="zh-CN" altLang="en-US" dirty="0" smtClean="0"/>
              <a:t>在测试报告中，应要求和关注如下的因素：</a:t>
            </a:r>
          </a:p>
          <a:p>
            <a:pPr lvl="1"/>
            <a:r>
              <a:rPr lang="en-US" dirty="0" smtClean="0"/>
              <a:t>1</a:t>
            </a:r>
            <a:r>
              <a:rPr lang="zh-CN" altLang="en-US" dirty="0" smtClean="0"/>
              <a:t>）给出原始数据，并进行总结。测试报告中应要求展示如何收集的测试数据。</a:t>
            </a:r>
          </a:p>
          <a:p>
            <a:pPr lvl="1"/>
            <a:r>
              <a:rPr lang="en-US" dirty="0" smtClean="0"/>
              <a:t>2</a:t>
            </a:r>
            <a:r>
              <a:rPr lang="zh-CN" altLang="en-US" dirty="0" smtClean="0"/>
              <a:t>）将负载和相应时间与资源使用率关联起来。例如，建立用户个数与资源使用率的关系图，可以很好地反应实际情况。</a:t>
            </a:r>
          </a:p>
          <a:p>
            <a:pPr lvl="1"/>
            <a:r>
              <a:rPr lang="en-US" dirty="0" smtClean="0"/>
              <a:t>3</a:t>
            </a:r>
            <a:r>
              <a:rPr lang="zh-CN" altLang="en-US" dirty="0" smtClean="0"/>
              <a:t>）不能轻信对性能的外推或趋势分析。资源使用率常常会随着下一个测试点发生剧烈的变化。</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26.6.1.2 </a:t>
            </a:r>
            <a:r>
              <a:rPr lang="zh-CN" altLang="en-US" dirty="0" smtClean="0"/>
              <a:t>系统容量</a:t>
            </a:r>
            <a:endParaRPr lang="zh-CN" altLang="en-US" dirty="0"/>
          </a:p>
        </p:txBody>
      </p:sp>
      <p:sp>
        <p:nvSpPr>
          <p:cNvPr id="3" name="内容占位符 2"/>
          <p:cNvSpPr>
            <a:spLocks noGrp="1"/>
          </p:cNvSpPr>
          <p:nvPr>
            <p:ph idx="1"/>
          </p:nvPr>
        </p:nvSpPr>
        <p:spPr>
          <a:xfrm>
            <a:off x="863991" y="957776"/>
            <a:ext cx="8001000" cy="2601351"/>
          </a:xfrm>
        </p:spPr>
        <p:txBody>
          <a:bodyPr/>
          <a:lstStyle/>
          <a:p>
            <a:r>
              <a:rPr lang="zh-CN" altLang="en-US" dirty="0" smtClean="0"/>
              <a:t>在测试报告和使用中，要报告这些值，应当注意：</a:t>
            </a:r>
          </a:p>
          <a:p>
            <a:pPr lvl="1" fontAlgn="auto"/>
            <a:r>
              <a:rPr lang="zh-CN" altLang="en-US" dirty="0" smtClean="0"/>
              <a:t>这些值往往是密切相关的额，即，相互之间是关联的；</a:t>
            </a:r>
          </a:p>
          <a:p>
            <a:pPr lvl="1" fontAlgn="auto"/>
            <a:r>
              <a:rPr lang="zh-CN" altLang="en-US" dirty="0" smtClean="0"/>
              <a:t>必须描述测试或使用条件和数据，否则，很难相信所给出的结果；</a:t>
            </a:r>
          </a:p>
          <a:p>
            <a:pPr lvl="1" fontAlgn="auto"/>
            <a:r>
              <a:rPr lang="zh-CN" altLang="en-US" dirty="0" smtClean="0"/>
              <a:t>在测试报告中，要对这些测试做叙事形式的总结，以保证这些指标可以被理解。</a:t>
            </a:r>
          </a:p>
          <a:p>
            <a:endParaRPr lang="zh-CN" altLang="en-US" dirty="0"/>
          </a:p>
        </p:txBody>
      </p:sp>
      <p:sp>
        <p:nvSpPr>
          <p:cNvPr id="788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8849" name="Picture 1"/>
          <p:cNvPicPr>
            <a:picLocks noChangeAspect="1" noChangeArrowheads="1"/>
          </p:cNvPicPr>
          <p:nvPr/>
        </p:nvPicPr>
        <p:blipFill>
          <a:blip r:embed="rId2"/>
          <a:srcRect/>
          <a:stretch>
            <a:fillRect/>
          </a:stretch>
        </p:blipFill>
        <p:spPr bwMode="auto">
          <a:xfrm>
            <a:off x="1195752" y="3502854"/>
            <a:ext cx="6428935" cy="2848708"/>
          </a:xfrm>
          <a:prstGeom prst="rect">
            <a:avLst/>
          </a:prstGeom>
          <a:noFill/>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26.6.1.3</a:t>
            </a:r>
            <a:r>
              <a:rPr lang="zh-CN" altLang="en-US" dirty="0" smtClean="0"/>
              <a:t>部件</a:t>
            </a:r>
            <a:r>
              <a:rPr lang="en-US" dirty="0" smtClean="0"/>
              <a:t>(</a:t>
            </a:r>
            <a:r>
              <a:rPr lang="zh-CN" altLang="en-US" dirty="0" smtClean="0"/>
              <a:t>子系统的</a:t>
            </a:r>
            <a:r>
              <a:rPr lang="en-US" dirty="0" smtClean="0"/>
              <a:t>)</a:t>
            </a:r>
            <a:r>
              <a:rPr lang="zh-CN" altLang="en-US" dirty="0" smtClean="0"/>
              <a:t>响应时间</a:t>
            </a:r>
            <a:endParaRPr lang="zh-CN" altLang="en-US" dirty="0"/>
          </a:p>
        </p:txBody>
      </p:sp>
      <p:sp>
        <p:nvSpPr>
          <p:cNvPr id="3" name="内容占位符 2"/>
          <p:cNvSpPr>
            <a:spLocks noGrp="1"/>
          </p:cNvSpPr>
          <p:nvPr>
            <p:ph idx="1"/>
          </p:nvPr>
        </p:nvSpPr>
        <p:spPr>
          <a:xfrm>
            <a:off x="1143000" y="4248442"/>
            <a:ext cx="8001000" cy="1738141"/>
          </a:xfrm>
        </p:spPr>
        <p:txBody>
          <a:bodyPr/>
          <a:lstStyle/>
          <a:p>
            <a:r>
              <a:rPr lang="zh-CN" altLang="en-US" dirty="0" smtClean="0"/>
              <a:t>对于测试结果和使用报告，要注意如下的因素：</a:t>
            </a:r>
            <a:endParaRPr lang="zh-CN" altLang="en-US" sz="3600" dirty="0" smtClean="0"/>
          </a:p>
          <a:p>
            <a:pPr lvl="1"/>
            <a:r>
              <a:rPr lang="zh-CN" altLang="en-US" dirty="0" smtClean="0"/>
              <a:t>将部件的响应时间与最终用户的活动关联起来。因为，用户的行为会影响到部件的响应时间；</a:t>
            </a:r>
            <a:endParaRPr lang="zh-CN" altLang="en-US" sz="3200" dirty="0" smtClean="0"/>
          </a:p>
          <a:p>
            <a:pPr lvl="1"/>
            <a:r>
              <a:rPr lang="zh-CN" altLang="en-US" dirty="0" smtClean="0"/>
              <a:t>报告中要对部件响应时间进行解释。如果某个部件的处理速度太慢，极可能是系统性能的瓶颈。</a:t>
            </a:r>
            <a:endParaRPr lang="zh-CN" altLang="en-US" sz="3200" dirty="0" smtClean="0"/>
          </a:p>
          <a:p>
            <a:endParaRPr lang="zh-CN" altLang="en-US" dirty="0"/>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2945" name="Picture 1"/>
          <p:cNvPicPr>
            <a:picLocks noChangeAspect="1" noChangeArrowheads="1"/>
          </p:cNvPicPr>
          <p:nvPr/>
        </p:nvPicPr>
        <p:blipFill>
          <a:blip r:embed="rId2"/>
          <a:srcRect/>
          <a:stretch>
            <a:fillRect/>
          </a:stretch>
        </p:blipFill>
        <p:spPr bwMode="auto">
          <a:xfrm>
            <a:off x="1026941" y="1125416"/>
            <a:ext cx="7132321" cy="3038622"/>
          </a:xfrm>
          <a:prstGeom prst="rect">
            <a:avLst/>
          </a:prstGeom>
          <a:noFill/>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26.6.1.4</a:t>
            </a:r>
            <a:r>
              <a:rPr lang="zh-CN" altLang="en-US" dirty="0" smtClean="0"/>
              <a:t>版本升级的性能</a:t>
            </a:r>
            <a:endParaRPr lang="zh-CN" altLang="en-US" dirty="0"/>
          </a:p>
        </p:txBody>
      </p:sp>
      <p:pic>
        <p:nvPicPr>
          <p:cNvPr id="83970" name="Picture 2"/>
          <p:cNvPicPr>
            <a:picLocks noChangeAspect="1" noChangeArrowheads="1"/>
          </p:cNvPicPr>
          <p:nvPr/>
        </p:nvPicPr>
        <p:blipFill>
          <a:blip r:embed="rId2"/>
          <a:srcRect/>
          <a:stretch>
            <a:fillRect/>
          </a:stretch>
        </p:blipFill>
        <p:spPr bwMode="auto">
          <a:xfrm>
            <a:off x="1116257" y="1425038"/>
            <a:ext cx="7535374" cy="3285084"/>
          </a:xfrm>
          <a:prstGeom prst="rect">
            <a:avLst/>
          </a:prstGeom>
          <a:noFill/>
          <a:ln w="9525">
            <a:noFill/>
            <a:miter lim="800000"/>
            <a:headEnd/>
            <a:tailEnd/>
          </a:ln>
          <a:effectLst/>
        </p:spPr>
      </p:pic>
      <p:sp>
        <p:nvSpPr>
          <p:cNvPr id="83971" name="Rectangle 3"/>
          <p:cNvSpPr>
            <a:spLocks noChangeArrowheads="1"/>
          </p:cNvSpPr>
          <p:nvPr/>
        </p:nvSpPr>
        <p:spPr bwMode="auto">
          <a:xfrm>
            <a:off x="1041009" y="4515728"/>
            <a:ext cx="7779434"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rgbClr val="000000"/>
                </a:solidFill>
                <a:effectLst/>
                <a:latin typeface="Arial" pitchFamily="34" charset="0"/>
                <a:ea typeface="宋体" pitchFamily="2" charset="-122"/>
                <a:cs typeface="宋体" pitchFamily="2" charset="-122"/>
              </a:rPr>
              <a:t>在编写版本趋势报告中要注意：</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Arial" pitchFamily="34" charset="0"/>
                <a:ea typeface="宋体" pitchFamily="2" charset="-122"/>
                <a:cs typeface="宋体" pitchFamily="2" charset="-122"/>
              </a:rPr>
              <a:t>1</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cs typeface="宋体" pitchFamily="2" charset="-122"/>
              </a:rPr>
              <a:t>）一般至少有三次以上版本值才能看出趋势情况。如果只是一次升级，只能对比，而不能对性能趋势轻易下结论；</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）在得到性能改善的结论之前，要与开发人员、数据库管理人员、使用人员等共同协商。</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26.6.2 </a:t>
            </a:r>
            <a:r>
              <a:rPr lang="zh-CN" altLang="en-US" dirty="0" smtClean="0"/>
              <a:t>建立和使用性能库</a:t>
            </a:r>
            <a:endParaRPr lang="zh-CN" altLang="en-US" dirty="0"/>
          </a:p>
        </p:txBody>
      </p:sp>
      <p:sp>
        <p:nvSpPr>
          <p:cNvPr id="3" name="内容占位符 2"/>
          <p:cNvSpPr>
            <a:spLocks noGrp="1"/>
          </p:cNvSpPr>
          <p:nvPr>
            <p:ph idx="1"/>
          </p:nvPr>
        </p:nvSpPr>
        <p:spPr>
          <a:xfrm>
            <a:off x="990600" y="1295400"/>
            <a:ext cx="8001000" cy="660009"/>
          </a:xfrm>
        </p:spPr>
        <p:txBody>
          <a:bodyPr/>
          <a:lstStyle/>
          <a:p>
            <a:r>
              <a:rPr lang="en-US" dirty="0" smtClean="0"/>
              <a:t>26.6.2.1 </a:t>
            </a:r>
            <a:r>
              <a:rPr lang="zh-CN" altLang="en-US" dirty="0" smtClean="0"/>
              <a:t>性能与成本</a:t>
            </a:r>
          </a:p>
        </p:txBody>
      </p:sp>
      <p:pic>
        <p:nvPicPr>
          <p:cNvPr id="84995" name="Picture 3"/>
          <p:cNvPicPr>
            <a:picLocks noChangeAspect="1" noChangeArrowheads="1"/>
          </p:cNvPicPr>
          <p:nvPr/>
        </p:nvPicPr>
        <p:blipFill>
          <a:blip r:embed="rId2"/>
          <a:srcRect/>
          <a:stretch>
            <a:fillRect/>
          </a:stretch>
        </p:blipFill>
        <p:spPr bwMode="auto">
          <a:xfrm>
            <a:off x="384255" y="1809579"/>
            <a:ext cx="8590933" cy="2748353"/>
          </a:xfrm>
          <a:prstGeom prst="rect">
            <a:avLst/>
          </a:prstGeom>
          <a:noFill/>
          <a:ln w="9525">
            <a:noFill/>
            <a:miter lim="800000"/>
            <a:headEnd/>
            <a:tailEnd/>
          </a:ln>
          <a:effectLst/>
        </p:spPr>
      </p:pic>
      <p:sp>
        <p:nvSpPr>
          <p:cNvPr id="6" name="矩形 5"/>
          <p:cNvSpPr/>
          <p:nvPr/>
        </p:nvSpPr>
        <p:spPr>
          <a:xfrm>
            <a:off x="1062110" y="4764819"/>
            <a:ext cx="7744265" cy="1200329"/>
          </a:xfrm>
          <a:prstGeom prst="rect">
            <a:avLst/>
          </a:prstGeom>
        </p:spPr>
        <p:txBody>
          <a:bodyPr wrap="square">
            <a:spAutoFit/>
          </a:bodyPr>
          <a:lstStyle/>
          <a:p>
            <a:r>
              <a:rPr lang="zh-CN" altLang="en-US" dirty="0" smtClean="0"/>
              <a:t>    当用户满意性能后，仍然不断地增加资金成本只会造成资金浪费。或者说，系统的性能远远大于客户的要求，客户自然满意，但是却浪费了资金</a:t>
            </a:r>
            <a:r>
              <a:rPr lang="en-US" dirty="0" smtClean="0"/>
              <a:t>(</a:t>
            </a:r>
            <a:r>
              <a:rPr lang="zh-CN" altLang="en-US" dirty="0" smtClean="0"/>
              <a:t>过高的硬件配置等</a:t>
            </a:r>
            <a:r>
              <a:rPr lang="en-US"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26.6.2 </a:t>
            </a:r>
            <a:r>
              <a:rPr lang="zh-CN" altLang="en-US" dirty="0" smtClean="0"/>
              <a:t>建立和使用性能库</a:t>
            </a:r>
            <a:endParaRPr lang="zh-CN" altLang="en-US" dirty="0"/>
          </a:p>
        </p:txBody>
      </p:sp>
      <p:sp>
        <p:nvSpPr>
          <p:cNvPr id="3" name="内容占位符 2"/>
          <p:cNvSpPr>
            <a:spLocks noGrp="1"/>
          </p:cNvSpPr>
          <p:nvPr>
            <p:ph idx="1"/>
          </p:nvPr>
        </p:nvSpPr>
        <p:spPr>
          <a:xfrm>
            <a:off x="990600" y="1295400"/>
            <a:ext cx="8001000" cy="660009"/>
          </a:xfrm>
        </p:spPr>
        <p:txBody>
          <a:bodyPr/>
          <a:lstStyle/>
          <a:p>
            <a:r>
              <a:rPr lang="en-US" dirty="0" smtClean="0"/>
              <a:t>26.6.4.2 </a:t>
            </a:r>
            <a:r>
              <a:rPr lang="zh-CN" altLang="en-US" dirty="0" smtClean="0"/>
              <a:t>性能基线库的建立</a:t>
            </a:r>
            <a:endParaRPr lang="zh-CN" altLang="en-US" dirty="0"/>
          </a:p>
        </p:txBody>
      </p:sp>
      <p:pic>
        <p:nvPicPr>
          <p:cNvPr id="86018" name="Picture 2"/>
          <p:cNvPicPr>
            <a:picLocks noChangeAspect="1" noChangeArrowheads="1"/>
          </p:cNvPicPr>
          <p:nvPr/>
        </p:nvPicPr>
        <p:blipFill>
          <a:blip r:embed="rId2"/>
          <a:srcRect/>
          <a:stretch>
            <a:fillRect/>
          </a:stretch>
        </p:blipFill>
        <p:spPr bwMode="auto">
          <a:xfrm>
            <a:off x="562574" y="1906442"/>
            <a:ext cx="8459731" cy="40582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26.7</a:t>
            </a:r>
            <a:r>
              <a:rPr lang="zh-CN" altLang="en-US" dirty="0" smtClean="0"/>
              <a:t>信息系统失败案例</a:t>
            </a:r>
            <a:r>
              <a:rPr lang="en-US" dirty="0" smtClean="0"/>
              <a:t>---</a:t>
            </a:r>
            <a:r>
              <a:rPr lang="zh-CN" altLang="en-US" dirty="0" smtClean="0"/>
              <a:t>伦敦救护车服务系统</a:t>
            </a:r>
          </a:p>
          <a:p>
            <a:pPr lvl="1"/>
            <a:r>
              <a:rPr lang="en-US" dirty="0" smtClean="0"/>
              <a:t>26.7.1 </a:t>
            </a:r>
            <a:r>
              <a:rPr lang="zh-CN" altLang="en-US" dirty="0" smtClean="0"/>
              <a:t>系统简述</a:t>
            </a:r>
          </a:p>
          <a:p>
            <a:pPr lvl="1"/>
            <a:r>
              <a:rPr lang="en-US" dirty="0" smtClean="0"/>
              <a:t>26.7.2 </a:t>
            </a:r>
            <a:r>
              <a:rPr lang="zh-CN" altLang="en-US" dirty="0" smtClean="0"/>
              <a:t>系统失败原因分析</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26.7.1 </a:t>
            </a:r>
            <a:r>
              <a:rPr lang="zh-CN" altLang="en-US" dirty="0" smtClean="0"/>
              <a:t>系统简述</a:t>
            </a:r>
            <a:endParaRPr lang="zh-CN" altLang="en-US" dirty="0"/>
          </a:p>
        </p:txBody>
      </p:sp>
      <p:sp>
        <p:nvSpPr>
          <p:cNvPr id="3" name="内容占位符 2"/>
          <p:cNvSpPr>
            <a:spLocks noGrp="1"/>
          </p:cNvSpPr>
          <p:nvPr>
            <p:ph idx="1"/>
          </p:nvPr>
        </p:nvSpPr>
        <p:spPr/>
        <p:txBody>
          <a:bodyPr/>
          <a:lstStyle/>
          <a:p>
            <a:r>
              <a:rPr lang="zh-CN" altLang="en-US" dirty="0" smtClean="0"/>
              <a:t>伦敦救护车服务（</a:t>
            </a:r>
            <a:r>
              <a:rPr lang="en-US" dirty="0" smtClean="0"/>
              <a:t>LAS</a:t>
            </a:r>
            <a:r>
              <a:rPr lang="zh-CN" altLang="en-US" dirty="0" smtClean="0"/>
              <a:t>）系统</a:t>
            </a:r>
            <a:endParaRPr lang="en-US" altLang="zh-CN" dirty="0" smtClean="0"/>
          </a:p>
          <a:p>
            <a:pPr lvl="1"/>
            <a:r>
              <a:rPr lang="zh-CN" altLang="en-US" dirty="0" smtClean="0"/>
              <a:t>负责大伦敦地区的救护车交通指挥。其范围覆盖</a:t>
            </a:r>
            <a:r>
              <a:rPr lang="en-US" dirty="0" smtClean="0"/>
              <a:t>600</a:t>
            </a:r>
            <a:r>
              <a:rPr lang="zh-CN" altLang="en-US" dirty="0" smtClean="0"/>
              <a:t>平方英里，每天要有</a:t>
            </a:r>
            <a:r>
              <a:rPr lang="en-US" dirty="0" smtClean="0"/>
              <a:t>750</a:t>
            </a:r>
            <a:r>
              <a:rPr lang="zh-CN" altLang="en-US" dirty="0" smtClean="0"/>
              <a:t>辆车运输</a:t>
            </a:r>
            <a:r>
              <a:rPr lang="en-US" dirty="0" smtClean="0"/>
              <a:t>5000</a:t>
            </a:r>
            <a:r>
              <a:rPr lang="zh-CN" altLang="en-US" dirty="0" smtClean="0"/>
              <a:t>个病人。</a:t>
            </a:r>
            <a:endParaRPr lang="en-US" altLang="zh-CN" dirty="0" smtClean="0"/>
          </a:p>
          <a:p>
            <a:pPr lvl="1"/>
            <a:r>
              <a:rPr lang="en-US" dirty="0" smtClean="0"/>
              <a:t>LAS</a:t>
            </a:r>
            <a:r>
              <a:rPr lang="zh-CN" altLang="en-US" dirty="0" smtClean="0"/>
              <a:t>每天平均收到</a:t>
            </a:r>
            <a:r>
              <a:rPr lang="en-US" dirty="0" smtClean="0"/>
              <a:t>2000</a:t>
            </a:r>
            <a:r>
              <a:rPr lang="zh-CN" altLang="en-US" dirty="0" smtClean="0"/>
              <a:t>个电话，包括超过</a:t>
            </a:r>
            <a:r>
              <a:rPr lang="en-US" dirty="0" smtClean="0"/>
              <a:t>1300</a:t>
            </a:r>
            <a:r>
              <a:rPr lang="zh-CN" altLang="en-US" dirty="0" smtClean="0"/>
              <a:t>个紧急电话。这里讨论的是其中的计算机辅助派车系统（</a:t>
            </a:r>
            <a:r>
              <a:rPr lang="en-US" dirty="0" smtClean="0"/>
              <a:t>CAD-Computer Aided Dispatch</a:t>
            </a:r>
            <a:r>
              <a:rPr lang="zh-CN" altLang="en-US" dirty="0" smtClean="0"/>
              <a:t>），其目的是取代纯人工的派车系统，提高派车的效率和资源利用率。</a:t>
            </a:r>
            <a:endParaRPr lang="en-US" altLang="zh-CN" dirty="0" smtClean="0"/>
          </a:p>
          <a:p>
            <a:pPr lvl="1"/>
            <a:r>
              <a:rPr lang="en-US" dirty="0" smtClean="0"/>
              <a:t>CAD</a:t>
            </a:r>
            <a:r>
              <a:rPr lang="zh-CN" altLang="en-US" dirty="0" smtClean="0"/>
              <a:t>主要的功能要求如下：</a:t>
            </a:r>
          </a:p>
          <a:p>
            <a:pPr lvl="2"/>
            <a:r>
              <a:rPr lang="zh-CN" altLang="en-US" dirty="0" smtClean="0"/>
              <a:t>处理接到的电话，接收和验证事故的细节，包括地点；</a:t>
            </a:r>
          </a:p>
          <a:p>
            <a:pPr lvl="2"/>
            <a:r>
              <a:rPr lang="zh-CN" altLang="en-US" dirty="0" smtClean="0"/>
              <a:t>决定派哪辆救护车；</a:t>
            </a:r>
          </a:p>
          <a:p>
            <a:pPr lvl="2"/>
            <a:r>
              <a:rPr lang="zh-CN" altLang="en-US" dirty="0" smtClean="0"/>
              <a:t>跟踪救护车，并将事故的细节告知救护车；</a:t>
            </a:r>
          </a:p>
          <a:p>
            <a:pPr lvl="2"/>
            <a:r>
              <a:rPr lang="zh-CN" altLang="en-US" dirty="0" smtClean="0"/>
              <a:t>管理救护车资源，指出救护车的位置，减少响应时间。</a:t>
            </a:r>
          </a:p>
          <a:p>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CAD</a:t>
            </a:r>
            <a:r>
              <a:rPr lang="zh-CN" altLang="en-US" dirty="0" smtClean="0"/>
              <a:t>项目于</a:t>
            </a:r>
            <a:r>
              <a:rPr lang="en-US" dirty="0" smtClean="0"/>
              <a:t>1990</a:t>
            </a:r>
            <a:r>
              <a:rPr lang="zh-CN" altLang="en-US" dirty="0" smtClean="0"/>
              <a:t>年秋天启动。</a:t>
            </a:r>
            <a:endParaRPr lang="en-US" altLang="zh-CN" dirty="0" smtClean="0"/>
          </a:p>
          <a:p>
            <a:r>
              <a:rPr lang="en-US" dirty="0" smtClean="0"/>
              <a:t>1992</a:t>
            </a:r>
            <a:r>
              <a:rPr lang="zh-CN" altLang="en-US" dirty="0" smtClean="0"/>
              <a:t>年</a:t>
            </a:r>
            <a:r>
              <a:rPr lang="en-US" dirty="0" smtClean="0"/>
              <a:t>1</a:t>
            </a:r>
            <a:r>
              <a:rPr lang="zh-CN" altLang="en-US" dirty="0" smtClean="0"/>
              <a:t>月开始派车，虽然软件仍未彻底完成。</a:t>
            </a:r>
            <a:endParaRPr lang="en-US" altLang="zh-CN" dirty="0" smtClean="0"/>
          </a:p>
          <a:p>
            <a:r>
              <a:rPr lang="en-US" dirty="0" smtClean="0"/>
              <a:t>1992</a:t>
            </a:r>
            <a:r>
              <a:rPr lang="zh-CN" altLang="en-US" dirty="0" smtClean="0"/>
              <a:t>年的头</a:t>
            </a:r>
            <a:r>
              <a:rPr lang="en-US" dirty="0" smtClean="0"/>
              <a:t>9</a:t>
            </a:r>
            <a:r>
              <a:rPr lang="zh-CN" altLang="en-US" dirty="0" smtClean="0"/>
              <a:t>个月里，系统非常不稳定。</a:t>
            </a:r>
            <a:endParaRPr lang="en-US" altLang="zh-CN" dirty="0" smtClean="0"/>
          </a:p>
          <a:p>
            <a:r>
              <a:rPr lang="en-US" dirty="0" smtClean="0"/>
              <a:t>1992</a:t>
            </a:r>
            <a:r>
              <a:rPr lang="zh-CN" altLang="en-US" dirty="0" smtClean="0"/>
              <a:t>年</a:t>
            </a:r>
            <a:r>
              <a:rPr lang="en-US" dirty="0" smtClean="0"/>
              <a:t>10</a:t>
            </a:r>
            <a:r>
              <a:rPr lang="zh-CN" altLang="en-US" dirty="0" smtClean="0"/>
              <a:t>月</a:t>
            </a:r>
            <a:r>
              <a:rPr lang="en-US" dirty="0" smtClean="0"/>
              <a:t>27</a:t>
            </a:r>
            <a:r>
              <a:rPr lang="zh-CN" altLang="en-US" dirty="0" smtClean="0"/>
              <a:t>日，系统发生严重问题，导致回到半手工的派车状态。</a:t>
            </a:r>
            <a:endParaRPr lang="en-US" altLang="zh-CN" dirty="0" smtClean="0"/>
          </a:p>
          <a:p>
            <a:r>
              <a:rPr lang="en-US" dirty="0" smtClean="0"/>
              <a:t>1992</a:t>
            </a:r>
            <a:r>
              <a:rPr lang="zh-CN" altLang="en-US" dirty="0" smtClean="0"/>
              <a:t>年</a:t>
            </a:r>
            <a:r>
              <a:rPr lang="en-US" dirty="0" smtClean="0"/>
              <a:t>11</a:t>
            </a:r>
            <a:r>
              <a:rPr lang="zh-CN" altLang="en-US" dirty="0" smtClean="0"/>
              <a:t>月</a:t>
            </a:r>
            <a:r>
              <a:rPr lang="en-US" dirty="0" smtClean="0"/>
              <a:t>4</a:t>
            </a:r>
            <a:r>
              <a:rPr lang="zh-CN" altLang="en-US" dirty="0" smtClean="0"/>
              <a:t>日系统垮掉。</a:t>
            </a: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26.7.2 </a:t>
            </a:r>
            <a:r>
              <a:rPr lang="zh-CN" altLang="en-US" dirty="0" smtClean="0"/>
              <a:t>系统失败原因分析</a:t>
            </a:r>
            <a:endParaRPr lang="zh-CN" altLang="en-US" dirty="0"/>
          </a:p>
        </p:txBody>
      </p:sp>
      <p:sp>
        <p:nvSpPr>
          <p:cNvPr id="3" name="内容占位符 2"/>
          <p:cNvSpPr>
            <a:spLocks noGrp="1"/>
          </p:cNvSpPr>
          <p:nvPr>
            <p:ph idx="1"/>
          </p:nvPr>
        </p:nvSpPr>
        <p:spPr/>
        <p:txBody>
          <a:bodyPr/>
          <a:lstStyle/>
          <a:p>
            <a:r>
              <a:rPr lang="zh-CN" altLang="en-US" b="1" dirty="0" smtClean="0"/>
              <a:t>第一，没有类似系统的经验可用。</a:t>
            </a:r>
            <a:endParaRPr lang="en-US" altLang="zh-CN" b="1" dirty="0" smtClean="0"/>
          </a:p>
          <a:p>
            <a:pPr lvl="1"/>
            <a:r>
              <a:rPr lang="zh-CN" altLang="en-US" dirty="0" smtClean="0"/>
              <a:t>项目计划是将原先的手工处理过程（原先是：填好的表单在一个传输带上，由传输带将表单从一个员工传到下一个员工）转换为自动调度系统。这种业务模式的任意性很强。系统建设者们完全没有意识到实现该系统的风险。</a:t>
            </a:r>
          </a:p>
          <a:p>
            <a:r>
              <a:rPr lang="zh-CN" altLang="en-US" b="1" dirty="0" smtClean="0"/>
              <a:t>第二，对项目的预算和估计不足。</a:t>
            </a:r>
            <a:endParaRPr lang="en-US" altLang="zh-CN" b="1" dirty="0" smtClean="0"/>
          </a:p>
          <a:p>
            <a:pPr lvl="1"/>
            <a:r>
              <a:rPr lang="zh-CN" altLang="en-US" dirty="0" smtClean="0"/>
              <a:t>项目开始前，管理者咨询了一家公司。咨询报告的建议是该项目需要花费一百五十万英镑和</a:t>
            </a:r>
            <a:r>
              <a:rPr lang="en-US" dirty="0" smtClean="0"/>
              <a:t>19</a:t>
            </a:r>
            <a:r>
              <a:rPr lang="zh-CN" altLang="en-US" dirty="0" smtClean="0"/>
              <a:t>个月时间。并指出，如果不能给出完整的解决方案，可能还要花更多的经费和时间。系统的建设者没有给出完整的方案，只是采纳了咨询报告的参考数字。</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26.2 </a:t>
            </a:r>
            <a:r>
              <a:rPr lang="zh-CN" altLang="en-US" dirty="0" smtClean="0"/>
              <a:t>信息系统质量</a:t>
            </a:r>
            <a:endParaRPr lang="zh-CN" altLang="en-US" dirty="0"/>
          </a:p>
        </p:txBody>
      </p:sp>
      <p:sp>
        <p:nvSpPr>
          <p:cNvPr id="3" name="内容占位符 2"/>
          <p:cNvSpPr>
            <a:spLocks noGrp="1"/>
          </p:cNvSpPr>
          <p:nvPr>
            <p:ph idx="1"/>
          </p:nvPr>
        </p:nvSpPr>
        <p:spPr/>
        <p:txBody>
          <a:bodyPr/>
          <a:lstStyle/>
          <a:p>
            <a:r>
              <a:rPr lang="en-US" dirty="0" smtClean="0"/>
              <a:t>26.2.1</a:t>
            </a:r>
            <a:r>
              <a:rPr lang="zh-CN" altLang="en-US" dirty="0" smtClean="0"/>
              <a:t>信息系统质量分解</a:t>
            </a:r>
          </a:p>
          <a:p>
            <a:r>
              <a:rPr lang="en-US" dirty="0" smtClean="0"/>
              <a:t>26.2.2</a:t>
            </a:r>
            <a:r>
              <a:rPr lang="zh-CN" altLang="en-US" dirty="0" smtClean="0"/>
              <a:t>信息系统质量模型</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26.7.2 </a:t>
            </a:r>
            <a:r>
              <a:rPr lang="zh-CN" altLang="en-US" dirty="0" smtClean="0"/>
              <a:t>系统失败原因分析</a:t>
            </a:r>
            <a:endParaRPr lang="zh-CN" altLang="en-US" dirty="0"/>
          </a:p>
        </p:txBody>
      </p:sp>
      <p:sp>
        <p:nvSpPr>
          <p:cNvPr id="3" name="内容占位符 2"/>
          <p:cNvSpPr>
            <a:spLocks noGrp="1"/>
          </p:cNvSpPr>
          <p:nvPr>
            <p:ph idx="1"/>
          </p:nvPr>
        </p:nvSpPr>
        <p:spPr/>
        <p:txBody>
          <a:bodyPr/>
          <a:lstStyle/>
          <a:p>
            <a:r>
              <a:rPr lang="zh-CN" altLang="en-US" b="1" dirty="0" smtClean="0"/>
              <a:t>第三，依据最低价的标书，决定承包商。</a:t>
            </a:r>
            <a:endParaRPr lang="en-US" altLang="zh-CN" b="1" dirty="0" smtClean="0"/>
          </a:p>
          <a:p>
            <a:pPr lvl="1"/>
            <a:r>
              <a:rPr lang="zh-CN" altLang="en-US" dirty="0" smtClean="0"/>
              <a:t>该项目的招商广告引起了</a:t>
            </a:r>
            <a:r>
              <a:rPr lang="en-US" dirty="0" smtClean="0"/>
              <a:t>35</a:t>
            </a:r>
            <a:r>
              <a:rPr lang="zh-CN" altLang="en-US" dirty="0" smtClean="0"/>
              <a:t>家公司的回应。使用方将需求规格说明和时间进度要求交给这些公司讨论，并提出工期时间是</a:t>
            </a:r>
            <a:r>
              <a:rPr lang="en-US" dirty="0" smtClean="0"/>
              <a:t>11</a:t>
            </a:r>
            <a:r>
              <a:rPr lang="zh-CN" altLang="en-US" dirty="0" smtClean="0"/>
              <a:t>个月。虽然，许多公司对工期表示异议，但被告知项目工期没有谈判余地。</a:t>
            </a:r>
            <a:endParaRPr lang="en-US" altLang="zh-CN" dirty="0" smtClean="0"/>
          </a:p>
          <a:p>
            <a:pPr lvl="1"/>
            <a:r>
              <a:rPr lang="zh-CN" altLang="en-US" b="1" dirty="0" smtClean="0"/>
              <a:t>第四，方案建议书给出的需求分析不合理。</a:t>
            </a:r>
            <a:endParaRPr lang="en-US" altLang="zh-CN" b="1" dirty="0" smtClean="0"/>
          </a:p>
          <a:p>
            <a:pPr lvl="1"/>
            <a:r>
              <a:rPr lang="zh-CN" altLang="en-US" dirty="0" smtClean="0"/>
              <a:t>在需求工程阶段，用户没有参与。方案建议书中给出的需求和设计很大程度上影响和改变了救护车司机原先的工作方式。</a:t>
            </a:r>
            <a:endParaRPr lang="en-US" altLang="zh-CN" dirty="0" smtClean="0"/>
          </a:p>
          <a:p>
            <a:pPr lvl="1"/>
            <a:r>
              <a:rPr lang="zh-CN" altLang="en-US" dirty="0" smtClean="0"/>
              <a:t>这是极为不合理的，如果司机不在正确时间内以正确的次序按下设定的按钮，就可能导致混乱。</a:t>
            </a:r>
          </a:p>
          <a:p>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例如，新</a:t>
            </a:r>
            <a:r>
              <a:rPr lang="en-US" dirty="0" smtClean="0"/>
              <a:t>CAD</a:t>
            </a:r>
            <a:r>
              <a:rPr lang="zh-CN" altLang="en-US" dirty="0" smtClean="0"/>
              <a:t>系统需求中提出“按设定的目标运行，以期望能为每个事故调动最优的资源。”</a:t>
            </a:r>
            <a:endParaRPr lang="en-US" altLang="zh-CN" dirty="0" smtClean="0"/>
          </a:p>
          <a:p>
            <a:pPr lvl="1"/>
            <a:r>
              <a:rPr lang="zh-CN" altLang="en-US" dirty="0" smtClean="0"/>
              <a:t>这样可以克服原先</a:t>
            </a:r>
            <a:r>
              <a:rPr lang="en-US" dirty="0" smtClean="0"/>
              <a:t>LAS</a:t>
            </a:r>
            <a:r>
              <a:rPr lang="zh-CN" altLang="en-US" dirty="0" smtClean="0"/>
              <a:t>的资源管理不够优化的问题。新系统将根据指定的救护车停车点，就近分配资源。然而，这样需求条款可能会导致发生下面的应用场景：</a:t>
            </a:r>
          </a:p>
          <a:p>
            <a:pPr lvl="2"/>
            <a:r>
              <a:rPr lang="zh-CN" altLang="en-US" dirty="0" smtClean="0"/>
              <a:t>将司机约翰派往常驻地点的东面几英里的远的事故现场；</a:t>
            </a:r>
          </a:p>
          <a:p>
            <a:pPr lvl="2"/>
            <a:r>
              <a:rPr lang="zh-CN" altLang="en-US" dirty="0" smtClean="0"/>
              <a:t>一旦到那里，直接将病人送到东面几英里的一家医院；</a:t>
            </a:r>
          </a:p>
          <a:p>
            <a:pPr lvl="2"/>
            <a:r>
              <a:rPr lang="zh-CN" altLang="en-US" dirty="0" smtClean="0"/>
              <a:t>另一个紧急请求电话打进来，由于约翰是最近的司机，他又被派到更东面的几英里的地方；</a:t>
            </a:r>
          </a:p>
          <a:p>
            <a:pPr lvl="2"/>
            <a:r>
              <a:rPr lang="zh-CN" altLang="en-US" dirty="0" smtClean="0"/>
              <a:t>等等。</a:t>
            </a:r>
          </a:p>
          <a:p>
            <a:r>
              <a:rPr lang="zh-CN" altLang="en-US" dirty="0" smtClean="0"/>
              <a:t>这样一来，约翰会离他的常驻地越来越远，自然就会到他很不熟悉的地区。</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第五，需求分析给出了不合理的资源配置。</a:t>
            </a:r>
            <a:endParaRPr lang="en-US" altLang="zh-CN" b="1" dirty="0" smtClean="0"/>
          </a:p>
          <a:p>
            <a:pPr lvl="1"/>
            <a:r>
              <a:rPr lang="zh-CN" altLang="en-US" dirty="0" smtClean="0"/>
              <a:t>新系统取消了当地紧急救护站的灵活性，统一重新分配资源。新系统要求所有的资源管理被完全集中和统一处理。假如约翰在他自己汽车的停放位置，但是计算机可能命令他开</a:t>
            </a:r>
            <a:r>
              <a:rPr lang="en-US" dirty="0" smtClean="0"/>
              <a:t>5</a:t>
            </a:r>
            <a:r>
              <a:rPr lang="zh-CN" altLang="en-US" dirty="0" smtClean="0"/>
              <a:t>号车。约翰在匆忙之中，并不能迅速到达</a:t>
            </a:r>
            <a:r>
              <a:rPr lang="en-US" dirty="0" smtClean="0"/>
              <a:t>5</a:t>
            </a:r>
            <a:r>
              <a:rPr lang="zh-CN" altLang="en-US" dirty="0" smtClean="0"/>
              <a:t>号车的位置，或者，</a:t>
            </a:r>
            <a:r>
              <a:rPr lang="en-US" dirty="0" smtClean="0"/>
              <a:t>5</a:t>
            </a:r>
            <a:r>
              <a:rPr lang="zh-CN" altLang="en-US" dirty="0" smtClean="0"/>
              <a:t>号车被其它车挡住。如果为病人考虑，约翰会急忙开别的车</a:t>
            </a:r>
            <a:r>
              <a:rPr lang="en-US" dirty="0" smtClean="0"/>
              <a:t>(</a:t>
            </a:r>
            <a:r>
              <a:rPr lang="zh-CN" altLang="en-US" dirty="0" smtClean="0"/>
              <a:t>例如</a:t>
            </a:r>
            <a:r>
              <a:rPr lang="en-US" dirty="0" smtClean="0"/>
              <a:t>4</a:t>
            </a:r>
            <a:r>
              <a:rPr lang="zh-CN" altLang="en-US" dirty="0" smtClean="0"/>
              <a:t>号车</a:t>
            </a:r>
            <a:r>
              <a:rPr lang="en-US" dirty="0" smtClean="0"/>
              <a:t>)</a:t>
            </a:r>
            <a:r>
              <a:rPr lang="zh-CN" altLang="en-US" dirty="0" smtClean="0"/>
              <a:t>出发。这给司机造成了极大麻烦，司机们不熟悉所开的车辆。</a:t>
            </a:r>
          </a:p>
          <a:p>
            <a:pPr lvl="1"/>
            <a:r>
              <a:rPr lang="zh-CN" altLang="en-US" dirty="0" smtClean="0"/>
              <a:t>需求分析者相信计算机系统可以改变人的行为，而不是用计算机协助人的工作。彻底打乱了人们做事的习惯流程。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第六，代码错误导致系统最终崩溃。</a:t>
            </a:r>
            <a:endParaRPr lang="en-US" altLang="zh-CN" b="1" dirty="0" smtClean="0"/>
          </a:p>
          <a:p>
            <a:pPr lvl="1"/>
            <a:r>
              <a:rPr lang="zh-CN" altLang="en-US" dirty="0" smtClean="0"/>
              <a:t>系统最终于</a:t>
            </a:r>
            <a:r>
              <a:rPr lang="en-US" dirty="0" smtClean="0"/>
              <a:t>1992</a:t>
            </a:r>
            <a:r>
              <a:rPr lang="zh-CN" altLang="en-US" dirty="0" smtClean="0"/>
              <a:t>年</a:t>
            </a:r>
            <a:r>
              <a:rPr lang="en-US" dirty="0" smtClean="0"/>
              <a:t>11</a:t>
            </a:r>
            <a:r>
              <a:rPr lang="zh-CN" altLang="en-US" dirty="0" smtClean="0"/>
              <a:t>月</a:t>
            </a:r>
            <a:r>
              <a:rPr lang="en-US" dirty="0" smtClean="0"/>
              <a:t>4</a:t>
            </a:r>
            <a:r>
              <a:rPr lang="zh-CN" altLang="en-US" dirty="0" smtClean="0"/>
              <a:t>日崩溃，直接的原因是一个很小的程序错误。</a:t>
            </a:r>
            <a:endParaRPr lang="en-US" altLang="zh-CN" dirty="0" smtClean="0"/>
          </a:p>
          <a:p>
            <a:pPr lvl="1"/>
            <a:r>
              <a:rPr lang="zh-CN" altLang="en-US" dirty="0" smtClean="0"/>
              <a:t>三周前，系统中的一个程序员在修改代码时，忘了删除其中一段代码，该代码本身没有危害性。但是，系统每产生一次派车时，该代码都要申请分配一点内存，而忘记了释放。</a:t>
            </a:r>
            <a:endParaRPr lang="en-US" altLang="zh-CN" dirty="0" smtClean="0"/>
          </a:p>
          <a:p>
            <a:pPr lvl="1"/>
            <a:r>
              <a:rPr lang="zh-CN" altLang="en-US" dirty="0" smtClean="0"/>
              <a:t>修改后，并没有做彻底的回归测试。三周后，所有的内存被用尽导致系统崩溃。</a:t>
            </a:r>
          </a:p>
          <a:p>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原因总结</a:t>
            </a:r>
            <a:endParaRPr lang="zh-CN" altLang="en-US" dirty="0"/>
          </a:p>
        </p:txBody>
      </p:sp>
      <p:sp>
        <p:nvSpPr>
          <p:cNvPr id="3" name="内容占位符 2"/>
          <p:cNvSpPr>
            <a:spLocks noGrp="1"/>
          </p:cNvSpPr>
          <p:nvPr>
            <p:ph idx="1"/>
          </p:nvPr>
        </p:nvSpPr>
        <p:spPr>
          <a:xfrm>
            <a:off x="787791" y="1210994"/>
            <a:ext cx="8229597" cy="4902200"/>
          </a:xfrm>
        </p:spPr>
        <p:txBody>
          <a:bodyPr/>
          <a:lstStyle/>
          <a:p>
            <a:pPr lvl="1"/>
            <a:r>
              <a:rPr lang="zh-CN" altLang="en-US" dirty="0" smtClean="0"/>
              <a:t>虽然</a:t>
            </a:r>
            <a:r>
              <a:rPr lang="en-US" dirty="0" smtClean="0"/>
              <a:t>LAS</a:t>
            </a:r>
            <a:r>
              <a:rPr lang="zh-CN" altLang="en-US" dirty="0" smtClean="0"/>
              <a:t>项目整体失败的直接原因是代码修改造成的。其实，这个错误只是压倒天平的最后一根稻草而已！</a:t>
            </a:r>
            <a:endParaRPr lang="en-US" altLang="zh-CN" dirty="0" smtClean="0"/>
          </a:p>
          <a:p>
            <a:pPr lvl="1"/>
            <a:r>
              <a:rPr lang="zh-CN" altLang="en-US" dirty="0" smtClean="0"/>
              <a:t>从软件工程和信息系统建设过程看，可归纳为：</a:t>
            </a:r>
          </a:p>
          <a:p>
            <a:pPr lvl="2"/>
            <a:r>
              <a:rPr lang="en-US" dirty="0" smtClean="0"/>
              <a:t>1</a:t>
            </a:r>
            <a:r>
              <a:rPr lang="zh-CN" altLang="en-US" dirty="0" smtClean="0"/>
              <a:t>）项目的进度过于紧张。工期和费用预算有极大的问题；</a:t>
            </a:r>
          </a:p>
          <a:p>
            <a:pPr lvl="2"/>
            <a:r>
              <a:rPr lang="en-US" dirty="0" smtClean="0"/>
              <a:t>2</a:t>
            </a:r>
            <a:r>
              <a:rPr lang="zh-CN" altLang="en-US" dirty="0" smtClean="0"/>
              <a:t>）采购商和承包商的管理层都缺乏和没有开发如此大规模和复杂程度软件项目的经验。低估了工作工程量。</a:t>
            </a:r>
          </a:p>
          <a:p>
            <a:pPr lvl="2"/>
            <a:r>
              <a:rPr lang="en-US" dirty="0" smtClean="0"/>
              <a:t>3</a:t>
            </a:r>
            <a:r>
              <a:rPr lang="zh-CN" altLang="en-US" dirty="0" smtClean="0"/>
              <a:t>）假设所有的人都要与系统交互，并在所有的时间内都正确地工作。让人服从计算机，而不是计算机辅助人，背离了原项目让计算机辅助人的目标。</a:t>
            </a:r>
          </a:p>
          <a:p>
            <a:pPr lvl="2"/>
            <a:r>
              <a:rPr lang="en-US" dirty="0" smtClean="0"/>
              <a:t>4</a:t>
            </a:r>
            <a:r>
              <a:rPr lang="zh-CN" altLang="en-US" dirty="0" smtClean="0"/>
              <a:t>）假定系统中所有的硬件均能按要求精确地完成任务。</a:t>
            </a:r>
          </a:p>
          <a:p>
            <a:pPr lvl="2"/>
            <a:r>
              <a:rPr lang="en-US" dirty="0" smtClean="0"/>
              <a:t>5</a:t>
            </a:r>
            <a:r>
              <a:rPr lang="zh-CN" altLang="en-US" dirty="0" smtClean="0"/>
              <a:t>）管理者在决定系统功能时，几乎没有咨询系统的主要用户。</a:t>
            </a:r>
          </a:p>
          <a:p>
            <a:pPr lvl="2"/>
            <a:r>
              <a:rPr lang="en-US" dirty="0" smtClean="0"/>
              <a:t>6</a:t>
            </a:r>
            <a:r>
              <a:rPr lang="zh-CN" altLang="en-US" dirty="0" smtClean="0"/>
              <a:t>）对系统性能需求考虑和测试不足等等。</a:t>
            </a:r>
          </a:p>
          <a:p>
            <a:pPr lvl="2"/>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与“安全关键”系统相比，信息系统的错误看上去不会造成严重灾难。</a:t>
            </a:r>
            <a:endParaRPr lang="en-US" altLang="zh-CN" dirty="0" smtClean="0"/>
          </a:p>
          <a:p>
            <a:r>
              <a:rPr lang="zh-CN" altLang="en-US" dirty="0" smtClean="0"/>
              <a:t>但是仔细分析本案例就会发现，一旦系统垮掉，就意味着有些危急病人得不到及时本应的及时救治。间接地导致生命死亡。</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a:t>
            </a:r>
            <a:r>
              <a:rPr lang="zh-CN" altLang="en-US" dirty="0" smtClean="0"/>
              <a:t>信息系统安全</a:t>
            </a:r>
          </a:p>
        </p:txBody>
      </p:sp>
      <p:sp>
        <p:nvSpPr>
          <p:cNvPr id="3" name="内容占位符 2"/>
          <p:cNvSpPr>
            <a:spLocks noGrp="1"/>
          </p:cNvSpPr>
          <p:nvPr>
            <p:ph idx="1"/>
          </p:nvPr>
        </p:nvSpPr>
        <p:spPr/>
        <p:txBody>
          <a:bodyPr/>
          <a:lstStyle/>
          <a:p>
            <a:r>
              <a:rPr lang="en-US" dirty="0" smtClean="0"/>
              <a:t>26.8.1 </a:t>
            </a:r>
            <a:r>
              <a:rPr lang="zh-CN" altLang="en-US" dirty="0" smtClean="0"/>
              <a:t>不安全的来源</a:t>
            </a:r>
          </a:p>
          <a:p>
            <a:r>
              <a:rPr lang="en-US" dirty="0" smtClean="0"/>
              <a:t>26.8.2 </a:t>
            </a:r>
            <a:r>
              <a:rPr lang="zh-CN" altLang="en-US" dirty="0" smtClean="0"/>
              <a:t>瑞士奶酪用于信息安全</a:t>
            </a:r>
          </a:p>
          <a:p>
            <a:r>
              <a:rPr lang="en-US" dirty="0" smtClean="0"/>
              <a:t>26.8.2.1 </a:t>
            </a:r>
            <a:r>
              <a:rPr lang="zh-CN" altLang="en-US" dirty="0" smtClean="0"/>
              <a:t>奶酪切片方式</a:t>
            </a:r>
            <a:r>
              <a:rPr lang="en-US" dirty="0" smtClean="0"/>
              <a:t>1---</a:t>
            </a:r>
            <a:r>
              <a:rPr lang="zh-CN" altLang="en-US" dirty="0" smtClean="0"/>
              <a:t>开发过程</a:t>
            </a:r>
          </a:p>
          <a:p>
            <a:r>
              <a:rPr lang="en-US" dirty="0" smtClean="0"/>
              <a:t>26.8.2.2 </a:t>
            </a:r>
            <a:r>
              <a:rPr lang="zh-CN" altLang="en-US" dirty="0" smtClean="0"/>
              <a:t>奶酪切片方式</a:t>
            </a:r>
            <a:r>
              <a:rPr lang="en-US" dirty="0" smtClean="0"/>
              <a:t>2---</a:t>
            </a:r>
            <a:r>
              <a:rPr lang="zh-CN" altLang="en-US" dirty="0" smtClean="0"/>
              <a:t>体系结构</a:t>
            </a:r>
          </a:p>
          <a:p>
            <a:r>
              <a:rPr lang="en-US" dirty="0" smtClean="0"/>
              <a:t>26.8.2.3 </a:t>
            </a:r>
            <a:r>
              <a:rPr lang="zh-CN" altLang="en-US" dirty="0" smtClean="0"/>
              <a:t>奶酪切片方式</a:t>
            </a:r>
            <a:r>
              <a:rPr lang="en-US" dirty="0" smtClean="0"/>
              <a:t>3---</a:t>
            </a:r>
            <a:r>
              <a:rPr lang="zh-CN" altLang="en-US" dirty="0" smtClean="0"/>
              <a:t>信息安全管理框架</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26.8.1 </a:t>
            </a:r>
            <a:r>
              <a:rPr lang="zh-CN" altLang="en-US" dirty="0" smtClean="0"/>
              <a:t>不安全的来源</a:t>
            </a:r>
            <a:endParaRPr lang="zh-CN" altLang="en-US" dirty="0"/>
          </a:p>
        </p:txBody>
      </p:sp>
      <p:sp>
        <p:nvSpPr>
          <p:cNvPr id="3" name="内容占位符 2"/>
          <p:cNvSpPr>
            <a:spLocks noGrp="1"/>
          </p:cNvSpPr>
          <p:nvPr>
            <p:ph idx="1"/>
          </p:nvPr>
        </p:nvSpPr>
        <p:spPr>
          <a:xfrm>
            <a:off x="928468" y="1295400"/>
            <a:ext cx="8063132" cy="4902200"/>
          </a:xfrm>
        </p:spPr>
        <p:txBody>
          <a:bodyPr/>
          <a:lstStyle/>
          <a:p>
            <a:r>
              <a:rPr lang="zh-CN" altLang="en-US" dirty="0" smtClean="0"/>
              <a:t>信息系统不安全因素主要源于内部威胁和外部攻击。</a:t>
            </a:r>
          </a:p>
          <a:p>
            <a:pPr lvl="1"/>
            <a:r>
              <a:rPr lang="zh-CN" altLang="en-US" dirty="0" smtClean="0"/>
              <a:t>信息系统必然存在</a:t>
            </a:r>
            <a:r>
              <a:rPr lang="zh-CN" altLang="en-US" b="1" dirty="0" smtClean="0"/>
              <a:t>内部威胁，</a:t>
            </a:r>
            <a:r>
              <a:rPr lang="zh-CN" altLang="en-US" dirty="0" smtClean="0"/>
              <a:t>因为系统依靠人提供的指令和数据才能工作。公司内部人员会犯罪，例如，系统管理员滥用自己的权限，输入破坏性的数据，或盗用敏感信息等。对于内部威胁，必须加强信息系统的运行和维护的管理工作。</a:t>
            </a:r>
          </a:p>
          <a:p>
            <a:pPr lvl="1"/>
            <a:r>
              <a:rPr lang="zh-CN" altLang="en-US" b="1" dirty="0" smtClean="0"/>
              <a:t>外部攻击者</a:t>
            </a:r>
            <a:r>
              <a:rPr lang="zh-CN" altLang="en-US" dirty="0" smtClean="0"/>
              <a:t>可以通过一系列的路由地址变化，隐蔽自己的身份。经过的路由变换越多，越难以被跟踪。大多数信息系统运行在互联网上，敌手可以从外部对对信息系统发起攻击，而却不用承担风险。外部攻击也可以在境外进行，而逃脱信息系统所在国的法律管辖权。</a:t>
            </a:r>
          </a:p>
          <a:p>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26.8.2 </a:t>
            </a:r>
            <a:r>
              <a:rPr lang="zh-CN" altLang="en-US" dirty="0" smtClean="0"/>
              <a:t>瑞士奶酪用于信息安全</a:t>
            </a:r>
            <a:endParaRPr lang="zh-CN" altLang="en-US" dirty="0"/>
          </a:p>
        </p:txBody>
      </p:sp>
      <p:sp>
        <p:nvSpPr>
          <p:cNvPr id="3" name="内容占位符 2"/>
          <p:cNvSpPr>
            <a:spLocks noGrp="1"/>
          </p:cNvSpPr>
          <p:nvPr>
            <p:ph idx="1"/>
          </p:nvPr>
        </p:nvSpPr>
        <p:spPr/>
        <p:txBody>
          <a:bodyPr/>
          <a:lstStyle/>
          <a:p>
            <a:r>
              <a:rPr lang="zh-CN" altLang="en-US" dirty="0" smtClean="0"/>
              <a:t>依据“瑞士奶酪”原理，解决信息安全的方法就成为：</a:t>
            </a:r>
            <a:endParaRPr lang="en-US" altLang="zh-CN" dirty="0" smtClean="0"/>
          </a:p>
          <a:p>
            <a:r>
              <a:rPr lang="en-US" dirty="0" smtClean="0"/>
              <a:t>1</a:t>
            </a:r>
            <a:r>
              <a:rPr lang="zh-CN" altLang="en-US" dirty="0" smtClean="0"/>
              <a:t>）如何切分“信息系统面包”层次，</a:t>
            </a:r>
            <a:endParaRPr lang="en-US" altLang="zh-CN" dirty="0" smtClean="0"/>
          </a:p>
          <a:p>
            <a:r>
              <a:rPr lang="en-US" dirty="0" smtClean="0"/>
              <a:t>2</a:t>
            </a:r>
            <a:r>
              <a:rPr lang="zh-CN" altLang="en-US" dirty="0" smtClean="0"/>
              <a:t>）如何避免每层的漏洞，</a:t>
            </a:r>
            <a:endParaRPr lang="en-US" altLang="zh-CN" dirty="0" smtClean="0"/>
          </a:p>
          <a:p>
            <a:r>
              <a:rPr lang="zh-CN" altLang="en-US" dirty="0" smtClean="0"/>
              <a:t>以及</a:t>
            </a:r>
            <a:r>
              <a:rPr lang="en-US" dirty="0" smtClean="0"/>
              <a:t>3</a:t>
            </a:r>
            <a:r>
              <a:rPr lang="zh-CN" altLang="en-US" dirty="0" smtClean="0"/>
              <a:t>）如何避免各层漏洞的贯通。</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26.8.2.1 </a:t>
            </a:r>
            <a:r>
              <a:rPr lang="zh-CN" altLang="en-US" dirty="0" smtClean="0"/>
              <a:t>奶酪切片方式</a:t>
            </a:r>
            <a:r>
              <a:rPr lang="en-US" dirty="0" smtClean="0"/>
              <a:t>1---</a:t>
            </a:r>
            <a:r>
              <a:rPr lang="zh-CN" altLang="en-US" dirty="0" smtClean="0"/>
              <a:t>开发过程</a:t>
            </a:r>
            <a:endParaRPr lang="zh-CN" altLang="en-US" dirty="0"/>
          </a:p>
        </p:txBody>
      </p:sp>
      <p:pic>
        <p:nvPicPr>
          <p:cNvPr id="87042" name="Picture 2"/>
          <p:cNvPicPr>
            <a:picLocks noChangeAspect="1" noChangeArrowheads="1"/>
          </p:cNvPicPr>
          <p:nvPr/>
        </p:nvPicPr>
        <p:blipFill>
          <a:blip r:embed="rId2"/>
          <a:srcRect/>
          <a:stretch>
            <a:fillRect/>
          </a:stretch>
        </p:blipFill>
        <p:spPr bwMode="auto">
          <a:xfrm>
            <a:off x="559263" y="1254369"/>
            <a:ext cx="8261179" cy="50877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26.2.1</a:t>
            </a:r>
            <a:r>
              <a:rPr lang="zh-CN" altLang="en-US" dirty="0" smtClean="0"/>
              <a:t>信息系统质量分解</a:t>
            </a:r>
            <a:endParaRPr lang="zh-CN" altLang="en-US" dirty="0"/>
          </a:p>
        </p:txBody>
      </p:sp>
      <p:sp>
        <p:nvSpPr>
          <p:cNvPr id="3" name="内容占位符 2"/>
          <p:cNvSpPr>
            <a:spLocks noGrp="1"/>
          </p:cNvSpPr>
          <p:nvPr>
            <p:ph idx="1"/>
          </p:nvPr>
        </p:nvSpPr>
        <p:spPr>
          <a:xfrm>
            <a:off x="990600" y="1295400"/>
            <a:ext cx="8001000" cy="780143"/>
          </a:xfrm>
        </p:spPr>
        <p:txBody>
          <a:bodyPr/>
          <a:lstStyle/>
          <a:p>
            <a:endParaRPr lang="zh-CN" altLang="en-US" dirty="0"/>
          </a:p>
        </p:txBody>
      </p:sp>
      <p:pic>
        <p:nvPicPr>
          <p:cNvPr id="2082" name="Picture 34"/>
          <p:cNvPicPr>
            <a:picLocks noChangeAspect="1" noChangeArrowheads="1"/>
          </p:cNvPicPr>
          <p:nvPr/>
        </p:nvPicPr>
        <p:blipFill>
          <a:blip r:embed="rId2"/>
          <a:srcRect/>
          <a:stretch>
            <a:fillRect/>
          </a:stretch>
        </p:blipFill>
        <p:spPr bwMode="auto">
          <a:xfrm>
            <a:off x="756058" y="2090511"/>
            <a:ext cx="8373428" cy="3352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26.8.2.2 </a:t>
            </a:r>
            <a:r>
              <a:rPr lang="zh-CN" altLang="en-US" dirty="0" smtClean="0"/>
              <a:t>奶酪切片方式</a:t>
            </a:r>
            <a:r>
              <a:rPr lang="en-US" dirty="0" smtClean="0"/>
              <a:t>2---</a:t>
            </a:r>
            <a:r>
              <a:rPr lang="zh-CN" altLang="en-US" dirty="0" smtClean="0"/>
              <a:t>体系结构</a:t>
            </a:r>
            <a:endParaRPr lang="zh-CN" altLang="en-US" dirty="0"/>
          </a:p>
        </p:txBody>
      </p:sp>
      <p:pic>
        <p:nvPicPr>
          <p:cNvPr id="88066" name="Picture 2"/>
          <p:cNvPicPr>
            <a:picLocks noChangeAspect="1" noChangeArrowheads="1"/>
          </p:cNvPicPr>
          <p:nvPr/>
        </p:nvPicPr>
        <p:blipFill>
          <a:blip r:embed="rId2"/>
          <a:srcRect/>
          <a:stretch>
            <a:fillRect/>
          </a:stretch>
        </p:blipFill>
        <p:spPr bwMode="auto">
          <a:xfrm>
            <a:off x="750081" y="1287511"/>
            <a:ext cx="8076209" cy="4044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588" y="152400"/>
            <a:ext cx="8169812" cy="736600"/>
          </a:xfrm>
        </p:spPr>
        <p:txBody>
          <a:bodyPr/>
          <a:lstStyle/>
          <a:p>
            <a:r>
              <a:rPr lang="en-US" dirty="0" smtClean="0"/>
              <a:t>26.8.2.3 </a:t>
            </a:r>
            <a:r>
              <a:rPr lang="zh-CN" altLang="en-US" dirty="0" smtClean="0"/>
              <a:t>奶酪切片方式</a:t>
            </a:r>
            <a:r>
              <a:rPr lang="en-US" dirty="0" smtClean="0"/>
              <a:t>3---</a:t>
            </a:r>
            <a:r>
              <a:rPr lang="zh-CN" altLang="en-US" dirty="0" smtClean="0"/>
              <a:t>信息安全管理框架</a:t>
            </a:r>
            <a:endParaRPr lang="zh-CN" altLang="en-US" dirty="0"/>
          </a:p>
        </p:txBody>
      </p:sp>
      <p:sp>
        <p:nvSpPr>
          <p:cNvPr id="3" name="内容占位符 2"/>
          <p:cNvSpPr>
            <a:spLocks noGrp="1"/>
          </p:cNvSpPr>
          <p:nvPr>
            <p:ph idx="1"/>
          </p:nvPr>
        </p:nvSpPr>
        <p:spPr/>
        <p:txBody>
          <a:bodyPr/>
          <a:lstStyle/>
          <a:p>
            <a:r>
              <a:rPr lang="zh-CN" altLang="en-US" dirty="0" smtClean="0"/>
              <a:t>信息安全更多地涉及到人如何使用相应的安全管理技术。解决信息安全问题的重要手段是对信息系统的运营者进行管理和认证，从而提高信息系统运营者的安全能力。</a:t>
            </a:r>
          </a:p>
          <a:p>
            <a:pPr lvl="1"/>
            <a:r>
              <a:rPr lang="en-US" dirty="0" smtClean="0"/>
              <a:t>2007</a:t>
            </a:r>
            <a:r>
              <a:rPr lang="zh-CN" altLang="en-US" dirty="0" smtClean="0"/>
              <a:t>年编入</a:t>
            </a:r>
            <a:r>
              <a:rPr lang="en-US" dirty="0" smtClean="0"/>
              <a:t>ISO/IEC 27000</a:t>
            </a:r>
            <a:r>
              <a:rPr lang="zh-CN" altLang="en-US" dirty="0" smtClean="0"/>
              <a:t>系列，成为</a:t>
            </a:r>
            <a:r>
              <a:rPr lang="en-US" dirty="0" smtClean="0"/>
              <a:t>ISO/IEC 27001:2005</a:t>
            </a:r>
            <a:r>
              <a:rPr lang="zh-CN" altLang="en-US" dirty="0" smtClean="0"/>
              <a:t>和</a:t>
            </a:r>
            <a:r>
              <a:rPr lang="en-US" dirty="0" smtClean="0"/>
              <a:t>ISO/IEC 27002:2005</a:t>
            </a:r>
            <a:r>
              <a:rPr lang="zh-CN" altLang="en-US" dirty="0" smtClean="0"/>
              <a:t>。中国的对应标准为</a:t>
            </a:r>
            <a:r>
              <a:rPr lang="en-US" dirty="0" smtClean="0"/>
              <a:t>GB/T 22081-2008</a:t>
            </a:r>
            <a:r>
              <a:rPr lang="en-US" altLang="zh-CN" dirty="0" smtClean="0"/>
              <a:t>《</a:t>
            </a:r>
            <a:r>
              <a:rPr lang="zh-CN" altLang="en-US" dirty="0" smtClean="0"/>
              <a:t>信息技术</a:t>
            </a:r>
            <a:r>
              <a:rPr lang="en-US" dirty="0" smtClean="0"/>
              <a:t>—</a:t>
            </a:r>
            <a:r>
              <a:rPr lang="zh-CN" altLang="en-US" dirty="0" smtClean="0"/>
              <a:t>安全技术信息安全管理实用规则</a:t>
            </a:r>
            <a:r>
              <a:rPr lang="en-US" altLang="zh-CN" dirty="0" smtClean="0"/>
              <a:t>》</a:t>
            </a:r>
            <a:r>
              <a:rPr lang="zh-CN" altLang="en-US" dirty="0" smtClean="0"/>
              <a:t>。</a:t>
            </a:r>
          </a:p>
          <a:p>
            <a:pPr lvl="1"/>
            <a:r>
              <a:rPr lang="en-US" dirty="0" smtClean="0"/>
              <a:t>ISO/IEC 27000</a:t>
            </a:r>
            <a:r>
              <a:rPr lang="zh-CN" altLang="en-US" dirty="0" smtClean="0"/>
              <a:t>系列的目的是借助于过程改进理论</a:t>
            </a:r>
            <a:r>
              <a:rPr lang="en-US" dirty="0" smtClean="0"/>
              <a:t>(PDCA—Plan-Do-Check-Act</a:t>
            </a:r>
            <a:r>
              <a:rPr lang="zh-CN" altLang="en-US" dirty="0" smtClean="0"/>
              <a:t>，参见第</a:t>
            </a:r>
            <a:r>
              <a:rPr lang="en-US" dirty="0" smtClean="0"/>
              <a:t>20</a:t>
            </a:r>
            <a:r>
              <a:rPr lang="zh-CN" altLang="en-US" dirty="0" smtClean="0"/>
              <a:t>章</a:t>
            </a:r>
            <a:r>
              <a:rPr lang="en-US" dirty="0" smtClean="0"/>
              <a:t>)</a:t>
            </a:r>
            <a:r>
              <a:rPr lang="zh-CN" altLang="en-US" dirty="0" smtClean="0"/>
              <a:t>，对信息系统运营和管理者进行认证</a:t>
            </a:r>
            <a:r>
              <a:rPr lang="en-US" dirty="0" smtClean="0"/>
              <a:t>(Certification)</a:t>
            </a:r>
            <a:r>
              <a:rPr lang="zh-CN" altLang="en-US" dirty="0" smtClean="0"/>
              <a:t>，以便改进其运行和管理的能力。</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 </a:t>
            </a:r>
            <a:r>
              <a:rPr lang="zh-CN" altLang="en-US" dirty="0" smtClean="0"/>
              <a:t>总结</a:t>
            </a:r>
            <a:endParaRPr lang="zh-CN" altLang="en-US" dirty="0"/>
          </a:p>
        </p:txBody>
      </p:sp>
      <p:sp>
        <p:nvSpPr>
          <p:cNvPr id="3" name="内容占位符 2"/>
          <p:cNvSpPr>
            <a:spLocks noGrp="1"/>
          </p:cNvSpPr>
          <p:nvPr>
            <p:ph idx="1"/>
          </p:nvPr>
        </p:nvSpPr>
        <p:spPr>
          <a:xfrm>
            <a:off x="717452" y="1182858"/>
            <a:ext cx="8189742" cy="4902200"/>
          </a:xfrm>
        </p:spPr>
        <p:txBody>
          <a:bodyPr/>
          <a:lstStyle/>
          <a:p>
            <a:r>
              <a:rPr lang="zh-CN" altLang="en-US" dirty="0" smtClean="0"/>
              <a:t>信息系统的建设、开发、运行和维护具有其特定的生命周期、质量要求。</a:t>
            </a:r>
            <a:endParaRPr lang="en-US" altLang="zh-CN" dirty="0" smtClean="0"/>
          </a:p>
          <a:p>
            <a:pPr lvl="1"/>
            <a:r>
              <a:rPr lang="zh-CN" altLang="en-US" dirty="0" smtClean="0"/>
              <a:t>这些与软件工程过程、质量等具有一定的差别。尽管软件在信息系统中扮演着关键角色。</a:t>
            </a:r>
            <a:endParaRPr lang="en-US" altLang="zh-CN" dirty="0" smtClean="0"/>
          </a:p>
          <a:p>
            <a:pPr lvl="1"/>
            <a:r>
              <a:rPr lang="zh-CN" altLang="en-US" dirty="0" smtClean="0"/>
              <a:t>虽然信息系统的安全不会造成直接的灾难，但是会产生间接的损失，导致服务的不可信和不敢用。</a:t>
            </a:r>
          </a:p>
          <a:p>
            <a:pPr lvl="1"/>
            <a:r>
              <a:rPr lang="zh-CN" altLang="en-US" dirty="0" smtClean="0"/>
              <a:t>信息系统的建设、开发和运维管理人员要从建设过程、体系结构和运维管理三个角度看低信息系统的质量，从而得到和维护信息系统安全和性能质量要求。</a:t>
            </a:r>
            <a:endParaRPr lang="en-US" altLang="zh-CN" dirty="0" smtClean="0"/>
          </a:p>
          <a:p>
            <a:pPr lvl="1"/>
            <a:r>
              <a:rPr lang="zh-CN" altLang="en-US" dirty="0" smtClean="0"/>
              <a:t>可以采用</a:t>
            </a:r>
            <a:r>
              <a:rPr lang="en-US" dirty="0" smtClean="0"/>
              <a:t>CMMI</a:t>
            </a:r>
            <a:r>
              <a:rPr lang="zh-CN" altLang="en-US" dirty="0" smtClean="0"/>
              <a:t>采购、开发、和服务三个模型，分别对采购方、开发商、运行与服务机构等进行评估和指导，建立和形成稳定的、量化的管理过程，并不断改进。</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信息系统质量观点</a:t>
            </a:r>
            <a:endParaRPr lang="zh-CN" altLang="en-US" dirty="0"/>
          </a:p>
        </p:txBody>
      </p:sp>
      <p:pic>
        <p:nvPicPr>
          <p:cNvPr id="37890" name="Picture 2"/>
          <p:cNvPicPr>
            <a:picLocks noChangeAspect="1" noChangeArrowheads="1"/>
          </p:cNvPicPr>
          <p:nvPr/>
        </p:nvPicPr>
        <p:blipFill>
          <a:blip r:embed="rId2"/>
          <a:srcRect/>
          <a:stretch>
            <a:fillRect/>
          </a:stretch>
        </p:blipFill>
        <p:spPr bwMode="auto">
          <a:xfrm>
            <a:off x="208417" y="897164"/>
            <a:ext cx="10111195" cy="4850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26.2.2</a:t>
            </a:r>
            <a:r>
              <a:rPr lang="zh-CN" altLang="en-US" dirty="0" smtClean="0"/>
              <a:t>信息系统质量模型</a:t>
            </a:r>
            <a:endParaRPr lang="zh-CN" altLang="en-US" dirty="0"/>
          </a:p>
        </p:txBody>
      </p:sp>
      <p:pic>
        <p:nvPicPr>
          <p:cNvPr id="38914" name="Picture 2"/>
          <p:cNvPicPr>
            <a:picLocks noChangeAspect="1" noChangeArrowheads="1"/>
          </p:cNvPicPr>
          <p:nvPr/>
        </p:nvPicPr>
        <p:blipFill>
          <a:blip r:embed="rId2"/>
          <a:srcRect/>
          <a:stretch>
            <a:fillRect/>
          </a:stretch>
        </p:blipFill>
        <p:spPr bwMode="auto">
          <a:xfrm>
            <a:off x="844114" y="1272948"/>
            <a:ext cx="8227316" cy="48956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201</TotalTime>
  <Words>4370</Words>
  <Application>Microsoft PowerPoint</Application>
  <PresentationFormat>全屏显示(4:3)</PresentationFormat>
  <Paragraphs>283</Paragraphs>
  <Slides>72</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72</vt:i4>
      </vt:variant>
    </vt:vector>
  </HeadingPairs>
  <TitlesOfParts>
    <vt:vector size="75" baseType="lpstr">
      <vt:lpstr>新模板-7</vt:lpstr>
      <vt:lpstr>自定义设计方案</vt:lpstr>
      <vt:lpstr>公式</vt:lpstr>
      <vt:lpstr>第26章 信息系统软件工程化</vt:lpstr>
      <vt:lpstr>目录</vt:lpstr>
      <vt:lpstr>26.1信息系统危机</vt:lpstr>
      <vt:lpstr>幻灯片 4</vt:lpstr>
      <vt:lpstr>影响信息系统成功的四个因素：</vt:lpstr>
      <vt:lpstr>26.2 信息系统质量</vt:lpstr>
      <vt:lpstr>26.2.1信息系统质量分解</vt:lpstr>
      <vt:lpstr>信息系统质量观点</vt:lpstr>
      <vt:lpstr>26.2.2信息系统质量模型</vt:lpstr>
      <vt:lpstr>幻灯片 10</vt:lpstr>
      <vt:lpstr>幻灯片 11</vt:lpstr>
      <vt:lpstr>26.3 信息系统生命周期与建设过程</vt:lpstr>
      <vt:lpstr>26.3.1信息系统生命周期</vt:lpstr>
      <vt:lpstr>26.3.2信息系统的建设过程</vt:lpstr>
      <vt:lpstr>26.3.3过程中的角色和任务</vt:lpstr>
      <vt:lpstr>26.3.3过程中的角色和任务</vt:lpstr>
      <vt:lpstr>生命周期过程的行为主体、定义和主要活动—基本过程</vt:lpstr>
      <vt:lpstr>幻灯片 18</vt:lpstr>
      <vt:lpstr>生存周期过程的行为主体、定义和主要活动—组织过程</vt:lpstr>
      <vt:lpstr>26.4 信息系统性能模型的建立</vt:lpstr>
      <vt:lpstr>26.4.1 影响信息系统性能的因素</vt:lpstr>
      <vt:lpstr>26.4.1 影响信息系统性能的因素</vt:lpstr>
      <vt:lpstr>幻灯片 23</vt:lpstr>
      <vt:lpstr>26.4.2 测试与真实环境差异分析</vt:lpstr>
      <vt:lpstr>幻灯片 25</vt:lpstr>
      <vt:lpstr>26.4.3 真实使用场景分析</vt:lpstr>
      <vt:lpstr>26.4.3 真实使用场景分析</vt:lpstr>
      <vt:lpstr>依据业务场景所建立的工作负载的样例</vt:lpstr>
      <vt:lpstr>网页的各活动的性能---成员登录活动</vt:lpstr>
      <vt:lpstr>网页的各活动的性能---建立账户活动</vt:lpstr>
      <vt:lpstr>26.4.4 性能模型建立</vt:lpstr>
      <vt:lpstr>26.4.5 性能模型确认过程</vt:lpstr>
      <vt:lpstr>26.4.5 性能模型确认过程</vt:lpstr>
      <vt:lpstr>26.5 性能评估的例子</vt:lpstr>
      <vt:lpstr>26.5.1 基本功能和性能模型</vt:lpstr>
      <vt:lpstr>股票交易性能测试模型</vt:lpstr>
      <vt:lpstr>26.5.2 单个业务追踪—T1</vt:lpstr>
      <vt:lpstr>买入业务的功能流程</vt:lpstr>
      <vt:lpstr>26.5.2 单个业务追踪压力测试—T2</vt:lpstr>
      <vt:lpstr>幻灯片 40</vt:lpstr>
      <vt:lpstr>幻灯片 41</vt:lpstr>
      <vt:lpstr>26.5.3 多用户压力测试—T3</vt:lpstr>
      <vt:lpstr>测试结果确认---业务响应时间</vt:lpstr>
      <vt:lpstr>测试结果确认---服务器CPU利用率</vt:lpstr>
      <vt:lpstr>26.5.4 确认和问题分析</vt:lpstr>
      <vt:lpstr>幻灯片 46</vt:lpstr>
      <vt:lpstr>26.5.4.2场景之二：测试配置</vt:lpstr>
      <vt:lpstr>26.6 性能能力库的建立和使用</vt:lpstr>
      <vt:lpstr>26.6.1性能分析报告</vt:lpstr>
      <vt:lpstr>26.6.1.1 响应时间和资源利用率</vt:lpstr>
      <vt:lpstr>26.6.1.2 系统容量</vt:lpstr>
      <vt:lpstr>26.6.1.3部件(子系统的)响应时间</vt:lpstr>
      <vt:lpstr>26.6.1.4版本升级的性能</vt:lpstr>
      <vt:lpstr>26.6.2 建立和使用性能库</vt:lpstr>
      <vt:lpstr>26.6.2 建立和使用性能库</vt:lpstr>
      <vt:lpstr>目录</vt:lpstr>
      <vt:lpstr>26.7.1 系统简述</vt:lpstr>
      <vt:lpstr>幻灯片 58</vt:lpstr>
      <vt:lpstr>26.7.2 系统失败原因分析</vt:lpstr>
      <vt:lpstr>26.7.2 系统失败原因分析</vt:lpstr>
      <vt:lpstr>幻灯片 61</vt:lpstr>
      <vt:lpstr>幻灯片 62</vt:lpstr>
      <vt:lpstr>幻灯片 63</vt:lpstr>
      <vt:lpstr>原因总结</vt:lpstr>
      <vt:lpstr>幻灯片 65</vt:lpstr>
      <vt:lpstr>26.8信息系统安全</vt:lpstr>
      <vt:lpstr>26.8.1 不安全的来源</vt:lpstr>
      <vt:lpstr>26.8.2 瑞士奶酪用于信息安全</vt:lpstr>
      <vt:lpstr>26.8.2.1 奶酪切片方式1---开发过程</vt:lpstr>
      <vt:lpstr>26.8.2.2 奶酪切片方式2---体系结构</vt:lpstr>
      <vt:lpstr>26.8.2.3 奶酪切片方式3---信息安全管理框架</vt:lpstr>
      <vt:lpstr>26.8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第26章 信息系统软件工程化</dc:title>
  <dc:creator>Think</dc:creator>
  <cp:lastModifiedBy>Think</cp:lastModifiedBy>
  <cp:revision>30</cp:revision>
  <dcterms:created xsi:type="dcterms:W3CDTF">2014-07-14T03:34:54Z</dcterms:created>
  <dcterms:modified xsi:type="dcterms:W3CDTF">2014-07-15T11:33:51Z</dcterms:modified>
</cp:coreProperties>
</file>