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64"/>
  </p:notesMasterIdLst>
  <p:handoutMasterIdLst>
    <p:handoutMasterId r:id="rId65"/>
  </p:handout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58"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272" r:id="rId54"/>
    <p:sldId id="309" r:id="rId55"/>
    <p:sldId id="310" r:id="rId56"/>
    <p:sldId id="311" r:id="rId57"/>
    <p:sldId id="312" r:id="rId58"/>
    <p:sldId id="313" r:id="rId59"/>
    <p:sldId id="314" r:id="rId60"/>
    <p:sldId id="315" r:id="rId61"/>
    <p:sldId id="316" r:id="rId62"/>
    <p:sldId id="308" r:id="rId63"/>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A49E0C1-E4C5-406B-863F-1E0840065CD4}" type="slidenum">
              <a:rPr lang="en-US" altLang="zh-CN" smtClean="0"/>
              <a:pPr>
                <a:defRPr/>
              </a:pPr>
              <a:t>45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第 </a:t>
            </a:r>
            <a:r>
              <a:rPr lang="en-US" altLang="zh-CN" dirty="0" smtClean="0"/>
              <a:t>27</a:t>
            </a:r>
            <a:r>
              <a:rPr lang="zh-CN" altLang="en-US" dirty="0" smtClean="0"/>
              <a:t>章 开放与开源工程</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27.2.1</a:t>
            </a:r>
            <a:r>
              <a:rPr lang="zh-CN" altLang="en-US" dirty="0" smtClean="0"/>
              <a:t>软件联盟的优势</a:t>
            </a:r>
            <a:endParaRPr lang="zh-CN" altLang="en-US" dirty="0"/>
          </a:p>
        </p:txBody>
      </p:sp>
      <p:sp>
        <p:nvSpPr>
          <p:cNvPr id="3" name="内容占位符 2"/>
          <p:cNvSpPr>
            <a:spLocks noGrp="1"/>
          </p:cNvSpPr>
          <p:nvPr>
            <p:ph idx="1"/>
          </p:nvPr>
        </p:nvSpPr>
        <p:spPr/>
        <p:txBody>
          <a:bodyPr/>
          <a:lstStyle/>
          <a:p>
            <a:r>
              <a:rPr lang="zh-CN" altLang="en-US" dirty="0" smtClean="0"/>
              <a:t>就像传统工业一样，</a:t>
            </a:r>
            <a:endParaRPr lang="en-US" altLang="zh-CN" dirty="0" smtClean="0"/>
          </a:p>
          <a:p>
            <a:pPr lvl="1"/>
            <a:r>
              <a:rPr lang="zh-CN" altLang="en-US" dirty="0" smtClean="0"/>
              <a:t>软件产业联盟首先寻求软件需求表达的通用性，让软件需求尽可能代表各方的利益；</a:t>
            </a:r>
            <a:endParaRPr lang="en-US" altLang="zh-CN" dirty="0" smtClean="0"/>
          </a:p>
          <a:p>
            <a:pPr lvl="1"/>
            <a:r>
              <a:rPr lang="zh-CN" altLang="en-US" dirty="0" smtClean="0"/>
              <a:t>其次，产业联盟可以形成统一的或标准化的软件体系结构，并依据此结构为基础，明确和规定各个子系统和部件的要求。</a:t>
            </a:r>
            <a:endParaRPr lang="en-US" altLang="zh-CN" dirty="0" smtClean="0"/>
          </a:p>
          <a:p>
            <a:pPr lvl="1"/>
            <a:r>
              <a:rPr lang="zh-CN" altLang="en-US" dirty="0" smtClean="0"/>
              <a:t>第三，定义了统一的</a:t>
            </a:r>
            <a:r>
              <a:rPr lang="en-US" dirty="0" smtClean="0"/>
              <a:t>API</a:t>
            </a:r>
            <a:r>
              <a:rPr lang="zh-CN" altLang="en-US" dirty="0" smtClean="0"/>
              <a:t>，开发者可以给出不同的代码实现，并进行相互竞争。由于采取相同的</a:t>
            </a:r>
            <a:r>
              <a:rPr lang="en-US" dirty="0" smtClean="0"/>
              <a:t>API</a:t>
            </a:r>
            <a:r>
              <a:rPr lang="zh-CN" altLang="en-US" dirty="0" smtClean="0"/>
              <a:t>或接口，即使没有这些源代码，部件或子系统也可以做到互用和互操作。</a:t>
            </a:r>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27.2.1</a:t>
            </a:r>
            <a:r>
              <a:rPr lang="zh-CN" altLang="en-US" dirty="0" smtClean="0"/>
              <a:t>软件联盟的优势</a:t>
            </a:r>
            <a:endParaRPr lang="zh-CN" altLang="en-US" dirty="0"/>
          </a:p>
        </p:txBody>
      </p:sp>
      <p:sp>
        <p:nvSpPr>
          <p:cNvPr id="3" name="内容占位符 2"/>
          <p:cNvSpPr>
            <a:spLocks noGrp="1"/>
          </p:cNvSpPr>
          <p:nvPr>
            <p:ph idx="1"/>
          </p:nvPr>
        </p:nvSpPr>
        <p:spPr/>
        <p:txBody>
          <a:bodyPr/>
          <a:lstStyle/>
          <a:p>
            <a:pPr lvl="1"/>
            <a:r>
              <a:rPr lang="zh-CN" altLang="en-US" dirty="0" smtClean="0"/>
              <a:t>第四，能够给出统一的系统测试方案，包括测试用例、测试过程和评价标准。从而保证整个软件系统的互通、互用、互操作和互测试。</a:t>
            </a:r>
            <a:endParaRPr lang="en-US" altLang="zh-CN" dirty="0" smtClean="0"/>
          </a:p>
          <a:p>
            <a:pPr lvl="1"/>
            <a:r>
              <a:rPr lang="zh-CN" altLang="en-US" dirty="0" smtClean="0"/>
              <a:t>第五，在运行和维护阶段，标准的体系结构下的同样功能的部件或子系统可以相互替换，从而避免某一个部件的生产厂商垮掉时，该部件能够被其它厂商的部件替换、运行和升级，避免整个价值链的中断。</a:t>
            </a:r>
            <a:endParaRPr lang="en-US" altLang="zh-CN" dirty="0" smtClean="0"/>
          </a:p>
          <a:p>
            <a:r>
              <a:rPr lang="zh-CN" altLang="en-US" dirty="0" smtClean="0"/>
              <a:t>从软件工程教育和培训的角度出发，产业联盟为后续的开发人才、维护与使用人才的培养奠定基础，学校可以培养产业界的标准技术和体系的毕业生可以直接进入企业承担相应的工作，缩短了企业培训时间。</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27.2.2 </a:t>
            </a:r>
            <a:r>
              <a:rPr lang="zh-CN" altLang="en-US" dirty="0" smtClean="0"/>
              <a:t>联盟的组织形式</a:t>
            </a:r>
            <a:endParaRPr lang="zh-CN" altLang="en-US" dirty="0"/>
          </a:p>
        </p:txBody>
      </p:sp>
      <p:sp>
        <p:nvSpPr>
          <p:cNvPr id="3" name="内容占位符 2"/>
          <p:cNvSpPr>
            <a:spLocks noGrp="1"/>
          </p:cNvSpPr>
          <p:nvPr>
            <p:ph idx="1"/>
          </p:nvPr>
        </p:nvSpPr>
        <p:spPr/>
        <p:txBody>
          <a:bodyPr/>
          <a:lstStyle/>
          <a:p>
            <a:r>
              <a:rPr lang="zh-CN" altLang="en-US" dirty="0" smtClean="0"/>
              <a:t>国家、国际间或行业件的软件产业联盟一般是非盈利性组织，采用会员制组织各个利益方。</a:t>
            </a:r>
            <a:endParaRPr lang="en-US" altLang="zh-CN" dirty="0" smtClean="0"/>
          </a:p>
          <a:p>
            <a:pPr lvl="1"/>
            <a:r>
              <a:rPr lang="zh-CN" altLang="en-US" dirty="0" smtClean="0"/>
              <a:t>会员一般包括产业价值链上的各个生产、研发企业、教育培训机构、方案咨询者、最终用户等。</a:t>
            </a:r>
            <a:endParaRPr lang="en-US" altLang="zh-CN" dirty="0" smtClean="0"/>
          </a:p>
          <a:p>
            <a:pPr lvl="1"/>
            <a:r>
              <a:rPr lang="zh-CN" altLang="en-US" dirty="0" smtClean="0"/>
              <a:t>联盟会依据会员缴纳会费的多少和在价值链上的重要程度，将会员分为不同的级别，赋予不同的权力和责任，并参加相应的活动。</a:t>
            </a:r>
            <a:endParaRPr lang="en-US" altLang="zh-CN" dirty="0" smtClean="0"/>
          </a:p>
          <a:p>
            <a:pPr lvl="1"/>
            <a:r>
              <a:rPr lang="zh-CN" altLang="en-US" dirty="0" smtClean="0"/>
              <a:t>产业联盟形式也具有垄断性，但其垄断是多家合作基础上垄断，避免了某一两个企业的对市场和技术的完全垄断，因此并不会削弱产业的竞争力度。</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27.2.3 </a:t>
            </a:r>
            <a:r>
              <a:rPr lang="zh-CN" altLang="en-US" dirty="0" smtClean="0"/>
              <a:t>产业联盟的例子</a:t>
            </a:r>
            <a:endParaRPr lang="zh-CN" altLang="en-US" dirty="0"/>
          </a:p>
        </p:txBody>
      </p:sp>
      <p:sp>
        <p:nvSpPr>
          <p:cNvPr id="3" name="内容占位符 2"/>
          <p:cNvSpPr>
            <a:spLocks noGrp="1"/>
          </p:cNvSpPr>
          <p:nvPr>
            <p:ph idx="1"/>
          </p:nvPr>
        </p:nvSpPr>
        <p:spPr/>
        <p:txBody>
          <a:bodyPr/>
          <a:lstStyle/>
          <a:p>
            <a:r>
              <a:rPr lang="en-US" dirty="0" smtClean="0"/>
              <a:t>27.2.3.1 </a:t>
            </a:r>
            <a:r>
              <a:rPr lang="zh-CN" altLang="en-US" dirty="0" smtClean="0"/>
              <a:t>开放移动联盟</a:t>
            </a:r>
            <a:r>
              <a:rPr lang="en-US" dirty="0" smtClean="0"/>
              <a:t>—OMA</a:t>
            </a:r>
          </a:p>
          <a:p>
            <a:pPr lvl="1"/>
            <a:r>
              <a:rPr lang="zh-CN" altLang="en-US" dirty="0" smtClean="0"/>
              <a:t>移动运营商，信息技术公司，内容提供商和应用发展商等，数量达到约</a:t>
            </a:r>
            <a:r>
              <a:rPr lang="en-US" dirty="0" smtClean="0"/>
              <a:t>300</a:t>
            </a:r>
            <a:r>
              <a:rPr lang="zh-CN" altLang="en-US" dirty="0" smtClean="0"/>
              <a:t>家，为移动通信的方案、软件体系和发展路线提供了交流、共享的平台。</a:t>
            </a:r>
            <a:endParaRPr lang="en-US" altLang="zh-CN" dirty="0" smtClean="0"/>
          </a:p>
          <a:p>
            <a:pPr lvl="1"/>
            <a:r>
              <a:rPr lang="en-US" dirty="0" smtClean="0"/>
              <a:t>OMA(Open Mobile Alliance)</a:t>
            </a:r>
            <a:r>
              <a:rPr lang="zh-CN" altLang="en-US" dirty="0" smtClean="0"/>
              <a:t>组织是由两个标准化组织</a:t>
            </a:r>
            <a:r>
              <a:rPr lang="en-US" dirty="0" smtClean="0"/>
              <a:t>WAP</a:t>
            </a:r>
            <a:r>
              <a:rPr lang="zh-CN" altLang="en-US" dirty="0" smtClean="0"/>
              <a:t>论坛（</a:t>
            </a:r>
            <a:r>
              <a:rPr lang="en-US" dirty="0" smtClean="0"/>
              <a:t>WAP Forum</a:t>
            </a:r>
            <a:r>
              <a:rPr lang="zh-CN" altLang="en-US" dirty="0" smtClean="0"/>
              <a:t>）和开放式移动体系结构于</a:t>
            </a:r>
            <a:r>
              <a:rPr lang="en-US" dirty="0" smtClean="0"/>
              <a:t>2002</a:t>
            </a:r>
            <a:r>
              <a:rPr lang="zh-CN" altLang="en-US" dirty="0" smtClean="0"/>
              <a:t>年</a:t>
            </a:r>
            <a:r>
              <a:rPr lang="en-US" dirty="0" smtClean="0"/>
              <a:t>6</a:t>
            </a:r>
            <a:r>
              <a:rPr lang="zh-CN" altLang="en-US" dirty="0" smtClean="0"/>
              <a:t>月合并建立。</a:t>
            </a:r>
            <a:endParaRPr lang="en-US" altLang="zh-CN" dirty="0" smtClean="0"/>
          </a:p>
          <a:p>
            <a:pPr lvl="1"/>
            <a:r>
              <a:rPr lang="zh-CN" altLang="en-US" dirty="0" smtClean="0"/>
              <a:t>随后其它的一些移动业务规范工作组织如区域互用性论坛</a:t>
            </a:r>
            <a:r>
              <a:rPr lang="en-US" dirty="0" smtClean="0"/>
              <a:t>, </a:t>
            </a:r>
            <a:r>
              <a:rPr lang="en-US" dirty="0" err="1" smtClean="0"/>
              <a:t>SyncML</a:t>
            </a:r>
            <a:r>
              <a:rPr lang="en-US" dirty="0" smtClean="0"/>
              <a:t>, MMS</a:t>
            </a:r>
            <a:r>
              <a:rPr lang="zh-CN" altLang="en-US" dirty="0" smtClean="0"/>
              <a:t>互用性研究组（</a:t>
            </a:r>
            <a:r>
              <a:rPr lang="en-US" dirty="0" smtClean="0"/>
              <a:t>MMS </a:t>
            </a:r>
            <a:r>
              <a:rPr lang="zh-CN" altLang="en-US" dirty="0" smtClean="0"/>
              <a:t>） 和无线协会（</a:t>
            </a:r>
            <a:r>
              <a:rPr lang="en-US" dirty="0" smtClean="0"/>
              <a:t>Wireless Village</a:t>
            </a:r>
            <a:r>
              <a:rPr lang="zh-CN" altLang="en-US" dirty="0" smtClean="0"/>
              <a:t>）又相继加入。</a:t>
            </a:r>
          </a:p>
          <a:p>
            <a:pPr lvl="1"/>
            <a:r>
              <a:rPr lang="en-US" dirty="0" smtClean="0"/>
              <a:t>OMA</a:t>
            </a:r>
            <a:r>
              <a:rPr lang="zh-CN" altLang="en-US" dirty="0" smtClean="0"/>
              <a:t>降低了电信运营商、软件开发商等的重复劳动。</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42900" lvl="1" indent="-342900">
              <a:buFontTx/>
              <a:buChar char="•"/>
            </a:pPr>
            <a:r>
              <a:rPr lang="en-US" dirty="0" smtClean="0"/>
              <a:t>27.2.3.2 </a:t>
            </a:r>
            <a:r>
              <a:rPr lang="en-US" dirty="0" err="1" smtClean="0"/>
              <a:t>TMForum</a:t>
            </a:r>
            <a:r>
              <a:rPr lang="zh-CN" altLang="en-US" dirty="0" smtClean="0"/>
              <a:t>联盟与</a:t>
            </a:r>
            <a:r>
              <a:rPr lang="en-US" dirty="0" smtClean="0"/>
              <a:t>OSS/J</a:t>
            </a:r>
            <a:endParaRPr lang="zh-CN" altLang="en-US" dirty="0" smtClean="0"/>
          </a:p>
          <a:p>
            <a:pPr lvl="1"/>
            <a:r>
              <a:rPr lang="zh-CN" altLang="en-US" dirty="0" smtClean="0"/>
              <a:t>电信管理论坛（</a:t>
            </a:r>
            <a:r>
              <a:rPr lang="en-US" dirty="0" err="1" smtClean="0"/>
              <a:t>TMForum</a:t>
            </a:r>
            <a:r>
              <a:rPr lang="zh-CN" altLang="en-US" dirty="0" smtClean="0"/>
              <a:t>）就是一个全球性、非盈利的产业协会，专注于降低电信服务和业务运营的复杂度。</a:t>
            </a:r>
            <a:endParaRPr lang="en-US" altLang="zh-CN" dirty="0" smtClean="0"/>
          </a:p>
          <a:p>
            <a:pPr lvl="1"/>
            <a:r>
              <a:rPr lang="en-US" dirty="0" smtClean="0"/>
              <a:t>2000</a:t>
            </a:r>
            <a:r>
              <a:rPr lang="zh-CN" altLang="en-US" dirty="0" smtClean="0"/>
              <a:t>年，</a:t>
            </a:r>
            <a:r>
              <a:rPr lang="en-US" dirty="0" err="1" smtClean="0"/>
              <a:t>TMForum</a:t>
            </a:r>
            <a:r>
              <a:rPr lang="zh-CN" altLang="en-US" dirty="0" smtClean="0"/>
              <a:t>提出了新一代运行系统和软件</a:t>
            </a:r>
            <a:r>
              <a:rPr lang="en-US" dirty="0" smtClean="0"/>
              <a:t>(New Generation Operations Systems and Software (NGOSS))</a:t>
            </a:r>
            <a:r>
              <a:rPr lang="zh-CN" altLang="en-US" dirty="0" smtClean="0"/>
              <a:t>模型，将模型分为：</a:t>
            </a:r>
          </a:p>
          <a:p>
            <a:pPr lvl="2"/>
            <a:r>
              <a:rPr lang="en-US" b="1" dirty="0" smtClean="0"/>
              <a:t>1</a:t>
            </a:r>
            <a:r>
              <a:rPr lang="zh-CN" altLang="en-US" b="1" dirty="0" smtClean="0"/>
              <a:t>）信息模型</a:t>
            </a:r>
            <a:r>
              <a:rPr lang="en-US" dirty="0" smtClean="0"/>
              <a:t>(</a:t>
            </a:r>
            <a:r>
              <a:rPr lang="zh-CN" altLang="en-US" dirty="0" smtClean="0"/>
              <a:t>共享信息</a:t>
            </a:r>
            <a:r>
              <a:rPr lang="en-US" dirty="0" smtClean="0"/>
              <a:t>/</a:t>
            </a:r>
            <a:r>
              <a:rPr lang="zh-CN" altLang="en-US" dirty="0" smtClean="0"/>
              <a:t>数据模型</a:t>
            </a:r>
            <a:r>
              <a:rPr lang="en-US" dirty="0" smtClean="0"/>
              <a:t>--Shared Information/Data model, -- SID)</a:t>
            </a:r>
            <a:r>
              <a:rPr lang="zh-CN" altLang="en-US" dirty="0" smtClean="0"/>
              <a:t>，即，信息框架；</a:t>
            </a:r>
          </a:p>
          <a:p>
            <a:pPr lvl="2"/>
            <a:r>
              <a:rPr lang="en-US" b="1" dirty="0" smtClean="0"/>
              <a:t>2</a:t>
            </a:r>
            <a:r>
              <a:rPr lang="zh-CN" altLang="en-US" b="1" dirty="0" smtClean="0"/>
              <a:t>）过程模型</a:t>
            </a:r>
            <a:r>
              <a:rPr lang="en-US" dirty="0" smtClean="0"/>
              <a:t>(</a:t>
            </a:r>
            <a:r>
              <a:rPr lang="zh-CN" altLang="en-US" dirty="0" smtClean="0"/>
              <a:t>增强的电信运营图</a:t>
            </a:r>
            <a:r>
              <a:rPr lang="en-US" dirty="0" smtClean="0"/>
              <a:t>--enhanced Telecom Operation Map--</a:t>
            </a:r>
            <a:r>
              <a:rPr lang="en-US" dirty="0" err="1" smtClean="0"/>
              <a:t>eTOM</a:t>
            </a:r>
            <a:r>
              <a:rPr lang="en-US" dirty="0" smtClean="0"/>
              <a:t>)</a:t>
            </a:r>
            <a:r>
              <a:rPr lang="zh-CN" altLang="en-US" dirty="0" smtClean="0"/>
              <a:t>，即业务过程框架；</a:t>
            </a:r>
          </a:p>
          <a:p>
            <a:pPr lvl="2"/>
            <a:r>
              <a:rPr lang="en-US" b="1" dirty="0" smtClean="0"/>
              <a:t>3</a:t>
            </a:r>
            <a:r>
              <a:rPr lang="zh-CN" altLang="en-US" b="1" dirty="0" smtClean="0"/>
              <a:t>）应用模型</a:t>
            </a:r>
            <a:r>
              <a:rPr lang="en-US" dirty="0" smtClean="0"/>
              <a:t>(</a:t>
            </a:r>
            <a:r>
              <a:rPr lang="zh-CN" altLang="en-US" dirty="0" smtClean="0"/>
              <a:t>电信应用图</a:t>
            </a:r>
            <a:r>
              <a:rPr lang="en-US" dirty="0" smtClean="0"/>
              <a:t>-- Telecom Application Map)</a:t>
            </a:r>
            <a:r>
              <a:rPr lang="zh-CN" altLang="en-US" dirty="0" smtClean="0"/>
              <a:t>，即，应用框架，描述体系结构和生命周期模型。</a:t>
            </a:r>
          </a:p>
          <a:p>
            <a:pPr lvl="1"/>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ChangeAspect="1" noChangeArrowheads="1"/>
          </p:cNvPicPr>
          <p:nvPr/>
        </p:nvPicPr>
        <p:blipFill>
          <a:blip r:embed="rId2"/>
          <a:srcRect/>
          <a:stretch>
            <a:fillRect/>
          </a:stretch>
        </p:blipFill>
        <p:spPr bwMode="auto">
          <a:xfrm>
            <a:off x="358572" y="1361621"/>
            <a:ext cx="8785428" cy="38635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27.3 </a:t>
            </a:r>
            <a:r>
              <a:rPr lang="zh-CN" altLang="en-US" dirty="0" smtClean="0"/>
              <a:t>虚拟组织</a:t>
            </a:r>
            <a:endParaRPr lang="zh-CN" altLang="en-US" dirty="0"/>
          </a:p>
        </p:txBody>
      </p:sp>
      <p:sp>
        <p:nvSpPr>
          <p:cNvPr id="3" name="内容占位符 2"/>
          <p:cNvSpPr>
            <a:spLocks noGrp="1"/>
          </p:cNvSpPr>
          <p:nvPr>
            <p:ph idx="1"/>
          </p:nvPr>
        </p:nvSpPr>
        <p:spPr/>
        <p:txBody>
          <a:bodyPr/>
          <a:lstStyle/>
          <a:p>
            <a:r>
              <a:rPr lang="zh-CN" altLang="en-US" dirty="0" smtClean="0"/>
              <a:t>互联网世界是一个无边界的世界，从经济价值上区别于有边界的世界。</a:t>
            </a:r>
            <a:endParaRPr lang="en-US" altLang="zh-CN" dirty="0" smtClean="0"/>
          </a:p>
          <a:p>
            <a:pPr lvl="1"/>
            <a:r>
              <a:rPr lang="zh-CN" altLang="en-US" dirty="0" smtClean="0"/>
              <a:t>一个群体的设备、软件和组织能力和商业过程可以被重新构建，以便快速地适应与外部世界的无缝交流。</a:t>
            </a:r>
            <a:endParaRPr lang="en-US" altLang="zh-CN" dirty="0" smtClean="0"/>
          </a:p>
          <a:p>
            <a:pPr lvl="1"/>
            <a:r>
              <a:rPr lang="zh-CN" altLang="en-US" dirty="0" smtClean="0"/>
              <a:t>形成了新的组织特征</a:t>
            </a:r>
            <a:r>
              <a:rPr lang="en-US" dirty="0" smtClean="0"/>
              <a:t>---</a:t>
            </a:r>
            <a:r>
              <a:rPr lang="zh-CN" altLang="en-US" dirty="0" smtClean="0"/>
              <a:t>“虚拟性</a:t>
            </a:r>
            <a:r>
              <a:rPr lang="en-US" dirty="0" smtClean="0"/>
              <a:t>(virtual)</a:t>
            </a:r>
            <a:r>
              <a:rPr lang="zh-CN" altLang="en-US" dirty="0" smtClean="0"/>
              <a:t>”</a:t>
            </a:r>
            <a:r>
              <a:rPr lang="en-US" dirty="0" smtClean="0"/>
              <a:t>----</a:t>
            </a:r>
            <a:r>
              <a:rPr lang="zh-CN" altLang="en-US" dirty="0" smtClean="0"/>
              <a:t>可以建立虚拟组织，形成新的联盟、合资、合作、以及不断增加的外围代理和支持群体，成为虚拟的、无</a:t>
            </a:r>
            <a:r>
              <a:rPr lang="en-US" dirty="0" smtClean="0"/>
              <a:t>(</a:t>
            </a:r>
            <a:r>
              <a:rPr lang="zh-CN" altLang="en-US" dirty="0" smtClean="0"/>
              <a:t>国家和企业</a:t>
            </a:r>
            <a:r>
              <a:rPr lang="en-US" dirty="0" smtClean="0"/>
              <a:t>)</a:t>
            </a:r>
            <a:r>
              <a:rPr lang="zh-CN" altLang="en-US" dirty="0" smtClean="0"/>
              <a:t>边界的网络组织。</a:t>
            </a:r>
            <a:endParaRPr lang="en-US" altLang="zh-CN" dirty="0" smtClean="0"/>
          </a:p>
          <a:p>
            <a:r>
              <a:rPr lang="en-US" dirty="0" smtClean="0"/>
              <a:t>Byrne</a:t>
            </a:r>
            <a:r>
              <a:rPr lang="zh-CN" altLang="en-US" dirty="0" smtClean="0"/>
              <a:t>于</a:t>
            </a:r>
            <a:r>
              <a:rPr lang="en-US" dirty="0" smtClean="0"/>
              <a:t>1993</a:t>
            </a:r>
            <a:r>
              <a:rPr lang="zh-CN" altLang="en-US" dirty="0" smtClean="0"/>
              <a:t>年提出虚拟组织概念后将其定义为：一个由独立的企业</a:t>
            </a:r>
            <a:r>
              <a:rPr lang="en-US" dirty="0" smtClean="0"/>
              <a:t>(</a:t>
            </a:r>
            <a:r>
              <a:rPr lang="zh-CN" altLang="en-US" dirty="0" smtClean="0"/>
              <a:t>供应商、客户等</a:t>
            </a:r>
            <a:r>
              <a:rPr lang="en-US" dirty="0" smtClean="0"/>
              <a:t>)</a:t>
            </a:r>
            <a:r>
              <a:rPr lang="zh-CN" altLang="en-US" dirty="0" smtClean="0"/>
              <a:t>组成的，通过</a:t>
            </a:r>
            <a:r>
              <a:rPr lang="en-US" dirty="0" smtClean="0"/>
              <a:t>IT</a:t>
            </a:r>
            <a:r>
              <a:rPr lang="zh-CN" altLang="en-US" dirty="0" smtClean="0"/>
              <a:t>共享技术、成本、相互交换市场的临时网络</a:t>
            </a:r>
            <a:r>
              <a:rPr lang="en-US" dirty="0" smtClean="0"/>
              <a:t>….</a:t>
            </a:r>
            <a:r>
              <a:rPr lang="zh-CN" altLang="en-US" dirty="0" smtClean="0"/>
              <a:t>网络成员没有层次，没有垂直领导关系。</a:t>
            </a:r>
          </a:p>
          <a:p>
            <a:pPr lvl="1"/>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61571" y="1222829"/>
            <a:ext cx="8001000" cy="4902200"/>
          </a:xfrm>
        </p:spPr>
        <p:txBody>
          <a:bodyPr/>
          <a:lstStyle/>
          <a:p>
            <a:r>
              <a:rPr lang="zh-CN" altLang="en-US" dirty="0" smtClean="0"/>
              <a:t>虚拟</a:t>
            </a:r>
            <a:r>
              <a:rPr lang="en-US" dirty="0" smtClean="0"/>
              <a:t>(virtual)</a:t>
            </a:r>
            <a:r>
              <a:rPr lang="zh-CN" altLang="en-US" dirty="0" smtClean="0"/>
              <a:t>已被广泛地应用于各个领域，例如虚拟内存、虚拟队伍、虚拟工作空间、虚拟教室、甚至于虚拟现实</a:t>
            </a:r>
            <a:r>
              <a:rPr lang="en-US" dirty="0" smtClean="0"/>
              <a:t>(virtual reality)</a:t>
            </a:r>
            <a:r>
              <a:rPr lang="zh-CN" altLang="en-US" dirty="0" smtClean="0"/>
              <a:t>。</a:t>
            </a:r>
            <a:endParaRPr lang="en-US" altLang="zh-CN" dirty="0" smtClean="0"/>
          </a:p>
          <a:p>
            <a:pPr lvl="1"/>
            <a:r>
              <a:rPr lang="zh-CN" altLang="en-US" dirty="0" smtClean="0"/>
              <a:t>计算机界把虚拟组织定义为：能够把业务目标与所需的程序动态连接的机制。</a:t>
            </a:r>
          </a:p>
          <a:p>
            <a:r>
              <a:rPr lang="zh-CN" altLang="en-US" dirty="0" smtClean="0"/>
              <a:t>与传统的垂直分层的组织对比，虚拟组织能够在同样的资源条件下，完成传统组织无法实现的目标。</a:t>
            </a:r>
            <a:endParaRPr lang="en-US" altLang="zh-CN" dirty="0" smtClean="0"/>
          </a:p>
          <a:p>
            <a:pPr lvl="1"/>
            <a:r>
              <a:rPr lang="en-US" dirty="0" err="1" smtClean="0"/>
              <a:t>Sawhney</a:t>
            </a:r>
            <a:r>
              <a:rPr lang="en-US" dirty="0" smtClean="0"/>
              <a:t> &amp; Parikh </a:t>
            </a:r>
            <a:r>
              <a:rPr lang="zh-CN" altLang="en-US" dirty="0" smtClean="0"/>
              <a:t>于</a:t>
            </a:r>
            <a:r>
              <a:rPr lang="en-US" dirty="0" smtClean="0"/>
              <a:t>2001</a:t>
            </a:r>
            <a:r>
              <a:rPr lang="zh-CN" altLang="en-US" dirty="0" smtClean="0"/>
              <a:t>年把虚拟组织的优势看作为“网络化智能</a:t>
            </a:r>
            <a:r>
              <a:rPr lang="en-US" dirty="0" smtClean="0"/>
              <a:t>(networked intelligence)</a:t>
            </a:r>
            <a:r>
              <a:rPr lang="zh-CN" altLang="en-US" dirty="0" smtClean="0"/>
              <a:t>”，表达构成虚拟组织中部件或模块的灵活性，并由此产生出预期不到工作成绩和能力。</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27.4 </a:t>
            </a:r>
            <a:r>
              <a:rPr lang="zh-CN" altLang="en-US" dirty="0" smtClean="0"/>
              <a:t>开源工程</a:t>
            </a:r>
            <a:endParaRPr lang="zh-CN" altLang="en-US" dirty="0"/>
          </a:p>
        </p:txBody>
      </p:sp>
      <p:sp>
        <p:nvSpPr>
          <p:cNvPr id="3" name="内容占位符 2"/>
          <p:cNvSpPr>
            <a:spLocks noGrp="1"/>
          </p:cNvSpPr>
          <p:nvPr>
            <p:ph idx="1"/>
          </p:nvPr>
        </p:nvSpPr>
        <p:spPr/>
        <p:txBody>
          <a:bodyPr/>
          <a:lstStyle/>
          <a:p>
            <a:r>
              <a:rPr lang="en-US" dirty="0" smtClean="0"/>
              <a:t>27.4.1 </a:t>
            </a:r>
            <a:r>
              <a:rPr lang="zh-CN" altLang="en-US" dirty="0" smtClean="0"/>
              <a:t>闭源、自由与开源</a:t>
            </a:r>
            <a:r>
              <a:rPr lang="en-US" dirty="0" smtClean="0"/>
              <a:t>(F/OSS)	</a:t>
            </a:r>
            <a:endParaRPr lang="zh-CN" altLang="en-US" dirty="0" smtClean="0"/>
          </a:p>
          <a:p>
            <a:r>
              <a:rPr lang="en-US" dirty="0" smtClean="0"/>
              <a:t>27.4.2 F/OSS</a:t>
            </a:r>
            <a:r>
              <a:rPr lang="zh-CN" altLang="en-US" dirty="0" smtClean="0"/>
              <a:t>项目组织</a:t>
            </a:r>
          </a:p>
          <a:p>
            <a:r>
              <a:rPr lang="en-US" dirty="0" smtClean="0"/>
              <a:t>27.4.2 F/OSS</a:t>
            </a:r>
            <a:r>
              <a:rPr lang="zh-CN" altLang="en-US" dirty="0" smtClean="0"/>
              <a:t>过程</a:t>
            </a:r>
          </a:p>
          <a:p>
            <a:r>
              <a:rPr lang="en-US" dirty="0" smtClean="0"/>
              <a:t>27.4.3 F/OSS</a:t>
            </a:r>
            <a:r>
              <a:rPr lang="zh-CN" altLang="en-US" dirty="0" smtClean="0"/>
              <a:t>的文化</a:t>
            </a:r>
          </a:p>
          <a:p>
            <a:r>
              <a:rPr lang="en-US" dirty="0" smtClean="0"/>
              <a:t>27.4.4 F/OSS</a:t>
            </a:r>
            <a:r>
              <a:rPr lang="zh-CN" altLang="en-US" dirty="0" smtClean="0"/>
              <a:t>的进化</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27.4.1 </a:t>
            </a:r>
            <a:r>
              <a:rPr lang="zh-CN" altLang="en-US" dirty="0" smtClean="0"/>
              <a:t>闭源、自由与开源</a:t>
            </a:r>
            <a:r>
              <a:rPr lang="en-US" dirty="0" smtClean="0"/>
              <a:t>(F/OSS)</a:t>
            </a:r>
            <a:endParaRPr lang="zh-CN" altLang="en-US" dirty="0"/>
          </a:p>
        </p:txBody>
      </p:sp>
      <p:sp>
        <p:nvSpPr>
          <p:cNvPr id="3" name="内容占位符 2"/>
          <p:cNvSpPr>
            <a:spLocks noGrp="1"/>
          </p:cNvSpPr>
          <p:nvPr>
            <p:ph idx="1"/>
          </p:nvPr>
        </p:nvSpPr>
        <p:spPr/>
        <p:txBody>
          <a:bodyPr/>
          <a:lstStyle/>
          <a:p>
            <a:r>
              <a:rPr lang="zh-CN" altLang="en-US" dirty="0" smtClean="0"/>
              <a:t>闭源软件</a:t>
            </a:r>
            <a:r>
              <a:rPr lang="en-US" dirty="0" smtClean="0"/>
              <a:t>(Closed Source Software)</a:t>
            </a:r>
            <a:r>
              <a:rPr lang="zh-CN" altLang="en-US" dirty="0" smtClean="0"/>
              <a:t>，</a:t>
            </a:r>
            <a:endParaRPr lang="en-US" altLang="zh-CN" dirty="0" smtClean="0"/>
          </a:p>
          <a:p>
            <a:pPr lvl="1"/>
            <a:r>
              <a:rPr lang="zh-CN" altLang="en-US" dirty="0" smtClean="0"/>
              <a:t>传统的软件销售提供给用户的是版权和使用许可证，而不包括源代码，只有开发方具有源代码。</a:t>
            </a:r>
            <a:endParaRPr lang="en-US" altLang="zh-CN" dirty="0" smtClean="0"/>
          </a:p>
          <a:p>
            <a:pPr lvl="1"/>
            <a:r>
              <a:rPr lang="zh-CN" altLang="en-US" dirty="0" smtClean="0"/>
              <a:t>用户不能随意安装、修改和反跟踪可执行的代码。这种措施限制了用户的权利，很容易形成市场的垄断行为。</a:t>
            </a:r>
            <a:endParaRPr lang="en-US" altLang="zh-CN" dirty="0" smtClean="0"/>
          </a:p>
          <a:p>
            <a:pPr lvl="1"/>
            <a:r>
              <a:rPr lang="zh-CN" altLang="en-US" dirty="0" smtClean="0"/>
              <a:t>有些情况下，用户会要求开发方提供源代码，但是由于用户不会向外传播、发布、修改源代码，这些源代码仍然是闭源的。除利益方之外，他人并没有充分使用、修改和重新发布代码的权利。</a:t>
            </a:r>
            <a:endParaRPr lang="en-US" altLang="zh-CN" dirty="0" smtClean="0"/>
          </a:p>
          <a:p>
            <a:r>
              <a:rPr lang="zh-CN" altLang="en-US" dirty="0" smtClean="0"/>
              <a:t>为避免限制，人们提出自由</a:t>
            </a:r>
            <a:r>
              <a:rPr lang="en-US" dirty="0" smtClean="0"/>
              <a:t>(Free)</a:t>
            </a:r>
            <a:r>
              <a:rPr lang="zh-CN" altLang="en-US" dirty="0" smtClean="0"/>
              <a:t>软件和开源</a:t>
            </a:r>
            <a:r>
              <a:rPr lang="en-US" dirty="0" smtClean="0"/>
              <a:t>(open)</a:t>
            </a:r>
            <a:r>
              <a:rPr lang="zh-CN" altLang="en-US" dirty="0" smtClean="0"/>
              <a:t>软件，解决闭源系统的限制。</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27.1</a:t>
            </a:r>
            <a:r>
              <a:rPr lang="zh-CN" altLang="en-US" dirty="0" smtClean="0"/>
              <a:t>软件价值链</a:t>
            </a:r>
          </a:p>
          <a:p>
            <a:r>
              <a:rPr lang="en-US" dirty="0" smtClean="0"/>
              <a:t>27.2 </a:t>
            </a:r>
            <a:r>
              <a:rPr lang="zh-CN" altLang="en-US" dirty="0" smtClean="0"/>
              <a:t>产业联盟</a:t>
            </a:r>
          </a:p>
          <a:p>
            <a:r>
              <a:rPr lang="en-US" dirty="0" smtClean="0"/>
              <a:t>27.3 </a:t>
            </a:r>
            <a:r>
              <a:rPr lang="zh-CN" altLang="en-US" dirty="0" smtClean="0"/>
              <a:t>虚拟组织</a:t>
            </a:r>
          </a:p>
          <a:p>
            <a:r>
              <a:rPr lang="en-US" dirty="0" smtClean="0"/>
              <a:t>27.4 </a:t>
            </a:r>
            <a:r>
              <a:rPr lang="zh-CN" altLang="en-US" dirty="0" smtClean="0"/>
              <a:t>开源工程</a:t>
            </a:r>
          </a:p>
          <a:p>
            <a:r>
              <a:rPr lang="en-US" dirty="0" smtClean="0"/>
              <a:t>27.5 F/OSS</a:t>
            </a:r>
            <a:r>
              <a:rPr lang="zh-CN" altLang="en-US" dirty="0" smtClean="0"/>
              <a:t>的质量保证</a:t>
            </a:r>
          </a:p>
          <a:p>
            <a:r>
              <a:rPr lang="en-US" dirty="0" smtClean="0"/>
              <a:t>27.6 </a:t>
            </a:r>
            <a:r>
              <a:rPr lang="zh-CN" altLang="en-US" dirty="0" smtClean="0"/>
              <a:t>政府与开源</a:t>
            </a:r>
          </a:p>
          <a:p>
            <a:r>
              <a:rPr lang="en-US" dirty="0" smtClean="0"/>
              <a:t>27.7 </a:t>
            </a:r>
            <a:r>
              <a:rPr lang="zh-CN" altLang="en-US" dirty="0" smtClean="0"/>
              <a:t>全球化软件工程</a:t>
            </a:r>
            <a:r>
              <a:rPr lang="en-US" dirty="0" smtClean="0"/>
              <a:t>	</a:t>
            </a:r>
            <a:endParaRPr lang="zh-CN" altLang="en-US" dirty="0" smtClean="0"/>
          </a:p>
          <a:p>
            <a:r>
              <a:rPr lang="en-US" dirty="0" smtClean="0"/>
              <a:t>27.8 </a:t>
            </a:r>
            <a:r>
              <a:rPr lang="zh-CN" altLang="en-US" dirty="0" smtClean="0"/>
              <a:t>总结</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自由软件</a:t>
            </a:r>
            <a:endParaRPr lang="zh-CN" altLang="en-US" dirty="0"/>
          </a:p>
        </p:txBody>
      </p:sp>
      <p:sp>
        <p:nvSpPr>
          <p:cNvPr id="3" name="内容占位符 2"/>
          <p:cNvSpPr>
            <a:spLocks noGrp="1"/>
          </p:cNvSpPr>
          <p:nvPr>
            <p:ph idx="1"/>
          </p:nvPr>
        </p:nvSpPr>
        <p:spPr/>
        <p:txBody>
          <a:bodyPr/>
          <a:lstStyle/>
          <a:p>
            <a:r>
              <a:rPr lang="zh-CN" altLang="en-US" dirty="0" smtClean="0"/>
              <a:t>自由软件协会</a:t>
            </a:r>
            <a:r>
              <a:rPr lang="en-US" dirty="0" smtClean="0"/>
              <a:t>(Free Software Foundation)</a:t>
            </a:r>
            <a:r>
              <a:rPr lang="zh-CN" altLang="en-US" dirty="0" smtClean="0"/>
              <a:t>是一个非盈利的组织，目的是推动计算机用户能够自由分享、学习和修改的软件，对抗专有</a:t>
            </a:r>
            <a:r>
              <a:rPr lang="en-US" dirty="0" smtClean="0"/>
              <a:t>(proprietary)</a:t>
            </a:r>
            <a:r>
              <a:rPr lang="zh-CN" altLang="en-US" dirty="0" smtClean="0"/>
              <a:t>软件产权</a:t>
            </a:r>
            <a:endParaRPr lang="en-US" altLang="zh-CN" dirty="0" smtClean="0"/>
          </a:p>
          <a:p>
            <a:pPr lvl="1"/>
            <a:r>
              <a:rPr lang="en-US" dirty="0" smtClean="0"/>
              <a:t>1</a:t>
            </a:r>
            <a:r>
              <a:rPr lang="zh-CN" altLang="en-US" dirty="0" smtClean="0"/>
              <a:t>）不论目的为何，有使用该软件的自由；</a:t>
            </a:r>
            <a:r>
              <a:rPr lang="en-US" dirty="0" smtClean="0"/>
              <a:t> </a:t>
            </a:r>
            <a:endParaRPr lang="zh-CN" altLang="en-US" dirty="0" smtClean="0"/>
          </a:p>
          <a:p>
            <a:pPr lvl="1"/>
            <a:r>
              <a:rPr lang="en-US" dirty="0" smtClean="0"/>
              <a:t>2</a:t>
            </a:r>
            <a:r>
              <a:rPr lang="zh-CN" altLang="en-US" dirty="0" smtClean="0"/>
              <a:t>）有研究该软件如何运行的自由，并且可以改写该软件让其符合使用者自身的需求。取得该软件的源码是达到此目的前提；</a:t>
            </a:r>
          </a:p>
          <a:p>
            <a:pPr lvl="1"/>
            <a:r>
              <a:rPr lang="en-US" dirty="0" smtClean="0"/>
              <a:t>3</a:t>
            </a:r>
            <a:r>
              <a:rPr lang="zh-CN" altLang="en-US" dirty="0" smtClean="0"/>
              <a:t>）重新发布该软件的自由，所以每个人都可以发布自由软件给他人；</a:t>
            </a:r>
            <a:r>
              <a:rPr lang="en-US" dirty="0" smtClean="0"/>
              <a:t> </a:t>
            </a:r>
            <a:endParaRPr lang="zh-CN" altLang="en-US" dirty="0" smtClean="0"/>
          </a:p>
          <a:p>
            <a:pPr lvl="1"/>
            <a:r>
              <a:rPr lang="en-US" dirty="0" smtClean="0"/>
              <a:t>4</a:t>
            </a:r>
            <a:r>
              <a:rPr lang="zh-CN" altLang="en-US" dirty="0" smtClean="0"/>
              <a:t>）改善和再利用该软件的自由，并且可以发表改写版供公众使用，如此一来，整个社群都可以受惠。</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开源软件</a:t>
            </a:r>
            <a:endParaRPr lang="zh-CN" altLang="en-US" dirty="0"/>
          </a:p>
        </p:txBody>
      </p:sp>
      <p:sp>
        <p:nvSpPr>
          <p:cNvPr id="3" name="内容占位符 2"/>
          <p:cNvSpPr>
            <a:spLocks noGrp="1"/>
          </p:cNvSpPr>
          <p:nvPr>
            <p:ph idx="1"/>
          </p:nvPr>
        </p:nvSpPr>
        <p:spPr/>
        <p:txBody>
          <a:bodyPr/>
          <a:lstStyle/>
          <a:p>
            <a:r>
              <a:rPr lang="zh-CN" altLang="en-US" dirty="0" smtClean="0"/>
              <a:t>开源动力定义了</a:t>
            </a:r>
            <a:r>
              <a:rPr lang="zh-CN" altLang="en-US" b="1" dirty="0" smtClean="0"/>
              <a:t>开源原则：</a:t>
            </a:r>
            <a:endParaRPr lang="en-US" altLang="zh-CN" dirty="0" smtClean="0"/>
          </a:p>
          <a:p>
            <a:pPr lvl="1"/>
            <a:r>
              <a:rPr lang="en-US" dirty="0" smtClean="0"/>
              <a:t>1) </a:t>
            </a:r>
            <a:r>
              <a:rPr lang="zh-CN" altLang="en-US" dirty="0" smtClean="0"/>
              <a:t>支持自由重新发布</a:t>
            </a:r>
            <a:r>
              <a:rPr lang="en-US" dirty="0" smtClean="0"/>
              <a:t>(Free Redistribution)</a:t>
            </a:r>
            <a:r>
              <a:rPr lang="zh-CN" altLang="en-US" dirty="0" smtClean="0"/>
              <a:t>；</a:t>
            </a:r>
            <a:endParaRPr lang="en-US" altLang="zh-CN" dirty="0" smtClean="0"/>
          </a:p>
          <a:p>
            <a:pPr lvl="1"/>
            <a:r>
              <a:rPr lang="en-US" dirty="0" smtClean="0"/>
              <a:t>2) </a:t>
            </a:r>
            <a:r>
              <a:rPr lang="zh-CN" altLang="en-US" dirty="0" smtClean="0"/>
              <a:t>提供源代码和编译后的代码一起发布；</a:t>
            </a:r>
            <a:endParaRPr lang="en-US" altLang="zh-CN" dirty="0" smtClean="0"/>
          </a:p>
          <a:p>
            <a:pPr lvl="1"/>
            <a:r>
              <a:rPr lang="en-US" dirty="0" smtClean="0"/>
              <a:t>3) </a:t>
            </a:r>
            <a:r>
              <a:rPr lang="zh-CN" altLang="en-US" dirty="0" smtClean="0"/>
              <a:t>允许衍生新作品</a:t>
            </a:r>
            <a:r>
              <a:rPr lang="en-US" dirty="0" smtClean="0"/>
              <a:t>(Derived Works)</a:t>
            </a:r>
            <a:r>
              <a:rPr lang="zh-CN" altLang="en-US" dirty="0" smtClean="0"/>
              <a:t>。</a:t>
            </a:r>
            <a:endParaRPr lang="en-US" altLang="zh-CN" dirty="0" smtClean="0"/>
          </a:p>
          <a:p>
            <a:pPr lvl="1"/>
            <a:r>
              <a:rPr lang="en-US" dirty="0" smtClean="0"/>
              <a:t>4) </a:t>
            </a:r>
            <a:r>
              <a:rPr lang="zh-CN" altLang="en-US" dirty="0" smtClean="0"/>
              <a:t>保持作者源代码的完整性；</a:t>
            </a:r>
            <a:endParaRPr lang="en-US" altLang="zh-CN" dirty="0" smtClean="0"/>
          </a:p>
          <a:p>
            <a:pPr lvl="1"/>
            <a:r>
              <a:rPr lang="en-US" dirty="0" smtClean="0"/>
              <a:t>5</a:t>
            </a:r>
            <a:r>
              <a:rPr lang="zh-CN" altLang="en-US" dirty="0" smtClean="0"/>
              <a:t>）不能歧视任何个人和团体；</a:t>
            </a:r>
            <a:endParaRPr lang="en-US" altLang="zh-CN" dirty="0" smtClean="0"/>
          </a:p>
          <a:p>
            <a:pPr lvl="1"/>
            <a:r>
              <a:rPr lang="en-US" dirty="0" smtClean="0"/>
              <a:t>6</a:t>
            </a:r>
            <a:r>
              <a:rPr lang="zh-CN" altLang="en-US" dirty="0" smtClean="0"/>
              <a:t>）不能歧视新领域；</a:t>
            </a:r>
            <a:endParaRPr lang="en-US" altLang="zh-CN" dirty="0" smtClean="0"/>
          </a:p>
          <a:p>
            <a:pPr lvl="1"/>
            <a:r>
              <a:rPr lang="en-US" dirty="0" smtClean="0"/>
              <a:t>7</a:t>
            </a:r>
            <a:r>
              <a:rPr lang="zh-CN" altLang="en-US" dirty="0" smtClean="0"/>
              <a:t>）许可证与代码一起分发；</a:t>
            </a:r>
            <a:endParaRPr lang="en-US" altLang="zh-CN" dirty="0" smtClean="0"/>
          </a:p>
          <a:p>
            <a:pPr lvl="1"/>
            <a:r>
              <a:rPr lang="en-US" dirty="0" smtClean="0"/>
              <a:t>8</a:t>
            </a:r>
            <a:r>
              <a:rPr lang="zh-CN" altLang="en-US" dirty="0" smtClean="0"/>
              <a:t>）许可证不能针对某一个产品；</a:t>
            </a:r>
            <a:endParaRPr lang="en-US" altLang="zh-CN" dirty="0" smtClean="0"/>
          </a:p>
          <a:p>
            <a:pPr lvl="1"/>
            <a:r>
              <a:rPr lang="en-US" dirty="0" smtClean="0"/>
              <a:t>9</a:t>
            </a:r>
            <a:r>
              <a:rPr lang="zh-CN" altLang="en-US" dirty="0" smtClean="0"/>
              <a:t>）许可证不能限制其他软件；</a:t>
            </a:r>
            <a:endParaRPr lang="en-US" altLang="zh-CN" dirty="0" smtClean="0"/>
          </a:p>
          <a:p>
            <a:pPr lvl="1"/>
            <a:r>
              <a:rPr lang="en-US" dirty="0" smtClean="0"/>
              <a:t>10</a:t>
            </a:r>
            <a:r>
              <a:rPr lang="zh-CN" altLang="en-US" dirty="0" smtClean="0"/>
              <a:t>）许可证必须保持技术中立。</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27.4.2 F/OSS</a:t>
            </a:r>
            <a:r>
              <a:rPr lang="zh-CN" altLang="en-US" dirty="0" smtClean="0"/>
              <a:t>项目组织</a:t>
            </a:r>
            <a:endParaRPr lang="zh-CN" altLang="en-US" dirty="0"/>
          </a:p>
        </p:txBody>
      </p:sp>
      <p:sp>
        <p:nvSpPr>
          <p:cNvPr id="3" name="内容占位符 2"/>
          <p:cNvSpPr>
            <a:spLocks noGrp="1"/>
          </p:cNvSpPr>
          <p:nvPr>
            <p:ph idx="1"/>
          </p:nvPr>
        </p:nvSpPr>
        <p:spPr/>
        <p:txBody>
          <a:bodyPr/>
          <a:lstStyle/>
          <a:p>
            <a:r>
              <a:rPr lang="zh-CN" altLang="en-US" dirty="0" smtClean="0"/>
              <a:t>由于</a:t>
            </a:r>
            <a:r>
              <a:rPr lang="en-US" dirty="0" smtClean="0"/>
              <a:t>F/OSS</a:t>
            </a:r>
            <a:r>
              <a:rPr lang="zh-CN" altLang="en-US" dirty="0" smtClean="0"/>
              <a:t>开发的组织形式不再是传统形式的项目形式。</a:t>
            </a:r>
            <a:endParaRPr lang="en-US" altLang="zh-CN" dirty="0" smtClean="0"/>
          </a:p>
          <a:p>
            <a:pPr lvl="1"/>
            <a:r>
              <a:rPr lang="zh-CN" altLang="en-US" dirty="0" smtClean="0"/>
              <a:t>参加者不是为某个实际的企业工作，也不能直接得到酬劳，项目成员的工作显得非常自由和野蛮。</a:t>
            </a:r>
            <a:endParaRPr lang="en-US" altLang="zh-CN" dirty="0" smtClean="0"/>
          </a:p>
          <a:p>
            <a:pPr lvl="1"/>
            <a:r>
              <a:rPr lang="zh-CN" altLang="en-US" dirty="0" smtClean="0"/>
              <a:t>这种看上去无组织、无纪律的虚拟组织与</a:t>
            </a:r>
            <a:r>
              <a:rPr lang="en-US" dirty="0" smtClean="0"/>
              <a:t>CMMI</a:t>
            </a:r>
            <a:r>
              <a:rPr lang="zh-CN" altLang="en-US" dirty="0" smtClean="0"/>
              <a:t>倡导的理论几乎完全是背道而驰的。</a:t>
            </a:r>
          </a:p>
          <a:p>
            <a:r>
              <a:rPr lang="zh-CN" altLang="en-US" dirty="0" smtClean="0"/>
              <a:t>正是这种非常自由和野蛮</a:t>
            </a:r>
            <a:r>
              <a:rPr lang="en-US" dirty="0" smtClean="0"/>
              <a:t>F/OSS</a:t>
            </a:r>
            <a:r>
              <a:rPr lang="zh-CN" altLang="en-US" dirty="0" smtClean="0"/>
              <a:t>组织方式在过去的十几年终取得了骄傲的成就。</a:t>
            </a:r>
            <a:endParaRPr lang="en-US" altLang="zh-CN" dirty="0" smtClean="0"/>
          </a:p>
          <a:p>
            <a:pPr lvl="1"/>
            <a:r>
              <a:rPr lang="zh-CN" altLang="en-US" dirty="0" smtClean="0"/>
              <a:t>例如，著名的</a:t>
            </a:r>
            <a:r>
              <a:rPr lang="en-US" dirty="0" smtClean="0"/>
              <a:t>Web </a:t>
            </a:r>
            <a:r>
              <a:rPr lang="zh-CN" altLang="en-US" dirty="0" smtClean="0"/>
              <a:t>服务器</a:t>
            </a:r>
            <a:r>
              <a:rPr lang="en-US" dirty="0" smtClean="0"/>
              <a:t>Apache</a:t>
            </a:r>
            <a:r>
              <a:rPr lang="zh-CN" altLang="en-US" dirty="0" smtClean="0"/>
              <a:t>等。</a:t>
            </a:r>
            <a:endParaRPr lang="en-US" altLang="zh-CN" dirty="0" smtClean="0"/>
          </a:p>
          <a:p>
            <a:pPr lvl="1"/>
            <a:r>
              <a:rPr lang="zh-CN" altLang="en-US" dirty="0" smtClean="0"/>
              <a:t>传统的软件公司，如</a:t>
            </a:r>
            <a:r>
              <a:rPr lang="en-US" dirty="0" smtClean="0"/>
              <a:t>IBM</a:t>
            </a:r>
            <a:r>
              <a:rPr lang="zh-CN" altLang="en-US" dirty="0" smtClean="0"/>
              <a:t>、苹果</a:t>
            </a:r>
            <a:r>
              <a:rPr lang="en-US" dirty="0" smtClean="0"/>
              <a:t>(Apple)</a:t>
            </a:r>
            <a:r>
              <a:rPr lang="zh-CN" altLang="en-US" dirty="0" smtClean="0"/>
              <a:t>、甲骨文</a:t>
            </a:r>
            <a:r>
              <a:rPr lang="en-US" dirty="0" smtClean="0"/>
              <a:t>(Oracle)</a:t>
            </a:r>
            <a:r>
              <a:rPr lang="zh-CN" altLang="en-US" dirty="0" smtClean="0"/>
              <a:t>、</a:t>
            </a:r>
            <a:r>
              <a:rPr lang="en-US" dirty="0" smtClean="0"/>
              <a:t>Corel</a:t>
            </a:r>
            <a:r>
              <a:rPr lang="zh-CN" altLang="en-US" dirty="0" smtClean="0"/>
              <a:t>、</a:t>
            </a:r>
            <a:r>
              <a:rPr lang="en-US" dirty="0" smtClean="0"/>
              <a:t>Netscape</a:t>
            </a:r>
            <a:r>
              <a:rPr lang="zh-CN" altLang="en-US" dirty="0" smtClean="0"/>
              <a:t>、</a:t>
            </a:r>
            <a:r>
              <a:rPr lang="en-US" dirty="0" smtClean="0"/>
              <a:t>Intel</a:t>
            </a:r>
            <a:r>
              <a:rPr lang="zh-CN" altLang="en-US" dirty="0" smtClean="0"/>
              <a:t>和爱立信等纷纷组织开源社区。</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F/OSS</a:t>
            </a:r>
            <a:r>
              <a:rPr lang="zh-CN" altLang="en-US" dirty="0" smtClean="0"/>
              <a:t>“洋葱</a:t>
            </a:r>
            <a:r>
              <a:rPr lang="en-US" dirty="0" smtClean="0"/>
              <a:t>(onion)</a:t>
            </a:r>
            <a:r>
              <a:rPr lang="zh-CN" altLang="en-US" dirty="0" smtClean="0"/>
              <a:t>”模型</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948645" y="1389063"/>
            <a:ext cx="8722467" cy="45327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8113486" y="0"/>
            <a:ext cx="740230" cy="6611256"/>
          </a:xfrm>
        </p:spPr>
        <p:txBody>
          <a:bodyPr vert="eaVert"/>
          <a:lstStyle/>
          <a:p>
            <a:r>
              <a:rPr lang="en-US" dirty="0" smtClean="0"/>
              <a:t>F/OSS</a:t>
            </a:r>
            <a:r>
              <a:rPr lang="zh-CN" altLang="en-US" dirty="0" smtClean="0"/>
              <a:t>过程与传统过程的特征对比</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253093" y="87084"/>
            <a:ext cx="7628164" cy="68056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27.4.2 F/OSS</a:t>
            </a:r>
            <a:r>
              <a:rPr lang="zh-CN" altLang="en-US" dirty="0" smtClean="0"/>
              <a:t>过程</a:t>
            </a:r>
            <a:endParaRPr lang="zh-CN" altLang="en-US" dirty="0"/>
          </a:p>
        </p:txBody>
      </p:sp>
      <p:sp>
        <p:nvSpPr>
          <p:cNvPr id="3" name="内容占位符 2"/>
          <p:cNvSpPr>
            <a:spLocks noGrp="1"/>
          </p:cNvSpPr>
          <p:nvPr>
            <p:ph idx="1"/>
          </p:nvPr>
        </p:nvSpPr>
        <p:spPr/>
        <p:txBody>
          <a:bodyPr/>
          <a:lstStyle/>
          <a:p>
            <a:r>
              <a:rPr lang="zh-CN" altLang="en-US" b="1" dirty="0" smtClean="0"/>
              <a:t>问题发现：</a:t>
            </a:r>
            <a:endParaRPr lang="en-US" altLang="zh-CN" b="1" dirty="0" smtClean="0"/>
          </a:p>
          <a:p>
            <a:pPr lvl="1"/>
            <a:r>
              <a:rPr lang="zh-CN" altLang="en-US" dirty="0" smtClean="0"/>
              <a:t>采用如下的几种方法报告和讨论问题：</a:t>
            </a:r>
            <a:r>
              <a:rPr lang="en-US" dirty="0" smtClean="0"/>
              <a:t>a)</a:t>
            </a:r>
            <a:r>
              <a:rPr lang="zh-CN" altLang="en-US" dirty="0" smtClean="0"/>
              <a:t>开发者的</a:t>
            </a:r>
            <a:r>
              <a:rPr lang="en-US" dirty="0" smtClean="0"/>
              <a:t>Email</a:t>
            </a:r>
            <a:r>
              <a:rPr lang="zh-CN" altLang="en-US" dirty="0" smtClean="0"/>
              <a:t>列表；</a:t>
            </a:r>
            <a:r>
              <a:rPr lang="en-US" dirty="0" smtClean="0"/>
              <a:t>b)</a:t>
            </a:r>
            <a:r>
              <a:rPr lang="zh-CN" altLang="en-US" dirty="0" smtClean="0"/>
              <a:t>问题报告系统；</a:t>
            </a:r>
            <a:r>
              <a:rPr lang="en-US" dirty="0" smtClean="0"/>
              <a:t>c)USENET</a:t>
            </a:r>
            <a:r>
              <a:rPr lang="zh-CN" altLang="en-US" dirty="0" smtClean="0"/>
              <a:t>新闻组。</a:t>
            </a:r>
            <a:endParaRPr lang="en-US" altLang="zh-CN" dirty="0" smtClean="0"/>
          </a:p>
          <a:p>
            <a:pPr lvl="1"/>
            <a:r>
              <a:rPr lang="zh-CN" altLang="en-US" dirty="0" smtClean="0"/>
              <a:t>邮件列表上的问题可以分为不同的优先权，邮件列表上的问题可以分为不同的优先权，</a:t>
            </a:r>
            <a:r>
              <a:rPr lang="zh-CN" altLang="en-US" b="1" dirty="0" smtClean="0"/>
              <a:t>公开的问题</a:t>
            </a:r>
            <a:r>
              <a:rPr lang="zh-CN" altLang="en-US" dirty="0" smtClean="0"/>
              <a:t>和发布可以存储在每个产品的仓库中，保持对项目状态的记录。</a:t>
            </a:r>
          </a:p>
          <a:p>
            <a:r>
              <a:rPr lang="zh-CN" altLang="en-US" b="1" dirty="0" smtClean="0"/>
              <a:t>寻找自愿者：</a:t>
            </a:r>
            <a:endParaRPr lang="en-US" altLang="zh-CN" b="1" dirty="0" smtClean="0"/>
          </a:p>
          <a:p>
            <a:pPr lvl="1"/>
            <a:r>
              <a:rPr lang="zh-CN" altLang="en-US" dirty="0" smtClean="0"/>
              <a:t>一旦发现了问题，就要寻找到自愿者围绕其问题工作。自愿者优先选择其熟悉的问题进行工作。把先前开发者不再感兴趣的区域交个新开发者，或者把新的体系结构或特征的开发交给新的开发者。</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27.4.2 F/OSS</a:t>
            </a:r>
            <a:r>
              <a:rPr lang="zh-CN" altLang="en-US" dirty="0" smtClean="0"/>
              <a:t>过程</a:t>
            </a:r>
            <a:endParaRPr lang="zh-CN" altLang="en-US" dirty="0"/>
          </a:p>
        </p:txBody>
      </p:sp>
      <p:sp>
        <p:nvSpPr>
          <p:cNvPr id="3" name="内容占位符 2"/>
          <p:cNvSpPr>
            <a:spLocks noGrp="1"/>
          </p:cNvSpPr>
          <p:nvPr>
            <p:ph idx="1"/>
          </p:nvPr>
        </p:nvSpPr>
        <p:spPr/>
        <p:txBody>
          <a:bodyPr/>
          <a:lstStyle/>
          <a:p>
            <a:r>
              <a:rPr lang="zh-CN" altLang="en-US" b="1" dirty="0" smtClean="0"/>
              <a:t>方案标识：</a:t>
            </a:r>
            <a:endParaRPr lang="en-US" altLang="zh-CN" b="1" dirty="0" smtClean="0"/>
          </a:p>
          <a:p>
            <a:pPr lvl="1"/>
            <a:r>
              <a:rPr lang="zh-CN" altLang="en-US" dirty="0" smtClean="0"/>
              <a:t>在找到自愿者后，下一步是标识解决方案。通常，有许多替代的解决方案可用。</a:t>
            </a:r>
            <a:endParaRPr lang="en-US" altLang="zh-CN" dirty="0" smtClean="0"/>
          </a:p>
          <a:p>
            <a:pPr lvl="1"/>
            <a:r>
              <a:rPr lang="zh-CN" altLang="en-US" dirty="0" smtClean="0"/>
              <a:t>开发者要选择通用性和可移植性强的方案，并将此方案贴到开发人员列表中，得到反馈意见后在进入实现阶段。</a:t>
            </a:r>
          </a:p>
          <a:p>
            <a:r>
              <a:rPr lang="zh-CN" altLang="en-US" b="1" dirty="0" smtClean="0"/>
              <a:t>代码开发和测试：</a:t>
            </a:r>
            <a:endParaRPr lang="en-US" altLang="zh-CN" b="1" dirty="0" smtClean="0"/>
          </a:p>
          <a:p>
            <a:pPr lvl="1"/>
            <a:r>
              <a:rPr lang="zh-CN" altLang="en-US" dirty="0" smtClean="0"/>
              <a:t>一旦标识了方案，就可进入代码开发。开发者对其当地的源代码进行修改，并在自己的环境先测试其修改。</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27.4.2 F/OSS</a:t>
            </a:r>
            <a:r>
              <a:rPr lang="zh-CN" altLang="en-US" dirty="0" smtClean="0"/>
              <a:t>过程</a:t>
            </a:r>
            <a:endParaRPr lang="zh-CN" altLang="en-US" dirty="0"/>
          </a:p>
        </p:txBody>
      </p:sp>
      <p:sp>
        <p:nvSpPr>
          <p:cNvPr id="3" name="内容占位符 2"/>
          <p:cNvSpPr>
            <a:spLocks noGrp="1"/>
          </p:cNvSpPr>
          <p:nvPr>
            <p:ph idx="1"/>
          </p:nvPr>
        </p:nvSpPr>
        <p:spPr>
          <a:xfrm>
            <a:off x="1143000" y="1208314"/>
            <a:ext cx="8001000" cy="4902200"/>
          </a:xfrm>
        </p:spPr>
        <p:txBody>
          <a:bodyPr/>
          <a:lstStyle/>
          <a:p>
            <a:r>
              <a:rPr lang="zh-CN" altLang="en-US" b="1" dirty="0" smtClean="0"/>
              <a:t>代码修改评审：</a:t>
            </a:r>
            <a:endParaRPr lang="en-US" altLang="zh-CN" b="1" dirty="0" smtClean="0"/>
          </a:p>
          <a:p>
            <a:pPr lvl="1"/>
            <a:r>
              <a:rPr lang="zh-CN" altLang="en-US" dirty="0" smtClean="0"/>
              <a:t>测试后的方案贴到邮件列表中进行评审。邮件中的开发者可以对其进行更深入的测试。如果发现问题，建议原创者做进一步的改进。</a:t>
            </a:r>
            <a:endParaRPr lang="en-US" altLang="zh-CN" dirty="0" smtClean="0"/>
          </a:p>
          <a:p>
            <a:pPr lvl="1"/>
            <a:r>
              <a:rPr lang="zh-CN" altLang="en-US" dirty="0" smtClean="0"/>
              <a:t>在仔细评审后，原创者对其进行修改，并再次测试后，重新贴到邮件列表中。不断重复该过程指导批准。</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27.4.2 F/OSS</a:t>
            </a:r>
            <a:r>
              <a:rPr lang="zh-CN" altLang="en-US" dirty="0" smtClean="0"/>
              <a:t>过程</a:t>
            </a:r>
            <a:endParaRPr lang="zh-CN" altLang="en-US" dirty="0"/>
          </a:p>
        </p:txBody>
      </p:sp>
      <p:sp>
        <p:nvSpPr>
          <p:cNvPr id="3" name="内容占位符 2"/>
          <p:cNvSpPr>
            <a:spLocks noGrp="1"/>
          </p:cNvSpPr>
          <p:nvPr>
            <p:ph idx="1"/>
          </p:nvPr>
        </p:nvSpPr>
        <p:spPr>
          <a:xfrm>
            <a:off x="968829" y="1237342"/>
            <a:ext cx="8001000" cy="4902200"/>
          </a:xfrm>
        </p:spPr>
        <p:txBody>
          <a:bodyPr/>
          <a:lstStyle/>
          <a:p>
            <a:r>
              <a:rPr lang="zh-CN" altLang="en-US" b="1" dirty="0" smtClean="0"/>
              <a:t>代码提交和文档编制：</a:t>
            </a:r>
            <a:endParaRPr lang="en-US" altLang="zh-CN" b="1" dirty="0" smtClean="0"/>
          </a:p>
          <a:p>
            <a:pPr lvl="1"/>
            <a:r>
              <a:rPr lang="zh-CN" altLang="en-US" dirty="0" smtClean="0"/>
              <a:t>一旦测试后的方案得到批准，由开发者提交源代码，原创者优先提交更改部分的代码。每个提交的结果总结都要贴到并发版本控制系统</a:t>
            </a:r>
            <a:r>
              <a:rPr lang="en-US" dirty="0" smtClean="0"/>
              <a:t>(CVS--Concurrent Version Control System)</a:t>
            </a:r>
            <a:r>
              <a:rPr lang="zh-CN" altLang="en-US" dirty="0" smtClean="0"/>
              <a:t>的邮件列表中。</a:t>
            </a:r>
            <a:endParaRPr lang="en-US" altLang="zh-CN" dirty="0" smtClean="0"/>
          </a:p>
          <a:p>
            <a:pPr lvl="1"/>
            <a:r>
              <a:rPr lang="zh-CN" altLang="en-US" dirty="0" smtClean="0"/>
              <a:t>所有核心成员对更改部分进行评审，保证修改是合理的。更改部分也可以交由核心组外的开发人员评审。</a:t>
            </a:r>
            <a:endParaRPr lang="en-US" altLang="zh-CN" b="1" dirty="0" smtClean="0"/>
          </a:p>
          <a:p>
            <a:r>
              <a:rPr lang="zh-CN" altLang="en-US" b="1" dirty="0" smtClean="0"/>
              <a:t>发布管理：</a:t>
            </a:r>
            <a:endParaRPr lang="en-US" altLang="zh-CN" b="1" dirty="0" smtClean="0"/>
          </a:p>
          <a:p>
            <a:pPr lvl="1"/>
            <a:r>
              <a:rPr lang="zh-CN" altLang="en-US" dirty="0" smtClean="0"/>
              <a:t>一个核心组成员自愿者作为发布经理，当项目接近产品发布时。</a:t>
            </a:r>
            <a:endParaRPr lang="en-US" altLang="zh-CN" dirty="0" smtClean="0"/>
          </a:p>
          <a:p>
            <a:pPr lvl="1"/>
            <a:r>
              <a:rPr lang="zh-CN" altLang="en-US" dirty="0" smtClean="0"/>
              <a:t>发布经理表示出明显的问题和方案，并做出进一步的修改建议。发布经理的角色可以在核心成员之间轮转。</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0" y="1741715"/>
            <a:ext cx="1701800" cy="4194628"/>
          </a:xfrm>
        </p:spPr>
        <p:txBody>
          <a:bodyPr vert="eaVert"/>
          <a:lstStyle/>
          <a:p>
            <a:r>
              <a:rPr lang="en-US" dirty="0" smtClean="0"/>
              <a:t>27.4.3 F/OSS</a:t>
            </a:r>
            <a:r>
              <a:rPr lang="zh-CN" altLang="en-US" dirty="0" smtClean="0"/>
              <a:t>的文化</a:t>
            </a:r>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188682" y="130628"/>
            <a:ext cx="7152805" cy="66838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27.1</a:t>
            </a:r>
            <a:r>
              <a:rPr lang="zh-CN" altLang="en-US" dirty="0" smtClean="0"/>
              <a:t>软件价值链</a:t>
            </a:r>
            <a:endParaRPr lang="zh-CN" altLang="en-US" dirty="0"/>
          </a:p>
        </p:txBody>
      </p:sp>
      <p:sp>
        <p:nvSpPr>
          <p:cNvPr id="3" name="内容占位符 2"/>
          <p:cNvSpPr>
            <a:spLocks noGrp="1"/>
          </p:cNvSpPr>
          <p:nvPr>
            <p:ph idx="1"/>
          </p:nvPr>
        </p:nvSpPr>
        <p:spPr/>
        <p:txBody>
          <a:bodyPr/>
          <a:lstStyle/>
          <a:p>
            <a:r>
              <a:rPr lang="zh-CN" altLang="en-US" dirty="0" smtClean="0"/>
              <a:t>麦当劳化</a:t>
            </a:r>
            <a:r>
              <a:rPr lang="en-US" dirty="0" smtClean="0"/>
              <a:t>(</a:t>
            </a:r>
            <a:r>
              <a:rPr lang="en-US" dirty="0" err="1" smtClean="0"/>
              <a:t>McDonaldization</a:t>
            </a:r>
            <a:r>
              <a:rPr lang="en-US" dirty="0" smtClean="0"/>
              <a:t>)</a:t>
            </a:r>
            <a:r>
              <a:rPr lang="zh-CN" altLang="en-US" dirty="0" smtClean="0"/>
              <a:t>：是指在不断增加的数量和多样化的社会中，寻找效率的最大化。</a:t>
            </a:r>
            <a:endParaRPr lang="en-US" altLang="zh-CN" dirty="0" smtClean="0"/>
          </a:p>
          <a:p>
            <a:r>
              <a:rPr lang="zh-CN" altLang="en-US" dirty="0" smtClean="0"/>
              <a:t>当今是一个麦当劳化的社会，软件和信息产业也不例外。</a:t>
            </a:r>
          </a:p>
          <a:p>
            <a:endParaRPr lang="en-US" dirty="0" smtClean="0"/>
          </a:p>
          <a:p>
            <a:pPr lvl="1"/>
            <a:r>
              <a:rPr lang="en-US" dirty="0" smtClean="0"/>
              <a:t>27.1.1 </a:t>
            </a:r>
            <a:r>
              <a:rPr lang="zh-CN" altLang="en-US" dirty="0" smtClean="0"/>
              <a:t>软件产品与服务</a:t>
            </a:r>
          </a:p>
          <a:p>
            <a:pPr lvl="1"/>
            <a:r>
              <a:rPr lang="en-US" dirty="0" smtClean="0"/>
              <a:t>27.1.2 </a:t>
            </a:r>
            <a:r>
              <a:rPr lang="zh-CN" altLang="en-US" dirty="0" smtClean="0"/>
              <a:t>价值链条</a:t>
            </a:r>
          </a:p>
          <a:p>
            <a:pPr lvl="1"/>
            <a:r>
              <a:rPr lang="en-US" dirty="0" smtClean="0"/>
              <a:t>27.1.3 </a:t>
            </a:r>
            <a:r>
              <a:rPr lang="zh-CN" altLang="en-US" dirty="0" smtClean="0"/>
              <a:t>竞争与合作</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27.4.3 F/OSS</a:t>
            </a:r>
            <a:r>
              <a:rPr lang="zh-CN" altLang="en-US" dirty="0" smtClean="0"/>
              <a:t>的进化</a:t>
            </a:r>
            <a:endParaRPr lang="zh-CN" altLang="en-US" dirty="0"/>
          </a:p>
        </p:txBody>
      </p:sp>
      <p:sp>
        <p:nvSpPr>
          <p:cNvPr id="3" name="内容占位符 2"/>
          <p:cNvSpPr>
            <a:spLocks noGrp="1"/>
          </p:cNvSpPr>
          <p:nvPr>
            <p:ph idx="1"/>
          </p:nvPr>
        </p:nvSpPr>
        <p:spPr/>
        <p:txBody>
          <a:bodyPr/>
          <a:lstStyle/>
          <a:p>
            <a:r>
              <a:rPr lang="en-US" dirty="0" smtClean="0"/>
              <a:t>F/OSS</a:t>
            </a:r>
            <a:r>
              <a:rPr lang="zh-CN" altLang="en-US" dirty="0" smtClean="0"/>
              <a:t>进化模式分为</a:t>
            </a:r>
            <a:r>
              <a:rPr lang="en-US" altLang="zh-CN" dirty="0" smtClean="0"/>
              <a:t>:</a:t>
            </a:r>
          </a:p>
          <a:p>
            <a:pPr lvl="1"/>
            <a:r>
              <a:rPr lang="en-US" b="1" dirty="0" smtClean="0"/>
              <a:t>F/OSS </a:t>
            </a:r>
            <a:r>
              <a:rPr lang="zh-CN" altLang="en-US" b="1" dirty="0" smtClean="0"/>
              <a:t>多次发布</a:t>
            </a:r>
            <a:r>
              <a:rPr lang="en-US" dirty="0" smtClean="0"/>
              <a:t> –----</a:t>
            </a:r>
            <a:r>
              <a:rPr lang="zh-CN" altLang="en-US" dirty="0" smtClean="0"/>
              <a:t>大型</a:t>
            </a:r>
            <a:r>
              <a:rPr lang="en-US" dirty="0" smtClean="0"/>
              <a:t>F/OSS</a:t>
            </a:r>
            <a:r>
              <a:rPr lang="zh-CN" altLang="en-US" dirty="0" smtClean="0"/>
              <a:t>系统是连续增长的。这一点与封闭式的大型软件系统的进化规律一样。稳定和不稳定的</a:t>
            </a:r>
            <a:r>
              <a:rPr lang="en-US" dirty="0" smtClean="0"/>
              <a:t>F/OSS</a:t>
            </a:r>
            <a:r>
              <a:rPr lang="zh-CN" altLang="en-US" dirty="0" smtClean="0"/>
              <a:t>发布的软件版本在全球同时发布。稳定的版本发布会经过定期的</a:t>
            </a:r>
            <a:r>
              <a:rPr lang="en-US" dirty="0" smtClean="0"/>
              <a:t>alpha</a:t>
            </a:r>
            <a:r>
              <a:rPr lang="zh-CN" altLang="en-US" dirty="0" smtClean="0"/>
              <a:t>、</a:t>
            </a:r>
            <a:r>
              <a:rPr lang="en-US" dirty="0" smtClean="0"/>
              <a:t>beta</a:t>
            </a:r>
            <a:r>
              <a:rPr lang="zh-CN" altLang="en-US" dirty="0" smtClean="0"/>
              <a:t>和候选测试，让具有判断力的用户敢于使用此版本。不稳定的版本发布由开发者自行发布，客户需要慎重对待这种不稳定发布的版本。</a:t>
            </a:r>
            <a:endParaRPr lang="en-US" altLang="zh-CN" dirty="0" smtClean="0"/>
          </a:p>
          <a:p>
            <a:pPr lvl="1"/>
            <a:r>
              <a:rPr lang="en-US" b="1" dirty="0" smtClean="0"/>
              <a:t>F/OSS </a:t>
            </a:r>
            <a:r>
              <a:rPr lang="zh-CN" altLang="en-US" b="1" dirty="0" smtClean="0"/>
              <a:t>多个系统</a:t>
            </a:r>
            <a:r>
              <a:rPr lang="en-US" dirty="0" smtClean="0"/>
              <a:t> –---- </a:t>
            </a:r>
            <a:r>
              <a:rPr lang="zh-CN" altLang="en-US" dirty="0" smtClean="0"/>
              <a:t>一个</a:t>
            </a:r>
            <a:r>
              <a:rPr lang="en-US" dirty="0" smtClean="0"/>
              <a:t>F/OSS</a:t>
            </a:r>
            <a:r>
              <a:rPr lang="zh-CN" altLang="en-US" dirty="0" smtClean="0"/>
              <a:t>系统或程序从其首次应用和发布开始进化，或者更改已有的系统的发布、安装程序和文档。</a:t>
            </a:r>
            <a:r>
              <a:rPr lang="en-US" dirty="0" smtClean="0"/>
              <a:t>F/OSS</a:t>
            </a:r>
            <a:r>
              <a:rPr lang="zh-CN" altLang="en-US" dirty="0" smtClean="0"/>
              <a:t>系统分为小、中、大和巨大系统。</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err="1" smtClean="0"/>
              <a:t>Scacchi</a:t>
            </a:r>
            <a:r>
              <a:rPr lang="zh-CN" altLang="en-US" dirty="0" smtClean="0"/>
              <a:t>对多个</a:t>
            </a:r>
            <a:r>
              <a:rPr lang="en-US" dirty="0" smtClean="0"/>
              <a:t>F/OSS</a:t>
            </a:r>
            <a:r>
              <a:rPr lang="zh-CN" altLang="en-US" dirty="0" smtClean="0"/>
              <a:t>的进化模式进行了分析研究，并提出软件工程工作者需要从历史数据中进一步针对</a:t>
            </a:r>
            <a:r>
              <a:rPr lang="en-US" dirty="0" smtClean="0"/>
              <a:t>F/OSS</a:t>
            </a:r>
            <a:r>
              <a:rPr lang="zh-CN" altLang="en-US" dirty="0" smtClean="0"/>
              <a:t>修订</a:t>
            </a:r>
            <a:r>
              <a:rPr lang="en-US" dirty="0" smtClean="0"/>
              <a:t>Lehman</a:t>
            </a:r>
            <a:r>
              <a:rPr lang="zh-CN" altLang="en-US" dirty="0" smtClean="0"/>
              <a:t>律</a:t>
            </a:r>
            <a:r>
              <a:rPr lang="en-US" dirty="0" smtClean="0"/>
              <a:t>(</a:t>
            </a:r>
            <a:r>
              <a:rPr lang="zh-CN" altLang="en-US" dirty="0" smtClean="0"/>
              <a:t>见</a:t>
            </a:r>
            <a:r>
              <a:rPr lang="en-US" dirty="0" smtClean="0"/>
              <a:t>7.2.3</a:t>
            </a:r>
            <a:r>
              <a:rPr lang="zh-CN" altLang="en-US" dirty="0" smtClean="0"/>
              <a:t>节</a:t>
            </a:r>
            <a:r>
              <a:rPr lang="en-US" dirty="0" smtClean="0"/>
              <a:t>) </a:t>
            </a:r>
            <a:r>
              <a:rPr lang="zh-CN" altLang="en-US" dirty="0" smtClean="0"/>
              <a:t>。</a:t>
            </a:r>
            <a:endParaRPr lang="en-US" altLang="zh-CN" dirty="0" smtClean="0"/>
          </a:p>
          <a:p>
            <a:pPr lvl="1"/>
            <a:r>
              <a:rPr lang="zh-CN" altLang="en-US" dirty="0" smtClean="0"/>
              <a:t>原因在于</a:t>
            </a:r>
            <a:r>
              <a:rPr lang="en-US" dirty="0" smtClean="0"/>
              <a:t>Lehman</a:t>
            </a:r>
            <a:r>
              <a:rPr lang="zh-CN" altLang="en-US" dirty="0" smtClean="0"/>
              <a:t>定律的基础是软件开发和维护环境是基于集中的、合作开发为中心建造的闭源</a:t>
            </a:r>
            <a:r>
              <a:rPr lang="en-US" dirty="0" smtClean="0"/>
              <a:t>(Closed Source)</a:t>
            </a:r>
            <a:r>
              <a:rPr lang="zh-CN" altLang="en-US" dirty="0" smtClean="0"/>
              <a:t>系统应用，缺乏竞争力。大型的</a:t>
            </a:r>
            <a:r>
              <a:rPr lang="en-US" dirty="0" smtClean="0"/>
              <a:t>F/OSS</a:t>
            </a:r>
            <a:r>
              <a:rPr lang="zh-CN" altLang="en-US" dirty="0" smtClean="0"/>
              <a:t>系统的开发和维护是全球化的和非集中的，由松散的开发者团体进行的，他们缺乏集中管理中所具有的管理权威性、资源和进度约束。</a:t>
            </a:r>
          </a:p>
          <a:p>
            <a:r>
              <a:rPr lang="en-US" dirty="0" smtClean="0"/>
              <a:t>F/OSS</a:t>
            </a:r>
            <a:r>
              <a:rPr lang="zh-CN" altLang="en-US" dirty="0" smtClean="0"/>
              <a:t>系统是闭源商业软件产品的主要竞争对手。</a:t>
            </a:r>
            <a:r>
              <a:rPr lang="en-US" dirty="0" smtClean="0"/>
              <a:t>F/OSS</a:t>
            </a:r>
            <a:r>
              <a:rPr lang="zh-CN" altLang="en-US" dirty="0" smtClean="0"/>
              <a:t>的进化包括了开发团体与用户团体共同进化过程，因此，其进化速度会相互依赖。</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27.5 F/OSS</a:t>
            </a:r>
            <a:r>
              <a:rPr lang="zh-CN" altLang="en-US" dirty="0" smtClean="0"/>
              <a:t>的质量保证</a:t>
            </a:r>
            <a:endParaRPr lang="zh-CN" altLang="en-US" dirty="0"/>
          </a:p>
        </p:txBody>
      </p:sp>
      <p:sp>
        <p:nvSpPr>
          <p:cNvPr id="3" name="内容占位符 2"/>
          <p:cNvSpPr>
            <a:spLocks noGrp="1"/>
          </p:cNvSpPr>
          <p:nvPr>
            <p:ph idx="1"/>
          </p:nvPr>
        </p:nvSpPr>
        <p:spPr/>
        <p:txBody>
          <a:bodyPr/>
          <a:lstStyle/>
          <a:p>
            <a:r>
              <a:rPr lang="en-US" dirty="0" smtClean="0"/>
              <a:t>27.5.1</a:t>
            </a:r>
            <a:r>
              <a:rPr lang="zh-CN" altLang="en-US" dirty="0" smtClean="0"/>
              <a:t>与闭源项目的质量管理对比</a:t>
            </a:r>
          </a:p>
          <a:p>
            <a:r>
              <a:rPr lang="en-US" dirty="0" smtClean="0"/>
              <a:t>27.5.2</a:t>
            </a:r>
            <a:r>
              <a:rPr lang="zh-CN" altLang="en-US" dirty="0" smtClean="0"/>
              <a:t>质量管理</a:t>
            </a:r>
            <a:r>
              <a:rPr lang="en-US" dirty="0" smtClean="0"/>
              <a:t>	</a:t>
            </a:r>
            <a:endParaRPr lang="zh-CN" altLang="en-US" dirty="0" smtClean="0"/>
          </a:p>
          <a:p>
            <a:r>
              <a:rPr lang="en-US" dirty="0" smtClean="0"/>
              <a:t>27.5.3 </a:t>
            </a:r>
            <a:r>
              <a:rPr lang="zh-CN" altLang="en-US" dirty="0" smtClean="0"/>
              <a:t>可信性观点</a:t>
            </a:r>
          </a:p>
          <a:p>
            <a:r>
              <a:rPr lang="en-US" dirty="0" smtClean="0"/>
              <a:t>27.5.4 </a:t>
            </a:r>
            <a:r>
              <a:rPr lang="zh-CN" altLang="en-US" dirty="0" smtClean="0"/>
              <a:t>质量控制</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27.5.1</a:t>
            </a:r>
            <a:r>
              <a:rPr lang="zh-CN" altLang="en-US" dirty="0" smtClean="0"/>
              <a:t>与闭源项目的质量管理对比</a:t>
            </a:r>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1036864" y="1295174"/>
            <a:ext cx="7744830" cy="41476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27.5.2</a:t>
            </a:r>
            <a:r>
              <a:rPr lang="zh-CN" altLang="en-US" dirty="0" smtClean="0"/>
              <a:t>质量管理</a:t>
            </a:r>
            <a:endParaRPr lang="zh-CN" altLang="en-US" dirty="0"/>
          </a:p>
        </p:txBody>
      </p:sp>
      <p:sp>
        <p:nvSpPr>
          <p:cNvPr id="3" name="内容占位符 2"/>
          <p:cNvSpPr>
            <a:spLocks noGrp="1"/>
          </p:cNvSpPr>
          <p:nvPr>
            <p:ph idx="1"/>
          </p:nvPr>
        </p:nvSpPr>
        <p:spPr/>
        <p:txBody>
          <a:bodyPr/>
          <a:lstStyle/>
          <a:p>
            <a:r>
              <a:rPr lang="zh-CN" altLang="en-US" dirty="0" smtClean="0"/>
              <a:t>以规范过程和统计学为基础的过程改进理论是否适合于</a:t>
            </a:r>
            <a:r>
              <a:rPr lang="en-US" dirty="0" smtClean="0"/>
              <a:t>F/OSS</a:t>
            </a:r>
            <a:r>
              <a:rPr lang="zh-CN" altLang="en-US" dirty="0" smtClean="0"/>
              <a:t>开发哪？</a:t>
            </a:r>
            <a:endParaRPr lang="en-US" altLang="zh-CN" dirty="0" smtClean="0"/>
          </a:p>
          <a:p>
            <a:r>
              <a:rPr lang="zh-CN" altLang="en-US" dirty="0" smtClean="0"/>
              <a:t>按照</a:t>
            </a:r>
            <a:r>
              <a:rPr lang="en-US" dirty="0" smtClean="0"/>
              <a:t>CMMI</a:t>
            </a:r>
            <a:r>
              <a:rPr lang="zh-CN" altLang="en-US" dirty="0" smtClean="0"/>
              <a:t>和</a:t>
            </a:r>
            <a:r>
              <a:rPr lang="en-US" dirty="0" smtClean="0"/>
              <a:t>ISO9000</a:t>
            </a:r>
            <a:r>
              <a:rPr lang="zh-CN" altLang="en-US" dirty="0" smtClean="0"/>
              <a:t>系列的观点，大部分开源项目在开始阶段是“无序的</a:t>
            </a:r>
            <a:r>
              <a:rPr lang="en-US" dirty="0" smtClean="0"/>
              <a:t>(ad hoc)</a:t>
            </a:r>
            <a:r>
              <a:rPr lang="zh-CN" altLang="en-US" dirty="0" smtClean="0"/>
              <a:t>”</a:t>
            </a:r>
            <a:r>
              <a:rPr lang="en-US" baseline="30000" dirty="0" smtClean="0"/>
              <a:t> </a:t>
            </a:r>
            <a:r>
              <a:rPr lang="zh-CN" altLang="en-US" dirty="0" smtClean="0"/>
              <a:t>。</a:t>
            </a:r>
            <a:endParaRPr lang="en-US" altLang="zh-CN" dirty="0" smtClean="0"/>
          </a:p>
          <a:p>
            <a:endParaRPr lang="en-US" altLang="zh-CN" dirty="0" smtClean="0"/>
          </a:p>
          <a:p>
            <a:r>
              <a:rPr lang="zh-CN" altLang="en-US" dirty="0" smtClean="0"/>
              <a:t>因此，判断一个</a:t>
            </a:r>
            <a:r>
              <a:rPr lang="en-US" dirty="0" smtClean="0"/>
              <a:t>F/OSS</a:t>
            </a:r>
            <a:r>
              <a:rPr lang="zh-CN" altLang="en-US" dirty="0" smtClean="0"/>
              <a:t>项目或组织的质量保证工作是否做得很好，不能完全按</a:t>
            </a:r>
            <a:r>
              <a:rPr lang="en-US" dirty="0" smtClean="0"/>
              <a:t>CMMI</a:t>
            </a:r>
            <a:r>
              <a:rPr lang="zh-CN" altLang="en-US" dirty="0" smtClean="0"/>
              <a:t>的模型进行评估。</a:t>
            </a:r>
            <a:endParaRPr lang="en-US" altLang="zh-CN" dirty="0" smtClean="0"/>
          </a:p>
          <a:p>
            <a:r>
              <a:rPr lang="zh-CN" altLang="en-US" dirty="0" smtClean="0"/>
              <a:t>我们先从质量管理角度讨论和理解影响质量因素</a:t>
            </a:r>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质量因素</a:t>
            </a:r>
            <a:endParaRPr lang="zh-CN" altLang="en-US" dirty="0"/>
          </a:p>
        </p:txBody>
      </p:sp>
      <p:sp>
        <p:nvSpPr>
          <p:cNvPr id="3" name="内容占位符 2"/>
          <p:cNvSpPr>
            <a:spLocks noGrp="1"/>
          </p:cNvSpPr>
          <p:nvPr>
            <p:ph idx="1"/>
          </p:nvPr>
        </p:nvSpPr>
        <p:spPr>
          <a:xfrm>
            <a:off x="1143000" y="1092200"/>
            <a:ext cx="8001000" cy="4902200"/>
          </a:xfrm>
        </p:spPr>
        <p:txBody>
          <a:bodyPr/>
          <a:lstStyle/>
          <a:p>
            <a:r>
              <a:rPr lang="en-US" dirty="0" smtClean="0"/>
              <a:t>1</a:t>
            </a:r>
            <a:r>
              <a:rPr lang="zh-CN" altLang="en-US" dirty="0" smtClean="0"/>
              <a:t>）</a:t>
            </a:r>
            <a:r>
              <a:rPr lang="zh-CN" altLang="en-US" b="1" dirty="0" smtClean="0"/>
              <a:t>可持续的团体。</a:t>
            </a:r>
            <a:endParaRPr lang="en-US" altLang="zh-CN" b="1" dirty="0" smtClean="0"/>
          </a:p>
          <a:p>
            <a:pPr lvl="1"/>
            <a:r>
              <a:rPr lang="zh-CN" altLang="en-US" dirty="0" smtClean="0"/>
              <a:t>虽然参加</a:t>
            </a:r>
            <a:r>
              <a:rPr lang="en-US" dirty="0" smtClean="0"/>
              <a:t>F/OSS</a:t>
            </a:r>
            <a:r>
              <a:rPr lang="zh-CN" altLang="en-US" dirty="0" smtClean="0"/>
              <a:t>开发的许多人是自发的，但是必须具有一个稳定的和可持续的核心队伍支撑整个项目。可持续的核心队伍是</a:t>
            </a:r>
            <a:r>
              <a:rPr lang="en-US" dirty="0" smtClean="0"/>
              <a:t>OSS</a:t>
            </a:r>
            <a:r>
              <a:rPr lang="zh-CN" altLang="en-US" dirty="0" smtClean="0"/>
              <a:t>项目的成功的关键</a:t>
            </a:r>
            <a:r>
              <a:rPr lang="en-US" baseline="30000" dirty="0" smtClean="0"/>
              <a:t>[17~19]</a:t>
            </a:r>
            <a:r>
              <a:rPr lang="zh-CN" altLang="en-US" dirty="0" smtClean="0"/>
              <a:t>。</a:t>
            </a:r>
            <a:endParaRPr lang="en-US" altLang="zh-CN" dirty="0" smtClean="0"/>
          </a:p>
          <a:p>
            <a:pPr lvl="1"/>
            <a:r>
              <a:rPr lang="zh-CN" altLang="en-US" dirty="0" smtClean="0"/>
              <a:t>优秀的团体能够吸引众多的自愿者参加程序开发，从而得到更优秀的高质量的程序员。</a:t>
            </a:r>
          </a:p>
          <a:p>
            <a:r>
              <a:rPr lang="en-US" b="1" dirty="0" smtClean="0"/>
              <a:t>2</a:t>
            </a:r>
            <a:r>
              <a:rPr lang="zh-CN" altLang="en-US" b="1" dirty="0" smtClean="0"/>
              <a:t>）代码模块化</a:t>
            </a:r>
            <a:r>
              <a:rPr lang="zh-CN" altLang="en-US" dirty="0" smtClean="0"/>
              <a:t>。</a:t>
            </a:r>
            <a:endParaRPr lang="en-US" altLang="zh-CN" dirty="0" smtClean="0"/>
          </a:p>
          <a:p>
            <a:pPr lvl="1"/>
            <a:r>
              <a:rPr lang="en-US" dirty="0" smtClean="0"/>
              <a:t>Gwendolyn Lee </a:t>
            </a:r>
            <a:r>
              <a:rPr lang="zh-CN" altLang="en-US" dirty="0" smtClean="0"/>
              <a:t>和</a:t>
            </a:r>
            <a:r>
              <a:rPr lang="en-US" dirty="0" smtClean="0"/>
              <a:t> Robert Cole</a:t>
            </a:r>
            <a:r>
              <a:rPr lang="zh-CN" altLang="en-US" dirty="0" smtClean="0"/>
              <a:t>在研究</a:t>
            </a:r>
            <a:r>
              <a:rPr lang="en-US" dirty="0" smtClean="0"/>
              <a:t>Linux</a:t>
            </a:r>
            <a:r>
              <a:rPr lang="zh-CN" altLang="en-US" dirty="0" smtClean="0"/>
              <a:t>可信开发时发现，代码模块化能够让更多程序员针对独立的模块工作，而不需要理解和修改核心系统，避免相互间的干扰</a:t>
            </a:r>
            <a:r>
              <a:rPr lang="en-US" baseline="30000" dirty="0" smtClean="0"/>
              <a:t>[20]</a:t>
            </a:r>
            <a:r>
              <a:rPr lang="zh-CN" altLang="en-US" dirty="0" smtClean="0"/>
              <a:t>。针对</a:t>
            </a:r>
            <a:r>
              <a:rPr lang="en-US" dirty="0" smtClean="0"/>
              <a:t>100</a:t>
            </a:r>
            <a:r>
              <a:rPr lang="zh-CN" altLang="en-US" dirty="0" smtClean="0"/>
              <a:t>多个开源</a:t>
            </a:r>
            <a:r>
              <a:rPr lang="en-US" dirty="0" smtClean="0"/>
              <a:t>C</a:t>
            </a:r>
            <a:r>
              <a:rPr lang="zh-CN" altLang="en-US" dirty="0" smtClean="0"/>
              <a:t>语言的项目调查也表明了模块化和质量的关系</a:t>
            </a:r>
            <a:r>
              <a:rPr lang="en-US" baseline="30000" dirty="0" smtClean="0"/>
              <a:t>[17]</a:t>
            </a:r>
            <a:r>
              <a:rPr lang="zh-CN" altLang="en-US" dirty="0" smtClean="0"/>
              <a:t>。小模块中的缺陷密度低，用户满意度高，且容易维护和进化。</a:t>
            </a:r>
          </a:p>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质量因素</a:t>
            </a:r>
            <a:endParaRPr lang="zh-CN" altLang="en-US" dirty="0"/>
          </a:p>
        </p:txBody>
      </p:sp>
      <p:sp>
        <p:nvSpPr>
          <p:cNvPr id="3" name="内容占位符 2"/>
          <p:cNvSpPr>
            <a:spLocks noGrp="1"/>
          </p:cNvSpPr>
          <p:nvPr>
            <p:ph idx="1"/>
          </p:nvPr>
        </p:nvSpPr>
        <p:spPr>
          <a:xfrm>
            <a:off x="1143000" y="1164772"/>
            <a:ext cx="8001000" cy="4902200"/>
          </a:xfrm>
        </p:spPr>
        <p:txBody>
          <a:bodyPr/>
          <a:lstStyle/>
          <a:p>
            <a:r>
              <a:rPr lang="en-US" b="1" dirty="0" smtClean="0"/>
              <a:t>3</a:t>
            </a:r>
            <a:r>
              <a:rPr lang="zh-CN" altLang="en-US" b="1" dirty="0" smtClean="0"/>
              <a:t>）项目管理。</a:t>
            </a:r>
            <a:endParaRPr lang="en-US" altLang="zh-CN" b="1" dirty="0" smtClean="0"/>
          </a:p>
          <a:p>
            <a:pPr lvl="1"/>
            <a:r>
              <a:rPr lang="zh-CN" altLang="en-US" dirty="0" smtClean="0"/>
              <a:t>从项目管理的角度看，主要有两个因素对质量的影响较大，第一个是同行评审，第二个是人员管理。</a:t>
            </a:r>
            <a:endParaRPr lang="en-US" altLang="zh-CN" dirty="0" smtClean="0"/>
          </a:p>
          <a:p>
            <a:r>
              <a:rPr lang="en-US" b="1" dirty="0" smtClean="0"/>
              <a:t>4</a:t>
            </a:r>
            <a:r>
              <a:rPr lang="zh-CN" altLang="en-US" b="1" dirty="0" smtClean="0"/>
              <a:t>）测试过程。</a:t>
            </a:r>
            <a:endParaRPr lang="en-US" altLang="zh-CN" b="1" dirty="0" smtClean="0"/>
          </a:p>
          <a:p>
            <a:pPr lvl="1"/>
            <a:r>
              <a:rPr lang="zh-CN" altLang="en-US" dirty="0" smtClean="0"/>
              <a:t>在</a:t>
            </a:r>
            <a:r>
              <a:rPr lang="en-US" dirty="0" smtClean="0"/>
              <a:t>OSS</a:t>
            </a:r>
            <a:r>
              <a:rPr lang="zh-CN" altLang="en-US" dirty="0" smtClean="0"/>
              <a:t>项目中，错误判断和修复贯穿于整个生命周期，系统测试的严格程度随质量有很大影响。</a:t>
            </a:r>
          </a:p>
          <a:p>
            <a:pPr lvl="2"/>
            <a:r>
              <a:rPr lang="zh-CN" altLang="en-US" b="1" dirty="0" smtClean="0"/>
              <a:t>错误判断和修复：</a:t>
            </a:r>
            <a:r>
              <a:rPr lang="en-US" dirty="0" smtClean="0"/>
              <a:t>F/OSS</a:t>
            </a:r>
            <a:r>
              <a:rPr lang="zh-CN" altLang="en-US" dirty="0" smtClean="0"/>
              <a:t>的软件必然会有错误。采用“尽早发布，频繁发布”，而不是等获得高质量后再发布，更能够让大量的开人员参加迭代、增强和纠错活动中。</a:t>
            </a:r>
          </a:p>
          <a:p>
            <a:pPr lvl="1"/>
            <a:r>
              <a:rPr lang="zh-CN" altLang="en-US" b="1" dirty="0" smtClean="0"/>
              <a:t>系统测试</a:t>
            </a:r>
            <a:r>
              <a:rPr lang="zh-CN" altLang="en-US" dirty="0" smtClean="0"/>
              <a:t>：针对</a:t>
            </a:r>
            <a:r>
              <a:rPr lang="en-US" dirty="0" smtClean="0"/>
              <a:t>200</a:t>
            </a:r>
            <a:r>
              <a:rPr lang="zh-CN" altLang="en-US" dirty="0" smtClean="0"/>
              <a:t>多个</a:t>
            </a:r>
            <a:r>
              <a:rPr lang="en-US" dirty="0" smtClean="0"/>
              <a:t>OSS</a:t>
            </a:r>
            <a:r>
              <a:rPr lang="zh-CN" altLang="en-US" dirty="0" smtClean="0"/>
              <a:t>项目的研究表明：</a:t>
            </a:r>
            <a:r>
              <a:rPr lang="en-US" dirty="0" smtClean="0"/>
              <a:t>a</a:t>
            </a:r>
            <a:r>
              <a:rPr lang="zh-CN" altLang="en-US" dirty="0" smtClean="0"/>
              <a:t>）</a:t>
            </a:r>
            <a:r>
              <a:rPr lang="en-US" dirty="0" smtClean="0"/>
              <a:t>20%</a:t>
            </a:r>
            <a:r>
              <a:rPr lang="zh-CN" altLang="en-US" dirty="0" smtClean="0"/>
              <a:t>以下的</a:t>
            </a:r>
            <a:r>
              <a:rPr lang="en-US" dirty="0" smtClean="0"/>
              <a:t>F/OSS</a:t>
            </a:r>
            <a:r>
              <a:rPr lang="zh-CN" altLang="en-US" dirty="0" smtClean="0"/>
              <a:t>项目有测试计划；</a:t>
            </a:r>
            <a:r>
              <a:rPr lang="en-US" dirty="0" smtClean="0"/>
              <a:t>b)</a:t>
            </a:r>
            <a:r>
              <a:rPr lang="zh-CN" altLang="en-US" dirty="0" smtClean="0"/>
              <a:t>只有</a:t>
            </a:r>
            <a:r>
              <a:rPr lang="en-US" dirty="0" smtClean="0"/>
              <a:t>40%</a:t>
            </a:r>
            <a:r>
              <a:rPr lang="zh-CN" altLang="en-US" dirty="0" smtClean="0"/>
              <a:t>的项目使用测试工具，虽然测试工具支持程度在稳定上升；不到</a:t>
            </a:r>
            <a:r>
              <a:rPr lang="en-US" dirty="0" smtClean="0"/>
              <a:t>50%</a:t>
            </a:r>
            <a:r>
              <a:rPr lang="zh-CN" altLang="en-US" dirty="0" smtClean="0"/>
              <a:t>的</a:t>
            </a:r>
            <a:r>
              <a:rPr lang="en-US" dirty="0" smtClean="0"/>
              <a:t>F/OSS</a:t>
            </a:r>
            <a:r>
              <a:rPr lang="zh-CN" altLang="en-US" dirty="0" smtClean="0"/>
              <a:t>系统使用代码覆盖率概念和工具。</a:t>
            </a:r>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F/OSS</a:t>
            </a:r>
            <a:r>
              <a:rPr lang="zh-CN" altLang="en-US" dirty="0" smtClean="0"/>
              <a:t>开发并不遵循结构化测试方法，但也能开发出高质量的软件。</a:t>
            </a:r>
            <a:endParaRPr lang="en-US" altLang="zh-CN" dirty="0" smtClean="0"/>
          </a:p>
          <a:p>
            <a:pPr lvl="1"/>
            <a:r>
              <a:rPr lang="en-US" dirty="0" smtClean="0"/>
              <a:t>F/OSS</a:t>
            </a:r>
            <a:r>
              <a:rPr lang="zh-CN" altLang="en-US" dirty="0" smtClean="0"/>
              <a:t>项目会建立测试的软虫池，让更多的人看到错误。</a:t>
            </a:r>
            <a:endParaRPr lang="en-US" altLang="zh-CN" dirty="0" smtClean="0"/>
          </a:p>
          <a:p>
            <a:pPr lvl="1"/>
            <a:r>
              <a:rPr lang="zh-CN" altLang="en-US" dirty="0" smtClean="0"/>
              <a:t>并针对不同的平台做测试，从而提高了测试的广泛性。</a:t>
            </a:r>
            <a:endParaRPr lang="en-US" altLang="zh-CN" dirty="0" smtClean="0"/>
          </a:p>
          <a:p>
            <a:pPr lvl="1"/>
            <a:r>
              <a:rPr lang="zh-CN" altLang="en-US" dirty="0" smtClean="0"/>
              <a:t>因此，</a:t>
            </a:r>
            <a:r>
              <a:rPr lang="en-US" dirty="0" smtClean="0"/>
              <a:t>OSS</a:t>
            </a:r>
            <a:r>
              <a:rPr lang="zh-CN" altLang="en-US" dirty="0" smtClean="0"/>
              <a:t>系统的质量反而会比闭源软件的质量高。</a:t>
            </a:r>
            <a:endParaRPr lang="en-US" altLang="zh-CN" dirty="0" smtClean="0"/>
          </a:p>
          <a:p>
            <a:r>
              <a:rPr lang="zh-CN" altLang="en-US" dirty="0" smtClean="0"/>
              <a:t>在传统方法中，早期发现缺陷和修复的成本相对会低。</a:t>
            </a:r>
            <a:endParaRPr lang="en-US" altLang="zh-CN" dirty="0" smtClean="0"/>
          </a:p>
          <a:p>
            <a:pPr lvl="2"/>
            <a:r>
              <a:rPr lang="zh-CN" altLang="en-US" dirty="0" smtClean="0"/>
              <a:t>但在</a:t>
            </a:r>
            <a:r>
              <a:rPr lang="en-US" dirty="0" smtClean="0"/>
              <a:t>OSS</a:t>
            </a:r>
            <a:r>
              <a:rPr lang="zh-CN" altLang="en-US" dirty="0" smtClean="0"/>
              <a:t>开发中，在代码层面修复软虫，而不是在设计层面。</a:t>
            </a:r>
            <a:endParaRPr lang="en-US" altLang="zh-CN" dirty="0" smtClean="0"/>
          </a:p>
          <a:p>
            <a:pPr lvl="2"/>
            <a:r>
              <a:rPr lang="zh-CN" altLang="en-US" dirty="0" smtClean="0"/>
              <a:t>前期的投入不一定得到好结果，</a:t>
            </a:r>
            <a:r>
              <a:rPr lang="en-US" dirty="0" smtClean="0"/>
              <a:t>McConnell</a:t>
            </a:r>
            <a:r>
              <a:rPr lang="zh-CN" altLang="en-US" dirty="0" smtClean="0"/>
              <a:t>断言不足的前期工作</a:t>
            </a:r>
            <a:r>
              <a:rPr lang="en-US" dirty="0" smtClean="0"/>
              <a:t>(</a:t>
            </a:r>
            <a:r>
              <a:rPr lang="zh-CN" altLang="en-US" dirty="0" smtClean="0"/>
              <a:t>例如，系统设计</a:t>
            </a:r>
            <a:r>
              <a:rPr lang="en-US" dirty="0" smtClean="0"/>
              <a:t>)</a:t>
            </a:r>
            <a:r>
              <a:rPr lang="zh-CN" altLang="en-US" dirty="0" smtClean="0"/>
              <a:t>导致了</a:t>
            </a:r>
            <a:r>
              <a:rPr lang="en-US" dirty="0" smtClean="0"/>
              <a:t>Windows NT</a:t>
            </a:r>
            <a:r>
              <a:rPr lang="zh-CN" altLang="en-US" dirty="0" smtClean="0"/>
              <a:t>项目规模的增加，但是开源项目</a:t>
            </a:r>
            <a:r>
              <a:rPr lang="en-US" dirty="0" smtClean="0"/>
              <a:t>Linux</a:t>
            </a:r>
            <a:r>
              <a:rPr lang="zh-CN" altLang="en-US" dirty="0" smtClean="0"/>
              <a:t>的规模仅是</a:t>
            </a:r>
            <a:r>
              <a:rPr lang="en-US" dirty="0" smtClean="0"/>
              <a:t>Windows</a:t>
            </a:r>
            <a:r>
              <a:rPr lang="zh-CN" altLang="en-US" dirty="0" smtClean="0"/>
              <a:t>的几分之一。</a:t>
            </a:r>
          </a:p>
          <a:p>
            <a:pPr lvl="1"/>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27.5.3 </a:t>
            </a:r>
            <a:r>
              <a:rPr lang="zh-CN" altLang="en-US" dirty="0" smtClean="0"/>
              <a:t>可信性观点</a:t>
            </a:r>
            <a:endParaRPr lang="zh-CN" altLang="en-US" dirty="0"/>
          </a:p>
        </p:txBody>
      </p:sp>
      <p:sp>
        <p:nvSpPr>
          <p:cNvPr id="3" name="内容占位符 2"/>
          <p:cNvSpPr>
            <a:spLocks noGrp="1"/>
          </p:cNvSpPr>
          <p:nvPr>
            <p:ph idx="1"/>
          </p:nvPr>
        </p:nvSpPr>
        <p:spPr>
          <a:xfrm>
            <a:off x="990600" y="1295400"/>
            <a:ext cx="8001000" cy="3683000"/>
          </a:xfrm>
        </p:spPr>
        <p:txBody>
          <a:bodyPr/>
          <a:lstStyle/>
          <a:p>
            <a:r>
              <a:rPr lang="en-US" dirty="0" smtClean="0"/>
              <a:t>F/OSS</a:t>
            </a:r>
            <a:r>
              <a:rPr lang="zh-CN" altLang="en-US" dirty="0" smtClean="0"/>
              <a:t>项目往往是国际区域的项目，自愿者会有不同的文化、道德、法律背景。</a:t>
            </a:r>
            <a:endParaRPr lang="en-US" altLang="zh-CN" dirty="0" smtClean="0"/>
          </a:p>
          <a:p>
            <a:endParaRPr lang="en-US" altLang="zh-CN" dirty="0" smtClean="0"/>
          </a:p>
          <a:p>
            <a:r>
              <a:rPr lang="zh-CN" altLang="en-US" dirty="0" smtClean="0"/>
              <a:t>自然用户会怀疑开源码系统的</a:t>
            </a:r>
            <a:r>
              <a:rPr lang="zh-CN" altLang="en-US" b="1" dirty="0" smtClean="0"/>
              <a:t>血统不纯</a:t>
            </a:r>
            <a:r>
              <a:rPr lang="en-US" dirty="0" smtClean="0"/>
              <a:t>(</a:t>
            </a:r>
            <a:r>
              <a:rPr lang="zh-CN" altLang="en-US" dirty="0" smtClean="0"/>
              <a:t>参见</a:t>
            </a:r>
            <a:r>
              <a:rPr lang="en-US" dirty="0" smtClean="0"/>
              <a:t>6.4.1)</a:t>
            </a:r>
            <a:r>
              <a:rPr lang="zh-CN" altLang="en-US" dirty="0" smtClean="0"/>
              <a:t>所引起的可信任问题。</a:t>
            </a:r>
            <a:endParaRPr lang="en-US" altLang="zh-CN" dirty="0" smtClean="0"/>
          </a:p>
          <a:p>
            <a:endParaRPr lang="en-US" altLang="zh-CN" dirty="0" smtClean="0"/>
          </a:p>
          <a:p>
            <a:r>
              <a:rPr lang="zh-CN" altLang="en-US" dirty="0" smtClean="0"/>
              <a:t>如何控制和信任开源码的质量成为一个问题。</a:t>
            </a:r>
            <a:endParaRPr lang="zh-CN" altLang="en-US" dirty="0"/>
          </a:p>
        </p:txBody>
      </p:sp>
      <p:sp>
        <p:nvSpPr>
          <p:cNvPr id="4" name="TextBox 3"/>
          <p:cNvSpPr txBox="1"/>
          <p:nvPr/>
        </p:nvSpPr>
        <p:spPr>
          <a:xfrm>
            <a:off x="2264229" y="5312229"/>
            <a:ext cx="3865161" cy="523220"/>
          </a:xfrm>
          <a:prstGeom prst="rect">
            <a:avLst/>
          </a:prstGeom>
          <a:noFill/>
        </p:spPr>
        <p:txBody>
          <a:bodyPr wrap="none" rtlCol="0">
            <a:spAutoFit/>
          </a:bodyPr>
          <a:lstStyle/>
          <a:p>
            <a:r>
              <a:rPr lang="zh-CN" altLang="en-US" sz="2800" dirty="0" smtClean="0"/>
              <a:t>“自主” 〓“可控”？</a:t>
            </a:r>
            <a:endParaRPr lang="zh-CN" alt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信任形式</a:t>
            </a:r>
            <a:endParaRPr lang="zh-CN" altLang="en-US" dirty="0"/>
          </a:p>
        </p:txBody>
      </p:sp>
      <p:sp>
        <p:nvSpPr>
          <p:cNvPr id="3" name="内容占位符 2"/>
          <p:cNvSpPr>
            <a:spLocks noGrp="1"/>
          </p:cNvSpPr>
          <p:nvPr>
            <p:ph idx="1"/>
          </p:nvPr>
        </p:nvSpPr>
        <p:spPr/>
        <p:txBody>
          <a:bodyPr/>
          <a:lstStyle/>
          <a:p>
            <a:r>
              <a:rPr lang="en-US" dirty="0" err="1" smtClean="0"/>
              <a:t>Gallivan</a:t>
            </a:r>
            <a:r>
              <a:rPr lang="zh-CN" altLang="en-US" dirty="0" smtClean="0"/>
              <a:t>将信任总结为下面</a:t>
            </a:r>
            <a:r>
              <a:rPr lang="en-US" dirty="0" smtClean="0"/>
              <a:t>5</a:t>
            </a:r>
            <a:r>
              <a:rPr lang="zh-CN" altLang="en-US" dirty="0" smtClean="0"/>
              <a:t>种形式。</a:t>
            </a:r>
          </a:p>
          <a:p>
            <a:pPr lvl="1"/>
            <a:r>
              <a:rPr lang="en-US" dirty="0" smtClean="0"/>
              <a:t>1</a:t>
            </a:r>
            <a:r>
              <a:rPr lang="zh-CN" altLang="en-US" dirty="0" smtClean="0"/>
              <a:t>）基于知识的信任</a:t>
            </a:r>
            <a:r>
              <a:rPr lang="en-US" dirty="0" smtClean="0"/>
              <a:t>(knowledge-based trust) –</a:t>
            </a:r>
            <a:r>
              <a:rPr lang="zh-CN" altLang="en-US" dirty="0" smtClean="0"/>
              <a:t>双方以历史依据为信任基础；</a:t>
            </a:r>
          </a:p>
          <a:p>
            <a:pPr lvl="1"/>
            <a:r>
              <a:rPr lang="en-US" dirty="0" smtClean="0"/>
              <a:t>2</a:t>
            </a:r>
            <a:r>
              <a:rPr lang="zh-CN" altLang="en-US" dirty="0" smtClean="0"/>
              <a:t>）基于特征的信任</a:t>
            </a:r>
            <a:r>
              <a:rPr lang="en-US" dirty="0" smtClean="0"/>
              <a:t>(characteristic-based trust) –</a:t>
            </a:r>
            <a:r>
              <a:rPr lang="zh-CN" altLang="en-US" dirty="0" smtClean="0"/>
              <a:t>假设信任某一方，以被信任方的属性为基础；</a:t>
            </a:r>
          </a:p>
          <a:p>
            <a:pPr lvl="1"/>
            <a:r>
              <a:rPr lang="en-US" dirty="0" smtClean="0"/>
              <a:t>3</a:t>
            </a:r>
            <a:r>
              <a:rPr lang="zh-CN" altLang="en-US" dirty="0" smtClean="0"/>
              <a:t>）基于制度的信任</a:t>
            </a:r>
            <a:r>
              <a:rPr lang="en-US" dirty="0" smtClean="0"/>
              <a:t>(institutional-based trust) – </a:t>
            </a:r>
            <a:r>
              <a:rPr lang="zh-CN" altLang="en-US" dirty="0" smtClean="0"/>
              <a:t>信任环境，以担保机构作为保证；</a:t>
            </a:r>
          </a:p>
          <a:p>
            <a:pPr lvl="1"/>
            <a:r>
              <a:rPr lang="en-US" dirty="0" smtClean="0"/>
              <a:t>4</a:t>
            </a:r>
            <a:r>
              <a:rPr lang="zh-CN" altLang="en-US" dirty="0" smtClean="0"/>
              <a:t>）基于公平的信任</a:t>
            </a:r>
            <a:r>
              <a:rPr lang="en-US" dirty="0" smtClean="0"/>
              <a:t>(justice-based trust) – </a:t>
            </a:r>
            <a:r>
              <a:rPr lang="zh-CN" altLang="en-US" dirty="0" smtClean="0"/>
              <a:t>与公正地的评判规程为基础；</a:t>
            </a:r>
          </a:p>
          <a:p>
            <a:pPr lvl="1"/>
            <a:r>
              <a:rPr lang="en-US" dirty="0" smtClean="0"/>
              <a:t>5</a:t>
            </a:r>
            <a:r>
              <a:rPr lang="zh-CN" altLang="en-US" dirty="0" smtClean="0"/>
              <a:t>）快速信任</a:t>
            </a:r>
            <a:r>
              <a:rPr lang="en-US" dirty="0" smtClean="0"/>
              <a:t>(swift trust) – </a:t>
            </a:r>
            <a:r>
              <a:rPr lang="zh-CN" altLang="en-US" dirty="0" smtClean="0"/>
              <a:t>“脆弱的”的信任，随着虚拟组织和队伍的出现的信任形式。</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27.1.1 </a:t>
            </a:r>
            <a:r>
              <a:rPr lang="zh-CN" altLang="en-US" dirty="0" smtClean="0"/>
              <a:t>软件产品与服务</a:t>
            </a:r>
            <a:endParaRPr lang="zh-CN" altLang="en-US" dirty="0"/>
          </a:p>
        </p:txBody>
      </p:sp>
      <p:sp>
        <p:nvSpPr>
          <p:cNvPr id="3" name="内容占位符 2"/>
          <p:cNvSpPr>
            <a:spLocks noGrp="1"/>
          </p:cNvSpPr>
          <p:nvPr>
            <p:ph idx="1"/>
          </p:nvPr>
        </p:nvSpPr>
        <p:spPr>
          <a:xfrm>
            <a:off x="990600" y="1295400"/>
            <a:ext cx="8001000" cy="591457"/>
          </a:xfrm>
        </p:spPr>
        <p:txBody>
          <a:bodyPr/>
          <a:lstStyle/>
          <a:p>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562140" y="1797049"/>
            <a:ext cx="8465748" cy="41247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F/OSS</a:t>
            </a:r>
            <a:r>
              <a:rPr lang="zh-CN" altLang="en-US" dirty="0" smtClean="0"/>
              <a:t>项目中信任的观点</a:t>
            </a:r>
            <a:endParaRPr lang="zh-CN" altLang="en-US" dirty="0"/>
          </a:p>
        </p:txBody>
      </p:sp>
      <p:sp>
        <p:nvSpPr>
          <p:cNvPr id="3" name="内容占位符 2"/>
          <p:cNvSpPr>
            <a:spLocks noGrp="1"/>
          </p:cNvSpPr>
          <p:nvPr>
            <p:ph idx="1"/>
          </p:nvPr>
        </p:nvSpPr>
        <p:spPr>
          <a:xfrm>
            <a:off x="1143000" y="1135743"/>
            <a:ext cx="8001000" cy="4902200"/>
          </a:xfrm>
        </p:spPr>
        <p:txBody>
          <a:bodyPr/>
          <a:lstStyle/>
          <a:p>
            <a:r>
              <a:rPr lang="zh-CN" altLang="en-US" sz="2400" b="1" dirty="0" smtClean="0"/>
              <a:t>第一，信任开源项目领的领导</a:t>
            </a:r>
            <a:r>
              <a:rPr lang="en-US" sz="2400" b="1" dirty="0" smtClean="0"/>
              <a:t>(</a:t>
            </a:r>
            <a:r>
              <a:rPr lang="zh-CN" altLang="en-US" sz="2400" b="1" dirty="0" smtClean="0"/>
              <a:t>核心</a:t>
            </a:r>
            <a:r>
              <a:rPr lang="en-US" sz="2400" b="1" dirty="0" smtClean="0"/>
              <a:t>)</a:t>
            </a:r>
            <a:r>
              <a:rPr lang="zh-CN" altLang="en-US" sz="2400" b="1" dirty="0" smtClean="0"/>
              <a:t>者</a:t>
            </a:r>
            <a:endParaRPr lang="en-US" altLang="zh-CN" sz="2400" dirty="0" smtClean="0"/>
          </a:p>
          <a:p>
            <a:pPr lvl="1"/>
            <a:r>
              <a:rPr lang="zh-CN" altLang="en-US" dirty="0" smtClean="0"/>
              <a:t>例如，在项目中明确标出项目领导的角色。</a:t>
            </a:r>
            <a:r>
              <a:rPr lang="en-US" dirty="0" smtClean="0"/>
              <a:t>F/OSS</a:t>
            </a:r>
            <a:r>
              <a:rPr lang="zh-CN" altLang="en-US" dirty="0" smtClean="0"/>
              <a:t>项目中会担心“太多的厨子会毁了一锅汤”。潜在的贡献者必须长期地相信领导的方向和质量控制能力。项目领导负责决策哪些可以提交，哪些项目可以接收。</a:t>
            </a:r>
            <a:r>
              <a:rPr lang="en-US" dirty="0" smtClean="0"/>
              <a:t>F/OSS</a:t>
            </a:r>
            <a:r>
              <a:rPr lang="zh-CN" altLang="en-US" dirty="0" smtClean="0"/>
              <a:t>不仅仅是对源代码的信任，更是对人的领导地位的信任。</a:t>
            </a:r>
          </a:p>
          <a:p>
            <a:r>
              <a:rPr lang="zh-CN" altLang="en-US" sz="2400" b="1" dirty="0" smtClean="0"/>
              <a:t>第二，把信任他人的判断作为同行评审过程的基础</a:t>
            </a:r>
            <a:endParaRPr lang="en-US" sz="2400" dirty="0" smtClean="0"/>
          </a:p>
          <a:p>
            <a:pPr lvl="1"/>
            <a:r>
              <a:rPr lang="zh-CN" altLang="en-US" dirty="0" smtClean="0"/>
              <a:t>这是必须的，因为没人能有充足的时间评审所有可能的方案。因此，多数人使用过的代码比少数人使用的要好</a:t>
            </a:r>
            <a:r>
              <a:rPr lang="en-US" baseline="30000" dirty="0" smtClean="0"/>
              <a:t>[</a:t>
            </a:r>
            <a:r>
              <a:rPr lang="zh-CN" altLang="en-US" dirty="0" smtClean="0"/>
              <a:t>。在</a:t>
            </a:r>
            <a:r>
              <a:rPr lang="en-US" dirty="0" smtClean="0"/>
              <a:t>F/OSS</a:t>
            </a:r>
            <a:r>
              <a:rPr lang="zh-CN" altLang="en-US" dirty="0" smtClean="0"/>
              <a:t>项目中，开发者处在更广泛的用户团体中，要让用户会参与代码测试，标识可能的问题，以及提交软虫报告。</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F/OSS</a:t>
            </a:r>
            <a:r>
              <a:rPr lang="zh-CN" altLang="en-US" dirty="0" smtClean="0"/>
              <a:t>项目中信任的观点</a:t>
            </a:r>
            <a:endParaRPr lang="zh-CN" altLang="en-US" dirty="0"/>
          </a:p>
        </p:txBody>
      </p:sp>
      <p:sp>
        <p:nvSpPr>
          <p:cNvPr id="3" name="内容占位符 2"/>
          <p:cNvSpPr>
            <a:spLocks noGrp="1"/>
          </p:cNvSpPr>
          <p:nvPr>
            <p:ph idx="1"/>
          </p:nvPr>
        </p:nvSpPr>
        <p:spPr>
          <a:xfrm>
            <a:off x="954314" y="1585686"/>
            <a:ext cx="8001000" cy="3639457"/>
          </a:xfrm>
        </p:spPr>
        <p:txBody>
          <a:bodyPr/>
          <a:lstStyle/>
          <a:p>
            <a:r>
              <a:rPr lang="zh-CN" altLang="en-US" sz="2400" b="1" dirty="0" smtClean="0"/>
              <a:t>第三种信任是对开发者的信任，</a:t>
            </a:r>
            <a:endParaRPr lang="en-US" altLang="zh-CN" sz="2400" b="1" dirty="0" smtClean="0"/>
          </a:p>
          <a:p>
            <a:pPr lvl="1"/>
            <a:r>
              <a:rPr lang="zh-CN" altLang="en-US" dirty="0" smtClean="0"/>
              <a:t>开发者为</a:t>
            </a:r>
            <a:r>
              <a:rPr lang="en-US" dirty="0" smtClean="0"/>
              <a:t>OSS</a:t>
            </a:r>
            <a:r>
              <a:rPr lang="zh-CN" altLang="en-US" dirty="0" smtClean="0"/>
              <a:t>项目贡献了“知识产权”，产品用户直接从其劳动成果中获益。</a:t>
            </a:r>
            <a:endParaRPr lang="en-US" altLang="zh-CN" dirty="0" smtClean="0"/>
          </a:p>
          <a:p>
            <a:pPr lvl="1"/>
            <a:r>
              <a:rPr lang="zh-CN" altLang="en-US" dirty="0" smtClean="0"/>
              <a:t>在分析了</a:t>
            </a:r>
            <a:r>
              <a:rPr lang="en-US" dirty="0" smtClean="0"/>
              <a:t>Linux</a:t>
            </a:r>
            <a:r>
              <a:rPr lang="zh-CN" altLang="en-US" dirty="0" smtClean="0"/>
              <a:t>开发团体的信任程度后，可以看出：</a:t>
            </a:r>
            <a:r>
              <a:rPr lang="zh-CN" altLang="en-US" b="1" dirty="0" smtClean="0"/>
              <a:t>许可证机制能够让开发者信任陌生的团体。</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27.5.4 </a:t>
            </a:r>
            <a:r>
              <a:rPr lang="zh-CN" altLang="en-US" dirty="0" smtClean="0"/>
              <a:t>质量控制</a:t>
            </a:r>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577369" y="1185862"/>
            <a:ext cx="8566631" cy="4794023"/>
          </a:xfrm>
          <a:prstGeom prst="rect">
            <a:avLst/>
          </a:prstGeom>
          <a:noFill/>
          <a:ln w="9525">
            <a:noFill/>
            <a:miter lim="800000"/>
            <a:headEnd/>
            <a:tailEnd/>
          </a:ln>
          <a:effectLst/>
        </p:spPr>
      </p:pic>
      <p:sp>
        <p:nvSpPr>
          <p:cNvPr id="5" name="矩形 4"/>
          <p:cNvSpPr/>
          <p:nvPr/>
        </p:nvSpPr>
        <p:spPr>
          <a:xfrm>
            <a:off x="2826257" y="5897825"/>
            <a:ext cx="3520516" cy="461665"/>
          </a:xfrm>
          <a:prstGeom prst="rect">
            <a:avLst/>
          </a:prstGeom>
        </p:spPr>
        <p:txBody>
          <a:bodyPr wrap="none">
            <a:spAutoFit/>
          </a:bodyPr>
          <a:lstStyle/>
          <a:p>
            <a:r>
              <a:rPr lang="en-US" dirty="0" smtClean="0"/>
              <a:t>OSS</a:t>
            </a:r>
            <a:r>
              <a:rPr lang="zh-CN" altLang="en-US" dirty="0" smtClean="0"/>
              <a:t>项目的质量控制模式</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27.6</a:t>
            </a:r>
            <a:r>
              <a:rPr lang="zh-CN" altLang="en-US" dirty="0" smtClean="0"/>
              <a:t>政府与开源</a:t>
            </a:r>
            <a:endParaRPr lang="zh-CN" altLang="en-US" dirty="0"/>
          </a:p>
        </p:txBody>
      </p:sp>
      <p:sp>
        <p:nvSpPr>
          <p:cNvPr id="3" name="内容占位符 2"/>
          <p:cNvSpPr>
            <a:spLocks noGrp="1"/>
          </p:cNvSpPr>
          <p:nvPr>
            <p:ph idx="1"/>
          </p:nvPr>
        </p:nvSpPr>
        <p:spPr/>
        <p:txBody>
          <a:bodyPr/>
          <a:lstStyle/>
          <a:p>
            <a:r>
              <a:rPr lang="en-US" dirty="0" smtClean="0"/>
              <a:t>27.6.1 </a:t>
            </a:r>
            <a:r>
              <a:rPr lang="zh-CN" altLang="en-US" dirty="0" smtClean="0"/>
              <a:t>开源与开放的优势</a:t>
            </a:r>
          </a:p>
          <a:p>
            <a:r>
              <a:rPr lang="en-US" dirty="0" smtClean="0"/>
              <a:t>27.6.2 </a:t>
            </a:r>
            <a:r>
              <a:rPr lang="zh-CN" altLang="en-US" dirty="0" smtClean="0"/>
              <a:t>开源与开放的维护策略</a:t>
            </a:r>
          </a:p>
          <a:p>
            <a:r>
              <a:rPr lang="en-US" dirty="0" smtClean="0"/>
              <a:t>27.6.3 </a:t>
            </a:r>
            <a:r>
              <a:rPr lang="zh-CN" altLang="en-US" dirty="0" smtClean="0"/>
              <a:t>政府和产业联盟的作用</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27.6.1 </a:t>
            </a:r>
            <a:r>
              <a:rPr lang="zh-CN" altLang="en-US" dirty="0" smtClean="0"/>
              <a:t>开源与开放的优势</a:t>
            </a:r>
            <a:endParaRPr lang="zh-CN" altLang="en-US" dirty="0"/>
          </a:p>
        </p:txBody>
      </p:sp>
      <p:sp>
        <p:nvSpPr>
          <p:cNvPr id="3" name="内容占位符 2"/>
          <p:cNvSpPr>
            <a:spLocks noGrp="1"/>
          </p:cNvSpPr>
          <p:nvPr>
            <p:ph idx="1"/>
          </p:nvPr>
        </p:nvSpPr>
        <p:spPr/>
        <p:txBody>
          <a:bodyPr/>
          <a:lstStyle/>
          <a:p>
            <a:r>
              <a:rPr lang="zh-CN" altLang="en-US" dirty="0" smtClean="0"/>
              <a:t>一些具有“软件血统论”或强调创新观点的人认为，</a:t>
            </a:r>
            <a:r>
              <a:rPr lang="en-US" dirty="0" smtClean="0"/>
              <a:t>F/OSS</a:t>
            </a:r>
            <a:r>
              <a:rPr lang="zh-CN" altLang="en-US" dirty="0" smtClean="0"/>
              <a:t>方法会破坏软件创新能力，并引起软件安全、以及其它问题。</a:t>
            </a:r>
            <a:endParaRPr lang="en-US" altLang="zh-CN" dirty="0" smtClean="0"/>
          </a:p>
          <a:p>
            <a:r>
              <a:rPr lang="zh-CN" altLang="en-US" dirty="0" smtClean="0"/>
              <a:t>事实上，美国国防部门把更广泛的开源开发称为“开放技术开发</a:t>
            </a:r>
            <a:r>
              <a:rPr lang="en-US" dirty="0" smtClean="0"/>
              <a:t>(OTD --Open Technology Development)</a:t>
            </a:r>
            <a:r>
              <a:rPr lang="zh-CN" altLang="en-US" dirty="0" smtClean="0"/>
              <a:t>”，</a:t>
            </a:r>
            <a:r>
              <a:rPr lang="en-US" dirty="0" smtClean="0"/>
              <a:t>OTD</a:t>
            </a:r>
            <a:r>
              <a:rPr lang="zh-CN" altLang="en-US" dirty="0" smtClean="0"/>
              <a:t>已经成为军事软件</a:t>
            </a:r>
            <a:r>
              <a:rPr lang="en-US" dirty="0" smtClean="0"/>
              <a:t>/</a:t>
            </a:r>
            <a:r>
              <a:rPr lang="zh-CN" altLang="en-US" dirty="0" smtClean="0"/>
              <a:t>系统的主要开发方法。</a:t>
            </a:r>
            <a:endParaRPr lang="en-US" altLang="zh-C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27.6.1 </a:t>
            </a:r>
            <a:r>
              <a:rPr lang="zh-CN" altLang="en-US" dirty="0" smtClean="0"/>
              <a:t>开源与开放的优势</a:t>
            </a:r>
            <a:endParaRPr lang="zh-CN" altLang="en-US" dirty="0"/>
          </a:p>
        </p:txBody>
      </p:sp>
      <p:sp>
        <p:nvSpPr>
          <p:cNvPr id="3" name="内容占位符 2"/>
          <p:cNvSpPr>
            <a:spLocks noGrp="1"/>
          </p:cNvSpPr>
          <p:nvPr>
            <p:ph idx="1"/>
          </p:nvPr>
        </p:nvSpPr>
        <p:spPr/>
        <p:txBody>
          <a:bodyPr/>
          <a:lstStyle/>
          <a:p>
            <a:r>
              <a:rPr lang="zh-CN" altLang="en-US" dirty="0" smtClean="0"/>
              <a:t>美国国防部门的“软件数据与分析中心（</a:t>
            </a:r>
            <a:r>
              <a:rPr lang="en-US" dirty="0" smtClean="0"/>
              <a:t>DACS</a:t>
            </a:r>
            <a:r>
              <a:rPr lang="zh-CN" altLang="en-US" dirty="0" smtClean="0"/>
              <a:t>）”罗列了开源项目的优势</a:t>
            </a:r>
            <a:r>
              <a:rPr lang="zh-CN" altLang="en-US" baseline="30000" dirty="0" smtClean="0"/>
              <a:t>：</a:t>
            </a:r>
            <a:endParaRPr lang="en-US" altLang="zh-CN" baseline="30000" dirty="0" smtClean="0"/>
          </a:p>
          <a:p>
            <a:pPr lvl="1"/>
            <a:r>
              <a:rPr lang="en-US" dirty="0" smtClean="0"/>
              <a:t>1</a:t>
            </a:r>
            <a:r>
              <a:rPr lang="zh-CN" altLang="en-US" dirty="0" smtClean="0"/>
              <a:t>）增加了敏捷性和灵活性。</a:t>
            </a:r>
            <a:endParaRPr lang="en-US" altLang="zh-CN" dirty="0" smtClean="0"/>
          </a:p>
          <a:p>
            <a:pPr lvl="2"/>
            <a:r>
              <a:rPr lang="zh-CN" altLang="en-US" dirty="0" smtClean="0"/>
              <a:t>由于政府能够无限制地访问其付钱开发的源代码，经理们可以发现</a:t>
            </a:r>
            <a:r>
              <a:rPr lang="en-US" dirty="0" smtClean="0"/>
              <a:t>80%</a:t>
            </a:r>
            <a:r>
              <a:rPr lang="zh-CN" altLang="en-US" dirty="0" smtClean="0"/>
              <a:t>的解决方案，并修改适应新任务的需求。</a:t>
            </a:r>
            <a:endParaRPr lang="en-US" altLang="zh-CN" dirty="0" smtClean="0"/>
          </a:p>
          <a:p>
            <a:pPr lvl="2"/>
            <a:r>
              <a:rPr lang="zh-CN" altLang="en-US" dirty="0" smtClean="0"/>
              <a:t>相反，如果承包商用知识产权拒绝这些权力，就不能够实现代码共享，类同系统的承包商会低水平的重复开发。</a:t>
            </a:r>
          </a:p>
          <a:p>
            <a:pPr lvl="1"/>
            <a:r>
              <a:rPr lang="en-US" dirty="0" smtClean="0"/>
              <a:t>2</a:t>
            </a:r>
            <a:r>
              <a:rPr lang="zh-CN" altLang="en-US" dirty="0" smtClean="0"/>
              <a:t>）更快地交付。</a:t>
            </a:r>
            <a:endParaRPr lang="en-US" altLang="zh-CN" dirty="0" smtClean="0"/>
          </a:p>
          <a:p>
            <a:pPr lvl="2"/>
            <a:r>
              <a:rPr lang="zh-CN" altLang="en-US" dirty="0" smtClean="0"/>
              <a:t>开发人员只需关注修改、集成、现有系统的功能，而不是整个系统的开发，就可以节约时间提交新的功能。</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27.6.1 </a:t>
            </a:r>
            <a:r>
              <a:rPr lang="zh-CN" altLang="en-US" dirty="0" smtClean="0"/>
              <a:t>开源与开放的优势</a:t>
            </a:r>
            <a:endParaRPr lang="zh-CN" altLang="en-US" dirty="0"/>
          </a:p>
        </p:txBody>
      </p:sp>
      <p:sp>
        <p:nvSpPr>
          <p:cNvPr id="3" name="内容占位符 2"/>
          <p:cNvSpPr>
            <a:spLocks noGrp="1"/>
          </p:cNvSpPr>
          <p:nvPr>
            <p:ph idx="1"/>
          </p:nvPr>
        </p:nvSpPr>
        <p:spPr/>
        <p:txBody>
          <a:bodyPr/>
          <a:lstStyle/>
          <a:p>
            <a:pPr lvl="1"/>
            <a:r>
              <a:rPr lang="en-US" dirty="0" smtClean="0"/>
              <a:t>3</a:t>
            </a:r>
            <a:r>
              <a:rPr lang="zh-CN" altLang="en-US" dirty="0" smtClean="0"/>
              <a:t>）增加创新。</a:t>
            </a:r>
            <a:endParaRPr lang="en-US" altLang="zh-CN" dirty="0" smtClean="0"/>
          </a:p>
          <a:p>
            <a:pPr lvl="2"/>
            <a:r>
              <a:rPr lang="zh-CN" altLang="en-US" dirty="0" smtClean="0"/>
              <a:t>由于能看到现有系统的源代码，开发人员可以集中精力和时间创新，即，把原有代码写成新的水平，集成系统的能力超越已有部件能力之和。</a:t>
            </a:r>
            <a:endParaRPr lang="en-US" altLang="zh-CN" dirty="0" smtClean="0"/>
          </a:p>
          <a:p>
            <a:pPr lvl="2"/>
            <a:r>
              <a:rPr lang="zh-CN" altLang="en-US" dirty="0" smtClean="0"/>
              <a:t>美国人认识到依靠历史清白的美国公身份的软件工程师的数量短缺，“软件血统论”跟不上军事项目的需求。因此，强调美国工程师的重点是发明和创新。</a:t>
            </a:r>
          </a:p>
          <a:p>
            <a:pPr lvl="1"/>
            <a:r>
              <a:rPr lang="en-US" dirty="0" smtClean="0"/>
              <a:t>4</a:t>
            </a:r>
            <a:r>
              <a:rPr lang="zh-CN" altLang="en-US" dirty="0" smtClean="0"/>
              <a:t>）信息保证和安全。</a:t>
            </a:r>
            <a:endParaRPr lang="en-US" altLang="zh-CN" dirty="0" smtClean="0"/>
          </a:p>
          <a:p>
            <a:pPr lvl="2"/>
            <a:r>
              <a:rPr lang="zh-CN" altLang="en-US" dirty="0" smtClean="0"/>
              <a:t>开源开发的最大价值之一是更广泛的群体能访问源代码。这样，所有的软虫就会浮现出来，更容易被发现。更多的人建立和维护软件安全帖子，对源代码做更多的评审</a:t>
            </a:r>
            <a:r>
              <a:rPr lang="zh-CN" altLang="en-US" dirty="0" smtClean="0"/>
              <a:t>。</a:t>
            </a:r>
            <a:endParaRPr lang="zh-CN" alt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27.6.1 </a:t>
            </a:r>
            <a:r>
              <a:rPr lang="zh-CN" altLang="en-US" dirty="0" smtClean="0"/>
              <a:t>开源与开放的优势</a:t>
            </a:r>
            <a:endParaRPr lang="zh-CN" altLang="en-US" dirty="0"/>
          </a:p>
        </p:txBody>
      </p:sp>
      <p:sp>
        <p:nvSpPr>
          <p:cNvPr id="3" name="内容占位符 2"/>
          <p:cNvSpPr>
            <a:spLocks noGrp="1"/>
          </p:cNvSpPr>
          <p:nvPr>
            <p:ph idx="1"/>
          </p:nvPr>
        </p:nvSpPr>
        <p:spPr/>
        <p:txBody>
          <a:bodyPr/>
          <a:lstStyle/>
          <a:p>
            <a:pPr lvl="1"/>
            <a:r>
              <a:rPr lang="en-US" dirty="0" smtClean="0"/>
              <a:t>5</a:t>
            </a:r>
            <a:r>
              <a:rPr lang="zh-CN" altLang="en-US" dirty="0" smtClean="0"/>
              <a:t>）更低的成本。</a:t>
            </a:r>
            <a:endParaRPr lang="en-US" altLang="zh-CN" dirty="0" smtClean="0"/>
          </a:p>
          <a:p>
            <a:pPr lvl="2"/>
            <a:r>
              <a:rPr lang="zh-CN" altLang="en-US" dirty="0" smtClean="0"/>
              <a:t>对于</a:t>
            </a:r>
            <a:r>
              <a:rPr lang="en-US" dirty="0" smtClean="0"/>
              <a:t>OTD</a:t>
            </a:r>
            <a:r>
              <a:rPr lang="zh-CN" altLang="en-US" dirty="0" smtClean="0"/>
              <a:t>项目，政府首次支付给承包商成本主要用于做内部研发</a:t>
            </a:r>
            <a:r>
              <a:rPr lang="en-US" dirty="0" smtClean="0"/>
              <a:t>(IRAD)</a:t>
            </a:r>
            <a:r>
              <a:rPr lang="zh-CN" altLang="en-US" dirty="0" smtClean="0"/>
              <a:t>。由于政府要求</a:t>
            </a:r>
            <a:r>
              <a:rPr lang="en-US" dirty="0" smtClean="0"/>
              <a:t>OTD</a:t>
            </a:r>
            <a:r>
              <a:rPr lang="zh-CN" altLang="en-US" dirty="0" smtClean="0"/>
              <a:t>项目的代码必须模块化，因此可以判断新项目是否需要支付新的许可证费用、还是重新开发一个替代产品。</a:t>
            </a:r>
            <a:endParaRPr lang="en-US" altLang="zh-CN" dirty="0" smtClean="0"/>
          </a:p>
          <a:p>
            <a:pPr lvl="2"/>
            <a:r>
              <a:rPr lang="zh-CN" altLang="en-US" dirty="0" smtClean="0"/>
              <a:t>从政府角度看，整个投资的价值链可以避免</a:t>
            </a:r>
            <a:r>
              <a:rPr lang="en-US" dirty="0" smtClean="0"/>
              <a:t>IRAD</a:t>
            </a:r>
            <a:r>
              <a:rPr lang="zh-CN" altLang="en-US" dirty="0" smtClean="0"/>
              <a:t>成本重复混入某些具有特殊身份的供应商中。</a:t>
            </a:r>
            <a:endParaRPr lang="en-US" altLang="zh-CN"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27.6.2 </a:t>
            </a:r>
            <a:r>
              <a:rPr lang="zh-CN" altLang="en-US" dirty="0" smtClean="0"/>
              <a:t>开源与开放的维护策略</a:t>
            </a:r>
            <a:endParaRPr lang="zh-CN" altLang="en-US" dirty="0"/>
          </a:p>
        </p:txBody>
      </p:sp>
      <p:sp>
        <p:nvSpPr>
          <p:cNvPr id="3" name="内容占位符 2"/>
          <p:cNvSpPr>
            <a:spLocks noGrp="1"/>
          </p:cNvSpPr>
          <p:nvPr>
            <p:ph idx="1"/>
          </p:nvPr>
        </p:nvSpPr>
        <p:spPr>
          <a:xfrm>
            <a:off x="990600" y="1295400"/>
            <a:ext cx="8001000" cy="620486"/>
          </a:xfrm>
        </p:spPr>
        <p:txBody>
          <a:bodyPr/>
          <a:lstStyle/>
          <a:p>
            <a:r>
              <a:rPr lang="zh-CN" altLang="en-US" dirty="0" smtClean="0"/>
              <a:t>开放、开源、闭源</a:t>
            </a:r>
            <a:r>
              <a:rPr lang="en-US" dirty="0" smtClean="0"/>
              <a:t>OTS</a:t>
            </a:r>
            <a:r>
              <a:rPr lang="zh-CN" altLang="en-US" dirty="0" smtClean="0"/>
              <a:t>的维护策略对比</a:t>
            </a:r>
            <a:endParaRPr lang="zh-CN" altLang="en-US" dirty="0"/>
          </a:p>
        </p:txBody>
      </p:sp>
      <p:pic>
        <p:nvPicPr>
          <p:cNvPr id="9218" name="Picture 2"/>
          <p:cNvPicPr>
            <a:picLocks noChangeAspect="1" noChangeArrowheads="1"/>
          </p:cNvPicPr>
          <p:nvPr/>
        </p:nvPicPr>
        <p:blipFill>
          <a:blip r:embed="rId2"/>
          <a:srcRect/>
          <a:stretch>
            <a:fillRect/>
          </a:stretch>
        </p:blipFill>
        <p:spPr bwMode="auto">
          <a:xfrm>
            <a:off x="963160" y="2071235"/>
            <a:ext cx="7817983" cy="40627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50686" y="1222829"/>
            <a:ext cx="8193314" cy="4902200"/>
          </a:xfrm>
        </p:spPr>
        <p:txBody>
          <a:bodyPr/>
          <a:lstStyle/>
          <a:p>
            <a:pPr lvl="1"/>
            <a:r>
              <a:rPr lang="zh-CN" altLang="en-US" dirty="0" smtClean="0"/>
              <a:t>个体</a:t>
            </a:r>
            <a:r>
              <a:rPr lang="en-US" dirty="0" smtClean="0"/>
              <a:t>(</a:t>
            </a:r>
            <a:r>
              <a:rPr lang="zh-CN" altLang="en-US" dirty="0" smtClean="0"/>
              <a:t>某个企业</a:t>
            </a:r>
            <a:r>
              <a:rPr lang="en-US" dirty="0" smtClean="0"/>
              <a:t>)</a:t>
            </a:r>
            <a:r>
              <a:rPr lang="zh-CN" altLang="en-US" dirty="0" smtClean="0"/>
              <a:t>对</a:t>
            </a:r>
            <a:r>
              <a:rPr lang="en-US" dirty="0" smtClean="0"/>
              <a:t>GOTS</a:t>
            </a:r>
            <a:r>
              <a:rPr lang="zh-CN" altLang="en-US" dirty="0" smtClean="0"/>
              <a:t>软件的维护和升级策略会严重降低了</a:t>
            </a:r>
            <a:r>
              <a:rPr lang="en-US" dirty="0" smtClean="0"/>
              <a:t>GOTS</a:t>
            </a:r>
            <a:r>
              <a:rPr lang="zh-CN" altLang="en-US" dirty="0" smtClean="0"/>
              <a:t>的应用性。</a:t>
            </a:r>
            <a:endParaRPr lang="en-US" altLang="zh-CN" dirty="0" smtClean="0"/>
          </a:p>
          <a:p>
            <a:pPr lvl="2"/>
            <a:r>
              <a:rPr lang="zh-CN" altLang="en-US" dirty="0" smtClean="0"/>
              <a:t>许多政府项目可以直接或修改后使用</a:t>
            </a:r>
            <a:r>
              <a:rPr lang="en-US" dirty="0" smtClean="0"/>
              <a:t>GOTS</a:t>
            </a:r>
            <a:r>
              <a:rPr lang="zh-CN" altLang="en-US" dirty="0" smtClean="0"/>
              <a:t>部件，但是不能直接修改</a:t>
            </a:r>
            <a:r>
              <a:rPr lang="en-US" dirty="0" smtClean="0"/>
              <a:t>GOTS</a:t>
            </a:r>
            <a:r>
              <a:rPr lang="zh-CN" altLang="en-US" dirty="0" smtClean="0"/>
              <a:t>部件。即使做了修改，其结构上的修改也很难纳入到运行着的产品或系统中。</a:t>
            </a:r>
            <a:endParaRPr lang="en-US" altLang="zh-CN" dirty="0" smtClean="0"/>
          </a:p>
          <a:p>
            <a:pPr lvl="1"/>
            <a:r>
              <a:rPr lang="zh-CN" altLang="en-US" dirty="0" smtClean="0"/>
              <a:t>于此相反，大多数，</a:t>
            </a:r>
            <a:r>
              <a:rPr lang="en-US" dirty="0" smtClean="0"/>
              <a:t>F/OSS</a:t>
            </a:r>
            <a:r>
              <a:rPr lang="zh-CN" altLang="en-US" dirty="0" smtClean="0"/>
              <a:t>项目是由团体维护的，多个组织可以积极地一起开发软件。</a:t>
            </a:r>
          </a:p>
          <a:p>
            <a:pPr lvl="1"/>
            <a:r>
              <a:rPr lang="zh-CN" altLang="en-US" dirty="0" smtClean="0"/>
              <a:t>另一趋势是从开放到开源，即，把开放的</a:t>
            </a:r>
            <a:r>
              <a:rPr lang="en-US" dirty="0" smtClean="0"/>
              <a:t>GOTS</a:t>
            </a:r>
            <a:r>
              <a:rPr lang="zh-CN" altLang="en-US" dirty="0" smtClean="0"/>
              <a:t>项目逐步变成为开源的</a:t>
            </a:r>
            <a:r>
              <a:rPr lang="en-US" dirty="0" smtClean="0"/>
              <a:t>COTS(</a:t>
            </a:r>
            <a:r>
              <a:rPr lang="zh-CN" altLang="en-US" dirty="0" smtClean="0"/>
              <a:t>例如，有团体支持的</a:t>
            </a:r>
            <a:r>
              <a:rPr lang="en-US" dirty="0" smtClean="0"/>
              <a:t>F/OSS</a:t>
            </a:r>
            <a:r>
              <a:rPr lang="zh-CN" altLang="en-US" dirty="0" smtClean="0"/>
              <a:t>项目</a:t>
            </a:r>
            <a:r>
              <a:rPr lang="en-US" dirty="0" smtClean="0"/>
              <a:t>)</a:t>
            </a:r>
            <a:r>
              <a:rPr lang="zh-CN" altLang="en-US" dirty="0" smtClean="0"/>
              <a:t>。</a:t>
            </a:r>
            <a:endParaRPr lang="en-US" altLang="zh-CN" dirty="0" smtClean="0"/>
          </a:p>
          <a:p>
            <a:pPr lvl="2"/>
            <a:r>
              <a:rPr lang="zh-CN" altLang="en-US" dirty="0" smtClean="0"/>
              <a:t>特别是的当一些项目部署运营后，最好能切换到</a:t>
            </a:r>
            <a:r>
              <a:rPr lang="en-US" dirty="0" smtClean="0"/>
              <a:t>F/OSS</a:t>
            </a:r>
            <a:r>
              <a:rPr lang="zh-CN" altLang="en-US" dirty="0" smtClean="0"/>
              <a:t>维护方式。</a:t>
            </a:r>
            <a:endParaRPr lang="en-US" altLang="zh-CN" dirty="0" smtClean="0"/>
          </a:p>
          <a:p>
            <a:pPr lvl="2"/>
            <a:r>
              <a:rPr lang="zh-CN" altLang="en-US" dirty="0" smtClean="0"/>
              <a:t>有些理由认为只有封闭才能保持技术优势和安全。但是却忘记了技术优势很快就会过去。</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27.1.2 </a:t>
            </a:r>
            <a:r>
              <a:rPr lang="zh-CN" altLang="en-US" dirty="0" smtClean="0"/>
              <a:t>价值链条</a:t>
            </a:r>
            <a:endParaRPr lang="zh-CN" altLang="en-US" dirty="0"/>
          </a:p>
        </p:txBody>
      </p:sp>
      <p:sp>
        <p:nvSpPr>
          <p:cNvPr id="3" name="内容占位符 2"/>
          <p:cNvSpPr>
            <a:spLocks noGrp="1"/>
          </p:cNvSpPr>
          <p:nvPr>
            <p:ph idx="1"/>
          </p:nvPr>
        </p:nvSpPr>
        <p:spPr>
          <a:xfrm>
            <a:off x="990600" y="1295400"/>
            <a:ext cx="8001000" cy="997857"/>
          </a:xfrm>
        </p:spPr>
        <p:txBody>
          <a:bodyPr/>
          <a:lstStyle/>
          <a:p>
            <a:r>
              <a:rPr lang="zh-CN" altLang="en-US" sz="2400" dirty="0" smtClean="0"/>
              <a:t>第一个阶段是软件生产</a:t>
            </a:r>
            <a:r>
              <a:rPr lang="en-US" sz="2400" dirty="0" smtClean="0"/>
              <a:t>/</a:t>
            </a:r>
            <a:r>
              <a:rPr lang="zh-CN" altLang="en-US" sz="2400" dirty="0" smtClean="0"/>
              <a:t>编程，包括开发、文档编写、软件包装，之后是市场和销售阶段将产品转换为商业产品。软件价值链的最后阶段是售后服务，包括咨询、实现</a:t>
            </a:r>
            <a:r>
              <a:rPr lang="en-US" sz="2400" dirty="0" smtClean="0"/>
              <a:t>/</a:t>
            </a:r>
            <a:r>
              <a:rPr lang="zh-CN" altLang="en-US" sz="2400" dirty="0" smtClean="0"/>
              <a:t>集成、培训、支持、以及运行和管理等。</a:t>
            </a:r>
            <a:endParaRPr lang="zh-CN" altLang="en-US" sz="2400" dirty="0"/>
          </a:p>
        </p:txBody>
      </p:sp>
      <p:pic>
        <p:nvPicPr>
          <p:cNvPr id="2050" name="Picture 2"/>
          <p:cNvPicPr>
            <a:picLocks noChangeAspect="1" noChangeArrowheads="1"/>
          </p:cNvPicPr>
          <p:nvPr/>
        </p:nvPicPr>
        <p:blipFill>
          <a:blip r:embed="rId2"/>
          <a:srcRect/>
          <a:stretch>
            <a:fillRect/>
          </a:stretch>
        </p:blipFill>
        <p:spPr bwMode="auto">
          <a:xfrm>
            <a:off x="425306" y="2837544"/>
            <a:ext cx="8718694" cy="36430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27.6.3 </a:t>
            </a:r>
            <a:r>
              <a:rPr lang="zh-CN" altLang="en-US" dirty="0" smtClean="0"/>
              <a:t>政府和产业联盟的作用</a:t>
            </a:r>
            <a:endParaRPr lang="zh-CN" altLang="en-US" dirty="0"/>
          </a:p>
        </p:txBody>
      </p:sp>
      <p:sp>
        <p:nvSpPr>
          <p:cNvPr id="3" name="内容占位符 2"/>
          <p:cNvSpPr>
            <a:spLocks noGrp="1"/>
          </p:cNvSpPr>
          <p:nvPr>
            <p:ph idx="1"/>
          </p:nvPr>
        </p:nvSpPr>
        <p:spPr/>
        <p:txBody>
          <a:bodyPr/>
          <a:lstStyle/>
          <a:p>
            <a:r>
              <a:rPr lang="en-US" dirty="0" smtClean="0"/>
              <a:t>Scott</a:t>
            </a:r>
            <a:r>
              <a:rPr lang="zh-CN" altLang="en-US" dirty="0" smtClean="0"/>
              <a:t>等建议在美国政府投资中增加开放和开源项目。</a:t>
            </a:r>
            <a:endParaRPr lang="en-US" altLang="zh-CN" dirty="0" smtClean="0"/>
          </a:p>
          <a:p>
            <a:pPr lvl="1"/>
            <a:r>
              <a:rPr lang="zh-CN" altLang="en-US" dirty="0" smtClean="0"/>
              <a:t>对于不能完全开源项目，尽可能开放。开放</a:t>
            </a:r>
            <a:r>
              <a:rPr lang="en-US" dirty="0" smtClean="0"/>
              <a:t>GOTS</a:t>
            </a:r>
            <a:r>
              <a:rPr lang="zh-CN" altLang="en-US" dirty="0" smtClean="0"/>
              <a:t>项目是有多个组织合作开发的方法进行软件开发和维护。</a:t>
            </a:r>
            <a:endParaRPr lang="en-US" altLang="zh-CN" dirty="0" smtClean="0"/>
          </a:p>
          <a:p>
            <a:pPr lvl="1"/>
            <a:r>
              <a:rPr lang="zh-CN" altLang="en-US" dirty="0" smtClean="0"/>
              <a:t>有些项目希望是开放的，但不能开源，因为领导者期望在合作开发中产生发明创造、加快开发速度、降低成本。</a:t>
            </a:r>
            <a:endParaRPr lang="en-US" altLang="zh-CN" dirty="0" smtClean="0"/>
          </a:p>
          <a:p>
            <a:pPr lvl="1"/>
            <a:r>
              <a:rPr lang="zh-CN" altLang="en-US" dirty="0" smtClean="0"/>
              <a:t>此外，开放的越多，政府具有的知识产权就越少；</a:t>
            </a:r>
            <a:endParaRPr lang="en-US" altLang="zh-CN" dirty="0" smtClean="0"/>
          </a:p>
          <a:p>
            <a:pPr lvl="1"/>
            <a:r>
              <a:rPr lang="zh-CN" altLang="en-US" dirty="0" smtClean="0"/>
              <a:t>政府希望维护国家安全，而不能让软件成为潜在的威胁</a:t>
            </a:r>
            <a:r>
              <a:rPr lang="en-US" dirty="0" smtClean="0"/>
              <a:t>(</a:t>
            </a:r>
            <a:r>
              <a:rPr lang="zh-CN" altLang="en-US" dirty="0" smtClean="0"/>
              <a:t>对这种软件分类，并限制出口</a:t>
            </a:r>
            <a:r>
              <a:rPr lang="en-US" dirty="0" smtClean="0"/>
              <a:t>)</a:t>
            </a:r>
            <a:r>
              <a:rPr lang="zh-CN" altLang="en-US" dirty="0" smtClean="0"/>
              <a:t>。</a:t>
            </a:r>
            <a:endParaRPr lang="en-US" altLang="zh-CN" dirty="0" smtClean="0"/>
          </a:p>
          <a:p>
            <a:pPr lvl="1"/>
            <a:r>
              <a:rPr lang="zh-CN" altLang="en-US" dirty="0" smtClean="0"/>
              <a:t>对此，美国</a:t>
            </a:r>
            <a:r>
              <a:rPr lang="en-US" dirty="0" err="1" smtClean="0"/>
              <a:t>DoD</a:t>
            </a:r>
            <a:r>
              <a:rPr lang="zh-CN" altLang="en-US" dirty="0" smtClean="0"/>
              <a:t>的一些项目称其为“</a:t>
            </a:r>
            <a:r>
              <a:rPr lang="en-US" dirty="0" err="1" smtClean="0"/>
              <a:t>DoD</a:t>
            </a:r>
            <a:r>
              <a:rPr lang="zh-CN" altLang="en-US" dirty="0" smtClean="0"/>
              <a:t>团体源码软件”</a:t>
            </a:r>
            <a:r>
              <a:rPr lang="en-US" dirty="0" smtClean="0"/>
              <a:t>---</a:t>
            </a:r>
            <a:r>
              <a:rPr lang="zh-CN" altLang="en-US" dirty="0" smtClean="0"/>
              <a:t>即内部</a:t>
            </a:r>
            <a:r>
              <a:rPr lang="en-US" dirty="0" smtClean="0"/>
              <a:t>(</a:t>
            </a:r>
            <a:r>
              <a:rPr lang="zh-CN" altLang="en-US" dirty="0" smtClean="0"/>
              <a:t>有条件的</a:t>
            </a:r>
            <a:r>
              <a:rPr lang="en-US" dirty="0" smtClean="0"/>
              <a:t>)</a:t>
            </a:r>
            <a:r>
              <a:rPr lang="zh-CN" altLang="en-US" dirty="0" smtClean="0"/>
              <a:t>开源项目。</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人们往往把软件首次版本的研发看作是一种“艺术创新”行为，并愿意为此付出高额成本，而不愿意为后续的软件维护的“工程”行为付出太多的成本的话。</a:t>
            </a:r>
            <a:endParaRPr lang="en-US" altLang="zh-CN" dirty="0" smtClean="0"/>
          </a:p>
          <a:p>
            <a:r>
              <a:rPr lang="zh-CN" altLang="en-US" dirty="0" smtClean="0"/>
              <a:t>政府就需要对此进行引导和管理，才能保持软件产业链的竞争优势。</a:t>
            </a:r>
            <a:r>
              <a:rPr lang="en-US" dirty="0" smtClean="0"/>
              <a:t>F/OSS</a:t>
            </a:r>
            <a:r>
              <a:rPr lang="zh-CN" altLang="en-US" dirty="0" smtClean="0"/>
              <a:t>维护和升级方式比闭源方式的总成本要低，所产生的价值链要高。</a:t>
            </a:r>
          </a:p>
          <a:p>
            <a:r>
              <a:rPr lang="zh-CN" altLang="en-US" dirty="0" smtClean="0"/>
              <a:t>政府政策或产业联盟的作用引导产生</a:t>
            </a:r>
            <a:r>
              <a:rPr lang="en-US" dirty="0" smtClean="0"/>
              <a:t>OSS</a:t>
            </a:r>
            <a:r>
              <a:rPr lang="zh-CN" altLang="en-US" dirty="0" smtClean="0"/>
              <a:t>系统，降低产业链的维护成本，提高已有系统的利用率，增添和创立新的功能。</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27.7 </a:t>
            </a:r>
            <a:r>
              <a:rPr lang="zh-CN" altLang="en-US" dirty="0" smtClean="0"/>
              <a:t>全球化软件工程</a:t>
            </a:r>
            <a:endParaRPr lang="zh-CN" altLang="en-US" dirty="0"/>
          </a:p>
        </p:txBody>
      </p:sp>
      <p:sp>
        <p:nvSpPr>
          <p:cNvPr id="3" name="内容占位符 2"/>
          <p:cNvSpPr>
            <a:spLocks noGrp="1"/>
          </p:cNvSpPr>
          <p:nvPr>
            <p:ph idx="1"/>
          </p:nvPr>
        </p:nvSpPr>
        <p:spPr/>
        <p:txBody>
          <a:bodyPr/>
          <a:lstStyle/>
          <a:p>
            <a:r>
              <a:rPr lang="en-US" dirty="0" smtClean="0"/>
              <a:t>27.7.1 GSE</a:t>
            </a:r>
            <a:r>
              <a:rPr lang="zh-CN" altLang="en-US" dirty="0" smtClean="0"/>
              <a:t>的基本形式</a:t>
            </a:r>
            <a:r>
              <a:rPr lang="en-US" dirty="0" smtClean="0"/>
              <a:t>---</a:t>
            </a:r>
            <a:r>
              <a:rPr lang="zh-CN" altLang="en-US" dirty="0" smtClean="0"/>
              <a:t>离岸与外包</a:t>
            </a:r>
          </a:p>
          <a:p>
            <a:r>
              <a:rPr lang="en-US" dirty="0" smtClean="0"/>
              <a:t>27.7.2 </a:t>
            </a:r>
            <a:r>
              <a:rPr lang="zh-CN" altLang="en-US" dirty="0" smtClean="0"/>
              <a:t>全球化软件开发过程</a:t>
            </a:r>
          </a:p>
          <a:p>
            <a:pPr lvl="1"/>
            <a:r>
              <a:rPr lang="en-US" dirty="0" smtClean="0"/>
              <a:t>27.7.2.1 </a:t>
            </a:r>
            <a:r>
              <a:rPr lang="zh-CN" altLang="en-US" dirty="0" smtClean="0"/>
              <a:t>对传统模型的改造</a:t>
            </a:r>
            <a:r>
              <a:rPr lang="en-US" dirty="0" smtClean="0"/>
              <a:t>	</a:t>
            </a:r>
            <a:endParaRPr lang="zh-CN" altLang="en-US" dirty="0" smtClean="0"/>
          </a:p>
          <a:p>
            <a:pPr lvl="1"/>
            <a:r>
              <a:rPr lang="en-US" dirty="0" smtClean="0"/>
              <a:t>27.7.2.2 </a:t>
            </a:r>
            <a:r>
              <a:rPr lang="zh-CN" altLang="en-US" dirty="0" smtClean="0"/>
              <a:t>离心力与向心力模型</a:t>
            </a:r>
          </a:p>
          <a:p>
            <a:pPr lvl="1"/>
            <a:r>
              <a:rPr lang="en-US" dirty="0" smtClean="0"/>
              <a:t>27.7.2.3 </a:t>
            </a:r>
            <a:r>
              <a:rPr lang="zh-CN" altLang="en-US" dirty="0" smtClean="0"/>
              <a:t>项目层次分解模型</a:t>
            </a:r>
          </a:p>
          <a:p>
            <a:r>
              <a:rPr lang="en-US" dirty="0" smtClean="0"/>
              <a:t>27.2.3 CMMI</a:t>
            </a:r>
            <a:r>
              <a:rPr lang="zh-CN" altLang="en-US" dirty="0" smtClean="0"/>
              <a:t>与全球软件化开发</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27.7.1 GSE</a:t>
            </a:r>
            <a:r>
              <a:rPr lang="zh-CN" altLang="en-US" dirty="0" smtClean="0"/>
              <a:t>的基本形式</a:t>
            </a:r>
            <a:r>
              <a:rPr lang="en-US" dirty="0" smtClean="0"/>
              <a:t>---</a:t>
            </a:r>
            <a:r>
              <a:rPr lang="zh-CN" altLang="en-US" dirty="0" smtClean="0"/>
              <a:t>离岸与外包</a:t>
            </a:r>
            <a:endParaRPr lang="zh-CN" altLang="en-US" dirty="0"/>
          </a:p>
        </p:txBody>
      </p:sp>
      <p:sp>
        <p:nvSpPr>
          <p:cNvPr id="3" name="内容占位符 2"/>
          <p:cNvSpPr>
            <a:spLocks noGrp="1"/>
          </p:cNvSpPr>
          <p:nvPr>
            <p:ph idx="1"/>
          </p:nvPr>
        </p:nvSpPr>
        <p:spPr>
          <a:xfrm>
            <a:off x="783770" y="1121229"/>
            <a:ext cx="8418286" cy="4902200"/>
          </a:xfrm>
        </p:spPr>
        <p:txBody>
          <a:bodyPr/>
          <a:lstStyle/>
          <a:p>
            <a:r>
              <a:rPr lang="zh-CN" altLang="en-US" dirty="0" smtClean="0"/>
              <a:t>软件和</a:t>
            </a:r>
            <a:r>
              <a:rPr lang="en-US" dirty="0" smtClean="0"/>
              <a:t>IT</a:t>
            </a:r>
            <a:r>
              <a:rPr lang="zh-CN" altLang="en-US" dirty="0" smtClean="0"/>
              <a:t>技术有</a:t>
            </a:r>
            <a:r>
              <a:rPr lang="en-US" dirty="0" smtClean="0"/>
              <a:t>6</a:t>
            </a:r>
            <a:r>
              <a:rPr lang="zh-CN" altLang="en-US" dirty="0" smtClean="0"/>
              <a:t>种形式的离岸方式：</a:t>
            </a:r>
          </a:p>
          <a:p>
            <a:pPr lvl="1"/>
            <a:r>
              <a:rPr lang="en-US" dirty="0" smtClean="0"/>
              <a:t>(1) </a:t>
            </a:r>
            <a:r>
              <a:rPr lang="zh-CN" altLang="en-US" dirty="0" smtClean="0"/>
              <a:t>编程、软件测试和软件维护；</a:t>
            </a:r>
            <a:endParaRPr lang="en-US" altLang="zh-CN" dirty="0" smtClean="0"/>
          </a:p>
          <a:p>
            <a:pPr lvl="1"/>
            <a:r>
              <a:rPr lang="en-US" dirty="0" smtClean="0"/>
              <a:t>(2) IT</a:t>
            </a:r>
            <a:r>
              <a:rPr lang="zh-CN" altLang="en-US" dirty="0" smtClean="0"/>
              <a:t>研究和开发；</a:t>
            </a:r>
            <a:endParaRPr lang="en-US" altLang="zh-CN" dirty="0" smtClean="0"/>
          </a:p>
          <a:p>
            <a:pPr lvl="1"/>
            <a:r>
              <a:rPr lang="en-US" dirty="0" smtClean="0"/>
              <a:t>(3) </a:t>
            </a:r>
            <a:r>
              <a:rPr lang="zh-CN" altLang="en-US" dirty="0" smtClean="0"/>
              <a:t>高端工作，如软件体系结构、产品设计、项目管理、</a:t>
            </a:r>
            <a:r>
              <a:rPr lang="en-US" dirty="0" smtClean="0"/>
              <a:t>IT</a:t>
            </a:r>
            <a:r>
              <a:rPr lang="zh-CN" altLang="en-US" dirty="0" smtClean="0"/>
              <a:t>咨询，以及商业战略；</a:t>
            </a:r>
            <a:endParaRPr lang="en-US" altLang="zh-CN" dirty="0" smtClean="0"/>
          </a:p>
          <a:p>
            <a:pPr lvl="1"/>
            <a:r>
              <a:rPr lang="en-US" dirty="0" smtClean="0"/>
              <a:t>(4)</a:t>
            </a:r>
            <a:r>
              <a:rPr lang="zh-CN" altLang="en-US" dirty="0" smtClean="0"/>
              <a:t>物理产品制造</a:t>
            </a:r>
            <a:r>
              <a:rPr lang="en-US" dirty="0" smtClean="0"/>
              <a:t>—</a:t>
            </a:r>
            <a:r>
              <a:rPr lang="zh-CN" altLang="en-US" dirty="0" smtClean="0"/>
              <a:t>半导体、计算机部件、计算机整；</a:t>
            </a:r>
            <a:endParaRPr lang="en-US" altLang="zh-CN" dirty="0" smtClean="0"/>
          </a:p>
          <a:p>
            <a:pPr lvl="1"/>
            <a:r>
              <a:rPr lang="en-US" dirty="0" smtClean="0"/>
              <a:t>(5) </a:t>
            </a:r>
            <a:r>
              <a:rPr lang="zh-CN" altLang="en-US" dirty="0" smtClean="0"/>
              <a:t>业务处理外包</a:t>
            </a:r>
            <a:r>
              <a:rPr lang="en-US" dirty="0" smtClean="0"/>
              <a:t>/IT</a:t>
            </a:r>
            <a:r>
              <a:rPr lang="zh-CN" altLang="en-US" dirty="0" smtClean="0"/>
              <a:t>能力服务</a:t>
            </a:r>
            <a:r>
              <a:rPr lang="en-US" dirty="0" smtClean="0"/>
              <a:t>—</a:t>
            </a:r>
            <a:r>
              <a:rPr lang="zh-CN" altLang="en-US" dirty="0" smtClean="0"/>
              <a:t>保单处理、医疗账务、记账、工程图数字化、以及一些高端服务，如，</a:t>
            </a:r>
            <a:r>
              <a:rPr lang="en-US" dirty="0" smtClean="0"/>
              <a:t>X-</a:t>
            </a:r>
            <a:r>
              <a:rPr lang="zh-CN" altLang="en-US" dirty="0" smtClean="0"/>
              <a:t>射线分析和阅读等；</a:t>
            </a:r>
            <a:endParaRPr lang="en-US" altLang="zh-CN" dirty="0" smtClean="0"/>
          </a:p>
          <a:p>
            <a:pPr lvl="1"/>
            <a:r>
              <a:rPr lang="en-US" dirty="0" smtClean="0"/>
              <a:t>(6)</a:t>
            </a:r>
            <a:r>
              <a:rPr lang="zh-CN" altLang="en-US" dirty="0" smtClean="0"/>
              <a:t>呼叫中心和电话推销。</a:t>
            </a:r>
          </a:p>
          <a:p>
            <a:r>
              <a:rPr lang="zh-CN" altLang="en-US" dirty="0" smtClean="0"/>
              <a:t>外包</a:t>
            </a:r>
            <a:r>
              <a:rPr lang="en-US" dirty="0" smtClean="0"/>
              <a:t>(outsource)</a:t>
            </a:r>
            <a:r>
              <a:rPr lang="zh-CN" altLang="en-US" dirty="0" smtClean="0"/>
              <a:t>用来指发展中国家依赖低成本劳动力的优势，承揽高劳动成本国家发包的工作任务。</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27.7.2 </a:t>
            </a:r>
            <a:r>
              <a:rPr lang="zh-CN" altLang="en-US" dirty="0" smtClean="0"/>
              <a:t>全球化软件开发过程</a:t>
            </a:r>
            <a:endParaRPr lang="zh-CN" altLang="en-US" dirty="0"/>
          </a:p>
        </p:txBody>
      </p:sp>
      <p:sp>
        <p:nvSpPr>
          <p:cNvPr id="3" name="内容占位符 2"/>
          <p:cNvSpPr>
            <a:spLocks noGrp="1"/>
          </p:cNvSpPr>
          <p:nvPr>
            <p:ph idx="1"/>
          </p:nvPr>
        </p:nvSpPr>
        <p:spPr/>
        <p:txBody>
          <a:bodyPr/>
          <a:lstStyle/>
          <a:p>
            <a:r>
              <a:rPr lang="zh-CN" altLang="en-US" dirty="0" smtClean="0"/>
              <a:t>全球化软件开发</a:t>
            </a:r>
            <a:r>
              <a:rPr lang="en-US" dirty="0" smtClean="0"/>
              <a:t>(GSD-</a:t>
            </a:r>
            <a:r>
              <a:rPr lang="zh-CN" altLang="en-US" dirty="0" smtClean="0"/>
              <a:t>与传统开发方式的主要差别来源于：</a:t>
            </a:r>
            <a:endParaRPr lang="en-US" altLang="zh-CN" dirty="0" smtClean="0"/>
          </a:p>
          <a:p>
            <a:pPr lvl="1"/>
            <a:r>
              <a:rPr lang="zh-CN" altLang="en-US" dirty="0" smtClean="0"/>
              <a:t>距离</a:t>
            </a:r>
            <a:r>
              <a:rPr lang="en-US" dirty="0" smtClean="0"/>
              <a:t>(</a:t>
            </a:r>
            <a:r>
              <a:rPr lang="zh-CN" altLang="en-US" dirty="0" smtClean="0"/>
              <a:t>多个开发队伍、客户、最终用户之间的</a:t>
            </a:r>
            <a:r>
              <a:rPr lang="en-US" dirty="0" smtClean="0"/>
              <a:t>)</a:t>
            </a:r>
            <a:r>
              <a:rPr lang="zh-CN" altLang="en-US" dirty="0" smtClean="0"/>
              <a:t>、时区、和文化</a:t>
            </a:r>
            <a:r>
              <a:rPr lang="en-US" dirty="0" smtClean="0"/>
              <a:t>(</a:t>
            </a:r>
            <a:r>
              <a:rPr lang="zh-CN" altLang="en-US" dirty="0" smtClean="0"/>
              <a:t>包括语言、民族传统、海关、行为规范等</a:t>
            </a:r>
            <a:r>
              <a:rPr lang="en-US" dirty="0" smtClean="0"/>
              <a:t>)</a:t>
            </a:r>
            <a:r>
              <a:rPr lang="zh-CN" altLang="en-US" dirty="0" smtClean="0"/>
              <a:t>。</a:t>
            </a:r>
            <a:endParaRPr lang="en-US" altLang="zh-CN" dirty="0" smtClean="0"/>
          </a:p>
          <a:p>
            <a:endParaRPr lang="en-US" altLang="zh-CN" dirty="0" smtClean="0"/>
          </a:p>
          <a:p>
            <a:r>
              <a:rPr lang="zh-CN" altLang="en-US" dirty="0" smtClean="0"/>
              <a:t>在建立</a:t>
            </a:r>
            <a:r>
              <a:rPr lang="en-US" dirty="0" smtClean="0"/>
              <a:t>GSD</a:t>
            </a:r>
            <a:r>
              <a:rPr lang="zh-CN" altLang="en-US" dirty="0" smtClean="0"/>
              <a:t>时，需要从多个层面考虑这些因素。</a:t>
            </a:r>
            <a:endParaRPr lang="en-US" altLang="zh-CN" dirty="0" smtClean="0"/>
          </a:p>
          <a:p>
            <a:pPr lvl="1"/>
            <a:r>
              <a:rPr lang="en-US" dirty="0" smtClean="0"/>
              <a:t>27.7.2.1 </a:t>
            </a:r>
            <a:r>
              <a:rPr lang="zh-CN" altLang="en-US" dirty="0" smtClean="0"/>
              <a:t>对传统模型的改造</a:t>
            </a:r>
            <a:r>
              <a:rPr lang="en-US" dirty="0" smtClean="0"/>
              <a:t>	</a:t>
            </a:r>
            <a:endParaRPr lang="zh-CN" altLang="en-US" dirty="0" smtClean="0"/>
          </a:p>
          <a:p>
            <a:pPr lvl="1"/>
            <a:r>
              <a:rPr lang="en-US" dirty="0" smtClean="0"/>
              <a:t>27.7.2.2 </a:t>
            </a:r>
            <a:r>
              <a:rPr lang="zh-CN" altLang="en-US" dirty="0" smtClean="0"/>
              <a:t>离心力与向心力模型</a:t>
            </a:r>
          </a:p>
          <a:p>
            <a:pPr lvl="1"/>
            <a:r>
              <a:rPr lang="en-US" dirty="0" smtClean="0"/>
              <a:t>27.7.2.3 </a:t>
            </a:r>
            <a:r>
              <a:rPr lang="zh-CN" altLang="en-US" dirty="0" smtClean="0"/>
              <a:t>项目层次分解模型</a:t>
            </a:r>
          </a:p>
          <a:p>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27.7.2.1 </a:t>
            </a:r>
            <a:r>
              <a:rPr lang="zh-CN" altLang="en-US" dirty="0" smtClean="0"/>
              <a:t>对传统模型的改造</a:t>
            </a:r>
            <a:endParaRPr lang="zh-CN" altLang="en-US" dirty="0"/>
          </a:p>
        </p:txBody>
      </p:sp>
      <p:sp>
        <p:nvSpPr>
          <p:cNvPr id="3" name="内容占位符 2"/>
          <p:cNvSpPr>
            <a:spLocks noGrp="1"/>
          </p:cNvSpPr>
          <p:nvPr>
            <p:ph idx="1"/>
          </p:nvPr>
        </p:nvSpPr>
        <p:spPr/>
        <p:txBody>
          <a:bodyPr/>
          <a:lstStyle/>
          <a:p>
            <a:r>
              <a:rPr lang="zh-CN" altLang="en-US" dirty="0" smtClean="0"/>
              <a:t>可以依据传统的软件项目生命周期，在原先的预先研究、需求分析、设计、编码、集成</a:t>
            </a:r>
            <a:r>
              <a:rPr lang="en-US" dirty="0" smtClean="0"/>
              <a:t>&amp;</a:t>
            </a:r>
            <a:r>
              <a:rPr lang="zh-CN" altLang="en-US" dirty="0" smtClean="0"/>
              <a:t>测试、交付和维护的基础上，增添“距离、时区和文化”因素形成</a:t>
            </a:r>
            <a:r>
              <a:rPr lang="en-US" dirty="0" smtClean="0"/>
              <a:t>GSD</a:t>
            </a:r>
            <a:r>
              <a:rPr lang="zh-CN" altLang="en-US" dirty="0" smtClean="0"/>
              <a:t>模型。</a:t>
            </a:r>
            <a:endParaRPr lang="en-US" altLang="zh-CN" dirty="0" smtClean="0"/>
          </a:p>
          <a:p>
            <a:r>
              <a:rPr lang="zh-CN" altLang="en-US" dirty="0" smtClean="0"/>
              <a:t>在新的</a:t>
            </a:r>
            <a:r>
              <a:rPr lang="en-US" dirty="0" smtClean="0"/>
              <a:t>GSD</a:t>
            </a:r>
            <a:r>
              <a:rPr lang="zh-CN" altLang="en-US" dirty="0" smtClean="0"/>
              <a:t>模型中需要描述如何建立开发环境和项目队伍，如何有效地管理知识产权，并讨论</a:t>
            </a:r>
            <a:r>
              <a:rPr lang="en-US" dirty="0" smtClean="0"/>
              <a:t>GSD</a:t>
            </a:r>
            <a:r>
              <a:rPr lang="zh-CN" altLang="en-US" dirty="0" smtClean="0"/>
              <a:t>项目所建立的虚拟组织与传统的完全封闭的实体组织在管理上的差别。</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27.7.2.2 </a:t>
            </a:r>
            <a:r>
              <a:rPr lang="zh-CN" altLang="en-US" dirty="0" smtClean="0"/>
              <a:t>离心力与向心力模型</a:t>
            </a:r>
            <a:endParaRPr lang="zh-CN" altLang="en-US" dirty="0"/>
          </a:p>
        </p:txBody>
      </p:sp>
      <p:pic>
        <p:nvPicPr>
          <p:cNvPr id="10242" name="Picture 2"/>
          <p:cNvPicPr>
            <a:picLocks noChangeAspect="1" noChangeArrowheads="1"/>
          </p:cNvPicPr>
          <p:nvPr/>
        </p:nvPicPr>
        <p:blipFill>
          <a:blip r:embed="rId2"/>
          <a:srcRect/>
          <a:stretch>
            <a:fillRect/>
          </a:stretch>
        </p:blipFill>
        <p:spPr bwMode="auto">
          <a:xfrm>
            <a:off x="808264" y="1287463"/>
            <a:ext cx="8335736" cy="44949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27.7.2.3 </a:t>
            </a:r>
            <a:r>
              <a:rPr lang="zh-CN" altLang="en-US" dirty="0" smtClean="0"/>
              <a:t>项目层次分解模型</a:t>
            </a:r>
            <a:endParaRPr lang="zh-CN" altLang="en-US" dirty="0"/>
          </a:p>
        </p:txBody>
      </p:sp>
      <p:sp>
        <p:nvSpPr>
          <p:cNvPr id="3" name="内容占位符 2"/>
          <p:cNvSpPr>
            <a:spLocks noGrp="1"/>
          </p:cNvSpPr>
          <p:nvPr>
            <p:ph idx="1"/>
          </p:nvPr>
        </p:nvSpPr>
        <p:spPr>
          <a:xfrm>
            <a:off x="1041402" y="1208314"/>
            <a:ext cx="8001000" cy="533400"/>
          </a:xfrm>
        </p:spPr>
        <p:txBody>
          <a:bodyPr/>
          <a:lstStyle/>
          <a:p>
            <a:r>
              <a:rPr lang="zh-CN" altLang="en-US" dirty="0" smtClean="0"/>
              <a:t>全球项目分层管理过程的例子</a:t>
            </a:r>
            <a:endParaRPr lang="zh-CN" altLang="en-US" dirty="0"/>
          </a:p>
        </p:txBody>
      </p:sp>
      <p:pic>
        <p:nvPicPr>
          <p:cNvPr id="11266" name="Picture 2"/>
          <p:cNvPicPr>
            <a:picLocks noChangeAspect="1" noChangeArrowheads="1"/>
          </p:cNvPicPr>
          <p:nvPr/>
        </p:nvPicPr>
        <p:blipFill>
          <a:blip r:embed="rId2"/>
          <a:srcRect/>
          <a:stretch>
            <a:fillRect/>
          </a:stretch>
        </p:blipFill>
        <p:spPr bwMode="auto">
          <a:xfrm>
            <a:off x="701902" y="1868035"/>
            <a:ext cx="8191795" cy="42569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图中只画出了四个工作场地，其中一个是整个项目的协调在协调员场地，也是</a:t>
            </a:r>
            <a:r>
              <a:rPr lang="zh-CN" altLang="en-US" i="1" dirty="0" smtClean="0"/>
              <a:t>本地项目</a:t>
            </a:r>
            <a:r>
              <a:rPr lang="en-US" i="1" dirty="0" smtClean="0"/>
              <a:t>1</a:t>
            </a:r>
            <a:r>
              <a:rPr lang="zh-CN" altLang="en-US" dirty="0" smtClean="0"/>
              <a:t>的工作场地。依据分层的概念，</a:t>
            </a:r>
            <a:r>
              <a:rPr lang="zh-CN" altLang="en-US" i="1" dirty="0" smtClean="0"/>
              <a:t>地项目</a:t>
            </a:r>
            <a:r>
              <a:rPr lang="zh-CN" altLang="en-US" dirty="0" smtClean="0"/>
              <a:t>继续可以分解成若干个</a:t>
            </a:r>
            <a:r>
              <a:rPr lang="zh-CN" altLang="en-US" i="1" dirty="0" smtClean="0"/>
              <a:t>子本地项目，</a:t>
            </a:r>
            <a:r>
              <a:rPr lang="zh-CN" altLang="en-US" dirty="0" smtClean="0"/>
              <a:t>并充</a:t>
            </a:r>
            <a:r>
              <a:rPr lang="zh-CN" altLang="en-US" i="1" dirty="0" smtClean="0"/>
              <a:t>当子全球协调员</a:t>
            </a:r>
            <a:r>
              <a:rPr lang="zh-CN" altLang="en-US" dirty="0" smtClean="0"/>
              <a:t>，如果交易成本合理且质量能够得到控制的话。</a:t>
            </a:r>
            <a:endParaRPr lang="en-US" altLang="zh-CN" dirty="0" smtClean="0"/>
          </a:p>
          <a:p>
            <a:r>
              <a:rPr lang="zh-CN" altLang="en-US" dirty="0" smtClean="0"/>
              <a:t>在项目开始，项目协调者需要建立的分解和协调关系，并且定义全球项目过程，定义当地项目过程。</a:t>
            </a:r>
            <a:endParaRPr lang="en-US" altLang="zh-CN" dirty="0" smtClean="0"/>
          </a:p>
          <a:p>
            <a:pPr lvl="1"/>
            <a:r>
              <a:rPr lang="zh-CN" altLang="en-US" dirty="0" smtClean="0"/>
              <a:t>余下来的问题是项目进展过程中的协调、通信和交流。基于现代通信手段，以项目工作流管理为基础，形成分布式的软件工程工作环境逐渐成为全球项目工程环境。</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27.2.3 CMMI</a:t>
            </a:r>
            <a:r>
              <a:rPr lang="zh-CN" altLang="en-US" dirty="0" smtClean="0"/>
              <a:t>与全球软件化开发</a:t>
            </a:r>
            <a:endParaRPr lang="zh-CN" altLang="en-US" dirty="0"/>
          </a:p>
        </p:txBody>
      </p:sp>
      <p:sp>
        <p:nvSpPr>
          <p:cNvPr id="3" name="内容占位符 2"/>
          <p:cNvSpPr>
            <a:spLocks noGrp="1"/>
          </p:cNvSpPr>
          <p:nvPr>
            <p:ph idx="1"/>
          </p:nvPr>
        </p:nvSpPr>
        <p:spPr/>
        <p:txBody>
          <a:bodyPr/>
          <a:lstStyle/>
          <a:p>
            <a:r>
              <a:rPr lang="en-US" b="1" dirty="0" smtClean="0"/>
              <a:t>SG1</a:t>
            </a:r>
            <a:r>
              <a:rPr lang="zh-CN" altLang="en-US" b="1" dirty="0" smtClean="0"/>
              <a:t>：定义全球化项目管理</a:t>
            </a:r>
            <a:endParaRPr lang="zh-CN" altLang="en-US" dirty="0" smtClean="0"/>
          </a:p>
          <a:p>
            <a:pPr lvl="1"/>
            <a:r>
              <a:rPr lang="en-US" dirty="0" smtClean="0"/>
              <a:t>SG1.1</a:t>
            </a:r>
            <a:r>
              <a:rPr lang="zh-CN" altLang="en-US" dirty="0" smtClean="0"/>
              <a:t>：全球化任务管理：确定队伍和跨地域的组织结构；确定个本地场所之间的任务分配方式。</a:t>
            </a:r>
          </a:p>
          <a:p>
            <a:pPr lvl="1"/>
            <a:r>
              <a:rPr lang="en-US" dirty="0" smtClean="0"/>
              <a:t>SP 1.2 </a:t>
            </a:r>
            <a:r>
              <a:rPr lang="zh-CN" altLang="en-US" dirty="0" smtClean="0"/>
              <a:t>知识和技能：标识每个场地全球队伍员工所需的商业竞争意识；标识每个子队伍的文化需求；标识</a:t>
            </a:r>
            <a:r>
              <a:rPr lang="en-US" dirty="0" smtClean="0"/>
              <a:t>GSE</a:t>
            </a:r>
            <a:r>
              <a:rPr lang="zh-CN" altLang="en-US" dirty="0" smtClean="0"/>
              <a:t>的交流技能；建立相关的配置准则。</a:t>
            </a:r>
          </a:p>
          <a:p>
            <a:pPr lvl="1"/>
            <a:r>
              <a:rPr lang="en-US" dirty="0" smtClean="0"/>
              <a:t>SP 1.3 </a:t>
            </a:r>
            <a:r>
              <a:rPr lang="zh-CN" altLang="en-US" dirty="0" smtClean="0"/>
              <a:t>全球化项目管理：标识</a:t>
            </a:r>
            <a:r>
              <a:rPr lang="en-US" dirty="0" smtClean="0"/>
              <a:t>GSE</a:t>
            </a:r>
            <a:r>
              <a:rPr lang="zh-CN" altLang="en-US" dirty="0" smtClean="0"/>
              <a:t>项目管理任务；把这些任务分配给合适的队伍成员；由项目经理们保证文化意识；建立各本地场所之间的合作和协调规程；建立各本地场所之间的报告规程；建立风险管理策略。</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27.1.3 </a:t>
            </a:r>
            <a:r>
              <a:rPr lang="zh-CN" altLang="en-US" dirty="0" smtClean="0"/>
              <a:t>竞争与合作</a:t>
            </a:r>
            <a:endParaRPr lang="zh-CN" altLang="en-US" dirty="0"/>
          </a:p>
        </p:txBody>
      </p:sp>
      <p:sp>
        <p:nvSpPr>
          <p:cNvPr id="3" name="内容占位符 2"/>
          <p:cNvSpPr>
            <a:spLocks noGrp="1"/>
          </p:cNvSpPr>
          <p:nvPr>
            <p:ph idx="1"/>
          </p:nvPr>
        </p:nvSpPr>
        <p:spPr/>
        <p:txBody>
          <a:bodyPr/>
          <a:lstStyle/>
          <a:p>
            <a:r>
              <a:rPr lang="zh-CN" altLang="en-US" dirty="0" smtClean="0"/>
              <a:t>每个环节都会有若干个团队或企业的存在，而不仅仅有一个团队或一个企业。</a:t>
            </a:r>
            <a:endParaRPr lang="en-US" altLang="zh-CN" dirty="0" smtClean="0"/>
          </a:p>
          <a:p>
            <a:r>
              <a:rPr lang="zh-CN" altLang="en-US" dirty="0" smtClean="0"/>
              <a:t>在经济和资本社会中，一旦某个环节上出现或可能产生较大的利润，必定会有更多的厂家和投资者进入和开展类似的工作，形成竞争局面。</a:t>
            </a:r>
            <a:endParaRPr lang="en-US" altLang="zh-CN" dirty="0" smtClean="0"/>
          </a:p>
          <a:p>
            <a:pPr lvl="1"/>
            <a:r>
              <a:rPr lang="zh-CN" altLang="en-US" b="1" dirty="0" smtClean="0"/>
              <a:t>竞争会呈现出无序</a:t>
            </a:r>
            <a:r>
              <a:rPr lang="zh-CN" altLang="en-US" dirty="0" smtClean="0"/>
              <a:t>的形式，如果竞争者</a:t>
            </a:r>
            <a:r>
              <a:rPr lang="en-US" dirty="0" smtClean="0"/>
              <a:t>(</a:t>
            </a:r>
            <a:r>
              <a:rPr lang="zh-CN" altLang="en-US" dirty="0" smtClean="0"/>
              <a:t>包括产品开发方和用户方</a:t>
            </a:r>
            <a:r>
              <a:rPr lang="en-US" dirty="0" smtClean="0"/>
              <a:t>)</a:t>
            </a:r>
            <a:r>
              <a:rPr lang="zh-CN" altLang="en-US" dirty="0" smtClean="0"/>
              <a:t>仅仅依靠降低价格和利润获得市场</a:t>
            </a:r>
            <a:r>
              <a:rPr lang="en-US" dirty="0" smtClean="0"/>
              <a:t>(</a:t>
            </a:r>
            <a:r>
              <a:rPr lang="zh-CN" altLang="en-US" dirty="0" smtClean="0"/>
              <a:t>销售和购买产品和服务</a:t>
            </a:r>
            <a:r>
              <a:rPr lang="en-US" dirty="0" smtClean="0"/>
              <a:t>)</a:t>
            </a:r>
            <a:r>
              <a:rPr lang="zh-CN" altLang="en-US" dirty="0" smtClean="0"/>
              <a:t>，某些环节上的企业或机构就会退出该领域，导致该国家或区域的价值链被破坏或彻底垮掉，价值链上的其它企业不仅不能获得最大的利润，还会降低利润，因为必须要承担更多的服务或开发工作，无形中增加了成本。</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SG2: </a:t>
            </a:r>
            <a:r>
              <a:rPr lang="zh-CN" altLang="en-US" b="1" dirty="0" smtClean="0"/>
              <a:t>定义各本地场所之间的管理</a:t>
            </a:r>
            <a:endParaRPr lang="zh-CN" altLang="en-US" dirty="0" smtClean="0"/>
          </a:p>
          <a:p>
            <a:pPr lvl="1"/>
            <a:r>
              <a:rPr lang="en-US" dirty="0" smtClean="0"/>
              <a:t>SP 2.1 </a:t>
            </a:r>
            <a:r>
              <a:rPr lang="zh-CN" altLang="en-US" dirty="0" smtClean="0"/>
              <a:t>运行规程：定义本地场所之间的矛盾和分歧的表达和解决方式；实现交流策略；建立队伍成员之间的交流接口；实现本地场所之间的会议策略。</a:t>
            </a:r>
          </a:p>
          <a:p>
            <a:pPr lvl="1"/>
            <a:r>
              <a:rPr lang="en-US" dirty="0" smtClean="0"/>
              <a:t>SP 2.2 </a:t>
            </a:r>
            <a:r>
              <a:rPr lang="zh-CN" altLang="en-US" dirty="0" smtClean="0"/>
              <a:t>地场所之间的合作：标识共同的目标、目的和奖励；合作建立和维护工作产品的所有权边界；对于需要交换输入、输出或工作产品的地方，合作建立和维护接口和过程；合作开发、交流和分发与工作产品和队伍接口相关的承诺列表和工作计划。</a:t>
            </a: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27.8 </a:t>
            </a:r>
            <a:r>
              <a:rPr lang="zh-CN" altLang="en-US" dirty="0" smtClean="0"/>
              <a:t>总结</a:t>
            </a:r>
            <a:endParaRPr lang="zh-CN" altLang="en-US" dirty="0"/>
          </a:p>
        </p:txBody>
      </p:sp>
      <p:sp>
        <p:nvSpPr>
          <p:cNvPr id="3" name="内容占位符 2"/>
          <p:cNvSpPr>
            <a:spLocks noGrp="1"/>
          </p:cNvSpPr>
          <p:nvPr>
            <p:ph idx="1"/>
          </p:nvPr>
        </p:nvSpPr>
        <p:spPr>
          <a:xfrm>
            <a:off x="961571" y="1164771"/>
            <a:ext cx="8001000" cy="4902200"/>
          </a:xfrm>
        </p:spPr>
        <p:txBody>
          <a:bodyPr/>
          <a:lstStyle/>
          <a:p>
            <a:r>
              <a:rPr lang="zh-CN" altLang="en-US" dirty="0" smtClean="0"/>
              <a:t>软件产业形成了以实体组织为基础的开放联盟和全球软件工程模式，以及以虚拟社区为基础的开源工程模式。</a:t>
            </a:r>
            <a:endParaRPr lang="en-US" altLang="zh-CN" dirty="0" smtClean="0"/>
          </a:p>
          <a:p>
            <a:pPr lvl="1"/>
            <a:r>
              <a:rPr lang="zh-CN" altLang="en-US" dirty="0" smtClean="0"/>
              <a:t>这两种模式都极大的影响着软件工程化和产业化的发展。开放和开源能够表现出软件的最大复用，全球化的外包降低软件项目和产品的生产成本。针对这些模式，也需要重新考虑和认识软件质量的控制和管理的观点与方法。</a:t>
            </a:r>
          </a:p>
          <a:p>
            <a:r>
              <a:rPr lang="zh-CN" altLang="en-US" dirty="0" smtClean="0"/>
              <a:t>软件工程管理者需要从更高的层面上看到和认识全球软件程化，避免传统方法中仅仅关注某一个项目成本、质量和工期，由此提高整个行业、地区、国家、乃至国际范围的软件工程整体能力。</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dirty="0" smtClean="0"/>
              <a:t>为避免竞争的无序性，提高价值链的利润度，最简单的办法进行市场</a:t>
            </a:r>
            <a:r>
              <a:rPr lang="zh-CN" altLang="en-US" b="1" dirty="0" smtClean="0"/>
              <a:t>垄断或政府政策限制竞争</a:t>
            </a:r>
            <a:r>
              <a:rPr lang="zh-CN" altLang="en-US" dirty="0" smtClean="0"/>
              <a:t>，让价值链上的企业获得或保持较好的利润。</a:t>
            </a:r>
            <a:endParaRPr lang="en-US" altLang="zh-CN" dirty="0" smtClean="0"/>
          </a:p>
          <a:p>
            <a:pPr lvl="1"/>
            <a:r>
              <a:rPr lang="zh-CN" altLang="en-US" dirty="0" smtClean="0"/>
              <a:t>但是这种方法有悖于市场经济规律，因为一旦缺乏竞争或形成垄断，后续的软件版本升级、维护、服务质量就会下降，从而导致最终用户寻找新的产品或技术，</a:t>
            </a:r>
            <a:endParaRPr lang="en-US" altLang="zh-CN" dirty="0" smtClean="0"/>
          </a:p>
          <a:p>
            <a:pPr lvl="1"/>
            <a:r>
              <a:rPr lang="zh-CN" altLang="en-US" dirty="0" smtClean="0"/>
              <a:t>即，垄断→后续版本质量下降→服务质量下降→被其它产品或技术替代。</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对此，软件产业界出现了两种解决方案：</a:t>
            </a:r>
            <a:endParaRPr lang="en-US" altLang="zh-CN" dirty="0" smtClean="0"/>
          </a:p>
          <a:p>
            <a:pPr lvl="1"/>
            <a:r>
              <a:rPr lang="en-US" dirty="0" smtClean="0"/>
              <a:t>(1)</a:t>
            </a:r>
            <a:r>
              <a:rPr lang="zh-CN" altLang="en-US" dirty="0" smtClean="0"/>
              <a:t>产业联盟式的合作</a:t>
            </a:r>
            <a:r>
              <a:rPr lang="en-US" dirty="0" smtClean="0"/>
              <a:t>---</a:t>
            </a:r>
            <a:r>
              <a:rPr lang="zh-CN" altLang="en-US" dirty="0" smtClean="0"/>
              <a:t>多家机构共享知识产权、技术、服务；</a:t>
            </a:r>
            <a:endParaRPr lang="en-US" altLang="zh-CN" dirty="0" smtClean="0"/>
          </a:p>
          <a:p>
            <a:pPr lvl="1"/>
            <a:r>
              <a:rPr lang="en-US" dirty="0" smtClean="0"/>
              <a:t>(2) </a:t>
            </a:r>
            <a:r>
              <a:rPr lang="zh-CN" altLang="en-US" dirty="0" smtClean="0"/>
              <a:t>开源</a:t>
            </a:r>
            <a:r>
              <a:rPr lang="en-US" dirty="0" smtClean="0"/>
              <a:t>---</a:t>
            </a:r>
            <a:r>
              <a:rPr lang="zh-CN" altLang="en-US" dirty="0" smtClean="0"/>
              <a:t>共享源代码的使用，让更多的人参与，消除代码的缺陷，降低软件版本生产和维护成本。</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27.2 </a:t>
            </a:r>
            <a:r>
              <a:rPr lang="zh-CN" altLang="en-US" dirty="0" smtClean="0"/>
              <a:t>产业联盟</a:t>
            </a:r>
            <a:endParaRPr lang="zh-CN" altLang="en-US" dirty="0"/>
          </a:p>
        </p:txBody>
      </p:sp>
      <p:sp>
        <p:nvSpPr>
          <p:cNvPr id="3" name="内容占位符 2"/>
          <p:cNvSpPr>
            <a:spLocks noGrp="1"/>
          </p:cNvSpPr>
          <p:nvPr>
            <p:ph idx="1"/>
          </p:nvPr>
        </p:nvSpPr>
        <p:spPr/>
        <p:txBody>
          <a:bodyPr/>
          <a:lstStyle/>
          <a:p>
            <a:r>
              <a:rPr lang="en-US" dirty="0" smtClean="0"/>
              <a:t>27.2.1</a:t>
            </a:r>
            <a:r>
              <a:rPr lang="zh-CN" altLang="en-US" dirty="0" smtClean="0"/>
              <a:t>软件联盟的优势</a:t>
            </a:r>
          </a:p>
          <a:p>
            <a:r>
              <a:rPr lang="en-US" dirty="0" smtClean="0"/>
              <a:t>27.2.2 </a:t>
            </a:r>
            <a:r>
              <a:rPr lang="zh-CN" altLang="en-US" dirty="0" smtClean="0"/>
              <a:t>联盟的组织形式</a:t>
            </a:r>
          </a:p>
          <a:p>
            <a:r>
              <a:rPr lang="en-US" dirty="0" smtClean="0"/>
              <a:t>27.2.3 </a:t>
            </a:r>
            <a:r>
              <a:rPr lang="zh-CN" altLang="en-US" dirty="0" smtClean="0"/>
              <a:t>产业联盟的例子</a:t>
            </a:r>
          </a:p>
          <a:p>
            <a:pPr lvl="1"/>
            <a:r>
              <a:rPr lang="en-US" dirty="0" smtClean="0"/>
              <a:t>27.2.3.1 </a:t>
            </a:r>
            <a:r>
              <a:rPr lang="zh-CN" altLang="en-US" dirty="0" smtClean="0"/>
              <a:t>开放移动联盟</a:t>
            </a:r>
            <a:r>
              <a:rPr lang="en-US" dirty="0" smtClean="0"/>
              <a:t>—OMA</a:t>
            </a:r>
            <a:endParaRPr lang="zh-CN" altLang="en-US" dirty="0" smtClean="0"/>
          </a:p>
          <a:p>
            <a:pPr lvl="1"/>
            <a:r>
              <a:rPr lang="en-US" dirty="0" smtClean="0"/>
              <a:t>27.2.3.2 </a:t>
            </a:r>
            <a:r>
              <a:rPr lang="en-US" dirty="0" err="1" smtClean="0"/>
              <a:t>TMForum</a:t>
            </a:r>
            <a:r>
              <a:rPr lang="zh-CN" altLang="en-US" dirty="0" smtClean="0"/>
              <a:t>联盟与</a:t>
            </a:r>
            <a:r>
              <a:rPr lang="en-US" dirty="0" smtClean="0"/>
              <a:t>OSS/J</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239</TotalTime>
  <Words>5485</Words>
  <Application>Microsoft PowerPoint</Application>
  <PresentationFormat>全屏显示(4:3)</PresentationFormat>
  <Paragraphs>286</Paragraphs>
  <Slides>61</Slides>
  <Notes>1</Notes>
  <HiddenSlides>0</HiddenSlides>
  <MMClips>0</MMClips>
  <ScaleCrop>false</ScaleCrop>
  <HeadingPairs>
    <vt:vector size="4" baseType="variant">
      <vt:variant>
        <vt:lpstr>主题</vt:lpstr>
      </vt:variant>
      <vt:variant>
        <vt:i4>2</vt:i4>
      </vt:variant>
      <vt:variant>
        <vt:lpstr>幻灯片标题</vt:lpstr>
      </vt:variant>
      <vt:variant>
        <vt:i4>61</vt:i4>
      </vt:variant>
    </vt:vector>
  </HeadingPairs>
  <TitlesOfParts>
    <vt:vector size="63" baseType="lpstr">
      <vt:lpstr>新模板-7</vt:lpstr>
      <vt:lpstr>自定义设计方案</vt:lpstr>
      <vt:lpstr>第 27章 开放与开源工程</vt:lpstr>
      <vt:lpstr>目录</vt:lpstr>
      <vt:lpstr>27.1软件价值链</vt:lpstr>
      <vt:lpstr>27.1.1 软件产品与服务</vt:lpstr>
      <vt:lpstr>27.1.2 价值链条</vt:lpstr>
      <vt:lpstr>27.1.3 竞争与合作</vt:lpstr>
      <vt:lpstr>幻灯片 7</vt:lpstr>
      <vt:lpstr>幻灯片 8</vt:lpstr>
      <vt:lpstr>27.2 产业联盟</vt:lpstr>
      <vt:lpstr>27.2.1软件联盟的优势</vt:lpstr>
      <vt:lpstr>27.2.1软件联盟的优势</vt:lpstr>
      <vt:lpstr>27.2.2 联盟的组织形式</vt:lpstr>
      <vt:lpstr>27.2.3 产业联盟的例子</vt:lpstr>
      <vt:lpstr>幻灯片 14</vt:lpstr>
      <vt:lpstr>幻灯片 15</vt:lpstr>
      <vt:lpstr>27.3 虚拟组织</vt:lpstr>
      <vt:lpstr>幻灯片 17</vt:lpstr>
      <vt:lpstr>27.4 开源工程</vt:lpstr>
      <vt:lpstr>27.4.1 闭源、自由与开源(F/OSS)</vt:lpstr>
      <vt:lpstr>自由软件</vt:lpstr>
      <vt:lpstr>开源软件</vt:lpstr>
      <vt:lpstr>27.4.2 F/OSS项目组织</vt:lpstr>
      <vt:lpstr>F/OSS“洋葱(onion)”模型</vt:lpstr>
      <vt:lpstr>F/OSS过程与传统过程的特征对比</vt:lpstr>
      <vt:lpstr>27.4.2 F/OSS过程</vt:lpstr>
      <vt:lpstr>27.4.2 F/OSS过程</vt:lpstr>
      <vt:lpstr>27.4.2 F/OSS过程</vt:lpstr>
      <vt:lpstr>27.4.2 F/OSS过程</vt:lpstr>
      <vt:lpstr>27.4.3 F/OSS的文化</vt:lpstr>
      <vt:lpstr>27.4.3 F/OSS的进化</vt:lpstr>
      <vt:lpstr>幻灯片 31</vt:lpstr>
      <vt:lpstr>27.5 F/OSS的质量保证</vt:lpstr>
      <vt:lpstr>27.5.1与闭源项目的质量管理对比</vt:lpstr>
      <vt:lpstr>27.5.2质量管理</vt:lpstr>
      <vt:lpstr>质量因素</vt:lpstr>
      <vt:lpstr>质量因素</vt:lpstr>
      <vt:lpstr>幻灯片 37</vt:lpstr>
      <vt:lpstr>27.5.3 可信性观点</vt:lpstr>
      <vt:lpstr>信任形式</vt:lpstr>
      <vt:lpstr>F/OSS项目中信任的观点</vt:lpstr>
      <vt:lpstr>F/OSS项目中信任的观点</vt:lpstr>
      <vt:lpstr>27.5.4 质量控制</vt:lpstr>
      <vt:lpstr>27.6政府与开源</vt:lpstr>
      <vt:lpstr>27.6.1 开源与开放的优势</vt:lpstr>
      <vt:lpstr>27.6.1 开源与开放的优势</vt:lpstr>
      <vt:lpstr>27.6.1 开源与开放的优势</vt:lpstr>
      <vt:lpstr>27.6.1 开源与开放的优势</vt:lpstr>
      <vt:lpstr>27.6.2 开源与开放的维护策略</vt:lpstr>
      <vt:lpstr>幻灯片 49</vt:lpstr>
      <vt:lpstr>27.6.3 政府和产业联盟的作用</vt:lpstr>
      <vt:lpstr>幻灯片 51</vt:lpstr>
      <vt:lpstr>27.7 全球化软件工程</vt:lpstr>
      <vt:lpstr>27.7.1 GSE的基本形式---离岸与外包</vt:lpstr>
      <vt:lpstr>27.7.2 全球化软件开发过程</vt:lpstr>
      <vt:lpstr>27.7.2.1 对传统模型的改造</vt:lpstr>
      <vt:lpstr>27.7.2.2 离心力与向心力模型</vt:lpstr>
      <vt:lpstr>27.7.2.3 项目层次分解模型</vt:lpstr>
      <vt:lpstr>幻灯片 58</vt:lpstr>
      <vt:lpstr>27.2.3 CMMI与全球软件化开发</vt:lpstr>
      <vt:lpstr>幻灯片 60</vt:lpstr>
      <vt:lpstr>27.8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27章 开放与开源工程</dc:title>
  <dc:creator>Think</dc:creator>
  <cp:lastModifiedBy>Think</cp:lastModifiedBy>
  <cp:revision>28</cp:revision>
  <dcterms:created xsi:type="dcterms:W3CDTF">2014-07-14T06:55:19Z</dcterms:created>
  <dcterms:modified xsi:type="dcterms:W3CDTF">2014-07-15T11:36:19Z</dcterms:modified>
</cp:coreProperties>
</file>