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50"/>
  </p:notesMasterIdLst>
  <p:handoutMasterIdLst>
    <p:handoutMasterId r:id="rId51"/>
  </p:handout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58"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77" r:id="rId43"/>
    <p:sldId id="297" r:id="rId44"/>
    <p:sldId id="298" r:id="rId45"/>
    <p:sldId id="299" r:id="rId46"/>
    <p:sldId id="300" r:id="rId47"/>
    <p:sldId id="301" r:id="rId48"/>
    <p:sldId id="302" r:id="rId49"/>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0" autoAdjust="0"/>
  </p:normalViewPr>
  <p:slideViewPr>
    <p:cSldViewPr snapToGrid="0">
      <p:cViewPr varScale="1">
        <p:scale>
          <a:sx n="66" d="100"/>
          <a:sy n="66" d="100"/>
        </p:scale>
        <p:origin x="-150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28</a:t>
            </a:r>
            <a:r>
              <a:rPr lang="zh-CN" altLang="en-US" dirty="0" smtClean="0"/>
              <a:t>章 软件复杂巨系统的工程化</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28.2.1 </a:t>
            </a:r>
            <a:r>
              <a:rPr lang="en-US" dirty="0" err="1" smtClean="0"/>
              <a:t>SoS</a:t>
            </a:r>
            <a:r>
              <a:rPr lang="zh-CN" altLang="en-US" dirty="0" smtClean="0"/>
              <a:t>定义</a:t>
            </a:r>
            <a:endParaRPr lang="zh-CN" altLang="en-US" dirty="0"/>
          </a:p>
        </p:txBody>
      </p:sp>
      <p:sp>
        <p:nvSpPr>
          <p:cNvPr id="3" name="内容占位符 2"/>
          <p:cNvSpPr>
            <a:spLocks noGrp="1"/>
          </p:cNvSpPr>
          <p:nvPr>
            <p:ph idx="1"/>
          </p:nvPr>
        </p:nvSpPr>
        <p:spPr/>
        <p:txBody>
          <a:bodyPr/>
          <a:lstStyle/>
          <a:p>
            <a:r>
              <a:rPr lang="zh-CN" altLang="en-US" dirty="0" smtClean="0"/>
              <a:t>随着软件系统复杂性的增加，单纯的为满足某一个特定任务的软件已经不能满足客户的需求。</a:t>
            </a:r>
            <a:endParaRPr lang="en-US" altLang="zh-CN" dirty="0" smtClean="0"/>
          </a:p>
          <a:p>
            <a:pPr lvl="1"/>
            <a:r>
              <a:rPr lang="zh-CN" altLang="en-US" dirty="0" smtClean="0"/>
              <a:t>人们期望的不再是庞大的、而业务单调的</a:t>
            </a:r>
            <a:r>
              <a:rPr lang="en-US" dirty="0" smtClean="0"/>
              <a:t>(monolithic)</a:t>
            </a:r>
            <a:r>
              <a:rPr lang="zh-CN" altLang="en-US" dirty="0" smtClean="0"/>
              <a:t>系统，而是能够相互协作的、异构的和自治化运行系统。</a:t>
            </a:r>
            <a:endParaRPr lang="en-US" altLang="zh-CN" dirty="0" smtClean="0"/>
          </a:p>
          <a:p>
            <a:pPr lvl="1"/>
            <a:r>
              <a:rPr lang="zh-CN" altLang="en-US" dirty="0" smtClean="0"/>
              <a:t>这些系统是将已有的、新建的系统集成在一起，形成的比原先的系统具有更好的功能和性能，而不仅仅是原系统的简单叠加，将这种建立在多个系统上的系统称为</a:t>
            </a:r>
            <a:r>
              <a:rPr lang="zh-CN" altLang="en-US" b="1" dirty="0" smtClean="0"/>
              <a:t>多系统的系统</a:t>
            </a:r>
            <a:r>
              <a:rPr lang="en-US" dirty="0" smtClean="0"/>
              <a:t>(</a:t>
            </a:r>
            <a:r>
              <a:rPr lang="en-US" dirty="0" err="1" smtClean="0"/>
              <a:t>SoS</a:t>
            </a:r>
            <a:r>
              <a:rPr lang="en-US" altLang="zh-CN" dirty="0" smtClean="0"/>
              <a:t>—</a:t>
            </a:r>
            <a:r>
              <a:rPr lang="en-US" dirty="0" smtClean="0"/>
              <a:t>system of systems)</a:t>
            </a:r>
            <a:r>
              <a:rPr lang="zh-CN" altLang="en-US" dirty="0" smtClean="0"/>
              <a:t>。</a:t>
            </a:r>
            <a:endParaRPr lang="en-US" altLang="zh-CN" dirty="0" smtClean="0"/>
          </a:p>
          <a:p>
            <a:pPr lvl="1"/>
            <a:endParaRPr lang="en-US" altLang="zh-CN" dirty="0" smtClean="0"/>
          </a:p>
          <a:p>
            <a:r>
              <a:rPr lang="en-US" dirty="0" err="1" smtClean="0"/>
              <a:t>SoS</a:t>
            </a:r>
            <a:r>
              <a:rPr lang="zh-CN" altLang="en-US" dirty="0" smtClean="0"/>
              <a:t>是创新集成的体现。</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28.2. 2 </a:t>
            </a:r>
            <a:r>
              <a:rPr lang="en-US" dirty="0" err="1" smtClean="0"/>
              <a:t>SoS</a:t>
            </a:r>
            <a:r>
              <a:rPr lang="zh-CN" altLang="en-US" dirty="0" smtClean="0"/>
              <a:t>的例子</a:t>
            </a:r>
            <a:r>
              <a:rPr lang="en-US" dirty="0" smtClean="0"/>
              <a:t>---</a:t>
            </a:r>
            <a:r>
              <a:rPr lang="zh-CN" altLang="en-US" dirty="0" smtClean="0"/>
              <a:t>电信运营系统</a:t>
            </a:r>
            <a:endParaRPr lang="zh-CN" altLang="en-US" dirty="0"/>
          </a:p>
        </p:txBody>
      </p:sp>
      <p:sp>
        <p:nvSpPr>
          <p:cNvPr id="3" name="内容占位符 2"/>
          <p:cNvSpPr>
            <a:spLocks noGrp="1"/>
          </p:cNvSpPr>
          <p:nvPr>
            <p:ph idx="1"/>
          </p:nvPr>
        </p:nvSpPr>
        <p:spPr/>
        <p:txBody>
          <a:bodyPr/>
          <a:lstStyle/>
          <a:p>
            <a:r>
              <a:rPr lang="zh-CN" altLang="en-US" dirty="0" smtClean="0"/>
              <a:t>运营支撑系统</a:t>
            </a:r>
            <a:r>
              <a:rPr lang="en-US" dirty="0" smtClean="0"/>
              <a:t>(OSS)</a:t>
            </a:r>
            <a:r>
              <a:rPr lang="zh-CN" altLang="en-US" dirty="0" smtClean="0"/>
              <a:t>和业务支撑系统</a:t>
            </a:r>
            <a:r>
              <a:rPr lang="en-US" dirty="0" smtClean="0"/>
              <a:t>(BSS)</a:t>
            </a:r>
            <a:r>
              <a:rPr lang="zh-CN" altLang="en-US" dirty="0" smtClean="0"/>
              <a:t>，负责监控网络，以及管理网络的性质、服务质量、故障、配置、扫描</a:t>
            </a:r>
            <a:r>
              <a:rPr lang="en-US" dirty="0" smtClean="0"/>
              <a:t>(roaming)</a:t>
            </a:r>
            <a:r>
              <a:rPr lang="zh-CN" altLang="en-US" dirty="0" smtClean="0"/>
              <a:t>、账务、客户关系、欺诈等行为。</a:t>
            </a:r>
            <a:endParaRPr lang="en-US" altLang="zh-CN" dirty="0" smtClean="0"/>
          </a:p>
          <a:p>
            <a:pPr lvl="1"/>
            <a:r>
              <a:rPr lang="en-US" dirty="0" smtClean="0"/>
              <a:t>OSS/BSS </a:t>
            </a:r>
            <a:r>
              <a:rPr lang="zh-CN" altLang="en-US" dirty="0" smtClean="0"/>
              <a:t>主要是软件系统，从垂直方向分为：实施、保证、记账，水平方向分为：客户关系管理、服务管理和运行、资源管理和运行等</a:t>
            </a:r>
            <a:r>
              <a:rPr lang="en-US" baseline="30000" dirty="0" smtClean="0"/>
              <a:t>[12]</a:t>
            </a:r>
            <a:r>
              <a:rPr lang="zh-CN" altLang="en-US" dirty="0" smtClean="0"/>
              <a:t>。</a:t>
            </a:r>
          </a:p>
          <a:p>
            <a:pPr lvl="1"/>
            <a:r>
              <a:rPr lang="en-US" dirty="0" smtClean="0"/>
              <a:t>OSS/BSS</a:t>
            </a:r>
            <a:r>
              <a:rPr lang="zh-CN" altLang="en-US" dirty="0" smtClean="0"/>
              <a:t>是典型的软件系统。整个</a:t>
            </a:r>
            <a:r>
              <a:rPr lang="en-US" dirty="0" smtClean="0"/>
              <a:t>OSS/BSS</a:t>
            </a:r>
            <a:r>
              <a:rPr lang="zh-CN" altLang="en-US" dirty="0" smtClean="0"/>
              <a:t>系统可以作为一个多系统的系统</a:t>
            </a:r>
            <a:r>
              <a:rPr lang="en-US" dirty="0" smtClean="0"/>
              <a:t>(a system of systems)</a:t>
            </a:r>
            <a:r>
              <a:rPr lang="zh-CN" altLang="en-US" dirty="0" smtClean="0"/>
              <a:t>，每个独立的</a:t>
            </a:r>
            <a:r>
              <a:rPr lang="en-US" dirty="0" smtClean="0"/>
              <a:t>OSS/BSS</a:t>
            </a:r>
            <a:r>
              <a:rPr lang="zh-CN" altLang="en-US" dirty="0" smtClean="0"/>
              <a:t>软件系统再可分解为子系统和模块</a:t>
            </a:r>
            <a:r>
              <a:rPr lang="en-US" dirty="0" smtClean="0"/>
              <a:t>---</a:t>
            </a:r>
            <a:r>
              <a:rPr lang="zh-CN" altLang="en-US" dirty="0" smtClean="0"/>
              <a:t>独立运行或与其它系统相呼应。</a:t>
            </a:r>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必须找到一个系统的最优模块个数，并降低整个系统的复杂程度，从而：</a:t>
            </a:r>
          </a:p>
          <a:p>
            <a:pPr lvl="1"/>
            <a:r>
              <a:rPr lang="en-US" dirty="0" smtClean="0"/>
              <a:t>1</a:t>
            </a:r>
            <a:r>
              <a:rPr lang="zh-CN" altLang="en-US" dirty="0" smtClean="0"/>
              <a:t>）让</a:t>
            </a:r>
            <a:r>
              <a:rPr lang="en-US" dirty="0" smtClean="0"/>
              <a:t>OSS/BSS</a:t>
            </a:r>
            <a:r>
              <a:rPr lang="zh-CN" altLang="en-US" dirty="0" smtClean="0"/>
              <a:t>的集成工作量最小化。软件供应商利润最大化，客户</a:t>
            </a:r>
            <a:r>
              <a:rPr lang="en-US" dirty="0" smtClean="0"/>
              <a:t>(</a:t>
            </a:r>
            <a:r>
              <a:rPr lang="zh-CN" altLang="en-US" dirty="0" smtClean="0"/>
              <a:t>电信运营商</a:t>
            </a:r>
            <a:r>
              <a:rPr lang="en-US" dirty="0" smtClean="0"/>
              <a:t>) </a:t>
            </a:r>
            <a:r>
              <a:rPr lang="zh-CN" altLang="en-US" dirty="0" smtClean="0"/>
              <a:t>才能最好地沿用原先的软件模块，降低新采购软件成本和集成的工作量，获得双赢。</a:t>
            </a:r>
          </a:p>
          <a:p>
            <a:pPr lvl="1"/>
            <a:r>
              <a:rPr lang="en-US" dirty="0" smtClean="0"/>
              <a:t>2</a:t>
            </a:r>
            <a:r>
              <a:rPr lang="zh-CN" altLang="en-US" dirty="0" smtClean="0"/>
              <a:t>）共享类似的知识库。复用早期产品或子系统的实现经验，供应商可以改进整个系统的质量，而不是每次重新开发。</a:t>
            </a:r>
          </a:p>
          <a:p>
            <a:pPr lvl="1"/>
            <a:r>
              <a:rPr lang="en-US" dirty="0" smtClean="0"/>
              <a:t>3</a:t>
            </a:r>
            <a:r>
              <a:rPr lang="zh-CN" altLang="en-US" dirty="0" smtClean="0"/>
              <a:t>）分享同一个合同。系统的多个买方、供货方、技术评估方可以相互支持。</a:t>
            </a:r>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28.2. 3 </a:t>
            </a:r>
            <a:r>
              <a:rPr lang="en-US" dirty="0" err="1" smtClean="0"/>
              <a:t>SoS</a:t>
            </a:r>
            <a:r>
              <a:rPr lang="zh-CN" altLang="en-US" dirty="0" smtClean="0"/>
              <a:t>的特征</a:t>
            </a:r>
            <a:endParaRPr lang="zh-CN" altLang="en-US" dirty="0"/>
          </a:p>
        </p:txBody>
      </p:sp>
      <p:sp>
        <p:nvSpPr>
          <p:cNvPr id="3" name="内容占位符 2"/>
          <p:cNvSpPr>
            <a:spLocks noGrp="1"/>
          </p:cNvSpPr>
          <p:nvPr>
            <p:ph idx="1"/>
          </p:nvPr>
        </p:nvSpPr>
        <p:spPr/>
        <p:txBody>
          <a:bodyPr/>
          <a:lstStyle/>
          <a:p>
            <a:r>
              <a:rPr lang="en-US" dirty="0" err="1" smtClean="0"/>
              <a:t>SoS</a:t>
            </a:r>
            <a:r>
              <a:rPr lang="zh-CN" altLang="en-US" dirty="0" smtClean="0"/>
              <a:t>的特征：</a:t>
            </a:r>
          </a:p>
          <a:p>
            <a:pPr lvl="1"/>
            <a:r>
              <a:rPr lang="en-US" dirty="0" err="1" smtClean="0"/>
              <a:t>SoS</a:t>
            </a:r>
            <a:r>
              <a:rPr lang="en-US" dirty="0" smtClean="0"/>
              <a:t> </a:t>
            </a:r>
            <a:r>
              <a:rPr lang="zh-CN" altLang="en-US" dirty="0" smtClean="0"/>
              <a:t>的部件具有运行自治化的水平，能够继续沿着自己的特征、目标独立的运行，并对全局的</a:t>
            </a:r>
            <a:r>
              <a:rPr lang="en-US" dirty="0" err="1" smtClean="0"/>
              <a:t>SoS</a:t>
            </a:r>
            <a:r>
              <a:rPr lang="zh-CN" altLang="en-US" dirty="0" smtClean="0"/>
              <a:t>目标有所贡献；</a:t>
            </a:r>
          </a:p>
          <a:p>
            <a:pPr lvl="1"/>
            <a:r>
              <a:rPr lang="en-US" dirty="0" err="1" smtClean="0"/>
              <a:t>SoS</a:t>
            </a:r>
            <a:r>
              <a:rPr lang="en-US" dirty="0" smtClean="0"/>
              <a:t> </a:t>
            </a:r>
            <a:r>
              <a:rPr lang="zh-CN" altLang="en-US" dirty="0" smtClean="0"/>
              <a:t>的部件能够独立地被开发、采购和管理；</a:t>
            </a:r>
          </a:p>
          <a:p>
            <a:pPr lvl="1"/>
            <a:r>
              <a:rPr lang="en-US" dirty="0" err="1" smtClean="0"/>
              <a:t>SoS</a:t>
            </a:r>
            <a:r>
              <a:rPr lang="zh-CN" altLang="en-US" dirty="0" smtClean="0"/>
              <a:t>部件可以属于多个开发和进化的</a:t>
            </a:r>
            <a:r>
              <a:rPr lang="en-US" dirty="0" err="1" smtClean="0"/>
              <a:t>SoS</a:t>
            </a:r>
            <a:r>
              <a:rPr lang="zh-CN" altLang="en-US" dirty="0" smtClean="0"/>
              <a:t>，它们能够动态地联合和分离；</a:t>
            </a:r>
          </a:p>
          <a:p>
            <a:pPr lvl="1"/>
            <a:r>
              <a:rPr lang="en-US" dirty="0" err="1" smtClean="0"/>
              <a:t>SoS</a:t>
            </a:r>
            <a:r>
              <a:rPr lang="zh-CN" altLang="en-US" dirty="0" smtClean="0"/>
              <a:t>的行为不能够用其部件系统的特性行为完全预测出来</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软件工程技术解决</a:t>
            </a:r>
            <a:r>
              <a:rPr lang="en-US" dirty="0" err="1" smtClean="0"/>
              <a:t>SoS</a:t>
            </a:r>
            <a:r>
              <a:rPr lang="zh-CN" altLang="en-US" dirty="0" smtClean="0"/>
              <a:t>系统的问题</a:t>
            </a:r>
            <a:endParaRPr lang="zh-CN" altLang="en-US" dirty="0"/>
          </a:p>
        </p:txBody>
      </p:sp>
      <p:graphicFrame>
        <p:nvGraphicFramePr>
          <p:cNvPr id="6" name="表格 5"/>
          <p:cNvGraphicFramePr>
            <a:graphicFrameLocks noGrp="1"/>
          </p:cNvGraphicFramePr>
          <p:nvPr/>
        </p:nvGraphicFramePr>
        <p:xfrm>
          <a:off x="725716" y="1366381"/>
          <a:ext cx="8244113" cy="4831219"/>
        </p:xfrm>
        <a:graphic>
          <a:graphicData uri="http://schemas.openxmlformats.org/drawingml/2006/table">
            <a:tbl>
              <a:tblPr/>
              <a:tblGrid>
                <a:gridCol w="2611736"/>
                <a:gridCol w="626552"/>
                <a:gridCol w="696904"/>
                <a:gridCol w="539715"/>
                <a:gridCol w="593575"/>
                <a:gridCol w="791435"/>
                <a:gridCol w="614461"/>
                <a:gridCol w="582585"/>
                <a:gridCol w="593575"/>
                <a:gridCol w="593575"/>
              </a:tblGrid>
              <a:tr h="862329">
                <a:tc>
                  <a:txBody>
                    <a:bodyPr/>
                    <a:lstStyle/>
                    <a:p>
                      <a:pPr marL="255905" indent="217805" algn="r">
                        <a:lnSpc>
                          <a:spcPts val="1660"/>
                        </a:lnSpc>
                        <a:spcAft>
                          <a:spcPts val="0"/>
                        </a:spcAft>
                      </a:pPr>
                      <a:r>
                        <a:rPr lang="en-US" sz="1600" dirty="0" err="1">
                          <a:latin typeface="楷体_GB2312"/>
                          <a:ea typeface="宋体"/>
                        </a:rPr>
                        <a:t>SoS</a:t>
                      </a:r>
                      <a:r>
                        <a:rPr lang="en-US" sz="1600" dirty="0">
                          <a:latin typeface="楷体_GB2312"/>
                          <a:ea typeface="宋体"/>
                        </a:rPr>
                        <a:t> </a:t>
                      </a:r>
                      <a:r>
                        <a:rPr lang="zh-CN" sz="1600" dirty="0">
                          <a:latin typeface="Times New Roman"/>
                          <a:ea typeface="楷体_GB2312"/>
                        </a:rPr>
                        <a:t>特征</a:t>
                      </a:r>
                      <a:endParaRPr lang="zh-CN" sz="1600" dirty="0">
                        <a:latin typeface="Times New Roman"/>
                        <a:ea typeface="宋体"/>
                      </a:endParaRPr>
                    </a:p>
                    <a:p>
                      <a:pPr indent="269875" algn="l">
                        <a:lnSpc>
                          <a:spcPts val="1660"/>
                        </a:lnSpc>
                        <a:spcAft>
                          <a:spcPts val="0"/>
                        </a:spcAft>
                      </a:pPr>
                      <a:r>
                        <a:rPr lang="zh-CN" sz="1600" dirty="0">
                          <a:latin typeface="Times New Roman"/>
                          <a:ea typeface="楷体_GB2312"/>
                        </a:rPr>
                        <a:t>技术与方法</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indent="0" algn="l">
                        <a:lnSpc>
                          <a:spcPts val="1660"/>
                        </a:lnSpc>
                        <a:spcAft>
                          <a:spcPts val="0"/>
                        </a:spcAft>
                      </a:pPr>
                      <a:r>
                        <a:rPr lang="zh-CN" sz="1600" dirty="0">
                          <a:latin typeface="Times New Roman"/>
                          <a:ea typeface="楷体_GB2312"/>
                        </a:rPr>
                        <a:t>密安性</a:t>
                      </a:r>
                      <a:endParaRPr lang="zh-CN" sz="1600" dirty="0">
                        <a:latin typeface="Times New Roman"/>
                        <a:ea typeface="宋体"/>
                      </a:endParaRP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660"/>
                        </a:lnSpc>
                        <a:spcAft>
                          <a:spcPts val="0"/>
                        </a:spcAft>
                      </a:pPr>
                      <a:r>
                        <a:rPr lang="zh-CN" sz="1600" dirty="0">
                          <a:latin typeface="Times New Roman"/>
                          <a:ea typeface="楷体_GB2312"/>
                        </a:rPr>
                        <a:t>互操作性</a:t>
                      </a:r>
                      <a:endParaRPr lang="zh-CN" sz="1600" dirty="0">
                        <a:latin typeface="Times New Roman"/>
                        <a:ea typeface="宋体"/>
                      </a:endParaRP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660"/>
                        </a:lnSpc>
                        <a:spcAft>
                          <a:spcPts val="0"/>
                        </a:spcAft>
                      </a:pPr>
                      <a:r>
                        <a:rPr lang="zh-CN" sz="1600" dirty="0">
                          <a:latin typeface="Times New Roman"/>
                          <a:ea typeface="楷体_GB2312"/>
                        </a:rPr>
                        <a:t>可信赖性</a:t>
                      </a:r>
                      <a:endParaRPr lang="zh-CN" sz="1600" dirty="0">
                        <a:latin typeface="Times New Roman"/>
                        <a:ea typeface="宋体"/>
                      </a:endParaRP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660"/>
                        </a:lnSpc>
                        <a:spcAft>
                          <a:spcPts val="0"/>
                        </a:spcAft>
                      </a:pPr>
                      <a:r>
                        <a:rPr lang="zh-CN" sz="1600" dirty="0">
                          <a:latin typeface="Times New Roman"/>
                          <a:ea typeface="楷体_GB2312"/>
                        </a:rPr>
                        <a:t>协作性</a:t>
                      </a:r>
                      <a:endParaRPr lang="zh-CN" sz="1600" dirty="0">
                        <a:latin typeface="Times New Roman"/>
                        <a:ea typeface="宋体"/>
                      </a:endParaRP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660"/>
                        </a:lnSpc>
                        <a:spcAft>
                          <a:spcPts val="0"/>
                        </a:spcAft>
                      </a:pPr>
                      <a:r>
                        <a:rPr lang="zh-CN" sz="1600" dirty="0">
                          <a:latin typeface="Times New Roman"/>
                          <a:ea typeface="楷体_GB2312"/>
                        </a:rPr>
                        <a:t>全局目标规范说明</a:t>
                      </a:r>
                      <a:endParaRPr lang="zh-CN" sz="1600" dirty="0">
                        <a:latin typeface="Times New Roman"/>
                        <a:ea typeface="宋体"/>
                      </a:endParaRP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660"/>
                        </a:lnSpc>
                        <a:spcAft>
                          <a:spcPts val="0"/>
                        </a:spcAft>
                      </a:pPr>
                      <a:r>
                        <a:rPr lang="zh-CN" sz="1600" dirty="0">
                          <a:latin typeface="Times New Roman"/>
                          <a:ea typeface="楷体_GB2312"/>
                        </a:rPr>
                        <a:t>可预测性</a:t>
                      </a:r>
                      <a:endParaRPr lang="zh-CN" sz="1600" dirty="0">
                        <a:latin typeface="Times New Roman"/>
                        <a:ea typeface="宋体"/>
                      </a:endParaRP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660"/>
                        </a:lnSpc>
                        <a:spcAft>
                          <a:spcPts val="0"/>
                        </a:spcAft>
                      </a:pPr>
                      <a:r>
                        <a:rPr lang="zh-CN" sz="1600" dirty="0">
                          <a:latin typeface="Times New Roman"/>
                          <a:ea typeface="楷体_GB2312"/>
                        </a:rPr>
                        <a:t>适应性</a:t>
                      </a:r>
                      <a:endParaRPr lang="zh-CN" sz="1600" dirty="0">
                        <a:latin typeface="Times New Roman"/>
                        <a:ea typeface="宋体"/>
                      </a:endParaRP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660"/>
                        </a:lnSpc>
                        <a:spcAft>
                          <a:spcPts val="0"/>
                        </a:spcAft>
                      </a:pPr>
                      <a:r>
                        <a:rPr lang="zh-CN" sz="1600" dirty="0">
                          <a:latin typeface="Times New Roman"/>
                          <a:ea typeface="楷体_GB2312"/>
                        </a:rPr>
                        <a:t>长寿性</a:t>
                      </a:r>
                      <a:endParaRPr lang="zh-CN" sz="1600" dirty="0">
                        <a:latin typeface="Times New Roman"/>
                        <a:ea typeface="宋体"/>
                      </a:endParaRP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l">
                        <a:lnSpc>
                          <a:spcPts val="1660"/>
                        </a:lnSpc>
                        <a:spcAft>
                          <a:spcPts val="0"/>
                        </a:spcAft>
                      </a:pPr>
                      <a:r>
                        <a:rPr lang="zh-CN" sz="1600" dirty="0">
                          <a:latin typeface="Times New Roman"/>
                          <a:ea typeface="楷体_GB2312"/>
                        </a:rPr>
                        <a:t>灵活性</a:t>
                      </a:r>
                      <a:endParaRPr lang="zh-CN" sz="1600" dirty="0">
                        <a:latin typeface="Times New Roman"/>
                        <a:ea typeface="宋体"/>
                      </a:endParaRP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222">
                <a:tc>
                  <a:txBody>
                    <a:bodyPr/>
                    <a:lstStyle/>
                    <a:p>
                      <a:pPr indent="269875" algn="l">
                        <a:lnSpc>
                          <a:spcPts val="1660"/>
                        </a:lnSpc>
                        <a:spcAft>
                          <a:spcPts val="0"/>
                        </a:spcAft>
                      </a:pPr>
                      <a:r>
                        <a:rPr lang="zh-CN" sz="1600" dirty="0">
                          <a:latin typeface="Times New Roman"/>
                          <a:ea typeface="楷体_GB2312"/>
                        </a:rPr>
                        <a:t>面向服务体系结构</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zh-CN" sz="1600">
                          <a:latin typeface="Times New Roman"/>
                          <a:ea typeface="楷体_GB2312"/>
                        </a:rPr>
                        <a:t>√</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zh-CN" sz="1600" dirty="0">
                          <a:latin typeface="Times New Roman"/>
                          <a:ea typeface="楷体_GB2312"/>
                        </a:rPr>
                        <a:t>√</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dirty="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dirty="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71755"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71755"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0849">
                <a:tc>
                  <a:txBody>
                    <a:bodyPr/>
                    <a:lstStyle/>
                    <a:p>
                      <a:pPr indent="269875" algn="l">
                        <a:lnSpc>
                          <a:spcPts val="1660"/>
                        </a:lnSpc>
                        <a:spcAft>
                          <a:spcPts val="0"/>
                        </a:spcAft>
                      </a:pPr>
                      <a:r>
                        <a:rPr lang="zh-CN" sz="1600">
                          <a:latin typeface="Times New Roman"/>
                          <a:ea typeface="楷体_GB2312"/>
                        </a:rPr>
                        <a:t>基于策略的自治化计算</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dirty="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dirty="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dirty="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zh-CN" sz="1600" dirty="0">
                          <a:latin typeface="Times New Roman"/>
                          <a:ea typeface="楷体_GB2312"/>
                        </a:rPr>
                        <a:t>√</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71755"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71755"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zh-CN" sz="1600">
                          <a:latin typeface="Times New Roman"/>
                          <a:ea typeface="楷体_GB2312"/>
                        </a:rPr>
                        <a:t>√</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7562">
                <a:tc>
                  <a:txBody>
                    <a:bodyPr/>
                    <a:lstStyle/>
                    <a:p>
                      <a:pPr indent="269875" algn="l">
                        <a:lnSpc>
                          <a:spcPts val="1660"/>
                        </a:lnSpc>
                        <a:spcAft>
                          <a:spcPts val="0"/>
                        </a:spcAft>
                      </a:pPr>
                      <a:r>
                        <a:rPr lang="zh-CN" sz="1600">
                          <a:latin typeface="Times New Roman"/>
                          <a:ea typeface="楷体_GB2312"/>
                        </a:rPr>
                        <a:t>形式化分析与验证</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zh-CN" sz="1600">
                          <a:latin typeface="Times New Roman"/>
                          <a:ea typeface="楷体_GB2312"/>
                        </a:rPr>
                        <a:t>√</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dirty="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dirty="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zh-CN" sz="1600" dirty="0">
                          <a:latin typeface="Times New Roman"/>
                          <a:ea typeface="楷体_GB2312"/>
                        </a:rPr>
                        <a:t>√</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71755"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71755"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844">
                <a:tc>
                  <a:txBody>
                    <a:bodyPr/>
                    <a:lstStyle/>
                    <a:p>
                      <a:pPr indent="269875" algn="l">
                        <a:lnSpc>
                          <a:spcPts val="1660"/>
                        </a:lnSpc>
                        <a:spcAft>
                          <a:spcPts val="0"/>
                        </a:spcAft>
                      </a:pPr>
                      <a:r>
                        <a:rPr lang="zh-CN" sz="1600">
                          <a:latin typeface="Times New Roman"/>
                          <a:ea typeface="楷体_GB2312"/>
                        </a:rPr>
                        <a:t>模型驱动开发</a:t>
                      </a:r>
                      <a:r>
                        <a:rPr lang="en-US" sz="1600">
                          <a:latin typeface="Times New Roman"/>
                          <a:ea typeface="楷体_GB2312"/>
                        </a:rPr>
                        <a:t>/</a:t>
                      </a:r>
                      <a:r>
                        <a:rPr lang="zh-CN" sz="1600">
                          <a:latin typeface="Times New Roman"/>
                          <a:ea typeface="楷体_GB2312"/>
                        </a:rPr>
                        <a:t>代码生成</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dirty="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71755" indent="269875" algn="l">
                        <a:lnSpc>
                          <a:spcPts val="1660"/>
                        </a:lnSpc>
                        <a:spcAft>
                          <a:spcPts val="0"/>
                        </a:spcAft>
                      </a:pPr>
                      <a:r>
                        <a:rPr lang="zh-CN" sz="1600" dirty="0">
                          <a:latin typeface="Times New Roman"/>
                          <a:ea typeface="楷体_GB2312"/>
                        </a:rPr>
                        <a:t>√</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71755"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2222">
                <a:tc>
                  <a:txBody>
                    <a:bodyPr/>
                    <a:lstStyle/>
                    <a:p>
                      <a:pPr indent="269875" algn="l">
                        <a:lnSpc>
                          <a:spcPts val="1660"/>
                        </a:lnSpc>
                        <a:spcAft>
                          <a:spcPts val="0"/>
                        </a:spcAft>
                      </a:pPr>
                      <a:r>
                        <a:rPr lang="zh-CN" sz="1600">
                          <a:latin typeface="Times New Roman"/>
                          <a:ea typeface="楷体_GB2312"/>
                        </a:rPr>
                        <a:t>基于部件的开发</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zh-CN" sz="1600">
                          <a:latin typeface="Times New Roman"/>
                          <a:ea typeface="楷体_GB2312"/>
                        </a:rPr>
                        <a:t>√</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71755" indent="269875" algn="l">
                        <a:lnSpc>
                          <a:spcPts val="1660"/>
                        </a:lnSpc>
                        <a:spcAft>
                          <a:spcPts val="0"/>
                        </a:spcAft>
                      </a:pPr>
                      <a:endParaRPr lang="en-US" sz="1600" dirty="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71755" indent="269875" algn="l">
                        <a:lnSpc>
                          <a:spcPts val="1660"/>
                        </a:lnSpc>
                        <a:spcAft>
                          <a:spcPts val="0"/>
                        </a:spcAft>
                      </a:pPr>
                      <a:endParaRPr lang="en-US" sz="1600" dirty="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4214">
                <a:tc>
                  <a:txBody>
                    <a:bodyPr/>
                    <a:lstStyle/>
                    <a:p>
                      <a:pPr indent="269875" algn="l">
                        <a:lnSpc>
                          <a:spcPts val="1660"/>
                        </a:lnSpc>
                        <a:spcAft>
                          <a:spcPts val="0"/>
                        </a:spcAft>
                      </a:pPr>
                      <a:r>
                        <a:rPr lang="zh-CN" sz="1600">
                          <a:latin typeface="Times New Roman"/>
                          <a:ea typeface="楷体_GB2312"/>
                        </a:rPr>
                        <a:t>动态重新配置</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71755" indent="269875" algn="l">
                        <a:lnSpc>
                          <a:spcPts val="1660"/>
                        </a:lnSpc>
                        <a:spcAft>
                          <a:spcPts val="0"/>
                        </a:spcAft>
                      </a:pPr>
                      <a:r>
                        <a:rPr lang="zh-CN" sz="1600">
                          <a:latin typeface="Times New Roman"/>
                          <a:ea typeface="楷体_GB2312"/>
                        </a:rPr>
                        <a:t>√</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71755" indent="269875" algn="l">
                        <a:lnSpc>
                          <a:spcPts val="1660"/>
                        </a:lnSpc>
                        <a:spcAft>
                          <a:spcPts val="0"/>
                        </a:spcAft>
                      </a:pPr>
                      <a:r>
                        <a:rPr lang="zh-CN" sz="1600" dirty="0">
                          <a:latin typeface="Times New Roman"/>
                          <a:ea typeface="楷体_GB2312"/>
                        </a:rPr>
                        <a:t>√</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zh-CN" sz="1600">
                          <a:latin typeface="Times New Roman"/>
                          <a:ea typeface="楷体_GB2312"/>
                        </a:rPr>
                        <a:t>√</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9759">
                <a:tc>
                  <a:txBody>
                    <a:bodyPr/>
                    <a:lstStyle/>
                    <a:p>
                      <a:pPr indent="269875" algn="l">
                        <a:lnSpc>
                          <a:spcPts val="1660"/>
                        </a:lnSpc>
                        <a:spcAft>
                          <a:spcPts val="0"/>
                        </a:spcAft>
                      </a:pPr>
                      <a:r>
                        <a:rPr lang="zh-CN" sz="1600">
                          <a:latin typeface="Times New Roman"/>
                          <a:ea typeface="楷体_GB2312"/>
                        </a:rPr>
                        <a:t>在线机器学习</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71755" indent="269875" algn="l">
                        <a:lnSpc>
                          <a:spcPts val="1660"/>
                        </a:lnSpc>
                        <a:spcAft>
                          <a:spcPts val="0"/>
                        </a:spcAft>
                      </a:pPr>
                      <a:r>
                        <a:rPr lang="zh-CN" sz="1600">
                          <a:latin typeface="Times New Roman"/>
                          <a:ea typeface="楷体_GB2312"/>
                        </a:rPr>
                        <a:t>√</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71755" indent="269875" algn="l">
                        <a:lnSpc>
                          <a:spcPts val="1660"/>
                        </a:lnSpc>
                        <a:spcAft>
                          <a:spcPts val="0"/>
                        </a:spcAft>
                      </a:pPr>
                      <a:r>
                        <a:rPr lang="zh-CN" sz="1600" dirty="0">
                          <a:latin typeface="Times New Roman"/>
                          <a:ea typeface="楷体_GB2312"/>
                        </a:rPr>
                        <a:t>√</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9218">
                <a:tc>
                  <a:txBody>
                    <a:bodyPr/>
                    <a:lstStyle/>
                    <a:p>
                      <a:pPr indent="269875" algn="l">
                        <a:lnSpc>
                          <a:spcPts val="1660"/>
                        </a:lnSpc>
                        <a:spcAft>
                          <a:spcPts val="0"/>
                        </a:spcAft>
                      </a:pPr>
                      <a:r>
                        <a:rPr lang="zh-CN" sz="1600">
                          <a:latin typeface="Times New Roman"/>
                          <a:ea typeface="楷体_GB2312"/>
                        </a:rPr>
                        <a:t>资源发现</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dirty="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zh-CN" sz="1600">
                          <a:latin typeface="Times New Roman"/>
                          <a:ea typeface="楷体_GB2312"/>
                        </a:rPr>
                        <a:t>√</a:t>
                      </a:r>
                      <a:endParaRPr lang="zh-CN" sz="16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71755" indent="269875" algn="l">
                        <a:lnSpc>
                          <a:spcPts val="1660"/>
                        </a:lnSpc>
                        <a:spcAft>
                          <a:spcPts val="0"/>
                        </a:spcAft>
                      </a:pPr>
                      <a:endParaRPr lang="en-US" sz="160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71755" indent="269875" algn="l">
                        <a:lnSpc>
                          <a:spcPts val="1660"/>
                        </a:lnSpc>
                        <a:spcAft>
                          <a:spcPts val="0"/>
                        </a:spcAft>
                      </a:pPr>
                      <a:endParaRPr lang="en-US" sz="1600" dirty="0">
                        <a:latin typeface="楷体_GB2312"/>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a:lnSpc>
                          <a:spcPts val="1660"/>
                        </a:lnSpc>
                        <a:spcAft>
                          <a:spcPts val="0"/>
                        </a:spcAft>
                      </a:pPr>
                      <a:r>
                        <a:rPr lang="zh-CN" sz="1600" dirty="0">
                          <a:latin typeface="Times New Roman"/>
                          <a:ea typeface="楷体_GB2312"/>
                        </a:rPr>
                        <a:t>√</a:t>
                      </a:r>
                      <a:endParaRPr lang="zh-CN" sz="16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28.2.4 </a:t>
            </a:r>
            <a:r>
              <a:rPr lang="en-US" dirty="0" err="1" smtClean="0"/>
              <a:t>SoS</a:t>
            </a:r>
            <a:r>
              <a:rPr lang="zh-CN" altLang="en-US" dirty="0" smtClean="0"/>
              <a:t>的工程模型</a:t>
            </a:r>
            <a:endParaRPr lang="zh-CN" altLang="en-US" dirty="0"/>
          </a:p>
        </p:txBody>
      </p:sp>
      <p:pic>
        <p:nvPicPr>
          <p:cNvPr id="44034" name="Picture 2"/>
          <p:cNvPicPr>
            <a:picLocks noChangeAspect="1" noChangeArrowheads="1"/>
          </p:cNvPicPr>
          <p:nvPr/>
        </p:nvPicPr>
        <p:blipFill>
          <a:blip r:embed="rId2"/>
          <a:srcRect/>
          <a:stretch>
            <a:fillRect/>
          </a:stretch>
        </p:blipFill>
        <p:spPr bwMode="auto">
          <a:xfrm>
            <a:off x="730904" y="1132114"/>
            <a:ext cx="8572750" cy="51961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SoS</a:t>
            </a:r>
            <a:r>
              <a:rPr lang="zh-CN" altLang="en-US" dirty="0" smtClean="0"/>
              <a:t>对基本软件工程过程增强</a:t>
            </a:r>
            <a:endParaRPr lang="zh-CN" altLang="en-US" dirty="0"/>
          </a:p>
        </p:txBody>
      </p:sp>
      <p:pic>
        <p:nvPicPr>
          <p:cNvPr id="45058" name="Picture 2"/>
          <p:cNvPicPr>
            <a:picLocks noChangeAspect="1" noChangeArrowheads="1"/>
          </p:cNvPicPr>
          <p:nvPr/>
        </p:nvPicPr>
        <p:blipFill>
          <a:blip r:embed="rId2"/>
          <a:srcRect/>
          <a:stretch>
            <a:fillRect/>
          </a:stretch>
        </p:blipFill>
        <p:spPr bwMode="auto">
          <a:xfrm>
            <a:off x="993321" y="1179286"/>
            <a:ext cx="6887935" cy="53194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SoS</a:t>
            </a:r>
            <a:r>
              <a:rPr lang="zh-CN" altLang="en-US" dirty="0" smtClean="0"/>
              <a:t>对传统软件管理过程增强</a:t>
            </a:r>
            <a:endParaRPr lang="zh-CN" altLang="en-US" dirty="0"/>
          </a:p>
        </p:txBody>
      </p:sp>
      <p:pic>
        <p:nvPicPr>
          <p:cNvPr id="46083" name="Picture 3"/>
          <p:cNvPicPr>
            <a:picLocks noChangeAspect="1" noChangeArrowheads="1"/>
          </p:cNvPicPr>
          <p:nvPr/>
        </p:nvPicPr>
        <p:blipFill>
          <a:blip r:embed="rId2"/>
          <a:srcRect/>
          <a:stretch>
            <a:fillRect/>
          </a:stretch>
        </p:blipFill>
        <p:spPr bwMode="auto">
          <a:xfrm>
            <a:off x="964292" y="1196749"/>
            <a:ext cx="7613651" cy="5242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SoS</a:t>
            </a:r>
            <a:r>
              <a:rPr lang="zh-CN" altLang="en-US" dirty="0" smtClean="0"/>
              <a:t>对传统软件管理过程增强</a:t>
            </a:r>
            <a:r>
              <a:rPr lang="en-US" altLang="zh-CN" dirty="0" smtClean="0"/>
              <a:t>(</a:t>
            </a:r>
            <a:r>
              <a:rPr lang="zh-CN" altLang="en-US" dirty="0" smtClean="0"/>
              <a:t>续</a:t>
            </a:r>
            <a:r>
              <a:rPr lang="en-US" altLang="zh-CN" dirty="0" smtClean="0"/>
              <a:t>)</a:t>
            </a:r>
            <a:endParaRPr lang="zh-CN" altLang="en-US" dirty="0"/>
          </a:p>
        </p:txBody>
      </p:sp>
      <p:pic>
        <p:nvPicPr>
          <p:cNvPr id="47106" name="Picture 2"/>
          <p:cNvPicPr>
            <a:picLocks noChangeAspect="1" noChangeArrowheads="1"/>
          </p:cNvPicPr>
          <p:nvPr/>
        </p:nvPicPr>
        <p:blipFill>
          <a:blip r:embed="rId2"/>
          <a:srcRect/>
          <a:stretch>
            <a:fillRect/>
          </a:stretch>
        </p:blipFill>
        <p:spPr bwMode="auto">
          <a:xfrm>
            <a:off x="906236" y="1217840"/>
            <a:ext cx="6525078" cy="5269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7667112" y="577002"/>
            <a:ext cx="1128545" cy="5344825"/>
          </a:xfrm>
        </p:spPr>
        <p:txBody>
          <a:bodyPr vert="eaVert"/>
          <a:lstStyle/>
          <a:p>
            <a:r>
              <a:rPr lang="en-US" dirty="0" smtClean="0"/>
              <a:t>28.2.5 </a:t>
            </a:r>
            <a:r>
              <a:rPr lang="zh-CN" altLang="en-US" dirty="0" smtClean="0"/>
              <a:t>增量承诺模型</a:t>
            </a:r>
            <a:r>
              <a:rPr lang="en-US" dirty="0" smtClean="0"/>
              <a:t>(ICM)</a:t>
            </a:r>
            <a:endParaRPr lang="zh-CN" altLang="en-US" dirty="0"/>
          </a:p>
        </p:txBody>
      </p:sp>
      <p:pic>
        <p:nvPicPr>
          <p:cNvPr id="48130" name="Picture 2"/>
          <p:cNvPicPr>
            <a:picLocks noChangeAspect="1" noChangeArrowheads="1"/>
          </p:cNvPicPr>
          <p:nvPr/>
        </p:nvPicPr>
        <p:blipFill>
          <a:blip r:embed="rId2"/>
          <a:srcRect/>
          <a:stretch>
            <a:fillRect/>
          </a:stretch>
        </p:blipFill>
        <p:spPr bwMode="auto">
          <a:xfrm>
            <a:off x="-551543" y="-145147"/>
            <a:ext cx="8011443" cy="720634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dirty="0" smtClean="0"/>
              <a:t>28.1</a:t>
            </a:r>
            <a:r>
              <a:rPr lang="zh-CN" altLang="en-US" dirty="0" smtClean="0"/>
              <a:t>复杂巨系统</a:t>
            </a:r>
          </a:p>
          <a:p>
            <a:r>
              <a:rPr lang="en-US" dirty="0" smtClean="0"/>
              <a:t>28.2 </a:t>
            </a:r>
            <a:r>
              <a:rPr lang="zh-CN" altLang="en-US" dirty="0" smtClean="0"/>
              <a:t>多系统的系统</a:t>
            </a:r>
            <a:r>
              <a:rPr lang="en-US" dirty="0" smtClean="0"/>
              <a:t>(</a:t>
            </a:r>
            <a:r>
              <a:rPr lang="en-US" dirty="0" err="1" smtClean="0"/>
              <a:t>SoS</a:t>
            </a:r>
            <a:r>
              <a:rPr lang="en-US" dirty="0" smtClean="0"/>
              <a:t>)</a:t>
            </a:r>
            <a:endParaRPr lang="zh-CN" altLang="en-US" dirty="0" smtClean="0"/>
          </a:p>
          <a:p>
            <a:r>
              <a:rPr lang="en-US" dirty="0" smtClean="0"/>
              <a:t>28.3 SIS</a:t>
            </a:r>
            <a:r>
              <a:rPr lang="zh-CN" altLang="en-US" dirty="0" smtClean="0"/>
              <a:t>与超大规模</a:t>
            </a:r>
            <a:r>
              <a:rPr lang="en-US" dirty="0" smtClean="0"/>
              <a:t>SIS</a:t>
            </a:r>
            <a:endParaRPr lang="zh-CN" altLang="en-US" dirty="0" smtClean="0"/>
          </a:p>
          <a:p>
            <a:r>
              <a:rPr lang="en-US" dirty="0" smtClean="0"/>
              <a:t>28.4 </a:t>
            </a:r>
            <a:r>
              <a:rPr lang="zh-CN" altLang="en-US" dirty="0" smtClean="0"/>
              <a:t>软件复杂巨系统的工程化</a:t>
            </a:r>
          </a:p>
          <a:p>
            <a:r>
              <a:rPr lang="en-US" dirty="0" smtClean="0"/>
              <a:t>28.5 </a:t>
            </a:r>
            <a:r>
              <a:rPr lang="zh-CN" altLang="en-US" dirty="0" smtClean="0"/>
              <a:t>重新定义软件工程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ICM</a:t>
            </a:r>
            <a:r>
              <a:rPr lang="zh-CN" altLang="en-US" dirty="0" smtClean="0"/>
              <a:t>敏捷、计划驱动、和</a:t>
            </a:r>
            <a:r>
              <a:rPr lang="en-US" dirty="0" smtClean="0"/>
              <a:t>V&amp;V</a:t>
            </a:r>
            <a:r>
              <a:rPr lang="zh-CN" altLang="en-US" dirty="0" smtClean="0"/>
              <a:t>部件系统</a:t>
            </a:r>
            <a:r>
              <a:rPr lang="en-US" dirty="0" smtClean="0"/>
              <a:t>/</a:t>
            </a:r>
            <a:r>
              <a:rPr lang="zh-CN" altLang="en-US" dirty="0" smtClean="0"/>
              <a:t>供应商过程</a:t>
            </a:r>
            <a:endParaRPr lang="zh-CN" altLang="en-US" dirty="0"/>
          </a:p>
        </p:txBody>
      </p:sp>
      <p:pic>
        <p:nvPicPr>
          <p:cNvPr id="49154" name="Picture 2"/>
          <p:cNvPicPr>
            <a:picLocks noChangeAspect="1" noChangeArrowheads="1"/>
          </p:cNvPicPr>
          <p:nvPr/>
        </p:nvPicPr>
        <p:blipFill>
          <a:blip r:embed="rId2"/>
          <a:srcRect/>
          <a:stretch>
            <a:fillRect/>
          </a:stretch>
        </p:blipFill>
        <p:spPr bwMode="auto">
          <a:xfrm>
            <a:off x="542246" y="834342"/>
            <a:ext cx="7759925" cy="55826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28.3 SIS</a:t>
            </a:r>
            <a:r>
              <a:rPr lang="zh-CN" altLang="en-US" dirty="0" smtClean="0"/>
              <a:t>与超大规模</a:t>
            </a:r>
            <a:r>
              <a:rPr lang="en-US" dirty="0" smtClean="0"/>
              <a:t>SIS</a:t>
            </a:r>
            <a:endParaRPr lang="zh-CN" altLang="en-US" dirty="0"/>
          </a:p>
        </p:txBody>
      </p:sp>
      <p:sp>
        <p:nvSpPr>
          <p:cNvPr id="3" name="内容占位符 2"/>
          <p:cNvSpPr>
            <a:spLocks noGrp="1"/>
          </p:cNvSpPr>
          <p:nvPr>
            <p:ph idx="1"/>
          </p:nvPr>
        </p:nvSpPr>
        <p:spPr/>
        <p:txBody>
          <a:bodyPr/>
          <a:lstStyle/>
          <a:p>
            <a:r>
              <a:rPr lang="en-US" dirty="0" smtClean="0"/>
              <a:t>28.3.1 SIS</a:t>
            </a:r>
            <a:r>
              <a:rPr lang="zh-CN" altLang="en-US" dirty="0" smtClean="0"/>
              <a:t>的定义</a:t>
            </a:r>
          </a:p>
          <a:p>
            <a:r>
              <a:rPr lang="en-US" dirty="0" smtClean="0"/>
              <a:t>28.3.2 SIS</a:t>
            </a:r>
            <a:r>
              <a:rPr lang="zh-CN" altLang="en-US" dirty="0" smtClean="0"/>
              <a:t>应用场景</a:t>
            </a:r>
          </a:p>
          <a:p>
            <a:r>
              <a:rPr lang="en-US" dirty="0" smtClean="0"/>
              <a:t>28.3.3 SIS</a:t>
            </a:r>
            <a:r>
              <a:rPr lang="zh-CN" altLang="en-US" dirty="0" smtClean="0"/>
              <a:t>的工程化挑战</a:t>
            </a:r>
          </a:p>
          <a:p>
            <a:r>
              <a:rPr lang="en-US" dirty="0" smtClean="0"/>
              <a:t>28.3.4 </a:t>
            </a:r>
            <a:r>
              <a:rPr lang="zh-CN" altLang="en-US" dirty="0" smtClean="0"/>
              <a:t>超大规模</a:t>
            </a:r>
            <a:r>
              <a:rPr lang="en-US" dirty="0" smtClean="0"/>
              <a:t>SIS</a:t>
            </a:r>
            <a:endParaRPr lang="zh-CN" alt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28.3.1 SIS</a:t>
            </a:r>
            <a:r>
              <a:rPr lang="zh-CN" altLang="en-US" dirty="0" smtClean="0"/>
              <a:t>的定义</a:t>
            </a:r>
            <a:endParaRPr lang="zh-CN" altLang="en-US" dirty="0"/>
          </a:p>
        </p:txBody>
      </p:sp>
      <p:sp>
        <p:nvSpPr>
          <p:cNvPr id="3" name="内容占位符 2"/>
          <p:cNvSpPr>
            <a:spLocks noGrp="1"/>
          </p:cNvSpPr>
          <p:nvPr>
            <p:ph idx="1"/>
          </p:nvPr>
        </p:nvSpPr>
        <p:spPr/>
        <p:txBody>
          <a:bodyPr/>
          <a:lstStyle/>
          <a:p>
            <a:r>
              <a:rPr lang="zh-CN" altLang="en-US" dirty="0" smtClean="0"/>
              <a:t>软件成为网络化、信息化经济社会中产品和服务增长的重要因素。</a:t>
            </a:r>
            <a:endParaRPr lang="en-US" altLang="zh-CN" dirty="0" smtClean="0"/>
          </a:p>
          <a:p>
            <a:r>
              <a:rPr lang="zh-CN" altLang="en-US" dirty="0" smtClean="0"/>
              <a:t>系统中硬件所占比例越来越小。行业形成了以软件为主体的系统，称之为软件软件密集系统</a:t>
            </a:r>
            <a:r>
              <a:rPr lang="en-US" dirty="0" smtClean="0"/>
              <a:t>(SIS---Software-Intensive -System)</a:t>
            </a:r>
            <a:r>
              <a:rPr lang="zh-CN" altLang="en-US" dirty="0" smtClean="0"/>
              <a:t>。</a:t>
            </a:r>
            <a:endParaRPr lang="en-US" altLang="zh-CN" dirty="0" smtClean="0"/>
          </a:p>
          <a:p>
            <a:pPr lvl="1"/>
            <a:r>
              <a:rPr lang="zh-CN" altLang="en-US" b="1" dirty="0" smtClean="0"/>
              <a:t>“一个</a:t>
            </a:r>
            <a:r>
              <a:rPr lang="en-US" b="1" dirty="0" smtClean="0"/>
              <a:t>SIS</a:t>
            </a:r>
            <a:r>
              <a:rPr lang="zh-CN" altLang="en-US" b="1" dirty="0" smtClean="0"/>
              <a:t>是这样的系统，其中的软件对整个系统的设计、构造、部署和进化发挥着基础作用。”</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28.3.2 SIS</a:t>
            </a:r>
            <a:r>
              <a:rPr lang="zh-CN" altLang="en-US" dirty="0" smtClean="0"/>
              <a:t>应用场景</a:t>
            </a:r>
            <a:endParaRPr lang="zh-CN" altLang="en-US" dirty="0"/>
          </a:p>
        </p:txBody>
      </p:sp>
      <p:sp>
        <p:nvSpPr>
          <p:cNvPr id="3" name="内容占位符 2"/>
          <p:cNvSpPr>
            <a:spLocks noGrp="1"/>
          </p:cNvSpPr>
          <p:nvPr>
            <p:ph idx="1"/>
          </p:nvPr>
        </p:nvSpPr>
        <p:spPr/>
        <p:txBody>
          <a:bodyPr/>
          <a:lstStyle/>
          <a:p>
            <a:r>
              <a:rPr lang="zh-CN" altLang="en-US" dirty="0" smtClean="0"/>
              <a:t>未来的繁荣在很大程度上取决于软件密集系统的工程和工业竞争力。</a:t>
            </a:r>
            <a:endParaRPr lang="en-US" altLang="zh-CN" dirty="0" smtClean="0"/>
          </a:p>
          <a:p>
            <a:pPr lvl="1"/>
            <a:r>
              <a:rPr lang="zh-CN" altLang="en-US" b="1" dirty="0" smtClean="0"/>
              <a:t>第一类是环境监测和控制系统的应用</a:t>
            </a:r>
            <a:r>
              <a:rPr lang="zh-CN" altLang="en-US" dirty="0" smtClean="0"/>
              <a:t>。这种系统的特点是收集环境数据，并采用特定的方法控制环境。通常的自适应的嵌入式系统，即软件密集型的复杂反应式系统，应当能解决不断变化的工作条件的系统控制。例如，</a:t>
            </a:r>
          </a:p>
          <a:p>
            <a:pPr lvl="2"/>
            <a:r>
              <a:rPr lang="en-US" dirty="0" smtClean="0"/>
              <a:t>a</a:t>
            </a:r>
            <a:r>
              <a:rPr lang="zh-CN" altLang="en-US" dirty="0" smtClean="0"/>
              <a:t>）</a:t>
            </a:r>
            <a:r>
              <a:rPr lang="zh-CN" altLang="en-US" b="1" dirty="0" smtClean="0"/>
              <a:t>汽车和航空电子设备应用的嵌入式系统。</a:t>
            </a:r>
            <a:endParaRPr lang="en-US" altLang="zh-CN" b="1" dirty="0" smtClean="0"/>
          </a:p>
          <a:p>
            <a:pPr lvl="2"/>
            <a:r>
              <a:rPr lang="en-US" dirty="0" smtClean="0"/>
              <a:t>b</a:t>
            </a:r>
            <a:r>
              <a:rPr lang="zh-CN" altLang="en-US" dirty="0" smtClean="0"/>
              <a:t>）</a:t>
            </a:r>
            <a:r>
              <a:rPr lang="zh-CN" altLang="en-US" b="1" dirty="0" smtClean="0"/>
              <a:t>软件控制的关键基础设施</a:t>
            </a:r>
            <a:r>
              <a:rPr lang="zh-CN" altLang="en-US" dirty="0" smtClean="0"/>
              <a:t>，像国家电力网、交通运输控制、气象监测和预报等</a:t>
            </a:r>
            <a:endParaRPr lang="en-US" altLang="zh-CN" dirty="0" smtClean="0"/>
          </a:p>
          <a:p>
            <a:pPr lvl="2"/>
            <a:r>
              <a:rPr lang="en-US" dirty="0" smtClean="0"/>
              <a:t>c</a:t>
            </a:r>
            <a:r>
              <a:rPr lang="zh-CN" altLang="en-US" dirty="0" smtClean="0"/>
              <a:t>）</a:t>
            </a:r>
            <a:r>
              <a:rPr lang="zh-CN" altLang="en-US" b="1" dirty="0" smtClean="0"/>
              <a:t>医疗和卫生部门的业务系统</a:t>
            </a:r>
            <a:r>
              <a:rPr lang="zh-CN" altLang="en-US" dirty="0" smtClean="0"/>
              <a:t>，如计算机诊断与手术辅助系统，一方面是医院计算机诊断与手术辅助系统在不能发生故障；另一方面是医疗决策支持和手术管理软件需要从众多的传感器采集的实时数据进行分析</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第二类是高度复杂的软件系统开发、集成和组合而成的</a:t>
            </a:r>
            <a:r>
              <a:rPr lang="en-US" b="1" dirty="0" smtClean="0"/>
              <a:t>SIS</a:t>
            </a:r>
            <a:r>
              <a:rPr lang="zh-CN" altLang="en-US" b="1" dirty="0" smtClean="0"/>
              <a:t>系统。</a:t>
            </a:r>
            <a:r>
              <a:rPr lang="zh-CN" altLang="en-US" dirty="0" smtClean="0"/>
              <a:t>例如，</a:t>
            </a:r>
          </a:p>
          <a:p>
            <a:pPr lvl="1"/>
            <a:r>
              <a:rPr lang="en-US" dirty="0" smtClean="0"/>
              <a:t>a</a:t>
            </a:r>
            <a:r>
              <a:rPr lang="zh-CN" altLang="en-US" dirty="0" smtClean="0"/>
              <a:t>）在电信方面，随机的</a:t>
            </a:r>
            <a:r>
              <a:rPr lang="en-US" dirty="0" smtClean="0"/>
              <a:t>(ad hoc)</a:t>
            </a:r>
            <a:r>
              <a:rPr lang="zh-CN" altLang="en-US" dirty="0" smtClean="0"/>
              <a:t>无线系统是分散的，动态变化的拓扑结构，每个节点会频繁地进入和离开系统。系统中节点数、通信方式、拓扑结构是变化的。</a:t>
            </a:r>
          </a:p>
          <a:p>
            <a:pPr lvl="1"/>
            <a:r>
              <a:rPr lang="en-US" dirty="0" smtClean="0"/>
              <a:t>b</a:t>
            </a:r>
            <a:r>
              <a:rPr lang="zh-CN" altLang="en-US" dirty="0" smtClean="0"/>
              <a:t>）大型制造企业的基础设施。一个大企业的</a:t>
            </a:r>
            <a:r>
              <a:rPr lang="en-US" dirty="0" smtClean="0"/>
              <a:t>IT</a:t>
            </a:r>
            <a:r>
              <a:rPr lang="zh-CN" altLang="en-US" dirty="0" smtClean="0"/>
              <a:t>基础设施建设会将多个计算机辅助设计</a:t>
            </a:r>
            <a:r>
              <a:rPr lang="en-US" dirty="0" smtClean="0"/>
              <a:t>(CAD)</a:t>
            </a:r>
            <a:r>
              <a:rPr lang="zh-CN" altLang="en-US" dirty="0" smtClean="0"/>
              <a:t>系统、计算机辅助制造系统</a:t>
            </a:r>
            <a:r>
              <a:rPr lang="en-US" dirty="0" smtClean="0"/>
              <a:t>(CAM)</a:t>
            </a:r>
            <a:r>
              <a:rPr lang="zh-CN" altLang="en-US" dirty="0" smtClean="0"/>
              <a:t>，采购和供应链管理系统等等，集成为一个</a:t>
            </a:r>
            <a:r>
              <a:rPr lang="en-US" dirty="0" smtClean="0"/>
              <a:t>SIS</a:t>
            </a:r>
            <a:r>
              <a:rPr lang="zh-CN" altLang="en-US" dirty="0" smtClean="0"/>
              <a:t>整体系统支持大型制造企业的运营和决策。</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28.3.3 SIS</a:t>
            </a:r>
            <a:r>
              <a:rPr lang="zh-CN" altLang="en-US" dirty="0" smtClean="0"/>
              <a:t>的工程化挑战</a:t>
            </a:r>
            <a:endParaRPr lang="zh-CN" altLang="en-US" dirty="0"/>
          </a:p>
        </p:txBody>
      </p:sp>
      <p:sp>
        <p:nvSpPr>
          <p:cNvPr id="3" name="内容占位符 2"/>
          <p:cNvSpPr>
            <a:spLocks noGrp="1"/>
          </p:cNvSpPr>
          <p:nvPr>
            <p:ph idx="1"/>
          </p:nvPr>
        </p:nvSpPr>
        <p:spPr/>
        <p:txBody>
          <a:bodyPr/>
          <a:lstStyle/>
          <a:p>
            <a:r>
              <a:rPr lang="zh-CN" altLang="en-US" dirty="0" smtClean="0"/>
              <a:t>当前的技术和方法具有如下的局限性：</a:t>
            </a:r>
            <a:endParaRPr lang="en-US" altLang="zh-CN" dirty="0" smtClean="0"/>
          </a:p>
          <a:p>
            <a:pPr lvl="1"/>
            <a:r>
              <a:rPr lang="en-US" dirty="0" smtClean="0"/>
              <a:t>1</a:t>
            </a:r>
            <a:r>
              <a:rPr lang="zh-CN" altLang="en-US" dirty="0" smtClean="0"/>
              <a:t>）已有的实用主义的建模语言和技术缺乏清晰的科学基础，阻碍了强大的分析和开发工具构造；</a:t>
            </a:r>
          </a:p>
          <a:p>
            <a:pPr lvl="1"/>
            <a:r>
              <a:rPr lang="en-US" dirty="0" smtClean="0"/>
              <a:t>2</a:t>
            </a:r>
            <a:r>
              <a:rPr lang="zh-CN" altLang="en-US" dirty="0" smtClean="0"/>
              <a:t>）当前形式化方法不能与实用方法很好地集成，不能按比例扩展复杂的软件密集系统；</a:t>
            </a:r>
          </a:p>
          <a:p>
            <a:pPr lvl="1"/>
            <a:r>
              <a:rPr lang="en-US" dirty="0" smtClean="0"/>
              <a:t>3</a:t>
            </a:r>
            <a:r>
              <a:rPr lang="zh-CN" altLang="en-US" dirty="0" smtClean="0"/>
              <a:t>）没有实际的工程方法能完全支持软件更改、适应、异质性、服务质量、密安、信任、以及动态和不可预测的环境等的特征。</a:t>
            </a:r>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最大的挑战</a:t>
            </a:r>
            <a:endParaRPr lang="zh-CN" altLang="en-US" dirty="0"/>
          </a:p>
        </p:txBody>
      </p:sp>
      <p:sp>
        <p:nvSpPr>
          <p:cNvPr id="3" name="内容占位符 2"/>
          <p:cNvSpPr>
            <a:spLocks noGrp="1"/>
          </p:cNvSpPr>
          <p:nvPr>
            <p:ph idx="1"/>
          </p:nvPr>
        </p:nvSpPr>
        <p:spPr/>
        <p:txBody>
          <a:bodyPr/>
          <a:lstStyle/>
          <a:p>
            <a:r>
              <a:rPr lang="zh-CN" altLang="en-US" dirty="0" smtClean="0"/>
              <a:t>如何捕获软件需求，以及对需求表达技术：</a:t>
            </a:r>
          </a:p>
          <a:p>
            <a:pPr lvl="1"/>
            <a:r>
              <a:rPr lang="en-US" dirty="0" smtClean="0"/>
              <a:t>1</a:t>
            </a:r>
            <a:r>
              <a:rPr lang="zh-CN" altLang="en-US" dirty="0" smtClean="0"/>
              <a:t>）新的规格说明语言，捕获系统和软件需求；这些语言是描述性的。</a:t>
            </a:r>
          </a:p>
          <a:p>
            <a:pPr lvl="1"/>
            <a:r>
              <a:rPr lang="en-US" dirty="0" smtClean="0"/>
              <a:t>2</a:t>
            </a:r>
            <a:r>
              <a:rPr lang="zh-CN" altLang="en-US" dirty="0" smtClean="0"/>
              <a:t>）精炼和直接对规格说明进行排错</a:t>
            </a:r>
            <a:r>
              <a:rPr lang="en-US" dirty="0" smtClean="0"/>
              <a:t>(Debugging)</a:t>
            </a:r>
            <a:r>
              <a:rPr lang="zh-CN" altLang="en-US" dirty="0" smtClean="0"/>
              <a:t>的模型和技术；</a:t>
            </a:r>
          </a:p>
          <a:p>
            <a:pPr lvl="1"/>
            <a:r>
              <a:rPr lang="en-US" dirty="0" smtClean="0"/>
              <a:t>3</a:t>
            </a:r>
            <a:r>
              <a:rPr lang="zh-CN" altLang="en-US" dirty="0" smtClean="0"/>
              <a:t>）对规格说明排除的同时，推断系统特征的能力</a:t>
            </a:r>
          </a:p>
          <a:p>
            <a:pPr lvl="1"/>
            <a:r>
              <a:rPr lang="en-US" dirty="0" smtClean="0"/>
              <a:t>4</a:t>
            </a:r>
            <a:r>
              <a:rPr lang="zh-CN" altLang="en-US" dirty="0" smtClean="0"/>
              <a:t>）编译器能够将规格说明转换为可证明的正确、有效的、可执行代码；</a:t>
            </a:r>
          </a:p>
          <a:p>
            <a:pPr lvl="1"/>
            <a:r>
              <a:rPr lang="en-US" dirty="0" smtClean="0"/>
              <a:t>5</a:t>
            </a:r>
            <a:r>
              <a:rPr lang="zh-CN" altLang="en-US" dirty="0" smtClean="0"/>
              <a:t>）从遗留代码中抽取需求规格说明的技术；</a:t>
            </a:r>
          </a:p>
          <a:p>
            <a:pPr lvl="1"/>
            <a:r>
              <a:rPr lang="en-US" dirty="0" smtClean="0"/>
              <a:t>6</a:t>
            </a:r>
            <a:r>
              <a:rPr lang="zh-CN" altLang="en-US" dirty="0" smtClean="0"/>
              <a:t>）领域特定的语言、方法、和技术；</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dirty="0" smtClean="0"/>
              <a:t>7</a:t>
            </a:r>
            <a:r>
              <a:rPr lang="zh-CN" altLang="en-US" dirty="0" smtClean="0"/>
              <a:t>）将各种工具集成到一起工作；包括：代码插入</a:t>
            </a:r>
            <a:r>
              <a:rPr lang="en-US" dirty="0" smtClean="0"/>
              <a:t>(pragmatic)</a:t>
            </a:r>
            <a:r>
              <a:rPr lang="zh-CN" altLang="en-US" dirty="0" smtClean="0"/>
              <a:t>、符号执行和模拟、以及形式化验证等；</a:t>
            </a:r>
          </a:p>
          <a:p>
            <a:pPr lvl="1"/>
            <a:r>
              <a:rPr lang="en-US" dirty="0" smtClean="0"/>
              <a:t>8</a:t>
            </a:r>
            <a:r>
              <a:rPr lang="zh-CN" altLang="en-US" dirty="0" smtClean="0"/>
              <a:t>）复杂的规格说明的描述、确认、验证、认证、继承和管理；</a:t>
            </a:r>
          </a:p>
          <a:p>
            <a:pPr lvl="1"/>
            <a:r>
              <a:rPr lang="en-US" dirty="0" smtClean="0"/>
              <a:t>9</a:t>
            </a:r>
            <a:r>
              <a:rPr lang="zh-CN" altLang="en-US" dirty="0" smtClean="0"/>
              <a:t>）将异构部件组合，形成满足其规格说明要求的软件系统的技术，包括规格说明、</a:t>
            </a:r>
            <a:r>
              <a:rPr lang="en-US" dirty="0" smtClean="0"/>
              <a:t>COTS</a:t>
            </a:r>
            <a:r>
              <a:rPr lang="zh-CN" altLang="en-US" dirty="0" smtClean="0"/>
              <a:t>部件、遗留代码、代码实现的额数据抽象类型、手写代码等的代码综合技术；</a:t>
            </a:r>
          </a:p>
          <a:p>
            <a:pPr lvl="1"/>
            <a:r>
              <a:rPr lang="en-US" dirty="0" smtClean="0"/>
              <a:t>10</a:t>
            </a:r>
            <a:r>
              <a:rPr lang="zh-CN" altLang="en-US" dirty="0" smtClean="0"/>
              <a:t>）测试和验证的综合方法；</a:t>
            </a:r>
          </a:p>
          <a:p>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28.3.4 </a:t>
            </a:r>
            <a:r>
              <a:rPr lang="zh-CN" altLang="en-US" dirty="0" smtClean="0"/>
              <a:t>超大规模</a:t>
            </a:r>
            <a:r>
              <a:rPr lang="en-US" dirty="0" smtClean="0"/>
              <a:t>SIS </a:t>
            </a:r>
            <a:endParaRPr lang="zh-CN" altLang="en-US" dirty="0"/>
          </a:p>
        </p:txBody>
      </p:sp>
      <p:sp>
        <p:nvSpPr>
          <p:cNvPr id="3" name="内容占位符 2"/>
          <p:cNvSpPr>
            <a:spLocks noGrp="1"/>
          </p:cNvSpPr>
          <p:nvPr>
            <p:ph idx="1"/>
          </p:nvPr>
        </p:nvSpPr>
        <p:spPr/>
        <p:txBody>
          <a:bodyPr/>
          <a:lstStyle/>
          <a:p>
            <a:r>
              <a:rPr lang="en-US" dirty="0" smtClean="0"/>
              <a:t>2006</a:t>
            </a:r>
            <a:r>
              <a:rPr lang="zh-CN" altLang="en-US" dirty="0" smtClean="0"/>
              <a:t>年</a:t>
            </a:r>
            <a:r>
              <a:rPr lang="en-US" dirty="0" smtClean="0"/>
              <a:t>SEI</a:t>
            </a:r>
            <a:r>
              <a:rPr lang="zh-CN" altLang="en-US" dirty="0" smtClean="0"/>
              <a:t>提出超大规模</a:t>
            </a:r>
            <a:r>
              <a:rPr lang="en-US" dirty="0" smtClean="0"/>
              <a:t>(ULS—Ultra Large Scale)</a:t>
            </a:r>
            <a:r>
              <a:rPr lang="zh-CN" altLang="en-US" dirty="0" smtClean="0"/>
              <a:t>软件系统，进一步表达具有</a:t>
            </a:r>
            <a:r>
              <a:rPr lang="en-US" dirty="0" smtClean="0"/>
              <a:t>10</a:t>
            </a:r>
            <a:r>
              <a:rPr lang="zh-CN" altLang="en-US" dirty="0" smtClean="0"/>
              <a:t>亿行以上代码的软件系统工程期望。</a:t>
            </a:r>
            <a:endParaRPr lang="en-US" altLang="zh-CN" dirty="0" smtClean="0"/>
          </a:p>
          <a:p>
            <a:pPr lvl="1"/>
            <a:r>
              <a:rPr lang="zh-CN" altLang="en-US" dirty="0" smtClean="0"/>
              <a:t>每个</a:t>
            </a:r>
            <a:r>
              <a:rPr lang="en-US" dirty="0" smtClean="0"/>
              <a:t>ULS</a:t>
            </a:r>
            <a:r>
              <a:rPr lang="zh-CN" altLang="en-US" dirty="0" smtClean="0"/>
              <a:t>系统是一个</a:t>
            </a:r>
            <a:r>
              <a:rPr lang="en-US" dirty="0" err="1" smtClean="0"/>
              <a:t>SoS</a:t>
            </a:r>
            <a:r>
              <a:rPr lang="zh-CN" altLang="en-US" dirty="0" smtClean="0"/>
              <a:t>，但是，不是所有的</a:t>
            </a:r>
            <a:r>
              <a:rPr lang="en-US" dirty="0" err="1" smtClean="0"/>
              <a:t>SoS</a:t>
            </a:r>
            <a:r>
              <a:rPr lang="zh-CN" altLang="en-US" dirty="0" smtClean="0"/>
              <a:t>系统都是</a:t>
            </a:r>
            <a:r>
              <a:rPr lang="en-US" dirty="0" smtClean="0"/>
              <a:t>ULS</a:t>
            </a:r>
            <a:r>
              <a:rPr lang="zh-CN" altLang="en-US" dirty="0" smtClean="0"/>
              <a:t>系统。</a:t>
            </a:r>
            <a:endParaRPr lang="en-US" altLang="zh-CN" dirty="0" smtClean="0"/>
          </a:p>
          <a:p>
            <a:pPr lvl="1"/>
            <a:r>
              <a:rPr lang="zh-CN" altLang="en-US" dirty="0" smtClean="0"/>
              <a:t>这样人造生态系统</a:t>
            </a:r>
            <a:r>
              <a:rPr lang="en-US" dirty="0" smtClean="0"/>
              <a:t>(ecosystem)</a:t>
            </a:r>
            <a:r>
              <a:rPr lang="zh-CN" altLang="en-US" dirty="0" smtClean="0"/>
              <a:t>的特征表现为：复杂性、非集中控制、难以从单个中断</a:t>
            </a:r>
            <a:r>
              <a:rPr lang="en-US" dirty="0" smtClean="0"/>
              <a:t>(</a:t>
            </a:r>
            <a:r>
              <a:rPr lang="zh-CN" altLang="en-US" dirty="0" smtClean="0"/>
              <a:t>故障</a:t>
            </a:r>
            <a:r>
              <a:rPr lang="en-US" dirty="0" smtClean="0"/>
              <a:t>)</a:t>
            </a:r>
            <a:r>
              <a:rPr lang="zh-CN" altLang="en-US" dirty="0" smtClean="0"/>
              <a:t>预测出系统所产生的后果、难以监测和评估、风险不是单一可预测的、生态位</a:t>
            </a:r>
            <a:r>
              <a:rPr lang="en-US" dirty="0" smtClean="0"/>
              <a:t>(niches—</a:t>
            </a:r>
            <a:r>
              <a:rPr lang="zh-CN" altLang="en-US" dirty="0" smtClean="0"/>
              <a:t>生态学中术语表达每个小单元</a:t>
            </a:r>
            <a:r>
              <a:rPr lang="en-US" dirty="0" smtClean="0"/>
              <a:t>)</a:t>
            </a:r>
            <a:r>
              <a:rPr lang="zh-CN" altLang="en-US" dirty="0" smtClean="0"/>
              <a:t>相互竞争性、坚固性、生存能力、适应性、稳定性和健康性等。</a:t>
            </a:r>
            <a:r>
              <a:rPr lang="en-US" dirty="0" smtClean="0"/>
              <a:t>ULS</a:t>
            </a:r>
            <a:r>
              <a:rPr lang="zh-CN" altLang="en-US" dirty="0" smtClean="0"/>
              <a:t>是非集中运行和管理的，并在不断地进化，具有巨量的异构的、不一致的和不断变更的元素。人不仅仅是</a:t>
            </a:r>
            <a:r>
              <a:rPr lang="en-US" dirty="0" smtClean="0"/>
              <a:t>ULS</a:t>
            </a:r>
            <a:r>
              <a:rPr lang="zh-CN" altLang="en-US" dirty="0" smtClean="0"/>
              <a:t>系统的用户，也是</a:t>
            </a:r>
            <a:r>
              <a:rPr lang="en-US" dirty="0" smtClean="0"/>
              <a:t>ULS</a:t>
            </a:r>
            <a:r>
              <a:rPr lang="zh-CN" altLang="en-US" dirty="0" smtClean="0"/>
              <a:t>元素。</a:t>
            </a:r>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ULS-SIS</a:t>
            </a:r>
            <a:r>
              <a:rPr lang="zh-CN" altLang="en-US" dirty="0" smtClean="0"/>
              <a:t>生态系统进化</a:t>
            </a:r>
            <a:endParaRPr lang="zh-CN" altLang="en-US" dirty="0"/>
          </a:p>
        </p:txBody>
      </p:sp>
      <p:sp>
        <p:nvSpPr>
          <p:cNvPr id="3" name="内容占位符 2"/>
          <p:cNvSpPr>
            <a:spLocks noGrp="1"/>
          </p:cNvSpPr>
          <p:nvPr>
            <p:ph idx="1"/>
          </p:nvPr>
        </p:nvSpPr>
        <p:spPr/>
        <p:txBody>
          <a:bodyPr/>
          <a:lstStyle/>
          <a:p>
            <a:pPr lvl="1"/>
            <a:r>
              <a:rPr lang="en-US" dirty="0" smtClean="0"/>
              <a:t>ULS-SIS</a:t>
            </a:r>
            <a:r>
              <a:rPr lang="zh-CN" altLang="en-US" dirty="0" smtClean="0"/>
              <a:t>不可能一次作为一个整体建成，因为其中的每个元素的复杂程度、生命周期、供应商等等因素都不同。正像建筑设计师理解“罗马城不是一日建成的”，同样一个城市的</a:t>
            </a:r>
            <a:r>
              <a:rPr lang="en-US" dirty="0" smtClean="0"/>
              <a:t>IT</a:t>
            </a:r>
            <a:r>
              <a:rPr lang="zh-CN" altLang="en-US" dirty="0" smtClean="0"/>
              <a:t>生态系统</a:t>
            </a:r>
            <a:r>
              <a:rPr lang="en-US" dirty="0" smtClean="0"/>
              <a:t>(Ecosystem)</a:t>
            </a:r>
            <a:r>
              <a:rPr lang="zh-CN" altLang="en-US" dirty="0" smtClean="0"/>
              <a:t>也不是一日建成的。</a:t>
            </a:r>
            <a:endParaRPr lang="en-US" altLang="zh-CN" dirty="0" smtClean="0"/>
          </a:p>
          <a:p>
            <a:pPr lvl="1"/>
            <a:r>
              <a:rPr lang="zh-CN" altLang="en-US" dirty="0" smtClean="0"/>
              <a:t>把</a:t>
            </a:r>
            <a:r>
              <a:rPr lang="en-US" dirty="0" smtClean="0"/>
              <a:t>ULS-SIS</a:t>
            </a:r>
            <a:r>
              <a:rPr lang="zh-CN" altLang="en-US" dirty="0" smtClean="0"/>
              <a:t>比作</a:t>
            </a:r>
            <a:r>
              <a:rPr lang="en-US" dirty="0" smtClean="0"/>
              <a:t>IT</a:t>
            </a:r>
            <a:r>
              <a:rPr lang="zh-CN" altLang="en-US" dirty="0" smtClean="0"/>
              <a:t>生态系统，以此反映</a:t>
            </a:r>
            <a:r>
              <a:rPr lang="en-US" dirty="0" smtClean="0"/>
              <a:t>ULS-SIS</a:t>
            </a:r>
            <a:r>
              <a:rPr lang="zh-CN" altLang="en-US" dirty="0" smtClean="0"/>
              <a:t>的工程化面临的挑战。与自然生态系统对比，人造的</a:t>
            </a:r>
            <a:r>
              <a:rPr lang="en-US" dirty="0" smtClean="0"/>
              <a:t>IT</a:t>
            </a:r>
            <a:r>
              <a:rPr lang="zh-CN" altLang="en-US" dirty="0" smtClean="0"/>
              <a:t>生态系统也应当或必然具有一些潜在的基本规则。解决</a:t>
            </a:r>
            <a:r>
              <a:rPr lang="en-US" dirty="0" smtClean="0"/>
              <a:t>ULS-SIS</a:t>
            </a:r>
            <a:r>
              <a:rPr lang="zh-CN" altLang="en-US" dirty="0" smtClean="0"/>
              <a:t>的工程化的必须研究、探索发现，并利用这些规则建设</a:t>
            </a:r>
            <a:r>
              <a:rPr lang="en-US" dirty="0" smtClean="0"/>
              <a:t>IT</a:t>
            </a:r>
            <a:r>
              <a:rPr lang="zh-CN" altLang="en-US" dirty="0" smtClean="0"/>
              <a:t>的生态系统，并逐步进化，即，</a:t>
            </a:r>
            <a:r>
              <a:rPr lang="en-US" dirty="0" smtClean="0"/>
              <a:t>ULS-SIS</a:t>
            </a:r>
            <a:r>
              <a:rPr lang="zh-CN" altLang="en-US" dirty="0" smtClean="0"/>
              <a:t>是一个不断进化的，很难定义出最终目标是否满足的系统规格说明。</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28.1</a:t>
            </a:r>
            <a:r>
              <a:rPr lang="zh-CN" altLang="en-US" dirty="0" smtClean="0"/>
              <a:t>复杂巨系统</a:t>
            </a:r>
            <a:endParaRPr lang="zh-CN" altLang="en-US" dirty="0"/>
          </a:p>
        </p:txBody>
      </p:sp>
      <p:sp>
        <p:nvSpPr>
          <p:cNvPr id="3" name="内容占位符 2"/>
          <p:cNvSpPr>
            <a:spLocks noGrp="1"/>
          </p:cNvSpPr>
          <p:nvPr>
            <p:ph idx="1"/>
          </p:nvPr>
        </p:nvSpPr>
        <p:spPr/>
        <p:txBody>
          <a:bodyPr/>
          <a:lstStyle/>
          <a:p>
            <a:r>
              <a:rPr lang="en-US" dirty="0" smtClean="0"/>
              <a:t>28.1.1 </a:t>
            </a:r>
            <a:r>
              <a:rPr lang="zh-CN" altLang="en-US" dirty="0" smtClean="0"/>
              <a:t>系统分类</a:t>
            </a:r>
          </a:p>
          <a:p>
            <a:r>
              <a:rPr lang="en-US" dirty="0" smtClean="0"/>
              <a:t>28.1.2 </a:t>
            </a:r>
            <a:r>
              <a:rPr lang="zh-CN" altLang="en-US" dirty="0" smtClean="0"/>
              <a:t>复杂巨系统定义</a:t>
            </a:r>
          </a:p>
          <a:p>
            <a:r>
              <a:rPr lang="en-US" dirty="0" smtClean="0"/>
              <a:t>28.1.3 </a:t>
            </a:r>
            <a:r>
              <a:rPr lang="zh-CN" altLang="en-US" dirty="0" smtClean="0"/>
              <a:t>简单集成与创新集成</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28.4 </a:t>
            </a:r>
            <a:r>
              <a:rPr lang="zh-CN" altLang="en-US" dirty="0" smtClean="0"/>
              <a:t>软件复杂巨系统的工程化</a:t>
            </a:r>
            <a:endParaRPr lang="zh-CN" altLang="en-US" dirty="0"/>
          </a:p>
        </p:txBody>
      </p:sp>
      <p:sp>
        <p:nvSpPr>
          <p:cNvPr id="3" name="内容占位符 2"/>
          <p:cNvSpPr>
            <a:spLocks noGrp="1"/>
          </p:cNvSpPr>
          <p:nvPr>
            <p:ph idx="1"/>
          </p:nvPr>
        </p:nvSpPr>
        <p:spPr/>
        <p:txBody>
          <a:bodyPr/>
          <a:lstStyle/>
          <a:p>
            <a:r>
              <a:rPr lang="en-US" dirty="0" smtClean="0"/>
              <a:t>28.4.1 </a:t>
            </a:r>
            <a:r>
              <a:rPr lang="zh-CN" altLang="en-US" dirty="0" smtClean="0"/>
              <a:t>软件复杂巨系统</a:t>
            </a:r>
          </a:p>
          <a:p>
            <a:r>
              <a:rPr lang="en-US" dirty="0" smtClean="0"/>
              <a:t>28.4.2</a:t>
            </a:r>
            <a:r>
              <a:rPr lang="zh-CN" altLang="en-US" dirty="0" smtClean="0"/>
              <a:t>一些国家的工程化举措</a:t>
            </a:r>
          </a:p>
          <a:p>
            <a:r>
              <a:rPr lang="en-US" dirty="0" smtClean="0"/>
              <a:t>28.4.3 </a:t>
            </a:r>
            <a:r>
              <a:rPr lang="zh-CN" altLang="en-US" dirty="0" smtClean="0"/>
              <a:t>工程方法的不足</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28.4.1 </a:t>
            </a:r>
            <a:r>
              <a:rPr lang="zh-CN" altLang="en-US" dirty="0" smtClean="0"/>
              <a:t>软件复杂巨系统</a:t>
            </a:r>
            <a:br>
              <a:rPr lang="zh-CN" altLang="en-US" dirty="0" smtClean="0"/>
            </a:br>
            <a:endParaRPr lang="zh-CN" altLang="en-US" dirty="0"/>
          </a:p>
        </p:txBody>
      </p:sp>
      <p:sp>
        <p:nvSpPr>
          <p:cNvPr id="3" name="内容占位符 2"/>
          <p:cNvSpPr>
            <a:spLocks noGrp="1"/>
          </p:cNvSpPr>
          <p:nvPr>
            <p:ph idx="1"/>
          </p:nvPr>
        </p:nvSpPr>
        <p:spPr/>
        <p:txBody>
          <a:bodyPr/>
          <a:lstStyle/>
          <a:p>
            <a:r>
              <a:rPr lang="zh-CN" altLang="en-US" dirty="0" smtClean="0"/>
              <a:t>据上面</a:t>
            </a:r>
            <a:r>
              <a:rPr lang="en-US" dirty="0" err="1" smtClean="0"/>
              <a:t>SoS</a:t>
            </a:r>
            <a:r>
              <a:rPr lang="zh-CN" altLang="en-US" dirty="0" smtClean="0"/>
              <a:t>、</a:t>
            </a:r>
            <a:r>
              <a:rPr lang="en-US" dirty="0" smtClean="0"/>
              <a:t>SIS</a:t>
            </a:r>
            <a:r>
              <a:rPr lang="zh-CN" altLang="en-US" dirty="0" smtClean="0"/>
              <a:t>和</a:t>
            </a:r>
            <a:r>
              <a:rPr lang="en-US" dirty="0" smtClean="0"/>
              <a:t>ULS-SIS</a:t>
            </a:r>
            <a:r>
              <a:rPr lang="zh-CN" altLang="en-US" dirty="0" smtClean="0"/>
              <a:t>的形成和工程化发展趋势分析，并按照钱学森等对复杂巨系统的定义，可以看出网络和信息化社会的进一步发展是：</a:t>
            </a:r>
            <a:endParaRPr lang="en-US" altLang="zh-CN" dirty="0" smtClean="0"/>
          </a:p>
          <a:p>
            <a:pPr lvl="1"/>
            <a:r>
              <a:rPr lang="zh-CN" altLang="en-US" dirty="0" smtClean="0"/>
              <a:t>“以软件密集为典型特征的，有数量巨大的计算单元、路由</a:t>
            </a:r>
            <a:r>
              <a:rPr lang="en-US" dirty="0" smtClean="0"/>
              <a:t>(</a:t>
            </a:r>
            <a:r>
              <a:rPr lang="zh-CN" altLang="en-US" dirty="0" smtClean="0"/>
              <a:t>传输</a:t>
            </a:r>
            <a:r>
              <a:rPr lang="en-US" dirty="0" smtClean="0"/>
              <a:t>)</a:t>
            </a:r>
            <a:r>
              <a:rPr lang="zh-CN" altLang="en-US" dirty="0" smtClean="0"/>
              <a:t>单元、人类单元所组成，跨越多个应用领域的系统”正在形成。</a:t>
            </a:r>
            <a:endParaRPr lang="en-US" altLang="zh-CN" dirty="0" smtClean="0"/>
          </a:p>
          <a:p>
            <a:r>
              <a:rPr lang="zh-CN" altLang="en-US" dirty="0" smtClean="0"/>
              <a:t>我们把这种系统称为软件巨复杂系统</a:t>
            </a:r>
            <a:r>
              <a:rPr lang="en-US" dirty="0" smtClean="0"/>
              <a:t>(SIGCS---Software-Intensive Giant Complex System)</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32543" y="1150257"/>
            <a:ext cx="8001000" cy="4902200"/>
          </a:xfrm>
        </p:spPr>
        <p:txBody>
          <a:bodyPr/>
          <a:lstStyle/>
          <a:p>
            <a:r>
              <a:rPr lang="zh-CN" altLang="en-US" dirty="0" smtClean="0"/>
              <a:t>以机动车交通为背景，设想了一个软件复杂巨结构基本组成。其中的机动车软件系统起码包括了</a:t>
            </a:r>
            <a:r>
              <a:rPr lang="en-US" dirty="0" smtClean="0"/>
              <a:t>ABS</a:t>
            </a:r>
            <a:r>
              <a:rPr lang="zh-CN" altLang="en-US" dirty="0" smtClean="0"/>
              <a:t>、导航、巡航、通信、自动停车等多个子系统组成的机动车内的自治系统。</a:t>
            </a:r>
            <a:endParaRPr lang="en-US" altLang="zh-CN" dirty="0" smtClean="0"/>
          </a:p>
          <a:p>
            <a:pPr lvl="1"/>
            <a:r>
              <a:rPr lang="zh-CN" altLang="en-US" dirty="0" smtClean="0"/>
              <a:t>这个</a:t>
            </a:r>
            <a:r>
              <a:rPr lang="en-US" dirty="0" smtClean="0"/>
              <a:t>SIS</a:t>
            </a:r>
            <a:r>
              <a:rPr lang="zh-CN" altLang="en-US" dirty="0" smtClean="0"/>
              <a:t>系统通过计算机</a:t>
            </a:r>
            <a:r>
              <a:rPr lang="en-US" dirty="0" smtClean="0"/>
              <a:t>(</a:t>
            </a:r>
            <a:r>
              <a:rPr lang="zh-CN" altLang="en-US" dirty="0" smtClean="0"/>
              <a:t>通信</a:t>
            </a:r>
            <a:r>
              <a:rPr lang="en-US" dirty="0" smtClean="0"/>
              <a:t>)</a:t>
            </a:r>
            <a:r>
              <a:rPr lang="zh-CN" altLang="en-US" dirty="0" smtClean="0"/>
              <a:t>网络与外部的其它系统的联系在一起，例如，政府主导的城市环保系统可能会根据某个地区的</a:t>
            </a:r>
            <a:r>
              <a:rPr lang="en-US" dirty="0" smtClean="0"/>
              <a:t>PM2.5</a:t>
            </a:r>
            <a:r>
              <a:rPr lang="zh-CN" altLang="en-US" dirty="0" smtClean="0"/>
              <a:t>污染预测情况自动限制机动车辆的驶入，并运用交通管制和引导系统为机动车人员提供服务，如引导到附近的停车场，引导人员转乘公共交通工具等。</a:t>
            </a:r>
            <a:endParaRPr lang="en-US" altLang="zh-CN" dirty="0" smtClean="0"/>
          </a:p>
          <a:p>
            <a:pPr lvl="1"/>
            <a:r>
              <a:rPr lang="zh-CN" altLang="en-US" dirty="0" smtClean="0"/>
              <a:t>当大量人员需要转乘公交系统时，智能公交系统必须有实时地改变原先计划，给出优化的公交和地铁运行方案，等等。</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7" name="Picture 3"/>
          <p:cNvPicPr>
            <a:picLocks noChangeAspect="1" noChangeArrowheads="1"/>
          </p:cNvPicPr>
          <p:nvPr/>
        </p:nvPicPr>
        <p:blipFill>
          <a:blip r:embed="rId2"/>
          <a:srcRect/>
          <a:stretch>
            <a:fillRect/>
          </a:stretch>
        </p:blipFill>
        <p:spPr bwMode="auto">
          <a:xfrm>
            <a:off x="0" y="1074058"/>
            <a:ext cx="9504507" cy="52251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复杂巨系统的不可控性</a:t>
            </a:r>
            <a:endParaRPr lang="zh-CN" altLang="en-US" dirty="0"/>
          </a:p>
        </p:txBody>
      </p:sp>
      <p:sp>
        <p:nvSpPr>
          <p:cNvPr id="3" name="内容占位符 2"/>
          <p:cNvSpPr>
            <a:spLocks noGrp="1"/>
          </p:cNvSpPr>
          <p:nvPr>
            <p:ph idx="1"/>
          </p:nvPr>
        </p:nvSpPr>
        <p:spPr/>
        <p:txBody>
          <a:bodyPr/>
          <a:lstStyle/>
          <a:p>
            <a:r>
              <a:rPr lang="zh-CN" altLang="en-US" dirty="0" smtClean="0"/>
              <a:t>当这些</a:t>
            </a:r>
            <a:r>
              <a:rPr lang="en-US" dirty="0" smtClean="0"/>
              <a:t>SIS</a:t>
            </a:r>
            <a:r>
              <a:rPr lang="zh-CN" altLang="en-US" dirty="0" smtClean="0"/>
              <a:t>系统没有被集成在一起的时候，由于各个系统相互之间信息是隔离，不会发生大的问题。</a:t>
            </a:r>
            <a:endParaRPr lang="en-US" altLang="zh-CN" dirty="0" smtClean="0"/>
          </a:p>
          <a:p>
            <a:r>
              <a:rPr lang="zh-CN" altLang="en-US" dirty="0" smtClean="0"/>
              <a:t>一旦多个</a:t>
            </a:r>
            <a:r>
              <a:rPr lang="en-US" dirty="0" smtClean="0"/>
              <a:t>SIS</a:t>
            </a:r>
            <a:r>
              <a:rPr lang="zh-CN" altLang="en-US" dirty="0" smtClean="0"/>
              <a:t>聚合在一起，就会产生不可控性，跨越领域、用户群的信息快速交流</a:t>
            </a:r>
            <a:r>
              <a:rPr lang="en-US" dirty="0" smtClean="0"/>
              <a:t>(</a:t>
            </a:r>
            <a:r>
              <a:rPr lang="zh-CN" altLang="en-US" dirty="0" smtClean="0"/>
              <a:t>例如，微博、即时消息、电话等</a:t>
            </a:r>
            <a:r>
              <a:rPr lang="en-US" dirty="0" smtClean="0"/>
              <a:t>)</a:t>
            </a:r>
            <a:r>
              <a:rPr lang="zh-CN" altLang="en-US" dirty="0" smtClean="0"/>
              <a:t>导致大量人群对行动一致的快速反应</a:t>
            </a:r>
            <a:r>
              <a:rPr lang="en-US" dirty="0" smtClean="0"/>
              <a:t>(</a:t>
            </a:r>
            <a:r>
              <a:rPr lang="zh-CN" altLang="en-US" dirty="0" smtClean="0"/>
              <a:t>例如，大部分的驾驶员认为某条路是畅通且不受交通管制的</a:t>
            </a:r>
            <a:r>
              <a:rPr lang="en-US" dirty="0" smtClean="0"/>
              <a:t>)</a:t>
            </a:r>
            <a:r>
              <a:rPr lang="zh-CN" altLang="en-US" dirty="0" smtClean="0"/>
              <a:t>，引发复杂系统的正反馈，导致系统的完全不可预测和不可控性。</a:t>
            </a:r>
            <a:endParaRPr lang="en-US" altLang="zh-CN" dirty="0" smtClean="0"/>
          </a:p>
          <a:p>
            <a:r>
              <a:rPr lang="zh-CN" altLang="en-US" dirty="0" smtClean="0"/>
              <a:t>从社会学角度产生所谓的恶性不可控事件。</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在系统控制工程中的正反馈、涡流现象和蝴蝶效应等在以软件巨复杂系统系统中，会体现出来。实际上，目前已经产生了局部现象，例如，微博为代表的自媒体，对传统新闻传播的挑战。</a:t>
            </a:r>
            <a:endParaRPr lang="en-US" altLang="zh-CN" dirty="0" smtClean="0"/>
          </a:p>
          <a:p>
            <a:r>
              <a:rPr lang="zh-CN" altLang="en-US" dirty="0" smtClean="0"/>
              <a:t>传统解决系统正反馈的不可控基本方法是打断系统部件之间的关联或改变信号的周期</a:t>
            </a:r>
            <a:r>
              <a:rPr lang="en-US" dirty="0" smtClean="0"/>
              <a:t>(</a:t>
            </a:r>
            <a:r>
              <a:rPr lang="zh-CN" altLang="en-US" dirty="0" smtClean="0"/>
              <a:t>例如，改变信号的相位</a:t>
            </a:r>
            <a:r>
              <a:rPr lang="en-US" dirty="0" smtClean="0"/>
              <a:t>)</a:t>
            </a:r>
            <a:r>
              <a:rPr lang="zh-CN" altLang="en-US" dirty="0" smtClean="0"/>
              <a:t>，这种做法会破坏复杂巨系统的运行，可能会导致更大的灾害，因为软件巨复杂系统涉及到众多的社会人和群体。</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拟人类智能系统</a:t>
            </a:r>
            <a:endParaRPr lang="zh-CN" altLang="en-US" dirty="0"/>
          </a:p>
        </p:txBody>
      </p:sp>
      <p:sp>
        <p:nvSpPr>
          <p:cNvPr id="3" name="内容占位符 2"/>
          <p:cNvSpPr>
            <a:spLocks noGrp="1"/>
          </p:cNvSpPr>
          <p:nvPr>
            <p:ph idx="1"/>
          </p:nvPr>
        </p:nvSpPr>
        <p:spPr>
          <a:xfrm>
            <a:off x="910776" y="1179286"/>
            <a:ext cx="8001000" cy="4902200"/>
          </a:xfrm>
        </p:spPr>
        <p:txBody>
          <a:bodyPr/>
          <a:lstStyle/>
          <a:p>
            <a:r>
              <a:rPr lang="zh-CN" altLang="en-US" dirty="0" smtClean="0"/>
              <a:t>随着软件系统从</a:t>
            </a:r>
            <a:r>
              <a:rPr lang="en-US" dirty="0" err="1" smtClean="0"/>
              <a:t>SoS</a:t>
            </a:r>
            <a:r>
              <a:rPr lang="zh-CN" altLang="en-US" dirty="0" smtClean="0"/>
              <a:t>向领域的</a:t>
            </a:r>
            <a:r>
              <a:rPr lang="en-US" dirty="0" smtClean="0"/>
              <a:t>SIS</a:t>
            </a:r>
            <a:r>
              <a:rPr lang="zh-CN" altLang="en-US" dirty="0" smtClean="0"/>
              <a:t>过渡，再向跨领域的</a:t>
            </a:r>
            <a:r>
              <a:rPr lang="en-US" dirty="0" smtClean="0"/>
              <a:t>SIS</a:t>
            </a:r>
            <a:r>
              <a:rPr lang="zh-CN" altLang="en-US" dirty="0" smtClean="0"/>
              <a:t>过渡，软件复杂巨系统逐步形成，人类必然进入一个人造的不可控和不可预测的以互联网路和软件体系结构为基础构成的具有“拟人类智能系统”中。人类的日常生活将被“拟人类智能系统”所控制。</a:t>
            </a:r>
            <a:endParaRPr lang="en-US" altLang="zh-CN" dirty="0" smtClean="0"/>
          </a:p>
          <a:p>
            <a:r>
              <a:rPr lang="zh-CN" altLang="en-US" dirty="0" smtClean="0"/>
              <a:t>人类的日常生活将被“拟人类智能系统”所控制。非常像许多科幻片中的人类被智能机器人毁灭，软件巨复杂的形成可能会导致人类被“拟人类智能系统”毁灭，</a:t>
            </a:r>
            <a:endParaRPr lang="en-US" altLang="zh-CN" dirty="0" smtClean="0"/>
          </a:p>
          <a:p>
            <a:pPr lvl="1"/>
            <a:r>
              <a:rPr lang="zh-CN" altLang="en-US" dirty="0" smtClean="0"/>
              <a:t>如果现在不对软件复杂巨系统的发展、进化等工程化规律进行研究的话。</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7964715" y="566057"/>
            <a:ext cx="1179285" cy="5704114"/>
          </a:xfrm>
        </p:spPr>
        <p:txBody>
          <a:bodyPr vert="eaVert"/>
          <a:lstStyle/>
          <a:p>
            <a:r>
              <a:rPr lang="en-US" dirty="0" smtClean="0"/>
              <a:t>28.4.2</a:t>
            </a:r>
            <a:r>
              <a:rPr lang="zh-CN" altLang="en-US" dirty="0" smtClean="0"/>
              <a:t>一些国家的工程化举措</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101597" y="0"/>
            <a:ext cx="7953829"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28.4.3 </a:t>
            </a:r>
            <a:r>
              <a:rPr lang="zh-CN" altLang="en-US" dirty="0" smtClean="0"/>
              <a:t>工程方法的不足</a:t>
            </a:r>
            <a:endParaRPr lang="zh-CN" altLang="en-US" dirty="0"/>
          </a:p>
        </p:txBody>
      </p:sp>
      <p:sp>
        <p:nvSpPr>
          <p:cNvPr id="3" name="内容占位符 2"/>
          <p:cNvSpPr>
            <a:spLocks noGrp="1"/>
          </p:cNvSpPr>
          <p:nvPr>
            <p:ph idx="1"/>
          </p:nvPr>
        </p:nvSpPr>
        <p:spPr/>
        <p:txBody>
          <a:bodyPr/>
          <a:lstStyle/>
          <a:p>
            <a:r>
              <a:rPr lang="zh-CN" altLang="en-US" dirty="0" smtClean="0"/>
              <a:t>钱学森认为在研究和处理开放的复杂巨系统时，必须避免两方面的片面性：</a:t>
            </a:r>
            <a:endParaRPr lang="en-US" altLang="zh-CN" dirty="0" smtClean="0"/>
          </a:p>
          <a:p>
            <a:pPr lvl="1"/>
            <a:r>
              <a:rPr lang="zh-CN" altLang="en-US" dirty="0" smtClean="0"/>
              <a:t>第一，避免把“处理简单系统或简单巨系统的方法用来处理”。</a:t>
            </a:r>
            <a:endParaRPr lang="en-US" altLang="zh-CN" dirty="0" smtClean="0"/>
          </a:p>
          <a:p>
            <a:pPr lvl="1"/>
            <a:r>
              <a:rPr lang="zh-CN" altLang="en-US" dirty="0" smtClean="0"/>
              <a:t>第二，避免哲学上的空谈</a:t>
            </a:r>
            <a:endParaRPr lang="en-US" altLang="zh-CN" dirty="0" smtClean="0"/>
          </a:p>
          <a:p>
            <a:pPr lvl="1"/>
            <a:endParaRPr lang="en-US" altLang="zh-CN" dirty="0" smtClean="0"/>
          </a:p>
          <a:p>
            <a:r>
              <a:rPr lang="zh-CN" altLang="en-US" dirty="0" smtClean="0"/>
              <a:t>对于软件复杂巨系统的研究和工程化同样需要避免上述的片面性。</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当前的研究和工程工作不足</a:t>
            </a:r>
            <a:endParaRPr lang="zh-CN" altLang="en-US" dirty="0"/>
          </a:p>
        </p:txBody>
      </p:sp>
      <p:sp>
        <p:nvSpPr>
          <p:cNvPr id="3" name="内容占位符 2"/>
          <p:cNvSpPr>
            <a:spLocks noGrp="1"/>
          </p:cNvSpPr>
          <p:nvPr>
            <p:ph idx="1"/>
          </p:nvPr>
        </p:nvSpPr>
        <p:spPr/>
        <p:txBody>
          <a:bodyPr/>
          <a:lstStyle/>
          <a:p>
            <a:r>
              <a:rPr lang="en-US" dirty="0" smtClean="0"/>
              <a:t>1)</a:t>
            </a:r>
            <a:r>
              <a:rPr lang="zh-CN" altLang="en-US" dirty="0" smtClean="0"/>
              <a:t>软件工程学者与社会学者的交互不够。</a:t>
            </a:r>
            <a:endParaRPr lang="en-US" altLang="zh-CN" dirty="0" smtClean="0"/>
          </a:p>
          <a:p>
            <a:pPr lvl="1"/>
            <a:r>
              <a:rPr lang="zh-CN" altLang="en-US" dirty="0" smtClean="0"/>
              <a:t>例如，软件系统的开发和运维者只关心“短信</a:t>
            </a:r>
            <a:r>
              <a:rPr lang="en-US" dirty="0" smtClean="0"/>
              <a:t>-</a:t>
            </a:r>
            <a:r>
              <a:rPr lang="zh-CN" altLang="en-US" dirty="0" smtClean="0"/>
              <a:t>微博</a:t>
            </a:r>
            <a:r>
              <a:rPr lang="en-US" dirty="0" smtClean="0"/>
              <a:t>-</a:t>
            </a:r>
            <a:r>
              <a:rPr lang="zh-CN" altLang="en-US" dirty="0" smtClean="0"/>
              <a:t>微信”综合系统开放、互联、性能，而忽视系统对社会的影响所应当具有的对系统的综合管理和进化。</a:t>
            </a:r>
            <a:endParaRPr lang="en-US" altLang="zh-CN" dirty="0" smtClean="0"/>
          </a:p>
          <a:p>
            <a:r>
              <a:rPr lang="en-US" dirty="0" smtClean="0"/>
              <a:t>2)</a:t>
            </a:r>
            <a:r>
              <a:rPr lang="zh-CN" altLang="en-US" dirty="0" smtClean="0"/>
              <a:t>过分强调创新，忽略软件工程和产品的继承性。</a:t>
            </a:r>
            <a:endParaRPr lang="en-US" altLang="zh-CN" dirty="0" smtClean="0"/>
          </a:p>
          <a:p>
            <a:pPr lvl="1"/>
            <a:r>
              <a:rPr lang="zh-CN" altLang="en-US" dirty="0" smtClean="0"/>
              <a:t>中国国产的基础软件产品仍然无法替代和弥补欧美国家产品，这样情况下，软件工程研究和产业界总期望着通过一些项目在短期内达到国际先进水平，期盼跨越式的创新发展。极容易忽略软件工程的继承性</a:t>
            </a:r>
            <a:r>
              <a:rPr lang="en-US" dirty="0" smtClean="0"/>
              <a:t>---</a:t>
            </a:r>
            <a:r>
              <a:rPr lang="zh-CN" altLang="en-US" dirty="0" smtClean="0"/>
              <a:t>进化规律</a:t>
            </a:r>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28.1.1 </a:t>
            </a:r>
            <a:r>
              <a:rPr lang="zh-CN" altLang="en-US" dirty="0" smtClean="0"/>
              <a:t>系统分类</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964292" y="1646238"/>
            <a:ext cx="9102083" cy="38546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当前的研究和工程工作不足</a:t>
            </a:r>
            <a:endParaRPr lang="zh-CN" altLang="en-US" dirty="0"/>
          </a:p>
        </p:txBody>
      </p:sp>
      <p:sp>
        <p:nvSpPr>
          <p:cNvPr id="3" name="内容占位符 2"/>
          <p:cNvSpPr>
            <a:spLocks noGrp="1"/>
          </p:cNvSpPr>
          <p:nvPr>
            <p:ph idx="1"/>
          </p:nvPr>
        </p:nvSpPr>
        <p:spPr/>
        <p:txBody>
          <a:bodyPr/>
          <a:lstStyle/>
          <a:p>
            <a:r>
              <a:rPr lang="en-US" dirty="0" smtClean="0"/>
              <a:t>3)</a:t>
            </a:r>
            <a:r>
              <a:rPr lang="zh-CN" altLang="en-US" dirty="0" smtClean="0"/>
              <a:t>软件科学与工程化教育的协调。</a:t>
            </a:r>
            <a:endParaRPr lang="en-US" altLang="zh-CN" dirty="0" smtClean="0"/>
          </a:p>
          <a:p>
            <a:pPr lvl="1"/>
            <a:r>
              <a:rPr lang="zh-CN" altLang="en-US" dirty="0" smtClean="0"/>
              <a:t>教育界更愿意把软件作为科学教育</a:t>
            </a:r>
            <a:r>
              <a:rPr lang="en-US" dirty="0" smtClean="0"/>
              <a:t>(</a:t>
            </a:r>
            <a:r>
              <a:rPr lang="zh-CN" altLang="en-US" dirty="0" smtClean="0"/>
              <a:t>例如，理论、定理、公式等</a:t>
            </a:r>
            <a:r>
              <a:rPr lang="en-US" dirty="0" smtClean="0"/>
              <a:t>)</a:t>
            </a:r>
            <a:r>
              <a:rPr lang="zh-CN" altLang="en-US" dirty="0" smtClean="0"/>
              <a:t>，而忽略其工程教育的侧面</a:t>
            </a:r>
            <a:r>
              <a:rPr lang="en-US" dirty="0" smtClean="0"/>
              <a:t>(</a:t>
            </a:r>
            <a:r>
              <a:rPr lang="zh-CN" altLang="en-US" dirty="0" smtClean="0"/>
              <a:t>例如，项目经验、数据统计、经验公式、改进等</a:t>
            </a:r>
            <a:r>
              <a:rPr lang="en-US" dirty="0" smtClean="0"/>
              <a:t>)</a:t>
            </a:r>
            <a:r>
              <a:rPr lang="zh-CN" altLang="en-US" dirty="0" smtClean="0"/>
              <a:t>。</a:t>
            </a:r>
            <a:endParaRPr lang="en-US" altLang="zh-CN" dirty="0" smtClean="0"/>
          </a:p>
          <a:p>
            <a:r>
              <a:rPr lang="en-US" dirty="0" smtClean="0"/>
              <a:t>4</a:t>
            </a:r>
            <a:r>
              <a:rPr lang="zh-CN" altLang="en-US" dirty="0" smtClean="0"/>
              <a:t>）软件专业与其它专业的交叉和跨越。</a:t>
            </a:r>
            <a:endParaRPr lang="en-US" altLang="zh-CN" dirty="0" smtClean="0"/>
          </a:p>
          <a:p>
            <a:pPr lvl="1"/>
            <a:r>
              <a:rPr lang="zh-CN" altLang="en-US" dirty="0" smtClean="0"/>
              <a:t>软件与具体行业有着密切的关系，本书的第</a:t>
            </a:r>
            <a:r>
              <a:rPr lang="en-US" dirty="0" smtClean="0"/>
              <a:t>4</a:t>
            </a:r>
            <a:r>
              <a:rPr lang="zh-CN" altLang="en-US" dirty="0" smtClean="0"/>
              <a:t>部分和第</a:t>
            </a:r>
            <a:r>
              <a:rPr lang="en-US" dirty="0" smtClean="0"/>
              <a:t>5</a:t>
            </a:r>
            <a:r>
              <a:rPr lang="zh-CN" altLang="en-US" dirty="0" smtClean="0"/>
              <a:t>部分的第</a:t>
            </a:r>
            <a:r>
              <a:rPr lang="en-US" dirty="0" smtClean="0"/>
              <a:t>25</a:t>
            </a:r>
            <a:r>
              <a:rPr lang="zh-CN" altLang="en-US" dirty="0" smtClean="0"/>
              <a:t>和</a:t>
            </a:r>
            <a:r>
              <a:rPr lang="en-US" dirty="0" smtClean="0"/>
              <a:t>26</a:t>
            </a:r>
            <a:r>
              <a:rPr lang="zh-CN" altLang="en-US" dirty="0" smtClean="0"/>
              <a:t>章论述了多个行业的软件工程化问题。</a:t>
            </a:r>
            <a:endParaRPr lang="en-US" altLang="zh-CN" dirty="0" smtClean="0"/>
          </a:p>
          <a:p>
            <a:pPr lvl="1"/>
            <a:r>
              <a:rPr lang="zh-CN" altLang="en-US" dirty="0" smtClean="0"/>
              <a:t>更多的行业，例如，</a:t>
            </a:r>
            <a:r>
              <a:rPr lang="en-US" dirty="0" smtClean="0"/>
              <a:t>CAD/CAM</a:t>
            </a:r>
            <a:r>
              <a:rPr lang="zh-CN" altLang="en-US" dirty="0" smtClean="0"/>
              <a:t>、医疗等行业的软件也具有自己领域的特色和要求。</a:t>
            </a:r>
            <a:endParaRPr lang="en-US" altLang="zh-CN" dirty="0" smtClean="0"/>
          </a:p>
          <a:p>
            <a:pPr lvl="1"/>
            <a:r>
              <a:rPr lang="zh-CN" altLang="en-US" dirty="0" smtClean="0"/>
              <a:t>互联网金融等。</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28.5 </a:t>
            </a:r>
            <a:r>
              <a:rPr lang="zh-CN" altLang="en-US" dirty="0" smtClean="0"/>
              <a:t>重新定义软件工程 ？</a:t>
            </a:r>
            <a:endParaRPr lang="zh-CN" altLang="en-US" dirty="0"/>
          </a:p>
        </p:txBody>
      </p:sp>
      <p:sp>
        <p:nvSpPr>
          <p:cNvPr id="3" name="内容占位符 2"/>
          <p:cNvSpPr>
            <a:spLocks noGrp="1"/>
          </p:cNvSpPr>
          <p:nvPr>
            <p:ph idx="1"/>
          </p:nvPr>
        </p:nvSpPr>
        <p:spPr/>
        <p:txBody>
          <a:bodyPr/>
          <a:lstStyle/>
          <a:p>
            <a:r>
              <a:rPr lang="en-US" dirty="0" smtClean="0"/>
              <a:t>28.5.1 IT</a:t>
            </a:r>
            <a:r>
              <a:rPr lang="zh-CN" altLang="en-US" dirty="0" smtClean="0"/>
              <a:t>生态系统</a:t>
            </a:r>
          </a:p>
          <a:p>
            <a:r>
              <a:rPr lang="en-US" dirty="0" smtClean="0"/>
              <a:t>28.5.2 </a:t>
            </a:r>
            <a:r>
              <a:rPr lang="zh-CN" altLang="en-US" dirty="0" smtClean="0"/>
              <a:t>软件工程的内涵随时间而变</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28.5.1 IT</a:t>
            </a:r>
            <a:r>
              <a:rPr lang="zh-CN" altLang="en-US" dirty="0" smtClean="0"/>
              <a:t>生态系统</a:t>
            </a:r>
          </a:p>
        </p:txBody>
      </p:sp>
      <p:sp>
        <p:nvSpPr>
          <p:cNvPr id="3" name="内容占位符 2"/>
          <p:cNvSpPr>
            <a:spLocks noGrp="1"/>
          </p:cNvSpPr>
          <p:nvPr>
            <p:ph idx="1"/>
          </p:nvPr>
        </p:nvSpPr>
        <p:spPr/>
        <p:txBody>
          <a:bodyPr/>
          <a:lstStyle/>
          <a:p>
            <a:r>
              <a:rPr lang="zh-CN" altLang="en-US" dirty="0" smtClean="0"/>
              <a:t>传统的软件工程是针对简单巨系统，虽然系统的规模大，但子系统</a:t>
            </a:r>
            <a:r>
              <a:rPr lang="en-US" dirty="0" smtClean="0"/>
              <a:t>(</a:t>
            </a:r>
            <a:r>
              <a:rPr lang="zh-CN" altLang="en-US" dirty="0" smtClean="0"/>
              <a:t>或部件</a:t>
            </a:r>
            <a:r>
              <a:rPr lang="en-US" dirty="0" smtClean="0"/>
              <a:t>)</a:t>
            </a:r>
            <a:r>
              <a:rPr lang="zh-CN" altLang="en-US" dirty="0" smtClean="0"/>
              <a:t>之间的关系比较简单。</a:t>
            </a:r>
            <a:endParaRPr lang="en-US" altLang="zh-CN" dirty="0" smtClean="0"/>
          </a:p>
          <a:p>
            <a:r>
              <a:rPr lang="en-US" dirty="0" smtClean="0"/>
              <a:t>ULS-SIS</a:t>
            </a:r>
            <a:r>
              <a:rPr lang="zh-CN" altLang="en-US" dirty="0" smtClean="0"/>
              <a:t>或复杂巨系统表达是子系统</a:t>
            </a:r>
            <a:r>
              <a:rPr lang="en-US" dirty="0" smtClean="0"/>
              <a:t>(</a:t>
            </a:r>
            <a:r>
              <a:rPr lang="zh-CN" altLang="en-US" dirty="0" smtClean="0"/>
              <a:t>或部件</a:t>
            </a:r>
            <a:r>
              <a:rPr lang="en-US" dirty="0" smtClean="0"/>
              <a:t>)</a:t>
            </a:r>
            <a:r>
              <a:rPr lang="zh-CN" altLang="en-US" dirty="0" smtClean="0"/>
              <a:t>之间逐步形成的越来越复杂系统，这种系统不是一次建造好的，而是一个长期的演化和发展过程。</a:t>
            </a:r>
            <a:endParaRPr lang="en-US" altLang="zh-CN" dirty="0" smtClean="0"/>
          </a:p>
          <a:p>
            <a:pPr lvl="1"/>
            <a:endParaRPr lang="en-US" altLang="zh-CN" dirty="0" smtClean="0"/>
          </a:p>
          <a:p>
            <a:pPr lvl="1"/>
            <a:r>
              <a:rPr lang="zh-CN" altLang="en-US" dirty="0" smtClean="0"/>
              <a:t>一个城市不能够用需求定义清楚的。城市是许多个体的松散合作和有规则的工作而出现并随时间而发展的而成的。这些因素推动了城市的建设，包括：个体建筑之外的可扩展的基础设施，以及统管局部一致发展的机理，不需要中央控制。</a:t>
            </a:r>
            <a:r>
              <a:rPr lang="en-US" dirty="0" smtClean="0"/>
              <a:t>(</a:t>
            </a:r>
            <a:r>
              <a:rPr lang="zh-CN" altLang="en-US" dirty="0" smtClean="0"/>
              <a:t>美国</a:t>
            </a:r>
            <a:r>
              <a:rPr lang="en-US" dirty="0" smtClean="0"/>
              <a:t>ULS</a:t>
            </a:r>
            <a:r>
              <a:rPr lang="zh-CN" altLang="en-US" dirty="0" smtClean="0"/>
              <a:t>报告</a:t>
            </a:r>
            <a:r>
              <a:rPr lang="en-US" dirty="0" smtClean="0"/>
              <a:t>)</a:t>
            </a:r>
            <a:r>
              <a:rPr lang="zh-CN" altLang="en-US" dirty="0" smtClean="0"/>
              <a:t>。</a:t>
            </a:r>
          </a:p>
          <a:p>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1829" y="152400"/>
            <a:ext cx="8073571" cy="736600"/>
          </a:xfrm>
        </p:spPr>
        <p:txBody>
          <a:bodyPr/>
          <a:lstStyle/>
          <a:p>
            <a:r>
              <a:rPr lang="zh-CN" altLang="en-US" dirty="0" smtClean="0"/>
              <a:t>制定</a:t>
            </a:r>
            <a:r>
              <a:rPr lang="en-US" dirty="0" smtClean="0"/>
              <a:t>IT</a:t>
            </a:r>
            <a:r>
              <a:rPr lang="zh-CN" altLang="en-US" dirty="0" smtClean="0"/>
              <a:t>生态系统的规则，而不仅仅是设计</a:t>
            </a:r>
            <a:endParaRPr lang="zh-CN" altLang="en-US" dirty="0"/>
          </a:p>
        </p:txBody>
      </p:sp>
      <p:sp>
        <p:nvSpPr>
          <p:cNvPr id="3" name="内容占位符 2"/>
          <p:cNvSpPr>
            <a:spLocks noGrp="1"/>
          </p:cNvSpPr>
          <p:nvPr>
            <p:ph idx="1"/>
          </p:nvPr>
        </p:nvSpPr>
        <p:spPr>
          <a:xfrm>
            <a:off x="1143000" y="1164772"/>
            <a:ext cx="8001000" cy="4902200"/>
          </a:xfrm>
        </p:spPr>
        <p:txBody>
          <a:bodyPr/>
          <a:lstStyle/>
          <a:p>
            <a:r>
              <a:rPr lang="zh-CN" altLang="en-US" dirty="0" smtClean="0"/>
              <a:t>对</a:t>
            </a:r>
            <a:r>
              <a:rPr lang="en-US" dirty="0" smtClean="0"/>
              <a:t>IT</a:t>
            </a:r>
            <a:r>
              <a:rPr lang="zh-CN" altLang="en-US" dirty="0" smtClean="0"/>
              <a:t>生态系统的进行需求分析和体系结构设计，就必须表达出体系结构规则，而不是只给出一个具体的体系结构。因为：</a:t>
            </a:r>
          </a:p>
          <a:p>
            <a:pPr lvl="1"/>
            <a:r>
              <a:rPr lang="en-US" dirty="0" smtClean="0"/>
              <a:t>1</a:t>
            </a:r>
            <a:r>
              <a:rPr lang="zh-CN" altLang="en-US" dirty="0" smtClean="0"/>
              <a:t>）高层需求影响着部件层面的体系结构规则。常用的三层</a:t>
            </a:r>
            <a:r>
              <a:rPr lang="en-US" dirty="0" smtClean="0"/>
              <a:t>(</a:t>
            </a:r>
            <a:r>
              <a:rPr lang="zh-CN" altLang="en-US" dirty="0" smtClean="0"/>
              <a:t>信息系统</a:t>
            </a:r>
            <a:r>
              <a:rPr lang="en-US" dirty="0" smtClean="0"/>
              <a:t>)</a:t>
            </a:r>
            <a:r>
              <a:rPr lang="zh-CN" altLang="en-US" dirty="0" smtClean="0"/>
              <a:t>结构是对系统和部件的具体功能的抽象。如果不能给出建模规则的话，就很难保证各层面的可追踪性。</a:t>
            </a:r>
          </a:p>
          <a:p>
            <a:pPr lvl="1"/>
            <a:r>
              <a:rPr lang="en-US" dirty="0" smtClean="0"/>
              <a:t>2</a:t>
            </a:r>
            <a:r>
              <a:rPr lang="zh-CN" altLang="en-US" dirty="0" smtClean="0"/>
              <a:t>）基本的体系结构规则约束</a:t>
            </a:r>
            <a:r>
              <a:rPr lang="en-US" dirty="0" smtClean="0"/>
              <a:t>IT</a:t>
            </a:r>
            <a:r>
              <a:rPr lang="zh-CN" altLang="en-US" dirty="0" smtClean="0"/>
              <a:t>生态系统部分和部件的设计。通过明显的模型建立，可以自动地对设计施加影响。</a:t>
            </a:r>
          </a:p>
          <a:p>
            <a:pPr lvl="1"/>
            <a:r>
              <a:rPr lang="en-US" dirty="0" smtClean="0"/>
              <a:t>3</a:t>
            </a:r>
            <a:r>
              <a:rPr lang="zh-CN" altLang="en-US" dirty="0" smtClean="0"/>
              <a:t>）体系结构的规则必须在运行时可以被检查，因为</a:t>
            </a:r>
            <a:r>
              <a:rPr lang="en-US" dirty="0" smtClean="0"/>
              <a:t>IT</a:t>
            </a:r>
            <a:r>
              <a:rPr lang="zh-CN" altLang="en-US" dirty="0" smtClean="0"/>
              <a:t>生态系统要求是动态和可适应的。</a:t>
            </a:r>
          </a:p>
          <a:p>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28.5.2 </a:t>
            </a:r>
            <a:r>
              <a:rPr lang="zh-CN" altLang="en-US" dirty="0" smtClean="0"/>
              <a:t>软件工程的内涵随时间而变</a:t>
            </a:r>
            <a:endParaRPr lang="zh-CN" altLang="en-US" dirty="0"/>
          </a:p>
        </p:txBody>
      </p:sp>
      <p:sp>
        <p:nvSpPr>
          <p:cNvPr id="3" name="内容占位符 2"/>
          <p:cNvSpPr>
            <a:spLocks noGrp="1"/>
          </p:cNvSpPr>
          <p:nvPr>
            <p:ph idx="1"/>
          </p:nvPr>
        </p:nvSpPr>
        <p:spPr/>
        <p:txBody>
          <a:bodyPr/>
          <a:lstStyle/>
          <a:p>
            <a:r>
              <a:rPr lang="en-US" dirty="0" smtClean="0"/>
              <a:t>1968</a:t>
            </a:r>
            <a:r>
              <a:rPr lang="zh-CN" altLang="en-US" dirty="0" smtClean="0"/>
              <a:t>年软件工程化要求，首次提出了“软件工程</a:t>
            </a:r>
            <a:r>
              <a:rPr lang="en-US" dirty="0" smtClean="0"/>
              <a:t>(Software Engineering)</a:t>
            </a:r>
            <a:r>
              <a:rPr lang="zh-CN" altLang="en-US" dirty="0" smtClean="0"/>
              <a:t>”，唤醒人们按“工程化”的要求和形式研究和发展软件学科。</a:t>
            </a:r>
            <a:endParaRPr lang="en-US" altLang="zh-CN" dirty="0" smtClean="0"/>
          </a:p>
          <a:p>
            <a:endParaRPr lang="en-US" dirty="0" smtClean="0"/>
          </a:p>
          <a:p>
            <a:r>
              <a:rPr lang="en-US" dirty="0" smtClean="0"/>
              <a:t>1987</a:t>
            </a:r>
            <a:r>
              <a:rPr lang="zh-CN" altLang="en-US" dirty="0" smtClean="0"/>
              <a:t>年，</a:t>
            </a:r>
            <a:r>
              <a:rPr lang="en-US" dirty="0" smtClean="0"/>
              <a:t>SEI</a:t>
            </a:r>
            <a:r>
              <a:rPr lang="zh-CN" altLang="en-US" dirty="0" smtClean="0"/>
              <a:t>发表</a:t>
            </a:r>
            <a:r>
              <a:rPr lang="en-US" dirty="0" smtClean="0"/>
              <a:t>CMM</a:t>
            </a:r>
            <a:r>
              <a:rPr lang="zh-CN" altLang="en-US" dirty="0" smtClean="0"/>
              <a:t>模型，并以此来通过对 “组织”的软件工程能力评估，提高整个软件产业的生产效率和质量。到</a:t>
            </a:r>
            <a:r>
              <a:rPr lang="en-US" dirty="0" smtClean="0"/>
              <a:t>2002</a:t>
            </a:r>
            <a:r>
              <a:rPr lang="zh-CN" altLang="en-US" dirty="0" smtClean="0"/>
              <a:t>年，</a:t>
            </a:r>
            <a:r>
              <a:rPr lang="en-US" dirty="0" smtClean="0"/>
              <a:t>SEI</a:t>
            </a:r>
            <a:r>
              <a:rPr lang="zh-CN" altLang="en-US" dirty="0" smtClean="0"/>
              <a:t>推出</a:t>
            </a:r>
            <a:r>
              <a:rPr lang="en-US" dirty="0" smtClean="0"/>
              <a:t>CMMI</a:t>
            </a:r>
            <a:r>
              <a:rPr lang="zh-CN" altLang="en-US" dirty="0" smtClean="0"/>
              <a:t>模型，并讨论软件的采购和服务能力。</a:t>
            </a:r>
            <a:endParaRPr lang="en-US" altLang="zh-CN" dirty="0" smtClean="0"/>
          </a:p>
          <a:p>
            <a:pPr lvl="1"/>
            <a:r>
              <a:rPr lang="zh-CN" altLang="en-US" dirty="0" smtClean="0"/>
              <a:t>这个运动造就了软件生产也能够像传统工业一样控制其质量、成本和进度。</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94229" y="1164771"/>
            <a:ext cx="8149771" cy="4902200"/>
          </a:xfrm>
        </p:spPr>
        <p:txBody>
          <a:bodyPr/>
          <a:lstStyle/>
          <a:p>
            <a:r>
              <a:rPr lang="zh-CN" altLang="en-US" dirty="0" smtClean="0"/>
              <a:t>现在，我们面临的是</a:t>
            </a:r>
            <a:r>
              <a:rPr lang="en-US" dirty="0" err="1" smtClean="0"/>
              <a:t>SoS</a:t>
            </a:r>
            <a:r>
              <a:rPr lang="zh-CN" altLang="en-US" dirty="0" smtClean="0"/>
              <a:t>、</a:t>
            </a:r>
            <a:r>
              <a:rPr lang="en-US" dirty="0" smtClean="0"/>
              <a:t>SIS</a:t>
            </a:r>
            <a:r>
              <a:rPr lang="zh-CN" altLang="en-US" dirty="0" smtClean="0"/>
              <a:t>、</a:t>
            </a:r>
            <a:r>
              <a:rPr lang="en-US" dirty="0" smtClean="0"/>
              <a:t>ULS-SIS</a:t>
            </a:r>
            <a:r>
              <a:rPr lang="zh-CN" altLang="en-US" dirty="0" smtClean="0"/>
              <a:t>、软件复杂巨系统的工程化</a:t>
            </a:r>
            <a:r>
              <a:rPr lang="en-US" dirty="0" smtClean="0"/>
              <a:t>(Engineering of Software-Intensive-System )</a:t>
            </a:r>
            <a:r>
              <a:rPr lang="zh-CN" altLang="en-US" dirty="0" smtClean="0"/>
              <a:t>，对此，</a:t>
            </a:r>
            <a:endParaRPr lang="en-US" altLang="zh-CN" dirty="0" smtClean="0"/>
          </a:p>
          <a:p>
            <a:pPr lvl="1"/>
            <a:r>
              <a:rPr lang="en-US" dirty="0" smtClean="0"/>
              <a:t>Goth</a:t>
            </a:r>
            <a:r>
              <a:rPr lang="zh-CN" altLang="en-US" dirty="0" smtClean="0"/>
              <a:t>于</a:t>
            </a:r>
            <a:r>
              <a:rPr lang="en-US" dirty="0" smtClean="0"/>
              <a:t>2008</a:t>
            </a:r>
            <a:r>
              <a:rPr lang="zh-CN" altLang="en-US" dirty="0" smtClean="0"/>
              <a:t>年提出需要重新定义“软件工程”</a:t>
            </a:r>
            <a:r>
              <a:rPr lang="en-US" baseline="30000" dirty="0" smtClean="0"/>
              <a:t> </a:t>
            </a:r>
            <a:r>
              <a:rPr lang="zh-CN" altLang="en-US" dirty="0" smtClean="0"/>
              <a:t>，需要思考未来</a:t>
            </a:r>
            <a:r>
              <a:rPr lang="en-US" dirty="0" smtClean="0"/>
              <a:t>20</a:t>
            </a:r>
            <a:r>
              <a:rPr lang="zh-CN" altLang="en-US" dirty="0" smtClean="0"/>
              <a:t>年的软件工程向何处去？</a:t>
            </a:r>
            <a:endParaRPr lang="en-US" altLang="zh-CN" dirty="0" smtClean="0"/>
          </a:p>
          <a:p>
            <a:pPr lvl="1"/>
            <a:r>
              <a:rPr lang="zh-CN" altLang="en-US" dirty="0" smtClean="0"/>
              <a:t>需要从国家和国际组织的层面上重新定义并规划软件产业的长期发展之路</a:t>
            </a:r>
            <a:endParaRPr lang="en-US" altLang="zh-CN" dirty="0" smtClean="0"/>
          </a:p>
          <a:p>
            <a:r>
              <a:rPr lang="zh-CN" altLang="en-US" dirty="0" smtClean="0"/>
              <a:t>当今所面临的是</a:t>
            </a:r>
            <a:r>
              <a:rPr lang="en-US" dirty="0" smtClean="0"/>
              <a:t>IT</a:t>
            </a:r>
            <a:r>
              <a:rPr lang="zh-CN" altLang="en-US" dirty="0" smtClean="0"/>
              <a:t>或软件生态系统的发展和进化给软件工程带来的挑战，或许我们</a:t>
            </a:r>
            <a:r>
              <a:rPr lang="zh-CN" altLang="en-US" dirty="0" smtClean="0">
                <a:solidFill>
                  <a:srgbClr val="FF0000"/>
                </a:solidFill>
              </a:rPr>
              <a:t>可以从软件生态系统的进化和发展角度描述当今和未来的复杂巨大系统的软件工程过程、技术、组织和方法，重新定义软件工程。</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如何重新定义“软件工程”？</a:t>
            </a:r>
            <a:endParaRPr lang="en-US" altLang="zh-CN" dirty="0" smtClean="0"/>
          </a:p>
          <a:p>
            <a:pPr lvl="1"/>
            <a:r>
              <a:rPr lang="zh-CN" altLang="en-US" dirty="0" smtClean="0"/>
              <a:t>是软件工程的学术研究、工业界和教育界所面临的问题。</a:t>
            </a:r>
            <a:endParaRPr lang="en-US" altLang="zh-CN" dirty="0" smtClean="0"/>
          </a:p>
          <a:p>
            <a:endParaRPr lang="en-US" altLang="zh-CN" dirty="0" smtClean="0">
              <a:solidFill>
                <a:srgbClr val="FF0000"/>
              </a:solidFill>
            </a:endParaRPr>
          </a:p>
          <a:p>
            <a:r>
              <a:rPr lang="zh-CN" altLang="en-US" dirty="0" smtClean="0">
                <a:solidFill>
                  <a:srgbClr val="FF0000"/>
                </a:solidFill>
              </a:rPr>
              <a:t>软件工程化</a:t>
            </a:r>
            <a:r>
              <a:rPr lang="en-US" dirty="0" smtClean="0">
                <a:solidFill>
                  <a:srgbClr val="FF0000"/>
                </a:solidFill>
              </a:rPr>
              <a:t>---</a:t>
            </a:r>
            <a:r>
              <a:rPr lang="zh-CN" altLang="en-US" dirty="0" smtClean="0">
                <a:solidFill>
                  <a:srgbClr val="FF0000"/>
                </a:solidFill>
              </a:rPr>
              <a:t>是一个永远的运动和进化过程</a:t>
            </a:r>
            <a:endParaRPr lang="en-US" altLang="zh-CN" dirty="0" smtClean="0">
              <a:solidFill>
                <a:srgbClr val="FF0000"/>
              </a:solidFill>
            </a:endParaRPr>
          </a:p>
          <a:p>
            <a:pPr lvl="1"/>
            <a:r>
              <a:rPr lang="zh-CN" altLang="en-US" dirty="0" smtClean="0"/>
              <a:t>这也正是软件能够主导和引领未来世界的原因。</a:t>
            </a:r>
            <a:endParaRPr lang="en-US" altLang="zh-CN" dirty="0" smtClean="0"/>
          </a:p>
          <a:p>
            <a:endParaRPr lang="en-US" altLang="zh-CN" dirty="0" smtClean="0"/>
          </a:p>
          <a:p>
            <a:r>
              <a:rPr lang="zh-CN" altLang="en-US" dirty="0" smtClean="0"/>
              <a:t>我们期待针对软件巨复杂系统的软件工程新发展，并勇于面对这种挑战！</a:t>
            </a: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sz="4400" dirty="0" smtClean="0"/>
              <a:t>谢 谢！</a:t>
            </a:r>
            <a:endParaRPr lang="zh-CN" altLang="en-US" sz="4400" dirty="0"/>
          </a:p>
        </p:txBody>
      </p:sp>
      <p:sp>
        <p:nvSpPr>
          <p:cNvPr id="3" name="副标题 2"/>
          <p:cNvSpPr>
            <a:spLocks noGrp="1"/>
          </p:cNvSpPr>
          <p:nvPr>
            <p:ph type="subTitle" idx="1"/>
          </p:nvPr>
        </p:nvSpPr>
        <p:spPr>
          <a:xfrm>
            <a:off x="1748118" y="3859306"/>
            <a:ext cx="6172200" cy="814294"/>
          </a:xfrm>
        </p:spPr>
        <p:txBody>
          <a:bodyPr/>
          <a:lstStyle/>
          <a:p>
            <a:r>
              <a:rPr lang="zh-CN" altLang="en-US" dirty="0" smtClean="0"/>
              <a:t>全文结束</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28.1.2 </a:t>
            </a:r>
            <a:r>
              <a:rPr lang="zh-CN" altLang="en-US" dirty="0" smtClean="0"/>
              <a:t>复杂巨系统定义</a:t>
            </a:r>
            <a:endParaRPr lang="zh-CN" altLang="en-US" dirty="0"/>
          </a:p>
        </p:txBody>
      </p:sp>
      <p:sp>
        <p:nvSpPr>
          <p:cNvPr id="3" name="内容占位符 2"/>
          <p:cNvSpPr>
            <a:spLocks noGrp="1"/>
          </p:cNvSpPr>
          <p:nvPr>
            <p:ph idx="1"/>
          </p:nvPr>
        </p:nvSpPr>
        <p:spPr/>
        <p:txBody>
          <a:bodyPr/>
          <a:lstStyle/>
          <a:p>
            <a:r>
              <a:rPr lang="zh-CN" altLang="en-US" b="1" dirty="0" smtClean="0"/>
              <a:t>复杂巨系统</a:t>
            </a:r>
            <a:r>
              <a:rPr lang="zh-CN" altLang="en-US" dirty="0" smtClean="0"/>
              <a:t>是多种系统及其特征的组合：</a:t>
            </a:r>
            <a:endParaRPr lang="en-US" altLang="zh-CN" dirty="0" smtClean="0"/>
          </a:p>
          <a:p>
            <a:pPr lvl="1"/>
            <a:r>
              <a:rPr lang="zh-CN" altLang="en-US" dirty="0" smtClean="0"/>
              <a:t>“根据组成系统的子系统以及子系统种类的多少和它们之间关联关系的复杂程度，可把系统分为简单系统和巨系统两大类</a:t>
            </a:r>
            <a:r>
              <a:rPr lang="en-US" dirty="0" smtClean="0"/>
              <a:t>.</a:t>
            </a:r>
            <a:r>
              <a:rPr lang="zh-CN" altLang="en-US" dirty="0" smtClean="0"/>
              <a:t>。</a:t>
            </a:r>
            <a:r>
              <a:rPr lang="en-US" dirty="0" smtClean="0"/>
              <a:t>….</a:t>
            </a:r>
            <a:r>
              <a:rPr lang="zh-CN" altLang="en-US" dirty="0" smtClean="0"/>
              <a:t>若子系统数量非常大</a:t>
            </a:r>
            <a:r>
              <a:rPr lang="en-US" dirty="0" smtClean="0"/>
              <a:t>(</a:t>
            </a:r>
            <a:r>
              <a:rPr lang="zh-CN" altLang="en-US" dirty="0" smtClean="0"/>
              <a:t>如成千上万、上百亿、万亿</a:t>
            </a:r>
            <a:r>
              <a:rPr lang="en-US" dirty="0" smtClean="0"/>
              <a:t>)</a:t>
            </a:r>
            <a:r>
              <a:rPr lang="zh-CN" altLang="en-US" dirty="0" smtClean="0"/>
              <a:t>，则称作巨系统．若巨系统中子系统种类不太多</a:t>
            </a:r>
            <a:r>
              <a:rPr lang="en-US" dirty="0" smtClean="0"/>
              <a:t>(</a:t>
            </a:r>
            <a:r>
              <a:rPr lang="zh-CN" altLang="en-US" dirty="0" smtClean="0"/>
              <a:t>几种、几十种</a:t>
            </a:r>
            <a:r>
              <a:rPr lang="en-US" dirty="0" smtClean="0"/>
              <a:t>)</a:t>
            </a:r>
            <a:r>
              <a:rPr lang="zh-CN" altLang="en-US" dirty="0" smtClean="0"/>
              <a:t>，且它们之间关联关系又比较简单，就称作简单巨系统。</a:t>
            </a:r>
            <a:r>
              <a:rPr lang="en-US" dirty="0" smtClean="0"/>
              <a:t>.…</a:t>
            </a:r>
            <a:r>
              <a:rPr lang="zh-CN" altLang="en-US" dirty="0" smtClean="0"/>
              <a:t>如果子系统种类很多并有层次结构，它们之间的关联关系又很复杂，这就是</a:t>
            </a:r>
            <a:r>
              <a:rPr lang="zh-CN" altLang="en-US" b="1" dirty="0" smtClean="0"/>
              <a:t>复杂巨系统</a:t>
            </a:r>
            <a:r>
              <a:rPr lang="zh-CN" altLang="en-US" dirty="0" smtClean="0"/>
              <a:t>。如果这个系统又是开放的，就称作</a:t>
            </a:r>
            <a:r>
              <a:rPr lang="zh-CN" altLang="en-US" b="1" dirty="0" smtClean="0"/>
              <a:t>开放的复杂巨系统</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从两个方面看待</a:t>
            </a:r>
            <a:r>
              <a:rPr lang="zh-CN" altLang="en-US" b="1" dirty="0" smtClean="0"/>
              <a:t>人造的复杂巨软系统</a:t>
            </a:r>
            <a:r>
              <a:rPr lang="zh-CN" altLang="en-US" dirty="0" smtClean="0"/>
              <a:t>。</a:t>
            </a:r>
            <a:endParaRPr lang="en-US" altLang="zh-CN" dirty="0" smtClean="0"/>
          </a:p>
          <a:p>
            <a:pPr lvl="1"/>
            <a:r>
              <a:rPr lang="zh-CN" altLang="en-US" dirty="0" smtClean="0"/>
              <a:t>一方面是软件系统的本身，可以分为：</a:t>
            </a:r>
            <a:endParaRPr lang="en-US" altLang="zh-CN" dirty="0" smtClean="0"/>
          </a:p>
          <a:p>
            <a:pPr lvl="2"/>
            <a:r>
              <a:rPr lang="en-US" dirty="0" smtClean="0"/>
              <a:t>1</a:t>
            </a:r>
            <a:r>
              <a:rPr lang="zh-CN" altLang="en-US" dirty="0" smtClean="0"/>
              <a:t>）与人交互的“社会</a:t>
            </a:r>
            <a:r>
              <a:rPr lang="en-US" dirty="0" smtClean="0"/>
              <a:t>-</a:t>
            </a:r>
            <a:r>
              <a:rPr lang="zh-CN" altLang="en-US" dirty="0" smtClean="0"/>
              <a:t>技术</a:t>
            </a:r>
            <a:r>
              <a:rPr lang="en-US" dirty="0" smtClean="0"/>
              <a:t>(social-technical)</a:t>
            </a:r>
            <a:r>
              <a:rPr lang="zh-CN" altLang="en-US" dirty="0" smtClean="0"/>
              <a:t>”系统和相对封闭设备中的软件；</a:t>
            </a:r>
            <a:endParaRPr lang="en-US" altLang="zh-CN" dirty="0" smtClean="0"/>
          </a:p>
          <a:p>
            <a:pPr lvl="2"/>
            <a:r>
              <a:rPr lang="en-US" dirty="0" smtClean="0"/>
              <a:t>2</a:t>
            </a:r>
            <a:r>
              <a:rPr lang="zh-CN" altLang="en-US" dirty="0" smtClean="0"/>
              <a:t>）软件</a:t>
            </a:r>
            <a:r>
              <a:rPr lang="en-US" dirty="0" smtClean="0"/>
              <a:t>(</a:t>
            </a:r>
            <a:r>
              <a:rPr lang="zh-CN" altLang="en-US" dirty="0" smtClean="0"/>
              <a:t>代码</a:t>
            </a:r>
            <a:r>
              <a:rPr lang="en-US" dirty="0" smtClean="0"/>
              <a:t>)</a:t>
            </a:r>
            <a:r>
              <a:rPr lang="zh-CN" altLang="en-US" dirty="0" smtClean="0"/>
              <a:t>能够进行动态更新</a:t>
            </a:r>
            <a:r>
              <a:rPr lang="en-US" dirty="0" smtClean="0"/>
              <a:t>(</a:t>
            </a:r>
            <a:r>
              <a:rPr lang="zh-CN" altLang="en-US" dirty="0" smtClean="0"/>
              <a:t>升级</a:t>
            </a:r>
            <a:r>
              <a:rPr lang="en-US" dirty="0" smtClean="0"/>
              <a:t>)</a:t>
            </a:r>
            <a:r>
              <a:rPr lang="zh-CN" altLang="en-US" dirty="0" smtClean="0"/>
              <a:t>的系统和安装后不能更改的系统。</a:t>
            </a:r>
            <a:endParaRPr lang="en-US" altLang="zh-CN" dirty="0" smtClean="0"/>
          </a:p>
          <a:p>
            <a:pPr lvl="1"/>
            <a:r>
              <a:rPr lang="zh-CN" altLang="en-US" dirty="0" smtClean="0"/>
              <a:t>另一方面是软件巨复杂系统的进化和发展规律。</a:t>
            </a:r>
            <a:endParaRPr lang="en-US" altLang="zh-CN" dirty="0" smtClean="0"/>
          </a:p>
          <a:p>
            <a:pPr lvl="2"/>
            <a:r>
              <a:rPr lang="zh-CN" altLang="en-US" dirty="0" smtClean="0"/>
              <a:t>一个简单软件系统维护、升级和进化是容易的事情，而复杂巨系统软件的进化、维护和发展的规律应当如何哪？</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28.1.3 </a:t>
            </a:r>
            <a:r>
              <a:rPr lang="zh-CN" altLang="en-US" dirty="0" smtClean="0"/>
              <a:t>简单集成与创新集成</a:t>
            </a:r>
            <a:endParaRPr lang="zh-CN" altLang="en-US" dirty="0"/>
          </a:p>
        </p:txBody>
      </p:sp>
      <p:sp>
        <p:nvSpPr>
          <p:cNvPr id="3" name="内容占位符 2"/>
          <p:cNvSpPr>
            <a:spLocks noGrp="1"/>
          </p:cNvSpPr>
          <p:nvPr>
            <p:ph idx="1"/>
          </p:nvPr>
        </p:nvSpPr>
        <p:spPr/>
        <p:txBody>
          <a:bodyPr/>
          <a:lstStyle/>
          <a:p>
            <a:r>
              <a:rPr lang="zh-CN" altLang="en-US" dirty="0" smtClean="0"/>
              <a:t>简单集成</a:t>
            </a:r>
            <a:endParaRPr lang="en-US" altLang="zh-CN" dirty="0" smtClean="0"/>
          </a:p>
          <a:p>
            <a:pPr lvl="1"/>
            <a:r>
              <a:rPr lang="zh-CN" altLang="en-US" dirty="0" smtClean="0"/>
              <a:t>系统集成是开发过程的一个重要阶段。集成的作用是把各个软件部件、组件、或子系统汇集起来，能够让系统工作。系统测试人员测试集成后系统的能力是否得到了要求。</a:t>
            </a:r>
          </a:p>
          <a:p>
            <a:pPr lvl="1"/>
            <a:r>
              <a:rPr lang="zh-CN" altLang="en-US" dirty="0" smtClean="0"/>
              <a:t>通常，集成后的系统能力会小于被集成部件、子系统的能力的之和，因为在集成过程中，我们会选取或剪裁出那些对整个系统没有作用的部件能力。</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创新集成：</a:t>
            </a:r>
            <a:endParaRPr lang="en-US" altLang="zh-CN" dirty="0" smtClean="0"/>
          </a:p>
          <a:p>
            <a:pPr lvl="1"/>
            <a:r>
              <a:rPr lang="zh-CN" altLang="en-US" dirty="0" smtClean="0"/>
              <a:t>更能够反应软件集成过程中新增加的功能。而新增加的功能也能形成新的部件或子系统，成为后续系统集成的部件或子系统。</a:t>
            </a:r>
          </a:p>
          <a:p>
            <a:endParaRPr lang="en-US" altLang="zh-CN" dirty="0" smtClean="0"/>
          </a:p>
          <a:p>
            <a:r>
              <a:rPr lang="zh-CN" altLang="en-US" dirty="0" smtClean="0"/>
              <a:t>复杂巨系统是不断对已有系统的简单集成和创新集成的结果。</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28.2 </a:t>
            </a:r>
            <a:r>
              <a:rPr lang="zh-CN" altLang="en-US" dirty="0" smtClean="0"/>
              <a:t>多系统的系统</a:t>
            </a:r>
            <a:r>
              <a:rPr lang="en-US" dirty="0" smtClean="0"/>
              <a:t>(</a:t>
            </a:r>
            <a:r>
              <a:rPr lang="en-US" dirty="0" err="1" smtClean="0"/>
              <a:t>SoS</a:t>
            </a:r>
            <a:r>
              <a:rPr lang="en-US" dirty="0" smtClean="0"/>
              <a:t>)</a:t>
            </a:r>
            <a:endParaRPr lang="zh-CN" altLang="en-US" dirty="0"/>
          </a:p>
        </p:txBody>
      </p:sp>
      <p:sp>
        <p:nvSpPr>
          <p:cNvPr id="3" name="内容占位符 2"/>
          <p:cNvSpPr>
            <a:spLocks noGrp="1"/>
          </p:cNvSpPr>
          <p:nvPr>
            <p:ph idx="1"/>
          </p:nvPr>
        </p:nvSpPr>
        <p:spPr/>
        <p:txBody>
          <a:bodyPr/>
          <a:lstStyle/>
          <a:p>
            <a:r>
              <a:rPr lang="en-US" dirty="0" smtClean="0"/>
              <a:t>28.2.1 </a:t>
            </a:r>
            <a:r>
              <a:rPr lang="en-US" dirty="0" err="1" smtClean="0"/>
              <a:t>SoS</a:t>
            </a:r>
            <a:r>
              <a:rPr lang="zh-CN" altLang="en-US" dirty="0" smtClean="0"/>
              <a:t>定义</a:t>
            </a:r>
          </a:p>
          <a:p>
            <a:r>
              <a:rPr lang="en-US" dirty="0" smtClean="0"/>
              <a:t>28.2. 2 </a:t>
            </a:r>
            <a:r>
              <a:rPr lang="en-US" dirty="0" err="1" smtClean="0"/>
              <a:t>SoS</a:t>
            </a:r>
            <a:r>
              <a:rPr lang="zh-CN" altLang="en-US" dirty="0" smtClean="0"/>
              <a:t>的例子</a:t>
            </a:r>
            <a:r>
              <a:rPr lang="en-US" dirty="0" smtClean="0"/>
              <a:t>---</a:t>
            </a:r>
            <a:r>
              <a:rPr lang="zh-CN" altLang="en-US" dirty="0" smtClean="0"/>
              <a:t>电信运营系统</a:t>
            </a:r>
          </a:p>
          <a:p>
            <a:r>
              <a:rPr lang="en-US" dirty="0" smtClean="0"/>
              <a:t>28.2. 3 </a:t>
            </a:r>
            <a:r>
              <a:rPr lang="en-US" dirty="0" err="1" smtClean="0"/>
              <a:t>SoS</a:t>
            </a:r>
            <a:r>
              <a:rPr lang="zh-CN" altLang="en-US" dirty="0" smtClean="0"/>
              <a:t>的特征</a:t>
            </a:r>
          </a:p>
          <a:p>
            <a:r>
              <a:rPr lang="en-US" dirty="0" smtClean="0"/>
              <a:t>28.2.4 </a:t>
            </a:r>
            <a:r>
              <a:rPr lang="en-US" dirty="0" err="1" smtClean="0"/>
              <a:t>SoS</a:t>
            </a:r>
            <a:r>
              <a:rPr lang="zh-CN" altLang="en-US" dirty="0" smtClean="0"/>
              <a:t>的工程模型</a:t>
            </a:r>
          </a:p>
          <a:p>
            <a:r>
              <a:rPr lang="en-US" dirty="0" smtClean="0"/>
              <a:t>28.2.5 </a:t>
            </a:r>
            <a:r>
              <a:rPr lang="zh-CN" altLang="en-US" dirty="0" smtClean="0"/>
              <a:t>增量承诺模型</a:t>
            </a:r>
            <a:r>
              <a:rPr lang="en-US" dirty="0" smtClean="0"/>
              <a:t>(ICM)</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175</TotalTime>
  <Words>3581</Words>
  <Application>Microsoft PowerPoint</Application>
  <PresentationFormat>全屏显示(4:3)</PresentationFormat>
  <Paragraphs>209</Paragraphs>
  <Slides>47</Slides>
  <Notes>0</Notes>
  <HiddenSlides>0</HiddenSlides>
  <MMClips>0</MMClips>
  <ScaleCrop>false</ScaleCrop>
  <HeadingPairs>
    <vt:vector size="4" baseType="variant">
      <vt:variant>
        <vt:lpstr>主题</vt:lpstr>
      </vt:variant>
      <vt:variant>
        <vt:i4>2</vt:i4>
      </vt:variant>
      <vt:variant>
        <vt:lpstr>幻灯片标题</vt:lpstr>
      </vt:variant>
      <vt:variant>
        <vt:i4>47</vt:i4>
      </vt:variant>
    </vt:vector>
  </HeadingPairs>
  <TitlesOfParts>
    <vt:vector size="49" baseType="lpstr">
      <vt:lpstr>新模板-7</vt:lpstr>
      <vt:lpstr>自定义设计方案</vt:lpstr>
      <vt:lpstr>第28章 软件复杂巨系统的工程化</vt:lpstr>
      <vt:lpstr>目录</vt:lpstr>
      <vt:lpstr>28.1复杂巨系统</vt:lpstr>
      <vt:lpstr>28.1.1 系统分类</vt:lpstr>
      <vt:lpstr>28.1.2 复杂巨系统定义</vt:lpstr>
      <vt:lpstr>幻灯片 6</vt:lpstr>
      <vt:lpstr>28.1.3 简单集成与创新集成</vt:lpstr>
      <vt:lpstr>幻灯片 8</vt:lpstr>
      <vt:lpstr>28.2 多系统的系统(SoS)</vt:lpstr>
      <vt:lpstr>28.2.1 SoS定义</vt:lpstr>
      <vt:lpstr>28.2. 2 SoS的例子---电信运营系统</vt:lpstr>
      <vt:lpstr>幻灯片 12</vt:lpstr>
      <vt:lpstr>28.2. 3 SoS的特征</vt:lpstr>
      <vt:lpstr>软件工程技术解决SoS系统的问题</vt:lpstr>
      <vt:lpstr>28.2.4 SoS的工程模型</vt:lpstr>
      <vt:lpstr>SoS对基本软件工程过程增强</vt:lpstr>
      <vt:lpstr>SoS对传统软件管理过程增强</vt:lpstr>
      <vt:lpstr>SoS对传统软件管理过程增强(续)</vt:lpstr>
      <vt:lpstr>28.2.5 增量承诺模型(ICM)</vt:lpstr>
      <vt:lpstr>ICM敏捷、计划驱动、和V&amp;V部件系统/供应商过程</vt:lpstr>
      <vt:lpstr>28.3 SIS与超大规模SIS</vt:lpstr>
      <vt:lpstr>28.3.1 SIS的定义</vt:lpstr>
      <vt:lpstr>28.3.2 SIS应用场景</vt:lpstr>
      <vt:lpstr>幻灯片 24</vt:lpstr>
      <vt:lpstr>28.3.3 SIS的工程化挑战</vt:lpstr>
      <vt:lpstr>最大的挑战</vt:lpstr>
      <vt:lpstr>幻灯片 27</vt:lpstr>
      <vt:lpstr>28.3.4 超大规模SIS </vt:lpstr>
      <vt:lpstr>ULS-SIS生态系统进化</vt:lpstr>
      <vt:lpstr>28.4 软件复杂巨系统的工程化</vt:lpstr>
      <vt:lpstr>28.4.1 软件复杂巨系统 </vt:lpstr>
      <vt:lpstr>幻灯片 32</vt:lpstr>
      <vt:lpstr>幻灯片 33</vt:lpstr>
      <vt:lpstr>复杂巨系统的不可控性</vt:lpstr>
      <vt:lpstr>幻灯片 35</vt:lpstr>
      <vt:lpstr>拟人类智能系统</vt:lpstr>
      <vt:lpstr>28.4.2一些国家的工程化举措</vt:lpstr>
      <vt:lpstr>28.4.3 工程方法的不足</vt:lpstr>
      <vt:lpstr>当前的研究和工程工作不足</vt:lpstr>
      <vt:lpstr>当前的研究和工程工作不足</vt:lpstr>
      <vt:lpstr>28.5 重新定义软件工程 ？</vt:lpstr>
      <vt:lpstr>28.5.1 IT生态系统</vt:lpstr>
      <vt:lpstr>制定IT生态系统的规则，而不仅仅是设计</vt:lpstr>
      <vt:lpstr>28.5.2 软件工程的内涵随时间而变</vt:lpstr>
      <vt:lpstr>幻灯片 45</vt:lpstr>
      <vt:lpstr>幻灯片 46</vt:lpstr>
      <vt:lpstr>谢 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第28章 软件复杂巨系统的工程化</dc:title>
  <dc:creator>Think</dc:creator>
  <cp:lastModifiedBy>Think</cp:lastModifiedBy>
  <cp:revision>21</cp:revision>
  <dcterms:created xsi:type="dcterms:W3CDTF">2014-07-14T10:53:30Z</dcterms:created>
  <dcterms:modified xsi:type="dcterms:W3CDTF">2014-07-15T11:39:18Z</dcterms:modified>
</cp:coreProperties>
</file>