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DDA"/>
    <a:srgbClr val="DF1352"/>
    <a:srgbClr val="22289A"/>
    <a:srgbClr val="0D5427"/>
    <a:srgbClr val="9AF3A0"/>
    <a:srgbClr val="DC348C"/>
    <a:srgbClr val="00D7D1"/>
    <a:srgbClr val="E668C2"/>
    <a:srgbClr val="F080E3"/>
    <a:srgbClr val="DC6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46"/>
    <p:restoredTop sz="94694"/>
  </p:normalViewPr>
  <p:slideViewPr>
    <p:cSldViewPr snapToGrid="0" snapToObjects="1">
      <p:cViewPr>
        <p:scale>
          <a:sx n="75" d="100"/>
          <a:sy n="75" d="100"/>
        </p:scale>
        <p:origin x="95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6BCF-3DF3-1C46-8A5A-C2E671D89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89621-8BA2-3543-A810-7BF88E312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4223A-EFED-2E44-8A10-BB6974E4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57409-D8EC-594D-A9AE-44794CD1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FEC57-AE24-5D4A-967C-AA351553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1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0853-132E-BE44-BCE3-188074AC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D5CC8-ADA0-D242-92FC-327F71E87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120C0-A5DA-5D46-A45C-AA7C2AFF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956BF-5B64-9F4E-A94E-B28AC232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5AFD0-5E24-864A-AE16-B05BF2B0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9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66352-C3A2-FE42-B5A0-A60FF1871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CAA7D-9D12-1149-8781-274B805C9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0C08-1313-3745-AB6C-55583399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66FC2-99B2-DB4D-9A80-6C23F4C1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F6323-61B7-CB4C-A2EE-0DB89955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7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36F2-DF1A-E040-981B-1BEABFFD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F70B-6A88-B540-8BFD-76EAE448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26622-FEA5-D545-B18C-651FE09E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D5852-9DF4-BD4E-B524-8C66AE2E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B7FAA-991D-234E-A6AB-4697EF8A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8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5D42-456C-5949-9399-C305D3F5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1F6CE-6BAF-B84C-BF7E-946199183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0D331-B67E-8D4F-9711-AC3690D5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5428C-8E80-7A4D-9769-9044E7E1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1229-3740-954E-A4E0-242E3F8A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0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8214-CC73-B24D-9DEF-8DD5B057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DF6D-915F-7C4E-884D-3CB441242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73564-C894-DE40-A0A8-DF0EFE7BA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6C608-9ABE-D54B-84B3-F01909E8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D4383-143D-C146-98FE-2D8E8578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E7FCF-EB25-8141-AC65-F49AD9C9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8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F9A0-DFF9-D049-9107-96D0064F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8FD7F-A954-5A40-AEEB-7FE30D26B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41AC6-F2C9-524F-9D25-B431FFB56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22E4E-DCB4-DB4E-91EF-B11A3703F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CA3DE-AC3D-8D41-BD87-7FB057911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1D25F-FBE0-A344-AB51-96B1827E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B1A86-5B5E-6148-B068-F6A93236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9D1C3-BE0F-604D-BE65-7766942E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7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C5D2-2A75-5041-B7BB-859BFD17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1DBE7-D41B-774C-AD83-E66FC9E8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1D7DC-D8BB-DB49-A542-457D11D9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14F01-57E6-3349-880B-04F2D321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F9C64-3FEE-004A-84D2-4E2D3061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82A50-7BD4-2347-9A0F-A661D501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D6BF3-E155-F94A-8A72-5FF2B6FB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727F-1C22-8F48-A35D-4DA2C064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F70BD-F4A5-904B-891E-FEEC0EAC5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659B7-8EBC-D34E-A0BD-9325CB1EF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D0A1E-EB93-3C44-9262-8C3223F8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33290-64CE-E645-9817-7645B9F8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5A70F-20F1-E74D-994D-4C895D05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0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C436-9866-4D4A-8E1B-9AB2775E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ECBA5-23BF-FD41-BCF5-66F693AF3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85B2-0D67-5E47-8738-AB0C41FEC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26487-D2D6-1B47-AC15-C586D596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7B15A-2F03-CC4B-8396-801E92D8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A0148-F349-784B-9109-AB3973BF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7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FC99E-3F46-8A46-A01C-94AEF294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E215C-044E-2E45-AACF-B95C9033E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18F1B-0232-0E49-AC5E-BC8A11138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BC319-22AA-2A42-AC60-5E515AE3E203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EBC5C-DEE9-FE41-AC65-A0F3BFD51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D2D7-78A2-4947-89D8-0357D2DB3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5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84AA421-6340-0D4F-8246-118497EE0622}"/>
              </a:ext>
            </a:extLst>
          </p:cNvPr>
          <p:cNvSpPr/>
          <p:nvPr/>
        </p:nvSpPr>
        <p:spPr>
          <a:xfrm>
            <a:off x="0" y="0"/>
            <a:ext cx="9839739" cy="433951"/>
          </a:xfrm>
          <a:prstGeom prst="rect">
            <a:avLst/>
          </a:prstGeom>
          <a:solidFill>
            <a:srgbClr val="0D5427">
              <a:alpha val="9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Los Alamos National Laboratory">
            <a:extLst>
              <a:ext uri="{FF2B5EF4-FFF2-40B4-BE49-F238E27FC236}">
                <a16:creationId xmlns:a16="http://schemas.microsoft.com/office/drawing/2014/main" id="{5174832A-C863-F84D-8759-5388924C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98" y="6317553"/>
            <a:ext cx="1268055" cy="5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26513-3065-224A-B969-BDAD63626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720" y="6354189"/>
            <a:ext cx="2116836" cy="433951"/>
          </a:xfrm>
          <a:prstGeom prst="rect">
            <a:avLst/>
          </a:prstGeom>
        </p:spPr>
      </p:pic>
      <p:pic>
        <p:nvPicPr>
          <p:cNvPr id="1028" name="Picture 4" descr="ASU logo - official - horizontal">
            <a:extLst>
              <a:ext uri="{FF2B5EF4-FFF2-40B4-BE49-F238E27FC236}">
                <a16:creationId xmlns:a16="http://schemas.microsoft.com/office/drawing/2014/main" id="{F92116F4-F2B1-A044-A4DD-08A5E10CE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373" y="6352132"/>
            <a:ext cx="1583366" cy="43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25591-9230-9F42-9FDA-92393B143C62}"/>
              </a:ext>
            </a:extLst>
          </p:cNvPr>
          <p:cNvSpPr/>
          <p:nvPr/>
        </p:nvSpPr>
        <p:spPr>
          <a:xfrm>
            <a:off x="2137720" y="28048"/>
            <a:ext cx="7455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0" u="none" strike="noStrike" dirty="0">
                <a:solidFill>
                  <a:schemeClr val="bg1"/>
                </a:solidFill>
                <a:effectLst/>
                <a:latin typeface="Arial Nova" panose="020F0502020204030204" pitchFamily="34" charset="0"/>
              </a:rPr>
              <a:t>1st Annual Undergraduate Quantitative Biology Summer School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DD344-FCBE-A440-8895-594C050FDB0D}"/>
              </a:ext>
            </a:extLst>
          </p:cNvPr>
          <p:cNvSpPr/>
          <p:nvPr/>
        </p:nvSpPr>
        <p:spPr>
          <a:xfrm>
            <a:off x="639417" y="2814959"/>
            <a:ext cx="8560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Module 0: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Introduction to Python w/ Example notebooks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E2C10-24A6-2746-9DD9-EBCE90FEEF5B}"/>
              </a:ext>
            </a:extLst>
          </p:cNvPr>
          <p:cNvSpPr/>
          <p:nvPr/>
        </p:nvSpPr>
        <p:spPr>
          <a:xfrm>
            <a:off x="639417" y="3219539"/>
            <a:ext cx="3336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Instructor: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William Raymond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DCBD5-399E-1B4E-BDA8-C605B58668CF}"/>
              </a:ext>
            </a:extLst>
          </p:cNvPr>
          <p:cNvSpPr/>
          <p:nvPr/>
        </p:nvSpPr>
        <p:spPr>
          <a:xfrm>
            <a:off x="639417" y="3624119"/>
            <a:ext cx="4820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e-mail: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wsraymon@rams.colostate.edu</a:t>
            </a:r>
            <a:endParaRPr lang="en-US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A23009-27DE-4848-965E-A68043350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6590" y="0"/>
            <a:ext cx="1479110" cy="465919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0651C2C-C75D-5C44-8B31-2F72F3801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0" t="12879" r="21159" b="21368"/>
          <a:stretch/>
        </p:blipFill>
        <p:spPr bwMode="auto">
          <a:xfrm>
            <a:off x="10045281" y="2236515"/>
            <a:ext cx="1706096" cy="189555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80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84AA421-6340-0D4F-8246-118497EE0622}"/>
              </a:ext>
            </a:extLst>
          </p:cNvPr>
          <p:cNvSpPr/>
          <p:nvPr/>
        </p:nvSpPr>
        <p:spPr>
          <a:xfrm>
            <a:off x="0" y="0"/>
            <a:ext cx="9839739" cy="433951"/>
          </a:xfrm>
          <a:prstGeom prst="rect">
            <a:avLst/>
          </a:prstGeom>
          <a:solidFill>
            <a:srgbClr val="0D5427">
              <a:alpha val="9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Los Alamos National Laboratory">
            <a:extLst>
              <a:ext uri="{FF2B5EF4-FFF2-40B4-BE49-F238E27FC236}">
                <a16:creationId xmlns:a16="http://schemas.microsoft.com/office/drawing/2014/main" id="{5174832A-C863-F84D-8759-5388924C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98" y="6317553"/>
            <a:ext cx="1268055" cy="5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26513-3065-224A-B969-BDAD63626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720" y="6354189"/>
            <a:ext cx="2116836" cy="433951"/>
          </a:xfrm>
          <a:prstGeom prst="rect">
            <a:avLst/>
          </a:prstGeom>
        </p:spPr>
      </p:pic>
      <p:pic>
        <p:nvPicPr>
          <p:cNvPr id="1028" name="Picture 4" descr="ASU logo - official - horizontal">
            <a:extLst>
              <a:ext uri="{FF2B5EF4-FFF2-40B4-BE49-F238E27FC236}">
                <a16:creationId xmlns:a16="http://schemas.microsoft.com/office/drawing/2014/main" id="{F92116F4-F2B1-A044-A4DD-08A5E10CE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373" y="6352132"/>
            <a:ext cx="1583366" cy="43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25591-9230-9F42-9FDA-92393B143C62}"/>
              </a:ext>
            </a:extLst>
          </p:cNvPr>
          <p:cNvSpPr/>
          <p:nvPr/>
        </p:nvSpPr>
        <p:spPr>
          <a:xfrm>
            <a:off x="2137720" y="28048"/>
            <a:ext cx="7455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0" u="none" strike="noStrike" dirty="0">
                <a:solidFill>
                  <a:schemeClr val="bg1"/>
                </a:solidFill>
                <a:effectLst/>
                <a:latin typeface="Arial Nova" panose="020F0502020204030204" pitchFamily="34" charset="0"/>
              </a:rPr>
              <a:t>1st Annual Undergraduate Quantitative Biology Summer School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DD344-FCBE-A440-8895-594C050FDB0D}"/>
              </a:ext>
            </a:extLst>
          </p:cNvPr>
          <p:cNvSpPr/>
          <p:nvPr/>
        </p:nvSpPr>
        <p:spPr>
          <a:xfrm>
            <a:off x="639417" y="2814959"/>
            <a:ext cx="8560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Module 1: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Bootcamp Basics to get Started with Scientific Computing in Python 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E2C10-24A6-2746-9DD9-EBCE90FEEF5B}"/>
              </a:ext>
            </a:extLst>
          </p:cNvPr>
          <p:cNvSpPr/>
          <p:nvPr/>
        </p:nvSpPr>
        <p:spPr>
          <a:xfrm>
            <a:off x="639417" y="3219539"/>
            <a:ext cx="3336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Instructor: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Luis Aguilera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DCBD5-399E-1B4E-BDA8-C605B58668CF}"/>
              </a:ext>
            </a:extLst>
          </p:cNvPr>
          <p:cNvSpPr/>
          <p:nvPr/>
        </p:nvSpPr>
        <p:spPr>
          <a:xfrm>
            <a:off x="639417" y="3624119"/>
            <a:ext cx="4820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e-mail: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luis.aguilera@colostate.edu</a:t>
            </a:r>
            <a:endParaRPr lang="en-US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A23009-27DE-4848-965E-A68043350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6590" y="0"/>
            <a:ext cx="1479110" cy="46591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597FA61-0FA2-444D-9689-C1621DCE5B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05"/>
          <a:stretch/>
        </p:blipFill>
        <p:spPr bwMode="auto">
          <a:xfrm>
            <a:off x="10216669" y="2238109"/>
            <a:ext cx="1749031" cy="18923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10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84AA421-6340-0D4F-8246-118497EE0622}"/>
              </a:ext>
            </a:extLst>
          </p:cNvPr>
          <p:cNvSpPr/>
          <p:nvPr/>
        </p:nvSpPr>
        <p:spPr>
          <a:xfrm>
            <a:off x="0" y="0"/>
            <a:ext cx="9839739" cy="433951"/>
          </a:xfrm>
          <a:prstGeom prst="rect">
            <a:avLst/>
          </a:prstGeom>
          <a:solidFill>
            <a:srgbClr val="0D5427">
              <a:alpha val="9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Los Alamos National Laboratory">
            <a:extLst>
              <a:ext uri="{FF2B5EF4-FFF2-40B4-BE49-F238E27FC236}">
                <a16:creationId xmlns:a16="http://schemas.microsoft.com/office/drawing/2014/main" id="{5174832A-C863-F84D-8759-5388924C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98" y="6317553"/>
            <a:ext cx="1268055" cy="5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26513-3065-224A-B969-BDAD63626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720" y="6354189"/>
            <a:ext cx="2116836" cy="433951"/>
          </a:xfrm>
          <a:prstGeom prst="rect">
            <a:avLst/>
          </a:prstGeom>
        </p:spPr>
      </p:pic>
      <p:pic>
        <p:nvPicPr>
          <p:cNvPr id="1028" name="Picture 4" descr="ASU logo - official - horizontal">
            <a:extLst>
              <a:ext uri="{FF2B5EF4-FFF2-40B4-BE49-F238E27FC236}">
                <a16:creationId xmlns:a16="http://schemas.microsoft.com/office/drawing/2014/main" id="{F92116F4-F2B1-A044-A4DD-08A5E10CE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373" y="6352132"/>
            <a:ext cx="1583366" cy="43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25591-9230-9F42-9FDA-92393B143C62}"/>
              </a:ext>
            </a:extLst>
          </p:cNvPr>
          <p:cNvSpPr/>
          <p:nvPr/>
        </p:nvSpPr>
        <p:spPr>
          <a:xfrm>
            <a:off x="2137720" y="28048"/>
            <a:ext cx="7455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0" u="none" strike="noStrike" dirty="0">
                <a:solidFill>
                  <a:schemeClr val="bg1"/>
                </a:solidFill>
                <a:effectLst/>
                <a:latin typeface="Arial Nova" panose="020F0502020204030204" pitchFamily="34" charset="0"/>
              </a:rPr>
              <a:t>1st Annual Undergraduate Quantitative Biology Summer School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DD344-FCBE-A440-8895-594C050FDB0D}"/>
              </a:ext>
            </a:extLst>
          </p:cNvPr>
          <p:cNvSpPr/>
          <p:nvPr/>
        </p:nvSpPr>
        <p:spPr>
          <a:xfrm>
            <a:off x="301485" y="2814959"/>
            <a:ext cx="10134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Module 2: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Introduction to Single-Cell Optical Microscopy Experiments and Image Processing 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E2C10-24A6-2746-9DD9-EBCE90FEEF5B}"/>
              </a:ext>
            </a:extLst>
          </p:cNvPr>
          <p:cNvSpPr/>
          <p:nvPr/>
        </p:nvSpPr>
        <p:spPr>
          <a:xfrm>
            <a:off x="301486" y="3405070"/>
            <a:ext cx="3336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Instructor: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Zach Fox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DCBD5-399E-1B4E-BDA8-C605B58668CF}"/>
              </a:ext>
            </a:extLst>
          </p:cNvPr>
          <p:cNvSpPr/>
          <p:nvPr/>
        </p:nvSpPr>
        <p:spPr>
          <a:xfrm>
            <a:off x="301486" y="3889162"/>
            <a:ext cx="4820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e-mail: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email@lanl.gov</a:t>
            </a:r>
            <a:endParaRPr lang="en-US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A23009-27DE-4848-965E-A68043350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6590" y="0"/>
            <a:ext cx="1479110" cy="46591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0E3C63D-A125-F943-B56C-B8C81E3B3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870" y="2280231"/>
            <a:ext cx="1741830" cy="24087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40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84AA421-6340-0D4F-8246-118497EE0622}"/>
              </a:ext>
            </a:extLst>
          </p:cNvPr>
          <p:cNvSpPr/>
          <p:nvPr/>
        </p:nvSpPr>
        <p:spPr>
          <a:xfrm>
            <a:off x="0" y="0"/>
            <a:ext cx="9839739" cy="433951"/>
          </a:xfrm>
          <a:prstGeom prst="rect">
            <a:avLst/>
          </a:prstGeom>
          <a:solidFill>
            <a:srgbClr val="0D5427">
              <a:alpha val="9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Los Alamos National Laboratory">
            <a:extLst>
              <a:ext uri="{FF2B5EF4-FFF2-40B4-BE49-F238E27FC236}">
                <a16:creationId xmlns:a16="http://schemas.microsoft.com/office/drawing/2014/main" id="{5174832A-C863-F84D-8759-5388924C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98" y="6317553"/>
            <a:ext cx="1268055" cy="5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26513-3065-224A-B969-BDAD63626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720" y="6354189"/>
            <a:ext cx="2116836" cy="433951"/>
          </a:xfrm>
          <a:prstGeom prst="rect">
            <a:avLst/>
          </a:prstGeom>
        </p:spPr>
      </p:pic>
      <p:pic>
        <p:nvPicPr>
          <p:cNvPr id="1028" name="Picture 4" descr="ASU logo - official - horizontal">
            <a:extLst>
              <a:ext uri="{FF2B5EF4-FFF2-40B4-BE49-F238E27FC236}">
                <a16:creationId xmlns:a16="http://schemas.microsoft.com/office/drawing/2014/main" id="{F92116F4-F2B1-A044-A4DD-08A5E10CE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373" y="6352132"/>
            <a:ext cx="1583366" cy="43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25591-9230-9F42-9FDA-92393B143C62}"/>
              </a:ext>
            </a:extLst>
          </p:cNvPr>
          <p:cNvSpPr/>
          <p:nvPr/>
        </p:nvSpPr>
        <p:spPr>
          <a:xfrm>
            <a:off x="2137720" y="28048"/>
            <a:ext cx="7455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0" u="none" strike="noStrike" dirty="0">
                <a:solidFill>
                  <a:schemeClr val="bg1"/>
                </a:solidFill>
                <a:effectLst/>
                <a:latin typeface="Arial Nova" panose="020F0502020204030204" pitchFamily="34" charset="0"/>
              </a:rPr>
              <a:t>1st Annual Undergraduate Quantitative Biology Summer School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DD344-FCBE-A440-8895-594C050FDB0D}"/>
              </a:ext>
            </a:extLst>
          </p:cNvPr>
          <p:cNvSpPr/>
          <p:nvPr/>
        </p:nvSpPr>
        <p:spPr>
          <a:xfrm>
            <a:off x="261728" y="2814959"/>
            <a:ext cx="10134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Module 3: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 Introduction to Multivariable Statistics and Machine Learning for Single-Cell Data 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E2C10-24A6-2746-9DD9-EBCE90FEEF5B}"/>
              </a:ext>
            </a:extLst>
          </p:cNvPr>
          <p:cNvSpPr/>
          <p:nvPr/>
        </p:nvSpPr>
        <p:spPr>
          <a:xfrm>
            <a:off x="261728" y="3352060"/>
            <a:ext cx="3336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Instructor: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Huy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Vo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DCBD5-399E-1B4E-BDA8-C605B58668CF}"/>
              </a:ext>
            </a:extLst>
          </p:cNvPr>
          <p:cNvSpPr/>
          <p:nvPr/>
        </p:nvSpPr>
        <p:spPr>
          <a:xfrm>
            <a:off x="261729" y="3889162"/>
            <a:ext cx="4820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e-mail: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Huy.Vo@colostate.edu</a:t>
            </a:r>
            <a:endParaRPr lang="en-US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A23009-27DE-4848-965E-A68043350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6590" y="0"/>
            <a:ext cx="1479110" cy="465919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A9B945C-004B-4C47-87B5-E8078C1EF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739" y="2525747"/>
            <a:ext cx="1806505" cy="18065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12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84AA421-6340-0D4F-8246-118497EE0622}"/>
              </a:ext>
            </a:extLst>
          </p:cNvPr>
          <p:cNvSpPr/>
          <p:nvPr/>
        </p:nvSpPr>
        <p:spPr>
          <a:xfrm>
            <a:off x="0" y="0"/>
            <a:ext cx="9839739" cy="433951"/>
          </a:xfrm>
          <a:prstGeom prst="rect">
            <a:avLst/>
          </a:prstGeom>
          <a:solidFill>
            <a:srgbClr val="0D5427">
              <a:alpha val="9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Los Alamos National Laboratory">
            <a:extLst>
              <a:ext uri="{FF2B5EF4-FFF2-40B4-BE49-F238E27FC236}">
                <a16:creationId xmlns:a16="http://schemas.microsoft.com/office/drawing/2014/main" id="{5174832A-C863-F84D-8759-5388924C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98" y="6317553"/>
            <a:ext cx="1268055" cy="5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26513-3065-224A-B969-BDAD63626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720" y="6354189"/>
            <a:ext cx="2116836" cy="433951"/>
          </a:xfrm>
          <a:prstGeom prst="rect">
            <a:avLst/>
          </a:prstGeom>
        </p:spPr>
      </p:pic>
      <p:pic>
        <p:nvPicPr>
          <p:cNvPr id="1028" name="Picture 4" descr="ASU logo - official - horizontal">
            <a:extLst>
              <a:ext uri="{FF2B5EF4-FFF2-40B4-BE49-F238E27FC236}">
                <a16:creationId xmlns:a16="http://schemas.microsoft.com/office/drawing/2014/main" id="{F92116F4-F2B1-A044-A4DD-08A5E10CE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373" y="6352132"/>
            <a:ext cx="1583366" cy="43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25591-9230-9F42-9FDA-92393B143C62}"/>
              </a:ext>
            </a:extLst>
          </p:cNvPr>
          <p:cNvSpPr/>
          <p:nvPr/>
        </p:nvSpPr>
        <p:spPr>
          <a:xfrm>
            <a:off x="2137720" y="28048"/>
            <a:ext cx="7455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0" u="none" strike="noStrike" dirty="0">
                <a:solidFill>
                  <a:schemeClr val="bg1"/>
                </a:solidFill>
                <a:effectLst/>
                <a:latin typeface="Arial Nova" panose="020F0502020204030204" pitchFamily="34" charset="0"/>
              </a:rPr>
              <a:t>1st Annual Undergraduate Quantitative Biology Summer School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DD344-FCBE-A440-8895-594C050FDB0D}"/>
              </a:ext>
            </a:extLst>
          </p:cNvPr>
          <p:cNvSpPr/>
          <p:nvPr/>
        </p:nvSpPr>
        <p:spPr>
          <a:xfrm>
            <a:off x="261728" y="2814959"/>
            <a:ext cx="10134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Module 4: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Introduction to Stochastic Simulations of Single-Cell Gene Regulatory Processes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E2C10-24A6-2746-9DD9-EBCE90FEEF5B}"/>
              </a:ext>
            </a:extLst>
          </p:cNvPr>
          <p:cNvSpPr/>
          <p:nvPr/>
        </p:nvSpPr>
        <p:spPr>
          <a:xfrm>
            <a:off x="261728" y="3352060"/>
            <a:ext cx="3336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Instructor: 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Brian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Munsky</a:t>
            </a:r>
            <a:endParaRPr lang="en-US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DCBD5-399E-1B4E-BDA8-C605B58668CF}"/>
              </a:ext>
            </a:extLst>
          </p:cNvPr>
          <p:cNvSpPr/>
          <p:nvPr/>
        </p:nvSpPr>
        <p:spPr>
          <a:xfrm>
            <a:off x="261729" y="3889162"/>
            <a:ext cx="4820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e-mail: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Brian.Munsky@colostate.edu</a:t>
            </a:r>
            <a:endParaRPr lang="en-US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A23009-27DE-4848-965E-A68043350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6590" y="0"/>
            <a:ext cx="1479110" cy="465919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BB55451-E588-0C44-AF1A-06E91AA53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4" t="15228" r="12196" b="25295"/>
          <a:stretch/>
        </p:blipFill>
        <p:spPr bwMode="auto">
          <a:xfrm>
            <a:off x="10037720" y="2295939"/>
            <a:ext cx="1892551" cy="22661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74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84AA421-6340-0D4F-8246-118497EE0622}"/>
              </a:ext>
            </a:extLst>
          </p:cNvPr>
          <p:cNvSpPr/>
          <p:nvPr/>
        </p:nvSpPr>
        <p:spPr>
          <a:xfrm>
            <a:off x="0" y="0"/>
            <a:ext cx="9839739" cy="433951"/>
          </a:xfrm>
          <a:prstGeom prst="rect">
            <a:avLst/>
          </a:prstGeom>
          <a:solidFill>
            <a:srgbClr val="0D5427">
              <a:alpha val="9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Los Alamos National Laboratory">
            <a:extLst>
              <a:ext uri="{FF2B5EF4-FFF2-40B4-BE49-F238E27FC236}">
                <a16:creationId xmlns:a16="http://schemas.microsoft.com/office/drawing/2014/main" id="{5174832A-C863-F84D-8759-5388924C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98" y="6317553"/>
            <a:ext cx="1268055" cy="5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26513-3065-224A-B969-BDAD63626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720" y="6354189"/>
            <a:ext cx="2116836" cy="433951"/>
          </a:xfrm>
          <a:prstGeom prst="rect">
            <a:avLst/>
          </a:prstGeom>
        </p:spPr>
      </p:pic>
      <p:pic>
        <p:nvPicPr>
          <p:cNvPr id="1028" name="Picture 4" descr="ASU logo - official - horizontal">
            <a:extLst>
              <a:ext uri="{FF2B5EF4-FFF2-40B4-BE49-F238E27FC236}">
                <a16:creationId xmlns:a16="http://schemas.microsoft.com/office/drawing/2014/main" id="{F92116F4-F2B1-A044-A4DD-08A5E10CE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373" y="6352132"/>
            <a:ext cx="1583366" cy="43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25591-9230-9F42-9FDA-92393B143C62}"/>
              </a:ext>
            </a:extLst>
          </p:cNvPr>
          <p:cNvSpPr/>
          <p:nvPr/>
        </p:nvSpPr>
        <p:spPr>
          <a:xfrm>
            <a:off x="2137720" y="28048"/>
            <a:ext cx="7455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0" u="none" strike="noStrike" dirty="0">
                <a:solidFill>
                  <a:schemeClr val="bg1"/>
                </a:solidFill>
                <a:effectLst/>
                <a:latin typeface="Arial Nova" panose="020F0502020204030204" pitchFamily="34" charset="0"/>
              </a:rPr>
              <a:t>1st Annual Undergraduate Quantitative Biology Summer School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DD344-FCBE-A440-8895-594C050FDB0D}"/>
              </a:ext>
            </a:extLst>
          </p:cNvPr>
          <p:cNvSpPr/>
          <p:nvPr/>
        </p:nvSpPr>
        <p:spPr>
          <a:xfrm>
            <a:off x="261728" y="2814959"/>
            <a:ext cx="10134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Module 5: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Introduction to Master Equation Analyses of Single-Cell Gene Regulatory Processes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E2C10-24A6-2746-9DD9-EBCE90FEEF5B}"/>
              </a:ext>
            </a:extLst>
          </p:cNvPr>
          <p:cNvSpPr/>
          <p:nvPr/>
        </p:nvSpPr>
        <p:spPr>
          <a:xfrm>
            <a:off x="261728" y="3352060"/>
            <a:ext cx="3336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Instructor: 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Michael May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DCBD5-399E-1B4E-BDA8-C605B58668CF}"/>
              </a:ext>
            </a:extLst>
          </p:cNvPr>
          <p:cNvSpPr/>
          <p:nvPr/>
        </p:nvSpPr>
        <p:spPr>
          <a:xfrm>
            <a:off x="261729" y="3889162"/>
            <a:ext cx="4820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e-mail: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michaelpmay@live.com</a:t>
            </a:r>
            <a:endParaRPr lang="en-US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A23009-27DE-4848-965E-A68043350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6590" y="0"/>
            <a:ext cx="1479110" cy="46591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4D48828-0552-3C4F-9F71-373706FF249A}"/>
              </a:ext>
            </a:extLst>
          </p:cNvPr>
          <p:cNvGrpSpPr/>
          <p:nvPr/>
        </p:nvGrpSpPr>
        <p:grpSpPr>
          <a:xfrm>
            <a:off x="10396329" y="2640040"/>
            <a:ext cx="1533942" cy="1991595"/>
            <a:chOff x="10396329" y="2640040"/>
            <a:chExt cx="1533942" cy="1991595"/>
          </a:xfrm>
        </p:grpSpPr>
        <p:pic>
          <p:nvPicPr>
            <p:cNvPr id="6" name="Graphic 5" descr="Office worker male outline">
              <a:extLst>
                <a:ext uri="{FF2B5EF4-FFF2-40B4-BE49-F238E27FC236}">
                  <a16:creationId xmlns:a16="http://schemas.microsoft.com/office/drawing/2014/main" id="{4395490B-62AB-AB49-9CE6-8F83712E0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41533" y="2914070"/>
              <a:ext cx="1443535" cy="1443535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694CDA-C155-4D44-AB5D-5ABEDAD96F39}"/>
                </a:ext>
              </a:extLst>
            </p:cNvPr>
            <p:cNvSpPr/>
            <p:nvPr/>
          </p:nvSpPr>
          <p:spPr>
            <a:xfrm>
              <a:off x="10396329" y="2640040"/>
              <a:ext cx="1533942" cy="1991595"/>
            </a:xfrm>
            <a:prstGeom prst="ellipse">
              <a:avLst/>
            </a:prstGeom>
            <a:noFill/>
            <a:ln w="38100">
              <a:solidFill>
                <a:srgbClr val="0D5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554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84AA421-6340-0D4F-8246-118497EE0622}"/>
              </a:ext>
            </a:extLst>
          </p:cNvPr>
          <p:cNvSpPr/>
          <p:nvPr/>
        </p:nvSpPr>
        <p:spPr>
          <a:xfrm>
            <a:off x="0" y="0"/>
            <a:ext cx="9839739" cy="433951"/>
          </a:xfrm>
          <a:prstGeom prst="rect">
            <a:avLst/>
          </a:prstGeom>
          <a:solidFill>
            <a:srgbClr val="0D5427">
              <a:alpha val="9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Los Alamos National Laboratory">
            <a:extLst>
              <a:ext uri="{FF2B5EF4-FFF2-40B4-BE49-F238E27FC236}">
                <a16:creationId xmlns:a16="http://schemas.microsoft.com/office/drawing/2014/main" id="{5174832A-C863-F84D-8759-5388924C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98" y="6317553"/>
            <a:ext cx="1268055" cy="5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26513-3065-224A-B969-BDAD63626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720" y="6354189"/>
            <a:ext cx="2116836" cy="433951"/>
          </a:xfrm>
          <a:prstGeom prst="rect">
            <a:avLst/>
          </a:prstGeom>
        </p:spPr>
      </p:pic>
      <p:pic>
        <p:nvPicPr>
          <p:cNvPr id="1028" name="Picture 4" descr="ASU logo - official - horizontal">
            <a:extLst>
              <a:ext uri="{FF2B5EF4-FFF2-40B4-BE49-F238E27FC236}">
                <a16:creationId xmlns:a16="http://schemas.microsoft.com/office/drawing/2014/main" id="{F92116F4-F2B1-A044-A4DD-08A5E10CE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373" y="6352132"/>
            <a:ext cx="1583366" cy="43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25591-9230-9F42-9FDA-92393B143C62}"/>
              </a:ext>
            </a:extLst>
          </p:cNvPr>
          <p:cNvSpPr/>
          <p:nvPr/>
        </p:nvSpPr>
        <p:spPr>
          <a:xfrm>
            <a:off x="2137720" y="28048"/>
            <a:ext cx="7455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0" u="none" strike="noStrike" dirty="0">
                <a:solidFill>
                  <a:schemeClr val="bg1"/>
                </a:solidFill>
                <a:effectLst/>
                <a:latin typeface="Arial Nova" panose="020F0502020204030204" pitchFamily="34" charset="0"/>
              </a:rPr>
              <a:t>1st Annual Undergraduate Quantitative Biology Summer School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DD344-FCBE-A440-8895-594C050FDB0D}"/>
              </a:ext>
            </a:extLst>
          </p:cNvPr>
          <p:cNvSpPr/>
          <p:nvPr/>
        </p:nvSpPr>
        <p:spPr>
          <a:xfrm>
            <a:off x="261728" y="2814959"/>
            <a:ext cx="10134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Module 5: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Introduction to Monte Carlo Methods to Infer Models for Noisy Single-Cell Processes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E2C10-24A6-2746-9DD9-EBCE90FEEF5B}"/>
              </a:ext>
            </a:extLst>
          </p:cNvPr>
          <p:cNvSpPr/>
          <p:nvPr/>
        </p:nvSpPr>
        <p:spPr>
          <a:xfrm>
            <a:off x="261728" y="3352060"/>
            <a:ext cx="3336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Instructor: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Huy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/Luis/Zach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DCBD5-399E-1B4E-BDA8-C605B58668CF}"/>
              </a:ext>
            </a:extLst>
          </p:cNvPr>
          <p:cNvSpPr/>
          <p:nvPr/>
        </p:nvSpPr>
        <p:spPr>
          <a:xfrm>
            <a:off x="261729" y="3889162"/>
            <a:ext cx="4820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e-mail: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email@email.edu</a:t>
            </a:r>
            <a:endParaRPr lang="en-US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A23009-27DE-4848-965E-A68043350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6590" y="0"/>
            <a:ext cx="1479110" cy="46591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BF5B6F8-0ACD-4D4A-986B-DB443403F6FF}"/>
              </a:ext>
            </a:extLst>
          </p:cNvPr>
          <p:cNvGrpSpPr/>
          <p:nvPr/>
        </p:nvGrpSpPr>
        <p:grpSpPr>
          <a:xfrm>
            <a:off x="10396329" y="2640040"/>
            <a:ext cx="1533942" cy="1991595"/>
            <a:chOff x="10396329" y="2640040"/>
            <a:chExt cx="1533942" cy="1991595"/>
          </a:xfrm>
        </p:grpSpPr>
        <p:pic>
          <p:nvPicPr>
            <p:cNvPr id="12" name="Graphic 11" descr="Office worker male outline">
              <a:extLst>
                <a:ext uri="{FF2B5EF4-FFF2-40B4-BE49-F238E27FC236}">
                  <a16:creationId xmlns:a16="http://schemas.microsoft.com/office/drawing/2014/main" id="{CD21006A-A256-3B4B-A921-464C9A9E7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41533" y="2914070"/>
              <a:ext cx="1443535" cy="1443535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D7F637-3A52-824A-91AD-34D8FA214949}"/>
                </a:ext>
              </a:extLst>
            </p:cNvPr>
            <p:cNvSpPr/>
            <p:nvPr/>
          </p:nvSpPr>
          <p:spPr>
            <a:xfrm>
              <a:off x="10396329" y="2640040"/>
              <a:ext cx="1533942" cy="1991595"/>
            </a:xfrm>
            <a:prstGeom prst="ellipse">
              <a:avLst/>
            </a:prstGeom>
            <a:noFill/>
            <a:ln w="38100">
              <a:solidFill>
                <a:srgbClr val="0D5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911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0EA4E08-4F88-4B75-BDFB-5879CDA5FA67}"/>
              </a:ext>
            </a:extLst>
          </p:cNvPr>
          <p:cNvSpPr/>
          <p:nvPr/>
        </p:nvSpPr>
        <p:spPr>
          <a:xfrm>
            <a:off x="8839200" y="1231900"/>
            <a:ext cx="1275802" cy="979423"/>
          </a:xfrm>
          <a:prstGeom prst="rect">
            <a:avLst/>
          </a:prstGeom>
          <a:solidFill>
            <a:srgbClr val="F4ED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Title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Bullet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Bullet 2</a:t>
            </a: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7DFC01-1028-40BA-B8F8-54837B70336B}"/>
              </a:ext>
            </a:extLst>
          </p:cNvPr>
          <p:cNvSpPr/>
          <p:nvPr/>
        </p:nvSpPr>
        <p:spPr>
          <a:xfrm>
            <a:off x="9384205" y="5825920"/>
            <a:ext cx="736600" cy="736600"/>
          </a:xfrm>
          <a:prstGeom prst="ellipse">
            <a:avLst/>
          </a:prstGeom>
          <a:solidFill>
            <a:srgbClr val="F4EDDA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2EE7B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B7E43F-5DF0-4788-9D3D-12882A0CB4B5}"/>
              </a:ext>
            </a:extLst>
          </p:cNvPr>
          <p:cNvSpPr/>
          <p:nvPr/>
        </p:nvSpPr>
        <p:spPr>
          <a:xfrm>
            <a:off x="10311305" y="5825920"/>
            <a:ext cx="736600" cy="736600"/>
          </a:xfrm>
          <a:prstGeom prst="ellipse">
            <a:avLst/>
          </a:prstGeom>
          <a:solidFill>
            <a:srgbClr val="DF135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149C5-DEC1-486A-98E0-6E8D9CFC0283}"/>
              </a:ext>
            </a:extLst>
          </p:cNvPr>
          <p:cNvSpPr/>
          <p:nvPr/>
        </p:nvSpPr>
        <p:spPr>
          <a:xfrm>
            <a:off x="11238405" y="5825920"/>
            <a:ext cx="736600" cy="736600"/>
          </a:xfrm>
          <a:prstGeom prst="ellipse">
            <a:avLst/>
          </a:prstGeom>
          <a:solidFill>
            <a:srgbClr val="22289A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1A9CC0-F160-4DBA-97BA-E0733EB5E48E}"/>
              </a:ext>
            </a:extLst>
          </p:cNvPr>
          <p:cNvSpPr/>
          <p:nvPr/>
        </p:nvSpPr>
        <p:spPr>
          <a:xfrm>
            <a:off x="8457105" y="5825920"/>
            <a:ext cx="736600" cy="736600"/>
          </a:xfrm>
          <a:prstGeom prst="ellipse">
            <a:avLst/>
          </a:prstGeom>
          <a:solidFill>
            <a:srgbClr val="0D5427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6E86F256-E72A-4BDC-BF1E-44E352CB29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83" b="23633"/>
          <a:stretch/>
        </p:blipFill>
        <p:spPr>
          <a:xfrm>
            <a:off x="8854692" y="1017525"/>
            <a:ext cx="3226895" cy="9995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3D96A7-B91D-4251-A06D-75CF2BDD6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44" y="1993785"/>
            <a:ext cx="2661322" cy="83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0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AF3A0"/>
                </a:solidFill>
                <a:latin typeface="Arial Nova" panose="020B0504020202020204" pitchFamily="34" charset="0"/>
              </a:rPr>
              <a:t>Title – Arial Nova</a:t>
            </a:r>
            <a:endParaRPr lang="en-US" sz="1600" dirty="0">
              <a:solidFill>
                <a:srgbClr val="9AF3A0"/>
              </a:solidFill>
              <a:latin typeface="Arial Nova" panose="020B0504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9AF3A0"/>
          </a:solidFill>
          <a:ln>
            <a:solidFill>
              <a:srgbClr val="9AF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rgbClr val="49484E">
              <a:alpha val="49804"/>
            </a:srgbClr>
          </a:solidFill>
          <a:ln w="9525" cmpd="sng">
            <a:solidFill>
              <a:srgbClr val="9AF3A0">
                <a:alpha val="99000"/>
              </a:srgb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solidFill>
                  <a:srgbClr val="9AF3A0"/>
                </a:solidFill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9AF3A0"/>
                </a:solidFill>
                <a:latin typeface="Arial Nova" panose="020F0502020204030204" pitchFamily="34" charset="0"/>
              </a:rPr>
              <a:t>Bullet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9AF3A0"/>
                </a:solidFill>
                <a:latin typeface="Arial Nova" panose="020F0502020204030204" pitchFamily="34" charset="0"/>
              </a:rPr>
              <a:t>Bullet 2</a:t>
            </a: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627D6-6379-4981-945C-316C8713B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72" b="23511"/>
          <a:stretch/>
        </p:blipFill>
        <p:spPr>
          <a:xfrm>
            <a:off x="10219116" y="5185"/>
            <a:ext cx="1755889" cy="609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23FE58-947B-40A3-86DE-F222EFFAB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9" t="22952" r="7291" b="27255"/>
          <a:stretch/>
        </p:blipFill>
        <p:spPr>
          <a:xfrm>
            <a:off x="8737599" y="1004812"/>
            <a:ext cx="3332355" cy="10344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999A55-F2BA-456B-B0DB-9ED093657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72" b="23511"/>
          <a:stretch/>
        </p:blipFill>
        <p:spPr>
          <a:xfrm>
            <a:off x="8635999" y="2102740"/>
            <a:ext cx="3526417" cy="122413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BFDA9CB-F4F0-43B2-BF0F-4D54E11A56E0}"/>
              </a:ext>
            </a:extLst>
          </p:cNvPr>
          <p:cNvSpPr/>
          <p:nvPr/>
        </p:nvSpPr>
        <p:spPr>
          <a:xfrm>
            <a:off x="9271575" y="3788157"/>
            <a:ext cx="736600" cy="736600"/>
          </a:xfrm>
          <a:prstGeom prst="ellipse">
            <a:avLst/>
          </a:prstGeom>
          <a:solidFill>
            <a:srgbClr val="9AF3A0"/>
          </a:solidFill>
          <a:ln>
            <a:solidFill>
              <a:srgbClr val="9AF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2EE7B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94C4A6-AB88-4BB3-B0FB-E492537D5B55}"/>
              </a:ext>
            </a:extLst>
          </p:cNvPr>
          <p:cNvSpPr/>
          <p:nvPr/>
        </p:nvSpPr>
        <p:spPr>
          <a:xfrm>
            <a:off x="10198675" y="3788157"/>
            <a:ext cx="736600" cy="736600"/>
          </a:xfrm>
          <a:prstGeom prst="ellipse">
            <a:avLst/>
          </a:prstGeom>
          <a:solidFill>
            <a:srgbClr val="B09CE8"/>
          </a:solidFill>
          <a:ln>
            <a:solidFill>
              <a:srgbClr val="B09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FB5C7A-68A0-49A8-A20A-DCDF3651CC37}"/>
              </a:ext>
            </a:extLst>
          </p:cNvPr>
          <p:cNvSpPr/>
          <p:nvPr/>
        </p:nvSpPr>
        <p:spPr>
          <a:xfrm>
            <a:off x="11125775" y="3788157"/>
            <a:ext cx="736600" cy="736600"/>
          </a:xfrm>
          <a:prstGeom prst="ellipse">
            <a:avLst/>
          </a:prstGeom>
          <a:solidFill>
            <a:srgbClr val="DC348C"/>
          </a:solidFill>
          <a:ln>
            <a:solidFill>
              <a:srgbClr val="DC3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0E455B9-D4EA-43BF-A64E-CD074309CED9}"/>
              </a:ext>
            </a:extLst>
          </p:cNvPr>
          <p:cNvSpPr/>
          <p:nvPr/>
        </p:nvSpPr>
        <p:spPr>
          <a:xfrm>
            <a:off x="8344475" y="3788157"/>
            <a:ext cx="736600" cy="736600"/>
          </a:xfrm>
          <a:prstGeom prst="ellipse">
            <a:avLst/>
          </a:prstGeom>
          <a:solidFill>
            <a:srgbClr val="00D7D1"/>
          </a:solidFill>
          <a:ln>
            <a:solidFill>
              <a:srgbClr val="00D7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5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240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Nova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Aguilera de Lira,Luis</dc:creator>
  <cp:lastModifiedBy>Raymond,Will (EID)</cp:lastModifiedBy>
  <cp:revision>39</cp:revision>
  <dcterms:created xsi:type="dcterms:W3CDTF">2021-05-13T15:55:33Z</dcterms:created>
  <dcterms:modified xsi:type="dcterms:W3CDTF">2021-05-17T19:55:11Z</dcterms:modified>
</cp:coreProperties>
</file>