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5143500" cx="9144000"/>
  <p:notesSz cx="6858000" cy="9144000"/>
  <p:embeddedFontLst>
    <p:embeddedFont>
      <p:font typeface="Proxima Nova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regular.fntdata"/><Relationship Id="rId11" Type="http://schemas.openxmlformats.org/officeDocument/2006/relationships/slide" Target="slides/slide7.xml"/><Relationship Id="rId22" Type="http://schemas.openxmlformats.org/officeDocument/2006/relationships/font" Target="fonts/ProximaNova-italic.fntdata"/><Relationship Id="rId10" Type="http://schemas.openxmlformats.org/officeDocument/2006/relationships/slide" Target="slides/slide6.xml"/><Relationship Id="rId21" Type="http://schemas.openxmlformats.org/officeDocument/2006/relationships/font" Target="fonts/ProximaNova-bold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23" Type="http://schemas.openxmlformats.org/officeDocument/2006/relationships/font" Target="fonts/ProximaNova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Mention what this is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Describe what this is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Touch on the intents of each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Don't mention anything but something about the title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Don’t touch on the issues here, just acknowledge them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Talk about issues with Document (added use case).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Talk about adding unregistered player and login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Talk about invitation and multiplicity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Just touch on adding class descriptions and attributes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Don't</a:t>
            </a:r>
            <a:r>
              <a:rPr lang="en"/>
              <a:t> mention anything but something about the title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Talk about what this diagram shows, not how it does it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Talk about what it shows, not how its done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Talk about what it shows, not what it does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" name="Shape 11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" name="Shape 50"/>
          <p:cNvSpPr txBox="1"/>
          <p:nvPr>
            <p:ph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b="1" sz="14000"/>
            </a:lvl1pPr>
            <a:lvl2pPr lvl="1" algn="ctr">
              <a:spcBef>
                <a:spcPts val="0"/>
              </a:spcBef>
              <a:buSzPct val="100000"/>
              <a:defRPr b="1" sz="14000"/>
            </a:lvl2pPr>
            <a:lvl3pPr lvl="2" algn="ctr">
              <a:spcBef>
                <a:spcPts val="0"/>
              </a:spcBef>
              <a:buSzPct val="100000"/>
              <a:defRPr b="1" sz="14000"/>
            </a:lvl3pPr>
            <a:lvl4pPr lvl="3" algn="ctr">
              <a:spcBef>
                <a:spcPts val="0"/>
              </a:spcBef>
              <a:buSzPct val="100000"/>
              <a:defRPr b="1" sz="14000"/>
            </a:lvl4pPr>
            <a:lvl5pPr lvl="4" algn="ctr">
              <a:spcBef>
                <a:spcPts val="0"/>
              </a:spcBef>
              <a:buSzPct val="100000"/>
              <a:defRPr b="1" sz="14000"/>
            </a:lvl5pPr>
            <a:lvl6pPr lvl="5" algn="ctr">
              <a:spcBef>
                <a:spcPts val="0"/>
              </a:spcBef>
              <a:buSzPct val="100000"/>
              <a:defRPr b="1" sz="14000"/>
            </a:lvl6pPr>
            <a:lvl7pPr lvl="6" algn="ctr">
              <a:spcBef>
                <a:spcPts val="0"/>
              </a:spcBef>
              <a:buSzPct val="100000"/>
              <a:defRPr b="1" sz="14000"/>
            </a:lvl7pPr>
            <a:lvl8pPr lvl="7" algn="ctr">
              <a:spcBef>
                <a:spcPts val="0"/>
              </a:spcBef>
              <a:buSzPct val="100000"/>
              <a:defRPr b="1" sz="14000"/>
            </a:lvl8pPr>
            <a:lvl9pPr lvl="8" algn="ctr">
              <a:spcBef>
                <a:spcPts val="0"/>
              </a:spcBef>
              <a:buSzPct val="100000"/>
              <a:defRPr b="1" sz="14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hape 15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" name="Shape 16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0" name="Shape 4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" name="Shape 41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2" name="Shape 42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Relationship Id="rId4" Type="http://schemas.openxmlformats.org/officeDocument/2006/relationships/image" Target="../media/image9.png"/><Relationship Id="rId5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Project 3: Initial Iteration</a:t>
            </a:r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Group : CAACC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510450" y="-108600"/>
            <a:ext cx="8123100" cy="778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000"/>
              <a:t>Design Class Diagram</a:t>
            </a:r>
          </a:p>
        </p:txBody>
      </p:sp>
      <p:pic>
        <p:nvPicPr>
          <p:cNvPr id="117" name="Shape 1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6050" y="670200"/>
            <a:ext cx="7331899" cy="3988826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Shape 118"/>
          <p:cNvSpPr txBox="1"/>
          <p:nvPr>
            <p:ph type="title"/>
          </p:nvPr>
        </p:nvSpPr>
        <p:spPr>
          <a:xfrm>
            <a:off x="510450" y="4364700"/>
            <a:ext cx="8123100" cy="778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/>
              <a:t>(Can’t expect anyone to be able to read that though…)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510450" y="-108600"/>
            <a:ext cx="8123100" cy="778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000"/>
              <a:t>So here’s a snapshot...</a:t>
            </a:r>
          </a:p>
        </p:txBody>
      </p:sp>
      <p:pic>
        <p:nvPicPr>
          <p:cNvPr id="124" name="Shape 1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7325" y="604850"/>
            <a:ext cx="7809325" cy="4538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510450" y="-108600"/>
            <a:ext cx="8123100" cy="778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000"/>
              <a:t>Test Document, Development Manual, and TLM</a:t>
            </a:r>
          </a:p>
        </p:txBody>
      </p:sp>
      <p:pic>
        <p:nvPicPr>
          <p:cNvPr id="130" name="Shape 1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048875"/>
            <a:ext cx="8839201" cy="20047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Shape 1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34875" y="670200"/>
            <a:ext cx="3598666" cy="207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Shape 1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0450" y="670200"/>
            <a:ext cx="3438162" cy="2073874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Shape 133"/>
          <p:cNvSpPr txBox="1"/>
          <p:nvPr>
            <p:ph type="title"/>
          </p:nvPr>
        </p:nvSpPr>
        <p:spPr>
          <a:xfrm>
            <a:off x="510450" y="2678975"/>
            <a:ext cx="8123100" cy="3699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400"/>
              <a:t>Only a small glimpse here...</a:t>
            </a:r>
          </a:p>
        </p:txBody>
      </p:sp>
      <p:cxnSp>
        <p:nvCxnSpPr>
          <p:cNvPr id="134" name="Shape 134"/>
          <p:cNvCxnSpPr/>
          <p:nvPr/>
        </p:nvCxnSpPr>
        <p:spPr>
          <a:xfrm rot="10800000">
            <a:off x="2852300" y="2800925"/>
            <a:ext cx="564600" cy="651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35" name="Shape 135"/>
          <p:cNvCxnSpPr/>
          <p:nvPr/>
        </p:nvCxnSpPr>
        <p:spPr>
          <a:xfrm flipH="1" rot="10800000">
            <a:off x="5795675" y="2800925"/>
            <a:ext cx="564600" cy="651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Tools and Tech Utilized</a:t>
            </a:r>
          </a:p>
        </p:txBody>
      </p:sp>
      <p:sp>
        <p:nvSpPr>
          <p:cNvPr id="141" name="Shape 141"/>
          <p:cNvSpPr txBox="1"/>
          <p:nvPr>
            <p:ph idx="2" type="body"/>
          </p:nvPr>
        </p:nvSpPr>
        <p:spPr>
          <a:xfrm>
            <a:off x="4922700" y="172775"/>
            <a:ext cx="4221300" cy="384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2400"/>
              <a:t>Eclipse/Intellij</a:t>
            </a: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2400"/>
              <a:t>Maven</a:t>
            </a: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2400"/>
              <a:t>JavaFX</a:t>
            </a: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2400"/>
              <a:t>H2 Database</a:t>
            </a: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2400"/>
              <a:t>JUnit</a:t>
            </a: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2400"/>
              <a:t>SLF4J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423575" y="2100825"/>
            <a:ext cx="8123100" cy="778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6000"/>
              <a:t>Now for a Demo...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6000"/>
              <a:t>Questions?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Old News</a:t>
            </a:r>
          </a:p>
        </p:txBody>
      </p:sp>
      <p:sp>
        <p:nvSpPr>
          <p:cNvPr id="66" name="Shape 66"/>
          <p:cNvSpPr txBox="1"/>
          <p:nvPr>
            <p:ph idx="2" type="body"/>
          </p:nvPr>
        </p:nvSpPr>
        <p:spPr>
          <a:xfrm>
            <a:off x="4730950" y="430075"/>
            <a:ext cx="4221300" cy="45831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Issues:</a:t>
            </a:r>
          </a:p>
          <a:p>
            <a:pPr lv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Use Case Document/Diagram:</a:t>
            </a:r>
          </a:p>
          <a:p>
            <a:pPr lv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-Missing a use case for login</a:t>
            </a:r>
          </a:p>
          <a:p>
            <a:pPr lv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(Added use case and updated diagram)</a:t>
            </a:r>
          </a:p>
          <a:p>
            <a:pPr lv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-Needed an “unregistered user” actor</a:t>
            </a:r>
          </a:p>
          <a:p>
            <a:pPr lv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lv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Domain Model:</a:t>
            </a:r>
          </a:p>
          <a:p>
            <a:pPr lv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-Missing class for invitations</a:t>
            </a:r>
          </a:p>
          <a:p>
            <a:pPr lv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-Multiplicity error on player/piece</a:t>
            </a:r>
          </a:p>
          <a:p>
            <a:pPr lv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(Added and updated associations)</a:t>
            </a:r>
          </a:p>
          <a:p>
            <a:pPr lv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lv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Glossary:</a:t>
            </a:r>
          </a:p>
          <a:p>
            <a:pPr lv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-Missing conceptual class descriptions</a:t>
            </a:r>
          </a:p>
          <a:p>
            <a:pPr lv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(Added descriptions for classes and attributes)</a:t>
            </a:r>
          </a:p>
          <a:p>
            <a:pPr lv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lv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Shape 67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Fixing Our Mistakes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727675" y="-130300"/>
            <a:ext cx="8123100" cy="778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/>
              <a:t>Updated Use Case Document and Diagram</a:t>
            </a:r>
          </a:p>
        </p:txBody>
      </p:sp>
      <p:pic>
        <p:nvPicPr>
          <p:cNvPr id="73" name="Shape 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2725" y="713625"/>
            <a:ext cx="4340493" cy="4179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Shape 7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53443" y="713625"/>
            <a:ext cx="3545054" cy="417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510450" y="-130300"/>
            <a:ext cx="8123100" cy="778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000"/>
              <a:t>Updated Domain Model</a:t>
            </a:r>
          </a:p>
        </p:txBody>
      </p:sp>
      <p:pic>
        <p:nvPicPr>
          <p:cNvPr id="80" name="Shape 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7488" y="648500"/>
            <a:ext cx="7169016" cy="419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510450" y="-130300"/>
            <a:ext cx="8123100" cy="778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000"/>
              <a:t>Updated Glossary (snapshot)</a:t>
            </a:r>
          </a:p>
        </p:txBody>
      </p:sp>
      <p:pic>
        <p:nvPicPr>
          <p:cNvPr id="86" name="Shape 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5400" y="703150"/>
            <a:ext cx="5253200" cy="4190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New Documents</a:t>
            </a:r>
          </a:p>
        </p:txBody>
      </p:sp>
      <p:sp>
        <p:nvSpPr>
          <p:cNvPr id="92" name="Shape 92"/>
          <p:cNvSpPr txBox="1"/>
          <p:nvPr>
            <p:ph idx="2" type="body"/>
          </p:nvPr>
        </p:nvSpPr>
        <p:spPr>
          <a:xfrm>
            <a:off x="4654950" y="377950"/>
            <a:ext cx="4221300" cy="45831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Including</a:t>
            </a:r>
            <a:r>
              <a:rPr b="1" lang="en" sz="2400"/>
              <a:t>: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Sequence Diagrams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-Modeling piece movement, capture flow, and board initialization.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Design Class Diagram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Testing Document </a:t>
            </a:r>
            <a:r>
              <a:rPr lang="en"/>
              <a:t>(System Tests)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Development Manual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Traceability</a:t>
            </a:r>
            <a:r>
              <a:rPr b="1" lang="en"/>
              <a:t> Link Matrix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Shape 93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(with hopefully fewer mistakes)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510450" y="-108600"/>
            <a:ext cx="8123100" cy="778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000"/>
              <a:t>Sequence Diagram #1</a:t>
            </a:r>
          </a:p>
        </p:txBody>
      </p:sp>
      <p:pic>
        <p:nvPicPr>
          <p:cNvPr id="99" name="Shape 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00900"/>
            <a:ext cx="8839201" cy="39050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510450" y="-108600"/>
            <a:ext cx="8123100" cy="778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000"/>
              <a:t>Sequence Diagram #2</a:t>
            </a:r>
          </a:p>
        </p:txBody>
      </p:sp>
      <p:pic>
        <p:nvPicPr>
          <p:cNvPr id="105" name="Shape 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22600"/>
            <a:ext cx="8839202" cy="36451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510450" y="-108600"/>
            <a:ext cx="8123100" cy="778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000"/>
              <a:t>Sequence Diagram #3</a:t>
            </a:r>
          </a:p>
        </p:txBody>
      </p:sp>
      <p:pic>
        <p:nvPicPr>
          <p:cNvPr id="111" name="Shape 1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68700"/>
            <a:ext cx="8839201" cy="29547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