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436" r:id="rId2"/>
    <p:sldId id="478" r:id="rId3"/>
    <p:sldId id="447" r:id="rId4"/>
    <p:sldId id="283" r:id="rId5"/>
    <p:sldId id="435" r:id="rId6"/>
    <p:sldId id="449" r:id="rId7"/>
    <p:sldId id="485" r:id="rId8"/>
    <p:sldId id="450" r:id="rId9"/>
    <p:sldId id="341" r:id="rId10"/>
    <p:sldId id="486" r:id="rId11"/>
    <p:sldId id="273" r:id="rId12"/>
    <p:sldId id="344" r:id="rId13"/>
    <p:sldId id="514" r:id="rId14"/>
    <p:sldId id="342" r:id="rId15"/>
    <p:sldId id="525" r:id="rId16"/>
    <p:sldId id="451" r:id="rId17"/>
    <p:sldId id="452" r:id="rId18"/>
    <p:sldId id="453" r:id="rId19"/>
    <p:sldId id="454" r:id="rId20"/>
    <p:sldId id="488" r:id="rId21"/>
    <p:sldId id="346" r:id="rId22"/>
    <p:sldId id="489" r:id="rId23"/>
    <p:sldId id="347" r:id="rId24"/>
    <p:sldId id="348" r:id="rId25"/>
    <p:sldId id="349" r:id="rId26"/>
    <p:sldId id="352" r:id="rId27"/>
    <p:sldId id="490" r:id="rId28"/>
    <p:sldId id="515" r:id="rId29"/>
    <p:sldId id="355" r:id="rId30"/>
    <p:sldId id="356" r:id="rId31"/>
    <p:sldId id="459" r:id="rId32"/>
    <p:sldId id="419" r:id="rId33"/>
    <p:sldId id="491" r:id="rId34"/>
    <p:sldId id="516" r:id="rId35"/>
    <p:sldId id="420" r:id="rId36"/>
    <p:sldId id="517" r:id="rId37"/>
    <p:sldId id="360" r:id="rId38"/>
    <p:sldId id="363" r:id="rId39"/>
    <p:sldId id="367" r:id="rId40"/>
    <p:sldId id="375" r:id="rId41"/>
    <p:sldId id="376" r:id="rId42"/>
    <p:sldId id="378" r:id="rId43"/>
    <p:sldId id="379" r:id="rId44"/>
    <p:sldId id="380" r:id="rId45"/>
    <p:sldId id="492" r:id="rId46"/>
    <p:sldId id="519" r:id="rId47"/>
    <p:sldId id="527" r:id="rId48"/>
    <p:sldId id="528" r:id="rId49"/>
    <p:sldId id="520" r:id="rId50"/>
    <p:sldId id="493" r:id="rId51"/>
    <p:sldId id="518" r:id="rId52"/>
    <p:sldId id="526" r:id="rId53"/>
    <p:sldId id="521" r:id="rId54"/>
    <p:sldId id="523" r:id="rId55"/>
    <p:sldId id="455" r:id="rId56"/>
    <p:sldId id="494" r:id="rId57"/>
    <p:sldId id="456" r:id="rId58"/>
    <p:sldId id="457" r:id="rId59"/>
    <p:sldId id="509" r:id="rId60"/>
    <p:sldId id="529" r:id="rId61"/>
    <p:sldId id="458" r:id="rId62"/>
    <p:sldId id="481" r:id="rId63"/>
    <p:sldId id="386" r:id="rId64"/>
    <p:sldId id="387" r:id="rId65"/>
    <p:sldId id="388" r:id="rId66"/>
    <p:sldId id="495" r:id="rId67"/>
    <p:sldId id="530" r:id="rId68"/>
    <p:sldId id="498" r:id="rId69"/>
    <p:sldId id="397" r:id="rId70"/>
    <p:sldId id="423" r:id="rId71"/>
    <p:sldId id="398" r:id="rId72"/>
    <p:sldId id="425" r:id="rId73"/>
    <p:sldId id="524" r:id="rId74"/>
    <p:sldId id="511" r:id="rId75"/>
    <p:sldId id="499" r:id="rId76"/>
    <p:sldId id="500" r:id="rId77"/>
    <p:sldId id="482" r:id="rId78"/>
    <p:sldId id="460" r:id="rId79"/>
    <p:sldId id="501" r:id="rId80"/>
    <p:sldId id="512" r:id="rId81"/>
    <p:sldId id="502" r:id="rId82"/>
    <p:sldId id="461" r:id="rId83"/>
    <p:sldId id="463" r:id="rId84"/>
    <p:sldId id="483" r:id="rId85"/>
    <p:sldId id="464" r:id="rId86"/>
    <p:sldId id="465" r:id="rId87"/>
    <p:sldId id="466" r:id="rId88"/>
    <p:sldId id="503" r:id="rId89"/>
    <p:sldId id="467" r:id="rId90"/>
    <p:sldId id="504" r:id="rId91"/>
    <p:sldId id="505" r:id="rId92"/>
    <p:sldId id="506" r:id="rId93"/>
    <p:sldId id="484" r:id="rId94"/>
    <p:sldId id="469" r:id="rId95"/>
    <p:sldId id="507" r:id="rId96"/>
    <p:sldId id="470" r:id="rId97"/>
    <p:sldId id="508" r:id="rId98"/>
    <p:sldId id="479" r:id="rId99"/>
    <p:sldId id="513" r:id="rId100"/>
  </p:sldIdLst>
  <p:sldSz cx="9144000" cy="6858000" type="screen4x3"/>
  <p:notesSz cx="6858000" cy="9144000"/>
  <p:defaultTextStyle>
    <a:defPPr>
      <a:defRPr lang="zh-CN"/>
    </a:defPPr>
    <a:lvl1pPr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66"/>
    <a:srgbClr val="FFFFCC"/>
    <a:srgbClr val="006699"/>
    <a:srgbClr val="006666"/>
    <a:srgbClr val="006600"/>
    <a:srgbClr val="CCFFCC"/>
    <a:srgbClr val="CC3300"/>
    <a:srgbClr val="6633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2926" autoAdjust="0"/>
  </p:normalViewPr>
  <p:slideViewPr>
    <p:cSldViewPr>
      <p:cViewPr varScale="1">
        <p:scale>
          <a:sx n="83" d="100"/>
          <a:sy n="83" d="100"/>
        </p:scale>
        <p:origin x="-123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758"/>
    </p:cViewPr>
  </p:sorterViewPr>
  <p:notesViewPr>
    <p:cSldViewPr>
      <p:cViewPr varScale="1">
        <p:scale>
          <a:sx n="55" d="100"/>
          <a:sy n="55" d="100"/>
        </p:scale>
        <p:origin x="-13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5123" name="Rectangle 102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ea typeface="宋体" pitchFamily="2" charset="-122"/>
              </a:defRPr>
            </a:lvl1pPr>
          </a:lstStyle>
          <a:p>
            <a:pPr>
              <a:defRPr/>
            </a:pPr>
            <a:endParaRPr lang="en-US" altLang="zh-CN"/>
          </a:p>
        </p:txBody>
      </p:sp>
      <p:sp>
        <p:nvSpPr>
          <p:cNvPr id="5124" name="Rectangle 1028"/>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5125" name="Rectangle 1029"/>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charset="0"/>
              </a:defRPr>
            </a:lvl1pPr>
          </a:lstStyle>
          <a:p>
            <a:pPr>
              <a:defRPr/>
            </a:pPr>
            <a:fld id="{53F5D2DB-323D-4AF1-A039-DEE2AB3AF8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145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Arial" charset="0"/>
                <a:ea typeface="宋体" pitchFamily="2" charset="-122"/>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5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5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latin typeface="Arial" charset="0"/>
                <a:ea typeface="宋体" pitchFamily="2" charset="-122"/>
              </a:defRPr>
            </a:lvl1pPr>
          </a:lstStyle>
          <a:p>
            <a:pPr>
              <a:defRPr/>
            </a:pPr>
            <a:endParaRPr lang="en-US" altLang="zh-CN"/>
          </a:p>
        </p:txBody>
      </p:sp>
      <p:sp>
        <p:nvSpPr>
          <p:cNvPr id="145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charset="0"/>
              </a:defRPr>
            </a:lvl1pPr>
          </a:lstStyle>
          <a:p>
            <a:pPr>
              <a:defRPr/>
            </a:pPr>
            <a:fld id="{8F33ED7E-24F7-4E70-8912-39E34CC8B1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F33ED7E-24F7-4E70-8912-39E34CC8B17F}" type="slidenum">
              <a:rPr lang="en-US" altLang="zh-CN" smtClean="0"/>
              <a:pPr>
                <a:defRPr/>
              </a:pPr>
              <a:t>17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B58A7E2-69BF-42FF-ADD7-5E225CD6BEEC}" type="slidenum">
              <a:rPr lang="en-US" altLang="zh-CN" smtClean="0">
                <a:latin typeface="Arial" pitchFamily="34" charset="0"/>
              </a:rPr>
              <a:pPr/>
              <a:t>37</a:t>
            </a:fld>
            <a:endParaRPr lang="en-US" altLang="zh-CN" smtClean="0">
              <a:latin typeface="Arial" pitchFamily="34" charset="0"/>
            </a:endParaRPr>
          </a:p>
        </p:txBody>
      </p:sp>
      <p:sp>
        <p:nvSpPr>
          <p:cNvPr id="72707" name="Rectangle 2"/>
          <p:cNvSpPr>
            <a:spLocks noGrp="1" noRot="1" noChangeAspect="1" noChangeArrowheads="1" noTextEdit="1"/>
          </p:cNvSpPr>
          <p:nvPr>
            <p:ph type="sldImg"/>
          </p:nvPr>
        </p:nvSpPr>
        <p:spPr>
          <a:xfrm>
            <a:off x="1104900" y="666750"/>
            <a:ext cx="4648200" cy="3486150"/>
          </a:xfrm>
          <a:ln/>
        </p:spPr>
      </p:sp>
      <p:sp>
        <p:nvSpPr>
          <p:cNvPr id="72708" name="Rectangle 3"/>
          <p:cNvSpPr>
            <a:spLocks noGrp="1" noChangeArrowheads="1"/>
          </p:cNvSpPr>
          <p:nvPr>
            <p:ph type="body" idx="1"/>
          </p:nvPr>
        </p:nvSpPr>
        <p:spPr>
          <a:xfrm>
            <a:off x="904875" y="4373563"/>
            <a:ext cx="5048250" cy="4078287"/>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53DF051-79AA-4355-9EE4-50C5FD011109}" type="slidenum">
              <a:rPr lang="en-US" altLang="zh-CN" smtClean="0">
                <a:latin typeface="Arial" pitchFamily="34" charset="0"/>
              </a:rPr>
              <a:pPr/>
              <a:t>38</a:t>
            </a:fld>
            <a:endParaRPr lang="en-US" altLang="zh-CN" smtClean="0">
              <a:latin typeface="Arial" pitchFamily="34" charset="0"/>
            </a:endParaRPr>
          </a:p>
        </p:txBody>
      </p:sp>
      <p:sp>
        <p:nvSpPr>
          <p:cNvPr id="73731" name="Rectangle 2"/>
          <p:cNvSpPr>
            <a:spLocks noGrp="1" noRot="1" noChangeAspect="1" noChangeArrowheads="1" noTextEdit="1"/>
          </p:cNvSpPr>
          <p:nvPr>
            <p:ph type="sldImg"/>
          </p:nvPr>
        </p:nvSpPr>
        <p:spPr>
          <a:xfrm>
            <a:off x="1104900" y="666750"/>
            <a:ext cx="4648200" cy="3486150"/>
          </a:xfrm>
          <a:ln/>
        </p:spPr>
      </p:sp>
      <p:sp>
        <p:nvSpPr>
          <p:cNvPr id="73732" name="Rectangle 3"/>
          <p:cNvSpPr>
            <a:spLocks noGrp="1" noChangeArrowheads="1"/>
          </p:cNvSpPr>
          <p:nvPr>
            <p:ph type="body" idx="1"/>
          </p:nvPr>
        </p:nvSpPr>
        <p:spPr>
          <a:xfrm>
            <a:off x="904875" y="4373563"/>
            <a:ext cx="5048250" cy="4078287"/>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839685B-7658-4149-828C-F0DE7A6B5384}" type="slidenum">
              <a:rPr lang="en-US" altLang="zh-CN" smtClean="0">
                <a:latin typeface="Arial" pitchFamily="34" charset="0"/>
              </a:rPr>
              <a:pPr/>
              <a:t>39</a:t>
            </a:fld>
            <a:endParaRPr lang="en-US" altLang="zh-CN" smtClean="0">
              <a:latin typeface="Arial" pitchFamily="34" charset="0"/>
            </a:endParaRPr>
          </a:p>
        </p:txBody>
      </p:sp>
      <p:sp>
        <p:nvSpPr>
          <p:cNvPr id="75779" name="Rectangle 2"/>
          <p:cNvSpPr>
            <a:spLocks noGrp="1" noRot="1" noChangeAspect="1" noChangeArrowheads="1" noTextEdit="1"/>
          </p:cNvSpPr>
          <p:nvPr>
            <p:ph type="sldImg"/>
          </p:nvPr>
        </p:nvSpPr>
        <p:spPr>
          <a:xfrm>
            <a:off x="1104900" y="666750"/>
            <a:ext cx="4648200" cy="3486150"/>
          </a:xfrm>
          <a:ln/>
        </p:spPr>
      </p:sp>
      <p:sp>
        <p:nvSpPr>
          <p:cNvPr id="75780" name="Rectangle 3"/>
          <p:cNvSpPr>
            <a:spLocks noGrp="1" noChangeArrowheads="1"/>
          </p:cNvSpPr>
          <p:nvPr>
            <p:ph type="body" idx="1"/>
          </p:nvPr>
        </p:nvSpPr>
        <p:spPr>
          <a:xfrm>
            <a:off x="904875" y="4373563"/>
            <a:ext cx="5048250" cy="4078287"/>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CF1BED7E-B8F6-4542-A9C6-3CD1D489B8E7}" type="slidenum">
              <a:rPr lang="en-US" altLang="zh-CN" smtClean="0">
                <a:latin typeface="Arial" pitchFamily="34" charset="0"/>
                <a:ea typeface="宋体" pitchFamily="2" charset="-122"/>
              </a:rPr>
              <a:pPr/>
              <a:t>49</a:t>
            </a:fld>
            <a:endParaRPr lang="en-US" altLang="zh-CN" smtClean="0">
              <a:latin typeface="Arial" pitchFamily="34" charset="0"/>
              <a:ea typeface="宋体" pitchFamily="2" charset="-122"/>
            </a:endParaRPr>
          </a:p>
        </p:txBody>
      </p:sp>
      <p:sp>
        <p:nvSpPr>
          <p:cNvPr id="117763" name="Rectangle 2"/>
          <p:cNvSpPr>
            <a:spLocks noGrp="1" noRot="1" noChangeAspect="1" noChangeArrowheads="1" noTextEdit="1"/>
          </p:cNvSpPr>
          <p:nvPr>
            <p:ph type="sldImg"/>
          </p:nvPr>
        </p:nvSpPr>
        <p:spPr>
          <a:xfrm>
            <a:off x="1104900" y="666750"/>
            <a:ext cx="4648200" cy="3486150"/>
          </a:xfrm>
          <a:ln/>
        </p:spPr>
      </p:sp>
      <p:sp>
        <p:nvSpPr>
          <p:cNvPr id="117764" name="Rectangle 3"/>
          <p:cNvSpPr>
            <a:spLocks noGrp="1" noChangeArrowheads="1"/>
          </p:cNvSpPr>
          <p:nvPr>
            <p:ph type="body" idx="1"/>
          </p:nvPr>
        </p:nvSpPr>
        <p:spPr>
          <a:xfrm>
            <a:off x="904875" y="4373563"/>
            <a:ext cx="5048250" cy="4078287"/>
          </a:xfrm>
          <a:noFill/>
        </p:spPr>
        <p:txBody>
          <a:bodyPr/>
          <a:lstStyle/>
          <a:p>
            <a:pPr eaLnBrk="1" hangingPunct="1"/>
            <a:endParaRPr lang="zh-CN" altLang="zh-CN"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C464AE7-2E9A-4EF5-B43F-88B750B059F4}" type="slidenum">
              <a:rPr lang="en-US" altLang="zh-CN" smtClean="0">
                <a:latin typeface="Arial" pitchFamily="34" charset="0"/>
              </a:rPr>
              <a:pPr/>
              <a:t>51</a:t>
            </a:fld>
            <a:endParaRPr lang="en-US" altLang="zh-CN" smtClean="0">
              <a:latin typeface="Arial" pitchFamily="34" charset="0"/>
            </a:endParaRPr>
          </a:p>
        </p:txBody>
      </p:sp>
      <p:sp>
        <p:nvSpPr>
          <p:cNvPr id="97283" name="Rectangle 2"/>
          <p:cNvSpPr>
            <a:spLocks noGrp="1" noRot="1" noChangeAspect="1" noChangeArrowheads="1" noTextEdit="1"/>
          </p:cNvSpPr>
          <p:nvPr>
            <p:ph type="sldImg"/>
          </p:nvPr>
        </p:nvSpPr>
        <p:spPr>
          <a:xfrm>
            <a:off x="1104900" y="666750"/>
            <a:ext cx="4648200" cy="3486150"/>
          </a:xfrm>
          <a:ln/>
        </p:spPr>
      </p:sp>
      <p:sp>
        <p:nvSpPr>
          <p:cNvPr id="97284" name="Rectangle 3"/>
          <p:cNvSpPr>
            <a:spLocks noGrp="1" noChangeArrowheads="1"/>
          </p:cNvSpPr>
          <p:nvPr>
            <p:ph type="body" idx="1"/>
          </p:nvPr>
        </p:nvSpPr>
        <p:spPr>
          <a:xfrm>
            <a:off x="904875" y="4373563"/>
            <a:ext cx="5048250" cy="4078287"/>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D875B925-4D0E-447F-8CD7-3CEE2046BC82}" type="slidenum">
              <a:rPr lang="en-US" altLang="zh-CN" smtClean="0">
                <a:latin typeface="Arial" pitchFamily="34" charset="0"/>
                <a:ea typeface="宋体" pitchFamily="2" charset="-122"/>
              </a:rPr>
              <a:pPr/>
              <a:t>53</a:t>
            </a:fld>
            <a:endParaRPr lang="en-US" altLang="zh-CN" smtClean="0">
              <a:latin typeface="Arial" pitchFamily="34" charset="0"/>
              <a:ea typeface="宋体" pitchFamily="2" charset="-122"/>
            </a:endParaRPr>
          </a:p>
        </p:txBody>
      </p:sp>
      <p:sp>
        <p:nvSpPr>
          <p:cNvPr id="120835" name="Rectangle 2"/>
          <p:cNvSpPr>
            <a:spLocks noGrp="1" noRot="1" noChangeAspect="1" noChangeArrowheads="1" noTextEdit="1"/>
          </p:cNvSpPr>
          <p:nvPr>
            <p:ph type="sldImg"/>
          </p:nvPr>
        </p:nvSpPr>
        <p:spPr>
          <a:xfrm>
            <a:off x="1104900" y="666750"/>
            <a:ext cx="4648200" cy="3486150"/>
          </a:xfrm>
          <a:ln/>
        </p:spPr>
      </p:sp>
      <p:sp>
        <p:nvSpPr>
          <p:cNvPr id="120836" name="Rectangle 3"/>
          <p:cNvSpPr>
            <a:spLocks noGrp="1" noChangeArrowheads="1"/>
          </p:cNvSpPr>
          <p:nvPr>
            <p:ph type="body" idx="1"/>
          </p:nvPr>
        </p:nvSpPr>
        <p:spPr>
          <a:xfrm>
            <a:off x="904875" y="4373563"/>
            <a:ext cx="5048250" cy="4078287"/>
          </a:xfrm>
          <a:noFill/>
        </p:spPr>
        <p:txBody>
          <a:bodyPr/>
          <a:lstStyle/>
          <a:p>
            <a:pPr eaLnBrk="1" hangingPunct="1"/>
            <a:endParaRPr lang="zh-CN" altLang="zh-CN"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8" descr="校徽-树 拷贝"/>
          <p:cNvPicPr>
            <a:picLocks noChangeAspect="1" noChangeArrowheads="1"/>
          </p:cNvPicPr>
          <p:nvPr/>
        </p:nvPicPr>
        <p:blipFill>
          <a:blip r:embed="rId13" cstate="print"/>
          <a:srcRect/>
          <a:stretch>
            <a:fillRect/>
          </a:stretch>
        </p:blipFill>
        <p:spPr bwMode="auto">
          <a:xfrm>
            <a:off x="6102350" y="4014788"/>
            <a:ext cx="3041650" cy="2843212"/>
          </a:xfrm>
          <a:prstGeom prst="rect">
            <a:avLst/>
          </a:prstGeom>
          <a:noFill/>
          <a:ln w="9525">
            <a:noFill/>
            <a:miter lim="800000"/>
            <a:headEnd/>
            <a:tailEnd/>
          </a:ln>
        </p:spPr>
      </p:pic>
      <p:sp>
        <p:nvSpPr>
          <p:cNvPr id="1027" name="Rectangle 9"/>
          <p:cNvSpPr>
            <a:spLocks noChangeArrowheads="1"/>
          </p:cNvSpPr>
          <p:nvPr/>
        </p:nvSpPr>
        <p:spPr bwMode="auto">
          <a:xfrm>
            <a:off x="2179638" y="952500"/>
            <a:ext cx="6964362" cy="5905500"/>
          </a:xfrm>
          <a:prstGeom prst="rect">
            <a:avLst/>
          </a:prstGeom>
          <a:solidFill>
            <a:srgbClr val="FFFFFF">
              <a:alpha val="89803"/>
            </a:srgbClr>
          </a:solidFill>
          <a:ln>
            <a:noFill/>
          </a:ln>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smtClean="0"/>
          </a:p>
        </p:txBody>
      </p:sp>
      <p:sp>
        <p:nvSpPr>
          <p:cNvPr id="1028" name="Rectangle 2053"/>
          <p:cNvSpPr>
            <a:spLocks noChangeArrowheads="1"/>
          </p:cNvSpPr>
          <p:nvPr/>
        </p:nvSpPr>
        <p:spPr bwMode="auto">
          <a:xfrm>
            <a:off x="114300" y="6453188"/>
            <a:ext cx="2441575" cy="342900"/>
          </a:xfrm>
          <a:prstGeom prst="rect">
            <a:avLst/>
          </a:prstGeom>
          <a:noFill/>
          <a:ln w="9525">
            <a:noFill/>
            <a:miter lim="800000"/>
            <a:headEnd/>
            <a:tailEnd/>
          </a:ln>
        </p:spPr>
        <p:txBody>
          <a:bodyPr anchor="ctr"/>
          <a:lstStyle/>
          <a:p>
            <a:r>
              <a:rPr lang="zh-CN" altLang="en-US" sz="1100" dirty="0" smtClean="0">
                <a:solidFill>
                  <a:srgbClr val="004600"/>
                </a:solidFill>
                <a:latin typeface="隶书" pitchFamily="49" charset="-122"/>
                <a:ea typeface="隶书" pitchFamily="49" charset="-122"/>
              </a:rPr>
              <a:t>第 </a:t>
            </a:r>
            <a:fld id="{F819C275-1623-4B5B-BFE0-9BBCEE7EFDAC}" type="slidenum">
              <a:rPr lang="zh-CN" altLang="en-US" sz="1100">
                <a:solidFill>
                  <a:srgbClr val="004600"/>
                </a:solidFill>
                <a:latin typeface="隶书" pitchFamily="49" charset="-122"/>
                <a:ea typeface="隶书" pitchFamily="49" charset="-122"/>
              </a:rPr>
              <a:pPr/>
              <a:t>‹#›</a:t>
            </a:fld>
            <a:r>
              <a:rPr lang="zh-CN" altLang="en-US" sz="1100" dirty="0">
                <a:solidFill>
                  <a:srgbClr val="004600"/>
                </a:solidFill>
                <a:latin typeface="隶书" pitchFamily="49" charset="-122"/>
                <a:ea typeface="隶书" pitchFamily="49" charset="-122"/>
              </a:rPr>
              <a:t> 页</a:t>
            </a:r>
            <a:endParaRPr lang="zh-CN" altLang="en-US" sz="1000" dirty="0">
              <a:solidFill>
                <a:srgbClr val="004600"/>
              </a:solidFill>
              <a:latin typeface="隶书" pitchFamily="49" charset="-122"/>
              <a:ea typeface="隶书"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r" rtl="0" eaLnBrk="0" fontAlgn="base" hangingPunct="0">
        <a:spcBef>
          <a:spcPct val="0"/>
        </a:spcBef>
        <a:spcAft>
          <a:spcPct val="0"/>
        </a:spcAft>
        <a:defRPr sz="2400" b="1">
          <a:solidFill>
            <a:srgbClr val="660033"/>
          </a:solidFill>
          <a:latin typeface="+mj-lt"/>
          <a:ea typeface="+mj-ea"/>
          <a:cs typeface="+mj-cs"/>
        </a:defRPr>
      </a:lvl1pPr>
      <a:lvl2pPr algn="r" rtl="0" eaLnBrk="0" fontAlgn="base" hangingPunct="0">
        <a:spcBef>
          <a:spcPct val="0"/>
        </a:spcBef>
        <a:spcAft>
          <a:spcPct val="0"/>
        </a:spcAft>
        <a:defRPr sz="2400" b="1">
          <a:solidFill>
            <a:srgbClr val="660033"/>
          </a:solidFill>
          <a:latin typeface="Arial" charset="0"/>
          <a:ea typeface="华文新魏" pitchFamily="2" charset="-122"/>
        </a:defRPr>
      </a:lvl2pPr>
      <a:lvl3pPr algn="r" rtl="0" eaLnBrk="0" fontAlgn="base" hangingPunct="0">
        <a:spcBef>
          <a:spcPct val="0"/>
        </a:spcBef>
        <a:spcAft>
          <a:spcPct val="0"/>
        </a:spcAft>
        <a:defRPr sz="2400" b="1">
          <a:solidFill>
            <a:srgbClr val="660033"/>
          </a:solidFill>
          <a:latin typeface="Arial" charset="0"/>
          <a:ea typeface="华文新魏" pitchFamily="2" charset="-122"/>
        </a:defRPr>
      </a:lvl3pPr>
      <a:lvl4pPr algn="r" rtl="0" eaLnBrk="0" fontAlgn="base" hangingPunct="0">
        <a:spcBef>
          <a:spcPct val="0"/>
        </a:spcBef>
        <a:spcAft>
          <a:spcPct val="0"/>
        </a:spcAft>
        <a:defRPr sz="2400" b="1">
          <a:solidFill>
            <a:srgbClr val="660033"/>
          </a:solidFill>
          <a:latin typeface="Arial" charset="0"/>
          <a:ea typeface="华文新魏" pitchFamily="2" charset="-122"/>
        </a:defRPr>
      </a:lvl4pPr>
      <a:lvl5pPr algn="r" rtl="0" eaLnBrk="0" fontAlgn="base" hangingPunct="0">
        <a:spcBef>
          <a:spcPct val="0"/>
        </a:spcBef>
        <a:spcAft>
          <a:spcPct val="0"/>
        </a:spcAft>
        <a:defRPr sz="2400" b="1">
          <a:solidFill>
            <a:srgbClr val="660033"/>
          </a:solidFill>
          <a:latin typeface="Arial" charset="0"/>
          <a:ea typeface="华文新魏" pitchFamily="2" charset="-122"/>
        </a:defRPr>
      </a:lvl5pPr>
      <a:lvl6pPr marL="457200" algn="r" rtl="0" fontAlgn="base">
        <a:spcBef>
          <a:spcPct val="0"/>
        </a:spcBef>
        <a:spcAft>
          <a:spcPct val="0"/>
        </a:spcAft>
        <a:defRPr sz="2400" b="1">
          <a:solidFill>
            <a:srgbClr val="660033"/>
          </a:solidFill>
          <a:latin typeface="Arial" charset="0"/>
          <a:ea typeface="华文新魏" pitchFamily="2" charset="-122"/>
        </a:defRPr>
      </a:lvl6pPr>
      <a:lvl7pPr marL="914400" algn="r" rtl="0" fontAlgn="base">
        <a:spcBef>
          <a:spcPct val="0"/>
        </a:spcBef>
        <a:spcAft>
          <a:spcPct val="0"/>
        </a:spcAft>
        <a:defRPr sz="2400" b="1">
          <a:solidFill>
            <a:srgbClr val="660033"/>
          </a:solidFill>
          <a:latin typeface="Arial" charset="0"/>
          <a:ea typeface="华文新魏" pitchFamily="2" charset="-122"/>
        </a:defRPr>
      </a:lvl7pPr>
      <a:lvl8pPr marL="1371600" algn="r" rtl="0" fontAlgn="base">
        <a:spcBef>
          <a:spcPct val="0"/>
        </a:spcBef>
        <a:spcAft>
          <a:spcPct val="0"/>
        </a:spcAft>
        <a:defRPr sz="2400" b="1">
          <a:solidFill>
            <a:srgbClr val="660033"/>
          </a:solidFill>
          <a:latin typeface="Arial" charset="0"/>
          <a:ea typeface="华文新魏" pitchFamily="2" charset="-122"/>
        </a:defRPr>
      </a:lvl8pPr>
      <a:lvl9pPr marL="1828800" algn="r" rtl="0" fontAlgn="base">
        <a:spcBef>
          <a:spcPct val="0"/>
        </a:spcBef>
        <a:spcAft>
          <a:spcPct val="0"/>
        </a:spcAft>
        <a:defRPr sz="2400" b="1">
          <a:solidFill>
            <a:srgbClr val="660033"/>
          </a:solidFill>
          <a:latin typeface="Arial" charset="0"/>
          <a:ea typeface="华文新魏"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slide" Target="slide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19.gif"/></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3.jpeg"/><Relationship Id="rId5" Type="http://schemas.openxmlformats.org/officeDocument/2006/relationships/oleObject" Target="../embeddings/oleObject9.bin"/><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gif"/><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jpe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19.gif"/></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6.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图片 3"/>
          <p:cNvPicPr>
            <a:picLocks noChangeAspect="1"/>
          </p:cNvPicPr>
          <p:nvPr/>
        </p:nvPicPr>
        <p:blipFill>
          <a:blip r:embed="rId2" cstate="print"/>
          <a:srcRect/>
          <a:stretch>
            <a:fillRect/>
          </a:stretch>
        </p:blipFill>
        <p:spPr bwMode="auto">
          <a:xfrm>
            <a:off x="0" y="9525"/>
            <a:ext cx="4572000" cy="3919538"/>
          </a:xfrm>
          <a:prstGeom prst="rect">
            <a:avLst/>
          </a:prstGeom>
          <a:noFill/>
          <a:ln w="9525">
            <a:noFill/>
            <a:miter lim="800000"/>
            <a:headEnd/>
            <a:tailEnd/>
          </a:ln>
        </p:spPr>
      </p:pic>
      <p:pic>
        <p:nvPicPr>
          <p:cNvPr id="2051" name="图片 1"/>
          <p:cNvPicPr>
            <a:picLocks noChangeAspect="1"/>
          </p:cNvPicPr>
          <p:nvPr/>
        </p:nvPicPr>
        <p:blipFill>
          <a:blip r:embed="rId3" cstate="print"/>
          <a:srcRect/>
          <a:stretch>
            <a:fillRect/>
          </a:stretch>
        </p:blipFill>
        <p:spPr bwMode="auto">
          <a:xfrm>
            <a:off x="6372225" y="3429000"/>
            <a:ext cx="2728913" cy="3397250"/>
          </a:xfrm>
          <a:prstGeom prst="rect">
            <a:avLst/>
          </a:prstGeom>
          <a:noFill/>
          <a:ln w="9525">
            <a:noFill/>
            <a:miter lim="800000"/>
            <a:headEnd/>
            <a:tailEnd/>
          </a:ln>
        </p:spPr>
      </p:pic>
      <p:pic>
        <p:nvPicPr>
          <p:cNvPr id="2052" name="图片 3"/>
          <p:cNvPicPr>
            <a:picLocks noChangeAspect="1"/>
          </p:cNvPicPr>
          <p:nvPr/>
        </p:nvPicPr>
        <p:blipFill>
          <a:blip r:embed="rId4" cstate="print"/>
          <a:srcRect/>
          <a:stretch>
            <a:fillRect/>
          </a:stretch>
        </p:blipFill>
        <p:spPr bwMode="auto">
          <a:xfrm>
            <a:off x="4140200" y="3421063"/>
            <a:ext cx="2378075" cy="3405187"/>
          </a:xfrm>
          <a:prstGeom prst="rect">
            <a:avLst/>
          </a:prstGeom>
          <a:noFill/>
          <a:ln w="9525">
            <a:noFill/>
            <a:miter lim="800000"/>
            <a:headEnd/>
            <a:tailEnd/>
          </a:ln>
        </p:spPr>
      </p:pic>
      <p:sp>
        <p:nvSpPr>
          <p:cNvPr id="6" name="矩形 5"/>
          <p:cNvSpPr/>
          <p:nvPr/>
        </p:nvSpPr>
        <p:spPr bwMode="auto">
          <a:xfrm>
            <a:off x="2051721" y="2571744"/>
            <a:ext cx="5256584" cy="1357322"/>
          </a:xfrm>
          <a:prstGeom prst="rect">
            <a:avLst/>
          </a:prstGeom>
          <a:solidFill>
            <a:srgbClr val="FFFFCC"/>
          </a:solidFill>
          <a:ln w="19050" cap="flat" cmpd="sng" algn="ctr">
            <a:solidFill>
              <a:srgbClr val="C00000"/>
            </a:solidFill>
            <a:prstDash val="solid"/>
            <a:round/>
            <a:headEnd type="none" w="med" len="med"/>
            <a:tailEnd type="none" w="med" len="med"/>
          </a:ln>
          <a:effectLst>
            <a:softEdge rad="31750"/>
          </a:effectLst>
        </p:spPr>
        <p:txBody>
          <a:bodyPr wrap="none" lIns="90000" tIns="46800" rIns="90000" bIns="46800" anchor="ctr"/>
          <a:lstStyle/>
          <a:p>
            <a:pPr algn="ctr" eaLnBrk="1" hangingPunct="1">
              <a:defRPr/>
            </a:pPr>
            <a:r>
              <a:rPr lang="zh-CN" altLang="en-US" sz="6600" dirty="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大学计算机</a:t>
            </a:r>
            <a:endParaRPr lang="en-US" altLang="zh-CN" sz="6600" dirty="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8" name="圆角矩形 17"/>
          <p:cNvSpPr/>
          <p:nvPr/>
        </p:nvSpPr>
        <p:spPr bwMode="auto">
          <a:xfrm>
            <a:off x="1187624" y="4581128"/>
            <a:ext cx="7131693" cy="1974871"/>
          </a:xfrm>
          <a:prstGeom prst="roundRect">
            <a:avLst/>
          </a:prstGeom>
          <a:solidFill>
            <a:schemeClr val="accent5">
              <a:lumMod val="20000"/>
              <a:lumOff val="80000"/>
            </a:schemeClr>
          </a:solidFill>
          <a:ln w="9525" cap="flat" cmpd="sng" algn="ctr">
            <a:solidFill>
              <a:schemeClr val="accent5">
                <a:lumMod val="20000"/>
                <a:lumOff val="80000"/>
              </a:schemeClr>
            </a:solidFill>
            <a:prstDash val="solid"/>
            <a:round/>
            <a:headEnd type="none" w="med" len="med"/>
            <a:tailEnd type="none" w="med" len="med"/>
          </a:ln>
          <a:effectLst>
            <a:outerShdw blurRad="50800" dist="38100" dir="18900000" algn="bl" rotWithShape="0">
              <a:prstClr val="black">
                <a:alpha val="40000"/>
              </a:prstClr>
            </a:outerShdw>
            <a:softEdge rad="31750"/>
          </a:effectLst>
        </p:spPr>
        <p:txBody>
          <a:bodyPr wrap="none" lIns="90000" tIns="46800" rIns="90000" bIns="4680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defRPr/>
            </a:pPr>
            <a:r>
              <a:rPr lang="zh-CN" altLang="en-US" sz="3600" b="1" u="sng" dirty="0" smtClean="0">
                <a:solidFill>
                  <a:srgbClr val="CC0066"/>
                </a:solidFill>
                <a:latin typeface="华文楷体" pitchFamily="2" charset="-122"/>
                <a:ea typeface="华文楷体" pitchFamily="2" charset="-122"/>
              </a:rPr>
              <a:t>数制：</a:t>
            </a:r>
            <a:r>
              <a:rPr lang="zh-CN" altLang="en-US" sz="3600" b="1" dirty="0" smtClean="0">
                <a:solidFill>
                  <a:srgbClr val="003300"/>
                </a:solidFill>
                <a:latin typeface="华文楷体" pitchFamily="2" charset="-122"/>
                <a:ea typeface="华文楷体" pitchFamily="2" charset="-122"/>
              </a:rPr>
              <a:t>数的表示规则</a:t>
            </a:r>
            <a:endParaRPr lang="en-US" altLang="zh-CN" sz="3600" b="1" dirty="0" smtClean="0">
              <a:solidFill>
                <a:srgbClr val="003300"/>
              </a:solidFill>
              <a:latin typeface="华文楷体" pitchFamily="2" charset="-122"/>
              <a:ea typeface="华文楷体" pitchFamily="2" charset="-122"/>
            </a:endParaRPr>
          </a:p>
          <a:p>
            <a:pPr eaLnBrk="1" hangingPunct="1">
              <a:defRPr/>
            </a:pPr>
            <a:r>
              <a:rPr lang="zh-CN" altLang="en-US" sz="3600" b="1" u="sng" dirty="0" smtClean="0">
                <a:solidFill>
                  <a:srgbClr val="CC0066"/>
                </a:solidFill>
                <a:latin typeface="华文楷体" pitchFamily="2" charset="-122"/>
                <a:ea typeface="华文楷体" pitchFamily="2" charset="-122"/>
              </a:rPr>
              <a:t>基数：</a:t>
            </a:r>
            <a:r>
              <a:rPr lang="zh-CN" altLang="en-US" sz="3600" b="1" dirty="0" smtClean="0">
                <a:solidFill>
                  <a:srgbClr val="003300"/>
                </a:solidFill>
                <a:latin typeface="华文楷体" pitchFamily="2" charset="-122"/>
                <a:ea typeface="华文楷体" pitchFamily="2" charset="-122"/>
              </a:rPr>
              <a:t>数制所包含的符号的个数</a:t>
            </a:r>
            <a:endParaRPr lang="en-US" altLang="zh-CN" sz="3600" b="1" dirty="0" smtClean="0">
              <a:solidFill>
                <a:srgbClr val="003300"/>
              </a:solidFill>
              <a:latin typeface="华文楷体" pitchFamily="2" charset="-122"/>
              <a:ea typeface="华文楷体" pitchFamily="2" charset="-122"/>
            </a:endParaRPr>
          </a:p>
        </p:txBody>
      </p:sp>
      <p:sp>
        <p:nvSpPr>
          <p:cNvPr id="9236" name="Text Box 20"/>
          <p:cNvSpPr txBox="1">
            <a:spLocks noChangeArrowheads="1"/>
          </p:cNvSpPr>
          <p:nvPr/>
        </p:nvSpPr>
        <p:spPr bwMode="auto">
          <a:xfrm>
            <a:off x="323850" y="692696"/>
            <a:ext cx="5184775" cy="1079399"/>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marL="514350" indent="-514350" eaLnBrk="1" hangingPunct="1">
              <a:buAutoNum type="arabicPeriod"/>
              <a:defRPr/>
            </a:pPr>
            <a:r>
              <a:rPr lang="zh-CN" altLang="en-US" b="1" dirty="0" smtClean="0">
                <a:solidFill>
                  <a:srgbClr val="0033CC"/>
                </a:solidFill>
                <a:latin typeface="华文楷体" pitchFamily="2" charset="-122"/>
                <a:ea typeface="华文楷体" pitchFamily="2" charset="-122"/>
              </a:rPr>
              <a:t>基本概念</a:t>
            </a:r>
            <a:endParaRPr lang="en-US" altLang="zh-CN" b="1" dirty="0" smtClean="0">
              <a:solidFill>
                <a:srgbClr val="0033CC"/>
              </a:solidFill>
              <a:latin typeface="华文楷体" pitchFamily="2" charset="-122"/>
              <a:ea typeface="华文楷体" pitchFamily="2" charset="-122"/>
            </a:endParaRPr>
          </a:p>
          <a:p>
            <a:pPr marL="514350" indent="-514350" eaLnBrk="1" hangingPunct="1">
              <a:defRPr/>
            </a:pPr>
            <a:r>
              <a:rPr lang="zh-CN" altLang="en-US" b="1" dirty="0" smtClean="0">
                <a:solidFill>
                  <a:schemeClr val="accent3">
                    <a:lumMod val="75000"/>
                  </a:schemeClr>
                </a:solidFill>
                <a:latin typeface="华文楷体" pitchFamily="2" charset="-122"/>
                <a:ea typeface="华文楷体" pitchFamily="2" charset="-122"/>
              </a:rPr>
              <a:t>（</a:t>
            </a:r>
            <a:r>
              <a:rPr lang="en-US" altLang="zh-CN" b="1" dirty="0">
                <a:solidFill>
                  <a:schemeClr val="accent3">
                    <a:lumMod val="75000"/>
                  </a:schemeClr>
                </a:solidFill>
                <a:latin typeface="华文楷体" pitchFamily="2" charset="-122"/>
                <a:ea typeface="华文楷体" pitchFamily="2" charset="-122"/>
              </a:rPr>
              <a:t>1</a:t>
            </a:r>
            <a:r>
              <a:rPr lang="zh-CN" altLang="en-US" b="1" dirty="0">
                <a:solidFill>
                  <a:schemeClr val="accent3">
                    <a:lumMod val="75000"/>
                  </a:schemeClr>
                </a:solidFill>
                <a:latin typeface="华文楷体" pitchFamily="2" charset="-122"/>
                <a:ea typeface="华文楷体" pitchFamily="2" charset="-122"/>
              </a:rPr>
              <a:t>）数制</a:t>
            </a:r>
          </a:p>
        </p:txBody>
      </p:sp>
      <p:sp>
        <p:nvSpPr>
          <p:cNvPr id="9239" name="Text Box 23"/>
          <p:cNvSpPr txBox="1">
            <a:spLocks noChangeArrowheads="1"/>
          </p:cNvSpPr>
          <p:nvPr/>
        </p:nvSpPr>
        <p:spPr bwMode="auto">
          <a:xfrm>
            <a:off x="323528" y="2852936"/>
            <a:ext cx="5040312"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defRPr/>
            </a:pPr>
            <a:r>
              <a:rPr lang="zh-CN" altLang="en-US" b="1" dirty="0" smtClean="0">
                <a:solidFill>
                  <a:schemeClr val="accent3">
                    <a:lumMod val="75000"/>
                  </a:schemeClr>
                </a:solidFill>
                <a:latin typeface="华文楷体" pitchFamily="2" charset="-122"/>
                <a:ea typeface="华文楷体" pitchFamily="2" charset="-122"/>
              </a:rPr>
              <a:t>（</a:t>
            </a:r>
            <a:r>
              <a:rPr lang="en-US" altLang="zh-CN" b="1" dirty="0">
                <a:solidFill>
                  <a:schemeClr val="accent3">
                    <a:lumMod val="75000"/>
                  </a:schemeClr>
                </a:solidFill>
                <a:latin typeface="华文楷体" pitchFamily="2" charset="-122"/>
                <a:ea typeface="华文楷体" pitchFamily="2" charset="-122"/>
              </a:rPr>
              <a:t>2</a:t>
            </a:r>
            <a:r>
              <a:rPr lang="zh-CN" altLang="en-US" b="1" dirty="0">
                <a:solidFill>
                  <a:schemeClr val="accent3">
                    <a:lumMod val="75000"/>
                  </a:schemeClr>
                </a:solidFill>
                <a:latin typeface="华文楷体" pitchFamily="2" charset="-122"/>
                <a:ea typeface="华文楷体" pitchFamily="2" charset="-122"/>
              </a:rPr>
              <a:t>）基数</a:t>
            </a:r>
          </a:p>
        </p:txBody>
      </p:sp>
      <p:sp>
        <p:nvSpPr>
          <p:cNvPr id="9240" name="Text Box 24"/>
          <p:cNvSpPr txBox="1">
            <a:spLocks noChangeArrowheads="1"/>
          </p:cNvSpPr>
          <p:nvPr/>
        </p:nvSpPr>
        <p:spPr bwMode="auto">
          <a:xfrm>
            <a:off x="467544" y="1772816"/>
            <a:ext cx="7991475" cy="1017844"/>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zh-CN" altLang="en-US" sz="3000" b="1" dirty="0">
                <a:latin typeface="华文楷体" pitchFamily="2" charset="-122"/>
                <a:ea typeface="华文楷体" pitchFamily="2" charset="-122"/>
              </a:rPr>
              <a:t>人们在生产实践和日常生活中，创造了多种表示数的方法，这些</a:t>
            </a:r>
            <a:r>
              <a:rPr lang="zh-CN" altLang="en-US" sz="3000" b="1" dirty="0">
                <a:solidFill>
                  <a:schemeClr val="accent1">
                    <a:lumMod val="75000"/>
                  </a:schemeClr>
                </a:solidFill>
                <a:latin typeface="华文楷体" pitchFamily="2" charset="-122"/>
                <a:ea typeface="华文楷体" pitchFamily="2" charset="-122"/>
              </a:rPr>
              <a:t>数的表示规则</a:t>
            </a:r>
            <a:r>
              <a:rPr lang="zh-CN" altLang="en-US" sz="3000" b="1" dirty="0">
                <a:latin typeface="华文楷体" pitchFamily="2" charset="-122"/>
                <a:ea typeface="华文楷体" pitchFamily="2" charset="-122"/>
              </a:rPr>
              <a:t>称为数制。 </a:t>
            </a:r>
          </a:p>
        </p:txBody>
      </p:sp>
      <p:sp>
        <p:nvSpPr>
          <p:cNvPr id="9241" name="Text Box 25"/>
          <p:cNvSpPr txBox="1">
            <a:spLocks noChangeArrowheads="1"/>
          </p:cNvSpPr>
          <p:nvPr/>
        </p:nvSpPr>
        <p:spPr bwMode="auto">
          <a:xfrm>
            <a:off x="467544" y="3501008"/>
            <a:ext cx="7991475" cy="1048621"/>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zh-CN" altLang="en-US" sz="3000" b="1" dirty="0">
                <a:latin typeface="华文楷体" pitchFamily="2" charset="-122"/>
                <a:ea typeface="华文楷体" pitchFamily="2" charset="-122"/>
              </a:rPr>
              <a:t>一个数制所包含的</a:t>
            </a:r>
            <a:r>
              <a:rPr lang="zh-CN" altLang="en-US" sz="3000" b="1" dirty="0">
                <a:solidFill>
                  <a:schemeClr val="accent1">
                    <a:lumMod val="75000"/>
                  </a:schemeClr>
                </a:solidFill>
                <a:latin typeface="华文楷体" pitchFamily="2" charset="-122"/>
                <a:ea typeface="华文楷体" pitchFamily="2" charset="-122"/>
              </a:rPr>
              <a:t>数字符号的个数</a:t>
            </a:r>
            <a:r>
              <a:rPr lang="zh-CN" altLang="en-US" sz="3000" b="1" dirty="0">
                <a:latin typeface="华文楷体" pitchFamily="2" charset="-122"/>
                <a:ea typeface="华文楷体" pitchFamily="2" charset="-122"/>
              </a:rPr>
              <a:t>称为该数制的基数。</a:t>
            </a:r>
            <a:r>
              <a:rPr lang="zh-CN" altLang="en-US" b="1" dirty="0">
                <a:latin typeface="华文楷体" pitchFamily="2" charset="-122"/>
                <a:ea typeface="华文楷体" pitchFamily="2" charset="-122"/>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grpSp>
        <p:nvGrpSpPr>
          <p:cNvPr id="2" name="Group 78"/>
          <p:cNvGrpSpPr>
            <a:grpSpLocks/>
          </p:cNvGrpSpPr>
          <p:nvPr/>
        </p:nvGrpSpPr>
        <p:grpSpPr bwMode="auto">
          <a:xfrm>
            <a:off x="7380312" y="3284984"/>
            <a:ext cx="1892300" cy="1493837"/>
            <a:chOff x="4415" y="1258"/>
            <a:chExt cx="1589" cy="1535"/>
          </a:xfrm>
          <a:solidFill>
            <a:schemeClr val="accent2">
              <a:lumMod val="50000"/>
            </a:schemeClr>
          </a:solidFill>
        </p:grpSpPr>
        <p:sp>
          <p:nvSpPr>
            <p:cNvPr id="11301" name="AutoShape 64"/>
            <p:cNvSpPr>
              <a:spLocks noChangeArrowheads="1"/>
            </p:cNvSpPr>
            <p:nvPr/>
          </p:nvSpPr>
          <p:spPr bwMode="auto">
            <a:xfrm>
              <a:off x="4415" y="1258"/>
              <a:ext cx="1589" cy="1535"/>
            </a:xfrm>
            <a:prstGeom prst="irregularSeal2">
              <a:avLst/>
            </a:prstGeom>
            <a:grpFill/>
            <a:ln w="12700">
              <a:solidFill>
                <a:srgbClr val="000000"/>
              </a:solidFill>
              <a:miter lim="800000"/>
              <a:headEnd/>
              <a:tailEnd/>
            </a:ln>
          </p:spPr>
          <p:txBody>
            <a:bodyPr wrap="none" lIns="90000" tIns="46800" rIns="90000" bIns="46800" anchor="ctr"/>
            <a:lstStyle/>
            <a:p>
              <a:pPr algn="ctr" eaLnBrk="1" hangingPunct="1"/>
              <a:endParaRPr kumimoji="0" lang="zh-CN" altLang="zh-CN" sz="1200" b="1">
                <a:solidFill>
                  <a:schemeClr val="bg1"/>
                </a:solidFill>
                <a:latin typeface="Arial" pitchFamily="34" charset="0"/>
              </a:endParaRPr>
            </a:p>
          </p:txBody>
        </p:sp>
        <p:sp>
          <p:nvSpPr>
            <p:cNvPr id="11302" name="WordArt 69"/>
            <p:cNvSpPr>
              <a:spLocks noChangeArrowheads="1" noChangeShapeType="1" noTextEdit="1"/>
            </p:cNvSpPr>
            <p:nvPr/>
          </p:nvSpPr>
          <p:spPr bwMode="auto">
            <a:xfrm rot="1203098">
              <a:off x="4688" y="1759"/>
              <a:ext cx="912" cy="576"/>
            </a:xfrm>
            <a:prstGeom prst="rect">
              <a:avLst/>
            </a:prstGeom>
            <a:grpFill/>
          </p:spPr>
          <p:txBody>
            <a:bodyPr wrap="none" fromWordArt="1">
              <a:prstTxWarp prst="textPlain">
                <a:avLst>
                  <a:gd name="adj" fmla="val 52903"/>
                </a:avLst>
              </a:prstTxWarp>
            </a:bodyPr>
            <a:lstStyle/>
            <a:p>
              <a:pPr algn="ctr"/>
              <a:r>
                <a:rPr lang="zh-CN" altLang="en-US" sz="4400" b="1" kern="10" dirty="0">
                  <a:ln w="9525">
                    <a:noFill/>
                    <a:round/>
                    <a:headEnd/>
                    <a:tailEnd/>
                  </a:ln>
                  <a:solidFill>
                    <a:schemeClr val="bg1"/>
                  </a:solidFill>
                  <a:latin typeface="宋体"/>
                  <a:ea typeface="宋体"/>
                </a:rPr>
                <a:t>“权”</a:t>
              </a:r>
            </a:p>
          </p:txBody>
        </p:sp>
      </p:grpSp>
      <p:grpSp>
        <p:nvGrpSpPr>
          <p:cNvPr id="3" name="Group 77"/>
          <p:cNvGrpSpPr>
            <a:grpSpLocks/>
          </p:cNvGrpSpPr>
          <p:nvPr/>
        </p:nvGrpSpPr>
        <p:grpSpPr bwMode="auto">
          <a:xfrm>
            <a:off x="973138" y="4476751"/>
            <a:ext cx="6999287" cy="1184275"/>
            <a:chOff x="590" y="2985"/>
            <a:chExt cx="4777" cy="746"/>
          </a:xfrm>
        </p:grpSpPr>
        <p:sp>
          <p:nvSpPr>
            <p:cNvPr id="11298" name="Text Box 72"/>
            <p:cNvSpPr txBox="1">
              <a:spLocks noChangeArrowheads="1"/>
            </p:cNvSpPr>
            <p:nvPr/>
          </p:nvSpPr>
          <p:spPr bwMode="auto">
            <a:xfrm>
              <a:off x="590" y="3094"/>
              <a:ext cx="4777" cy="480"/>
            </a:xfrm>
            <a:prstGeom prst="rect">
              <a:avLst/>
            </a:prstGeom>
            <a:noFill/>
            <a:ln w="12700">
              <a:noFill/>
              <a:miter lim="800000"/>
              <a:headEnd/>
              <a:tailEnd/>
            </a:ln>
          </p:spPr>
          <p:txBody>
            <a:bodyPr lIns="90000" tIns="46800" rIns="90000" bIns="46800" anchor="ctr">
              <a:spAutoFit/>
            </a:bodyPr>
            <a:lstStyle/>
            <a:p>
              <a:pPr eaLnBrk="1" hangingPunct="1">
                <a:spcBef>
                  <a:spcPct val="50000"/>
                </a:spcBef>
              </a:pPr>
              <a:r>
                <a:rPr kumimoji="0" lang="zh-CN" altLang="zh-CN" sz="3600" b="1" dirty="0">
                  <a:latin typeface="Arial" pitchFamily="34" charset="0"/>
                </a:rPr>
                <a:t>(</a:t>
              </a:r>
              <a:r>
                <a:rPr kumimoji="0" lang="en-US" altLang="zh-CN" sz="3600" b="1" dirty="0">
                  <a:solidFill>
                    <a:srgbClr val="FF0000"/>
                  </a:solidFill>
                  <a:latin typeface="Arial" pitchFamily="34" charset="0"/>
                </a:rPr>
                <a:t>S</a:t>
              </a:r>
              <a:r>
                <a:rPr kumimoji="0" lang="en-US" altLang="zh-CN" sz="3600" b="1" dirty="0">
                  <a:latin typeface="Arial" pitchFamily="34" charset="0"/>
                </a:rPr>
                <a:t>)</a:t>
              </a:r>
              <a:r>
                <a:rPr kumimoji="0" lang="en-US" altLang="zh-CN" sz="3600" b="1" baseline="-25000" dirty="0">
                  <a:latin typeface="Arial" pitchFamily="34" charset="0"/>
                </a:rPr>
                <a:t>R </a:t>
              </a:r>
              <a:r>
                <a:rPr kumimoji="0" lang="en-US" altLang="zh-CN" sz="3600" b="1" dirty="0">
                  <a:latin typeface="Arial" pitchFamily="34" charset="0"/>
                </a:rPr>
                <a:t>= </a:t>
              </a:r>
              <a:r>
                <a:rPr kumimoji="0" lang="en-US" altLang="zh-CN" sz="4400" b="1" dirty="0">
                  <a:latin typeface="Arial" pitchFamily="34" charset="0"/>
                  <a:sym typeface="Symbol" pitchFamily="18" charset="2"/>
                </a:rPr>
                <a:t> </a:t>
              </a:r>
              <a:r>
                <a:rPr kumimoji="0" lang="en-US" altLang="zh-CN" sz="3600" b="1" dirty="0" err="1">
                  <a:solidFill>
                    <a:srgbClr val="FF0000"/>
                  </a:solidFill>
                  <a:latin typeface="Arial" pitchFamily="34" charset="0"/>
                </a:rPr>
                <a:t>K</a:t>
              </a:r>
              <a:r>
                <a:rPr kumimoji="0" lang="en-US" altLang="zh-CN" sz="3600" b="1" baseline="-25000" dirty="0" err="1">
                  <a:latin typeface="Arial" pitchFamily="34" charset="0"/>
                </a:rPr>
                <a:t>i</a:t>
              </a:r>
              <a:r>
                <a:rPr kumimoji="0" lang="en-US" altLang="zh-CN" sz="3600" b="1" baseline="-25000" dirty="0">
                  <a:latin typeface="Arial" pitchFamily="34" charset="0"/>
                </a:rPr>
                <a:t> </a:t>
              </a:r>
              <a:r>
                <a:rPr kumimoji="0" lang="en-US" altLang="zh-CN" sz="3600" b="1" dirty="0">
                  <a:latin typeface="Arial" pitchFamily="34" charset="0"/>
                  <a:sym typeface="Symbol" pitchFamily="18" charset="2"/>
                </a:rPr>
                <a:t> </a:t>
              </a:r>
              <a:r>
                <a:rPr kumimoji="0" lang="en-US" altLang="zh-CN" sz="3600" b="1" dirty="0">
                  <a:solidFill>
                    <a:schemeClr val="accent2"/>
                  </a:solidFill>
                  <a:latin typeface="Arial" pitchFamily="34" charset="0"/>
                </a:rPr>
                <a:t>R</a:t>
              </a:r>
              <a:r>
                <a:rPr kumimoji="0" lang="en-US" altLang="zh-CN" sz="3600" b="1" baseline="30000" dirty="0">
                  <a:solidFill>
                    <a:schemeClr val="accent2"/>
                  </a:solidFill>
                  <a:latin typeface="Arial" pitchFamily="34" charset="0"/>
                </a:rPr>
                <a:t>i </a:t>
              </a:r>
              <a:r>
                <a:rPr kumimoji="0" lang="en-US" altLang="zh-CN" sz="3600" b="1" baseline="30000" dirty="0">
                  <a:solidFill>
                    <a:srgbClr val="CC66FF"/>
                  </a:solidFill>
                  <a:latin typeface="Arial" pitchFamily="34" charset="0"/>
                </a:rPr>
                <a:t>    </a:t>
              </a:r>
              <a:r>
                <a:rPr kumimoji="0" lang="en-US" altLang="zh-CN" sz="2800" b="1" dirty="0" err="1">
                  <a:latin typeface="Arial" pitchFamily="34" charset="0"/>
                </a:rPr>
                <a:t>Ki</a:t>
              </a:r>
              <a:r>
                <a:rPr kumimoji="0" lang="en-US" altLang="zh-CN" sz="2800" b="1" dirty="0">
                  <a:latin typeface="Arial" pitchFamily="34" charset="0"/>
                  <a:sym typeface="Symbol" pitchFamily="18" charset="2"/>
                </a:rPr>
                <a:t>{0,1,……,R-1}</a:t>
              </a:r>
              <a:r>
                <a:rPr kumimoji="0" lang="en-US" altLang="zh-CN" sz="3600" b="1" baseline="30000" dirty="0">
                  <a:solidFill>
                    <a:srgbClr val="CC66FF"/>
                  </a:solidFill>
                  <a:latin typeface="Arial" pitchFamily="34" charset="0"/>
                </a:rPr>
                <a:t> </a:t>
              </a:r>
              <a:endParaRPr kumimoji="0" lang="en-US" altLang="zh-CN" sz="3600" b="1" dirty="0">
                <a:solidFill>
                  <a:srgbClr val="CC66FF"/>
                </a:solidFill>
                <a:latin typeface="Arial" pitchFamily="34" charset="0"/>
              </a:endParaRPr>
            </a:p>
          </p:txBody>
        </p:sp>
        <p:sp>
          <p:nvSpPr>
            <p:cNvPr id="11299" name="Text Box 73"/>
            <p:cNvSpPr txBox="1">
              <a:spLocks noChangeArrowheads="1"/>
            </p:cNvSpPr>
            <p:nvPr/>
          </p:nvSpPr>
          <p:spPr bwMode="auto">
            <a:xfrm>
              <a:off x="1422" y="2985"/>
              <a:ext cx="494" cy="292"/>
            </a:xfrm>
            <a:prstGeom prst="rect">
              <a:avLst/>
            </a:prstGeom>
            <a:noFill/>
            <a:ln w="12700">
              <a:noFill/>
              <a:miter lim="800000"/>
              <a:headEnd/>
              <a:tailEnd/>
            </a:ln>
          </p:spPr>
          <p:txBody>
            <a:bodyPr wrap="square" lIns="90000" tIns="46800" rIns="90000" bIns="46800" anchor="ctr">
              <a:spAutoFit/>
            </a:bodyPr>
            <a:lstStyle/>
            <a:p>
              <a:pPr algn="ctr" eaLnBrk="1" hangingPunct="1">
                <a:spcBef>
                  <a:spcPct val="50000"/>
                </a:spcBef>
              </a:pPr>
              <a:r>
                <a:rPr kumimoji="0" lang="en-US" altLang="zh-CN" sz="2400" b="1" dirty="0" smtClean="0">
                  <a:latin typeface="Arial" pitchFamily="34" charset="0"/>
                </a:rPr>
                <a:t>n-1</a:t>
              </a:r>
              <a:endParaRPr kumimoji="0" lang="en-US" altLang="zh-CN" sz="2400" b="1" dirty="0">
                <a:latin typeface="Arial" pitchFamily="34" charset="0"/>
              </a:endParaRPr>
            </a:p>
          </p:txBody>
        </p:sp>
        <p:sp>
          <p:nvSpPr>
            <p:cNvPr id="11300" name="Text Box 74"/>
            <p:cNvSpPr txBox="1">
              <a:spLocks noChangeArrowheads="1"/>
            </p:cNvSpPr>
            <p:nvPr/>
          </p:nvSpPr>
          <p:spPr bwMode="auto">
            <a:xfrm>
              <a:off x="1165" y="3443"/>
              <a:ext cx="865"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a:latin typeface="Arial" pitchFamily="34" charset="0"/>
                </a:rPr>
                <a:t>i= -m</a:t>
              </a:r>
            </a:p>
          </p:txBody>
        </p:sp>
      </p:grpSp>
      <p:grpSp>
        <p:nvGrpSpPr>
          <p:cNvPr id="4" name="Group 98"/>
          <p:cNvGrpSpPr>
            <a:grpSpLocks/>
          </p:cNvGrpSpPr>
          <p:nvPr/>
        </p:nvGrpSpPr>
        <p:grpSpPr bwMode="auto">
          <a:xfrm>
            <a:off x="3600450" y="4588936"/>
            <a:ext cx="4796196" cy="805389"/>
            <a:chOff x="2225" y="2969"/>
            <a:chExt cx="3423" cy="605"/>
          </a:xfrm>
        </p:grpSpPr>
        <p:sp>
          <p:nvSpPr>
            <p:cNvPr id="11296" name="AutoShape 79"/>
            <p:cNvSpPr>
              <a:spLocks noChangeArrowheads="1"/>
            </p:cNvSpPr>
            <p:nvPr/>
          </p:nvSpPr>
          <p:spPr bwMode="auto">
            <a:xfrm>
              <a:off x="2225" y="3094"/>
              <a:ext cx="411" cy="480"/>
            </a:xfrm>
            <a:prstGeom prst="flowChartConnector">
              <a:avLst/>
            </a:prstGeom>
            <a:noFill/>
            <a:ln w="28575">
              <a:solidFill>
                <a:schemeClr val="tx2"/>
              </a:solidFill>
              <a:prstDash val="dash"/>
              <a:round/>
              <a:headEnd/>
              <a:tailEnd/>
            </a:ln>
          </p:spPr>
          <p:txBody>
            <a:bodyPr wrap="none" lIns="90000" tIns="46800" rIns="90000" bIns="46800" anchor="ctr"/>
            <a:lstStyle/>
            <a:p>
              <a:pPr algn="ctr" eaLnBrk="1" hangingPunct="1"/>
              <a:endParaRPr kumimoji="0" lang="zh-CN" altLang="zh-CN" sz="1200" b="1">
                <a:latin typeface="Arial" pitchFamily="34" charset="0"/>
              </a:endParaRPr>
            </a:p>
          </p:txBody>
        </p:sp>
        <p:cxnSp>
          <p:nvCxnSpPr>
            <p:cNvPr id="11297" name="AutoShape 80"/>
            <p:cNvCxnSpPr>
              <a:cxnSpLocks noChangeShapeType="1"/>
              <a:stCxn id="11296" idx="7"/>
              <a:endCxn id="11301" idx="2"/>
            </p:cNvCxnSpPr>
            <p:nvPr/>
          </p:nvCxnSpPr>
          <p:spPr bwMode="auto">
            <a:xfrm rot="5400000" flipH="1" flipV="1">
              <a:off x="4014" y="1530"/>
              <a:ext cx="196" cy="3073"/>
            </a:xfrm>
            <a:prstGeom prst="bentConnector5">
              <a:avLst>
                <a:gd name="adj1" fmla="val 87641"/>
                <a:gd name="adj2" fmla="val 39166"/>
                <a:gd name="adj3" fmla="val 12359"/>
              </a:avLst>
            </a:prstGeom>
            <a:noFill/>
            <a:ln w="28575">
              <a:solidFill>
                <a:schemeClr val="tx2"/>
              </a:solidFill>
              <a:miter lim="800000"/>
              <a:headEnd/>
              <a:tailEnd type="triangle" w="med" len="med"/>
            </a:ln>
          </p:spPr>
        </p:cxnSp>
      </p:grpSp>
      <p:grpSp>
        <p:nvGrpSpPr>
          <p:cNvPr id="5" name="Group 96"/>
          <p:cNvGrpSpPr>
            <a:grpSpLocks/>
          </p:cNvGrpSpPr>
          <p:nvPr/>
        </p:nvGrpSpPr>
        <p:grpSpPr bwMode="auto">
          <a:xfrm>
            <a:off x="107950" y="2736850"/>
            <a:ext cx="3533775" cy="1539875"/>
            <a:chOff x="0" y="1960"/>
            <a:chExt cx="2412" cy="970"/>
          </a:xfrm>
        </p:grpSpPr>
        <p:sp>
          <p:nvSpPr>
            <p:cNvPr id="11287" name="Text Box 44"/>
            <p:cNvSpPr txBox="1">
              <a:spLocks noChangeArrowheads="1"/>
            </p:cNvSpPr>
            <p:nvPr/>
          </p:nvSpPr>
          <p:spPr bwMode="auto">
            <a:xfrm>
              <a:off x="0" y="1960"/>
              <a:ext cx="2412" cy="365"/>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b="1">
                  <a:latin typeface="Arial" pitchFamily="34" charset="0"/>
                </a:rPr>
                <a:t>(   </a:t>
              </a:r>
              <a:r>
                <a:rPr kumimoji="0" lang="en-US" altLang="zh-CN" b="1">
                  <a:solidFill>
                    <a:srgbClr val="FF0000"/>
                  </a:solidFill>
                  <a:latin typeface="Arial" pitchFamily="34" charset="0"/>
                </a:rPr>
                <a:t>4        5  .   6 </a:t>
              </a:r>
              <a:r>
                <a:rPr kumimoji="0" lang="en-US" altLang="zh-CN" b="1">
                  <a:latin typeface="Arial" pitchFamily="34" charset="0"/>
                </a:rPr>
                <a:t>)</a:t>
              </a:r>
              <a:r>
                <a:rPr kumimoji="0" lang="en-US" altLang="zh-CN" b="1" baseline="-25000">
                  <a:latin typeface="Arial" pitchFamily="34" charset="0"/>
                </a:rPr>
                <a:t>10</a:t>
              </a:r>
              <a:endParaRPr kumimoji="0" lang="en-US" altLang="zh-CN" sz="1200" b="1">
                <a:latin typeface="Arial" pitchFamily="34" charset="0"/>
              </a:endParaRPr>
            </a:p>
          </p:txBody>
        </p:sp>
        <p:sp>
          <p:nvSpPr>
            <p:cNvPr id="11288" name="Line 46"/>
            <p:cNvSpPr>
              <a:spLocks noChangeShapeType="1"/>
            </p:cNvSpPr>
            <p:nvPr/>
          </p:nvSpPr>
          <p:spPr bwMode="auto">
            <a:xfrm>
              <a:off x="485" y="2322"/>
              <a:ext cx="0" cy="340"/>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sp>
          <p:nvSpPr>
            <p:cNvPr id="11289" name="Line 47"/>
            <p:cNvSpPr>
              <a:spLocks noChangeShapeType="1"/>
            </p:cNvSpPr>
            <p:nvPr/>
          </p:nvSpPr>
          <p:spPr bwMode="auto">
            <a:xfrm flipH="1">
              <a:off x="1265" y="2331"/>
              <a:ext cx="0" cy="331"/>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sp>
          <p:nvSpPr>
            <p:cNvPr id="11290" name="Text Box 51"/>
            <p:cNvSpPr txBox="1">
              <a:spLocks noChangeArrowheads="1"/>
            </p:cNvSpPr>
            <p:nvPr/>
          </p:nvSpPr>
          <p:spPr bwMode="auto">
            <a:xfrm>
              <a:off x="203" y="2642"/>
              <a:ext cx="746"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a:solidFill>
                    <a:srgbClr val="FF0000"/>
                  </a:solidFill>
                  <a:latin typeface="Arial" pitchFamily="34" charset="0"/>
                </a:rPr>
                <a:t>4</a:t>
              </a:r>
              <a:r>
                <a:rPr kumimoji="0" lang="en-US" altLang="zh-CN" sz="2400" b="1">
                  <a:latin typeface="Arial" pitchFamily="34" charset="0"/>
                  <a:sym typeface="Symbol" pitchFamily="18" charset="2"/>
                </a:rPr>
                <a:t></a:t>
              </a:r>
              <a:r>
                <a:rPr kumimoji="0" lang="en-US" altLang="zh-CN" sz="2400" b="1">
                  <a:solidFill>
                    <a:schemeClr val="accent2"/>
                  </a:solidFill>
                  <a:latin typeface="Arial" pitchFamily="34" charset="0"/>
                  <a:sym typeface="Symbol" pitchFamily="18" charset="2"/>
                </a:rPr>
                <a:t>10</a:t>
              </a:r>
              <a:r>
                <a:rPr kumimoji="0" lang="en-US" altLang="zh-CN" sz="2400" b="1" baseline="30000">
                  <a:solidFill>
                    <a:schemeClr val="accent2"/>
                  </a:solidFill>
                  <a:latin typeface="Arial" pitchFamily="34" charset="0"/>
                  <a:sym typeface="Symbol" pitchFamily="18" charset="2"/>
                </a:rPr>
                <a:t>1</a:t>
              </a:r>
            </a:p>
          </p:txBody>
        </p:sp>
        <p:sp>
          <p:nvSpPr>
            <p:cNvPr id="11291" name="Text Box 52"/>
            <p:cNvSpPr txBox="1">
              <a:spLocks noChangeArrowheads="1"/>
            </p:cNvSpPr>
            <p:nvPr/>
          </p:nvSpPr>
          <p:spPr bwMode="auto">
            <a:xfrm>
              <a:off x="938" y="2639"/>
              <a:ext cx="746"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a:solidFill>
                    <a:srgbClr val="FF0000"/>
                  </a:solidFill>
                  <a:latin typeface="Arial" pitchFamily="34" charset="0"/>
                </a:rPr>
                <a:t>5</a:t>
              </a:r>
              <a:r>
                <a:rPr kumimoji="0" lang="en-US" altLang="zh-CN" sz="2400" b="1">
                  <a:latin typeface="Arial" pitchFamily="34" charset="0"/>
                  <a:sym typeface="Symbol" pitchFamily="18" charset="2"/>
                </a:rPr>
                <a:t></a:t>
              </a:r>
              <a:r>
                <a:rPr kumimoji="0" lang="en-US" altLang="zh-CN" sz="2400" b="1">
                  <a:solidFill>
                    <a:schemeClr val="accent2"/>
                  </a:solidFill>
                  <a:latin typeface="Arial" pitchFamily="34" charset="0"/>
                  <a:sym typeface="Symbol" pitchFamily="18" charset="2"/>
                </a:rPr>
                <a:t>10</a:t>
              </a:r>
              <a:r>
                <a:rPr kumimoji="0" lang="en-US" altLang="zh-CN" sz="2400" b="1" baseline="30000">
                  <a:solidFill>
                    <a:schemeClr val="accent2"/>
                  </a:solidFill>
                  <a:latin typeface="Arial" pitchFamily="34" charset="0"/>
                  <a:sym typeface="Symbol" pitchFamily="18" charset="2"/>
                </a:rPr>
                <a:t>0</a:t>
              </a:r>
            </a:p>
          </p:txBody>
        </p:sp>
        <p:sp>
          <p:nvSpPr>
            <p:cNvPr id="11292" name="Text Box 53"/>
            <p:cNvSpPr txBox="1">
              <a:spLocks noChangeArrowheads="1"/>
            </p:cNvSpPr>
            <p:nvPr/>
          </p:nvSpPr>
          <p:spPr bwMode="auto">
            <a:xfrm>
              <a:off x="850" y="2595"/>
              <a:ext cx="226" cy="327"/>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800" b="1">
                  <a:solidFill>
                    <a:srgbClr val="000066"/>
                  </a:solidFill>
                  <a:latin typeface="Arial" pitchFamily="34" charset="0"/>
                  <a:sym typeface="Symbol" pitchFamily="18" charset="2"/>
                </a:rPr>
                <a:t></a:t>
              </a:r>
              <a:endParaRPr kumimoji="0" lang="en-US" altLang="zh-CN" sz="1200" b="1">
                <a:solidFill>
                  <a:srgbClr val="000066"/>
                </a:solidFill>
                <a:latin typeface="Arial" pitchFamily="34" charset="0"/>
              </a:endParaRPr>
            </a:p>
          </p:txBody>
        </p:sp>
        <p:sp>
          <p:nvSpPr>
            <p:cNvPr id="11293" name="Text Box 83"/>
            <p:cNvSpPr txBox="1">
              <a:spLocks noChangeArrowheads="1"/>
            </p:cNvSpPr>
            <p:nvPr/>
          </p:nvSpPr>
          <p:spPr bwMode="auto">
            <a:xfrm>
              <a:off x="1646" y="2636"/>
              <a:ext cx="746"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a:solidFill>
                    <a:srgbClr val="FF0000"/>
                  </a:solidFill>
                  <a:latin typeface="Arial" pitchFamily="34" charset="0"/>
                </a:rPr>
                <a:t>6</a:t>
              </a:r>
              <a:r>
                <a:rPr kumimoji="0" lang="en-US" altLang="zh-CN" sz="2400" b="1">
                  <a:latin typeface="Arial" pitchFamily="34" charset="0"/>
                  <a:sym typeface="Symbol" pitchFamily="18" charset="2"/>
                </a:rPr>
                <a:t></a:t>
              </a:r>
              <a:r>
                <a:rPr kumimoji="0" lang="en-US" altLang="zh-CN" sz="2400" b="1">
                  <a:solidFill>
                    <a:schemeClr val="accent2"/>
                  </a:solidFill>
                  <a:latin typeface="Arial" pitchFamily="34" charset="0"/>
                  <a:sym typeface="Symbol" pitchFamily="18" charset="2"/>
                </a:rPr>
                <a:t>10</a:t>
              </a:r>
              <a:r>
                <a:rPr kumimoji="0" lang="en-US" altLang="zh-CN" sz="2400" b="1" baseline="30000">
                  <a:solidFill>
                    <a:schemeClr val="accent2"/>
                  </a:solidFill>
                  <a:latin typeface="Arial" pitchFamily="34" charset="0"/>
                  <a:sym typeface="Symbol" pitchFamily="18" charset="2"/>
                </a:rPr>
                <a:t>-1</a:t>
              </a:r>
            </a:p>
          </p:txBody>
        </p:sp>
        <p:sp>
          <p:nvSpPr>
            <p:cNvPr id="11294" name="Text Box 84"/>
            <p:cNvSpPr txBox="1">
              <a:spLocks noChangeArrowheads="1"/>
            </p:cNvSpPr>
            <p:nvPr/>
          </p:nvSpPr>
          <p:spPr bwMode="auto">
            <a:xfrm>
              <a:off x="1549" y="2601"/>
              <a:ext cx="226" cy="327"/>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800" b="1">
                  <a:solidFill>
                    <a:srgbClr val="000066"/>
                  </a:solidFill>
                  <a:latin typeface="Arial" pitchFamily="34" charset="0"/>
                  <a:sym typeface="Symbol" pitchFamily="18" charset="2"/>
                </a:rPr>
                <a:t></a:t>
              </a:r>
              <a:endParaRPr kumimoji="0" lang="en-US" altLang="zh-CN" sz="1200" b="1">
                <a:solidFill>
                  <a:srgbClr val="000066"/>
                </a:solidFill>
                <a:latin typeface="Arial" pitchFamily="34" charset="0"/>
              </a:endParaRPr>
            </a:p>
          </p:txBody>
        </p:sp>
        <p:sp>
          <p:nvSpPr>
            <p:cNvPr id="11295" name="Line 85"/>
            <p:cNvSpPr>
              <a:spLocks noChangeShapeType="1"/>
            </p:cNvSpPr>
            <p:nvPr/>
          </p:nvSpPr>
          <p:spPr bwMode="auto">
            <a:xfrm flipH="1">
              <a:off x="1865" y="2319"/>
              <a:ext cx="0" cy="331"/>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grpSp>
      <p:grpSp>
        <p:nvGrpSpPr>
          <p:cNvPr id="6" name="Group 97"/>
          <p:cNvGrpSpPr>
            <a:grpSpLocks/>
          </p:cNvGrpSpPr>
          <p:nvPr/>
        </p:nvGrpSpPr>
        <p:grpSpPr bwMode="auto">
          <a:xfrm>
            <a:off x="3565525" y="2717800"/>
            <a:ext cx="4149725" cy="1536700"/>
            <a:chOff x="2360" y="1948"/>
            <a:chExt cx="2254" cy="968"/>
          </a:xfrm>
        </p:grpSpPr>
        <p:sp>
          <p:nvSpPr>
            <p:cNvPr id="11278" name="Text Box 86"/>
            <p:cNvSpPr txBox="1">
              <a:spLocks noChangeArrowheads="1"/>
            </p:cNvSpPr>
            <p:nvPr/>
          </p:nvSpPr>
          <p:spPr bwMode="auto">
            <a:xfrm>
              <a:off x="2360" y="1948"/>
              <a:ext cx="2254" cy="370"/>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b="1">
                  <a:latin typeface="Arial" pitchFamily="34" charset="0"/>
                </a:rPr>
                <a:t>( </a:t>
              </a:r>
              <a:r>
                <a:rPr kumimoji="0" lang="en-US" altLang="zh-CN" b="1">
                  <a:solidFill>
                    <a:srgbClr val="FF0000"/>
                  </a:solidFill>
                  <a:latin typeface="Arial" pitchFamily="34" charset="0"/>
                </a:rPr>
                <a:t>5         2  .   6 </a:t>
              </a:r>
              <a:r>
                <a:rPr kumimoji="0" lang="en-US" altLang="zh-CN" b="1">
                  <a:latin typeface="Arial" pitchFamily="34" charset="0"/>
                </a:rPr>
                <a:t>)</a:t>
              </a:r>
              <a:r>
                <a:rPr kumimoji="0" lang="en-US" altLang="zh-CN" b="1" baseline="-25000">
                  <a:latin typeface="Arial" pitchFamily="34" charset="0"/>
                </a:rPr>
                <a:t>8</a:t>
              </a:r>
              <a:endParaRPr kumimoji="0" lang="en-US" altLang="zh-CN" sz="1200" b="1">
                <a:latin typeface="Arial" pitchFamily="34" charset="0"/>
              </a:endParaRPr>
            </a:p>
          </p:txBody>
        </p:sp>
        <p:sp>
          <p:nvSpPr>
            <p:cNvPr id="11279" name="Line 87"/>
            <p:cNvSpPr>
              <a:spLocks noChangeShapeType="1"/>
            </p:cNvSpPr>
            <p:nvPr/>
          </p:nvSpPr>
          <p:spPr bwMode="auto">
            <a:xfrm>
              <a:off x="2868" y="2305"/>
              <a:ext cx="0" cy="340"/>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sp>
          <p:nvSpPr>
            <p:cNvPr id="11280" name="Line 88"/>
            <p:cNvSpPr>
              <a:spLocks noChangeShapeType="1"/>
            </p:cNvSpPr>
            <p:nvPr/>
          </p:nvSpPr>
          <p:spPr bwMode="auto">
            <a:xfrm flipH="1">
              <a:off x="3532" y="2305"/>
              <a:ext cx="0" cy="331"/>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sp>
          <p:nvSpPr>
            <p:cNvPr id="11281" name="Text Box 89"/>
            <p:cNvSpPr txBox="1">
              <a:spLocks noChangeArrowheads="1"/>
            </p:cNvSpPr>
            <p:nvPr/>
          </p:nvSpPr>
          <p:spPr bwMode="auto">
            <a:xfrm>
              <a:off x="2513" y="2623"/>
              <a:ext cx="746"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dirty="0">
                  <a:solidFill>
                    <a:srgbClr val="FF0000"/>
                  </a:solidFill>
                  <a:latin typeface="Arial" pitchFamily="34" charset="0"/>
                </a:rPr>
                <a:t>5</a:t>
              </a:r>
              <a:r>
                <a:rPr kumimoji="0" lang="en-US" altLang="zh-CN" sz="2400" b="1" dirty="0">
                  <a:latin typeface="Arial" pitchFamily="34" charset="0"/>
                  <a:sym typeface="Symbol" pitchFamily="18" charset="2"/>
                </a:rPr>
                <a:t></a:t>
              </a:r>
              <a:r>
                <a:rPr kumimoji="0" lang="en-US" altLang="zh-CN" sz="2400" b="1" dirty="0">
                  <a:solidFill>
                    <a:schemeClr val="accent2"/>
                  </a:solidFill>
                  <a:latin typeface="Arial" pitchFamily="34" charset="0"/>
                  <a:sym typeface="Symbol" pitchFamily="18" charset="2"/>
                </a:rPr>
                <a:t>8</a:t>
              </a:r>
              <a:r>
                <a:rPr kumimoji="0" lang="en-US" altLang="zh-CN" sz="2400" b="1" baseline="30000" dirty="0">
                  <a:solidFill>
                    <a:schemeClr val="accent2"/>
                  </a:solidFill>
                  <a:latin typeface="Arial" pitchFamily="34" charset="0"/>
                  <a:sym typeface="Symbol" pitchFamily="18" charset="2"/>
                </a:rPr>
                <a:t>1</a:t>
              </a:r>
            </a:p>
          </p:txBody>
        </p:sp>
        <p:sp>
          <p:nvSpPr>
            <p:cNvPr id="11282" name="Text Box 90"/>
            <p:cNvSpPr txBox="1">
              <a:spLocks noChangeArrowheads="1"/>
            </p:cNvSpPr>
            <p:nvPr/>
          </p:nvSpPr>
          <p:spPr bwMode="auto">
            <a:xfrm>
              <a:off x="3178" y="2627"/>
              <a:ext cx="746"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dirty="0">
                  <a:solidFill>
                    <a:srgbClr val="FF0000"/>
                  </a:solidFill>
                  <a:latin typeface="Arial" pitchFamily="34" charset="0"/>
                </a:rPr>
                <a:t>2</a:t>
              </a:r>
              <a:r>
                <a:rPr kumimoji="0" lang="en-US" altLang="zh-CN" sz="2400" b="1" dirty="0">
                  <a:latin typeface="Arial" pitchFamily="34" charset="0"/>
                  <a:sym typeface="Symbol" pitchFamily="18" charset="2"/>
                </a:rPr>
                <a:t></a:t>
              </a:r>
              <a:r>
                <a:rPr kumimoji="0" lang="en-US" altLang="zh-CN" sz="2400" b="1" dirty="0">
                  <a:solidFill>
                    <a:schemeClr val="accent2"/>
                  </a:solidFill>
                  <a:latin typeface="Arial" pitchFamily="34" charset="0"/>
                  <a:sym typeface="Symbol" pitchFamily="18" charset="2"/>
                </a:rPr>
                <a:t>8</a:t>
              </a:r>
              <a:r>
                <a:rPr kumimoji="0" lang="en-US" altLang="zh-CN" sz="2400" b="1" baseline="30000" dirty="0">
                  <a:solidFill>
                    <a:schemeClr val="accent2"/>
                  </a:solidFill>
                  <a:latin typeface="Arial" pitchFamily="34" charset="0"/>
                  <a:sym typeface="Symbol" pitchFamily="18" charset="2"/>
                </a:rPr>
                <a:t>0</a:t>
              </a:r>
            </a:p>
          </p:txBody>
        </p:sp>
        <p:sp>
          <p:nvSpPr>
            <p:cNvPr id="11283" name="Text Box 91"/>
            <p:cNvSpPr txBox="1">
              <a:spLocks noChangeArrowheads="1"/>
            </p:cNvSpPr>
            <p:nvPr/>
          </p:nvSpPr>
          <p:spPr bwMode="auto">
            <a:xfrm>
              <a:off x="3111" y="2583"/>
              <a:ext cx="226" cy="327"/>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800" b="1" dirty="0">
                  <a:solidFill>
                    <a:srgbClr val="000066"/>
                  </a:solidFill>
                  <a:latin typeface="Arial" pitchFamily="34" charset="0"/>
                  <a:sym typeface="Symbol" pitchFamily="18" charset="2"/>
                </a:rPr>
                <a:t></a:t>
              </a:r>
              <a:endParaRPr kumimoji="0" lang="en-US" altLang="zh-CN" sz="1200" b="1" dirty="0">
                <a:solidFill>
                  <a:srgbClr val="000066"/>
                </a:solidFill>
                <a:latin typeface="Arial" pitchFamily="34" charset="0"/>
              </a:endParaRPr>
            </a:p>
          </p:txBody>
        </p:sp>
        <p:sp>
          <p:nvSpPr>
            <p:cNvPr id="11284" name="Text Box 92"/>
            <p:cNvSpPr txBox="1">
              <a:spLocks noChangeArrowheads="1"/>
            </p:cNvSpPr>
            <p:nvPr/>
          </p:nvSpPr>
          <p:spPr bwMode="auto">
            <a:xfrm>
              <a:off x="3767" y="2624"/>
              <a:ext cx="747" cy="288"/>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400" b="1" dirty="0">
                  <a:solidFill>
                    <a:srgbClr val="FF0000"/>
                  </a:solidFill>
                  <a:latin typeface="Arial" pitchFamily="34" charset="0"/>
                </a:rPr>
                <a:t>6</a:t>
              </a:r>
              <a:r>
                <a:rPr kumimoji="0" lang="en-US" altLang="zh-CN" sz="2400" b="1" dirty="0">
                  <a:latin typeface="Arial" pitchFamily="34" charset="0"/>
                  <a:sym typeface="Symbol" pitchFamily="18" charset="2"/>
                </a:rPr>
                <a:t></a:t>
              </a:r>
              <a:r>
                <a:rPr kumimoji="0" lang="en-US" altLang="zh-CN" sz="2400" b="1" dirty="0">
                  <a:solidFill>
                    <a:schemeClr val="accent2"/>
                  </a:solidFill>
                  <a:latin typeface="Arial" pitchFamily="34" charset="0"/>
                  <a:sym typeface="Symbol" pitchFamily="18" charset="2"/>
                </a:rPr>
                <a:t>8</a:t>
              </a:r>
              <a:r>
                <a:rPr kumimoji="0" lang="en-US" altLang="zh-CN" sz="2400" b="1" baseline="30000" dirty="0">
                  <a:solidFill>
                    <a:schemeClr val="accent2"/>
                  </a:solidFill>
                  <a:latin typeface="Arial" pitchFamily="34" charset="0"/>
                  <a:sym typeface="Symbol" pitchFamily="18" charset="2"/>
                </a:rPr>
                <a:t>-1</a:t>
              </a:r>
            </a:p>
          </p:txBody>
        </p:sp>
        <p:sp>
          <p:nvSpPr>
            <p:cNvPr id="11285" name="Text Box 93"/>
            <p:cNvSpPr txBox="1">
              <a:spLocks noChangeArrowheads="1"/>
            </p:cNvSpPr>
            <p:nvPr/>
          </p:nvSpPr>
          <p:spPr bwMode="auto">
            <a:xfrm>
              <a:off x="3751" y="2589"/>
              <a:ext cx="226" cy="327"/>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kumimoji="0" lang="en-US" altLang="zh-CN" sz="2800" b="1">
                  <a:solidFill>
                    <a:srgbClr val="000066"/>
                  </a:solidFill>
                  <a:latin typeface="Arial" pitchFamily="34" charset="0"/>
                  <a:sym typeface="Symbol" pitchFamily="18" charset="2"/>
                </a:rPr>
                <a:t></a:t>
              </a:r>
              <a:endParaRPr kumimoji="0" lang="en-US" altLang="zh-CN" sz="1200" b="1">
                <a:solidFill>
                  <a:srgbClr val="000066"/>
                </a:solidFill>
                <a:latin typeface="Arial" pitchFamily="34" charset="0"/>
              </a:endParaRPr>
            </a:p>
          </p:txBody>
        </p:sp>
        <p:sp>
          <p:nvSpPr>
            <p:cNvPr id="11286" name="Line 94"/>
            <p:cNvSpPr>
              <a:spLocks noChangeShapeType="1"/>
            </p:cNvSpPr>
            <p:nvPr/>
          </p:nvSpPr>
          <p:spPr bwMode="auto">
            <a:xfrm flipH="1">
              <a:off x="4041" y="2305"/>
              <a:ext cx="0" cy="331"/>
            </a:xfrm>
            <a:prstGeom prst="line">
              <a:avLst/>
            </a:prstGeom>
            <a:noFill/>
            <a:ln w="38100">
              <a:solidFill>
                <a:schemeClr val="tx1"/>
              </a:solidFill>
              <a:round/>
              <a:headEnd/>
              <a:tailEnd type="triangle" w="med" len="med"/>
            </a:ln>
          </p:spPr>
          <p:txBody>
            <a:bodyPr wrap="none" lIns="90000" tIns="46800" rIns="90000" bIns="46800" anchor="ctr"/>
            <a:lstStyle/>
            <a:p>
              <a:endParaRPr lang="zh-CN" altLang="en-US"/>
            </a:p>
          </p:txBody>
        </p:sp>
      </p:grpSp>
      <p:sp>
        <p:nvSpPr>
          <p:cNvPr id="58463" name="Line 95"/>
          <p:cNvSpPr>
            <a:spLocks noChangeShapeType="1"/>
          </p:cNvSpPr>
          <p:nvPr/>
        </p:nvSpPr>
        <p:spPr bwMode="auto">
          <a:xfrm>
            <a:off x="3613150" y="2616200"/>
            <a:ext cx="0" cy="1660525"/>
          </a:xfrm>
          <a:prstGeom prst="line">
            <a:avLst/>
          </a:prstGeom>
          <a:noFill/>
          <a:ln w="28575">
            <a:solidFill>
              <a:schemeClr val="tx2"/>
            </a:solidFill>
            <a:round/>
            <a:headEnd/>
            <a:tailEnd/>
          </a:ln>
        </p:spPr>
        <p:txBody>
          <a:bodyPr wrap="none" lIns="90000" tIns="46800" rIns="90000" bIns="46800" anchor="ctr"/>
          <a:lstStyle/>
          <a:p>
            <a:endParaRPr lang="zh-CN" altLang="en-US"/>
          </a:p>
        </p:txBody>
      </p:sp>
      <p:sp>
        <p:nvSpPr>
          <p:cNvPr id="58467" name="Text Box 99"/>
          <p:cNvSpPr txBox="1">
            <a:spLocks noChangeArrowheads="1"/>
          </p:cNvSpPr>
          <p:nvPr/>
        </p:nvSpPr>
        <p:spPr bwMode="auto">
          <a:xfrm>
            <a:off x="708896" y="1985994"/>
            <a:ext cx="4352771" cy="525401"/>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kumimoji="0" lang="en-US" altLang="zh-CN" sz="2800" b="1" dirty="0">
                <a:latin typeface="华文楷体" pitchFamily="2" charset="-122"/>
                <a:ea typeface="华文楷体" pitchFamily="2" charset="-122"/>
              </a:rPr>
              <a:t>(</a:t>
            </a:r>
            <a:r>
              <a:rPr kumimoji="0" lang="en-US" altLang="zh-CN" sz="2800" b="1" dirty="0">
                <a:solidFill>
                  <a:srgbClr val="FF0000"/>
                </a:solidFill>
                <a:latin typeface="华文楷体" pitchFamily="2" charset="-122"/>
                <a:ea typeface="华文楷体" pitchFamily="2" charset="-122"/>
              </a:rPr>
              <a:t>45.6</a:t>
            </a:r>
            <a:r>
              <a:rPr kumimoji="0" lang="en-US" altLang="zh-CN" sz="2800" b="1" dirty="0">
                <a:latin typeface="华文楷体" pitchFamily="2" charset="-122"/>
                <a:ea typeface="华文楷体" pitchFamily="2" charset="-122"/>
              </a:rPr>
              <a:t>)</a:t>
            </a:r>
            <a:r>
              <a:rPr kumimoji="0" lang="en-US" altLang="zh-CN" sz="2800" b="1" baseline="-25000" dirty="0">
                <a:latin typeface="华文楷体" pitchFamily="2" charset="-122"/>
                <a:ea typeface="华文楷体" pitchFamily="2" charset="-122"/>
              </a:rPr>
              <a:t>10</a:t>
            </a:r>
            <a:r>
              <a:rPr kumimoji="0" lang="en-US" altLang="zh-CN" sz="2800" b="1" dirty="0">
                <a:latin typeface="华文楷体" pitchFamily="2" charset="-122"/>
                <a:ea typeface="华文楷体" pitchFamily="2" charset="-122"/>
              </a:rPr>
              <a:t> </a:t>
            </a:r>
            <a:r>
              <a:rPr kumimoji="0" lang="zh-CN" altLang="en-US" sz="2800" b="1" dirty="0">
                <a:latin typeface="华文楷体" pitchFamily="2" charset="-122"/>
                <a:ea typeface="华文楷体" pitchFamily="2" charset="-122"/>
              </a:rPr>
              <a:t>和</a:t>
            </a:r>
            <a:r>
              <a:rPr kumimoji="0" lang="en-US" altLang="zh-CN" sz="2800" b="1" dirty="0">
                <a:latin typeface="华文楷体" pitchFamily="2" charset="-122"/>
                <a:ea typeface="华文楷体" pitchFamily="2" charset="-122"/>
              </a:rPr>
              <a:t>(</a:t>
            </a:r>
            <a:r>
              <a:rPr kumimoji="0" lang="en-US" altLang="zh-CN" sz="2800" b="1" dirty="0">
                <a:solidFill>
                  <a:srgbClr val="FF0000"/>
                </a:solidFill>
                <a:latin typeface="华文楷体" pitchFamily="2" charset="-122"/>
                <a:ea typeface="华文楷体" pitchFamily="2" charset="-122"/>
              </a:rPr>
              <a:t>52.6</a:t>
            </a:r>
            <a:r>
              <a:rPr kumimoji="0" lang="en-US" altLang="zh-CN" sz="2800" b="1" dirty="0">
                <a:latin typeface="华文楷体" pitchFamily="2" charset="-122"/>
                <a:ea typeface="华文楷体" pitchFamily="2" charset="-122"/>
              </a:rPr>
              <a:t>)</a:t>
            </a:r>
            <a:r>
              <a:rPr kumimoji="0" lang="en-US" altLang="zh-CN" sz="2800" b="1" baseline="-25000" dirty="0">
                <a:latin typeface="华文楷体" pitchFamily="2" charset="-122"/>
                <a:ea typeface="华文楷体" pitchFamily="2" charset="-122"/>
              </a:rPr>
              <a:t>8</a:t>
            </a:r>
            <a:r>
              <a:rPr kumimoji="0" lang="zh-CN" altLang="en-US" sz="2800" b="1" dirty="0">
                <a:latin typeface="华文楷体" pitchFamily="2" charset="-122"/>
                <a:ea typeface="华文楷体" pitchFamily="2" charset="-122"/>
              </a:rPr>
              <a:t>两数谁大？</a:t>
            </a:r>
          </a:p>
        </p:txBody>
      </p:sp>
      <p:sp>
        <p:nvSpPr>
          <p:cNvPr id="58475" name="Rectangle 107"/>
          <p:cNvSpPr>
            <a:spLocks noChangeArrowheads="1"/>
          </p:cNvSpPr>
          <p:nvPr/>
        </p:nvSpPr>
        <p:spPr bwMode="auto">
          <a:xfrm>
            <a:off x="2413000" y="5661969"/>
            <a:ext cx="6335713" cy="1079399"/>
          </a:xfrm>
          <a:prstGeom prst="rect">
            <a:avLst/>
          </a:prstGeom>
          <a:noFill/>
          <a:ln w="28575">
            <a:pattFill prst="dkUpDiag">
              <a:fgClr>
                <a:srgbClr val="FF66FF"/>
              </a:fgClr>
              <a:bgClr>
                <a:srgbClr val="FFFFFF"/>
              </a:bgClr>
            </a:pattFill>
            <a:miter lim="800000"/>
            <a:headEnd/>
            <a:tailEnd/>
          </a:ln>
          <a:effectLst/>
        </p:spPr>
        <p:txBody>
          <a:bodyPr wrap="square" lIns="90000" tIns="46800" rIns="90000" bIns="46800" anchor="ctr">
            <a:spAutoFit/>
          </a:bodyPr>
          <a:lstStyle/>
          <a:p>
            <a:pPr eaLnBrk="1" hangingPunct="1">
              <a:defRPr/>
            </a:pPr>
            <a:r>
              <a:rPr kumimoji="0" lang="en-US" altLang="zh-CN" b="1" dirty="0" err="1" smtClean="0">
                <a:solidFill>
                  <a:srgbClr val="000066"/>
                </a:solidFill>
                <a:effectLst>
                  <a:outerShdw blurRad="38100" dist="38100" dir="2700000" algn="tl">
                    <a:srgbClr val="C0C0C0"/>
                  </a:outerShdw>
                </a:effectLst>
                <a:latin typeface="华文楷体" pitchFamily="2" charset="-122"/>
                <a:ea typeface="华文楷体" pitchFamily="2" charset="-122"/>
              </a:rPr>
              <a:t>Ki</a:t>
            </a:r>
            <a:r>
              <a:rPr kumimoji="0" lang="zh-CN" altLang="en-US" b="1" dirty="0" smtClean="0">
                <a:solidFill>
                  <a:srgbClr val="000066"/>
                </a:solidFill>
                <a:effectLst>
                  <a:outerShdw blurRad="38100" dist="38100" dir="2700000" algn="tl">
                    <a:srgbClr val="C0C0C0"/>
                  </a:outerShdw>
                </a:effectLst>
                <a:latin typeface="华文楷体" pitchFamily="2" charset="-122"/>
                <a:ea typeface="华文楷体" pitchFamily="2" charset="-122"/>
              </a:rPr>
              <a:t>是数码，</a:t>
            </a:r>
            <a:r>
              <a:rPr kumimoji="0" lang="en-US"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rPr>
              <a:t>R</a:t>
            </a:r>
            <a:r>
              <a:rPr kumimoji="0" lang="zh-CN" altLang="en-US" b="1" dirty="0" smtClean="0">
                <a:solidFill>
                  <a:srgbClr val="000066"/>
                </a:solidFill>
                <a:effectLst>
                  <a:outerShdw blurRad="38100" dist="38100" dir="2700000" algn="tl">
                    <a:srgbClr val="C0C0C0"/>
                  </a:outerShdw>
                </a:effectLst>
                <a:latin typeface="华文楷体" pitchFamily="2" charset="-122"/>
                <a:ea typeface="华文楷体" pitchFamily="2" charset="-122"/>
              </a:rPr>
              <a:t>是基数，</a:t>
            </a:r>
            <a:r>
              <a:rPr kumimoji="0" lang="en-US"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rPr>
              <a:t>R</a:t>
            </a:r>
            <a:r>
              <a:rPr kumimoji="0" lang="en-US" altLang="zh-CN" b="1" baseline="30000" dirty="0" smtClean="0">
                <a:solidFill>
                  <a:srgbClr val="000066"/>
                </a:solidFill>
                <a:effectLst>
                  <a:outerShdw blurRad="38100" dist="38100" dir="2700000" algn="tl">
                    <a:srgbClr val="C0C0C0"/>
                  </a:outerShdw>
                </a:effectLst>
                <a:latin typeface="华文楷体" pitchFamily="2" charset="-122"/>
                <a:ea typeface="华文楷体" pitchFamily="2" charset="-122"/>
              </a:rPr>
              <a:t>i</a:t>
            </a:r>
            <a:r>
              <a:rPr kumimoji="0" lang="zh-CN" altLang="en-US" b="1" dirty="0" smtClean="0">
                <a:solidFill>
                  <a:srgbClr val="000066"/>
                </a:solidFill>
                <a:effectLst>
                  <a:outerShdw blurRad="38100" dist="38100" dir="2700000" algn="tl">
                    <a:srgbClr val="C0C0C0"/>
                  </a:outerShdw>
                </a:effectLst>
                <a:latin typeface="华文楷体" pitchFamily="2" charset="-122"/>
                <a:ea typeface="华文楷体" pitchFamily="2" charset="-122"/>
              </a:rPr>
              <a:t>是位值</a:t>
            </a:r>
            <a:r>
              <a:rPr kumimoji="0" lang="en-US"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rPr>
              <a:t>/</a:t>
            </a:r>
            <a:r>
              <a:rPr kumimoji="0" lang="zh-CN" altLang="en-US" b="1" dirty="0" smtClean="0">
                <a:solidFill>
                  <a:srgbClr val="000066"/>
                </a:solidFill>
                <a:effectLst>
                  <a:outerShdw blurRad="38100" dist="38100" dir="2700000" algn="tl">
                    <a:srgbClr val="C0C0C0"/>
                  </a:outerShdw>
                </a:effectLst>
                <a:latin typeface="华文楷体" pitchFamily="2" charset="-122"/>
                <a:ea typeface="华文楷体" pitchFamily="2" charset="-122"/>
              </a:rPr>
              <a:t>权</a:t>
            </a:r>
            <a:endParaRPr kumimoji="0" lang="en-US"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endParaRPr>
          </a:p>
          <a:p>
            <a:pPr eaLnBrk="1" hangingPunct="1">
              <a:defRPr/>
            </a:pPr>
            <a:r>
              <a:rPr kumimoji="0" lang="en-US"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rPr>
              <a:t>n</a:t>
            </a:r>
            <a:r>
              <a:rPr kumimoji="0" lang="zh-CN" altLang="zh-CN" b="1" dirty="0">
                <a:solidFill>
                  <a:srgbClr val="000066"/>
                </a:solidFill>
                <a:effectLst>
                  <a:outerShdw blurRad="38100" dist="38100" dir="2700000" algn="tl">
                    <a:srgbClr val="C0C0C0"/>
                  </a:outerShdw>
                </a:effectLst>
                <a:latin typeface="华文楷体" pitchFamily="2" charset="-122"/>
                <a:ea typeface="华文楷体" pitchFamily="2" charset="-122"/>
              </a:rPr>
              <a:t>=整数</a:t>
            </a:r>
            <a:r>
              <a:rPr kumimoji="0" lang="zh-CN" altLang="zh-CN" b="1" dirty="0" smtClean="0">
                <a:solidFill>
                  <a:srgbClr val="000066"/>
                </a:solidFill>
                <a:effectLst>
                  <a:outerShdw blurRad="38100" dist="38100" dir="2700000" algn="tl">
                    <a:srgbClr val="C0C0C0"/>
                  </a:outerShdw>
                </a:effectLst>
                <a:latin typeface="华文楷体" pitchFamily="2" charset="-122"/>
                <a:ea typeface="华文楷体" pitchFamily="2" charset="-122"/>
              </a:rPr>
              <a:t>位数；</a:t>
            </a:r>
            <a:r>
              <a:rPr kumimoji="0" lang="en-US" altLang="zh-CN" b="1" dirty="0">
                <a:solidFill>
                  <a:srgbClr val="000066"/>
                </a:solidFill>
                <a:effectLst>
                  <a:outerShdw blurRad="38100" dist="38100" dir="2700000" algn="tl">
                    <a:srgbClr val="C0C0C0"/>
                  </a:outerShdw>
                </a:effectLst>
                <a:latin typeface="华文楷体" pitchFamily="2" charset="-122"/>
                <a:ea typeface="华文楷体" pitchFamily="2" charset="-122"/>
              </a:rPr>
              <a:t>m=</a:t>
            </a:r>
            <a:r>
              <a:rPr kumimoji="0" lang="zh-CN" altLang="zh-CN" b="1" dirty="0">
                <a:solidFill>
                  <a:srgbClr val="000066"/>
                </a:solidFill>
                <a:effectLst>
                  <a:outerShdw blurRad="38100" dist="38100" dir="2700000" algn="tl">
                    <a:srgbClr val="C0C0C0"/>
                  </a:outerShdw>
                </a:effectLst>
                <a:latin typeface="华文楷体" pitchFamily="2" charset="-122"/>
                <a:ea typeface="华文楷体" pitchFamily="2" charset="-122"/>
              </a:rPr>
              <a:t>小数位数</a:t>
            </a:r>
            <a:endParaRPr kumimoji="0" lang="zh-CN" altLang="en-US" sz="2800" b="1" dirty="0">
              <a:solidFill>
                <a:srgbClr val="000066"/>
              </a:solidFill>
              <a:effectLst>
                <a:outerShdw blurRad="38100" dist="38100" dir="2700000" algn="tl">
                  <a:srgbClr val="C0C0C0"/>
                </a:outerShdw>
              </a:effectLst>
              <a:latin typeface="华文楷体" pitchFamily="2" charset="-122"/>
              <a:ea typeface="华文楷体" pitchFamily="2" charset="-122"/>
            </a:endParaRPr>
          </a:p>
        </p:txBody>
      </p:sp>
      <p:sp>
        <p:nvSpPr>
          <p:cNvPr id="23593" name="Text Box 41"/>
          <p:cNvSpPr txBox="1">
            <a:spLocks noChangeArrowheads="1"/>
          </p:cNvSpPr>
          <p:nvPr/>
        </p:nvSpPr>
        <p:spPr bwMode="auto">
          <a:xfrm>
            <a:off x="4679950" y="642938"/>
            <a:ext cx="4392613" cy="1411287"/>
          </a:xfrm>
          <a:prstGeom prst="rect">
            <a:avLst/>
          </a:prstGeom>
          <a:solidFill>
            <a:schemeClr val="accent6">
              <a:lumMod val="50000"/>
            </a:schemeClr>
          </a:solidFill>
          <a:ln w="38100">
            <a:noFill/>
            <a:miter lim="800000"/>
            <a:headEnd/>
            <a:tailEnd/>
          </a:ln>
          <a:effectLst>
            <a:outerShdw dist="107763" dir="13500000" algn="ctr" rotWithShape="0">
              <a:srgbClr val="808080">
                <a:alpha val="50000"/>
              </a:srgbClr>
            </a:outerShdw>
          </a:effectLst>
        </p:spPr>
        <p:txBody>
          <a:bodyPr lIns="90000" tIns="46800" rIns="90000" bIns="46800" anchor="ctr">
            <a:spAutoFit/>
          </a:bodyPr>
          <a:lstStyle/>
          <a:p>
            <a:pPr eaLnBrk="1" hangingPunct="1">
              <a:defRPr/>
            </a:pPr>
            <a:r>
              <a:rPr lang="zh-CN" altLang="en-US" sz="2800" b="1" dirty="0">
                <a:solidFill>
                  <a:schemeClr val="bg1"/>
                </a:solidFill>
                <a:latin typeface="华文楷体" pitchFamily="2" charset="-122"/>
                <a:ea typeface="华文楷体" pitchFamily="2" charset="-122"/>
              </a:rPr>
              <a:t>由位置决定的值叫“位值”或</a:t>
            </a:r>
            <a:r>
              <a:rPr lang="zh-CN" altLang="en-US" sz="2800" b="1" dirty="0" smtClean="0">
                <a:solidFill>
                  <a:schemeClr val="bg1"/>
                </a:solidFill>
                <a:latin typeface="华文楷体" pitchFamily="2" charset="-122"/>
                <a:ea typeface="华文楷体" pitchFamily="2" charset="-122"/>
              </a:rPr>
              <a:t>“权”，如</a:t>
            </a:r>
            <a:r>
              <a:rPr lang="zh-CN" altLang="en-US" sz="2800" b="1" dirty="0">
                <a:solidFill>
                  <a:schemeClr val="bg1"/>
                </a:solidFill>
                <a:latin typeface="华文楷体" pitchFamily="2" charset="-122"/>
                <a:ea typeface="华文楷体" pitchFamily="2" charset="-122"/>
              </a:rPr>
              <a:t>：</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rPr>
              <a:t>10</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rPr>
              <a:t>1 </a:t>
            </a:r>
            <a:r>
              <a:rPr lang="zh-CN" altLang="en-US" sz="2400" b="1" dirty="0">
                <a:solidFill>
                  <a:schemeClr val="bg1"/>
                </a:solidFill>
                <a:effectLst>
                  <a:outerShdw blurRad="38100" dist="38100" dir="2700000" algn="tl">
                    <a:srgbClr val="000000"/>
                  </a:outerShdw>
                </a:effectLst>
                <a:latin typeface="华文楷体" pitchFamily="2" charset="-122"/>
                <a:ea typeface="华文楷体" pitchFamily="2" charset="-122"/>
              </a:rPr>
              <a:t>；</a:t>
            </a:r>
            <a:r>
              <a:rPr lang="zh-CN" altLang="en-US" sz="2400" b="1" dirty="0">
                <a:solidFill>
                  <a:schemeClr val="bg1"/>
                </a:solidFill>
                <a:latin typeface="华文楷体" pitchFamily="2" charset="-122"/>
                <a:ea typeface="华文楷体" pitchFamily="2" charset="-122"/>
              </a:rPr>
              <a:t> </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rPr>
              <a:t>10</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rPr>
              <a:t>0</a:t>
            </a:r>
            <a:r>
              <a:rPr lang="zh-CN" altLang="en-US" sz="2800" b="1" dirty="0">
                <a:solidFill>
                  <a:schemeClr val="bg1"/>
                </a:solidFill>
                <a:effectLst>
                  <a:outerShdw blurRad="38100" dist="38100" dir="2700000" algn="tl">
                    <a:srgbClr val="000000"/>
                  </a:outerShdw>
                </a:effectLst>
                <a:latin typeface="华文楷体" pitchFamily="2" charset="-122"/>
                <a:ea typeface="华文楷体" pitchFamily="2" charset="-122"/>
              </a:rPr>
              <a:t>；</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rPr>
              <a:t>10</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rPr>
              <a:t>-1 </a:t>
            </a:r>
            <a:r>
              <a:rPr lang="zh-CN" altLang="en-US" sz="2400" b="1" dirty="0">
                <a:solidFill>
                  <a:schemeClr val="bg1"/>
                </a:solidFill>
                <a:effectLst>
                  <a:outerShdw blurRad="38100" dist="38100" dir="2700000" algn="tl">
                    <a:srgbClr val="000000"/>
                  </a:outerShdw>
                </a:effectLst>
                <a:latin typeface="华文楷体" pitchFamily="2" charset="-122"/>
                <a:ea typeface="华文楷体" pitchFamily="2" charset="-122"/>
              </a:rPr>
              <a:t>；</a:t>
            </a:r>
            <a:r>
              <a:rPr lang="zh-CN" altLang="en-US" sz="2800" b="1" baseline="30000" dirty="0">
                <a:solidFill>
                  <a:schemeClr val="bg1"/>
                </a:solidFill>
                <a:effectLst>
                  <a:outerShdw blurRad="38100" dist="38100" dir="2700000" algn="tl">
                    <a:srgbClr val="000000"/>
                  </a:outerShdw>
                </a:effectLst>
                <a:latin typeface="华文楷体" pitchFamily="2" charset="-122"/>
                <a:ea typeface="华文楷体" pitchFamily="2" charset="-122"/>
              </a:rPr>
              <a:t> </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8</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1</a:t>
            </a:r>
            <a:r>
              <a:rPr lang="en-US" altLang="zh-CN" sz="2400" b="1" dirty="0">
                <a:solidFill>
                  <a:schemeClr val="bg1"/>
                </a:solidFill>
                <a:latin typeface="华文楷体" pitchFamily="2" charset="-122"/>
                <a:ea typeface="华文楷体" pitchFamily="2" charset="-122"/>
                <a:cs typeface="Arial Unicode MS" pitchFamily="34" charset="-122"/>
              </a:rPr>
              <a:t> </a:t>
            </a:r>
            <a:r>
              <a:rPr lang="zh-CN" altLang="en-US" sz="2400" b="1"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a:t>
            </a:r>
            <a:r>
              <a:rPr lang="zh-CN" altLang="en-US" sz="2400" b="1" dirty="0">
                <a:solidFill>
                  <a:schemeClr val="bg1"/>
                </a:solidFill>
                <a:latin typeface="华文楷体" pitchFamily="2" charset="-122"/>
                <a:ea typeface="华文楷体" pitchFamily="2" charset="-122"/>
                <a:cs typeface="Arial Unicode MS" pitchFamily="34" charset="-122"/>
              </a:rPr>
              <a:t> </a:t>
            </a:r>
            <a:r>
              <a:rPr lang="zh-CN" altLang="en-US" sz="2800" b="1" baseline="30000"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 </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8</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0</a:t>
            </a:r>
            <a:r>
              <a:rPr lang="zh-CN" altLang="en-US" sz="2800" b="1"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8</a:t>
            </a:r>
            <a:r>
              <a:rPr lang="en-US" altLang="zh-CN" sz="2800" b="1" baseline="30000" dirty="0">
                <a:solidFill>
                  <a:schemeClr val="bg1"/>
                </a:solidFill>
                <a:effectLst>
                  <a:outerShdw blurRad="38100" dist="38100" dir="2700000" algn="tl">
                    <a:srgbClr val="000000"/>
                  </a:outerShdw>
                </a:effectLst>
                <a:latin typeface="华文楷体" pitchFamily="2" charset="-122"/>
                <a:ea typeface="华文楷体" pitchFamily="2" charset="-122"/>
                <a:cs typeface="Arial Unicode MS" pitchFamily="34" charset="-122"/>
              </a:rPr>
              <a:t>-1</a:t>
            </a:r>
            <a:r>
              <a:rPr lang="en-US" altLang="zh-CN" sz="2800" b="1" dirty="0">
                <a:solidFill>
                  <a:schemeClr val="bg1"/>
                </a:solidFill>
                <a:effectLst>
                  <a:outerShdw blurRad="38100" dist="38100" dir="2700000" algn="tl">
                    <a:srgbClr val="000000"/>
                  </a:outerShdw>
                </a:effectLst>
                <a:latin typeface="华文楷体" pitchFamily="2" charset="-122"/>
                <a:ea typeface="华文楷体" pitchFamily="2" charset="-122"/>
              </a:rPr>
              <a:t> </a:t>
            </a:r>
            <a:r>
              <a:rPr lang="zh-CN" altLang="en-US" sz="2800" b="1" dirty="0">
                <a:solidFill>
                  <a:schemeClr val="bg1"/>
                </a:solidFill>
                <a:effectLst>
                  <a:outerShdw blurRad="38100" dist="38100" dir="2700000" algn="tl">
                    <a:srgbClr val="000000"/>
                  </a:outerShdw>
                </a:effectLst>
                <a:latin typeface="华文楷体" pitchFamily="2" charset="-122"/>
                <a:ea typeface="华文楷体" pitchFamily="2" charset="-122"/>
              </a:rPr>
              <a:t>；</a:t>
            </a:r>
            <a:r>
              <a:rPr lang="zh-CN" altLang="en-US" sz="2800" b="1" dirty="0">
                <a:solidFill>
                  <a:schemeClr val="bg1"/>
                </a:solidFill>
                <a:latin typeface="华文楷体" pitchFamily="2" charset="-122"/>
                <a:ea typeface="华文楷体" pitchFamily="2" charset="-122"/>
              </a:rPr>
              <a:t> </a:t>
            </a:r>
          </a:p>
        </p:txBody>
      </p:sp>
      <p:sp>
        <p:nvSpPr>
          <p:cNvPr id="40" name="矩形 39"/>
          <p:cNvSpPr>
            <a:spLocks noChangeArrowheads="1"/>
          </p:cNvSpPr>
          <p:nvPr/>
        </p:nvSpPr>
        <p:spPr bwMode="auto">
          <a:xfrm>
            <a:off x="7236296" y="2708920"/>
            <a:ext cx="1608133" cy="646331"/>
          </a:xfrm>
          <a:prstGeom prst="rect">
            <a:avLst/>
          </a:prstGeom>
          <a:noFill/>
          <a:ln w="9525">
            <a:noFill/>
            <a:miter lim="800000"/>
            <a:headEnd/>
            <a:tailEnd/>
          </a:ln>
        </p:spPr>
        <p:txBody>
          <a:bodyPr wrap="none">
            <a:spAutoFit/>
          </a:bodyPr>
          <a:lstStyle/>
          <a:p>
            <a:pPr algn="ctr" eaLnBrk="1" hangingPunct="1"/>
            <a:r>
              <a:rPr kumimoji="0" lang="en-US" altLang="zh-CN" sz="3600" b="1" dirty="0">
                <a:solidFill>
                  <a:srgbClr val="FF0000"/>
                </a:solidFill>
                <a:latin typeface="Arial" pitchFamily="34" charset="0"/>
              </a:rPr>
              <a:t>=</a:t>
            </a:r>
            <a:r>
              <a:rPr kumimoji="0" lang="en-US" altLang="zh-CN" sz="3600" b="1" dirty="0" smtClean="0">
                <a:solidFill>
                  <a:srgbClr val="FF0000"/>
                </a:solidFill>
                <a:latin typeface="Arial" pitchFamily="34" charset="0"/>
              </a:rPr>
              <a:t>42.75</a:t>
            </a:r>
            <a:endParaRPr lang="zh-CN" altLang="en-US" sz="3600" dirty="0"/>
          </a:p>
        </p:txBody>
      </p:sp>
      <p:sp>
        <p:nvSpPr>
          <p:cNvPr id="11305" name="Text Box 41"/>
          <p:cNvSpPr txBox="1">
            <a:spLocks noChangeArrowheads="1"/>
          </p:cNvSpPr>
          <p:nvPr/>
        </p:nvSpPr>
        <p:spPr bwMode="auto">
          <a:xfrm>
            <a:off x="107504" y="836712"/>
            <a:ext cx="4500563"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marL="514350" indent="-514350" eaLnBrk="1" hangingPunct="1">
              <a:defRPr/>
            </a:pPr>
            <a:r>
              <a:rPr lang="zh-CN" altLang="en-US" b="1" dirty="0" smtClean="0">
                <a:solidFill>
                  <a:schemeClr val="accent3">
                    <a:lumMod val="75000"/>
                  </a:schemeClr>
                </a:solidFill>
                <a:latin typeface="华文楷体" pitchFamily="2" charset="-122"/>
                <a:ea typeface="华文楷体" pitchFamily="2" charset="-122"/>
              </a:rPr>
              <a:t>（</a:t>
            </a:r>
            <a:r>
              <a:rPr lang="en-US" altLang="zh-CN" b="1" dirty="0">
                <a:solidFill>
                  <a:schemeClr val="accent3">
                    <a:lumMod val="75000"/>
                  </a:schemeClr>
                </a:solidFill>
                <a:latin typeface="华文楷体" pitchFamily="2" charset="-122"/>
                <a:ea typeface="华文楷体" pitchFamily="2" charset="-122"/>
              </a:rPr>
              <a:t>3</a:t>
            </a:r>
            <a:r>
              <a:rPr lang="zh-CN" altLang="en-US" b="1" dirty="0">
                <a:solidFill>
                  <a:schemeClr val="accent3">
                    <a:lumMod val="75000"/>
                  </a:schemeClr>
                </a:solidFill>
                <a:latin typeface="华文楷体" pitchFamily="2" charset="-122"/>
                <a:ea typeface="华文楷体" pitchFamily="2" charset="-122"/>
              </a:rPr>
              <a:t>）位</a:t>
            </a:r>
            <a:r>
              <a:rPr lang="zh-CN" altLang="en-US" b="1" dirty="0" smtClean="0">
                <a:solidFill>
                  <a:schemeClr val="accent3">
                    <a:lumMod val="75000"/>
                  </a:schemeClr>
                </a:solidFill>
                <a:latin typeface="华文楷体" pitchFamily="2" charset="-122"/>
                <a:ea typeface="华文楷体" pitchFamily="2" charset="-122"/>
              </a:rPr>
              <a:t>值（权）</a:t>
            </a:r>
            <a:endParaRPr lang="zh-CN" altLang="en-US" b="1" dirty="0">
              <a:solidFill>
                <a:schemeClr val="accent3">
                  <a:lumMod val="75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84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vertical)">
                                      <p:cBhvr>
                                        <p:cTn id="11" dur="500"/>
                                        <p:tgtEl>
                                          <p:spTgt spid="5"/>
                                        </p:tgtEl>
                                      </p:cBhvr>
                                    </p:animEffect>
                                  </p:childTnLst>
                                </p:cTn>
                              </p:par>
                            </p:childTnLst>
                          </p:cTn>
                        </p:par>
                        <p:par>
                          <p:cTn id="12" fill="hold" nodeType="afterGroup">
                            <p:stCondLst>
                              <p:cond delay="500"/>
                            </p:stCondLst>
                            <p:childTnLst>
                              <p:par>
                                <p:cTn id="13" presetID="17" presetClass="entr" presetSubtype="1" fill="hold" grpId="0" nodeType="afterEffect">
                                  <p:stCondLst>
                                    <p:cond delay="0"/>
                                  </p:stCondLst>
                                  <p:childTnLst>
                                    <p:set>
                                      <p:cBhvr>
                                        <p:cTn id="14" dur="1" fill="hold">
                                          <p:stCondLst>
                                            <p:cond delay="0"/>
                                          </p:stCondLst>
                                        </p:cTn>
                                        <p:tgtEl>
                                          <p:spTgt spid="58463"/>
                                        </p:tgtEl>
                                        <p:attrNameLst>
                                          <p:attrName>style.visibility</p:attrName>
                                        </p:attrNameLst>
                                      </p:cBhvr>
                                      <p:to>
                                        <p:strVal val="visible"/>
                                      </p:to>
                                    </p:set>
                                    <p:anim calcmode="lin" valueType="num">
                                      <p:cBhvr>
                                        <p:cTn id="15" dur="500" fill="hold"/>
                                        <p:tgtEl>
                                          <p:spTgt spid="58463"/>
                                        </p:tgtEl>
                                        <p:attrNameLst>
                                          <p:attrName>ppt_x</p:attrName>
                                        </p:attrNameLst>
                                      </p:cBhvr>
                                      <p:tavLst>
                                        <p:tav tm="0">
                                          <p:val>
                                            <p:strVal val="#ppt_x"/>
                                          </p:val>
                                        </p:tav>
                                        <p:tav tm="100000">
                                          <p:val>
                                            <p:strVal val="#ppt_x"/>
                                          </p:val>
                                        </p:tav>
                                      </p:tavLst>
                                    </p:anim>
                                    <p:anim calcmode="lin" valueType="num">
                                      <p:cBhvr>
                                        <p:cTn id="16" dur="500" fill="hold"/>
                                        <p:tgtEl>
                                          <p:spTgt spid="58463"/>
                                        </p:tgtEl>
                                        <p:attrNameLst>
                                          <p:attrName>ppt_y</p:attrName>
                                        </p:attrNameLst>
                                      </p:cBhvr>
                                      <p:tavLst>
                                        <p:tav tm="0">
                                          <p:val>
                                            <p:strVal val="#ppt_y-#ppt_h/2"/>
                                          </p:val>
                                        </p:tav>
                                        <p:tav tm="100000">
                                          <p:val>
                                            <p:strVal val="#ppt_y"/>
                                          </p:val>
                                        </p:tav>
                                      </p:tavLst>
                                    </p:anim>
                                    <p:anim calcmode="lin" valueType="num">
                                      <p:cBhvr>
                                        <p:cTn id="17" dur="500" fill="hold"/>
                                        <p:tgtEl>
                                          <p:spTgt spid="58463"/>
                                        </p:tgtEl>
                                        <p:attrNameLst>
                                          <p:attrName>ppt_w</p:attrName>
                                        </p:attrNameLst>
                                      </p:cBhvr>
                                      <p:tavLst>
                                        <p:tav tm="0">
                                          <p:val>
                                            <p:strVal val="#ppt_w"/>
                                          </p:val>
                                        </p:tav>
                                        <p:tav tm="100000">
                                          <p:val>
                                            <p:strVal val="#ppt_w"/>
                                          </p:val>
                                        </p:tav>
                                      </p:tavLst>
                                    </p:anim>
                                    <p:anim calcmode="lin" valueType="num">
                                      <p:cBhvr>
                                        <p:cTn id="18" dur="500" fill="hold"/>
                                        <p:tgtEl>
                                          <p:spTgt spid="58463"/>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vertical)">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80">
                                          <p:stCondLst>
                                            <p:cond delay="0"/>
                                          </p:stCondLst>
                                        </p:cTn>
                                        <p:tgtEl>
                                          <p:spTgt spid="40"/>
                                        </p:tgtEl>
                                      </p:cBhvr>
                                    </p:animEffect>
                                    <p:anim calcmode="lin" valueType="num">
                                      <p:cBhvr>
                                        <p:cTn id="29"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34" dur="26">
                                          <p:stCondLst>
                                            <p:cond delay="650"/>
                                          </p:stCondLst>
                                        </p:cTn>
                                        <p:tgtEl>
                                          <p:spTgt spid="40"/>
                                        </p:tgtEl>
                                      </p:cBhvr>
                                      <p:to x="100000" y="60000"/>
                                    </p:animScale>
                                    <p:animScale>
                                      <p:cBhvr>
                                        <p:cTn id="35" dur="166" decel="50000">
                                          <p:stCondLst>
                                            <p:cond delay="676"/>
                                          </p:stCondLst>
                                        </p:cTn>
                                        <p:tgtEl>
                                          <p:spTgt spid="40"/>
                                        </p:tgtEl>
                                      </p:cBhvr>
                                      <p:to x="100000" y="100000"/>
                                    </p:animScale>
                                    <p:animScale>
                                      <p:cBhvr>
                                        <p:cTn id="36" dur="26">
                                          <p:stCondLst>
                                            <p:cond delay="1312"/>
                                          </p:stCondLst>
                                        </p:cTn>
                                        <p:tgtEl>
                                          <p:spTgt spid="40"/>
                                        </p:tgtEl>
                                      </p:cBhvr>
                                      <p:to x="100000" y="80000"/>
                                    </p:animScale>
                                    <p:animScale>
                                      <p:cBhvr>
                                        <p:cTn id="37" dur="166" decel="50000">
                                          <p:stCondLst>
                                            <p:cond delay="1338"/>
                                          </p:stCondLst>
                                        </p:cTn>
                                        <p:tgtEl>
                                          <p:spTgt spid="40"/>
                                        </p:tgtEl>
                                      </p:cBhvr>
                                      <p:to x="100000" y="100000"/>
                                    </p:animScale>
                                    <p:animScale>
                                      <p:cBhvr>
                                        <p:cTn id="38" dur="26">
                                          <p:stCondLst>
                                            <p:cond delay="1642"/>
                                          </p:stCondLst>
                                        </p:cTn>
                                        <p:tgtEl>
                                          <p:spTgt spid="40"/>
                                        </p:tgtEl>
                                      </p:cBhvr>
                                      <p:to x="100000" y="90000"/>
                                    </p:animScale>
                                    <p:animScale>
                                      <p:cBhvr>
                                        <p:cTn id="39" dur="166" decel="50000">
                                          <p:stCondLst>
                                            <p:cond delay="1668"/>
                                          </p:stCondLst>
                                        </p:cTn>
                                        <p:tgtEl>
                                          <p:spTgt spid="40"/>
                                        </p:tgtEl>
                                      </p:cBhvr>
                                      <p:to x="100000" y="100000"/>
                                    </p:animScale>
                                    <p:animScale>
                                      <p:cBhvr>
                                        <p:cTn id="40" dur="26">
                                          <p:stCondLst>
                                            <p:cond delay="1808"/>
                                          </p:stCondLst>
                                        </p:cTn>
                                        <p:tgtEl>
                                          <p:spTgt spid="40"/>
                                        </p:tgtEl>
                                      </p:cBhvr>
                                      <p:to x="100000" y="95000"/>
                                    </p:animScale>
                                    <p:animScale>
                                      <p:cBhvr>
                                        <p:cTn id="41" dur="166" decel="50000">
                                          <p:stCondLst>
                                            <p:cond delay="1834"/>
                                          </p:stCondLst>
                                        </p:cTn>
                                        <p:tgtEl>
                                          <p:spTgt spid="40"/>
                                        </p:tgtEl>
                                      </p:cBhvr>
                                      <p:to x="100000" y="100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linds(horizontal)">
                                      <p:cBhvr>
                                        <p:cTn id="46" dur="500"/>
                                        <p:tgtEl>
                                          <p:spTgt spid="3"/>
                                        </p:tgtEl>
                                      </p:cBhvr>
                                    </p:animEffect>
                                  </p:childTnLst>
                                </p:cTn>
                              </p:par>
                            </p:childTnLst>
                          </p:cTn>
                        </p:par>
                        <p:par>
                          <p:cTn id="47" fill="hold" nodeType="afterGroup">
                            <p:stCondLst>
                              <p:cond delay="500"/>
                            </p:stCondLst>
                            <p:childTnLst>
                              <p:par>
                                <p:cTn id="48" presetID="17"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ppt_x</p:attrName>
                                        </p:attrNameLst>
                                      </p:cBhvr>
                                      <p:tavLst>
                                        <p:tav tm="0">
                                          <p:val>
                                            <p:strVal val="#ppt_x-#ppt_w/2"/>
                                          </p:val>
                                        </p:tav>
                                        <p:tav tm="100000">
                                          <p:val>
                                            <p:strVal val="#ppt_x"/>
                                          </p:val>
                                        </p:tav>
                                      </p:tavLst>
                                    </p:anim>
                                    <p:anim calcmode="lin" valueType="num">
                                      <p:cBhvr>
                                        <p:cTn id="51" dur="500" fill="hold"/>
                                        <p:tgtEl>
                                          <p:spTgt spid="4"/>
                                        </p:tgtEl>
                                        <p:attrNameLst>
                                          <p:attrName>ppt_y</p:attrName>
                                        </p:attrNameLst>
                                      </p:cBhvr>
                                      <p:tavLst>
                                        <p:tav tm="0">
                                          <p:val>
                                            <p:strVal val="#ppt_y"/>
                                          </p:val>
                                        </p:tav>
                                        <p:tav tm="100000">
                                          <p:val>
                                            <p:strVal val="#ppt_y"/>
                                          </p:val>
                                        </p:tav>
                                      </p:tavLst>
                                    </p:anim>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000"/>
                            </p:stCondLst>
                            <p:childTnLst>
                              <p:par>
                                <p:cTn id="55" presetID="4" presetClass="entr" presetSubtype="32"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ox(out)">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58475"/>
                                        </p:tgtEl>
                                        <p:attrNameLst>
                                          <p:attrName>style.visibility</p:attrName>
                                        </p:attrNameLst>
                                      </p:cBhvr>
                                      <p:to>
                                        <p:strVal val="visible"/>
                                      </p:to>
                                    </p:set>
                                    <p:anim calcmode="lin" valueType="num">
                                      <p:cBhvr additive="base">
                                        <p:cTn id="62" dur="500" fill="hold"/>
                                        <p:tgtEl>
                                          <p:spTgt spid="58475"/>
                                        </p:tgtEl>
                                        <p:attrNameLst>
                                          <p:attrName>ppt_x</p:attrName>
                                        </p:attrNameLst>
                                      </p:cBhvr>
                                      <p:tavLst>
                                        <p:tav tm="0">
                                          <p:val>
                                            <p:strVal val="#ppt_x"/>
                                          </p:val>
                                        </p:tav>
                                        <p:tav tm="100000">
                                          <p:val>
                                            <p:strVal val="#ppt_x"/>
                                          </p:val>
                                        </p:tav>
                                      </p:tavLst>
                                    </p:anim>
                                    <p:anim calcmode="lin" valueType="num">
                                      <p:cBhvr additive="base">
                                        <p:cTn id="63" dur="500" fill="hold"/>
                                        <p:tgtEl>
                                          <p:spTgt spid="58475"/>
                                        </p:tgtEl>
                                        <p:attrNameLst>
                                          <p:attrName>ppt_y</p:attrName>
                                        </p:attrNameLst>
                                      </p:cBhvr>
                                      <p:tavLst>
                                        <p:tav tm="0">
                                          <p:val>
                                            <p:strVal val="0-#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2" fill="hold" grpId="0" nodeType="clickEffect">
                                  <p:stCondLst>
                                    <p:cond delay="0"/>
                                  </p:stCondLst>
                                  <p:childTnLst>
                                    <p:set>
                                      <p:cBhvr>
                                        <p:cTn id="67" dur="1" fill="hold">
                                          <p:stCondLst>
                                            <p:cond delay="0"/>
                                          </p:stCondLst>
                                        </p:cTn>
                                        <p:tgtEl>
                                          <p:spTgt spid="23593"/>
                                        </p:tgtEl>
                                        <p:attrNameLst>
                                          <p:attrName>style.visibility</p:attrName>
                                        </p:attrNameLst>
                                      </p:cBhvr>
                                      <p:to>
                                        <p:strVal val="visible"/>
                                      </p:to>
                                    </p:set>
                                    <p:anim calcmode="lin" valueType="num">
                                      <p:cBhvr>
                                        <p:cTn id="68" dur="500" fill="hold"/>
                                        <p:tgtEl>
                                          <p:spTgt spid="23593"/>
                                        </p:tgtEl>
                                        <p:attrNameLst>
                                          <p:attrName>ppt_x</p:attrName>
                                        </p:attrNameLst>
                                      </p:cBhvr>
                                      <p:tavLst>
                                        <p:tav tm="0">
                                          <p:val>
                                            <p:strVal val="#ppt_x+#ppt_w/2"/>
                                          </p:val>
                                        </p:tav>
                                        <p:tav tm="100000">
                                          <p:val>
                                            <p:strVal val="#ppt_x"/>
                                          </p:val>
                                        </p:tav>
                                      </p:tavLst>
                                    </p:anim>
                                    <p:anim calcmode="lin" valueType="num">
                                      <p:cBhvr>
                                        <p:cTn id="69" dur="500" fill="hold"/>
                                        <p:tgtEl>
                                          <p:spTgt spid="23593"/>
                                        </p:tgtEl>
                                        <p:attrNameLst>
                                          <p:attrName>ppt_y</p:attrName>
                                        </p:attrNameLst>
                                      </p:cBhvr>
                                      <p:tavLst>
                                        <p:tav tm="0">
                                          <p:val>
                                            <p:strVal val="#ppt_y"/>
                                          </p:val>
                                        </p:tav>
                                        <p:tav tm="100000">
                                          <p:val>
                                            <p:strVal val="#ppt_y"/>
                                          </p:val>
                                        </p:tav>
                                      </p:tavLst>
                                    </p:anim>
                                    <p:anim calcmode="lin" valueType="num">
                                      <p:cBhvr>
                                        <p:cTn id="70" dur="500" fill="hold"/>
                                        <p:tgtEl>
                                          <p:spTgt spid="23593"/>
                                        </p:tgtEl>
                                        <p:attrNameLst>
                                          <p:attrName>ppt_w</p:attrName>
                                        </p:attrNameLst>
                                      </p:cBhvr>
                                      <p:tavLst>
                                        <p:tav tm="0">
                                          <p:val>
                                            <p:fltVal val="0"/>
                                          </p:val>
                                        </p:tav>
                                        <p:tav tm="100000">
                                          <p:val>
                                            <p:strVal val="#ppt_w"/>
                                          </p:val>
                                        </p:tav>
                                      </p:tavLst>
                                    </p:anim>
                                    <p:anim calcmode="lin" valueType="num">
                                      <p:cBhvr>
                                        <p:cTn id="71" dur="500" fill="hold"/>
                                        <p:tgtEl>
                                          <p:spTgt spid="235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63" grpId="0" animBg="1"/>
      <p:bldP spid="58467" grpId="0" autoUpdateAnimBg="0"/>
      <p:bldP spid="58475" grpId="0" animBg="1" autoUpdateAnimBg="0"/>
      <p:bldP spid="23593" grpId="0" animBg="1" autoUpdateAnimBg="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9" name="AutoShape 11"/>
          <p:cNvSpPr>
            <a:spLocks noChangeArrowheads="1"/>
          </p:cNvSpPr>
          <p:nvPr/>
        </p:nvSpPr>
        <p:spPr bwMode="auto">
          <a:xfrm>
            <a:off x="1187624" y="4437112"/>
            <a:ext cx="6624637" cy="1800225"/>
          </a:xfrm>
          <a:prstGeom prst="horizontalScroll">
            <a:avLst>
              <a:gd name="adj" fmla="val 16486"/>
            </a:avLst>
          </a:prstGeom>
          <a:solidFill>
            <a:schemeClr val="accent2">
              <a:lumMod val="50000"/>
            </a:schemeClr>
          </a:solidFill>
          <a:ln w="28575">
            <a:solidFill>
              <a:srgbClr val="663300"/>
            </a:solidFill>
            <a:round/>
            <a:headEnd/>
            <a:tailEnd/>
          </a:ln>
        </p:spPr>
        <p:txBody>
          <a:bodyPr lIns="90000" tIns="46800" rIns="90000" bIns="46800" anchor="ctr"/>
          <a:lstStyle/>
          <a:p>
            <a:pPr algn="ctr" eaLnBrk="1" hangingPunct="1"/>
            <a:r>
              <a:rPr kumimoji="0" lang="zh-CN" altLang="en-US" sz="3600" b="1">
                <a:solidFill>
                  <a:schemeClr val="bg1"/>
                </a:solidFill>
                <a:latin typeface="华文新魏" pitchFamily="2" charset="-122"/>
                <a:ea typeface="华文新魏" pitchFamily="2" charset="-122"/>
              </a:rPr>
              <a:t>任何一个数值</a:t>
            </a:r>
            <a:r>
              <a:rPr kumimoji="0" lang="en-US" altLang="zh-CN" sz="3600" b="1">
                <a:solidFill>
                  <a:schemeClr val="bg1"/>
                </a:solidFill>
                <a:latin typeface="华文新魏" pitchFamily="2" charset="-122"/>
                <a:ea typeface="华文新魏" pitchFamily="2" charset="-122"/>
              </a:rPr>
              <a:t>,</a:t>
            </a:r>
            <a:r>
              <a:rPr kumimoji="0" lang="zh-CN" altLang="en-US" sz="3600" b="1">
                <a:solidFill>
                  <a:schemeClr val="bg1"/>
                </a:solidFill>
                <a:latin typeface="华文新魏" pitchFamily="2" charset="-122"/>
                <a:ea typeface="华文新魏" pitchFamily="2" charset="-122"/>
              </a:rPr>
              <a:t>都是各位数字本身的值与其权之积的总和</a:t>
            </a:r>
          </a:p>
        </p:txBody>
      </p:sp>
      <p:sp>
        <p:nvSpPr>
          <p:cNvPr id="68621" name="Text Box 13"/>
          <p:cNvSpPr txBox="1">
            <a:spLocks noChangeArrowheads="1"/>
          </p:cNvSpPr>
          <p:nvPr/>
        </p:nvSpPr>
        <p:spPr bwMode="auto">
          <a:xfrm>
            <a:off x="142844" y="1577975"/>
            <a:ext cx="8938963" cy="525401"/>
          </a:xfrm>
          <a:prstGeom prst="rect">
            <a:avLst/>
          </a:prstGeom>
          <a:noFill/>
          <a:ln w="28575">
            <a:noFill/>
            <a:miter lim="800000"/>
            <a:headEnd/>
            <a:tailEnd/>
          </a:ln>
        </p:spPr>
        <p:txBody>
          <a:bodyPr wrap="none" lIns="90000" tIns="46800" rIns="90000" bIns="46800" anchor="ctr">
            <a:spAutoFit/>
          </a:bodyPr>
          <a:lstStyle/>
          <a:p>
            <a:r>
              <a:rPr lang="zh-CN" altLang="en-US" sz="2800" b="1" dirty="0" smtClean="0"/>
              <a:t>（</a:t>
            </a:r>
            <a:r>
              <a:rPr lang="en-US" sz="2800" b="1" dirty="0" smtClean="0"/>
              <a:t>256.12</a:t>
            </a:r>
            <a:r>
              <a:rPr lang="zh-CN" altLang="en-US" sz="2800" b="1" dirty="0" smtClean="0"/>
              <a:t>）</a:t>
            </a:r>
            <a:r>
              <a:rPr lang="en-US" sz="2800" b="1" baseline="-25000" dirty="0" smtClean="0">
                <a:solidFill>
                  <a:srgbClr val="CC0066"/>
                </a:solidFill>
              </a:rPr>
              <a:t>10</a:t>
            </a:r>
            <a:r>
              <a:rPr lang="en-US" sz="2800" b="1" dirty="0" smtClean="0"/>
              <a:t>=2</a:t>
            </a:r>
            <a:r>
              <a:rPr lang="en-US" altLang="zh-CN" sz="2800" b="1" dirty="0" smtClean="0"/>
              <a:t>×</a:t>
            </a:r>
            <a:r>
              <a:rPr lang="en-US" sz="2800" b="1" dirty="0" smtClean="0">
                <a:solidFill>
                  <a:srgbClr val="CC0066"/>
                </a:solidFill>
              </a:rPr>
              <a:t>10</a:t>
            </a:r>
            <a:r>
              <a:rPr lang="en-US" sz="2800" b="1" baseline="30000" dirty="0" smtClean="0">
                <a:solidFill>
                  <a:srgbClr val="CC0066"/>
                </a:solidFill>
              </a:rPr>
              <a:t>2</a:t>
            </a:r>
            <a:r>
              <a:rPr lang="zh-CN" altLang="en-US" sz="2800" b="1" dirty="0" smtClean="0"/>
              <a:t>＋</a:t>
            </a:r>
            <a:r>
              <a:rPr lang="en-US" sz="2800" b="1" dirty="0" smtClean="0"/>
              <a:t>5</a:t>
            </a:r>
            <a:r>
              <a:rPr lang="en-US" altLang="zh-CN" sz="2800" b="1" dirty="0" smtClean="0"/>
              <a:t>×</a:t>
            </a:r>
            <a:r>
              <a:rPr lang="en-US" sz="2800" b="1" dirty="0" smtClean="0">
                <a:solidFill>
                  <a:srgbClr val="CC0066"/>
                </a:solidFill>
              </a:rPr>
              <a:t>10</a:t>
            </a:r>
            <a:r>
              <a:rPr lang="en-US" sz="2800" b="1" baseline="30000" dirty="0" smtClean="0">
                <a:solidFill>
                  <a:srgbClr val="CC0066"/>
                </a:solidFill>
              </a:rPr>
              <a:t>1</a:t>
            </a:r>
            <a:r>
              <a:rPr lang="zh-CN" altLang="en-US" sz="2800" b="1" dirty="0" smtClean="0"/>
              <a:t>＋</a:t>
            </a:r>
            <a:r>
              <a:rPr lang="en-US" sz="2800" b="1" dirty="0" smtClean="0"/>
              <a:t>6</a:t>
            </a:r>
            <a:r>
              <a:rPr lang="en-US" altLang="zh-CN" sz="2800" b="1" dirty="0" smtClean="0"/>
              <a:t>×</a:t>
            </a:r>
            <a:r>
              <a:rPr lang="en-US" sz="2800" b="1" dirty="0" smtClean="0">
                <a:solidFill>
                  <a:srgbClr val="CC0066"/>
                </a:solidFill>
              </a:rPr>
              <a:t>10</a:t>
            </a:r>
            <a:r>
              <a:rPr lang="en-US" sz="2800" b="1" baseline="30000" dirty="0" smtClean="0">
                <a:solidFill>
                  <a:srgbClr val="CC0066"/>
                </a:solidFill>
              </a:rPr>
              <a:t>0</a:t>
            </a:r>
            <a:r>
              <a:rPr lang="zh-CN" altLang="en-US" sz="2800" b="1" dirty="0" smtClean="0"/>
              <a:t>＋</a:t>
            </a:r>
            <a:r>
              <a:rPr lang="en-US" sz="2800" b="1" dirty="0" smtClean="0"/>
              <a:t>1</a:t>
            </a:r>
            <a:r>
              <a:rPr lang="en-US" altLang="zh-CN" sz="2800" b="1" dirty="0" smtClean="0"/>
              <a:t>×</a:t>
            </a:r>
            <a:r>
              <a:rPr lang="en-US" sz="2800" b="1" dirty="0" smtClean="0">
                <a:solidFill>
                  <a:srgbClr val="CC0066"/>
                </a:solidFill>
              </a:rPr>
              <a:t>10</a:t>
            </a:r>
            <a:r>
              <a:rPr lang="en-US" sz="2800" b="1" baseline="30000" dirty="0" smtClean="0">
                <a:solidFill>
                  <a:srgbClr val="CC0066"/>
                </a:solidFill>
              </a:rPr>
              <a:t>–1</a:t>
            </a:r>
            <a:r>
              <a:rPr lang="en-US" sz="2800" b="1" dirty="0" smtClean="0"/>
              <a:t>+2</a:t>
            </a:r>
            <a:r>
              <a:rPr lang="en-US" altLang="zh-CN" sz="2800" b="1" dirty="0" smtClean="0"/>
              <a:t>×</a:t>
            </a:r>
            <a:r>
              <a:rPr lang="en-US" sz="2800" b="1" dirty="0" smtClean="0">
                <a:solidFill>
                  <a:srgbClr val="CC0066"/>
                </a:solidFill>
              </a:rPr>
              <a:t>10</a:t>
            </a:r>
            <a:r>
              <a:rPr lang="en-US" sz="2800" b="1" baseline="30000" dirty="0" smtClean="0">
                <a:solidFill>
                  <a:srgbClr val="CC0066"/>
                </a:solidFill>
              </a:rPr>
              <a:t>–2</a:t>
            </a:r>
            <a:endParaRPr lang="zh-CN" altLang="en-US" sz="2800" b="1" dirty="0" smtClean="0">
              <a:solidFill>
                <a:srgbClr val="CC0066"/>
              </a:solidFill>
            </a:endParaRPr>
          </a:p>
        </p:txBody>
      </p:sp>
      <p:sp>
        <p:nvSpPr>
          <p:cNvPr id="68631" name="AutoShape 23"/>
          <p:cNvSpPr>
            <a:spLocks noChangeArrowheads="1"/>
          </p:cNvSpPr>
          <p:nvPr/>
        </p:nvSpPr>
        <p:spPr bwMode="auto">
          <a:xfrm>
            <a:off x="4788024" y="2348880"/>
            <a:ext cx="1668463" cy="1006475"/>
          </a:xfrm>
          <a:prstGeom prst="star8">
            <a:avLst>
              <a:gd name="adj" fmla="val 38250"/>
            </a:avLst>
          </a:prstGeom>
          <a:solidFill>
            <a:srgbClr val="FF0066"/>
          </a:solidFill>
          <a:ln w="28575">
            <a:solidFill>
              <a:srgbClr val="FFFFCC"/>
            </a:solidFill>
            <a:miter lim="800000"/>
            <a:headEnd/>
            <a:tailEnd/>
          </a:ln>
        </p:spPr>
        <p:txBody>
          <a:bodyPr wrap="none" lIns="90000" tIns="46800" rIns="90000" bIns="46800" anchor="ctr"/>
          <a:lstStyle/>
          <a:p>
            <a:pPr algn="ctr" eaLnBrk="1" hangingPunct="1"/>
            <a:r>
              <a:rPr kumimoji="0" lang="zh-CN" altLang="en-US" sz="3600" b="1">
                <a:latin typeface="华文楷体" pitchFamily="2" charset="-122"/>
                <a:ea typeface="华文楷体" pitchFamily="2" charset="-122"/>
              </a:rPr>
              <a:t>权</a:t>
            </a:r>
          </a:p>
        </p:txBody>
      </p:sp>
      <p:sp>
        <p:nvSpPr>
          <p:cNvPr id="13318" name="Rectangle 20"/>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1" name="Text Box 13"/>
          <p:cNvSpPr txBox="1">
            <a:spLocks noChangeArrowheads="1"/>
          </p:cNvSpPr>
          <p:nvPr/>
        </p:nvSpPr>
        <p:spPr bwMode="auto">
          <a:xfrm>
            <a:off x="468313" y="3582988"/>
            <a:ext cx="7921056" cy="525401"/>
          </a:xfrm>
          <a:prstGeom prst="rect">
            <a:avLst/>
          </a:prstGeom>
          <a:noFill/>
          <a:ln w="28575">
            <a:noFill/>
            <a:miter lim="800000"/>
            <a:headEnd/>
            <a:tailEnd/>
          </a:ln>
        </p:spPr>
        <p:txBody>
          <a:bodyPr wrap="none" lIns="90000" tIns="46800" rIns="90000" bIns="46800" anchor="ctr">
            <a:spAutoFit/>
          </a:bodyPr>
          <a:lstStyle/>
          <a:p>
            <a:r>
              <a:rPr lang="zh-CN" altLang="en-US" sz="2800" b="1" dirty="0" smtClean="0"/>
              <a:t>（</a:t>
            </a:r>
            <a:r>
              <a:rPr lang="en-US" sz="2800" b="1" dirty="0" smtClean="0"/>
              <a:t>101.01</a:t>
            </a:r>
            <a:r>
              <a:rPr lang="zh-CN" altLang="en-US" sz="2800" b="1" dirty="0" smtClean="0"/>
              <a:t>）</a:t>
            </a:r>
            <a:r>
              <a:rPr lang="en-US" sz="2800" b="1" baseline="-25000" dirty="0" smtClean="0">
                <a:solidFill>
                  <a:srgbClr val="CC0066"/>
                </a:solidFill>
              </a:rPr>
              <a:t>2</a:t>
            </a:r>
            <a:r>
              <a:rPr lang="en-US" sz="2800" b="1" dirty="0" smtClean="0"/>
              <a:t>=1</a:t>
            </a:r>
            <a:r>
              <a:rPr lang="en-US" altLang="zh-CN" sz="2800" b="1" dirty="0" smtClean="0"/>
              <a:t>×</a:t>
            </a:r>
            <a:r>
              <a:rPr lang="en-US" sz="2800" b="1" dirty="0" smtClean="0">
                <a:solidFill>
                  <a:srgbClr val="CC0066"/>
                </a:solidFill>
              </a:rPr>
              <a:t>2</a:t>
            </a:r>
            <a:r>
              <a:rPr lang="en-US" sz="2800" b="1" baseline="30000" dirty="0" smtClean="0">
                <a:solidFill>
                  <a:srgbClr val="CC0066"/>
                </a:solidFill>
              </a:rPr>
              <a:t>2</a:t>
            </a:r>
            <a:r>
              <a:rPr lang="zh-CN" altLang="en-US" sz="2800" b="1" dirty="0" smtClean="0"/>
              <a:t>＋</a:t>
            </a:r>
            <a:r>
              <a:rPr lang="en-US" sz="2800" b="1" dirty="0" smtClean="0"/>
              <a:t>0</a:t>
            </a:r>
            <a:r>
              <a:rPr lang="en-US" altLang="zh-CN" sz="2800" b="1" dirty="0" smtClean="0"/>
              <a:t>×</a:t>
            </a:r>
            <a:r>
              <a:rPr lang="en-US" sz="2800" b="1" dirty="0" smtClean="0">
                <a:solidFill>
                  <a:srgbClr val="CC0066"/>
                </a:solidFill>
              </a:rPr>
              <a:t>2</a:t>
            </a:r>
            <a:r>
              <a:rPr lang="en-US" sz="2800" b="1" baseline="30000" dirty="0" smtClean="0">
                <a:solidFill>
                  <a:srgbClr val="CC0066"/>
                </a:solidFill>
              </a:rPr>
              <a:t>1</a:t>
            </a:r>
            <a:r>
              <a:rPr lang="zh-CN" altLang="en-US" sz="2800" b="1" dirty="0" smtClean="0"/>
              <a:t>＋</a:t>
            </a:r>
            <a:r>
              <a:rPr lang="en-US" sz="2800" b="1" dirty="0" smtClean="0"/>
              <a:t>1</a:t>
            </a:r>
            <a:r>
              <a:rPr lang="en-US" altLang="zh-CN" sz="2800" b="1" dirty="0" smtClean="0"/>
              <a:t>×</a:t>
            </a:r>
            <a:r>
              <a:rPr lang="en-US" sz="2800" b="1" dirty="0" smtClean="0">
                <a:solidFill>
                  <a:srgbClr val="CC0066"/>
                </a:solidFill>
              </a:rPr>
              <a:t>2</a:t>
            </a:r>
            <a:r>
              <a:rPr lang="en-US" sz="2800" b="1" baseline="30000" dirty="0" smtClean="0">
                <a:solidFill>
                  <a:srgbClr val="CC0066"/>
                </a:solidFill>
              </a:rPr>
              <a:t>0</a:t>
            </a:r>
            <a:r>
              <a:rPr lang="zh-CN" altLang="en-US" sz="2800" b="1" dirty="0" smtClean="0"/>
              <a:t>＋</a:t>
            </a:r>
            <a:r>
              <a:rPr lang="en-US" sz="2800" b="1" dirty="0" smtClean="0"/>
              <a:t>0</a:t>
            </a:r>
            <a:r>
              <a:rPr lang="en-US" altLang="zh-CN" sz="2800" b="1" dirty="0" smtClean="0"/>
              <a:t>×</a:t>
            </a:r>
            <a:r>
              <a:rPr lang="en-US" sz="2800" b="1" dirty="0" smtClean="0">
                <a:solidFill>
                  <a:srgbClr val="CC0066"/>
                </a:solidFill>
              </a:rPr>
              <a:t>2</a:t>
            </a:r>
            <a:r>
              <a:rPr lang="en-US" sz="2800" b="1" baseline="30000" dirty="0" smtClean="0">
                <a:solidFill>
                  <a:srgbClr val="CC0066"/>
                </a:solidFill>
              </a:rPr>
              <a:t>–1</a:t>
            </a:r>
            <a:r>
              <a:rPr lang="en-US" sz="2800" b="1" dirty="0" smtClean="0"/>
              <a:t>+1</a:t>
            </a:r>
            <a:r>
              <a:rPr lang="en-US" altLang="zh-CN" sz="2800" b="1" dirty="0" smtClean="0"/>
              <a:t>×</a:t>
            </a:r>
            <a:r>
              <a:rPr lang="en-US" sz="2800" b="1" dirty="0" smtClean="0">
                <a:solidFill>
                  <a:srgbClr val="CC0066"/>
                </a:solidFill>
              </a:rPr>
              <a:t>2</a:t>
            </a:r>
            <a:r>
              <a:rPr lang="en-US" sz="2800" b="1" baseline="30000" dirty="0" smtClean="0">
                <a:solidFill>
                  <a:srgbClr val="CC0066"/>
                </a:solidFill>
              </a:rPr>
              <a:t>–2</a:t>
            </a:r>
            <a:endParaRPr kumimoji="0" lang="en-US" altLang="zh-CN" sz="2800" b="1" dirty="0">
              <a:solidFill>
                <a:srgbClr val="CC0066"/>
              </a:solidFill>
              <a:latin typeface="Arial" pitchFamily="34" charset="0"/>
              <a:sym typeface="Symbol" pitchFamily="18" charset="2"/>
            </a:endParaRPr>
          </a:p>
        </p:txBody>
      </p:sp>
      <p:sp>
        <p:nvSpPr>
          <p:cNvPr id="13342" name="Text Box 30"/>
          <p:cNvSpPr txBox="1">
            <a:spLocks noChangeArrowheads="1"/>
          </p:cNvSpPr>
          <p:nvPr/>
        </p:nvSpPr>
        <p:spPr bwMode="auto">
          <a:xfrm>
            <a:off x="35496" y="692696"/>
            <a:ext cx="6769100"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defRPr/>
            </a:pPr>
            <a:r>
              <a:rPr lang="zh-CN" altLang="en-US" b="1" dirty="0" smtClean="0">
                <a:solidFill>
                  <a:schemeClr val="accent3">
                    <a:lumMod val="75000"/>
                  </a:schemeClr>
                </a:solidFill>
                <a:latin typeface="华文楷体" pitchFamily="2" charset="-122"/>
                <a:ea typeface="华文楷体" pitchFamily="2" charset="-122"/>
              </a:rPr>
              <a:t>（</a:t>
            </a:r>
            <a:r>
              <a:rPr lang="en-US" altLang="zh-CN" b="1" dirty="0">
                <a:solidFill>
                  <a:schemeClr val="accent3">
                    <a:lumMod val="75000"/>
                  </a:schemeClr>
                </a:solidFill>
                <a:latin typeface="华文楷体" pitchFamily="2" charset="-122"/>
                <a:ea typeface="华文楷体" pitchFamily="2" charset="-122"/>
              </a:rPr>
              <a:t>4</a:t>
            </a:r>
            <a:r>
              <a:rPr lang="zh-CN" altLang="en-US" b="1" dirty="0">
                <a:solidFill>
                  <a:schemeClr val="accent3">
                    <a:lumMod val="75000"/>
                  </a:schemeClr>
                </a:solidFill>
                <a:latin typeface="华文楷体" pitchFamily="2" charset="-122"/>
                <a:ea typeface="华文楷体" pitchFamily="2" charset="-122"/>
              </a:rPr>
              <a:t>）数值的按权展开</a:t>
            </a:r>
          </a:p>
        </p:txBody>
      </p:sp>
      <p:grpSp>
        <p:nvGrpSpPr>
          <p:cNvPr id="32" name="组合 31"/>
          <p:cNvGrpSpPr/>
          <p:nvPr/>
        </p:nvGrpSpPr>
        <p:grpSpPr>
          <a:xfrm>
            <a:off x="2897212" y="2133586"/>
            <a:ext cx="5961068" cy="215900"/>
            <a:chOff x="2897212" y="2133586"/>
            <a:chExt cx="5961068" cy="215900"/>
          </a:xfrm>
        </p:grpSpPr>
        <p:grpSp>
          <p:nvGrpSpPr>
            <p:cNvPr id="2" name="Group 33"/>
            <p:cNvGrpSpPr>
              <a:grpSpLocks/>
            </p:cNvGrpSpPr>
            <p:nvPr/>
          </p:nvGrpSpPr>
          <p:grpSpPr bwMode="auto">
            <a:xfrm>
              <a:off x="2897212" y="2133586"/>
              <a:ext cx="5961068" cy="215900"/>
              <a:chOff x="1973" y="1729"/>
              <a:chExt cx="3755" cy="136"/>
            </a:xfrm>
          </p:grpSpPr>
          <p:sp>
            <p:nvSpPr>
              <p:cNvPr id="13331" name="Line 14"/>
              <p:cNvSpPr>
                <a:spLocks noChangeShapeType="1"/>
              </p:cNvSpPr>
              <p:nvPr/>
            </p:nvSpPr>
            <p:spPr bwMode="auto">
              <a:xfrm>
                <a:off x="1973" y="1762"/>
                <a:ext cx="266"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2" name="Line 15"/>
              <p:cNvSpPr>
                <a:spLocks noChangeShapeType="1"/>
              </p:cNvSpPr>
              <p:nvPr/>
            </p:nvSpPr>
            <p:spPr bwMode="auto">
              <a:xfrm>
                <a:off x="2848" y="1735"/>
                <a:ext cx="265"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3" name="Line 16"/>
              <p:cNvSpPr>
                <a:spLocks noChangeShapeType="1"/>
              </p:cNvSpPr>
              <p:nvPr/>
            </p:nvSpPr>
            <p:spPr bwMode="auto">
              <a:xfrm>
                <a:off x="3703" y="1750"/>
                <a:ext cx="266"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4" name="Line 17"/>
              <p:cNvSpPr>
                <a:spLocks noChangeShapeType="1"/>
              </p:cNvSpPr>
              <p:nvPr/>
            </p:nvSpPr>
            <p:spPr bwMode="auto">
              <a:xfrm>
                <a:off x="5450" y="1752"/>
                <a:ext cx="278"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5" name="Line 18"/>
              <p:cNvSpPr>
                <a:spLocks noChangeShapeType="1"/>
              </p:cNvSpPr>
              <p:nvPr/>
            </p:nvSpPr>
            <p:spPr bwMode="auto">
              <a:xfrm flipH="1">
                <a:off x="2075" y="1750"/>
                <a:ext cx="0" cy="115"/>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6" name="Line 19"/>
              <p:cNvSpPr>
                <a:spLocks noChangeShapeType="1"/>
              </p:cNvSpPr>
              <p:nvPr/>
            </p:nvSpPr>
            <p:spPr bwMode="auto">
              <a:xfrm flipH="1">
                <a:off x="2967" y="1729"/>
                <a:ext cx="0" cy="114"/>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7" name="Line 20"/>
              <p:cNvSpPr>
                <a:spLocks noChangeShapeType="1"/>
              </p:cNvSpPr>
              <p:nvPr/>
            </p:nvSpPr>
            <p:spPr bwMode="auto">
              <a:xfrm>
                <a:off x="3839" y="1750"/>
                <a:ext cx="5" cy="115"/>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8" name="Line 21"/>
              <p:cNvSpPr>
                <a:spLocks noChangeShapeType="1"/>
              </p:cNvSpPr>
              <p:nvPr/>
            </p:nvSpPr>
            <p:spPr bwMode="auto">
              <a:xfrm flipH="1">
                <a:off x="5568" y="1754"/>
                <a:ext cx="0" cy="111"/>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9" name="Line 22"/>
              <p:cNvSpPr>
                <a:spLocks noChangeShapeType="1"/>
              </p:cNvSpPr>
              <p:nvPr/>
            </p:nvSpPr>
            <p:spPr bwMode="auto">
              <a:xfrm flipV="1">
                <a:off x="2079" y="1855"/>
                <a:ext cx="3514" cy="0"/>
              </a:xfrm>
              <a:prstGeom prst="line">
                <a:avLst/>
              </a:prstGeom>
              <a:noFill/>
              <a:ln w="38100">
                <a:solidFill>
                  <a:srgbClr val="0033CC"/>
                </a:solidFill>
                <a:round/>
                <a:headEnd/>
                <a:tailEnd/>
              </a:ln>
            </p:spPr>
            <p:txBody>
              <a:bodyPr wrap="none" lIns="90000" tIns="46800" rIns="90000" bIns="46800" anchor="ctr"/>
              <a:lstStyle/>
              <a:p>
                <a:endParaRPr lang="zh-CN" altLang="en-US"/>
              </a:p>
            </p:txBody>
          </p:sp>
        </p:grpSp>
        <p:sp>
          <p:nvSpPr>
            <p:cNvPr id="30" name="Line 16"/>
            <p:cNvSpPr>
              <a:spLocks noChangeShapeType="1"/>
            </p:cNvSpPr>
            <p:nvPr/>
          </p:nvSpPr>
          <p:spPr bwMode="auto">
            <a:xfrm>
              <a:off x="7078683" y="2143116"/>
              <a:ext cx="422275" cy="0"/>
            </a:xfrm>
            <a:prstGeom prst="line">
              <a:avLst/>
            </a:prstGeom>
            <a:noFill/>
            <a:ln w="38100">
              <a:solidFill>
                <a:srgbClr val="0033CC"/>
              </a:solidFill>
              <a:round/>
              <a:headEnd/>
              <a:tailEnd/>
            </a:ln>
          </p:spPr>
          <p:txBody>
            <a:bodyPr wrap="none" lIns="90000" tIns="46800" rIns="90000" bIns="46800" anchor="ctr"/>
            <a:lstStyle>
              <a:defPPr>
                <a:defRPr lang="zh-CN"/>
              </a:defPPr>
              <a:lvl1pPr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sp>
          <p:nvSpPr>
            <p:cNvPr id="31" name="Line 20"/>
            <p:cNvSpPr>
              <a:spLocks noChangeShapeType="1"/>
            </p:cNvSpPr>
            <p:nvPr/>
          </p:nvSpPr>
          <p:spPr bwMode="auto">
            <a:xfrm>
              <a:off x="7294582" y="2143117"/>
              <a:ext cx="0" cy="205764"/>
            </a:xfrm>
            <a:prstGeom prst="line">
              <a:avLst/>
            </a:prstGeom>
            <a:noFill/>
            <a:ln w="38100">
              <a:solidFill>
                <a:srgbClr val="0033CC"/>
              </a:solidFill>
              <a:round/>
              <a:headEnd/>
              <a:tailEnd/>
            </a:ln>
          </p:spPr>
          <p:txBody>
            <a:bodyPr wrap="none" lIns="90000" tIns="46800" rIns="90000" bIns="46800" anchor="ctr"/>
            <a:lstStyle>
              <a:defPPr>
                <a:defRPr lang="zh-CN"/>
              </a:defPPr>
              <a:lvl1pPr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a:lstStyle>
            <a:p>
              <a:endParaRPr lang="zh-CN" altLang="en-US"/>
            </a:p>
          </p:txBody>
        </p:sp>
      </p:grpSp>
      <p:grpSp>
        <p:nvGrpSpPr>
          <p:cNvPr id="41" name="组合 40"/>
          <p:cNvGrpSpPr/>
          <p:nvPr/>
        </p:nvGrpSpPr>
        <p:grpSpPr>
          <a:xfrm>
            <a:off x="3035300" y="3356992"/>
            <a:ext cx="5137100" cy="288033"/>
            <a:chOff x="3035300" y="3356992"/>
            <a:chExt cx="5137100" cy="288033"/>
          </a:xfrm>
        </p:grpSpPr>
        <p:grpSp>
          <p:nvGrpSpPr>
            <p:cNvPr id="33" name="组合 32"/>
            <p:cNvGrpSpPr/>
            <p:nvPr/>
          </p:nvGrpSpPr>
          <p:grpSpPr>
            <a:xfrm>
              <a:off x="3035300" y="3356993"/>
              <a:ext cx="4992541" cy="288032"/>
              <a:chOff x="3035300" y="3395665"/>
              <a:chExt cx="6540575" cy="258762"/>
            </a:xfrm>
          </p:grpSpPr>
          <p:grpSp>
            <p:nvGrpSpPr>
              <p:cNvPr id="3" name="Group 32"/>
              <p:cNvGrpSpPr>
                <a:grpSpLocks/>
              </p:cNvGrpSpPr>
              <p:nvPr/>
            </p:nvGrpSpPr>
            <p:grpSpPr bwMode="auto">
              <a:xfrm>
                <a:off x="3035300" y="3395665"/>
                <a:ext cx="6540575" cy="258762"/>
                <a:chOff x="1912" y="2466"/>
                <a:chExt cx="3196" cy="163"/>
              </a:xfrm>
            </p:grpSpPr>
            <p:sp>
              <p:nvSpPr>
                <p:cNvPr id="13322" name="Line 14"/>
                <p:cNvSpPr>
                  <a:spLocks noChangeShapeType="1"/>
                </p:cNvSpPr>
                <p:nvPr/>
              </p:nvSpPr>
              <p:spPr bwMode="auto">
                <a:xfrm flipV="1">
                  <a:off x="1912" y="2629"/>
                  <a:ext cx="266"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3" name="Line 15"/>
                <p:cNvSpPr>
                  <a:spLocks noChangeShapeType="1"/>
                </p:cNvSpPr>
                <p:nvPr/>
              </p:nvSpPr>
              <p:spPr bwMode="auto">
                <a:xfrm flipV="1">
                  <a:off x="2744" y="2614"/>
                  <a:ext cx="265"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4" name="Line 16"/>
                <p:cNvSpPr>
                  <a:spLocks noChangeShapeType="1"/>
                </p:cNvSpPr>
                <p:nvPr/>
              </p:nvSpPr>
              <p:spPr bwMode="auto">
                <a:xfrm flipV="1">
                  <a:off x="3465" y="2617"/>
                  <a:ext cx="266"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5" name="Line 17"/>
                <p:cNvSpPr>
                  <a:spLocks noChangeShapeType="1"/>
                </p:cNvSpPr>
                <p:nvPr/>
              </p:nvSpPr>
              <p:spPr bwMode="auto">
                <a:xfrm flipV="1">
                  <a:off x="4185" y="2619"/>
                  <a:ext cx="278"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6" name="Line 18"/>
                <p:cNvSpPr>
                  <a:spLocks noChangeShapeType="1"/>
                </p:cNvSpPr>
                <p:nvPr/>
              </p:nvSpPr>
              <p:spPr bwMode="auto">
                <a:xfrm flipV="1">
                  <a:off x="2039" y="2478"/>
                  <a:ext cx="0" cy="138"/>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7" name="Line 19"/>
                <p:cNvSpPr>
                  <a:spLocks noChangeShapeType="1"/>
                </p:cNvSpPr>
                <p:nvPr/>
              </p:nvSpPr>
              <p:spPr bwMode="auto">
                <a:xfrm flipV="1">
                  <a:off x="2880" y="2480"/>
                  <a:ext cx="0" cy="138"/>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8" name="Line 20"/>
                <p:cNvSpPr>
                  <a:spLocks noChangeShapeType="1"/>
                </p:cNvSpPr>
                <p:nvPr/>
              </p:nvSpPr>
              <p:spPr bwMode="auto">
                <a:xfrm flipV="1">
                  <a:off x="3601" y="2478"/>
                  <a:ext cx="0" cy="138"/>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29" name="Line 21"/>
                <p:cNvSpPr>
                  <a:spLocks noChangeShapeType="1"/>
                </p:cNvSpPr>
                <p:nvPr/>
              </p:nvSpPr>
              <p:spPr bwMode="auto">
                <a:xfrm flipV="1">
                  <a:off x="4333" y="2482"/>
                  <a:ext cx="0" cy="138"/>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13330" name="Line 22"/>
                <p:cNvSpPr>
                  <a:spLocks noChangeShapeType="1"/>
                </p:cNvSpPr>
                <p:nvPr/>
              </p:nvSpPr>
              <p:spPr bwMode="auto">
                <a:xfrm flipV="1">
                  <a:off x="2035" y="2466"/>
                  <a:ext cx="3073" cy="0"/>
                </a:xfrm>
                <a:prstGeom prst="line">
                  <a:avLst/>
                </a:prstGeom>
                <a:noFill/>
                <a:ln w="38100">
                  <a:solidFill>
                    <a:srgbClr val="0033CC"/>
                  </a:solidFill>
                  <a:round/>
                  <a:headEnd/>
                  <a:tailEnd/>
                </a:ln>
              </p:spPr>
              <p:txBody>
                <a:bodyPr wrap="none" lIns="90000" tIns="46800" rIns="90000" bIns="46800" anchor="ctr"/>
                <a:lstStyle/>
                <a:p>
                  <a:endParaRPr lang="zh-CN" altLang="en-US"/>
                </a:p>
              </p:txBody>
            </p:sp>
          </p:grpSp>
          <p:sp>
            <p:nvSpPr>
              <p:cNvPr id="28" name="Line 17"/>
              <p:cNvSpPr>
                <a:spLocks noChangeShapeType="1"/>
              </p:cNvSpPr>
              <p:nvPr/>
            </p:nvSpPr>
            <p:spPr bwMode="auto">
              <a:xfrm flipV="1">
                <a:off x="7786710" y="3638550"/>
                <a:ext cx="441325" cy="0"/>
              </a:xfrm>
              <a:prstGeom prst="line">
                <a:avLst/>
              </a:prstGeom>
              <a:noFill/>
              <a:ln w="38100">
                <a:solidFill>
                  <a:srgbClr val="0033CC"/>
                </a:solidFill>
                <a:round/>
                <a:headEnd/>
                <a:tailEnd/>
              </a:ln>
            </p:spPr>
            <p:txBody>
              <a:bodyPr wrap="none" lIns="90000" tIns="46800" rIns="90000" bIns="46800" anchor="ctr"/>
              <a:lstStyle/>
              <a:p>
                <a:endParaRPr lang="zh-CN" altLang="en-US"/>
              </a:p>
            </p:txBody>
          </p:sp>
          <p:sp>
            <p:nvSpPr>
              <p:cNvPr id="29" name="Line 21"/>
              <p:cNvSpPr>
                <a:spLocks noChangeShapeType="1"/>
              </p:cNvSpPr>
              <p:nvPr/>
            </p:nvSpPr>
            <p:spPr bwMode="auto">
              <a:xfrm flipV="1">
                <a:off x="8021660" y="3421063"/>
                <a:ext cx="0" cy="219075"/>
              </a:xfrm>
              <a:prstGeom prst="line">
                <a:avLst/>
              </a:prstGeom>
              <a:noFill/>
              <a:ln w="38100">
                <a:solidFill>
                  <a:srgbClr val="0033CC"/>
                </a:solidFill>
                <a:round/>
                <a:headEnd/>
                <a:tailEnd/>
              </a:ln>
            </p:spPr>
            <p:txBody>
              <a:bodyPr wrap="none" lIns="90000" tIns="46800" rIns="90000" bIns="46800" anchor="ctr"/>
              <a:lstStyle/>
              <a:p>
                <a:endParaRPr lang="zh-CN" altLang="en-US"/>
              </a:p>
            </p:txBody>
          </p:sp>
        </p:grpSp>
        <p:cxnSp>
          <p:nvCxnSpPr>
            <p:cNvPr id="37" name="直接连接符 36"/>
            <p:cNvCxnSpPr/>
            <p:nvPr/>
          </p:nvCxnSpPr>
          <p:spPr bwMode="auto">
            <a:xfrm>
              <a:off x="8028384" y="3356992"/>
              <a:ext cx="0" cy="288032"/>
            </a:xfrm>
            <a:prstGeom prst="line">
              <a:avLst/>
            </a:prstGeom>
            <a:solidFill>
              <a:schemeClr val="accent1"/>
            </a:solidFill>
            <a:ln w="28575" cap="flat" cmpd="sng" algn="ctr">
              <a:solidFill>
                <a:srgbClr val="0033CC"/>
              </a:solidFill>
              <a:prstDash val="solid"/>
              <a:round/>
              <a:headEnd type="none" w="med" len="med"/>
              <a:tailEnd type="none" w="med" len="med"/>
            </a:ln>
            <a:effectLst/>
          </p:spPr>
        </p:cxnSp>
        <p:cxnSp>
          <p:nvCxnSpPr>
            <p:cNvPr id="39" name="直接连接符 38"/>
            <p:cNvCxnSpPr/>
            <p:nvPr/>
          </p:nvCxnSpPr>
          <p:spPr bwMode="auto">
            <a:xfrm>
              <a:off x="7812360" y="3645024"/>
              <a:ext cx="360040"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8621"/>
                                        </p:tgtEl>
                                        <p:attrNameLst>
                                          <p:attrName>style.visibility</p:attrName>
                                        </p:attrNameLst>
                                      </p:cBhvr>
                                      <p:to>
                                        <p:strVal val="visible"/>
                                      </p:to>
                                    </p:set>
                                    <p:anim calcmode="lin" valueType="num">
                                      <p:cBhvr>
                                        <p:cTn id="7" dur="500" fill="hold"/>
                                        <p:tgtEl>
                                          <p:spTgt spid="68621"/>
                                        </p:tgtEl>
                                        <p:attrNameLst>
                                          <p:attrName>ppt_x</p:attrName>
                                        </p:attrNameLst>
                                      </p:cBhvr>
                                      <p:tavLst>
                                        <p:tav tm="0">
                                          <p:val>
                                            <p:strVal val="#ppt_x-#ppt_w/2"/>
                                          </p:val>
                                        </p:tav>
                                        <p:tav tm="100000">
                                          <p:val>
                                            <p:strVal val="#ppt_x"/>
                                          </p:val>
                                        </p:tav>
                                      </p:tavLst>
                                    </p:anim>
                                    <p:anim calcmode="lin" valueType="num">
                                      <p:cBhvr>
                                        <p:cTn id="8" dur="500" fill="hold"/>
                                        <p:tgtEl>
                                          <p:spTgt spid="68621"/>
                                        </p:tgtEl>
                                        <p:attrNameLst>
                                          <p:attrName>ppt_y</p:attrName>
                                        </p:attrNameLst>
                                      </p:cBhvr>
                                      <p:tavLst>
                                        <p:tav tm="0">
                                          <p:val>
                                            <p:strVal val="#ppt_y"/>
                                          </p:val>
                                        </p:tav>
                                        <p:tav tm="100000">
                                          <p:val>
                                            <p:strVal val="#ppt_y"/>
                                          </p:val>
                                        </p:tav>
                                      </p:tavLst>
                                    </p:anim>
                                    <p:anim calcmode="lin" valueType="num">
                                      <p:cBhvr>
                                        <p:cTn id="9" dur="500" fill="hold"/>
                                        <p:tgtEl>
                                          <p:spTgt spid="68621"/>
                                        </p:tgtEl>
                                        <p:attrNameLst>
                                          <p:attrName>ppt_w</p:attrName>
                                        </p:attrNameLst>
                                      </p:cBhvr>
                                      <p:tavLst>
                                        <p:tav tm="0">
                                          <p:val>
                                            <p:fltVal val="0"/>
                                          </p:val>
                                        </p:tav>
                                        <p:tav tm="100000">
                                          <p:val>
                                            <p:strVal val="#ppt_w"/>
                                          </p:val>
                                        </p:tav>
                                      </p:tavLst>
                                    </p:anim>
                                    <p:anim calcmode="lin" valueType="num">
                                      <p:cBhvr>
                                        <p:cTn id="10" dur="500" fill="hold"/>
                                        <p:tgtEl>
                                          <p:spTgt spid="6862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ppt_w/2"/>
                                          </p:val>
                                        </p:tav>
                                        <p:tav tm="100000">
                                          <p:val>
                                            <p:strVal val="#ppt_x"/>
                                          </p:val>
                                        </p:tav>
                                      </p:tavLst>
                                    </p:anim>
                                    <p:anim calcmode="lin" valueType="num">
                                      <p:cBhvr>
                                        <p:cTn id="16" dur="500" fill="hold"/>
                                        <p:tgtEl>
                                          <p:spTgt spid="11"/>
                                        </p:tgtEl>
                                        <p:attrNameLst>
                                          <p:attrName>ppt_y</p:attrName>
                                        </p:attrNameLst>
                                      </p:cBhvr>
                                      <p:tavLst>
                                        <p:tav tm="0">
                                          <p:val>
                                            <p:strVal val="#ppt_y"/>
                                          </p:val>
                                        </p:tav>
                                        <p:tav tm="100000">
                                          <p:val>
                                            <p:strVal val="#ppt_y"/>
                                          </p:val>
                                        </p:tav>
                                      </p:tavLst>
                                    </p:anim>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68631"/>
                                        </p:tgtEl>
                                        <p:attrNameLst>
                                          <p:attrName>style.visibility</p:attrName>
                                        </p:attrNameLst>
                                      </p:cBhvr>
                                      <p:to>
                                        <p:strVal val="visible"/>
                                      </p:to>
                                    </p:set>
                                    <p:animEffect transition="in" filter="box(out)">
                                      <p:cBhvr>
                                        <p:cTn id="22" dur="500"/>
                                        <p:tgtEl>
                                          <p:spTgt spid="68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68619"/>
                                        </p:tgtEl>
                                        <p:attrNameLst>
                                          <p:attrName>style.visibility</p:attrName>
                                        </p:attrNameLst>
                                      </p:cBhvr>
                                      <p:to>
                                        <p:strVal val="visible"/>
                                      </p:to>
                                    </p:set>
                                    <p:anim calcmode="lin" valueType="num">
                                      <p:cBhvr>
                                        <p:cTn id="27" dur="500" fill="hold"/>
                                        <p:tgtEl>
                                          <p:spTgt spid="68619"/>
                                        </p:tgtEl>
                                        <p:attrNameLst>
                                          <p:attrName>ppt_x</p:attrName>
                                        </p:attrNameLst>
                                      </p:cBhvr>
                                      <p:tavLst>
                                        <p:tav tm="0">
                                          <p:val>
                                            <p:strVal val="#ppt_x-#ppt_w/2"/>
                                          </p:val>
                                        </p:tav>
                                        <p:tav tm="100000">
                                          <p:val>
                                            <p:strVal val="#ppt_x"/>
                                          </p:val>
                                        </p:tav>
                                      </p:tavLst>
                                    </p:anim>
                                    <p:anim calcmode="lin" valueType="num">
                                      <p:cBhvr>
                                        <p:cTn id="28" dur="500" fill="hold"/>
                                        <p:tgtEl>
                                          <p:spTgt spid="68619"/>
                                        </p:tgtEl>
                                        <p:attrNameLst>
                                          <p:attrName>ppt_y</p:attrName>
                                        </p:attrNameLst>
                                      </p:cBhvr>
                                      <p:tavLst>
                                        <p:tav tm="0">
                                          <p:val>
                                            <p:strVal val="#ppt_y"/>
                                          </p:val>
                                        </p:tav>
                                        <p:tav tm="100000">
                                          <p:val>
                                            <p:strVal val="#ppt_y"/>
                                          </p:val>
                                        </p:tav>
                                      </p:tavLst>
                                    </p:anim>
                                    <p:anim calcmode="lin" valueType="num">
                                      <p:cBhvr>
                                        <p:cTn id="29" dur="500" fill="hold"/>
                                        <p:tgtEl>
                                          <p:spTgt spid="68619"/>
                                        </p:tgtEl>
                                        <p:attrNameLst>
                                          <p:attrName>ppt_w</p:attrName>
                                        </p:attrNameLst>
                                      </p:cBhvr>
                                      <p:tavLst>
                                        <p:tav tm="0">
                                          <p:val>
                                            <p:fltVal val="0"/>
                                          </p:val>
                                        </p:tav>
                                        <p:tav tm="100000">
                                          <p:val>
                                            <p:strVal val="#ppt_w"/>
                                          </p:val>
                                        </p:tav>
                                      </p:tavLst>
                                    </p:anim>
                                    <p:anim calcmode="lin" valueType="num">
                                      <p:cBhvr>
                                        <p:cTn id="30" dur="500" fill="hold"/>
                                        <p:tgtEl>
                                          <p:spTgt spid="686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nimBg="1"/>
      <p:bldP spid="68621" grpId="0" autoUpdateAnimBg="0"/>
      <p:bldP spid="68631" grpId="0" animBg="1" autoUpdateAnimBg="0"/>
      <p:bldP spid="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0825" y="3716338"/>
            <a:ext cx="8672513" cy="1658937"/>
            <a:chOff x="240" y="3648"/>
            <a:chExt cx="7536" cy="1452"/>
          </a:xfrm>
        </p:grpSpPr>
        <p:graphicFrame>
          <p:nvGraphicFramePr>
            <p:cNvPr id="2050" name="Object 4"/>
            <p:cNvGraphicFramePr>
              <a:graphicFrameLocks noChangeAspect="1"/>
            </p:cNvGraphicFramePr>
            <p:nvPr/>
          </p:nvGraphicFramePr>
          <p:xfrm>
            <a:off x="480" y="4128"/>
            <a:ext cx="1728" cy="972"/>
          </p:xfrm>
          <a:graphic>
            <a:graphicData uri="http://schemas.openxmlformats.org/presentationml/2006/ole">
              <p:oleObj spid="_x0000_s120834" r:id="rId3" imgW="761669" imgH="431613" progId="Equation.2">
                <p:embed/>
              </p:oleObj>
            </a:graphicData>
          </a:graphic>
        </p:graphicFrame>
        <p:sp>
          <p:nvSpPr>
            <p:cNvPr id="2057" name="Rectangle 5"/>
            <p:cNvSpPr>
              <a:spLocks noChangeArrowheads="1"/>
            </p:cNvSpPr>
            <p:nvPr/>
          </p:nvSpPr>
          <p:spPr bwMode="auto">
            <a:xfrm>
              <a:off x="240" y="3648"/>
              <a:ext cx="7536" cy="389"/>
            </a:xfrm>
            <a:prstGeom prst="rect">
              <a:avLst/>
            </a:prstGeom>
            <a:noFill/>
            <a:ln w="9525">
              <a:noFill/>
              <a:miter lim="800000"/>
              <a:headEnd/>
              <a:tailEnd/>
            </a:ln>
          </p:spPr>
          <p:txBody>
            <a:bodyPr lIns="64008" tIns="32004" rIns="64008" bIns="32004">
              <a:spAutoFit/>
            </a:bodyPr>
            <a:lstStyle/>
            <a:p>
              <a:pPr algn="just" defTabSz="639763"/>
              <a:r>
                <a:rPr kumimoji="1" lang="en-US" altLang="zh-CN" sz="2500" b="1">
                  <a:latin typeface="宋体" pitchFamily="2" charset="-122"/>
                </a:rPr>
                <a:t>N=a</a:t>
              </a:r>
              <a:r>
                <a:rPr kumimoji="1" lang="en-US" altLang="zh-CN" sz="2500" b="1" baseline="-30000">
                  <a:latin typeface="宋体" pitchFamily="2" charset="-122"/>
                </a:rPr>
                <a:t>n-1</a:t>
              </a:r>
              <a:r>
                <a:rPr kumimoji="1" lang="en-US" altLang="zh-CN" sz="2500" b="1">
                  <a:latin typeface="Times New Roman" pitchFamily="18" charset="0"/>
                </a:rPr>
                <a:t>×</a:t>
              </a:r>
              <a:r>
                <a:rPr kumimoji="1" lang="en-US" altLang="zh-CN" sz="2500" b="1">
                  <a:latin typeface="宋体" pitchFamily="2" charset="-122"/>
                </a:rPr>
                <a:t>r</a:t>
              </a:r>
              <a:r>
                <a:rPr kumimoji="1" lang="en-US" altLang="zh-CN" sz="2500" b="1" baseline="30000">
                  <a:latin typeface="宋体" pitchFamily="2" charset="-122"/>
                </a:rPr>
                <a:t>n-1</a:t>
              </a:r>
              <a:r>
                <a:rPr kumimoji="1" lang="zh-CN" altLang="en-US" sz="2500" b="1">
                  <a:latin typeface="Times New Roman" pitchFamily="18" charset="0"/>
                </a:rPr>
                <a:t>＋</a:t>
              </a:r>
              <a:r>
                <a:rPr kumimoji="1" lang="en-US" altLang="zh-CN" sz="2500" b="1">
                  <a:latin typeface="宋体" pitchFamily="2" charset="-122"/>
                </a:rPr>
                <a:t>a</a:t>
              </a:r>
              <a:r>
                <a:rPr kumimoji="1" lang="en-US" altLang="zh-CN" sz="2500" b="1" baseline="-30000">
                  <a:latin typeface="宋体" pitchFamily="2" charset="-122"/>
                </a:rPr>
                <a:t>n-2</a:t>
              </a:r>
              <a:r>
                <a:rPr kumimoji="1" lang="en-US" altLang="zh-CN" sz="2500" b="1">
                  <a:latin typeface="Times New Roman" pitchFamily="18" charset="0"/>
                </a:rPr>
                <a:t>×</a:t>
              </a:r>
              <a:r>
                <a:rPr kumimoji="1" lang="en-US" altLang="zh-CN" sz="2500" b="1">
                  <a:latin typeface="宋体" pitchFamily="2" charset="-122"/>
                </a:rPr>
                <a:t>r</a:t>
              </a:r>
              <a:r>
                <a:rPr kumimoji="1" lang="en-US" altLang="zh-CN" sz="2500" b="1" baseline="30000">
                  <a:latin typeface="宋体" pitchFamily="2" charset="-122"/>
                </a:rPr>
                <a:t>n-2</a:t>
              </a:r>
              <a:r>
                <a:rPr kumimoji="1" lang="zh-CN" altLang="en-US" sz="2500" b="1">
                  <a:latin typeface="Times New Roman" pitchFamily="18" charset="0"/>
                </a:rPr>
                <a:t>＋</a:t>
              </a:r>
              <a:r>
                <a:rPr kumimoji="1" lang="en-US" altLang="zh-CN" sz="2500" b="1">
                  <a:latin typeface="Times New Roman" pitchFamily="18" charset="0"/>
                </a:rPr>
                <a:t>…</a:t>
              </a:r>
              <a:r>
                <a:rPr kumimoji="1" lang="zh-CN" altLang="en-US" sz="2500" b="1">
                  <a:latin typeface="Times New Roman" pitchFamily="18" charset="0"/>
                </a:rPr>
                <a:t>＋</a:t>
              </a:r>
              <a:r>
                <a:rPr kumimoji="1" lang="en-US" altLang="zh-CN" sz="2500" b="1">
                  <a:latin typeface="宋体" pitchFamily="2" charset="-122"/>
                </a:rPr>
                <a:t>a</a:t>
              </a:r>
              <a:r>
                <a:rPr kumimoji="1" lang="en-US" altLang="zh-CN" sz="2500" b="1" baseline="-30000">
                  <a:latin typeface="宋体" pitchFamily="2" charset="-122"/>
                </a:rPr>
                <a:t>0</a:t>
              </a:r>
              <a:r>
                <a:rPr kumimoji="1" lang="en-US" altLang="zh-CN" sz="2500" b="1">
                  <a:latin typeface="Times New Roman" pitchFamily="18" charset="0"/>
                </a:rPr>
                <a:t>×</a:t>
              </a:r>
              <a:r>
                <a:rPr kumimoji="1" lang="en-US" altLang="zh-CN" sz="2500" b="1">
                  <a:latin typeface="宋体" pitchFamily="2" charset="-122"/>
                </a:rPr>
                <a:t>r</a:t>
              </a:r>
              <a:r>
                <a:rPr kumimoji="1" lang="en-US" altLang="zh-CN" sz="2500" b="1" baseline="30000">
                  <a:latin typeface="宋体" pitchFamily="2" charset="-122"/>
                </a:rPr>
                <a:t>0</a:t>
              </a:r>
              <a:r>
                <a:rPr kumimoji="1" lang="zh-CN" altLang="en-US" sz="2500" b="1">
                  <a:latin typeface="Times New Roman" pitchFamily="18" charset="0"/>
                </a:rPr>
                <a:t>＋</a:t>
              </a:r>
              <a:r>
                <a:rPr kumimoji="1" lang="en-US" altLang="zh-CN" sz="2500" b="1">
                  <a:latin typeface="宋体" pitchFamily="2" charset="-122"/>
                </a:rPr>
                <a:t>a</a:t>
              </a:r>
              <a:r>
                <a:rPr kumimoji="1" lang="en-US" altLang="zh-CN" sz="2500" b="1" baseline="-30000">
                  <a:latin typeface="宋体" pitchFamily="2" charset="-122"/>
                </a:rPr>
                <a:t>-1</a:t>
              </a:r>
              <a:r>
                <a:rPr kumimoji="1" lang="en-US" altLang="zh-CN" sz="2500" b="1">
                  <a:latin typeface="Times New Roman" pitchFamily="18" charset="0"/>
                </a:rPr>
                <a:t>×</a:t>
              </a:r>
              <a:r>
                <a:rPr kumimoji="1" lang="en-US" altLang="zh-CN" sz="2500" b="1">
                  <a:latin typeface="宋体" pitchFamily="2" charset="-122"/>
                </a:rPr>
                <a:t>r</a:t>
              </a:r>
              <a:r>
                <a:rPr kumimoji="1" lang="en-US" altLang="zh-CN" sz="2500" b="1" baseline="30000">
                  <a:latin typeface="宋体" pitchFamily="2" charset="-122"/>
                </a:rPr>
                <a:t>-1</a:t>
              </a:r>
              <a:r>
                <a:rPr kumimoji="1" lang="zh-CN" altLang="en-US" sz="2500" b="1">
                  <a:latin typeface="Times New Roman" pitchFamily="18" charset="0"/>
                </a:rPr>
                <a:t>＋</a:t>
              </a:r>
              <a:r>
                <a:rPr kumimoji="1" lang="en-US" altLang="zh-CN" sz="2500" b="1">
                  <a:latin typeface="Times New Roman" pitchFamily="18" charset="0"/>
                </a:rPr>
                <a:t>…</a:t>
              </a:r>
              <a:r>
                <a:rPr kumimoji="1" lang="zh-CN" altLang="en-US" sz="2500" b="1">
                  <a:latin typeface="Times New Roman" pitchFamily="18" charset="0"/>
                </a:rPr>
                <a:t>＋</a:t>
              </a:r>
              <a:r>
                <a:rPr kumimoji="1" lang="en-US" altLang="zh-CN" sz="2500" b="1">
                  <a:latin typeface="宋体" pitchFamily="2" charset="-122"/>
                </a:rPr>
                <a:t>a</a:t>
              </a:r>
              <a:r>
                <a:rPr kumimoji="1" lang="en-US" altLang="zh-CN" sz="2500" b="1" baseline="-30000">
                  <a:latin typeface="宋体" pitchFamily="2" charset="-122"/>
                </a:rPr>
                <a:t>-m</a:t>
              </a:r>
              <a:r>
                <a:rPr kumimoji="1" lang="en-US" altLang="zh-CN" sz="2500" b="1">
                  <a:latin typeface="Times New Roman" pitchFamily="18" charset="0"/>
                </a:rPr>
                <a:t>×</a:t>
              </a:r>
              <a:r>
                <a:rPr kumimoji="1" lang="en-US" altLang="zh-CN" sz="2500" b="1">
                  <a:latin typeface="宋体" pitchFamily="2" charset="-122"/>
                </a:rPr>
                <a:t>r</a:t>
              </a:r>
              <a:r>
                <a:rPr kumimoji="1" lang="en-US" altLang="zh-CN" sz="2500" b="1" baseline="30000">
                  <a:latin typeface="宋体" pitchFamily="2" charset="-122"/>
                </a:rPr>
                <a:t>-m</a:t>
              </a:r>
              <a:endParaRPr kumimoji="1" lang="en-US" altLang="zh-CN" sz="2500" b="1">
                <a:latin typeface="Times New Roman" pitchFamily="18" charset="0"/>
              </a:endParaRPr>
            </a:p>
          </p:txBody>
        </p:sp>
      </p:grpSp>
      <p:sp>
        <p:nvSpPr>
          <p:cNvPr id="2053" name="Rectangle 6"/>
          <p:cNvSpPr>
            <a:spLocks noChangeArrowheads="1"/>
          </p:cNvSpPr>
          <p:nvPr/>
        </p:nvSpPr>
        <p:spPr bwMode="auto">
          <a:xfrm>
            <a:off x="250824" y="2781300"/>
            <a:ext cx="7345511" cy="612775"/>
          </a:xfrm>
          <a:prstGeom prst="rect">
            <a:avLst/>
          </a:prstGeom>
          <a:noFill/>
          <a:ln w="9525">
            <a:noFill/>
            <a:miter lim="800000"/>
            <a:headEnd/>
            <a:tailEnd/>
          </a:ln>
        </p:spPr>
        <p:txBody>
          <a:bodyPr wrap="square" lIns="64008" tIns="32004" rIns="64008" bIns="32004">
            <a:spAutoFit/>
          </a:bodyPr>
          <a:lstStyle/>
          <a:p>
            <a:pPr defTabSz="639763">
              <a:buFont typeface="Wingdings" pitchFamily="2" charset="2"/>
              <a:buChar char="n"/>
            </a:pPr>
            <a:r>
              <a:rPr kumimoji="1" lang="en-US" altLang="zh-CN" sz="3600" b="1" dirty="0">
                <a:solidFill>
                  <a:srgbClr val="A50021"/>
                </a:solidFill>
                <a:latin typeface="华文楷体" pitchFamily="2" charset="-122"/>
                <a:ea typeface="华文楷体" pitchFamily="2" charset="-122"/>
              </a:rPr>
              <a:t> R</a:t>
            </a:r>
            <a:r>
              <a:rPr kumimoji="1" lang="zh-CN" altLang="en-US" sz="3600" b="1" dirty="0">
                <a:solidFill>
                  <a:srgbClr val="A50021"/>
                </a:solidFill>
                <a:latin typeface="华文楷体" pitchFamily="2" charset="-122"/>
                <a:ea typeface="华文楷体" pitchFamily="2" charset="-122"/>
              </a:rPr>
              <a:t>进制数</a:t>
            </a:r>
            <a:r>
              <a:rPr kumimoji="1" lang="en-US" altLang="zh-CN" sz="3600" b="1" i="1" dirty="0">
                <a:solidFill>
                  <a:srgbClr val="A50021"/>
                </a:solidFill>
                <a:latin typeface="华文楷体" pitchFamily="2" charset="-122"/>
                <a:ea typeface="华文楷体" pitchFamily="2" charset="-122"/>
              </a:rPr>
              <a:t>N </a:t>
            </a:r>
            <a:r>
              <a:rPr kumimoji="1" lang="zh-CN" altLang="en-US" sz="3600" b="1" dirty="0">
                <a:solidFill>
                  <a:srgbClr val="A50021"/>
                </a:solidFill>
                <a:latin typeface="华文楷体" pitchFamily="2" charset="-122"/>
                <a:ea typeface="华文楷体" pitchFamily="2" charset="-122"/>
              </a:rPr>
              <a:t>展开式可表示为：</a:t>
            </a:r>
          </a:p>
        </p:txBody>
      </p:sp>
      <p:sp>
        <p:nvSpPr>
          <p:cNvPr id="2054" name="Text Box 7"/>
          <p:cNvSpPr txBox="1">
            <a:spLocks noChangeArrowheads="1"/>
          </p:cNvSpPr>
          <p:nvPr/>
        </p:nvSpPr>
        <p:spPr bwMode="auto">
          <a:xfrm>
            <a:off x="250825" y="1268413"/>
            <a:ext cx="8642350" cy="1162050"/>
          </a:xfrm>
          <a:prstGeom prst="rect">
            <a:avLst/>
          </a:prstGeom>
          <a:noFill/>
          <a:ln w="9525">
            <a:noFill/>
            <a:miter lim="800000"/>
            <a:headEnd/>
            <a:tailEnd/>
          </a:ln>
        </p:spPr>
        <p:txBody>
          <a:bodyPr lIns="64008" tIns="32004" rIns="64008" bIns="32004">
            <a:spAutoFit/>
          </a:bodyPr>
          <a:lstStyle/>
          <a:p>
            <a:pPr defTabSz="639763" eaLnBrk="0" hangingPunct="0">
              <a:spcBef>
                <a:spcPct val="50000"/>
              </a:spcBef>
            </a:pPr>
            <a:r>
              <a:rPr kumimoji="1" lang="en-US" altLang="zh-CN" sz="3600" b="1">
                <a:solidFill>
                  <a:srgbClr val="000066"/>
                </a:solidFill>
                <a:latin typeface="华文楷体" pitchFamily="2" charset="-122"/>
                <a:ea typeface="华文楷体" pitchFamily="2" charset="-122"/>
              </a:rPr>
              <a:t>R</a:t>
            </a:r>
            <a:r>
              <a:rPr kumimoji="1" lang="zh-CN" altLang="en-US" sz="3600" b="1">
                <a:solidFill>
                  <a:srgbClr val="000066"/>
                </a:solidFill>
                <a:latin typeface="华文楷体" pitchFamily="2" charset="-122"/>
                <a:ea typeface="华文楷体" pitchFamily="2" charset="-122"/>
              </a:rPr>
              <a:t>进制数用 </a:t>
            </a:r>
            <a:r>
              <a:rPr kumimoji="1" lang="en-US" altLang="zh-CN" sz="3600" b="1">
                <a:solidFill>
                  <a:srgbClr val="000066"/>
                </a:solidFill>
                <a:latin typeface="华文楷体" pitchFamily="2" charset="-122"/>
                <a:ea typeface="华文楷体" pitchFamily="2" charset="-122"/>
              </a:rPr>
              <a:t>r</a:t>
            </a:r>
            <a:r>
              <a:rPr kumimoji="1" lang="zh-CN" altLang="en-US" sz="3600" b="1">
                <a:solidFill>
                  <a:srgbClr val="000066"/>
                </a:solidFill>
                <a:latin typeface="华文楷体" pitchFamily="2" charset="-122"/>
                <a:ea typeface="华文楷体" pitchFamily="2" charset="-122"/>
              </a:rPr>
              <a:t>个基本符号（</a:t>
            </a:r>
            <a:r>
              <a:rPr kumimoji="1" lang="en-US" altLang="zh-CN" sz="3600" b="1">
                <a:solidFill>
                  <a:srgbClr val="000066"/>
                </a:solidFill>
                <a:latin typeface="华文楷体" pitchFamily="2" charset="-122"/>
                <a:ea typeface="华文楷体" pitchFamily="2" charset="-122"/>
              </a:rPr>
              <a:t>0,1,2,…,r-1</a:t>
            </a:r>
            <a:r>
              <a:rPr kumimoji="1" lang="zh-CN" altLang="en-US" sz="3600" b="1">
                <a:solidFill>
                  <a:srgbClr val="000066"/>
                </a:solidFill>
                <a:latin typeface="华文楷体" pitchFamily="2" charset="-122"/>
                <a:ea typeface="华文楷体" pitchFamily="2" charset="-122"/>
              </a:rPr>
              <a:t>）表示数码，</a:t>
            </a:r>
            <a:r>
              <a:rPr kumimoji="1" lang="en-US" altLang="zh-CN" sz="3600" b="1">
                <a:solidFill>
                  <a:srgbClr val="000066"/>
                </a:solidFill>
                <a:latin typeface="华文楷体" pitchFamily="2" charset="-122"/>
                <a:ea typeface="华文楷体" pitchFamily="2" charset="-122"/>
              </a:rPr>
              <a:t>r</a:t>
            </a:r>
            <a:r>
              <a:rPr kumimoji="1" lang="zh-CN" altLang="en-US" sz="3600" b="1">
                <a:solidFill>
                  <a:srgbClr val="000066"/>
                </a:solidFill>
                <a:latin typeface="华文楷体" pitchFamily="2" charset="-122"/>
                <a:ea typeface="华文楷体" pitchFamily="2" charset="-122"/>
              </a:rPr>
              <a:t>称为</a:t>
            </a:r>
            <a:r>
              <a:rPr kumimoji="1" lang="zh-CN" altLang="en-US" sz="3600" b="1">
                <a:solidFill>
                  <a:srgbClr val="3333FF"/>
                </a:solidFill>
                <a:latin typeface="华文楷体" pitchFamily="2" charset="-122"/>
                <a:ea typeface="华文楷体" pitchFamily="2" charset="-122"/>
              </a:rPr>
              <a:t>基数</a:t>
            </a:r>
            <a:endParaRPr kumimoji="1" lang="en-US" altLang="zh-CN" sz="3600" b="1">
              <a:solidFill>
                <a:srgbClr val="3333FF"/>
              </a:solidFill>
              <a:latin typeface="华文楷体" pitchFamily="2" charset="-122"/>
              <a:ea typeface="华文楷体" pitchFamily="2" charset="-122"/>
            </a:endParaRPr>
          </a:p>
        </p:txBody>
      </p:sp>
      <p:sp>
        <p:nvSpPr>
          <p:cNvPr id="2055" name="Rectangle 15"/>
          <p:cNvSpPr>
            <a:spLocks noChangeArrowheads="1"/>
          </p:cNvSpPr>
          <p:nvPr/>
        </p:nvSpPr>
        <p:spPr bwMode="auto">
          <a:xfrm>
            <a:off x="0" y="3284538"/>
            <a:ext cx="9144000" cy="0"/>
          </a:xfrm>
          <a:prstGeom prst="rect">
            <a:avLst/>
          </a:prstGeom>
          <a:noFill/>
          <a:ln w="25400">
            <a:noFill/>
            <a:miter lim="800000"/>
            <a:headEnd/>
            <a:tailEnd/>
          </a:ln>
        </p:spPr>
        <p:txBody>
          <a:bodyPr wrap="none" anchor="ctr">
            <a:spAutoFit/>
          </a:bodyPr>
          <a:lstStyle/>
          <a:p>
            <a:pPr algn="ctr"/>
            <a:endParaRPr lang="zh-CN" altLang="en-US" sz="4400">
              <a:solidFill>
                <a:srgbClr val="000066"/>
              </a:solidFill>
            </a:endParaRPr>
          </a:p>
        </p:txBody>
      </p:sp>
      <p:sp>
        <p:nvSpPr>
          <p:cNvPr id="2056" name="TextBox 9"/>
          <p:cNvSpPr txBox="1">
            <a:spLocks noChangeArrowheads="1"/>
          </p:cNvSpPr>
          <p:nvPr/>
        </p:nvSpPr>
        <p:spPr bwMode="auto">
          <a:xfrm>
            <a:off x="179388" y="5445125"/>
            <a:ext cx="8713787" cy="584200"/>
          </a:xfrm>
          <a:prstGeom prst="rect">
            <a:avLst/>
          </a:prstGeom>
          <a:noFill/>
          <a:ln w="9525">
            <a:noFill/>
            <a:miter lim="800000"/>
            <a:headEnd/>
            <a:tailEnd/>
          </a:ln>
        </p:spPr>
        <p:txBody>
          <a:bodyPr>
            <a:spAutoFit/>
          </a:bodyPr>
          <a:lstStyle/>
          <a:p>
            <a:r>
              <a:rPr lang="zh-CN" altLang="en-US" sz="3200" b="1" dirty="0">
                <a:solidFill>
                  <a:srgbClr val="3333FF"/>
                </a:solidFill>
                <a:latin typeface="华文楷体" pitchFamily="2" charset="-122"/>
                <a:ea typeface="华文楷体" pitchFamily="2" charset="-122"/>
              </a:rPr>
              <a:t>其中，</a:t>
            </a:r>
            <a:r>
              <a:rPr lang="en-US" altLang="zh-CN" sz="3200" b="1" dirty="0" err="1">
                <a:solidFill>
                  <a:srgbClr val="3333FF"/>
                </a:solidFill>
                <a:latin typeface="华文楷体" pitchFamily="2" charset="-122"/>
                <a:ea typeface="华文楷体" pitchFamily="2" charset="-122"/>
              </a:rPr>
              <a:t>a</a:t>
            </a:r>
            <a:r>
              <a:rPr lang="en-US" altLang="zh-CN" sz="3200" b="1" baseline="-25000" dirty="0" err="1">
                <a:solidFill>
                  <a:srgbClr val="3333FF"/>
                </a:solidFill>
                <a:latin typeface="华文楷体" pitchFamily="2" charset="-122"/>
                <a:ea typeface="华文楷体" pitchFamily="2" charset="-122"/>
              </a:rPr>
              <a:t>i</a:t>
            </a:r>
            <a:r>
              <a:rPr lang="zh-CN" altLang="en-US" sz="3200" b="1" dirty="0">
                <a:solidFill>
                  <a:srgbClr val="3333FF"/>
                </a:solidFill>
                <a:latin typeface="华文楷体" pitchFamily="2" charset="-122"/>
                <a:ea typeface="华文楷体" pitchFamily="2" charset="-122"/>
              </a:rPr>
              <a:t>是数码，</a:t>
            </a:r>
            <a:r>
              <a:rPr lang="en-US" altLang="zh-CN" sz="3200" b="1" dirty="0">
                <a:solidFill>
                  <a:srgbClr val="3333FF"/>
                </a:solidFill>
                <a:latin typeface="华文楷体" pitchFamily="2" charset="-122"/>
                <a:ea typeface="华文楷体" pitchFamily="2" charset="-122"/>
              </a:rPr>
              <a:t>r</a:t>
            </a:r>
            <a:r>
              <a:rPr lang="zh-CN" altLang="en-US" sz="3200" b="1" dirty="0">
                <a:solidFill>
                  <a:srgbClr val="3333FF"/>
                </a:solidFill>
                <a:latin typeface="华文楷体" pitchFamily="2" charset="-122"/>
                <a:ea typeface="华文楷体" pitchFamily="2" charset="-122"/>
              </a:rPr>
              <a:t>是基数，</a:t>
            </a:r>
            <a:r>
              <a:rPr lang="en-US" altLang="zh-CN" sz="3200" b="1" dirty="0" err="1">
                <a:solidFill>
                  <a:srgbClr val="3333FF"/>
                </a:solidFill>
                <a:latin typeface="华文楷体" pitchFamily="2" charset="-122"/>
                <a:ea typeface="华文楷体" pitchFamily="2" charset="-122"/>
              </a:rPr>
              <a:t>r</a:t>
            </a:r>
            <a:r>
              <a:rPr lang="en-US" altLang="zh-CN" sz="3200" b="1" baseline="30000" dirty="0" err="1">
                <a:solidFill>
                  <a:srgbClr val="3333FF"/>
                </a:solidFill>
                <a:latin typeface="华文楷体" pitchFamily="2" charset="-122"/>
                <a:ea typeface="华文楷体" pitchFamily="2" charset="-122"/>
              </a:rPr>
              <a:t>i</a:t>
            </a:r>
            <a:r>
              <a:rPr lang="zh-CN" altLang="en-US" sz="3200" b="1" dirty="0">
                <a:solidFill>
                  <a:srgbClr val="3333FF"/>
                </a:solidFill>
                <a:latin typeface="华文楷体" pitchFamily="2" charset="-122"/>
                <a:ea typeface="华文楷体" pitchFamily="2" charset="-122"/>
              </a:rPr>
              <a:t>是权</a:t>
            </a:r>
          </a:p>
        </p:txBody>
      </p:sp>
      <p:sp>
        <p:nvSpPr>
          <p:cNvPr id="11" name="Rectangle 20"/>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auto">
          <a:xfrm>
            <a:off x="-180528" y="692696"/>
            <a:ext cx="4530725" cy="584200"/>
          </a:xfrm>
          <a:prstGeom prst="rect">
            <a:avLst/>
          </a:prstGeom>
          <a:noFill/>
          <a:ln w="9525" algn="ctr">
            <a:noFill/>
            <a:miter lim="800000"/>
            <a:headEnd/>
            <a:tailEnd/>
          </a:ln>
        </p:spPr>
        <p:txBody>
          <a:bodyPr>
            <a:spAutoFit/>
          </a:bodyPr>
          <a:lstStyle/>
          <a:p>
            <a:pPr eaLnBrk="1" hangingPunct="1">
              <a:spcBef>
                <a:spcPct val="50000"/>
              </a:spcBef>
            </a:pPr>
            <a:r>
              <a:rPr lang="zh-CN" altLang="en-US" b="1" dirty="0">
                <a:solidFill>
                  <a:srgbClr val="0033CC"/>
                </a:solidFill>
                <a:latin typeface="华文楷体" pitchFamily="2" charset="-122"/>
                <a:ea typeface="华文楷体" pitchFamily="2" charset="-122"/>
              </a:rPr>
              <a:t>   不同数制数的表示：</a:t>
            </a:r>
            <a:endParaRPr lang="zh-CN" altLang="en-US" dirty="0">
              <a:solidFill>
                <a:srgbClr val="0033CC"/>
              </a:solidFill>
              <a:latin typeface="华文楷体" pitchFamily="2" charset="-122"/>
              <a:ea typeface="华文楷体" pitchFamily="2" charset="-122"/>
            </a:endParaRPr>
          </a:p>
        </p:txBody>
      </p:sp>
      <p:sp>
        <p:nvSpPr>
          <p:cNvPr id="10243"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30055" name="Text Box 7"/>
          <p:cNvSpPr txBox="1">
            <a:spLocks noChangeArrowheads="1"/>
          </p:cNvSpPr>
          <p:nvPr/>
        </p:nvSpPr>
        <p:spPr bwMode="auto">
          <a:xfrm>
            <a:off x="107950" y="1697038"/>
            <a:ext cx="2017713" cy="3387725"/>
          </a:xfrm>
          <a:prstGeom prst="rect">
            <a:avLst/>
          </a:prstGeom>
          <a:noFill/>
          <a:ln w="9525" algn="ctr">
            <a:noFill/>
            <a:miter lim="800000"/>
            <a:headEnd/>
            <a:tailEnd/>
          </a:ln>
        </p:spPr>
        <p:txBody>
          <a:bodyPr>
            <a:spAutoFit/>
          </a:bodyPr>
          <a:lstStyle/>
          <a:p>
            <a:pPr eaLnBrk="1" hangingPunct="1">
              <a:lnSpc>
                <a:spcPct val="150000"/>
              </a:lnSpc>
            </a:pPr>
            <a:r>
              <a:rPr kumimoji="0" lang="en-US" altLang="zh-CN" sz="3600" b="1"/>
              <a:t>(1</a:t>
            </a:r>
            <a:r>
              <a:rPr lang="en-US" altLang="zh-CN" sz="3600" b="1"/>
              <a:t>001)</a:t>
            </a:r>
            <a:r>
              <a:rPr lang="en-US" altLang="zh-CN" sz="3600" b="1" baseline="-25000">
                <a:solidFill>
                  <a:srgbClr val="660033"/>
                </a:solidFill>
              </a:rPr>
              <a:t>2</a:t>
            </a:r>
          </a:p>
          <a:p>
            <a:pPr eaLnBrk="1" hangingPunct="1">
              <a:lnSpc>
                <a:spcPct val="150000"/>
              </a:lnSpc>
            </a:pPr>
            <a:r>
              <a:rPr lang="en-US" altLang="zh-CN" sz="3600" b="1"/>
              <a:t>(1001)</a:t>
            </a:r>
            <a:r>
              <a:rPr lang="en-US" altLang="zh-CN" sz="3600" b="1" baseline="-25000"/>
              <a:t>8</a:t>
            </a:r>
          </a:p>
          <a:p>
            <a:pPr eaLnBrk="1" hangingPunct="1">
              <a:lnSpc>
                <a:spcPct val="150000"/>
              </a:lnSpc>
            </a:pPr>
            <a:r>
              <a:rPr lang="en-US" altLang="zh-CN" sz="3600" b="1"/>
              <a:t>(1001)</a:t>
            </a:r>
            <a:r>
              <a:rPr lang="en-US" altLang="zh-CN" sz="3600" b="1" baseline="-25000"/>
              <a:t>10</a:t>
            </a:r>
          </a:p>
          <a:p>
            <a:pPr eaLnBrk="1" hangingPunct="1">
              <a:lnSpc>
                <a:spcPct val="150000"/>
              </a:lnSpc>
            </a:pPr>
            <a:r>
              <a:rPr lang="en-US" altLang="zh-CN" sz="3600" b="1"/>
              <a:t>(1001)</a:t>
            </a:r>
            <a:r>
              <a:rPr lang="en-US" altLang="zh-CN" sz="3600" b="1" baseline="-25000"/>
              <a:t>16</a:t>
            </a:r>
          </a:p>
        </p:txBody>
      </p:sp>
      <p:sp>
        <p:nvSpPr>
          <p:cNvPr id="130057" name="AutoShape 9"/>
          <p:cNvSpPr>
            <a:spLocks noChangeArrowheads="1"/>
          </p:cNvSpPr>
          <p:nvPr/>
        </p:nvSpPr>
        <p:spPr bwMode="auto">
          <a:xfrm>
            <a:off x="1620838" y="2133600"/>
            <a:ext cx="431800" cy="287338"/>
          </a:xfrm>
          <a:prstGeom prst="leftRightArrow">
            <a:avLst>
              <a:gd name="adj1" fmla="val 50000"/>
              <a:gd name="adj2" fmla="val 3005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lgn="ctr">
            <a:noFill/>
            <a:miter lim="800000"/>
            <a:headEnd/>
            <a:tailEnd/>
          </a:ln>
        </p:spPr>
        <p:txBody>
          <a:bodyPr wrap="none" anchor="ctr"/>
          <a:lstStyle/>
          <a:p>
            <a:pPr algn="ctr" eaLnBrk="1" hangingPunct="1"/>
            <a:endParaRPr lang="zh-CN" altLang="en-US"/>
          </a:p>
        </p:txBody>
      </p:sp>
      <p:sp>
        <p:nvSpPr>
          <p:cNvPr id="130058" name="AutoShape 10"/>
          <p:cNvSpPr>
            <a:spLocks noChangeArrowheads="1"/>
          </p:cNvSpPr>
          <p:nvPr/>
        </p:nvSpPr>
        <p:spPr bwMode="auto">
          <a:xfrm>
            <a:off x="1692275" y="2997200"/>
            <a:ext cx="431800" cy="287338"/>
          </a:xfrm>
          <a:prstGeom prst="leftRightArrow">
            <a:avLst>
              <a:gd name="adj1" fmla="val 50000"/>
              <a:gd name="adj2" fmla="val 3005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lgn="ctr">
            <a:noFill/>
            <a:miter lim="800000"/>
            <a:headEnd/>
            <a:tailEnd/>
          </a:ln>
        </p:spPr>
        <p:txBody>
          <a:bodyPr wrap="none" anchor="ctr"/>
          <a:lstStyle/>
          <a:p>
            <a:pPr algn="ctr" eaLnBrk="1" hangingPunct="1"/>
            <a:endParaRPr lang="zh-CN" altLang="en-US"/>
          </a:p>
        </p:txBody>
      </p:sp>
      <p:sp>
        <p:nvSpPr>
          <p:cNvPr id="130059" name="AutoShape 11"/>
          <p:cNvSpPr>
            <a:spLocks noChangeArrowheads="1"/>
          </p:cNvSpPr>
          <p:nvPr/>
        </p:nvSpPr>
        <p:spPr bwMode="auto">
          <a:xfrm>
            <a:off x="1692275" y="3789363"/>
            <a:ext cx="431800" cy="287337"/>
          </a:xfrm>
          <a:prstGeom prst="leftRightArrow">
            <a:avLst>
              <a:gd name="adj1" fmla="val 50000"/>
              <a:gd name="adj2" fmla="val 3005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lgn="ctr">
            <a:noFill/>
            <a:miter lim="800000"/>
            <a:headEnd/>
            <a:tailEnd/>
          </a:ln>
        </p:spPr>
        <p:txBody>
          <a:bodyPr wrap="none" anchor="ctr"/>
          <a:lstStyle/>
          <a:p>
            <a:pPr algn="ctr" eaLnBrk="1" hangingPunct="1"/>
            <a:endParaRPr lang="zh-CN" altLang="en-US"/>
          </a:p>
        </p:txBody>
      </p:sp>
      <p:sp>
        <p:nvSpPr>
          <p:cNvPr id="130060" name="AutoShape 12"/>
          <p:cNvSpPr>
            <a:spLocks noChangeArrowheads="1"/>
          </p:cNvSpPr>
          <p:nvPr/>
        </p:nvSpPr>
        <p:spPr bwMode="auto">
          <a:xfrm>
            <a:off x="1746250" y="4629150"/>
            <a:ext cx="431800" cy="287338"/>
          </a:xfrm>
          <a:prstGeom prst="leftRightArrow">
            <a:avLst>
              <a:gd name="adj1" fmla="val 50000"/>
              <a:gd name="adj2" fmla="val 3005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lgn="ctr">
            <a:noFill/>
            <a:miter lim="800000"/>
            <a:headEnd/>
            <a:tailEnd/>
          </a:ln>
        </p:spPr>
        <p:txBody>
          <a:bodyPr wrap="none" anchor="ctr"/>
          <a:lstStyle/>
          <a:p>
            <a:pPr algn="ctr" eaLnBrk="1" hangingPunct="1"/>
            <a:endParaRPr lang="zh-CN" altLang="en-US"/>
          </a:p>
        </p:txBody>
      </p:sp>
      <p:sp>
        <p:nvSpPr>
          <p:cNvPr id="130061" name="Text Box 13"/>
          <p:cNvSpPr txBox="1">
            <a:spLocks noChangeArrowheads="1"/>
          </p:cNvSpPr>
          <p:nvPr/>
        </p:nvSpPr>
        <p:spPr bwMode="auto">
          <a:xfrm>
            <a:off x="2054225" y="1697038"/>
            <a:ext cx="2374900" cy="3387725"/>
          </a:xfrm>
          <a:prstGeom prst="rect">
            <a:avLst/>
          </a:prstGeom>
          <a:noFill/>
          <a:ln w="9525" algn="ctr">
            <a:noFill/>
            <a:miter lim="800000"/>
            <a:headEnd/>
            <a:tailEnd/>
          </a:ln>
        </p:spPr>
        <p:txBody>
          <a:bodyPr>
            <a:spAutoFit/>
          </a:bodyPr>
          <a:lstStyle/>
          <a:p>
            <a:pPr eaLnBrk="1" hangingPunct="1">
              <a:lnSpc>
                <a:spcPct val="150000"/>
              </a:lnSpc>
            </a:pPr>
            <a:r>
              <a:rPr kumimoji="0" lang="en-US" altLang="zh-CN" sz="3600" b="1" dirty="0"/>
              <a:t>1</a:t>
            </a:r>
            <a:r>
              <a:rPr lang="en-US" altLang="zh-CN" sz="3600" b="1" dirty="0"/>
              <a:t>001</a:t>
            </a:r>
            <a:r>
              <a:rPr lang="en-US" altLang="zh-CN" sz="3600" b="1" dirty="0">
                <a:solidFill>
                  <a:srgbClr val="A50021"/>
                </a:solidFill>
              </a:rPr>
              <a:t>B</a:t>
            </a:r>
            <a:endParaRPr lang="en-US" altLang="zh-CN" sz="3600" b="1" baseline="-25000" dirty="0">
              <a:solidFill>
                <a:srgbClr val="A50021"/>
              </a:solidFill>
            </a:endParaRPr>
          </a:p>
          <a:p>
            <a:pPr eaLnBrk="1" hangingPunct="1">
              <a:lnSpc>
                <a:spcPct val="150000"/>
              </a:lnSpc>
            </a:pPr>
            <a:r>
              <a:rPr lang="en-US" altLang="zh-CN" sz="3600" b="1" dirty="0"/>
              <a:t>1001</a:t>
            </a:r>
            <a:r>
              <a:rPr lang="en-US" altLang="zh-CN" sz="3600" b="1" dirty="0">
                <a:solidFill>
                  <a:srgbClr val="A50021"/>
                </a:solidFill>
              </a:rPr>
              <a:t>O</a:t>
            </a:r>
            <a:r>
              <a:rPr lang="en-US" altLang="zh-CN" sz="3600" b="1" dirty="0"/>
              <a:t>(</a:t>
            </a:r>
            <a:r>
              <a:rPr lang="en-US" altLang="zh-CN" sz="3600" b="1" dirty="0">
                <a:solidFill>
                  <a:srgbClr val="A50021"/>
                </a:solidFill>
              </a:rPr>
              <a:t>Q</a:t>
            </a:r>
            <a:r>
              <a:rPr lang="en-US" altLang="zh-CN" sz="3600" b="1" dirty="0"/>
              <a:t>)</a:t>
            </a:r>
            <a:endParaRPr lang="en-US" altLang="zh-CN" sz="3600" b="1" baseline="-25000" dirty="0"/>
          </a:p>
          <a:p>
            <a:pPr eaLnBrk="1" hangingPunct="1">
              <a:lnSpc>
                <a:spcPct val="150000"/>
              </a:lnSpc>
            </a:pPr>
            <a:r>
              <a:rPr lang="en-US" altLang="zh-CN" sz="3600" b="1" dirty="0"/>
              <a:t>1001</a:t>
            </a:r>
            <a:r>
              <a:rPr lang="en-US" altLang="zh-CN" sz="3600" b="1" dirty="0">
                <a:solidFill>
                  <a:schemeClr val="accent1">
                    <a:lumMod val="50000"/>
                  </a:schemeClr>
                </a:solidFill>
              </a:rPr>
              <a:t>D</a:t>
            </a:r>
            <a:endParaRPr lang="en-US" altLang="zh-CN" sz="3600" b="1" baseline="-25000" dirty="0">
              <a:solidFill>
                <a:schemeClr val="accent1">
                  <a:lumMod val="50000"/>
                </a:schemeClr>
              </a:solidFill>
            </a:endParaRPr>
          </a:p>
          <a:p>
            <a:pPr eaLnBrk="1" hangingPunct="1">
              <a:lnSpc>
                <a:spcPct val="150000"/>
              </a:lnSpc>
            </a:pPr>
            <a:r>
              <a:rPr lang="en-US" altLang="zh-CN" sz="3600" b="1" dirty="0"/>
              <a:t>1001</a:t>
            </a:r>
            <a:r>
              <a:rPr lang="en-US" altLang="zh-CN" sz="3600" b="1" dirty="0">
                <a:solidFill>
                  <a:srgbClr val="A50021"/>
                </a:solidFill>
              </a:rPr>
              <a:t>H</a:t>
            </a:r>
            <a:endParaRPr lang="en-US" altLang="zh-CN" sz="3600" b="1" baseline="-25000" dirty="0">
              <a:solidFill>
                <a:srgbClr val="A50021"/>
              </a:solidFill>
            </a:endParaRPr>
          </a:p>
        </p:txBody>
      </p:sp>
      <p:sp>
        <p:nvSpPr>
          <p:cNvPr id="64540" name="AutoShape 28"/>
          <p:cNvSpPr>
            <a:spLocks noChangeArrowheads="1"/>
          </p:cNvSpPr>
          <p:nvPr/>
        </p:nvSpPr>
        <p:spPr bwMode="auto">
          <a:xfrm>
            <a:off x="3708400" y="1268413"/>
            <a:ext cx="1584325" cy="885825"/>
          </a:xfrm>
          <a:prstGeom prst="wedgeRoundRectCallout">
            <a:avLst>
              <a:gd name="adj1" fmla="val -73847"/>
              <a:gd name="adj2" fmla="val 46056"/>
              <a:gd name="adj3" fmla="val 16667"/>
            </a:avLst>
          </a:prstGeom>
          <a:gradFill rotWithShape="1">
            <a:gsLst>
              <a:gs pos="0">
                <a:srgbClr val="DFC0FF"/>
              </a:gs>
              <a:gs pos="50000">
                <a:srgbClr val="FFFFFF"/>
              </a:gs>
              <a:gs pos="100000">
                <a:srgbClr val="DFC0FF"/>
              </a:gs>
            </a:gsLst>
            <a:lin ang="2700000" scaled="1"/>
          </a:gradFill>
          <a:ln w="12700">
            <a:solidFill>
              <a:schemeClr val="tx1"/>
            </a:solidFill>
            <a:miter lim="800000"/>
            <a:headEnd/>
            <a:tailEnd/>
          </a:ln>
        </p:spPr>
        <p:txBody>
          <a:bodyPr wrap="none" lIns="90000" tIns="46800" rIns="90000" bIns="46800" anchor="ctr"/>
          <a:lstStyle/>
          <a:p>
            <a:pPr algn="ctr" eaLnBrk="1" hangingPunct="1"/>
            <a:r>
              <a:rPr kumimoji="0" lang="zh-CN" altLang="en-US" sz="2800" b="1">
                <a:effectLst>
                  <a:outerShdw blurRad="38100" dist="38100" dir="2700000" algn="tl">
                    <a:srgbClr val="000000">
                      <a:alpha val="43137"/>
                    </a:srgbClr>
                  </a:outerShdw>
                </a:effectLst>
                <a:latin typeface="+mj-lt"/>
                <a:ea typeface="华文楷体" pitchFamily="2" charset="-122"/>
              </a:rPr>
              <a:t>二进制数</a:t>
            </a:r>
          </a:p>
          <a:p>
            <a:pPr algn="ctr" eaLnBrk="1" hangingPunct="1"/>
            <a:r>
              <a:rPr kumimoji="0" lang="en-US" altLang="zh-CN" sz="2800" b="1">
                <a:effectLst>
                  <a:outerShdw blurRad="38100" dist="38100" dir="2700000" algn="tl">
                    <a:srgbClr val="000000">
                      <a:alpha val="43137"/>
                    </a:srgbClr>
                  </a:outerShdw>
                </a:effectLst>
                <a:latin typeface="+mj-lt"/>
                <a:ea typeface="华文楷体" pitchFamily="2" charset="-122"/>
              </a:rPr>
              <a:t>Binary</a:t>
            </a:r>
          </a:p>
        </p:txBody>
      </p:sp>
      <p:sp>
        <p:nvSpPr>
          <p:cNvPr id="64541" name="AutoShape 29"/>
          <p:cNvSpPr>
            <a:spLocks noChangeArrowheads="1"/>
          </p:cNvSpPr>
          <p:nvPr/>
        </p:nvSpPr>
        <p:spPr bwMode="auto">
          <a:xfrm>
            <a:off x="3929063" y="3286125"/>
            <a:ext cx="1439862" cy="792163"/>
          </a:xfrm>
          <a:prstGeom prst="wedgeRoundRectCallout">
            <a:avLst>
              <a:gd name="adj1" fmla="val -52648"/>
              <a:gd name="adj2" fmla="val -75852"/>
              <a:gd name="adj3" fmla="val 16667"/>
            </a:avLst>
          </a:prstGeom>
          <a:gradFill rotWithShape="1">
            <a:gsLst>
              <a:gs pos="0">
                <a:srgbClr val="9FFFFF"/>
              </a:gs>
              <a:gs pos="50000">
                <a:srgbClr val="FFFFFF"/>
              </a:gs>
              <a:gs pos="100000">
                <a:srgbClr val="9FFFFF"/>
              </a:gs>
            </a:gsLst>
            <a:lin ang="2700000" scaled="1"/>
          </a:gradFill>
          <a:ln w="12700">
            <a:solidFill>
              <a:schemeClr val="tx1"/>
            </a:solidFill>
            <a:miter lim="800000"/>
            <a:headEnd/>
            <a:tailEnd/>
          </a:ln>
        </p:spPr>
        <p:txBody>
          <a:bodyPr wrap="none" lIns="90000" tIns="46800" rIns="90000" bIns="46800" anchor="ctr"/>
          <a:lstStyle/>
          <a:p>
            <a:pPr algn="ctr" eaLnBrk="1" hangingPunct="1"/>
            <a:r>
              <a:rPr kumimoji="0" lang="zh-CN" altLang="en-US" sz="2800" b="1">
                <a:effectLst>
                  <a:outerShdw blurRad="38100" dist="38100" dir="2700000" algn="tl">
                    <a:srgbClr val="000000">
                      <a:alpha val="43137"/>
                    </a:srgbClr>
                  </a:outerShdw>
                </a:effectLst>
                <a:latin typeface="+mj-lt"/>
                <a:ea typeface="华文楷体" pitchFamily="2" charset="-122"/>
              </a:rPr>
              <a:t>八进制数</a:t>
            </a:r>
          </a:p>
          <a:p>
            <a:pPr algn="ctr" eaLnBrk="1" hangingPunct="1"/>
            <a:r>
              <a:rPr kumimoji="0" lang="en-US" altLang="zh-CN" sz="2800" b="1">
                <a:effectLst>
                  <a:outerShdw blurRad="38100" dist="38100" dir="2700000" algn="tl">
                    <a:srgbClr val="000000">
                      <a:alpha val="43137"/>
                    </a:srgbClr>
                  </a:outerShdw>
                </a:effectLst>
                <a:latin typeface="+mj-lt"/>
                <a:ea typeface="华文楷体" pitchFamily="2" charset="-122"/>
              </a:rPr>
              <a:t>Octal</a:t>
            </a:r>
          </a:p>
        </p:txBody>
      </p:sp>
      <p:sp>
        <p:nvSpPr>
          <p:cNvPr id="64542" name="AutoShape 30"/>
          <p:cNvSpPr>
            <a:spLocks noChangeArrowheads="1"/>
          </p:cNvSpPr>
          <p:nvPr/>
        </p:nvSpPr>
        <p:spPr bwMode="auto">
          <a:xfrm>
            <a:off x="3635375" y="4149725"/>
            <a:ext cx="1871663" cy="1008063"/>
          </a:xfrm>
          <a:prstGeom prst="wedgeRoundRectCallout">
            <a:avLst>
              <a:gd name="adj1" fmla="val -79602"/>
              <a:gd name="adj2" fmla="val -62912"/>
              <a:gd name="adj3" fmla="val 16667"/>
            </a:avLst>
          </a:prstGeom>
          <a:gradFill rotWithShape="1">
            <a:gsLst>
              <a:gs pos="0">
                <a:srgbClr val="FF99CC"/>
              </a:gs>
              <a:gs pos="50000">
                <a:srgbClr val="FFFFFF"/>
              </a:gs>
              <a:gs pos="100000">
                <a:srgbClr val="FF99CC"/>
              </a:gs>
            </a:gsLst>
            <a:lin ang="2700000" scaled="1"/>
          </a:gradFill>
          <a:ln w="12700">
            <a:solidFill>
              <a:schemeClr val="tx1"/>
            </a:solidFill>
            <a:miter lim="800000"/>
            <a:headEnd/>
            <a:tailEnd/>
          </a:ln>
        </p:spPr>
        <p:txBody>
          <a:bodyPr wrap="none" lIns="90000" tIns="46800" rIns="90000" bIns="46800" anchor="ctr"/>
          <a:lstStyle/>
          <a:p>
            <a:pPr algn="ctr" eaLnBrk="1" hangingPunct="1"/>
            <a:r>
              <a:rPr kumimoji="0" lang="zh-CN" altLang="en-US" sz="2800" b="1">
                <a:effectLst>
                  <a:outerShdw blurRad="38100" dist="38100" dir="2700000" algn="tl">
                    <a:srgbClr val="000000">
                      <a:alpha val="43137"/>
                    </a:srgbClr>
                  </a:outerShdw>
                </a:effectLst>
                <a:latin typeface="+mj-lt"/>
                <a:ea typeface="华文楷体" pitchFamily="2" charset="-122"/>
              </a:rPr>
              <a:t>十进制数</a:t>
            </a:r>
          </a:p>
          <a:p>
            <a:pPr algn="ctr" eaLnBrk="1" hangingPunct="1"/>
            <a:r>
              <a:rPr kumimoji="0" lang="en-US" altLang="zh-CN" sz="2800" b="1">
                <a:effectLst>
                  <a:outerShdw blurRad="38100" dist="38100" dir="2700000" algn="tl">
                    <a:srgbClr val="000000">
                      <a:alpha val="43137"/>
                    </a:srgbClr>
                  </a:outerShdw>
                </a:effectLst>
                <a:latin typeface="+mj-lt"/>
                <a:ea typeface="华文楷体" pitchFamily="2" charset="-122"/>
              </a:rPr>
              <a:t>Decimal</a:t>
            </a:r>
            <a:endParaRPr kumimoji="0" lang="en-US" altLang="zh-CN" sz="1200" b="1">
              <a:effectLst>
                <a:outerShdw blurRad="38100" dist="38100" dir="2700000" algn="tl">
                  <a:srgbClr val="000000">
                    <a:alpha val="43137"/>
                  </a:srgbClr>
                </a:outerShdw>
              </a:effectLst>
              <a:latin typeface="+mj-lt"/>
              <a:ea typeface="华文楷体" pitchFamily="2" charset="-122"/>
            </a:endParaRPr>
          </a:p>
        </p:txBody>
      </p:sp>
      <p:sp>
        <p:nvSpPr>
          <p:cNvPr id="64544" name="AutoShape 32"/>
          <p:cNvSpPr>
            <a:spLocks noChangeArrowheads="1"/>
          </p:cNvSpPr>
          <p:nvPr/>
        </p:nvSpPr>
        <p:spPr bwMode="auto">
          <a:xfrm>
            <a:off x="2484438" y="5516563"/>
            <a:ext cx="3313112" cy="935037"/>
          </a:xfrm>
          <a:prstGeom prst="wedgeRoundRectCallout">
            <a:avLst>
              <a:gd name="adj1" fmla="val -30500"/>
              <a:gd name="adj2" fmla="val -100083"/>
              <a:gd name="adj3" fmla="val 16667"/>
            </a:avLst>
          </a:prstGeom>
          <a:gradFill rotWithShape="1">
            <a:gsLst>
              <a:gs pos="0">
                <a:srgbClr val="CCFFCC"/>
              </a:gs>
              <a:gs pos="50000">
                <a:srgbClr val="FFFFFF"/>
              </a:gs>
              <a:gs pos="100000">
                <a:srgbClr val="CCFFCC"/>
              </a:gs>
            </a:gsLst>
            <a:lin ang="2700000" scaled="1"/>
          </a:gradFill>
          <a:ln w="12700">
            <a:solidFill>
              <a:schemeClr val="tx1"/>
            </a:solidFill>
            <a:miter lim="800000"/>
            <a:headEnd/>
            <a:tailEnd/>
          </a:ln>
        </p:spPr>
        <p:txBody>
          <a:bodyPr wrap="none" lIns="90000" tIns="46800" rIns="90000" bIns="46800" anchor="ctr"/>
          <a:lstStyle/>
          <a:p>
            <a:pPr algn="ctr" eaLnBrk="1" hangingPunct="1"/>
            <a:r>
              <a:rPr kumimoji="0" lang="zh-CN" altLang="en-US" sz="2800" b="1">
                <a:effectLst>
                  <a:outerShdw blurRad="38100" dist="38100" dir="2700000" algn="tl">
                    <a:srgbClr val="000000">
                      <a:alpha val="43137"/>
                    </a:srgbClr>
                  </a:outerShdw>
                </a:effectLst>
                <a:latin typeface="+mj-lt"/>
                <a:ea typeface="华文楷体" pitchFamily="2" charset="-122"/>
              </a:rPr>
              <a:t>十六进制数</a:t>
            </a:r>
          </a:p>
          <a:p>
            <a:pPr algn="ctr" eaLnBrk="1" hangingPunct="1"/>
            <a:r>
              <a:rPr kumimoji="0" lang="en-US" altLang="zh-CN" sz="2800" b="1">
                <a:effectLst>
                  <a:outerShdw blurRad="38100" dist="38100" dir="2700000" algn="tl">
                    <a:srgbClr val="000000">
                      <a:alpha val="43137"/>
                    </a:srgbClr>
                  </a:outerShdw>
                </a:effectLst>
                <a:latin typeface="+mj-lt"/>
                <a:ea typeface="华文楷体" pitchFamily="2" charset="-122"/>
              </a:rPr>
              <a:t>Hexadecimal</a:t>
            </a:r>
          </a:p>
        </p:txBody>
      </p:sp>
      <p:sp>
        <p:nvSpPr>
          <p:cNvPr id="23" name="Oval 37"/>
          <p:cNvSpPr>
            <a:spLocks noChangeArrowheads="1"/>
          </p:cNvSpPr>
          <p:nvPr/>
        </p:nvSpPr>
        <p:spPr bwMode="auto">
          <a:xfrm>
            <a:off x="5299522" y="3913188"/>
            <a:ext cx="1906587" cy="1428750"/>
          </a:xfrm>
          <a:prstGeom prst="ellipse">
            <a:avLst/>
          </a:prstGeom>
          <a:noFill/>
          <a:ln w="12700">
            <a:noFill/>
            <a:round/>
            <a:headEnd type="none" w="sm" len="sm"/>
            <a:tailEnd type="none" w="sm" len="sm"/>
          </a:ln>
        </p:spPr>
        <p:txBody>
          <a:bodyPr>
            <a:spAutoFit/>
          </a:bodyPr>
          <a:lstStyle/>
          <a:p>
            <a:pPr algn="l">
              <a:spcBef>
                <a:spcPct val="50000"/>
              </a:spcBef>
            </a:pPr>
            <a:r>
              <a:rPr lang="en-US" altLang="zh-CN" sz="6000" b="1">
                <a:solidFill>
                  <a:srgbClr val="000066"/>
                </a:solidFill>
                <a:latin typeface="Arial" pitchFamily="34" charset="0"/>
                <a:ea typeface="楷体_GB2312" pitchFamily="49" charset="-122"/>
              </a:rPr>
              <a:t>N</a:t>
            </a:r>
            <a:r>
              <a:rPr lang="en-US" altLang="zh-CN" sz="6000" b="1">
                <a:solidFill>
                  <a:srgbClr val="660033"/>
                </a:solidFill>
                <a:latin typeface="Arial" pitchFamily="34" charset="0"/>
                <a:ea typeface="楷体_GB2312" pitchFamily="49" charset="-122"/>
              </a:rPr>
              <a:t>X</a:t>
            </a:r>
          </a:p>
        </p:txBody>
      </p:sp>
      <p:grpSp>
        <p:nvGrpSpPr>
          <p:cNvPr id="24" name="Group 42"/>
          <p:cNvGrpSpPr>
            <a:grpSpLocks/>
          </p:cNvGrpSpPr>
          <p:nvPr/>
        </p:nvGrpSpPr>
        <p:grpSpPr bwMode="auto">
          <a:xfrm>
            <a:off x="8082421" y="3841750"/>
            <a:ext cx="1025527" cy="1830388"/>
            <a:chOff x="5515" y="2580"/>
            <a:chExt cx="646" cy="1153"/>
          </a:xfrm>
        </p:grpSpPr>
        <p:sp>
          <p:nvSpPr>
            <p:cNvPr id="25" name="AutoShape 43"/>
            <p:cNvSpPr>
              <a:spLocks/>
            </p:cNvSpPr>
            <p:nvPr/>
          </p:nvSpPr>
          <p:spPr bwMode="auto">
            <a:xfrm>
              <a:off x="5515" y="2645"/>
              <a:ext cx="213" cy="1009"/>
            </a:xfrm>
            <a:prstGeom prst="leftBrace">
              <a:avLst>
                <a:gd name="adj1" fmla="val 39476"/>
                <a:gd name="adj2" fmla="val 50000"/>
              </a:avLst>
            </a:prstGeom>
            <a:noFill/>
            <a:ln w="28575">
              <a:solidFill>
                <a:schemeClr val="accent4">
                  <a:lumMod val="50000"/>
                </a:schemeClr>
              </a:solidFill>
              <a:round/>
              <a:headEnd/>
              <a:tailEnd/>
            </a:ln>
          </p:spPr>
          <p:txBody>
            <a:bodyPr wrap="none" lIns="90000" tIns="46800" rIns="90000" bIns="46800" anchor="ctr"/>
            <a:lstStyle/>
            <a:p>
              <a:pPr>
                <a:defRPr/>
              </a:pPr>
              <a:endParaRPr lang="zh-CN" altLang="en-US">
                <a:solidFill>
                  <a:srgbClr val="3333FF"/>
                </a:solidFill>
                <a:ea typeface="楷体_GB2312" pitchFamily="49" charset="-122"/>
              </a:endParaRPr>
            </a:p>
          </p:txBody>
        </p:sp>
        <p:sp>
          <p:nvSpPr>
            <p:cNvPr id="26" name="Text Box 44"/>
            <p:cNvSpPr txBox="1">
              <a:spLocks noChangeArrowheads="1"/>
            </p:cNvSpPr>
            <p:nvPr/>
          </p:nvSpPr>
          <p:spPr bwMode="auto">
            <a:xfrm>
              <a:off x="5692" y="2580"/>
              <a:ext cx="469" cy="1153"/>
            </a:xfrm>
            <a:prstGeom prst="rect">
              <a:avLst/>
            </a:prstGeom>
            <a:noFill/>
            <a:ln w="28575">
              <a:noFill/>
              <a:miter lim="800000"/>
              <a:headEnd/>
              <a:tailEnd/>
            </a:ln>
            <a:effectLst/>
          </p:spPr>
          <p:txBody>
            <a:bodyPr wrap="none" lIns="90000" tIns="46800" rIns="90000" bIns="46800" anchor="ctr">
              <a:spAutoFit/>
            </a:bodyPr>
            <a:lstStyle/>
            <a:p>
              <a:pPr>
                <a:lnSpc>
                  <a:spcPct val="80000"/>
                </a:lnSpc>
                <a:spcBef>
                  <a:spcPct val="50000"/>
                </a:spcBef>
                <a:defRPr/>
              </a:pPr>
              <a:r>
                <a:rPr lang="en-US" altLang="zh-CN" sz="2400" b="1" dirty="0">
                  <a:solidFill>
                    <a:srgbClr val="3333FF"/>
                  </a:solidFill>
                  <a:effectLst>
                    <a:outerShdw blurRad="38100" dist="38100" dir="2700000" algn="tl">
                      <a:srgbClr val="C0C0C0"/>
                    </a:outerShdw>
                  </a:effectLst>
                  <a:latin typeface="Arial" charset="0"/>
                  <a:ea typeface="楷体_GB2312" pitchFamily="49" charset="-122"/>
                </a:rPr>
                <a:t>B</a:t>
              </a:r>
            </a:p>
            <a:p>
              <a:pPr>
                <a:lnSpc>
                  <a:spcPct val="80000"/>
                </a:lnSpc>
                <a:spcBef>
                  <a:spcPct val="50000"/>
                </a:spcBef>
                <a:defRPr/>
              </a:pPr>
              <a:r>
                <a:rPr lang="en-US" altLang="zh-CN" sz="2400" b="1" dirty="0">
                  <a:solidFill>
                    <a:srgbClr val="3333FF"/>
                  </a:solidFill>
                  <a:effectLst>
                    <a:outerShdw blurRad="38100" dist="38100" dir="2700000" algn="tl">
                      <a:srgbClr val="C0C0C0"/>
                    </a:outerShdw>
                  </a:effectLst>
                  <a:latin typeface="Arial" charset="0"/>
                  <a:ea typeface="楷体_GB2312" pitchFamily="49" charset="-122"/>
                </a:rPr>
                <a:t>O,Q</a:t>
              </a:r>
            </a:p>
            <a:p>
              <a:pPr>
                <a:lnSpc>
                  <a:spcPct val="80000"/>
                </a:lnSpc>
                <a:spcBef>
                  <a:spcPct val="50000"/>
                </a:spcBef>
                <a:defRPr/>
              </a:pPr>
              <a:r>
                <a:rPr lang="en-US" altLang="zh-CN" sz="2400" b="1" dirty="0">
                  <a:solidFill>
                    <a:srgbClr val="3333FF"/>
                  </a:solidFill>
                  <a:effectLst>
                    <a:outerShdw blurRad="38100" dist="38100" dir="2700000" algn="tl">
                      <a:srgbClr val="C0C0C0"/>
                    </a:outerShdw>
                  </a:effectLst>
                  <a:latin typeface="Arial" charset="0"/>
                  <a:ea typeface="楷体_GB2312" pitchFamily="49" charset="-122"/>
                </a:rPr>
                <a:t>D</a:t>
              </a:r>
            </a:p>
            <a:p>
              <a:pPr>
                <a:lnSpc>
                  <a:spcPct val="80000"/>
                </a:lnSpc>
                <a:spcBef>
                  <a:spcPct val="50000"/>
                </a:spcBef>
                <a:defRPr/>
              </a:pPr>
              <a:r>
                <a:rPr lang="en-US" altLang="zh-CN" sz="2400" b="1" dirty="0">
                  <a:solidFill>
                    <a:srgbClr val="3333FF"/>
                  </a:solidFill>
                  <a:effectLst>
                    <a:outerShdw blurRad="38100" dist="38100" dir="2700000" algn="tl">
                      <a:srgbClr val="C0C0C0"/>
                    </a:outerShdw>
                  </a:effectLst>
                  <a:latin typeface="Arial" charset="0"/>
                  <a:ea typeface="楷体_GB2312" pitchFamily="49" charset="-122"/>
                </a:rPr>
                <a:t>H</a:t>
              </a:r>
            </a:p>
          </p:txBody>
        </p:sp>
      </p:grpSp>
      <p:sp>
        <p:nvSpPr>
          <p:cNvPr id="27" name="Oval 46"/>
          <p:cNvSpPr>
            <a:spLocks noChangeArrowheads="1"/>
          </p:cNvSpPr>
          <p:nvPr/>
        </p:nvSpPr>
        <p:spPr bwMode="auto">
          <a:xfrm>
            <a:off x="5004048" y="1106488"/>
            <a:ext cx="2260600" cy="1428750"/>
          </a:xfrm>
          <a:prstGeom prst="ellipse">
            <a:avLst/>
          </a:prstGeom>
          <a:noFill/>
          <a:ln w="12700">
            <a:noFill/>
            <a:round/>
            <a:headEnd type="none" w="sm" len="sm"/>
            <a:tailEnd type="none" w="sm" len="sm"/>
          </a:ln>
        </p:spPr>
        <p:txBody>
          <a:bodyPr>
            <a:spAutoFit/>
          </a:bodyPr>
          <a:lstStyle/>
          <a:p>
            <a:pPr algn="l">
              <a:spcBef>
                <a:spcPct val="50000"/>
              </a:spcBef>
            </a:pPr>
            <a:r>
              <a:rPr lang="zh-CN" altLang="zh-CN" sz="6000" dirty="0">
                <a:latin typeface="Arial" pitchFamily="34" charset="0"/>
                <a:ea typeface="楷体_GB2312" pitchFamily="49" charset="-122"/>
              </a:rPr>
              <a:t>(</a:t>
            </a:r>
            <a:r>
              <a:rPr lang="en-US" altLang="zh-CN" sz="6000" b="1" dirty="0">
                <a:solidFill>
                  <a:srgbClr val="000066"/>
                </a:solidFill>
                <a:latin typeface="Arial" pitchFamily="34" charset="0"/>
                <a:ea typeface="楷体_GB2312" pitchFamily="49" charset="-122"/>
              </a:rPr>
              <a:t>N</a:t>
            </a:r>
            <a:r>
              <a:rPr lang="en-US" altLang="zh-CN" sz="6000" dirty="0">
                <a:latin typeface="Arial" pitchFamily="34" charset="0"/>
                <a:ea typeface="楷体_GB2312" pitchFamily="49" charset="-122"/>
              </a:rPr>
              <a:t>)</a:t>
            </a:r>
            <a:r>
              <a:rPr lang="en-US" altLang="zh-CN" sz="6000" b="1" baseline="-25000" dirty="0">
                <a:solidFill>
                  <a:srgbClr val="FF0000"/>
                </a:solidFill>
                <a:latin typeface="Arial" pitchFamily="34" charset="0"/>
                <a:ea typeface="楷体_GB2312" pitchFamily="49" charset="-122"/>
              </a:rPr>
              <a:t>r</a:t>
            </a:r>
            <a:endParaRPr lang="en-US" altLang="zh-CN" sz="6000" b="1" dirty="0">
              <a:solidFill>
                <a:srgbClr val="FF0000"/>
              </a:solidFill>
              <a:latin typeface="Arial" pitchFamily="34" charset="0"/>
              <a:ea typeface="楷体_GB2312" pitchFamily="49" charset="-122"/>
            </a:endParaRPr>
          </a:p>
        </p:txBody>
      </p:sp>
      <p:grpSp>
        <p:nvGrpSpPr>
          <p:cNvPr id="28" name="Group 38"/>
          <p:cNvGrpSpPr>
            <a:grpSpLocks/>
          </p:cNvGrpSpPr>
          <p:nvPr/>
        </p:nvGrpSpPr>
        <p:grpSpPr bwMode="auto">
          <a:xfrm>
            <a:off x="6137722" y="4149725"/>
            <a:ext cx="1971675" cy="989013"/>
            <a:chOff x="4264" y="2789"/>
            <a:chExt cx="1242" cy="623"/>
          </a:xfrm>
        </p:grpSpPr>
        <p:sp>
          <p:nvSpPr>
            <p:cNvPr id="29" name="Oval 39"/>
            <p:cNvSpPr>
              <a:spLocks noChangeArrowheads="1"/>
            </p:cNvSpPr>
            <p:nvPr/>
          </p:nvSpPr>
          <p:spPr bwMode="auto">
            <a:xfrm>
              <a:off x="4264" y="2789"/>
              <a:ext cx="420" cy="623"/>
            </a:xfrm>
            <a:prstGeom prst="ellipse">
              <a:avLst/>
            </a:prstGeom>
            <a:noFill/>
            <a:ln w="38100">
              <a:solidFill>
                <a:srgbClr val="3333FF"/>
              </a:solidFill>
              <a:prstDash val="sysDot"/>
              <a:round/>
              <a:headEnd type="none" w="sm" len="sm"/>
              <a:tailEnd type="none" w="sm" len="sm"/>
            </a:ln>
          </p:spPr>
          <p:txBody>
            <a:bodyPr wrap="none" anchor="ctr"/>
            <a:lstStyle/>
            <a:p>
              <a:endParaRPr lang="zh-CN" altLang="en-US">
                <a:ea typeface="楷体_GB2312" pitchFamily="49" charset="-122"/>
              </a:endParaRPr>
            </a:p>
          </p:txBody>
        </p:sp>
        <p:sp>
          <p:nvSpPr>
            <p:cNvPr id="30" name="AutoShape 40"/>
            <p:cNvSpPr>
              <a:spLocks noChangeArrowheads="1"/>
            </p:cNvSpPr>
            <p:nvPr/>
          </p:nvSpPr>
          <p:spPr bwMode="auto">
            <a:xfrm>
              <a:off x="4638" y="3098"/>
              <a:ext cx="288" cy="135"/>
            </a:xfrm>
            <a:prstGeom prst="rightArrow">
              <a:avLst>
                <a:gd name="adj1" fmla="val 50000"/>
                <a:gd name="adj2" fmla="val 53333"/>
              </a:avLst>
            </a:prstGeom>
            <a:noFill/>
            <a:ln w="38100">
              <a:solidFill>
                <a:srgbClr val="3333FF"/>
              </a:solidFill>
              <a:prstDash val="sysDot"/>
              <a:miter lim="800000"/>
              <a:headEnd type="none" w="sm" len="sm"/>
              <a:tailEnd type="none" w="sm" len="sm"/>
            </a:ln>
          </p:spPr>
          <p:txBody>
            <a:bodyPr wrap="none" anchor="ctr"/>
            <a:lstStyle/>
            <a:p>
              <a:endParaRPr lang="zh-CN" altLang="en-US">
                <a:ea typeface="楷体_GB2312" pitchFamily="49" charset="-122"/>
              </a:endParaRPr>
            </a:p>
          </p:txBody>
        </p:sp>
        <p:sp>
          <p:nvSpPr>
            <p:cNvPr id="31" name="AutoShape 41"/>
            <p:cNvSpPr>
              <a:spLocks noChangeArrowheads="1"/>
            </p:cNvSpPr>
            <p:nvPr/>
          </p:nvSpPr>
          <p:spPr bwMode="auto">
            <a:xfrm>
              <a:off x="4940" y="2924"/>
              <a:ext cx="566" cy="428"/>
            </a:xfrm>
            <a:prstGeom prst="roundRect">
              <a:avLst>
                <a:gd name="adj" fmla="val 16667"/>
              </a:avLst>
            </a:prstGeom>
            <a:gradFill rotWithShape="1">
              <a:gsLst>
                <a:gs pos="0">
                  <a:srgbClr val="CC0099"/>
                </a:gs>
                <a:gs pos="50000">
                  <a:srgbClr val="FFFFFF"/>
                </a:gs>
                <a:gs pos="100000">
                  <a:srgbClr val="CC0099"/>
                </a:gs>
              </a:gsLst>
              <a:lin ang="2700000" scaled="1"/>
            </a:gradFill>
            <a:ln w="12700">
              <a:solidFill>
                <a:schemeClr val="tx1"/>
              </a:solidFill>
              <a:round/>
              <a:headEnd type="none" w="sm" len="sm"/>
              <a:tailEnd type="none" w="sm" len="sm"/>
            </a:ln>
          </p:spPr>
          <p:txBody>
            <a:bodyPr wrap="none" anchor="ctr"/>
            <a:lstStyle/>
            <a:p>
              <a:r>
                <a:rPr lang="zh-CN" altLang="en-US" sz="2800" b="1">
                  <a:latin typeface="Arial" pitchFamily="34" charset="0"/>
                  <a:ea typeface="隶书" pitchFamily="49" charset="-122"/>
                </a:rPr>
                <a:t>数制</a:t>
              </a:r>
              <a:endParaRPr lang="zh-CN" altLang="en-US" sz="2400">
                <a:latin typeface="Arial" pitchFamily="34" charset="0"/>
                <a:ea typeface="楷体_GB2312" pitchFamily="49" charset="-122"/>
              </a:endParaRPr>
            </a:p>
          </p:txBody>
        </p:sp>
      </p:grpSp>
      <p:grpSp>
        <p:nvGrpSpPr>
          <p:cNvPr id="32" name="Group 57"/>
          <p:cNvGrpSpPr>
            <a:grpSpLocks/>
          </p:cNvGrpSpPr>
          <p:nvPr/>
        </p:nvGrpSpPr>
        <p:grpSpPr bwMode="auto">
          <a:xfrm>
            <a:off x="6372672" y="1484313"/>
            <a:ext cx="1871662" cy="1295400"/>
            <a:chOff x="4105" y="935"/>
            <a:chExt cx="1179" cy="816"/>
          </a:xfrm>
        </p:grpSpPr>
        <p:sp>
          <p:nvSpPr>
            <p:cNvPr id="33" name="Oval 48"/>
            <p:cNvSpPr>
              <a:spLocks noChangeArrowheads="1"/>
            </p:cNvSpPr>
            <p:nvPr/>
          </p:nvSpPr>
          <p:spPr bwMode="auto">
            <a:xfrm>
              <a:off x="4105" y="1190"/>
              <a:ext cx="240" cy="288"/>
            </a:xfrm>
            <a:prstGeom prst="ellipse">
              <a:avLst/>
            </a:prstGeom>
            <a:noFill/>
            <a:ln w="38100">
              <a:solidFill>
                <a:srgbClr val="3333FF"/>
              </a:solidFill>
              <a:prstDash val="sysDot"/>
              <a:round/>
              <a:headEnd type="none" w="sm" len="sm"/>
              <a:tailEnd type="none" w="sm" len="sm"/>
            </a:ln>
          </p:spPr>
          <p:txBody>
            <a:bodyPr wrap="none" anchor="ctr"/>
            <a:lstStyle/>
            <a:p>
              <a:endParaRPr lang="zh-CN" altLang="en-US">
                <a:ea typeface="楷体_GB2312" pitchFamily="49" charset="-122"/>
              </a:endParaRPr>
            </a:p>
          </p:txBody>
        </p:sp>
        <p:sp>
          <p:nvSpPr>
            <p:cNvPr id="34" name="AutoShape 49"/>
            <p:cNvSpPr>
              <a:spLocks noChangeArrowheads="1"/>
            </p:cNvSpPr>
            <p:nvPr/>
          </p:nvSpPr>
          <p:spPr bwMode="auto">
            <a:xfrm>
              <a:off x="4345" y="1286"/>
              <a:ext cx="179" cy="103"/>
            </a:xfrm>
            <a:prstGeom prst="rightArrow">
              <a:avLst>
                <a:gd name="adj1" fmla="val 50000"/>
                <a:gd name="adj2" fmla="val 75002"/>
              </a:avLst>
            </a:prstGeom>
            <a:noFill/>
            <a:ln w="38100">
              <a:solidFill>
                <a:srgbClr val="3333FF"/>
              </a:solidFill>
              <a:prstDash val="sysDot"/>
              <a:miter lim="800000"/>
              <a:headEnd type="none" w="sm" len="sm"/>
              <a:tailEnd type="none" w="sm" len="sm"/>
            </a:ln>
          </p:spPr>
          <p:txBody>
            <a:bodyPr wrap="none" anchor="ctr"/>
            <a:lstStyle/>
            <a:p>
              <a:endParaRPr lang="zh-CN" altLang="en-US">
                <a:ea typeface="楷体_GB2312" pitchFamily="49" charset="-122"/>
              </a:endParaRPr>
            </a:p>
          </p:txBody>
        </p:sp>
        <p:sp>
          <p:nvSpPr>
            <p:cNvPr id="35" name="AutoShape 50"/>
            <p:cNvSpPr>
              <a:spLocks noChangeArrowheads="1"/>
            </p:cNvSpPr>
            <p:nvPr/>
          </p:nvSpPr>
          <p:spPr bwMode="auto">
            <a:xfrm>
              <a:off x="4513" y="935"/>
              <a:ext cx="771" cy="816"/>
            </a:xfrm>
            <a:prstGeom prst="roundRect">
              <a:avLst>
                <a:gd name="adj" fmla="val 16667"/>
              </a:avLst>
            </a:prstGeom>
            <a:gradFill rotWithShape="1">
              <a:gsLst>
                <a:gs pos="0">
                  <a:srgbClr val="CC0099"/>
                </a:gs>
                <a:gs pos="50000">
                  <a:srgbClr val="FFFFFF"/>
                </a:gs>
                <a:gs pos="100000">
                  <a:srgbClr val="CC0099"/>
                </a:gs>
              </a:gsLst>
              <a:lin ang="18900000" scaled="1"/>
            </a:gradFill>
            <a:ln w="12700">
              <a:solidFill>
                <a:schemeClr val="tx1"/>
              </a:solidFill>
              <a:round/>
              <a:headEnd type="none" w="sm" len="sm"/>
              <a:tailEnd type="none" w="sm" len="sm"/>
            </a:ln>
          </p:spPr>
          <p:txBody>
            <a:bodyPr wrap="none" anchor="ctr"/>
            <a:lstStyle/>
            <a:p>
              <a:r>
                <a:rPr lang="zh-CN" altLang="en-US" sz="2800" b="1" dirty="0">
                  <a:latin typeface="Arial" pitchFamily="34" charset="0"/>
                  <a:ea typeface="隶书" pitchFamily="49" charset="-122"/>
                </a:rPr>
                <a:t>数制</a:t>
              </a:r>
            </a:p>
            <a:p>
              <a:r>
                <a:rPr lang="en-US" altLang="zh-CN" sz="2800" b="1" dirty="0" smtClean="0">
                  <a:latin typeface="Arial" pitchFamily="34" charset="0"/>
                  <a:ea typeface="隶书" pitchFamily="49" charset="-122"/>
                </a:rPr>
                <a:t>(</a:t>
              </a:r>
              <a:r>
                <a:rPr lang="zh-CN" altLang="en-US" sz="2800" b="1" dirty="0">
                  <a:latin typeface="Arial" pitchFamily="34" charset="0"/>
                  <a:ea typeface="隶书" pitchFamily="49" charset="-122"/>
                </a:rPr>
                <a:t>基数）</a:t>
              </a:r>
              <a:endParaRPr lang="zh-CN" altLang="en-US" b="1" dirty="0">
                <a:latin typeface="Arial" pitchFamily="34" charset="0"/>
                <a:ea typeface="隶书" pitchFamily="49" charset="-122"/>
              </a:endParaRPr>
            </a:p>
          </p:txBody>
        </p:sp>
      </p:grpSp>
      <p:grpSp>
        <p:nvGrpSpPr>
          <p:cNvPr id="36" name="Group 51"/>
          <p:cNvGrpSpPr>
            <a:grpSpLocks/>
          </p:cNvGrpSpPr>
          <p:nvPr/>
        </p:nvGrpSpPr>
        <p:grpSpPr bwMode="auto">
          <a:xfrm>
            <a:off x="8226867" y="1154113"/>
            <a:ext cx="809624" cy="1830387"/>
            <a:chOff x="5608" y="887"/>
            <a:chExt cx="510" cy="1153"/>
          </a:xfrm>
        </p:grpSpPr>
        <p:sp>
          <p:nvSpPr>
            <p:cNvPr id="37" name="AutoShape 52"/>
            <p:cNvSpPr>
              <a:spLocks/>
            </p:cNvSpPr>
            <p:nvPr/>
          </p:nvSpPr>
          <p:spPr bwMode="auto">
            <a:xfrm>
              <a:off x="5608" y="952"/>
              <a:ext cx="213" cy="1009"/>
            </a:xfrm>
            <a:prstGeom prst="leftBrace">
              <a:avLst>
                <a:gd name="adj1" fmla="val 39476"/>
                <a:gd name="adj2" fmla="val 50000"/>
              </a:avLst>
            </a:prstGeom>
            <a:noFill/>
            <a:ln w="28575">
              <a:solidFill>
                <a:schemeClr val="accent4">
                  <a:lumMod val="50000"/>
                </a:schemeClr>
              </a:solidFill>
              <a:round/>
              <a:headEnd/>
              <a:tailEnd/>
            </a:ln>
          </p:spPr>
          <p:txBody>
            <a:bodyPr wrap="none" lIns="90000" tIns="46800" rIns="90000" bIns="46800" anchor="ctr"/>
            <a:lstStyle/>
            <a:p>
              <a:pPr>
                <a:defRPr/>
              </a:pPr>
              <a:endParaRPr lang="zh-CN" altLang="en-US" b="1">
                <a:solidFill>
                  <a:srgbClr val="3333FF"/>
                </a:solidFill>
                <a:effectLst>
                  <a:outerShdw blurRad="38100" dist="38100" dir="2700000" algn="tl">
                    <a:srgbClr val="000000">
                      <a:alpha val="43137"/>
                    </a:srgbClr>
                  </a:outerShdw>
                </a:effectLst>
                <a:ea typeface="楷体_GB2312" pitchFamily="49" charset="-122"/>
              </a:endParaRPr>
            </a:p>
          </p:txBody>
        </p:sp>
        <p:sp>
          <p:nvSpPr>
            <p:cNvPr id="38" name="Text Box 53"/>
            <p:cNvSpPr txBox="1">
              <a:spLocks noChangeArrowheads="1"/>
            </p:cNvSpPr>
            <p:nvPr/>
          </p:nvSpPr>
          <p:spPr bwMode="auto">
            <a:xfrm>
              <a:off x="5787" y="887"/>
              <a:ext cx="331" cy="1153"/>
            </a:xfrm>
            <a:prstGeom prst="rect">
              <a:avLst/>
            </a:prstGeom>
            <a:noFill/>
            <a:ln w="28575">
              <a:noFill/>
              <a:miter lim="800000"/>
              <a:headEnd/>
              <a:tailEnd/>
            </a:ln>
            <a:effectLst/>
          </p:spPr>
          <p:txBody>
            <a:bodyPr wrap="none" lIns="90000" tIns="46800" rIns="90000" bIns="46800" anchor="ctr">
              <a:spAutoFit/>
            </a:bodyPr>
            <a:lstStyle/>
            <a:p>
              <a:pPr>
                <a:lnSpc>
                  <a:spcPct val="80000"/>
                </a:lnSpc>
                <a:spcBef>
                  <a:spcPct val="50000"/>
                </a:spcBef>
                <a:defRPr/>
              </a:pPr>
              <a:r>
                <a:rPr lang="zh-CN" altLang="zh-CN" sz="2400" b="1" dirty="0">
                  <a:solidFill>
                    <a:srgbClr val="3333FF"/>
                  </a:solidFill>
                  <a:effectLst>
                    <a:outerShdw blurRad="38100" dist="38100" dir="2700000" algn="tl">
                      <a:srgbClr val="000000">
                        <a:alpha val="43137"/>
                      </a:srgbClr>
                    </a:outerShdw>
                  </a:effectLst>
                  <a:latin typeface="Arial" charset="0"/>
                  <a:ea typeface="楷体_GB2312" pitchFamily="49" charset="-122"/>
                </a:rPr>
                <a:t>2</a:t>
              </a:r>
            </a:p>
            <a:p>
              <a:pPr>
                <a:lnSpc>
                  <a:spcPct val="80000"/>
                </a:lnSpc>
                <a:spcBef>
                  <a:spcPct val="50000"/>
                </a:spcBef>
                <a:defRPr/>
              </a:pPr>
              <a:r>
                <a:rPr lang="zh-CN" altLang="zh-CN" sz="2400" b="1" dirty="0">
                  <a:solidFill>
                    <a:srgbClr val="3333FF"/>
                  </a:solidFill>
                  <a:effectLst>
                    <a:outerShdw blurRad="38100" dist="38100" dir="2700000" algn="tl">
                      <a:srgbClr val="000000">
                        <a:alpha val="43137"/>
                      </a:srgbClr>
                    </a:outerShdw>
                  </a:effectLst>
                  <a:latin typeface="Arial" charset="0"/>
                  <a:ea typeface="楷体_GB2312" pitchFamily="49" charset="-122"/>
                </a:rPr>
                <a:t>8</a:t>
              </a:r>
            </a:p>
            <a:p>
              <a:pPr>
                <a:lnSpc>
                  <a:spcPct val="80000"/>
                </a:lnSpc>
                <a:spcBef>
                  <a:spcPct val="50000"/>
                </a:spcBef>
                <a:defRPr/>
              </a:pPr>
              <a:r>
                <a:rPr lang="zh-CN" altLang="zh-CN" sz="2400" b="1" dirty="0">
                  <a:solidFill>
                    <a:srgbClr val="3333FF"/>
                  </a:solidFill>
                  <a:effectLst>
                    <a:outerShdw blurRad="38100" dist="38100" dir="2700000" algn="tl">
                      <a:srgbClr val="000000">
                        <a:alpha val="43137"/>
                      </a:srgbClr>
                    </a:outerShdw>
                  </a:effectLst>
                  <a:latin typeface="Arial" charset="0"/>
                  <a:ea typeface="楷体_GB2312" pitchFamily="49" charset="-122"/>
                </a:rPr>
                <a:t>10</a:t>
              </a:r>
            </a:p>
            <a:p>
              <a:pPr>
                <a:lnSpc>
                  <a:spcPct val="80000"/>
                </a:lnSpc>
                <a:spcBef>
                  <a:spcPct val="50000"/>
                </a:spcBef>
                <a:defRPr/>
              </a:pPr>
              <a:r>
                <a:rPr lang="zh-CN" altLang="zh-CN" sz="2400" b="1" dirty="0">
                  <a:solidFill>
                    <a:srgbClr val="3333FF"/>
                  </a:solidFill>
                  <a:effectLst>
                    <a:outerShdw blurRad="38100" dist="38100" dir="2700000" algn="tl">
                      <a:srgbClr val="000000">
                        <a:alpha val="43137"/>
                      </a:srgbClr>
                    </a:outerShdw>
                  </a:effectLst>
                  <a:latin typeface="Arial" charset="0"/>
                  <a:ea typeface="楷体_GB2312" pitchFamily="49" charset="-122"/>
                </a:rPr>
                <a:t>16</a:t>
              </a:r>
            </a:p>
          </p:txBody>
        </p:sp>
      </p:grpSp>
      <p:sp>
        <p:nvSpPr>
          <p:cNvPr id="39" name="AutoShape 54"/>
          <p:cNvSpPr>
            <a:spLocks noChangeArrowheads="1"/>
          </p:cNvSpPr>
          <p:nvPr/>
        </p:nvSpPr>
        <p:spPr bwMode="auto">
          <a:xfrm>
            <a:off x="6137722" y="2944813"/>
            <a:ext cx="1241425" cy="714375"/>
          </a:xfrm>
          <a:prstGeom prst="wedgeRoundRectCallout">
            <a:avLst>
              <a:gd name="adj1" fmla="val -62662"/>
              <a:gd name="adj2" fmla="val 132000"/>
              <a:gd name="adj3" fmla="val 16667"/>
            </a:avLst>
          </a:prstGeom>
          <a:solidFill>
            <a:srgbClr val="FFFF99"/>
          </a:solidFill>
          <a:ln w="28575">
            <a:solidFill>
              <a:schemeClr val="tx2"/>
            </a:solidFill>
            <a:miter lim="800000"/>
            <a:headEnd/>
            <a:tailEnd/>
          </a:ln>
        </p:spPr>
        <p:txBody>
          <a:bodyPr wrap="none" lIns="90000" tIns="46800" rIns="90000" bIns="46800" anchor="ctr"/>
          <a:lstStyle/>
          <a:p>
            <a:endParaRPr lang="zh-CN" altLang="zh-CN" sz="2400">
              <a:latin typeface="Arial" pitchFamily="34" charset="0"/>
              <a:ea typeface="楷体_GB2312" pitchFamily="49" charset="-122"/>
            </a:endParaRPr>
          </a:p>
        </p:txBody>
      </p:sp>
      <p:sp>
        <p:nvSpPr>
          <p:cNvPr id="40" name="AutoShape 55"/>
          <p:cNvSpPr>
            <a:spLocks noChangeArrowheads="1"/>
          </p:cNvSpPr>
          <p:nvPr/>
        </p:nvSpPr>
        <p:spPr bwMode="auto">
          <a:xfrm>
            <a:off x="6137722" y="2944813"/>
            <a:ext cx="1242590" cy="714375"/>
          </a:xfrm>
          <a:prstGeom prst="wedgeRoundRectCallout">
            <a:avLst>
              <a:gd name="adj1" fmla="val -57056"/>
              <a:gd name="adj2" fmla="val -150889"/>
              <a:gd name="adj3" fmla="val 16667"/>
            </a:avLst>
          </a:prstGeom>
          <a:solidFill>
            <a:srgbClr val="FFFF99"/>
          </a:solidFill>
          <a:ln w="12700">
            <a:solidFill>
              <a:schemeClr val="tx1"/>
            </a:solidFill>
            <a:miter lim="800000"/>
            <a:headEnd type="none" w="sm" len="sm"/>
            <a:tailEnd type="none" w="sm" len="sm"/>
          </a:ln>
        </p:spPr>
        <p:txBody>
          <a:bodyPr wrap="none" anchor="ctr"/>
          <a:lstStyle/>
          <a:p>
            <a:r>
              <a:rPr lang="zh-CN" altLang="en-US" b="1" dirty="0">
                <a:ea typeface="隶书" pitchFamily="49" charset="-122"/>
              </a:rPr>
              <a:t>数值</a:t>
            </a:r>
            <a:endParaRPr lang="zh-CN" altLang="en-US"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blinds(horizontal)">
                                      <p:cBhvr>
                                        <p:cTn id="7" dur="500"/>
                                        <p:tgtEl>
                                          <p:spTgt spid="130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0057"/>
                                        </p:tgtEl>
                                        <p:attrNameLst>
                                          <p:attrName>style.visibility</p:attrName>
                                        </p:attrNameLst>
                                      </p:cBhvr>
                                      <p:to>
                                        <p:strVal val="visible"/>
                                      </p:to>
                                    </p:set>
                                    <p:anim calcmode="lin" valueType="num">
                                      <p:cBhvr additive="base">
                                        <p:cTn id="12" dur="500" fill="hold"/>
                                        <p:tgtEl>
                                          <p:spTgt spid="130057"/>
                                        </p:tgtEl>
                                        <p:attrNameLst>
                                          <p:attrName>ppt_x</p:attrName>
                                        </p:attrNameLst>
                                      </p:cBhvr>
                                      <p:tavLst>
                                        <p:tav tm="0">
                                          <p:val>
                                            <p:strVal val="0-#ppt_w/2"/>
                                          </p:val>
                                        </p:tav>
                                        <p:tav tm="100000">
                                          <p:val>
                                            <p:strVal val="#ppt_x"/>
                                          </p:val>
                                        </p:tav>
                                      </p:tavLst>
                                    </p:anim>
                                    <p:anim calcmode="lin" valueType="num">
                                      <p:cBhvr additive="base">
                                        <p:cTn id="13" dur="500" fill="hold"/>
                                        <p:tgtEl>
                                          <p:spTgt spid="13005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30058"/>
                                        </p:tgtEl>
                                        <p:attrNameLst>
                                          <p:attrName>style.visibility</p:attrName>
                                        </p:attrNameLst>
                                      </p:cBhvr>
                                      <p:to>
                                        <p:strVal val="visible"/>
                                      </p:to>
                                    </p:set>
                                    <p:anim calcmode="lin" valueType="num">
                                      <p:cBhvr additive="base">
                                        <p:cTn id="16" dur="500" fill="hold"/>
                                        <p:tgtEl>
                                          <p:spTgt spid="130058"/>
                                        </p:tgtEl>
                                        <p:attrNameLst>
                                          <p:attrName>ppt_x</p:attrName>
                                        </p:attrNameLst>
                                      </p:cBhvr>
                                      <p:tavLst>
                                        <p:tav tm="0">
                                          <p:val>
                                            <p:strVal val="0-#ppt_w/2"/>
                                          </p:val>
                                        </p:tav>
                                        <p:tav tm="100000">
                                          <p:val>
                                            <p:strVal val="#ppt_x"/>
                                          </p:val>
                                        </p:tav>
                                      </p:tavLst>
                                    </p:anim>
                                    <p:anim calcmode="lin" valueType="num">
                                      <p:cBhvr additive="base">
                                        <p:cTn id="17" dur="500" fill="hold"/>
                                        <p:tgtEl>
                                          <p:spTgt spid="13005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30059"/>
                                        </p:tgtEl>
                                        <p:attrNameLst>
                                          <p:attrName>style.visibility</p:attrName>
                                        </p:attrNameLst>
                                      </p:cBhvr>
                                      <p:to>
                                        <p:strVal val="visible"/>
                                      </p:to>
                                    </p:set>
                                    <p:anim calcmode="lin" valueType="num">
                                      <p:cBhvr additive="base">
                                        <p:cTn id="20" dur="500" fill="hold"/>
                                        <p:tgtEl>
                                          <p:spTgt spid="130059"/>
                                        </p:tgtEl>
                                        <p:attrNameLst>
                                          <p:attrName>ppt_x</p:attrName>
                                        </p:attrNameLst>
                                      </p:cBhvr>
                                      <p:tavLst>
                                        <p:tav tm="0">
                                          <p:val>
                                            <p:strVal val="0-#ppt_w/2"/>
                                          </p:val>
                                        </p:tav>
                                        <p:tav tm="100000">
                                          <p:val>
                                            <p:strVal val="#ppt_x"/>
                                          </p:val>
                                        </p:tav>
                                      </p:tavLst>
                                    </p:anim>
                                    <p:anim calcmode="lin" valueType="num">
                                      <p:cBhvr additive="base">
                                        <p:cTn id="21" dur="500" fill="hold"/>
                                        <p:tgtEl>
                                          <p:spTgt spid="130059"/>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30060"/>
                                        </p:tgtEl>
                                        <p:attrNameLst>
                                          <p:attrName>style.visibility</p:attrName>
                                        </p:attrNameLst>
                                      </p:cBhvr>
                                      <p:to>
                                        <p:strVal val="visible"/>
                                      </p:to>
                                    </p:set>
                                    <p:anim calcmode="lin" valueType="num">
                                      <p:cBhvr additive="base">
                                        <p:cTn id="24" dur="500" fill="hold"/>
                                        <p:tgtEl>
                                          <p:spTgt spid="130060"/>
                                        </p:tgtEl>
                                        <p:attrNameLst>
                                          <p:attrName>ppt_x</p:attrName>
                                        </p:attrNameLst>
                                      </p:cBhvr>
                                      <p:tavLst>
                                        <p:tav tm="0">
                                          <p:val>
                                            <p:strVal val="0-#ppt_w/2"/>
                                          </p:val>
                                        </p:tav>
                                        <p:tav tm="100000">
                                          <p:val>
                                            <p:strVal val="#ppt_x"/>
                                          </p:val>
                                        </p:tav>
                                      </p:tavLst>
                                    </p:anim>
                                    <p:anim calcmode="lin" valueType="num">
                                      <p:cBhvr additive="base">
                                        <p:cTn id="25"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0061"/>
                                        </p:tgtEl>
                                        <p:attrNameLst>
                                          <p:attrName>style.visibility</p:attrName>
                                        </p:attrNameLst>
                                      </p:cBhvr>
                                      <p:to>
                                        <p:strVal val="visible"/>
                                      </p:to>
                                    </p:set>
                                    <p:animEffect transition="in" filter="blinds(horizontal)">
                                      <p:cBhvr>
                                        <p:cTn id="30" dur="500"/>
                                        <p:tgtEl>
                                          <p:spTgt spid="13006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64540"/>
                                        </p:tgtEl>
                                        <p:attrNameLst>
                                          <p:attrName>style.visibility</p:attrName>
                                        </p:attrNameLst>
                                      </p:cBhvr>
                                      <p:to>
                                        <p:strVal val="visible"/>
                                      </p:to>
                                    </p:set>
                                    <p:animEffect transition="in" filter="wipe(right)">
                                      <p:cBhvr>
                                        <p:cTn id="35" dur="500"/>
                                        <p:tgtEl>
                                          <p:spTgt spid="645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64541"/>
                                        </p:tgtEl>
                                        <p:attrNameLst>
                                          <p:attrName>style.visibility</p:attrName>
                                        </p:attrNameLst>
                                      </p:cBhvr>
                                      <p:to>
                                        <p:strVal val="visible"/>
                                      </p:to>
                                    </p:set>
                                    <p:animEffect transition="in" filter="wipe(right)">
                                      <p:cBhvr>
                                        <p:cTn id="40" dur="500"/>
                                        <p:tgtEl>
                                          <p:spTgt spid="645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64542"/>
                                        </p:tgtEl>
                                        <p:attrNameLst>
                                          <p:attrName>style.visibility</p:attrName>
                                        </p:attrNameLst>
                                      </p:cBhvr>
                                      <p:to>
                                        <p:strVal val="visible"/>
                                      </p:to>
                                    </p:set>
                                    <p:anim calcmode="lin" valueType="num">
                                      <p:cBhvr>
                                        <p:cTn id="45" dur="500" fill="hold"/>
                                        <p:tgtEl>
                                          <p:spTgt spid="64542"/>
                                        </p:tgtEl>
                                        <p:attrNameLst>
                                          <p:attrName>ppt_x</p:attrName>
                                        </p:attrNameLst>
                                      </p:cBhvr>
                                      <p:tavLst>
                                        <p:tav tm="0">
                                          <p:val>
                                            <p:strVal val="#ppt_x"/>
                                          </p:val>
                                        </p:tav>
                                        <p:tav tm="100000">
                                          <p:val>
                                            <p:strVal val="#ppt_x"/>
                                          </p:val>
                                        </p:tav>
                                      </p:tavLst>
                                    </p:anim>
                                    <p:anim calcmode="lin" valueType="num">
                                      <p:cBhvr>
                                        <p:cTn id="46" dur="500" fill="hold"/>
                                        <p:tgtEl>
                                          <p:spTgt spid="64542"/>
                                        </p:tgtEl>
                                        <p:attrNameLst>
                                          <p:attrName>ppt_y</p:attrName>
                                        </p:attrNameLst>
                                      </p:cBhvr>
                                      <p:tavLst>
                                        <p:tav tm="0">
                                          <p:val>
                                            <p:strVal val="#ppt_y+#ppt_h/2"/>
                                          </p:val>
                                        </p:tav>
                                        <p:tav tm="100000">
                                          <p:val>
                                            <p:strVal val="#ppt_y"/>
                                          </p:val>
                                        </p:tav>
                                      </p:tavLst>
                                    </p:anim>
                                    <p:anim calcmode="lin" valueType="num">
                                      <p:cBhvr>
                                        <p:cTn id="47" dur="500" fill="hold"/>
                                        <p:tgtEl>
                                          <p:spTgt spid="64542"/>
                                        </p:tgtEl>
                                        <p:attrNameLst>
                                          <p:attrName>ppt_w</p:attrName>
                                        </p:attrNameLst>
                                      </p:cBhvr>
                                      <p:tavLst>
                                        <p:tav tm="0">
                                          <p:val>
                                            <p:strVal val="#ppt_w"/>
                                          </p:val>
                                        </p:tav>
                                        <p:tav tm="100000">
                                          <p:val>
                                            <p:strVal val="#ppt_w"/>
                                          </p:val>
                                        </p:tav>
                                      </p:tavLst>
                                    </p:anim>
                                    <p:anim calcmode="lin" valueType="num">
                                      <p:cBhvr>
                                        <p:cTn id="48" dur="500" fill="hold"/>
                                        <p:tgtEl>
                                          <p:spTgt spid="64542"/>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64544"/>
                                        </p:tgtEl>
                                        <p:attrNameLst>
                                          <p:attrName>style.visibility</p:attrName>
                                        </p:attrNameLst>
                                      </p:cBhvr>
                                      <p:to>
                                        <p:strVal val="visible"/>
                                      </p:to>
                                    </p:set>
                                    <p:anim calcmode="lin" valueType="num">
                                      <p:cBhvr>
                                        <p:cTn id="53" dur="500" fill="hold"/>
                                        <p:tgtEl>
                                          <p:spTgt spid="64544"/>
                                        </p:tgtEl>
                                        <p:attrNameLst>
                                          <p:attrName>ppt_x</p:attrName>
                                        </p:attrNameLst>
                                      </p:cBhvr>
                                      <p:tavLst>
                                        <p:tav tm="0">
                                          <p:val>
                                            <p:strVal val="#ppt_x"/>
                                          </p:val>
                                        </p:tav>
                                        <p:tav tm="100000">
                                          <p:val>
                                            <p:strVal val="#ppt_x"/>
                                          </p:val>
                                        </p:tav>
                                      </p:tavLst>
                                    </p:anim>
                                    <p:anim calcmode="lin" valueType="num">
                                      <p:cBhvr>
                                        <p:cTn id="54" dur="500" fill="hold"/>
                                        <p:tgtEl>
                                          <p:spTgt spid="64544"/>
                                        </p:tgtEl>
                                        <p:attrNameLst>
                                          <p:attrName>ppt_y</p:attrName>
                                        </p:attrNameLst>
                                      </p:cBhvr>
                                      <p:tavLst>
                                        <p:tav tm="0">
                                          <p:val>
                                            <p:strVal val="#ppt_y+#ppt_h/2"/>
                                          </p:val>
                                        </p:tav>
                                        <p:tav tm="100000">
                                          <p:val>
                                            <p:strVal val="#ppt_y"/>
                                          </p:val>
                                        </p:tav>
                                      </p:tavLst>
                                    </p:anim>
                                    <p:anim calcmode="lin" valueType="num">
                                      <p:cBhvr>
                                        <p:cTn id="55" dur="500" fill="hold"/>
                                        <p:tgtEl>
                                          <p:spTgt spid="64544"/>
                                        </p:tgtEl>
                                        <p:attrNameLst>
                                          <p:attrName>ppt_w</p:attrName>
                                        </p:attrNameLst>
                                      </p:cBhvr>
                                      <p:tavLst>
                                        <p:tav tm="0">
                                          <p:val>
                                            <p:strVal val="#ppt_w"/>
                                          </p:val>
                                        </p:tav>
                                        <p:tav tm="100000">
                                          <p:val>
                                            <p:strVal val="#ppt_w"/>
                                          </p:val>
                                        </p:tav>
                                      </p:tavLst>
                                    </p:anim>
                                    <p:anim calcmode="lin" valueType="num">
                                      <p:cBhvr>
                                        <p:cTn id="56" dur="500" fill="hold"/>
                                        <p:tgtEl>
                                          <p:spTgt spid="64544"/>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ox(in)">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ox(in)">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1+#ppt_w/2"/>
                                          </p:val>
                                        </p:tav>
                                        <p:tav tm="100000">
                                          <p:val>
                                            <p:strVal val="#ppt_x"/>
                                          </p:val>
                                        </p:tav>
                                      </p:tavLst>
                                    </p:anim>
                                    <p:anim calcmode="lin" valueType="num">
                                      <p:cBhvr additive="base">
                                        <p:cTn id="76"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box(in)">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box(in)">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1+#ppt_w/2"/>
                                          </p:val>
                                        </p:tav>
                                        <p:tav tm="100000">
                                          <p:val>
                                            <p:strVal val="#ppt_x"/>
                                          </p:val>
                                        </p:tav>
                                      </p:tavLst>
                                    </p:anim>
                                    <p:anim calcmode="lin" valueType="num">
                                      <p:cBhvr additive="base">
                                        <p:cTn id="9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p:bldP spid="130057" grpId="0" animBg="1"/>
      <p:bldP spid="130058" grpId="0" animBg="1"/>
      <p:bldP spid="130059" grpId="0" animBg="1"/>
      <p:bldP spid="130060" grpId="0" animBg="1"/>
      <p:bldP spid="130061" grpId="0"/>
      <p:bldP spid="64540" grpId="0" animBg="1" autoUpdateAnimBg="0"/>
      <p:bldP spid="64541" grpId="0" animBg="1" autoUpdateAnimBg="0"/>
      <p:bldP spid="64542" grpId="0" animBg="1" autoUpdateAnimBg="0"/>
      <p:bldP spid="64544" grpId="0" animBg="1" autoUpdateAnimBg="0"/>
      <p:bldP spid="23" grpId="0"/>
      <p:bldP spid="27" grpId="0"/>
      <p:bldP spid="39" grpId="0" animBg="1" autoUpdateAnimBg="0"/>
      <p:bldP spid="4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3" name="TextBox 2"/>
          <p:cNvSpPr txBox="1"/>
          <p:nvPr/>
        </p:nvSpPr>
        <p:spPr>
          <a:xfrm>
            <a:off x="251520" y="908720"/>
            <a:ext cx="8568952" cy="3713196"/>
          </a:xfrm>
          <a:prstGeom prst="rect">
            <a:avLst/>
          </a:prstGeom>
          <a:noFill/>
        </p:spPr>
        <p:txBody>
          <a:bodyPr wrap="square" rtlCol="0">
            <a:spAutoFit/>
          </a:bodyPr>
          <a:lstStyle/>
          <a:p>
            <a:pPr>
              <a:lnSpc>
                <a:spcPct val="150000"/>
              </a:lnSpc>
            </a:pPr>
            <a:r>
              <a:rPr lang="zh-CN" altLang="en-US" b="1" dirty="0" smtClean="0">
                <a:solidFill>
                  <a:srgbClr val="0033CC"/>
                </a:solidFill>
                <a:latin typeface="华文楷体" pitchFamily="2" charset="-122"/>
                <a:ea typeface="华文楷体" pitchFamily="2" charset="-122"/>
              </a:rPr>
              <a:t>不同数制的共同特点：</a:t>
            </a:r>
            <a:endParaRPr lang="en-US" altLang="zh-CN" b="1" dirty="0" smtClean="0">
              <a:solidFill>
                <a:srgbClr val="0033CC"/>
              </a:solidFill>
              <a:latin typeface="华文楷体" pitchFamily="2" charset="-122"/>
              <a:ea typeface="华文楷体" pitchFamily="2" charset="-122"/>
            </a:endParaRPr>
          </a:p>
          <a:p>
            <a:pPr>
              <a:lnSpc>
                <a:spcPct val="150000"/>
              </a:lnSpc>
              <a:buFont typeface="Wingdings" pitchFamily="2" charset="2"/>
              <a:buChar char="l"/>
            </a:pPr>
            <a:r>
              <a:rPr lang="zh-CN" altLang="en-US" b="1" dirty="0" smtClean="0">
                <a:solidFill>
                  <a:srgbClr val="CC0066"/>
                </a:solidFill>
                <a:latin typeface="华文楷体" pitchFamily="2" charset="-122"/>
                <a:ea typeface="华文楷体" pitchFamily="2" charset="-122"/>
              </a:rPr>
              <a:t>采用进位计数制</a:t>
            </a:r>
            <a:endParaRPr lang="en-US" altLang="zh-CN" b="1" dirty="0" smtClean="0">
              <a:solidFill>
                <a:srgbClr val="CC0066"/>
              </a:solidFill>
              <a:latin typeface="华文楷体" pitchFamily="2" charset="-122"/>
              <a:ea typeface="华文楷体" pitchFamily="2" charset="-122"/>
            </a:endParaRPr>
          </a:p>
          <a:p>
            <a:pPr lvl="1">
              <a:lnSpc>
                <a:spcPct val="150000"/>
              </a:lnSpc>
            </a:pPr>
            <a:r>
              <a:rPr lang="zh-CN" altLang="en-US" b="1" dirty="0" smtClean="0">
                <a:latin typeface="华文楷体" pitchFamily="2" charset="-122"/>
                <a:ea typeface="华文楷体" pitchFamily="2" charset="-122"/>
              </a:rPr>
              <a:t>有固定的基本符号</a:t>
            </a:r>
            <a:r>
              <a:rPr lang="en-US" altLang="zh-CN" b="1" dirty="0" smtClean="0">
                <a:latin typeface="华文楷体" pitchFamily="2" charset="-122"/>
                <a:ea typeface="华文楷体" pitchFamily="2" charset="-122"/>
              </a:rPr>
              <a:t>——</a:t>
            </a:r>
            <a:r>
              <a:rPr lang="zh-CN" altLang="en-US" b="1" u="sng" dirty="0" smtClean="0">
                <a:solidFill>
                  <a:srgbClr val="7030A0"/>
                </a:solidFill>
                <a:latin typeface="方正大黑简体" pitchFamily="65" charset="-122"/>
                <a:ea typeface="方正大黑简体" pitchFamily="65" charset="-122"/>
              </a:rPr>
              <a:t>数码</a:t>
            </a:r>
            <a:endParaRPr lang="en-US" altLang="zh-CN" b="1" u="sng" dirty="0" smtClean="0">
              <a:solidFill>
                <a:srgbClr val="7030A0"/>
              </a:solidFill>
              <a:latin typeface="方正大黑简体" pitchFamily="65" charset="-122"/>
              <a:ea typeface="方正大黑简体" pitchFamily="65" charset="-122"/>
            </a:endParaRPr>
          </a:p>
          <a:p>
            <a:pPr>
              <a:lnSpc>
                <a:spcPct val="150000"/>
              </a:lnSpc>
              <a:buFont typeface="Wingdings" pitchFamily="2" charset="2"/>
              <a:buChar char="l"/>
            </a:pPr>
            <a:r>
              <a:rPr lang="zh-CN" altLang="en-US" b="1" dirty="0" smtClean="0">
                <a:solidFill>
                  <a:srgbClr val="CC0066"/>
                </a:solidFill>
                <a:latin typeface="华文楷体" pitchFamily="2" charset="-122"/>
                <a:ea typeface="华文楷体" pitchFamily="2" charset="-122"/>
              </a:rPr>
              <a:t>使用位置表示法</a:t>
            </a:r>
            <a:endParaRPr lang="en-US" altLang="zh-CN" b="1" dirty="0" smtClean="0">
              <a:solidFill>
                <a:srgbClr val="CC0066"/>
              </a:solidFill>
              <a:latin typeface="华文楷体" pitchFamily="2" charset="-122"/>
              <a:ea typeface="华文楷体" pitchFamily="2" charset="-122"/>
            </a:endParaRPr>
          </a:p>
          <a:p>
            <a:pPr lvl="1">
              <a:lnSpc>
                <a:spcPct val="150000"/>
              </a:lnSpc>
            </a:pPr>
            <a:r>
              <a:rPr lang="zh-CN" altLang="en-US" b="1" dirty="0" smtClean="0">
                <a:latin typeface="华文楷体" pitchFamily="2" charset="-122"/>
                <a:ea typeface="华文楷体" pitchFamily="2" charset="-122"/>
              </a:rPr>
              <a:t>处于不同位置的数码所代表的值不同</a:t>
            </a:r>
            <a:r>
              <a:rPr lang="en-US" altLang="zh-CN" b="1" dirty="0" smtClean="0">
                <a:latin typeface="华文楷体" pitchFamily="2" charset="-122"/>
                <a:ea typeface="华文楷体" pitchFamily="2" charset="-122"/>
              </a:rPr>
              <a:t>——</a:t>
            </a:r>
            <a:r>
              <a:rPr lang="zh-CN" altLang="en-US" b="1" u="sng" dirty="0" smtClean="0">
                <a:solidFill>
                  <a:srgbClr val="7030A0"/>
                </a:solidFill>
                <a:latin typeface="方正大黑简体" pitchFamily="65" charset="-122"/>
                <a:ea typeface="方正大黑简体" pitchFamily="65" charset="-122"/>
              </a:rPr>
              <a:t>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0" y="-27384"/>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grpSp>
        <p:nvGrpSpPr>
          <p:cNvPr id="2" name="Group 36"/>
          <p:cNvGrpSpPr>
            <a:grpSpLocks/>
          </p:cNvGrpSpPr>
          <p:nvPr/>
        </p:nvGrpSpPr>
        <p:grpSpPr bwMode="auto">
          <a:xfrm>
            <a:off x="250825" y="2204665"/>
            <a:ext cx="8278813" cy="1152525"/>
            <a:chOff x="254" y="1117"/>
            <a:chExt cx="5215" cy="726"/>
          </a:xfrm>
        </p:grpSpPr>
        <p:sp>
          <p:nvSpPr>
            <p:cNvPr id="116745" name="Rectangle 9"/>
            <p:cNvSpPr>
              <a:spLocks noChangeArrowheads="1"/>
            </p:cNvSpPr>
            <p:nvPr/>
          </p:nvSpPr>
          <p:spPr bwMode="auto">
            <a:xfrm>
              <a:off x="254" y="1117"/>
              <a:ext cx="5215" cy="726"/>
            </a:xfrm>
            <a:prstGeom prst="rect">
              <a:avLst/>
            </a:prstGeom>
            <a:noFill/>
            <a:ln w="9525">
              <a:noFill/>
              <a:miter lim="800000"/>
              <a:headEnd/>
              <a:tailEnd/>
            </a:ln>
          </p:spPr>
          <p:txBody>
            <a:bodyPr/>
            <a:lstStyle/>
            <a:p>
              <a:pPr marL="342900" indent="-342900" eaLnBrk="1" hangingPunct="1">
                <a:spcBef>
                  <a:spcPct val="20000"/>
                </a:spcBef>
                <a:buClr>
                  <a:srgbClr val="FF0000"/>
                </a:buClr>
                <a:buBlip>
                  <a:blip r:embed="rId2"/>
                </a:buBlip>
                <a:defRPr/>
              </a:pPr>
              <a:r>
                <a:rPr lang="zh-CN" altLang="en-US" sz="2800" b="1" dirty="0" smtClean="0">
                  <a:effectLst>
                    <a:outerShdw blurRad="38100" dist="38100" dir="2700000" algn="tl">
                      <a:srgbClr val="C0C0C0"/>
                    </a:outerShdw>
                  </a:effectLst>
                  <a:latin typeface="华文楷体" pitchFamily="2" charset="-122"/>
                  <a:ea typeface="华文楷体" pitchFamily="2" charset="-122"/>
                </a:rPr>
                <a:t>基数为</a:t>
              </a:r>
              <a:r>
                <a:rPr lang="en-US" altLang="zh-CN" sz="2800" b="1" dirty="0" smtClean="0">
                  <a:effectLst>
                    <a:outerShdw blurRad="38100" dist="38100" dir="2700000" algn="tl">
                      <a:srgbClr val="C0C0C0"/>
                    </a:outerShdw>
                  </a:effectLst>
                  <a:latin typeface="华文楷体" pitchFamily="2" charset="-122"/>
                  <a:ea typeface="华文楷体" pitchFamily="2" charset="-122"/>
                </a:rPr>
                <a:t>10</a:t>
              </a:r>
              <a:r>
                <a:rPr lang="zh-CN" altLang="en-US" sz="2800" b="1" dirty="0" smtClean="0">
                  <a:effectLst>
                    <a:outerShdw blurRad="38100" dist="38100" dir="2700000" algn="tl">
                      <a:srgbClr val="C0C0C0"/>
                    </a:outerShdw>
                  </a:effectLst>
                  <a:latin typeface="华文楷体" pitchFamily="2" charset="-122"/>
                  <a:ea typeface="华文楷体" pitchFamily="2" charset="-122"/>
                </a:rPr>
                <a:t>        </a:t>
              </a:r>
              <a:r>
                <a:rPr lang="zh-CN" altLang="en-US" sz="2800" b="1" dirty="0">
                  <a:effectLst>
                    <a:outerShdw blurRad="38100" dist="38100" dir="2700000" algn="tl">
                      <a:srgbClr val="C0C0C0"/>
                    </a:outerShdw>
                  </a:effectLst>
                  <a:latin typeface="华文楷体" pitchFamily="2" charset="-122"/>
                  <a:ea typeface="华文楷体" pitchFamily="2" charset="-122"/>
                </a:rPr>
                <a:t>由十个数字组成</a:t>
              </a:r>
            </a:p>
            <a:p>
              <a:pPr marL="342900" indent="-342900" eaLnBrk="1" hangingPunct="1">
                <a:spcBef>
                  <a:spcPct val="20000"/>
                </a:spcBef>
                <a:buClr>
                  <a:srgbClr val="FF0000"/>
                </a:buClr>
                <a:buFont typeface="Wingdings" pitchFamily="2" charset="2"/>
                <a:buNone/>
                <a:defRPr/>
              </a:pPr>
              <a:r>
                <a:rPr lang="zh-CN" altLang="en-US" sz="2800" dirty="0">
                  <a:latin typeface="华文楷体" pitchFamily="2" charset="-122"/>
                  <a:ea typeface="华文楷体" pitchFamily="2" charset="-122"/>
                </a:rPr>
                <a:t>	  </a:t>
              </a:r>
              <a:r>
                <a:rPr lang="en-US" altLang="zh-CN" sz="2800" b="1" dirty="0">
                  <a:solidFill>
                    <a:schemeClr val="accent1">
                      <a:lumMod val="75000"/>
                    </a:schemeClr>
                  </a:solidFill>
                  <a:latin typeface="华文楷体" pitchFamily="2" charset="-122"/>
                  <a:ea typeface="华文楷体" pitchFamily="2" charset="-122"/>
                </a:rPr>
                <a:t>0,1,2,3,4,5,6,7,8,9</a:t>
              </a:r>
            </a:p>
          </p:txBody>
        </p:sp>
        <p:pic>
          <p:nvPicPr>
            <p:cNvPr id="14346" name="Picture 16"/>
            <p:cNvPicPr>
              <a:picLocks noChangeAspect="1" noChangeArrowheads="1"/>
            </p:cNvPicPr>
            <p:nvPr/>
          </p:nvPicPr>
          <p:blipFill>
            <a:blip r:embed="rId3" cstate="print"/>
            <a:srcRect/>
            <a:stretch>
              <a:fillRect/>
            </a:stretch>
          </p:blipFill>
          <p:spPr bwMode="auto">
            <a:xfrm>
              <a:off x="1434" y="1162"/>
              <a:ext cx="408" cy="223"/>
            </a:xfrm>
            <a:prstGeom prst="rect">
              <a:avLst/>
            </a:prstGeom>
            <a:noFill/>
            <a:ln w="9525" algn="ctr">
              <a:noFill/>
              <a:miter lim="800000"/>
              <a:headEnd/>
              <a:tailEnd/>
            </a:ln>
          </p:spPr>
        </p:pic>
      </p:grpSp>
      <p:sp>
        <p:nvSpPr>
          <p:cNvPr id="14340" name="Rectangle 20"/>
          <p:cNvSpPr>
            <a:spLocks noChangeArrowheads="1"/>
          </p:cNvSpPr>
          <p:nvPr/>
        </p:nvSpPr>
        <p:spPr bwMode="auto">
          <a:xfrm>
            <a:off x="250825" y="3428801"/>
            <a:ext cx="8278813" cy="1079500"/>
          </a:xfrm>
          <a:prstGeom prst="rect">
            <a:avLst/>
          </a:prstGeom>
          <a:noFill/>
          <a:ln w="9525">
            <a:noFill/>
            <a:miter lim="800000"/>
            <a:headEnd/>
            <a:tailEnd/>
          </a:ln>
        </p:spPr>
        <p:txBody>
          <a:bodyPr/>
          <a:lstStyle/>
          <a:p>
            <a:pPr marL="342900" indent="-342900" eaLnBrk="1" hangingPunct="1">
              <a:spcBef>
                <a:spcPct val="20000"/>
              </a:spcBef>
              <a:buClr>
                <a:srgbClr val="FF0000"/>
              </a:buClr>
              <a:buFont typeface="Wingdings" pitchFamily="2" charset="2"/>
              <a:buBlip>
                <a:blip r:embed="rId2"/>
              </a:buBlip>
            </a:pPr>
            <a:r>
              <a:rPr lang="zh-CN" altLang="en-US" sz="2800" b="1" dirty="0">
                <a:latin typeface="华文楷体" pitchFamily="2" charset="-122"/>
                <a:ea typeface="华文楷体" pitchFamily="2" charset="-122"/>
              </a:rPr>
              <a:t>一个完整的十进制数的值可以由每位所表示的值相加，权为</a:t>
            </a:r>
            <a:r>
              <a:rPr lang="en-US" altLang="zh-CN" sz="2800" b="1" dirty="0">
                <a:solidFill>
                  <a:schemeClr val="accent1">
                    <a:lumMod val="75000"/>
                  </a:schemeClr>
                </a:solidFill>
                <a:latin typeface="华文楷体" pitchFamily="2" charset="-122"/>
                <a:ea typeface="华文楷体" pitchFamily="2" charset="-122"/>
              </a:rPr>
              <a:t>10</a:t>
            </a:r>
            <a:r>
              <a:rPr lang="en-US" altLang="zh-CN" sz="2800" b="1" i="1" baseline="30000" dirty="0">
                <a:solidFill>
                  <a:schemeClr val="accent1">
                    <a:lumMod val="75000"/>
                  </a:schemeClr>
                </a:solidFill>
                <a:latin typeface="华文楷体" pitchFamily="2" charset="-122"/>
                <a:ea typeface="华文楷体" pitchFamily="2" charset="-122"/>
              </a:rPr>
              <a:t>i</a:t>
            </a:r>
            <a:r>
              <a:rPr lang="zh-CN" altLang="en-US" sz="2800" b="1" dirty="0">
                <a:latin typeface="华文楷体" pitchFamily="2" charset="-122"/>
                <a:ea typeface="华文楷体" pitchFamily="2" charset="-122"/>
              </a:rPr>
              <a:t>（</a:t>
            </a:r>
            <a:r>
              <a:rPr lang="en-US" altLang="zh-CN" sz="2800" b="1" i="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smtClean="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为自然数）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如</a:t>
            </a:r>
            <a:r>
              <a:rPr lang="zh-CN" altLang="en-US" sz="2800" b="1" dirty="0">
                <a:latin typeface="华文楷体" pitchFamily="2" charset="-122"/>
                <a:ea typeface="华文楷体" pitchFamily="2" charset="-122"/>
              </a:rPr>
              <a:t>十进制数</a:t>
            </a:r>
            <a:r>
              <a:rPr lang="en-US" altLang="zh-CN" sz="2800" b="1" dirty="0">
                <a:latin typeface="华文楷体" pitchFamily="2" charset="-122"/>
                <a:ea typeface="华文楷体" pitchFamily="2" charset="-122"/>
              </a:rPr>
              <a:t>7802.41 </a:t>
            </a:r>
            <a:r>
              <a:rPr lang="zh-CN" altLang="en-US" sz="2800" b="1" dirty="0">
                <a:latin typeface="华文楷体" pitchFamily="2" charset="-122"/>
                <a:ea typeface="华文楷体" pitchFamily="2" charset="-122"/>
              </a:rPr>
              <a:t>可以用如下形式</a:t>
            </a:r>
            <a:r>
              <a:rPr lang="zh-CN" altLang="en-US" sz="2800" b="1" dirty="0" smtClean="0">
                <a:latin typeface="华文楷体" pitchFamily="2" charset="-122"/>
                <a:ea typeface="华文楷体" pitchFamily="2" charset="-122"/>
              </a:rPr>
              <a:t>表示：</a:t>
            </a:r>
            <a:endParaRPr lang="en-US" altLang="zh-CN" sz="2800" b="1" dirty="0">
              <a:latin typeface="华文楷体" pitchFamily="2" charset="-122"/>
              <a:ea typeface="华文楷体" pitchFamily="2" charset="-122"/>
            </a:endParaRPr>
          </a:p>
        </p:txBody>
      </p:sp>
      <p:sp>
        <p:nvSpPr>
          <p:cNvPr id="116755" name="Text Box 19"/>
          <p:cNvSpPr txBox="1">
            <a:spLocks noChangeArrowheads="1"/>
          </p:cNvSpPr>
          <p:nvPr/>
        </p:nvSpPr>
        <p:spPr bwMode="auto">
          <a:xfrm>
            <a:off x="107504" y="836513"/>
            <a:ext cx="3095625"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defRPr/>
            </a:pPr>
            <a:r>
              <a:rPr lang="en-US" altLang="zh-CN" b="1" dirty="0">
                <a:solidFill>
                  <a:srgbClr val="0033CC"/>
                </a:solidFill>
                <a:latin typeface="华文楷体" pitchFamily="2" charset="-122"/>
                <a:ea typeface="华文楷体" pitchFamily="2" charset="-122"/>
              </a:rPr>
              <a:t>2. </a:t>
            </a:r>
            <a:r>
              <a:rPr lang="zh-CN" altLang="en-US" b="1" dirty="0" smtClean="0">
                <a:solidFill>
                  <a:srgbClr val="0033CC"/>
                </a:solidFill>
                <a:latin typeface="华文楷体" pitchFamily="2" charset="-122"/>
                <a:ea typeface="华文楷体" pitchFamily="2" charset="-122"/>
              </a:rPr>
              <a:t>常用数制</a:t>
            </a:r>
            <a:endParaRPr lang="zh-CN" altLang="en-US" b="1" dirty="0">
              <a:solidFill>
                <a:srgbClr val="0033CC"/>
              </a:solidFill>
              <a:latin typeface="华文楷体" pitchFamily="2" charset="-122"/>
              <a:ea typeface="华文楷体" pitchFamily="2" charset="-122"/>
            </a:endParaRPr>
          </a:p>
        </p:txBody>
      </p:sp>
      <p:sp>
        <p:nvSpPr>
          <p:cNvPr id="116758" name="Rectangle 22"/>
          <p:cNvSpPr>
            <a:spLocks noChangeArrowheads="1"/>
          </p:cNvSpPr>
          <p:nvPr/>
        </p:nvSpPr>
        <p:spPr bwMode="auto">
          <a:xfrm>
            <a:off x="0" y="1453807"/>
            <a:ext cx="3419872" cy="586957"/>
          </a:xfrm>
          <a:prstGeom prst="rect">
            <a:avLst/>
          </a:prstGeom>
          <a:noFill/>
          <a:ln>
            <a:noFill/>
          </a:ln>
          <a:effectLst>
            <a:prstShdw prst="shdw17" dist="17961" dir="2700000">
              <a:schemeClr val="accent1">
                <a:gamma/>
                <a:shade val="60000"/>
                <a:invGamma/>
              </a:schemeClr>
            </a:prstShdw>
          </a:effectLst>
          <a:extLst/>
        </p:spPr>
        <p:txBody>
          <a:bodyPr wrap="square" lIns="90000" tIns="46800" rIns="90000" bIns="46800" anchor="ctr">
            <a:spAutoFit/>
          </a:bodyPr>
          <a:lstStyle/>
          <a:p>
            <a:pPr>
              <a:defRPr/>
            </a:pPr>
            <a:r>
              <a:rPr lang="zh-CN" altLang="en-US" b="1" dirty="0">
                <a:solidFill>
                  <a:schemeClr val="accent1">
                    <a:lumMod val="50000"/>
                  </a:schemeClr>
                </a:solidFill>
                <a:latin typeface="华文楷体" pitchFamily="2" charset="-122"/>
                <a:ea typeface="华文楷体" pitchFamily="2" charset="-122"/>
              </a:rPr>
              <a:t>（</a:t>
            </a:r>
            <a:r>
              <a:rPr lang="en-US" altLang="zh-CN" b="1" dirty="0">
                <a:solidFill>
                  <a:schemeClr val="accent1">
                    <a:lumMod val="50000"/>
                  </a:schemeClr>
                </a:solidFill>
                <a:latin typeface="华文楷体" pitchFamily="2" charset="-122"/>
                <a:ea typeface="华文楷体" pitchFamily="2" charset="-122"/>
              </a:rPr>
              <a:t>1</a:t>
            </a:r>
            <a:r>
              <a:rPr lang="zh-CN" altLang="en-US" b="1" dirty="0">
                <a:solidFill>
                  <a:schemeClr val="accent1">
                    <a:lumMod val="50000"/>
                  </a:schemeClr>
                </a:solidFill>
                <a:latin typeface="华文楷体" pitchFamily="2" charset="-122"/>
                <a:ea typeface="华文楷体" pitchFamily="2" charset="-122"/>
              </a:rPr>
              <a:t>）十进制数</a:t>
            </a:r>
          </a:p>
        </p:txBody>
      </p:sp>
      <p:sp>
        <p:nvSpPr>
          <p:cNvPr id="14343" name="Rectangle 20"/>
          <p:cNvSpPr>
            <a:spLocks noChangeArrowheads="1"/>
          </p:cNvSpPr>
          <p:nvPr/>
        </p:nvSpPr>
        <p:spPr bwMode="auto">
          <a:xfrm>
            <a:off x="395536" y="5445025"/>
            <a:ext cx="8278813" cy="576263"/>
          </a:xfrm>
          <a:prstGeom prst="rect">
            <a:avLst/>
          </a:prstGeom>
          <a:noFill/>
          <a:ln w="9525">
            <a:noFill/>
            <a:miter lim="800000"/>
            <a:headEnd/>
            <a:tailEnd/>
          </a:ln>
        </p:spPr>
        <p:txBody>
          <a:bodyPr/>
          <a:lstStyle/>
          <a:p>
            <a:pPr marL="342900" indent="-342900" eaLnBrk="1" hangingPunct="1">
              <a:spcBef>
                <a:spcPct val="20000"/>
              </a:spcBef>
              <a:buClr>
                <a:srgbClr val="FF0000"/>
              </a:buClr>
            </a:pPr>
            <a:r>
              <a:rPr lang="zh-CN" altLang="zh-CN" sz="2800" b="1" dirty="0">
                <a:solidFill>
                  <a:schemeClr val="accent3">
                    <a:lumMod val="75000"/>
                  </a:schemeClr>
                </a:solidFill>
              </a:rPr>
              <a:t>（</a:t>
            </a:r>
            <a:r>
              <a:rPr lang="en-US" altLang="zh-CN" sz="2800" b="1" dirty="0">
                <a:solidFill>
                  <a:schemeClr val="accent3">
                    <a:lumMod val="75000"/>
                  </a:schemeClr>
                </a:solidFill>
              </a:rPr>
              <a:t>7802.41</a:t>
            </a:r>
            <a:r>
              <a:rPr lang="zh-CN" altLang="en-US" sz="2800" b="1" dirty="0">
                <a:solidFill>
                  <a:schemeClr val="accent3">
                    <a:lumMod val="75000"/>
                  </a:schemeClr>
                </a:solidFill>
              </a:rPr>
              <a:t>）</a:t>
            </a:r>
            <a:r>
              <a:rPr lang="en-US" altLang="zh-CN" sz="2800" b="1" baseline="-25000" dirty="0">
                <a:solidFill>
                  <a:schemeClr val="accent3">
                    <a:lumMod val="75000"/>
                  </a:schemeClr>
                </a:solidFill>
              </a:rPr>
              <a:t>10 </a:t>
            </a:r>
            <a:r>
              <a:rPr lang="en-US" altLang="zh-CN" sz="2800" b="1" dirty="0">
                <a:solidFill>
                  <a:schemeClr val="accent3">
                    <a:lumMod val="75000"/>
                  </a:schemeClr>
                </a:solidFill>
              </a:rPr>
              <a:t>=7×10</a:t>
            </a:r>
            <a:r>
              <a:rPr kumimoji="0" lang="en-US" altLang="zh-CN" sz="2800" b="1" baseline="30000" dirty="0">
                <a:solidFill>
                  <a:schemeClr val="accent3">
                    <a:lumMod val="75000"/>
                  </a:schemeClr>
                </a:solidFill>
                <a:latin typeface="Arial" pitchFamily="34" charset="0"/>
              </a:rPr>
              <a:t>3</a:t>
            </a:r>
            <a:r>
              <a:rPr lang="en-US" altLang="zh-CN" sz="2800" b="1" dirty="0">
                <a:solidFill>
                  <a:schemeClr val="accent3">
                    <a:lumMod val="75000"/>
                  </a:schemeClr>
                </a:solidFill>
              </a:rPr>
              <a:t>+8×10</a:t>
            </a:r>
            <a:r>
              <a:rPr kumimoji="0" lang="en-US" altLang="zh-CN" sz="2800" b="1" baseline="30000" dirty="0">
                <a:solidFill>
                  <a:schemeClr val="accent3">
                    <a:lumMod val="75000"/>
                  </a:schemeClr>
                </a:solidFill>
                <a:latin typeface="Arial" pitchFamily="34" charset="0"/>
              </a:rPr>
              <a:t>2</a:t>
            </a:r>
            <a:r>
              <a:rPr lang="en-US" altLang="zh-CN" sz="2800" b="1" dirty="0">
                <a:solidFill>
                  <a:schemeClr val="accent3">
                    <a:lumMod val="75000"/>
                  </a:schemeClr>
                </a:solidFill>
              </a:rPr>
              <a:t>+0×10</a:t>
            </a:r>
            <a:r>
              <a:rPr kumimoji="0" lang="en-US" altLang="zh-CN" sz="2800" b="1" baseline="30000" dirty="0">
                <a:solidFill>
                  <a:schemeClr val="accent3">
                    <a:lumMod val="75000"/>
                  </a:schemeClr>
                </a:solidFill>
                <a:latin typeface="Arial" pitchFamily="34" charset="0"/>
              </a:rPr>
              <a:t>1</a:t>
            </a:r>
            <a:r>
              <a:rPr lang="en-US" altLang="zh-CN" sz="2800" b="1" dirty="0">
                <a:solidFill>
                  <a:schemeClr val="accent3">
                    <a:lumMod val="75000"/>
                  </a:schemeClr>
                </a:solidFill>
              </a:rPr>
              <a:t>+2×10</a:t>
            </a:r>
            <a:r>
              <a:rPr kumimoji="0" lang="en-US" altLang="zh-CN" sz="2800" b="1" baseline="30000" dirty="0">
                <a:solidFill>
                  <a:schemeClr val="accent3">
                    <a:lumMod val="75000"/>
                  </a:schemeClr>
                </a:solidFill>
                <a:latin typeface="Arial" pitchFamily="34" charset="0"/>
              </a:rPr>
              <a:t>0</a:t>
            </a:r>
            <a:r>
              <a:rPr lang="en-US" altLang="zh-CN" sz="2800" b="1" dirty="0">
                <a:solidFill>
                  <a:schemeClr val="accent3">
                    <a:lumMod val="75000"/>
                  </a:schemeClr>
                </a:solidFill>
              </a:rPr>
              <a:t>+4×10</a:t>
            </a:r>
            <a:r>
              <a:rPr kumimoji="0" lang="en-US" altLang="zh-CN" sz="2800" b="1" baseline="30000" dirty="0">
                <a:solidFill>
                  <a:schemeClr val="accent3">
                    <a:lumMod val="75000"/>
                  </a:schemeClr>
                </a:solidFill>
                <a:latin typeface="Arial" pitchFamily="34" charset="0"/>
              </a:rPr>
              <a:t>-1</a:t>
            </a:r>
            <a:r>
              <a:rPr lang="en-US" altLang="zh-CN" sz="2800" b="1" dirty="0">
                <a:solidFill>
                  <a:schemeClr val="accent3">
                    <a:lumMod val="75000"/>
                  </a:schemeClr>
                </a:solidFill>
              </a:rPr>
              <a:t>+1×10</a:t>
            </a:r>
            <a:r>
              <a:rPr kumimoji="0" lang="en-US" altLang="zh-CN" sz="2800" b="1" baseline="30000" dirty="0">
                <a:solidFill>
                  <a:schemeClr val="accent3">
                    <a:lumMod val="75000"/>
                  </a:schemeClr>
                </a:solidFill>
                <a:latin typeface="Arial" pitchFamily="34" charset="0"/>
              </a:rPr>
              <a:t>-2</a:t>
            </a:r>
          </a:p>
        </p:txBody>
      </p:sp>
      <p:sp>
        <p:nvSpPr>
          <p:cNvPr id="139280" name="AutoShape 16" descr="蓝色砂纸"/>
          <p:cNvSpPr>
            <a:spLocks noChangeArrowheads="1"/>
          </p:cNvSpPr>
          <p:nvPr/>
        </p:nvSpPr>
        <p:spPr bwMode="auto">
          <a:xfrm>
            <a:off x="5219700" y="1196454"/>
            <a:ext cx="3324225" cy="754062"/>
          </a:xfrm>
          <a:prstGeom prst="flowChartProcess">
            <a:avLst/>
          </a:prstGeom>
          <a:blipFill dpi="0" rotWithShape="0">
            <a:blip r:embed="rId4"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000" b="1">
                <a:solidFill>
                  <a:srgbClr val="000099"/>
                </a:solidFill>
                <a:latin typeface="华文楷体" pitchFamily="2" charset="-122"/>
                <a:ea typeface="华文楷体" pitchFamily="2" charset="-122"/>
              </a:rPr>
              <a:t>逢十进一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80"/>
                                        </p:tgtEl>
                                        <p:attrNameLst>
                                          <p:attrName>style.visibility</p:attrName>
                                        </p:attrNameLst>
                                      </p:cBhvr>
                                      <p:to>
                                        <p:strVal val="visible"/>
                                      </p:to>
                                    </p:set>
                                    <p:animEffect transition="in" filter="box(in)">
                                      <p:cBhvr>
                                        <p:cTn id="7" dur="500"/>
                                        <p:tgtEl>
                                          <p:spTgt spid="13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0" y="-27384"/>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5363" name="Rectangle 20"/>
          <p:cNvSpPr>
            <a:spLocks noChangeArrowheads="1"/>
          </p:cNvSpPr>
          <p:nvPr/>
        </p:nvSpPr>
        <p:spPr bwMode="auto">
          <a:xfrm>
            <a:off x="250825" y="3284785"/>
            <a:ext cx="8278813" cy="1079500"/>
          </a:xfrm>
          <a:prstGeom prst="rect">
            <a:avLst/>
          </a:prstGeom>
          <a:noFill/>
          <a:ln w="9525">
            <a:noFill/>
            <a:miter lim="800000"/>
            <a:headEnd/>
            <a:tailEnd/>
          </a:ln>
        </p:spPr>
        <p:txBody>
          <a:bodyPr/>
          <a:lstStyle/>
          <a:p>
            <a:pPr marL="342900" indent="-342900" eaLnBrk="1" hangingPunct="1">
              <a:spcBef>
                <a:spcPct val="20000"/>
              </a:spcBef>
              <a:buClr>
                <a:srgbClr val="FF0000"/>
              </a:buClr>
              <a:buFont typeface="Wingdings" pitchFamily="2" charset="2"/>
              <a:buBlip>
                <a:blip r:embed="rId3"/>
              </a:buBlip>
            </a:pPr>
            <a:r>
              <a:rPr lang="zh-CN" altLang="zh-CN" sz="2800" b="1" dirty="0">
                <a:latin typeface="华文楷体" pitchFamily="2" charset="-122"/>
                <a:ea typeface="华文楷体" pitchFamily="2" charset="-122"/>
              </a:rPr>
              <a:t>一个完整的二进制数的值可以由每位所表示的值相加，权为</a:t>
            </a:r>
            <a:r>
              <a:rPr lang="en-US" altLang="zh-CN" sz="2800" b="1" dirty="0">
                <a:solidFill>
                  <a:schemeClr val="accent1">
                    <a:lumMod val="75000"/>
                  </a:schemeClr>
                </a:solidFill>
                <a:latin typeface="华文楷体" pitchFamily="2" charset="-122"/>
                <a:ea typeface="华文楷体" pitchFamily="2" charset="-122"/>
              </a:rPr>
              <a:t>2</a:t>
            </a:r>
            <a:r>
              <a:rPr lang="en-US" altLang="zh-CN" sz="2800" b="1" i="1" baseline="30000" dirty="0">
                <a:solidFill>
                  <a:schemeClr val="accent1">
                    <a:lumMod val="75000"/>
                  </a:schemeClr>
                </a:solidFill>
                <a:latin typeface="华文楷体" pitchFamily="2" charset="-122"/>
                <a:ea typeface="华文楷体" pitchFamily="2" charset="-122"/>
              </a:rPr>
              <a:t>i</a:t>
            </a:r>
            <a:r>
              <a:rPr lang="zh-CN" altLang="en-US" sz="2800" b="1" dirty="0">
                <a:latin typeface="华文楷体" pitchFamily="2" charset="-122"/>
                <a:ea typeface="华文楷体" pitchFamily="2" charset="-122"/>
              </a:rPr>
              <a:t>（</a:t>
            </a:r>
            <a:r>
              <a:rPr lang="en-US" altLang="zh-CN" sz="2800" b="1" i="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smtClean="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为自然数）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r>
              <a:rPr lang="en-US" altLang="zh-CN" sz="2800" b="1" dirty="0" smtClean="0">
                <a:latin typeface="华文楷体" pitchFamily="2" charset="-122"/>
                <a:ea typeface="华文楷体" pitchFamily="2" charset="-122"/>
              </a:rPr>
              <a:t>    </a:t>
            </a:r>
          </a:p>
          <a:p>
            <a:pPr marL="342900" indent="-342900" eaLnBrk="1" hangingPunct="1">
              <a:spcBef>
                <a:spcPct val="20000"/>
              </a:spcBef>
              <a:buClr>
                <a:srgbClr val="FF0000"/>
              </a:buClr>
            </a:pPr>
            <a:r>
              <a:rPr lang="zh-CN" altLang="en-US" sz="2800" b="1" dirty="0" smtClean="0">
                <a:latin typeface="华文楷体" pitchFamily="2" charset="-122"/>
                <a:ea typeface="华文楷体" pitchFamily="2" charset="-122"/>
              </a:rPr>
              <a:t>如</a:t>
            </a:r>
            <a:r>
              <a:rPr lang="zh-CN" altLang="en-US" sz="2800" b="1" dirty="0">
                <a:latin typeface="华文楷体" pitchFamily="2" charset="-122"/>
                <a:ea typeface="华文楷体" pitchFamily="2" charset="-122"/>
              </a:rPr>
              <a:t>二进制数</a:t>
            </a:r>
            <a:r>
              <a:rPr lang="en-US" altLang="zh-CN" sz="2800" b="1" dirty="0">
                <a:latin typeface="华文楷体" pitchFamily="2" charset="-122"/>
                <a:ea typeface="华文楷体" pitchFamily="2" charset="-122"/>
              </a:rPr>
              <a:t>110.11</a:t>
            </a:r>
            <a:r>
              <a:rPr lang="zh-CN" altLang="en-US" sz="2800" b="1" dirty="0">
                <a:latin typeface="华文楷体" pitchFamily="2" charset="-122"/>
                <a:ea typeface="华文楷体" pitchFamily="2" charset="-122"/>
              </a:rPr>
              <a:t>可以用如下形式表示。</a:t>
            </a:r>
            <a:endParaRPr lang="en-US" altLang="zh-CN" sz="2800" b="1" dirty="0">
              <a:latin typeface="华文楷体" pitchFamily="2" charset="-122"/>
              <a:ea typeface="华文楷体" pitchFamily="2" charset="-122"/>
            </a:endParaRPr>
          </a:p>
        </p:txBody>
      </p:sp>
      <p:sp>
        <p:nvSpPr>
          <p:cNvPr id="119816" name="Rectangle 8"/>
          <p:cNvSpPr>
            <a:spLocks noChangeArrowheads="1"/>
          </p:cNvSpPr>
          <p:nvPr/>
        </p:nvSpPr>
        <p:spPr bwMode="auto">
          <a:xfrm>
            <a:off x="179512" y="733727"/>
            <a:ext cx="2879725"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nchor="ctr">
            <a:spAutoFit/>
          </a:bodyPr>
          <a:lstStyle/>
          <a:p>
            <a:pPr>
              <a:defRPr/>
            </a:pPr>
            <a:r>
              <a:rPr lang="zh-CN" altLang="en-US" b="1" dirty="0">
                <a:solidFill>
                  <a:schemeClr val="accent2">
                    <a:lumMod val="75000"/>
                  </a:schemeClr>
                </a:solidFill>
                <a:latin typeface="华文楷体" pitchFamily="2" charset="-122"/>
                <a:ea typeface="华文楷体" pitchFamily="2" charset="-122"/>
              </a:rPr>
              <a:t>（</a:t>
            </a:r>
            <a:r>
              <a:rPr lang="en-US" altLang="zh-CN" b="1" dirty="0">
                <a:solidFill>
                  <a:schemeClr val="accent2">
                    <a:lumMod val="75000"/>
                  </a:schemeClr>
                </a:solidFill>
                <a:latin typeface="华文楷体" pitchFamily="2" charset="-122"/>
                <a:ea typeface="华文楷体" pitchFamily="2" charset="-122"/>
              </a:rPr>
              <a:t>2</a:t>
            </a:r>
            <a:r>
              <a:rPr lang="zh-CN" altLang="en-US" b="1" dirty="0">
                <a:solidFill>
                  <a:schemeClr val="accent2">
                    <a:lumMod val="75000"/>
                  </a:schemeClr>
                </a:solidFill>
                <a:latin typeface="华文楷体" pitchFamily="2" charset="-122"/>
                <a:ea typeface="华文楷体" pitchFamily="2" charset="-122"/>
              </a:rPr>
              <a:t>）二进制数</a:t>
            </a:r>
          </a:p>
        </p:txBody>
      </p:sp>
      <p:sp>
        <p:nvSpPr>
          <p:cNvPr id="15365" name="Rectangle 20"/>
          <p:cNvSpPr>
            <a:spLocks noChangeArrowheads="1"/>
          </p:cNvSpPr>
          <p:nvPr/>
        </p:nvSpPr>
        <p:spPr bwMode="auto">
          <a:xfrm>
            <a:off x="323528" y="5373017"/>
            <a:ext cx="8568952" cy="576263"/>
          </a:xfrm>
          <a:prstGeom prst="rect">
            <a:avLst/>
          </a:prstGeom>
          <a:noFill/>
          <a:ln w="9525">
            <a:noFill/>
            <a:miter lim="800000"/>
            <a:headEnd/>
            <a:tailEnd/>
          </a:ln>
        </p:spPr>
        <p:txBody>
          <a:bodyPr/>
          <a:lstStyle/>
          <a:p>
            <a:pPr marL="342900" indent="-342900" eaLnBrk="1" hangingPunct="1">
              <a:spcBef>
                <a:spcPct val="20000"/>
              </a:spcBef>
              <a:buClr>
                <a:srgbClr val="FF0000"/>
              </a:buClr>
            </a:pPr>
            <a:r>
              <a:rPr lang="zh-CN" altLang="zh-CN" sz="2800" b="1" dirty="0">
                <a:solidFill>
                  <a:schemeClr val="accent3">
                    <a:lumMod val="75000"/>
                  </a:schemeClr>
                </a:solidFill>
              </a:rPr>
              <a:t>（</a:t>
            </a:r>
            <a:r>
              <a:rPr lang="en-US" altLang="zh-CN" sz="2800" b="1" dirty="0">
                <a:solidFill>
                  <a:schemeClr val="accent3">
                    <a:lumMod val="75000"/>
                  </a:schemeClr>
                </a:solidFill>
              </a:rPr>
              <a:t>110.11</a:t>
            </a:r>
            <a:r>
              <a:rPr lang="zh-CN" altLang="en-US" sz="2800" b="1" dirty="0">
                <a:solidFill>
                  <a:schemeClr val="accent3">
                    <a:lumMod val="75000"/>
                  </a:schemeClr>
                </a:solidFill>
              </a:rPr>
              <a:t>）</a:t>
            </a:r>
            <a:r>
              <a:rPr lang="en-US" altLang="zh-CN" sz="2800" b="1" baseline="-25000" dirty="0">
                <a:solidFill>
                  <a:schemeClr val="accent3">
                    <a:lumMod val="75000"/>
                  </a:schemeClr>
                </a:solidFill>
              </a:rPr>
              <a:t>2</a:t>
            </a:r>
            <a:r>
              <a:rPr lang="en-US" altLang="zh-CN" sz="2800" b="1" dirty="0">
                <a:solidFill>
                  <a:schemeClr val="accent3">
                    <a:lumMod val="75000"/>
                  </a:schemeClr>
                </a:solidFill>
              </a:rPr>
              <a:t> =1×2</a:t>
            </a:r>
            <a:r>
              <a:rPr lang="en-US" altLang="zh-CN" sz="2800" b="1" baseline="30000" dirty="0">
                <a:solidFill>
                  <a:schemeClr val="accent3">
                    <a:lumMod val="75000"/>
                  </a:schemeClr>
                </a:solidFill>
              </a:rPr>
              <a:t>2</a:t>
            </a:r>
            <a:r>
              <a:rPr lang="zh-CN" altLang="en-US" sz="2800" b="1" dirty="0">
                <a:solidFill>
                  <a:schemeClr val="accent3">
                    <a:lumMod val="75000"/>
                  </a:schemeClr>
                </a:solidFill>
              </a:rPr>
              <a:t>＋</a:t>
            </a:r>
            <a:r>
              <a:rPr lang="en-US" altLang="zh-CN" sz="2800" b="1" dirty="0">
                <a:solidFill>
                  <a:schemeClr val="accent3">
                    <a:lumMod val="75000"/>
                  </a:schemeClr>
                </a:solidFill>
              </a:rPr>
              <a:t>1×2</a:t>
            </a:r>
            <a:r>
              <a:rPr lang="en-US" altLang="zh-CN" sz="2800" b="1" baseline="30000" dirty="0">
                <a:solidFill>
                  <a:schemeClr val="accent3">
                    <a:lumMod val="75000"/>
                  </a:schemeClr>
                </a:solidFill>
              </a:rPr>
              <a:t>1</a:t>
            </a:r>
            <a:r>
              <a:rPr lang="zh-CN" altLang="en-US" sz="2800" b="1" dirty="0">
                <a:solidFill>
                  <a:schemeClr val="accent3">
                    <a:lumMod val="75000"/>
                  </a:schemeClr>
                </a:solidFill>
              </a:rPr>
              <a:t>＋</a:t>
            </a:r>
            <a:r>
              <a:rPr lang="en-US" altLang="zh-CN" sz="2800" b="1" dirty="0">
                <a:solidFill>
                  <a:schemeClr val="accent3">
                    <a:lumMod val="75000"/>
                  </a:schemeClr>
                </a:solidFill>
              </a:rPr>
              <a:t>0×2</a:t>
            </a:r>
            <a:r>
              <a:rPr lang="en-US" altLang="zh-CN" sz="2800" b="1" baseline="30000" dirty="0">
                <a:solidFill>
                  <a:schemeClr val="accent3">
                    <a:lumMod val="75000"/>
                  </a:schemeClr>
                </a:solidFill>
              </a:rPr>
              <a:t>0</a:t>
            </a:r>
            <a:r>
              <a:rPr lang="zh-CN" altLang="en-US" sz="2800" b="1" dirty="0">
                <a:solidFill>
                  <a:schemeClr val="accent3">
                    <a:lumMod val="75000"/>
                  </a:schemeClr>
                </a:solidFill>
              </a:rPr>
              <a:t>＋</a:t>
            </a:r>
            <a:r>
              <a:rPr lang="en-US" altLang="zh-CN" sz="2800" b="1" dirty="0">
                <a:solidFill>
                  <a:schemeClr val="accent3">
                    <a:lumMod val="75000"/>
                  </a:schemeClr>
                </a:solidFill>
              </a:rPr>
              <a:t>1×2</a:t>
            </a:r>
            <a:r>
              <a:rPr lang="en-US" altLang="zh-CN" sz="2800" b="1" baseline="30000" dirty="0">
                <a:solidFill>
                  <a:schemeClr val="accent3">
                    <a:lumMod val="75000"/>
                  </a:schemeClr>
                </a:solidFill>
              </a:rPr>
              <a:t>–1</a:t>
            </a:r>
            <a:r>
              <a:rPr lang="en-US" altLang="zh-CN" sz="2800" b="1" dirty="0">
                <a:solidFill>
                  <a:schemeClr val="accent3">
                    <a:lumMod val="75000"/>
                  </a:schemeClr>
                </a:solidFill>
              </a:rPr>
              <a:t>+1×2</a:t>
            </a:r>
            <a:r>
              <a:rPr lang="en-US" altLang="zh-CN" sz="2800" b="1" baseline="30000" dirty="0">
                <a:solidFill>
                  <a:schemeClr val="accent3">
                    <a:lumMod val="75000"/>
                  </a:schemeClr>
                </a:solidFill>
              </a:rPr>
              <a:t>–2</a:t>
            </a:r>
          </a:p>
        </p:txBody>
      </p:sp>
      <p:grpSp>
        <p:nvGrpSpPr>
          <p:cNvPr id="2" name="Group 37"/>
          <p:cNvGrpSpPr>
            <a:grpSpLocks/>
          </p:cNvGrpSpPr>
          <p:nvPr/>
        </p:nvGrpSpPr>
        <p:grpSpPr bwMode="auto">
          <a:xfrm>
            <a:off x="250825" y="1988641"/>
            <a:ext cx="8278813" cy="1079500"/>
            <a:chOff x="113" y="1888"/>
            <a:chExt cx="5215" cy="726"/>
          </a:xfrm>
        </p:grpSpPr>
        <p:sp>
          <p:nvSpPr>
            <p:cNvPr id="4" name="Rectangle 20"/>
            <p:cNvSpPr>
              <a:spLocks noChangeArrowheads="1"/>
            </p:cNvSpPr>
            <p:nvPr/>
          </p:nvSpPr>
          <p:spPr bwMode="auto">
            <a:xfrm>
              <a:off x="113" y="1888"/>
              <a:ext cx="5215" cy="726"/>
            </a:xfrm>
            <a:prstGeom prst="rect">
              <a:avLst/>
            </a:prstGeom>
            <a:noFill/>
            <a:ln w="9525">
              <a:noFill/>
              <a:miter lim="800000"/>
              <a:headEnd/>
              <a:tailEnd/>
            </a:ln>
          </p:spPr>
          <p:txBody>
            <a:bodyPr/>
            <a:lstStyle/>
            <a:p>
              <a:pPr marL="342900" indent="-342900" eaLnBrk="1" hangingPunct="1">
                <a:spcBef>
                  <a:spcPct val="20000"/>
                </a:spcBef>
                <a:buClr>
                  <a:srgbClr val="FF0000"/>
                </a:buClr>
                <a:buBlip>
                  <a:blip r:embed="rId3"/>
                </a:buBlip>
                <a:defRPr/>
              </a:pPr>
              <a:r>
                <a:rPr lang="zh-CN" altLang="en-US" sz="2800" b="1" dirty="0" smtClean="0">
                  <a:effectLst>
                    <a:outerShdw blurRad="38100" dist="38100" dir="2700000" algn="tl">
                      <a:srgbClr val="C0C0C0"/>
                    </a:outerShdw>
                  </a:effectLst>
                  <a:latin typeface="华文楷体" pitchFamily="2" charset="-122"/>
                  <a:ea typeface="华文楷体" pitchFamily="2" charset="-122"/>
                </a:rPr>
                <a:t>基数为</a:t>
              </a:r>
              <a:r>
                <a:rPr lang="en-US" altLang="zh-CN" sz="2800" b="1" dirty="0" smtClean="0">
                  <a:effectLst>
                    <a:outerShdw blurRad="38100" dist="38100" dir="2700000" algn="tl">
                      <a:srgbClr val="C0C0C0"/>
                    </a:outerShdw>
                  </a:effectLst>
                  <a:latin typeface="华文楷体" pitchFamily="2" charset="-122"/>
                  <a:ea typeface="华文楷体" pitchFamily="2" charset="-122"/>
                </a:rPr>
                <a:t>2</a:t>
              </a:r>
              <a:r>
                <a:rPr lang="zh-CN" altLang="en-US" sz="2800" b="1" dirty="0" smtClean="0">
                  <a:effectLst>
                    <a:outerShdw blurRad="38100" dist="38100" dir="2700000" algn="tl">
                      <a:srgbClr val="C0C0C0"/>
                    </a:outerShdw>
                  </a:effectLst>
                  <a:latin typeface="华文楷体" pitchFamily="2" charset="-122"/>
                  <a:ea typeface="华文楷体" pitchFamily="2" charset="-122"/>
                </a:rPr>
                <a:t>        </a:t>
              </a:r>
              <a:r>
                <a:rPr lang="zh-CN" altLang="en-US" sz="2800" b="1" dirty="0">
                  <a:effectLst>
                    <a:outerShdw blurRad="38100" dist="38100" dir="2700000" algn="tl">
                      <a:srgbClr val="C0C0C0"/>
                    </a:outerShdw>
                  </a:effectLst>
                  <a:latin typeface="华文楷体" pitchFamily="2" charset="-122"/>
                  <a:ea typeface="华文楷体" pitchFamily="2" charset="-122"/>
                </a:rPr>
                <a:t>由二个数字组成</a:t>
              </a:r>
            </a:p>
            <a:p>
              <a:pPr marL="342900" indent="-342900" eaLnBrk="1" hangingPunct="1">
                <a:spcBef>
                  <a:spcPct val="20000"/>
                </a:spcBef>
                <a:buClr>
                  <a:srgbClr val="FF0000"/>
                </a:buClr>
                <a:buFont typeface="Wingdings" pitchFamily="2" charset="2"/>
                <a:buNone/>
                <a:defRPr/>
              </a:pPr>
              <a:r>
                <a:rPr lang="zh-CN" altLang="en-US" sz="2800" dirty="0">
                  <a:latin typeface="华文楷体" pitchFamily="2" charset="-122"/>
                  <a:ea typeface="华文楷体" pitchFamily="2" charset="-122"/>
                </a:rPr>
                <a:t>		</a:t>
              </a:r>
              <a:r>
                <a:rPr lang="en-US" altLang="zh-CN" sz="2800" b="1" dirty="0">
                  <a:solidFill>
                    <a:schemeClr val="accent1">
                      <a:lumMod val="75000"/>
                    </a:schemeClr>
                  </a:solidFill>
                  <a:latin typeface="华文楷体" pitchFamily="2" charset="-122"/>
                  <a:ea typeface="华文楷体" pitchFamily="2" charset="-122"/>
                </a:rPr>
                <a:t>0</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1</a:t>
              </a:r>
              <a:endParaRPr kumimoji="0" lang="en-US" altLang="zh-CN" sz="2800" b="1" dirty="0">
                <a:solidFill>
                  <a:schemeClr val="accent1">
                    <a:lumMod val="75000"/>
                  </a:schemeClr>
                </a:solidFill>
                <a:effectLst>
                  <a:outerShdw blurRad="38100" dist="38100" dir="2700000" algn="tl">
                    <a:srgbClr val="C0C0C0"/>
                  </a:outerShdw>
                </a:effectLst>
                <a:latin typeface="华文楷体" pitchFamily="2" charset="-122"/>
                <a:ea typeface="华文楷体" pitchFamily="2" charset="-122"/>
              </a:endParaRPr>
            </a:p>
          </p:txBody>
        </p:sp>
        <p:pic>
          <p:nvPicPr>
            <p:cNvPr id="15369" name="Picture 33"/>
            <p:cNvPicPr>
              <a:picLocks noChangeAspect="1" noChangeArrowheads="1"/>
            </p:cNvPicPr>
            <p:nvPr/>
          </p:nvPicPr>
          <p:blipFill>
            <a:blip r:embed="rId4" cstate="print"/>
            <a:srcRect/>
            <a:stretch>
              <a:fillRect/>
            </a:stretch>
          </p:blipFill>
          <p:spPr bwMode="auto">
            <a:xfrm>
              <a:off x="1202" y="1936"/>
              <a:ext cx="408" cy="314"/>
            </a:xfrm>
            <a:prstGeom prst="rect">
              <a:avLst/>
            </a:prstGeom>
            <a:noFill/>
            <a:ln w="9525" algn="ctr">
              <a:noFill/>
              <a:miter lim="800000"/>
              <a:headEnd/>
              <a:tailEnd/>
            </a:ln>
          </p:spPr>
        </p:pic>
      </p:grpSp>
      <p:sp>
        <p:nvSpPr>
          <p:cNvPr id="139280" name="AutoShape 16" descr="蓝色砂纸"/>
          <p:cNvSpPr>
            <a:spLocks noChangeArrowheads="1"/>
          </p:cNvSpPr>
          <p:nvPr/>
        </p:nvSpPr>
        <p:spPr bwMode="auto">
          <a:xfrm>
            <a:off x="5219700" y="1124446"/>
            <a:ext cx="3324225" cy="754062"/>
          </a:xfrm>
          <a:prstGeom prst="flowChartProcess">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000" b="1">
                <a:solidFill>
                  <a:srgbClr val="000099"/>
                </a:solidFill>
                <a:latin typeface="华文楷体" pitchFamily="2" charset="-122"/>
                <a:ea typeface="华文楷体" pitchFamily="2" charset="-122"/>
              </a:rPr>
              <a:t>逢二进一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80"/>
                                        </p:tgtEl>
                                        <p:attrNameLst>
                                          <p:attrName>style.visibility</p:attrName>
                                        </p:attrNameLst>
                                      </p:cBhvr>
                                      <p:to>
                                        <p:strVal val="visible"/>
                                      </p:to>
                                    </p:set>
                                    <p:animEffect transition="in" filter="box(in)">
                                      <p:cBhvr>
                                        <p:cTn id="7" dur="500"/>
                                        <p:tgtEl>
                                          <p:spTgt spid="13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0" y="-27384"/>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6387" name="Rectangle 20"/>
          <p:cNvSpPr>
            <a:spLocks noChangeArrowheads="1"/>
          </p:cNvSpPr>
          <p:nvPr/>
        </p:nvSpPr>
        <p:spPr bwMode="auto">
          <a:xfrm>
            <a:off x="250825" y="3348901"/>
            <a:ext cx="8278813" cy="1079500"/>
          </a:xfrm>
          <a:prstGeom prst="rect">
            <a:avLst/>
          </a:prstGeom>
          <a:noFill/>
          <a:ln w="9525">
            <a:noFill/>
            <a:miter lim="800000"/>
            <a:headEnd/>
            <a:tailEnd/>
          </a:ln>
        </p:spPr>
        <p:txBody>
          <a:bodyPr/>
          <a:lstStyle/>
          <a:p>
            <a:pPr marL="342900" indent="-342900" eaLnBrk="1" hangingPunct="1">
              <a:spcBef>
                <a:spcPct val="20000"/>
              </a:spcBef>
              <a:buClr>
                <a:srgbClr val="FF0000"/>
              </a:buClr>
              <a:buFont typeface="Wingdings" pitchFamily="2" charset="2"/>
              <a:buBlip>
                <a:blip r:embed="rId2"/>
              </a:buBlip>
            </a:pPr>
            <a:r>
              <a:rPr lang="zh-CN" altLang="en-US" sz="2800" b="1" dirty="0">
                <a:latin typeface="华文楷体" pitchFamily="2" charset="-122"/>
                <a:ea typeface="华文楷体" pitchFamily="2" charset="-122"/>
              </a:rPr>
              <a:t>一个完整的八进制数的值可以由每位所表示的值相加，权为</a:t>
            </a:r>
            <a:r>
              <a:rPr lang="en-US" altLang="zh-CN" sz="2800" b="1" dirty="0">
                <a:solidFill>
                  <a:schemeClr val="accent1">
                    <a:lumMod val="75000"/>
                  </a:schemeClr>
                </a:solidFill>
                <a:latin typeface="华文楷体" pitchFamily="2" charset="-122"/>
                <a:ea typeface="华文楷体" pitchFamily="2" charset="-122"/>
              </a:rPr>
              <a:t>8</a:t>
            </a:r>
            <a:r>
              <a:rPr lang="en-US" altLang="zh-CN" sz="2800" b="1" i="1" baseline="30000" dirty="0">
                <a:solidFill>
                  <a:schemeClr val="accent1">
                    <a:lumMod val="75000"/>
                  </a:schemeClr>
                </a:solidFill>
                <a:latin typeface="华文楷体" pitchFamily="2" charset="-122"/>
                <a:ea typeface="华文楷体" pitchFamily="2" charset="-122"/>
              </a:rPr>
              <a:t>i</a:t>
            </a:r>
            <a:r>
              <a:rPr lang="zh-CN" altLang="en-US" sz="2800" b="1" dirty="0">
                <a:latin typeface="华文楷体" pitchFamily="2" charset="-122"/>
                <a:ea typeface="华文楷体" pitchFamily="2" charset="-122"/>
              </a:rPr>
              <a:t>（</a:t>
            </a:r>
            <a:r>
              <a:rPr lang="en-US" altLang="zh-CN" sz="2800" b="1" i="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smtClean="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为自然数）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r>
              <a:rPr lang="en-US" altLang="zh-CN" sz="2800" b="1" dirty="0" smtClean="0">
                <a:latin typeface="华文楷体" pitchFamily="2" charset="-122"/>
                <a:ea typeface="华文楷体" pitchFamily="2" charset="-122"/>
              </a:rPr>
              <a:t>    </a:t>
            </a:r>
          </a:p>
          <a:p>
            <a:pPr marL="342900" indent="-342900" eaLnBrk="1" hangingPunct="1">
              <a:spcBef>
                <a:spcPct val="20000"/>
              </a:spcBef>
              <a:buClr>
                <a:srgbClr val="FF0000"/>
              </a:buClr>
            </a:pPr>
            <a:r>
              <a:rPr lang="zh-CN" altLang="en-US" sz="2800" b="1" dirty="0" smtClean="0">
                <a:latin typeface="华文楷体" pitchFamily="2" charset="-122"/>
                <a:ea typeface="华文楷体" pitchFamily="2" charset="-122"/>
              </a:rPr>
              <a:t>如</a:t>
            </a:r>
            <a:r>
              <a:rPr lang="zh-CN" altLang="en-US" sz="2800" b="1" dirty="0">
                <a:latin typeface="华文楷体" pitchFamily="2" charset="-122"/>
                <a:ea typeface="华文楷体" pitchFamily="2" charset="-122"/>
              </a:rPr>
              <a:t>八进制数</a:t>
            </a:r>
            <a:r>
              <a:rPr lang="en-US" altLang="zh-CN" sz="2800" b="1" dirty="0">
                <a:latin typeface="华文楷体" pitchFamily="2" charset="-122"/>
                <a:ea typeface="华文楷体" pitchFamily="2" charset="-122"/>
              </a:rPr>
              <a:t>7002.41 </a:t>
            </a:r>
            <a:r>
              <a:rPr lang="zh-CN" altLang="en-US" sz="2800" b="1" dirty="0">
                <a:latin typeface="华文楷体" pitchFamily="2" charset="-122"/>
                <a:ea typeface="华文楷体" pitchFamily="2" charset="-122"/>
              </a:rPr>
              <a:t>可以用如下形式表示</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p:txBody>
      </p:sp>
      <p:sp>
        <p:nvSpPr>
          <p:cNvPr id="120836" name="Rectangle 4"/>
          <p:cNvSpPr>
            <a:spLocks noChangeArrowheads="1"/>
          </p:cNvSpPr>
          <p:nvPr/>
        </p:nvSpPr>
        <p:spPr bwMode="auto">
          <a:xfrm>
            <a:off x="-35917" y="683985"/>
            <a:ext cx="2879725"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nchor="ctr">
            <a:spAutoFit/>
          </a:bodyPr>
          <a:lstStyle/>
          <a:p>
            <a:pPr>
              <a:defRPr/>
            </a:pPr>
            <a:r>
              <a:rPr lang="zh-CN" altLang="en-US" b="1" dirty="0">
                <a:solidFill>
                  <a:schemeClr val="accent2">
                    <a:lumMod val="75000"/>
                  </a:schemeClr>
                </a:solidFill>
                <a:latin typeface="华文楷体" pitchFamily="2" charset="-122"/>
                <a:ea typeface="华文楷体" pitchFamily="2" charset="-122"/>
              </a:rPr>
              <a:t>（</a:t>
            </a:r>
            <a:r>
              <a:rPr lang="en-US" altLang="zh-CN" b="1" dirty="0">
                <a:solidFill>
                  <a:schemeClr val="accent2">
                    <a:lumMod val="75000"/>
                  </a:schemeClr>
                </a:solidFill>
                <a:latin typeface="华文楷体" pitchFamily="2" charset="-122"/>
                <a:ea typeface="华文楷体" pitchFamily="2" charset="-122"/>
              </a:rPr>
              <a:t>3</a:t>
            </a:r>
            <a:r>
              <a:rPr lang="zh-CN" altLang="en-US" b="1" dirty="0">
                <a:solidFill>
                  <a:schemeClr val="accent2">
                    <a:lumMod val="75000"/>
                  </a:schemeClr>
                </a:solidFill>
                <a:latin typeface="华文楷体" pitchFamily="2" charset="-122"/>
                <a:ea typeface="华文楷体" pitchFamily="2" charset="-122"/>
              </a:rPr>
              <a:t>）八进制数</a:t>
            </a:r>
          </a:p>
        </p:txBody>
      </p:sp>
      <p:sp>
        <p:nvSpPr>
          <p:cNvPr id="16389" name="Rectangle 20"/>
          <p:cNvSpPr>
            <a:spLocks noChangeArrowheads="1"/>
          </p:cNvSpPr>
          <p:nvPr/>
        </p:nvSpPr>
        <p:spPr bwMode="auto">
          <a:xfrm>
            <a:off x="251520" y="5436513"/>
            <a:ext cx="8784976" cy="576263"/>
          </a:xfrm>
          <a:prstGeom prst="rect">
            <a:avLst/>
          </a:prstGeom>
          <a:noFill/>
          <a:ln w="9525">
            <a:noFill/>
            <a:miter lim="800000"/>
            <a:headEnd/>
            <a:tailEnd/>
          </a:ln>
        </p:spPr>
        <p:txBody>
          <a:bodyPr/>
          <a:lstStyle/>
          <a:p>
            <a:pPr marL="342900" indent="-342900" eaLnBrk="1" hangingPunct="1">
              <a:spcBef>
                <a:spcPct val="20000"/>
              </a:spcBef>
              <a:buClr>
                <a:srgbClr val="FF0000"/>
              </a:buClr>
            </a:pPr>
            <a:r>
              <a:rPr lang="zh-CN" altLang="zh-CN" sz="2800" b="1" dirty="0">
                <a:solidFill>
                  <a:schemeClr val="accent3">
                    <a:lumMod val="75000"/>
                  </a:schemeClr>
                </a:solidFill>
              </a:rPr>
              <a:t>（</a:t>
            </a:r>
            <a:r>
              <a:rPr lang="en-US" altLang="zh-CN" sz="2800" b="1" dirty="0" smtClean="0">
                <a:solidFill>
                  <a:schemeClr val="accent3">
                    <a:lumMod val="75000"/>
                  </a:schemeClr>
                </a:solidFill>
              </a:rPr>
              <a:t>7002.41</a:t>
            </a:r>
            <a:r>
              <a:rPr lang="zh-CN" altLang="en-US" sz="2800" b="1" dirty="0">
                <a:solidFill>
                  <a:schemeClr val="accent3">
                    <a:lumMod val="75000"/>
                  </a:schemeClr>
                </a:solidFill>
              </a:rPr>
              <a:t>）</a:t>
            </a:r>
            <a:r>
              <a:rPr lang="en-US" altLang="zh-CN" sz="2800" b="1" baseline="-25000" dirty="0">
                <a:solidFill>
                  <a:schemeClr val="accent3">
                    <a:lumMod val="75000"/>
                  </a:schemeClr>
                </a:solidFill>
              </a:rPr>
              <a:t>8</a:t>
            </a:r>
            <a:r>
              <a:rPr lang="en-US" altLang="zh-CN" sz="2800" b="1" dirty="0">
                <a:solidFill>
                  <a:schemeClr val="accent3">
                    <a:lumMod val="75000"/>
                  </a:schemeClr>
                </a:solidFill>
              </a:rPr>
              <a:t> </a:t>
            </a:r>
            <a:r>
              <a:rPr lang="en-US" altLang="zh-CN" sz="2800" b="1">
                <a:solidFill>
                  <a:schemeClr val="accent3">
                    <a:lumMod val="75000"/>
                  </a:schemeClr>
                </a:solidFill>
              </a:rPr>
              <a:t>=</a:t>
            </a:r>
            <a:r>
              <a:rPr lang="en-US" altLang="zh-CN" sz="2800" b="1" smtClean="0">
                <a:solidFill>
                  <a:schemeClr val="accent3">
                    <a:lumMod val="75000"/>
                  </a:schemeClr>
                </a:solidFill>
              </a:rPr>
              <a:t>7×8</a:t>
            </a:r>
            <a:r>
              <a:rPr lang="en-US" altLang="zh-CN" sz="2800" b="1" baseline="30000" smtClean="0">
                <a:solidFill>
                  <a:schemeClr val="accent3">
                    <a:lumMod val="75000"/>
                  </a:schemeClr>
                </a:solidFill>
              </a:rPr>
              <a:t>3</a:t>
            </a:r>
            <a:r>
              <a:rPr lang="en-US" altLang="zh-CN" sz="2800" b="1" smtClean="0">
                <a:solidFill>
                  <a:schemeClr val="accent3">
                    <a:lumMod val="75000"/>
                  </a:schemeClr>
                </a:solidFill>
              </a:rPr>
              <a:t>+0×8</a:t>
            </a:r>
            <a:r>
              <a:rPr lang="en-US" altLang="zh-CN" sz="2800" b="1" baseline="30000" smtClean="0">
                <a:solidFill>
                  <a:schemeClr val="accent3">
                    <a:lumMod val="75000"/>
                  </a:schemeClr>
                </a:solidFill>
              </a:rPr>
              <a:t>2</a:t>
            </a:r>
            <a:r>
              <a:rPr lang="en-US" altLang="zh-CN" sz="2800" b="1" smtClean="0">
                <a:solidFill>
                  <a:schemeClr val="accent3">
                    <a:lumMod val="75000"/>
                  </a:schemeClr>
                </a:solidFill>
              </a:rPr>
              <a:t>+0×8</a:t>
            </a:r>
            <a:r>
              <a:rPr lang="en-US" altLang="zh-CN" sz="2800" b="1" baseline="30000" smtClean="0">
                <a:solidFill>
                  <a:schemeClr val="accent3">
                    <a:lumMod val="75000"/>
                  </a:schemeClr>
                </a:solidFill>
              </a:rPr>
              <a:t>1</a:t>
            </a:r>
            <a:r>
              <a:rPr lang="en-US" altLang="zh-CN" sz="2800" b="1" smtClean="0">
                <a:solidFill>
                  <a:schemeClr val="accent3">
                    <a:lumMod val="75000"/>
                  </a:schemeClr>
                </a:solidFill>
              </a:rPr>
              <a:t>+2×8</a:t>
            </a:r>
            <a:r>
              <a:rPr lang="en-US" altLang="zh-CN" sz="2800" b="1" baseline="30000" smtClean="0">
                <a:solidFill>
                  <a:schemeClr val="accent3">
                    <a:lumMod val="75000"/>
                  </a:schemeClr>
                </a:solidFill>
              </a:rPr>
              <a:t>0</a:t>
            </a:r>
            <a:r>
              <a:rPr lang="en-US" altLang="zh-CN" sz="2800" b="1" smtClean="0">
                <a:solidFill>
                  <a:schemeClr val="accent3">
                    <a:lumMod val="75000"/>
                  </a:schemeClr>
                </a:solidFill>
              </a:rPr>
              <a:t>+4×8</a:t>
            </a:r>
            <a:r>
              <a:rPr lang="en-US" altLang="zh-CN" sz="2800" b="1" baseline="30000" smtClean="0">
                <a:solidFill>
                  <a:schemeClr val="accent3">
                    <a:lumMod val="75000"/>
                  </a:schemeClr>
                </a:solidFill>
              </a:rPr>
              <a:t>-1</a:t>
            </a:r>
            <a:r>
              <a:rPr lang="en-US" altLang="zh-CN" sz="2800" b="1" smtClean="0">
                <a:solidFill>
                  <a:schemeClr val="accent3">
                    <a:lumMod val="75000"/>
                  </a:schemeClr>
                </a:solidFill>
              </a:rPr>
              <a:t>+1×8</a:t>
            </a:r>
            <a:r>
              <a:rPr lang="en-US" altLang="zh-CN" sz="2800" b="1" baseline="30000" smtClean="0">
                <a:solidFill>
                  <a:schemeClr val="accent3">
                    <a:lumMod val="75000"/>
                  </a:schemeClr>
                </a:solidFill>
              </a:rPr>
              <a:t>-2</a:t>
            </a:r>
            <a:endParaRPr lang="en-US" altLang="zh-CN" sz="2800" b="1" baseline="30000" dirty="0">
              <a:solidFill>
                <a:schemeClr val="accent3">
                  <a:lumMod val="75000"/>
                </a:schemeClr>
              </a:solidFill>
            </a:endParaRPr>
          </a:p>
        </p:txBody>
      </p:sp>
      <p:grpSp>
        <p:nvGrpSpPr>
          <p:cNvPr id="2" name="Group 37"/>
          <p:cNvGrpSpPr>
            <a:grpSpLocks/>
          </p:cNvGrpSpPr>
          <p:nvPr/>
        </p:nvGrpSpPr>
        <p:grpSpPr bwMode="auto">
          <a:xfrm>
            <a:off x="250825" y="1836113"/>
            <a:ext cx="8278813" cy="1079500"/>
            <a:chOff x="113" y="1888"/>
            <a:chExt cx="5215" cy="726"/>
          </a:xfrm>
        </p:grpSpPr>
        <p:sp>
          <p:nvSpPr>
            <p:cNvPr id="4" name="Rectangle 20"/>
            <p:cNvSpPr>
              <a:spLocks noChangeArrowheads="1"/>
            </p:cNvSpPr>
            <p:nvPr/>
          </p:nvSpPr>
          <p:spPr bwMode="auto">
            <a:xfrm>
              <a:off x="113" y="1888"/>
              <a:ext cx="5215" cy="726"/>
            </a:xfrm>
            <a:prstGeom prst="rect">
              <a:avLst/>
            </a:prstGeom>
            <a:noFill/>
            <a:ln w="9525">
              <a:noFill/>
              <a:miter lim="800000"/>
              <a:headEnd/>
              <a:tailEnd/>
            </a:ln>
          </p:spPr>
          <p:txBody>
            <a:bodyPr/>
            <a:lstStyle/>
            <a:p>
              <a:pPr marL="342900" indent="-342900" eaLnBrk="1" hangingPunct="1">
                <a:spcBef>
                  <a:spcPct val="20000"/>
                </a:spcBef>
                <a:buClr>
                  <a:srgbClr val="FF0000"/>
                </a:buClr>
                <a:buBlip>
                  <a:blip r:embed="rId2"/>
                </a:buBlip>
                <a:defRPr/>
              </a:pPr>
              <a:r>
                <a:rPr lang="zh-CN" altLang="en-US" sz="2800" b="1" dirty="0" smtClean="0">
                  <a:effectLst>
                    <a:outerShdw blurRad="38100" dist="38100" dir="2700000" algn="tl">
                      <a:srgbClr val="C0C0C0"/>
                    </a:outerShdw>
                  </a:effectLst>
                  <a:latin typeface="华文楷体" pitchFamily="2" charset="-122"/>
                  <a:ea typeface="华文楷体" pitchFamily="2" charset="-122"/>
                </a:rPr>
                <a:t>基数为</a:t>
              </a:r>
              <a:r>
                <a:rPr lang="en-US" altLang="zh-CN" sz="2800" b="1" dirty="0" smtClean="0">
                  <a:effectLst>
                    <a:outerShdw blurRad="38100" dist="38100" dir="2700000" algn="tl">
                      <a:srgbClr val="C0C0C0"/>
                    </a:outerShdw>
                  </a:effectLst>
                  <a:latin typeface="华文楷体" pitchFamily="2" charset="-122"/>
                  <a:ea typeface="华文楷体" pitchFamily="2" charset="-122"/>
                </a:rPr>
                <a:t>8</a:t>
              </a:r>
              <a:r>
                <a:rPr lang="zh-CN" altLang="en-US" sz="2800" b="1" dirty="0" smtClean="0">
                  <a:effectLst>
                    <a:outerShdw blurRad="38100" dist="38100" dir="2700000" algn="tl">
                      <a:srgbClr val="C0C0C0"/>
                    </a:outerShdw>
                  </a:effectLst>
                  <a:latin typeface="华文楷体" pitchFamily="2" charset="-122"/>
                  <a:ea typeface="华文楷体" pitchFamily="2" charset="-122"/>
                </a:rPr>
                <a:t>        </a:t>
              </a:r>
              <a:r>
                <a:rPr lang="zh-CN" altLang="en-US" sz="2800" b="1" dirty="0">
                  <a:effectLst>
                    <a:outerShdw blurRad="38100" dist="38100" dir="2700000" algn="tl">
                      <a:srgbClr val="C0C0C0"/>
                    </a:outerShdw>
                  </a:effectLst>
                  <a:latin typeface="华文楷体" pitchFamily="2" charset="-122"/>
                  <a:ea typeface="华文楷体" pitchFamily="2" charset="-122"/>
                </a:rPr>
                <a:t>由八个数字组成</a:t>
              </a:r>
            </a:p>
            <a:p>
              <a:pPr marL="342900" indent="-342900" eaLnBrk="1" hangingPunct="1">
                <a:spcBef>
                  <a:spcPct val="20000"/>
                </a:spcBef>
                <a:buClr>
                  <a:srgbClr val="FF0000"/>
                </a:buClr>
                <a:buFont typeface="Wingdings" pitchFamily="2" charset="2"/>
                <a:buNone/>
                <a:defRPr/>
              </a:pPr>
              <a:r>
                <a:rPr lang="zh-CN" altLang="en-US" sz="2800" dirty="0">
                  <a:latin typeface="华文楷体" pitchFamily="2" charset="-122"/>
                  <a:ea typeface="华文楷体" pitchFamily="2" charset="-122"/>
                </a:rPr>
                <a:t>		</a:t>
              </a:r>
              <a:r>
                <a:rPr lang="en-US" altLang="zh-CN" sz="2800" b="1" dirty="0">
                  <a:solidFill>
                    <a:schemeClr val="accent1">
                      <a:lumMod val="75000"/>
                    </a:schemeClr>
                  </a:solidFill>
                  <a:latin typeface="华文楷体" pitchFamily="2" charset="-122"/>
                  <a:ea typeface="华文楷体" pitchFamily="2" charset="-122"/>
                </a:rPr>
                <a:t>0,1,2,3,4,5,6,7</a:t>
              </a:r>
            </a:p>
          </p:txBody>
        </p:sp>
        <p:pic>
          <p:nvPicPr>
            <p:cNvPr id="16393" name="Picture 33"/>
            <p:cNvPicPr>
              <a:picLocks noChangeAspect="1" noChangeArrowheads="1"/>
            </p:cNvPicPr>
            <p:nvPr/>
          </p:nvPicPr>
          <p:blipFill>
            <a:blip r:embed="rId3" cstate="print"/>
            <a:srcRect/>
            <a:stretch>
              <a:fillRect/>
            </a:stretch>
          </p:blipFill>
          <p:spPr bwMode="auto">
            <a:xfrm>
              <a:off x="1202" y="1913"/>
              <a:ext cx="408" cy="314"/>
            </a:xfrm>
            <a:prstGeom prst="rect">
              <a:avLst/>
            </a:prstGeom>
            <a:noFill/>
            <a:ln w="9525" algn="ctr">
              <a:noFill/>
              <a:miter lim="800000"/>
              <a:headEnd/>
              <a:tailEnd/>
            </a:ln>
          </p:spPr>
        </p:pic>
      </p:grpSp>
      <p:sp>
        <p:nvSpPr>
          <p:cNvPr id="139280" name="AutoShape 16" descr="蓝色砂纸"/>
          <p:cNvSpPr>
            <a:spLocks noChangeArrowheads="1"/>
          </p:cNvSpPr>
          <p:nvPr/>
        </p:nvSpPr>
        <p:spPr bwMode="auto">
          <a:xfrm>
            <a:off x="5219700" y="1043926"/>
            <a:ext cx="3324225" cy="754062"/>
          </a:xfrm>
          <a:prstGeom prst="flowChartProcess">
            <a:avLst/>
          </a:prstGeom>
          <a:blipFill dpi="0" rotWithShape="0">
            <a:blip r:embed="rId4"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000" b="1">
                <a:solidFill>
                  <a:srgbClr val="000099"/>
                </a:solidFill>
                <a:ea typeface="楷体_GB2312" pitchFamily="49" charset="-122"/>
              </a:rPr>
              <a:t>逢八进一</a:t>
            </a:r>
          </a:p>
        </p:txBody>
      </p:sp>
      <p:sp>
        <p:nvSpPr>
          <p:cNvPr id="10" name="TextBox 9"/>
          <p:cNvSpPr txBox="1"/>
          <p:nvPr/>
        </p:nvSpPr>
        <p:spPr>
          <a:xfrm>
            <a:off x="755576" y="6084585"/>
            <a:ext cx="7056784"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b="1" dirty="0" smtClean="0">
                <a:ln w="24500" cmpd="dbl">
                  <a:solidFill>
                    <a:schemeClr val="accent2">
                      <a:shade val="85000"/>
                      <a:satMod val="155000"/>
                    </a:schemeClr>
                  </a:solidFill>
                  <a:prstDash val="solid"/>
                  <a:miter lim="800000"/>
                </a:ln>
                <a:solidFill>
                  <a:schemeClr val="accent2">
                    <a:lumMod val="50000"/>
                  </a:schemeClr>
                </a:solidFill>
                <a:effectLst>
                  <a:outerShdw blurRad="38100" dist="38100" dir="7020000" algn="tl">
                    <a:srgbClr val="000000">
                      <a:alpha val="35000"/>
                    </a:srgbClr>
                  </a:outerShdw>
                </a:effectLst>
                <a:latin typeface="华文楷体" pitchFamily="2" charset="-122"/>
                <a:ea typeface="华文楷体" pitchFamily="2" charset="-122"/>
              </a:rPr>
              <a:t>三位二进制数可以表达一位八进制数</a:t>
            </a:r>
            <a:endParaRPr lang="zh-CN" altLang="en-US" b="1" dirty="0">
              <a:ln w="24500" cmpd="dbl">
                <a:solidFill>
                  <a:schemeClr val="accent2">
                    <a:shade val="85000"/>
                    <a:satMod val="155000"/>
                  </a:schemeClr>
                </a:solidFill>
                <a:prstDash val="solid"/>
                <a:miter lim="800000"/>
              </a:ln>
              <a:solidFill>
                <a:schemeClr val="accent2">
                  <a:lumMod val="50000"/>
                </a:schemeClr>
              </a:solidFill>
              <a:effectLst>
                <a:outerShdw blurRad="38100" dist="38100" dir="7020000" algn="tl">
                  <a:srgbClr val="000000">
                    <a:alpha val="35000"/>
                  </a:srgbClr>
                </a:outerShdw>
              </a:effectLst>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80"/>
                                        </p:tgtEl>
                                        <p:attrNameLst>
                                          <p:attrName>style.visibility</p:attrName>
                                        </p:attrNameLst>
                                      </p:cBhvr>
                                      <p:to>
                                        <p:strVal val="visible"/>
                                      </p:to>
                                    </p:set>
                                    <p:animEffect transition="in" filter="box(in)">
                                      <p:cBhvr>
                                        <p:cTn id="7" dur="500"/>
                                        <p:tgtEl>
                                          <p:spTgt spid="13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7384"/>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7411" name="Rectangle 20"/>
          <p:cNvSpPr>
            <a:spLocks noChangeArrowheads="1"/>
          </p:cNvSpPr>
          <p:nvPr/>
        </p:nvSpPr>
        <p:spPr bwMode="auto">
          <a:xfrm>
            <a:off x="250825" y="3213596"/>
            <a:ext cx="8278813" cy="1079500"/>
          </a:xfrm>
          <a:prstGeom prst="rect">
            <a:avLst/>
          </a:prstGeom>
          <a:noFill/>
          <a:ln w="9525">
            <a:noFill/>
            <a:miter lim="800000"/>
            <a:headEnd/>
            <a:tailEnd/>
          </a:ln>
        </p:spPr>
        <p:txBody>
          <a:bodyPr/>
          <a:lstStyle/>
          <a:p>
            <a:pPr marL="342900" indent="-342900" eaLnBrk="1" hangingPunct="1">
              <a:spcBef>
                <a:spcPct val="20000"/>
              </a:spcBef>
              <a:buClr>
                <a:srgbClr val="FF0000"/>
              </a:buClr>
              <a:buFont typeface="Wingdings" pitchFamily="2" charset="2"/>
              <a:buBlip>
                <a:blip r:embed="rId2"/>
              </a:buBlip>
            </a:pPr>
            <a:r>
              <a:rPr lang="zh-CN" altLang="zh-CN" sz="2800" b="1" dirty="0">
                <a:latin typeface="华文楷体" pitchFamily="2" charset="-122"/>
                <a:ea typeface="华文楷体" pitchFamily="2" charset="-122"/>
              </a:rPr>
              <a:t>一个完整的十六进制数的值可以由每位所表示的值相加，权为</a:t>
            </a:r>
            <a:r>
              <a:rPr lang="en-US" altLang="zh-CN" sz="2800" b="1" dirty="0" smtClean="0">
                <a:solidFill>
                  <a:schemeClr val="accent1">
                    <a:lumMod val="75000"/>
                  </a:schemeClr>
                </a:solidFill>
                <a:latin typeface="华文楷体" pitchFamily="2" charset="-122"/>
                <a:ea typeface="华文楷体" pitchFamily="2" charset="-122"/>
              </a:rPr>
              <a:t>16</a:t>
            </a:r>
            <a:r>
              <a:rPr lang="en-US" altLang="zh-CN" sz="2800" b="1" i="1" baseline="30000" dirty="0" smtClean="0">
                <a:solidFill>
                  <a:schemeClr val="accent1">
                    <a:lumMod val="75000"/>
                  </a:schemeClr>
                </a:solidFill>
                <a:latin typeface="华文楷体" pitchFamily="2" charset="-122"/>
                <a:ea typeface="华文楷体" pitchFamily="2" charset="-122"/>
              </a:rPr>
              <a:t>i</a:t>
            </a:r>
            <a:r>
              <a:rPr lang="zh-CN" altLang="en-US" sz="2800" b="1" dirty="0">
                <a:latin typeface="华文楷体" pitchFamily="2" charset="-122"/>
                <a:ea typeface="华文楷体" pitchFamily="2" charset="-122"/>
              </a:rPr>
              <a:t>（</a:t>
            </a:r>
            <a:r>
              <a:rPr lang="en-US" altLang="zh-CN" sz="2800" b="1" i="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smtClean="0">
                <a:latin typeface="华文楷体" pitchFamily="2" charset="-122"/>
                <a:ea typeface="华文楷体" pitchFamily="2" charset="-122"/>
              </a:rPr>
              <a:t>n-1</a:t>
            </a:r>
            <a:r>
              <a:rPr lang="zh-CN" altLang="en-US" sz="2800" b="1" dirty="0" smtClean="0">
                <a:latin typeface="华文楷体" pitchFamily="2" charset="-122"/>
                <a:ea typeface="华文楷体" pitchFamily="2" charset="-122"/>
              </a:rPr>
              <a:t>，</a:t>
            </a:r>
            <a:r>
              <a:rPr lang="en-US" altLang="zh-CN" sz="2800" b="1" i="1" dirty="0">
                <a:latin typeface="华文楷体" pitchFamily="2" charset="-122"/>
                <a:ea typeface="华文楷体" pitchFamily="2" charset="-122"/>
              </a:rPr>
              <a:t>m</a:t>
            </a:r>
            <a:r>
              <a:rPr lang="zh-CN" altLang="en-US" sz="2800" b="1" dirty="0">
                <a:latin typeface="华文楷体" pitchFamily="2" charset="-122"/>
                <a:ea typeface="华文楷体" pitchFamily="2" charset="-122"/>
              </a:rPr>
              <a:t>、</a:t>
            </a:r>
            <a:r>
              <a:rPr lang="en-US" altLang="zh-CN" sz="2800" b="1" i="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为自然数）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endParaRPr lang="en-US" altLang="zh-CN" sz="2800" b="1" dirty="0" smtClean="0">
              <a:latin typeface="华文楷体" pitchFamily="2" charset="-122"/>
              <a:ea typeface="华文楷体" pitchFamily="2" charset="-122"/>
            </a:endParaRPr>
          </a:p>
          <a:p>
            <a:pPr marL="342900" indent="-342900" eaLnBrk="1" hangingPunct="1">
              <a:spcBef>
                <a:spcPct val="20000"/>
              </a:spcBef>
              <a:buClr>
                <a:srgbClr val="FF0000"/>
              </a:buClr>
            </a:pPr>
            <a:r>
              <a:rPr lang="zh-CN" altLang="en-US" sz="2800" b="1" dirty="0" smtClean="0">
                <a:latin typeface="华文楷体" pitchFamily="2" charset="-122"/>
                <a:ea typeface="华文楷体" pitchFamily="2" charset="-122"/>
              </a:rPr>
              <a:t>如</a:t>
            </a:r>
            <a:r>
              <a:rPr lang="zh-CN" altLang="en-US" sz="2800" b="1" dirty="0">
                <a:latin typeface="华文楷体" pitchFamily="2" charset="-122"/>
                <a:ea typeface="华文楷体" pitchFamily="2" charset="-122"/>
              </a:rPr>
              <a:t>十六进制数</a:t>
            </a:r>
            <a:r>
              <a:rPr lang="en-US" altLang="zh-CN" sz="2800" b="1" dirty="0" smtClean="0">
                <a:latin typeface="华文楷体" pitchFamily="2" charset="-122"/>
                <a:ea typeface="华文楷体" pitchFamily="2" charset="-122"/>
              </a:rPr>
              <a:t>70F.4A</a:t>
            </a:r>
            <a:r>
              <a:rPr lang="zh-CN" altLang="en-US" sz="2800" b="1" dirty="0" smtClean="0">
                <a:latin typeface="华文楷体" pitchFamily="2" charset="-122"/>
                <a:ea typeface="华文楷体" pitchFamily="2" charset="-122"/>
              </a:rPr>
              <a:t>可以</a:t>
            </a:r>
            <a:r>
              <a:rPr lang="zh-CN" altLang="en-US" sz="2800" b="1" dirty="0">
                <a:latin typeface="华文楷体" pitchFamily="2" charset="-122"/>
                <a:ea typeface="华文楷体" pitchFamily="2" charset="-122"/>
              </a:rPr>
              <a:t>用如下形式</a:t>
            </a:r>
            <a:r>
              <a:rPr lang="zh-CN" altLang="en-US" sz="2800" b="1" dirty="0" smtClean="0">
                <a:latin typeface="华文楷体" pitchFamily="2" charset="-122"/>
                <a:ea typeface="华文楷体" pitchFamily="2" charset="-122"/>
              </a:rPr>
              <a:t>表示</a:t>
            </a:r>
            <a:endParaRPr lang="en-US" altLang="zh-CN" sz="2800" b="1" dirty="0">
              <a:latin typeface="华文楷体" pitchFamily="2" charset="-122"/>
              <a:ea typeface="华文楷体" pitchFamily="2" charset="-122"/>
            </a:endParaRPr>
          </a:p>
        </p:txBody>
      </p:sp>
      <p:sp>
        <p:nvSpPr>
          <p:cNvPr id="121860" name="Rectangle 4"/>
          <p:cNvSpPr>
            <a:spLocks noChangeArrowheads="1"/>
          </p:cNvSpPr>
          <p:nvPr/>
        </p:nvSpPr>
        <p:spPr bwMode="auto">
          <a:xfrm>
            <a:off x="-108520" y="692696"/>
            <a:ext cx="3528516" cy="586957"/>
          </a:xfrm>
          <a:prstGeom prst="rect">
            <a:avLst/>
          </a:prstGeom>
          <a:noFill/>
          <a:ln>
            <a:noFill/>
          </a:ln>
          <a:effectLst>
            <a:prstShdw prst="shdw17" dist="17961" dir="2700000">
              <a:schemeClr val="accent1">
                <a:gamma/>
                <a:shade val="60000"/>
                <a:invGamma/>
              </a:schemeClr>
            </a:prstShdw>
          </a:effectLst>
          <a:extLst/>
        </p:spPr>
        <p:txBody>
          <a:bodyPr wrap="square" lIns="90000" tIns="46800" rIns="90000" bIns="46800" anchor="ctr">
            <a:spAutoFit/>
          </a:bodyPr>
          <a:lstStyle/>
          <a:p>
            <a:pPr>
              <a:defRPr/>
            </a:pPr>
            <a:r>
              <a:rPr lang="zh-CN" altLang="en-US" b="1">
                <a:solidFill>
                  <a:schemeClr val="accent2">
                    <a:lumMod val="75000"/>
                  </a:schemeClr>
                </a:solidFill>
                <a:latin typeface="华文楷体" pitchFamily="2" charset="-122"/>
                <a:ea typeface="华文楷体" pitchFamily="2" charset="-122"/>
              </a:rPr>
              <a:t>（</a:t>
            </a:r>
            <a:r>
              <a:rPr lang="en-US" altLang="zh-CN" b="1">
                <a:solidFill>
                  <a:schemeClr val="accent2">
                    <a:lumMod val="75000"/>
                  </a:schemeClr>
                </a:solidFill>
                <a:latin typeface="华文楷体" pitchFamily="2" charset="-122"/>
                <a:ea typeface="华文楷体" pitchFamily="2" charset="-122"/>
              </a:rPr>
              <a:t>4</a:t>
            </a:r>
            <a:r>
              <a:rPr lang="zh-CN" altLang="en-US" b="1">
                <a:solidFill>
                  <a:schemeClr val="accent2">
                    <a:lumMod val="75000"/>
                  </a:schemeClr>
                </a:solidFill>
                <a:latin typeface="华文楷体" pitchFamily="2" charset="-122"/>
                <a:ea typeface="华文楷体" pitchFamily="2" charset="-122"/>
              </a:rPr>
              <a:t>）十六进制数</a:t>
            </a:r>
          </a:p>
        </p:txBody>
      </p:sp>
      <p:sp>
        <p:nvSpPr>
          <p:cNvPr id="17413" name="Rectangle 20"/>
          <p:cNvSpPr>
            <a:spLocks noChangeArrowheads="1"/>
          </p:cNvSpPr>
          <p:nvPr/>
        </p:nvSpPr>
        <p:spPr bwMode="auto">
          <a:xfrm>
            <a:off x="107504" y="5229001"/>
            <a:ext cx="8893175" cy="576263"/>
          </a:xfrm>
          <a:prstGeom prst="rect">
            <a:avLst/>
          </a:prstGeom>
          <a:noFill/>
          <a:ln w="9525">
            <a:noFill/>
            <a:miter lim="800000"/>
            <a:headEnd/>
            <a:tailEnd/>
          </a:ln>
        </p:spPr>
        <p:txBody>
          <a:bodyPr/>
          <a:lstStyle/>
          <a:p>
            <a:pPr marL="342900" indent="-342900" eaLnBrk="1" hangingPunct="1">
              <a:spcBef>
                <a:spcPct val="20000"/>
              </a:spcBef>
              <a:buClr>
                <a:srgbClr val="FF0000"/>
              </a:buClr>
            </a:pPr>
            <a:r>
              <a:rPr lang="zh-CN" altLang="zh-CN" sz="2800" b="1" dirty="0">
                <a:solidFill>
                  <a:schemeClr val="accent3">
                    <a:lumMod val="75000"/>
                  </a:schemeClr>
                </a:solidFill>
              </a:rPr>
              <a:t>（</a:t>
            </a:r>
            <a:r>
              <a:rPr lang="en-US" altLang="zh-CN" sz="2800" b="1" dirty="0">
                <a:solidFill>
                  <a:schemeClr val="accent3">
                    <a:lumMod val="75000"/>
                  </a:schemeClr>
                </a:solidFill>
              </a:rPr>
              <a:t>70F.4A</a:t>
            </a:r>
            <a:r>
              <a:rPr lang="zh-CN" altLang="en-US" sz="2800" b="1" dirty="0">
                <a:solidFill>
                  <a:schemeClr val="accent3">
                    <a:lumMod val="75000"/>
                  </a:schemeClr>
                </a:solidFill>
              </a:rPr>
              <a:t>）</a:t>
            </a:r>
            <a:r>
              <a:rPr lang="en-US" altLang="zh-CN" sz="2800" b="1" baseline="-25000" dirty="0">
                <a:solidFill>
                  <a:schemeClr val="accent3">
                    <a:lumMod val="75000"/>
                  </a:schemeClr>
                </a:solidFill>
              </a:rPr>
              <a:t>16</a:t>
            </a:r>
            <a:r>
              <a:rPr lang="en-US" altLang="zh-CN" sz="2800" b="1" dirty="0">
                <a:solidFill>
                  <a:schemeClr val="accent3">
                    <a:lumMod val="75000"/>
                  </a:schemeClr>
                </a:solidFill>
              </a:rPr>
              <a:t>=7×16</a:t>
            </a:r>
            <a:r>
              <a:rPr lang="en-US" altLang="zh-CN" sz="2800" b="1" baseline="30000" dirty="0">
                <a:solidFill>
                  <a:schemeClr val="accent3">
                    <a:lumMod val="75000"/>
                  </a:schemeClr>
                </a:solidFill>
              </a:rPr>
              <a:t>2</a:t>
            </a:r>
            <a:r>
              <a:rPr lang="en-US" altLang="zh-CN" sz="2800" b="1" dirty="0">
                <a:solidFill>
                  <a:schemeClr val="accent3">
                    <a:lumMod val="75000"/>
                  </a:schemeClr>
                </a:solidFill>
              </a:rPr>
              <a:t>+0×16</a:t>
            </a:r>
            <a:r>
              <a:rPr lang="en-US" altLang="zh-CN" sz="2800" b="1" baseline="30000" dirty="0">
                <a:solidFill>
                  <a:schemeClr val="accent3">
                    <a:lumMod val="75000"/>
                  </a:schemeClr>
                </a:solidFill>
              </a:rPr>
              <a:t>1</a:t>
            </a:r>
            <a:r>
              <a:rPr lang="en-US" altLang="zh-CN" sz="2800" b="1" dirty="0">
                <a:solidFill>
                  <a:schemeClr val="accent3">
                    <a:lumMod val="75000"/>
                  </a:schemeClr>
                </a:solidFill>
              </a:rPr>
              <a:t>+15×16</a:t>
            </a:r>
            <a:r>
              <a:rPr lang="en-US" altLang="zh-CN" sz="2800" b="1" baseline="30000" dirty="0">
                <a:solidFill>
                  <a:schemeClr val="accent3">
                    <a:lumMod val="75000"/>
                  </a:schemeClr>
                </a:solidFill>
              </a:rPr>
              <a:t>0</a:t>
            </a:r>
            <a:r>
              <a:rPr lang="en-US" altLang="zh-CN" sz="2800" b="1" dirty="0">
                <a:solidFill>
                  <a:schemeClr val="accent3">
                    <a:lumMod val="75000"/>
                  </a:schemeClr>
                </a:solidFill>
              </a:rPr>
              <a:t>+4×16</a:t>
            </a:r>
            <a:r>
              <a:rPr lang="en-US" altLang="zh-CN" sz="2800" b="1" baseline="30000" dirty="0">
                <a:solidFill>
                  <a:schemeClr val="accent3">
                    <a:lumMod val="75000"/>
                  </a:schemeClr>
                </a:solidFill>
              </a:rPr>
              <a:t>-1</a:t>
            </a:r>
            <a:r>
              <a:rPr lang="en-US" altLang="zh-CN" sz="2800" b="1" dirty="0">
                <a:solidFill>
                  <a:schemeClr val="accent3">
                    <a:lumMod val="75000"/>
                  </a:schemeClr>
                </a:solidFill>
              </a:rPr>
              <a:t>+10×16</a:t>
            </a:r>
            <a:r>
              <a:rPr lang="en-US" altLang="zh-CN" sz="2800" b="1" baseline="30000" dirty="0">
                <a:solidFill>
                  <a:schemeClr val="accent3">
                    <a:lumMod val="75000"/>
                  </a:schemeClr>
                </a:solidFill>
              </a:rPr>
              <a:t>-2</a:t>
            </a:r>
          </a:p>
        </p:txBody>
      </p:sp>
      <p:grpSp>
        <p:nvGrpSpPr>
          <p:cNvPr id="17414" name="Group 10"/>
          <p:cNvGrpSpPr>
            <a:grpSpLocks/>
          </p:cNvGrpSpPr>
          <p:nvPr/>
        </p:nvGrpSpPr>
        <p:grpSpPr bwMode="auto">
          <a:xfrm>
            <a:off x="250825" y="1918196"/>
            <a:ext cx="8278813" cy="1079500"/>
            <a:chOff x="158" y="1253"/>
            <a:chExt cx="5215" cy="680"/>
          </a:xfrm>
        </p:grpSpPr>
        <p:sp>
          <p:nvSpPr>
            <p:cNvPr id="3" name="Rectangle 20"/>
            <p:cNvSpPr>
              <a:spLocks noChangeArrowheads="1"/>
            </p:cNvSpPr>
            <p:nvPr/>
          </p:nvSpPr>
          <p:spPr bwMode="auto">
            <a:xfrm>
              <a:off x="158" y="1253"/>
              <a:ext cx="5215" cy="680"/>
            </a:xfrm>
            <a:prstGeom prst="rect">
              <a:avLst/>
            </a:prstGeom>
            <a:noFill/>
            <a:ln w="9525">
              <a:noFill/>
              <a:miter lim="800000"/>
              <a:headEnd/>
              <a:tailEnd/>
            </a:ln>
          </p:spPr>
          <p:txBody>
            <a:bodyPr/>
            <a:lstStyle/>
            <a:p>
              <a:pPr marL="342900" indent="-342900" eaLnBrk="1" hangingPunct="1">
                <a:spcBef>
                  <a:spcPct val="20000"/>
                </a:spcBef>
                <a:buClr>
                  <a:srgbClr val="FF0000"/>
                </a:buClr>
                <a:buFont typeface="Wingdings" pitchFamily="2" charset="2"/>
                <a:buBlip>
                  <a:blip r:embed="rId2"/>
                </a:buBlip>
                <a:defRPr/>
              </a:pPr>
              <a:r>
                <a:rPr lang="en-US" altLang="zh-CN" sz="2800" b="1" dirty="0">
                  <a:effectLst>
                    <a:outerShdw blurRad="38100" dist="38100" dir="2700000" algn="tl">
                      <a:srgbClr val="C0C0C0"/>
                    </a:outerShdw>
                  </a:effectLst>
                  <a:latin typeface="华文楷体" pitchFamily="2" charset="-122"/>
                  <a:ea typeface="华文楷体" pitchFamily="2" charset="-122"/>
                </a:rPr>
                <a:t> </a:t>
              </a:r>
              <a:r>
                <a:rPr lang="zh-CN" altLang="en-US" sz="2800" b="1" dirty="0" smtClean="0">
                  <a:effectLst>
                    <a:outerShdw blurRad="38100" dist="38100" dir="2700000" algn="tl">
                      <a:srgbClr val="C0C0C0"/>
                    </a:outerShdw>
                  </a:effectLst>
                  <a:latin typeface="华文楷体" pitchFamily="2" charset="-122"/>
                  <a:ea typeface="华文楷体" pitchFamily="2" charset="-122"/>
                </a:rPr>
                <a:t>基数为</a:t>
              </a:r>
              <a:r>
                <a:rPr lang="en-US" altLang="zh-CN" sz="2800" b="1" dirty="0" smtClean="0">
                  <a:effectLst>
                    <a:outerShdw blurRad="38100" dist="38100" dir="2700000" algn="tl">
                      <a:srgbClr val="C0C0C0"/>
                    </a:outerShdw>
                  </a:effectLst>
                  <a:latin typeface="华文楷体" pitchFamily="2" charset="-122"/>
                  <a:ea typeface="华文楷体" pitchFamily="2" charset="-122"/>
                </a:rPr>
                <a:t>16</a:t>
              </a:r>
              <a:r>
                <a:rPr lang="zh-CN" altLang="en-US" sz="2800" b="1" dirty="0" smtClean="0">
                  <a:effectLst>
                    <a:outerShdw blurRad="38100" dist="38100" dir="2700000" algn="tl">
                      <a:srgbClr val="C0C0C0"/>
                    </a:outerShdw>
                  </a:effectLst>
                  <a:latin typeface="华文楷体" pitchFamily="2" charset="-122"/>
                  <a:ea typeface="华文楷体" pitchFamily="2" charset="-122"/>
                </a:rPr>
                <a:t>        </a:t>
              </a:r>
              <a:r>
                <a:rPr lang="zh-CN" altLang="en-US" sz="2800" b="1" dirty="0">
                  <a:effectLst>
                    <a:outerShdw blurRad="38100" dist="38100" dir="2700000" algn="tl">
                      <a:srgbClr val="C0C0C0"/>
                    </a:outerShdw>
                  </a:effectLst>
                  <a:latin typeface="华文楷体" pitchFamily="2" charset="-122"/>
                  <a:ea typeface="华文楷体" pitchFamily="2" charset="-122"/>
                </a:rPr>
                <a:t>由十六个数字组成</a:t>
              </a:r>
            </a:p>
            <a:p>
              <a:pPr marL="342900" indent="-342900" eaLnBrk="1" hangingPunct="1">
                <a:spcBef>
                  <a:spcPct val="20000"/>
                </a:spcBef>
                <a:buClr>
                  <a:srgbClr val="FF0000"/>
                </a:buClr>
                <a:buFont typeface="Wingdings" pitchFamily="2" charset="2"/>
                <a:buNone/>
                <a:defRPr/>
              </a:pPr>
              <a:r>
                <a:rPr lang="zh-CN" altLang="en-US" sz="2800" dirty="0">
                  <a:latin typeface="华文楷体" pitchFamily="2" charset="-122"/>
                  <a:ea typeface="华文楷体" pitchFamily="2" charset="-122"/>
                </a:rPr>
                <a:t>		 </a:t>
              </a:r>
              <a:r>
                <a:rPr lang="en-US" altLang="zh-CN" sz="2800" b="1" dirty="0">
                  <a:solidFill>
                    <a:schemeClr val="accent1">
                      <a:lumMod val="75000"/>
                    </a:schemeClr>
                  </a:solidFill>
                  <a:latin typeface="华文楷体" pitchFamily="2" charset="-122"/>
                  <a:ea typeface="华文楷体" pitchFamily="2" charset="-122"/>
                </a:rPr>
                <a:t>0</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1</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9</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A</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B</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C</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D</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E</a:t>
              </a:r>
              <a:r>
                <a:rPr lang="zh-CN" altLang="en-US" sz="2800" b="1" dirty="0">
                  <a:solidFill>
                    <a:schemeClr val="accent1">
                      <a:lumMod val="75000"/>
                    </a:schemeClr>
                  </a:solidFill>
                  <a:latin typeface="华文楷体" pitchFamily="2" charset="-122"/>
                  <a:ea typeface="华文楷体" pitchFamily="2" charset="-122"/>
                </a:rPr>
                <a:t>、</a:t>
              </a:r>
              <a:r>
                <a:rPr lang="en-US" altLang="zh-CN" sz="2800" b="1" dirty="0">
                  <a:solidFill>
                    <a:schemeClr val="accent1">
                      <a:lumMod val="75000"/>
                    </a:schemeClr>
                  </a:solidFill>
                  <a:latin typeface="华文楷体" pitchFamily="2" charset="-122"/>
                  <a:ea typeface="华文楷体" pitchFamily="2" charset="-122"/>
                </a:rPr>
                <a:t>F</a:t>
              </a:r>
            </a:p>
          </p:txBody>
        </p:sp>
        <p:pic>
          <p:nvPicPr>
            <p:cNvPr id="17417" name="Picture 33"/>
            <p:cNvPicPr>
              <a:picLocks noChangeAspect="1" noChangeArrowheads="1"/>
            </p:cNvPicPr>
            <p:nvPr/>
          </p:nvPicPr>
          <p:blipFill>
            <a:blip r:embed="rId3" cstate="print"/>
            <a:srcRect/>
            <a:stretch>
              <a:fillRect/>
            </a:stretch>
          </p:blipFill>
          <p:spPr bwMode="auto">
            <a:xfrm>
              <a:off x="1429" y="1298"/>
              <a:ext cx="408" cy="294"/>
            </a:xfrm>
            <a:prstGeom prst="rect">
              <a:avLst/>
            </a:prstGeom>
            <a:noFill/>
            <a:ln w="9525" algn="ctr">
              <a:noFill/>
              <a:miter lim="800000"/>
              <a:headEnd/>
              <a:tailEnd/>
            </a:ln>
          </p:spPr>
        </p:pic>
      </p:grpSp>
      <p:sp>
        <p:nvSpPr>
          <p:cNvPr id="139280" name="AutoShape 16" descr="蓝色砂纸"/>
          <p:cNvSpPr>
            <a:spLocks noChangeArrowheads="1"/>
          </p:cNvSpPr>
          <p:nvPr/>
        </p:nvSpPr>
        <p:spPr bwMode="auto">
          <a:xfrm>
            <a:off x="5219700" y="1052637"/>
            <a:ext cx="3324225" cy="754062"/>
          </a:xfrm>
          <a:prstGeom prst="flowChartProcess">
            <a:avLst/>
          </a:prstGeom>
          <a:blipFill dpi="0" rotWithShape="0">
            <a:blip r:embed="rId4"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000" b="1">
                <a:solidFill>
                  <a:srgbClr val="000099"/>
                </a:solidFill>
                <a:ea typeface="楷体_GB2312" pitchFamily="49" charset="-122"/>
              </a:rPr>
              <a:t>逢十六进一</a:t>
            </a:r>
          </a:p>
        </p:txBody>
      </p:sp>
      <p:sp>
        <p:nvSpPr>
          <p:cNvPr id="10" name="TextBox 9"/>
          <p:cNvSpPr txBox="1"/>
          <p:nvPr/>
        </p:nvSpPr>
        <p:spPr>
          <a:xfrm>
            <a:off x="785786" y="6012577"/>
            <a:ext cx="7429552"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b="1" dirty="0" smtClean="0">
                <a:ln w="24500" cmpd="dbl">
                  <a:solidFill>
                    <a:schemeClr val="accent2">
                      <a:shade val="85000"/>
                      <a:satMod val="155000"/>
                    </a:schemeClr>
                  </a:solidFill>
                  <a:prstDash val="solid"/>
                  <a:miter lim="800000"/>
                </a:ln>
                <a:solidFill>
                  <a:schemeClr val="accent2">
                    <a:lumMod val="50000"/>
                  </a:schemeClr>
                </a:solidFill>
                <a:effectLst>
                  <a:outerShdw blurRad="38100" dist="38100" dir="7020000" algn="tl">
                    <a:srgbClr val="000000">
                      <a:alpha val="35000"/>
                    </a:srgbClr>
                  </a:outerShdw>
                </a:effectLst>
                <a:latin typeface="华文楷体" pitchFamily="2" charset="-122"/>
                <a:ea typeface="华文楷体" pitchFamily="2" charset="-122"/>
              </a:rPr>
              <a:t>四位二进制数可以表达一位十六进制数</a:t>
            </a:r>
            <a:endParaRPr lang="zh-CN" altLang="en-US" b="1" dirty="0">
              <a:ln w="24500" cmpd="dbl">
                <a:solidFill>
                  <a:schemeClr val="accent2">
                    <a:shade val="85000"/>
                    <a:satMod val="155000"/>
                  </a:schemeClr>
                </a:solidFill>
                <a:prstDash val="solid"/>
                <a:miter lim="800000"/>
              </a:ln>
              <a:solidFill>
                <a:schemeClr val="accent2">
                  <a:lumMod val="50000"/>
                </a:schemeClr>
              </a:solidFill>
              <a:effectLst>
                <a:outerShdw blurRad="38100" dist="38100" dir="7020000" algn="tl">
                  <a:srgbClr val="000000">
                    <a:alpha val="35000"/>
                  </a:srgbClr>
                </a:outerShdw>
              </a:effectLst>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80"/>
                                        </p:tgtEl>
                                        <p:attrNameLst>
                                          <p:attrName>style.visibility</p:attrName>
                                        </p:attrNameLst>
                                      </p:cBhvr>
                                      <p:to>
                                        <p:strVal val="visible"/>
                                      </p:to>
                                    </p:set>
                                    <p:animEffect transition="in" filter="box(in)">
                                      <p:cBhvr>
                                        <p:cTn id="7" dur="500"/>
                                        <p:tgtEl>
                                          <p:spTgt spid="13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1000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Rectangle 2"/>
          <p:cNvSpPr>
            <a:spLocks noChangeArrowheads="1"/>
          </p:cNvSpPr>
          <p:nvPr/>
        </p:nvSpPr>
        <p:spPr bwMode="auto">
          <a:xfrm>
            <a:off x="785813" y="71438"/>
            <a:ext cx="6715125" cy="785812"/>
          </a:xfrm>
          <a:prstGeom prst="rect">
            <a:avLst/>
          </a:prstGeom>
          <a:noFill/>
          <a:ln w="9525">
            <a:noFill/>
            <a:miter lim="800000"/>
            <a:headEnd/>
            <a:tailEnd/>
          </a:ln>
          <a:effectLst/>
        </p:spPr>
        <p:txBody>
          <a:bodyPr anchor="ctr"/>
          <a:lstStyle/>
          <a:p>
            <a:pPr algn="ctr">
              <a:lnSpc>
                <a:spcPct val="130000"/>
              </a:lnSpc>
              <a:defRPr/>
            </a:pPr>
            <a:r>
              <a:rPr lang="zh-CN" altLang="en-US"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大学计算机基础</a:t>
            </a:r>
            <a:endParaRPr lang="en-US" altLang="zh-CN"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Rectangle 1"/>
          <p:cNvSpPr>
            <a:spLocks noChangeArrowheads="1"/>
          </p:cNvSpPr>
          <p:nvPr/>
        </p:nvSpPr>
        <p:spPr bwMode="auto">
          <a:xfrm>
            <a:off x="971550" y="1054100"/>
            <a:ext cx="7777163" cy="5476875"/>
          </a:xfrm>
          <a:prstGeom prst="rect">
            <a:avLst/>
          </a:prstGeom>
          <a:noFill/>
          <a:ln w="9525">
            <a:noFill/>
            <a:miter lim="800000"/>
            <a:headEnd/>
            <a:tailEnd/>
          </a:ln>
          <a:effectLst>
            <a:prstShdw prst="shdw17" dist="17961" dir="2700000">
              <a:schemeClr val="bg2"/>
            </a:prstShdw>
          </a:effectLst>
        </p:spPr>
        <p:txBody>
          <a:bodyPr anchor="ctr">
            <a:spAutoFit/>
          </a:bodyPr>
          <a:lstStyle/>
          <a:p>
            <a:pPr>
              <a:lnSpc>
                <a:spcPts val="4200"/>
              </a:lnSpc>
              <a:tabLst>
                <a:tab pos="600075" algn="l"/>
              </a:tabLst>
            </a:pPr>
            <a:r>
              <a:rPr lang="zh-CN" sz="2800" dirty="0">
                <a:latin typeface="微软雅黑" pitchFamily="34" charset="-122"/>
                <a:ea typeface="微软雅黑" pitchFamily="34" charset="-122"/>
                <a:cs typeface="Times New Roman" pitchFamily="18" charset="0"/>
              </a:rPr>
              <a:t>第一章</a:t>
            </a:r>
            <a:r>
              <a:rPr lang="zh-CN" altLang="en-US" sz="2800" dirty="0">
                <a:latin typeface="微软雅黑" pitchFamily="34" charset="-122"/>
                <a:ea typeface="微软雅黑" pitchFamily="34" charset="-122"/>
                <a:cs typeface="Times New Roman" pitchFamily="18" charset="0"/>
              </a:rPr>
              <a:t> </a:t>
            </a:r>
            <a:r>
              <a:rPr lang="zh-CN" altLang="zh-CN" sz="2800" dirty="0">
                <a:latin typeface="微软雅黑" pitchFamily="34" charset="-122"/>
                <a:ea typeface="微软雅黑" pitchFamily="34" charset="-122"/>
                <a:cs typeface="Times New Roman" pitchFamily="18" charset="0"/>
              </a:rPr>
              <a:t>基于计算机的</a:t>
            </a:r>
            <a:r>
              <a:rPr lang="zh-CN" altLang="zh-CN" sz="2800" dirty="0" smtClean="0">
                <a:latin typeface="微软雅黑" pitchFamily="34" charset="-122"/>
                <a:ea typeface="微软雅黑" pitchFamily="34" charset="-122"/>
                <a:cs typeface="Times New Roman" pitchFamily="18" charset="0"/>
              </a:rPr>
              <a:t>问题求解</a:t>
            </a:r>
            <a:endParaRPr lang="zh-CN" altLang="en-US"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第二章 </a:t>
            </a:r>
            <a:r>
              <a:rPr lang="zh-CN" altLang="zh-CN" sz="2800" dirty="0">
                <a:latin typeface="微软雅黑" pitchFamily="34" charset="-122"/>
                <a:ea typeface="微软雅黑" pitchFamily="34" charset="-122"/>
                <a:cs typeface="Times New Roman" pitchFamily="18" charset="0"/>
              </a:rPr>
              <a:t>计算机信息数字化</a:t>
            </a:r>
            <a:r>
              <a:rPr lang="zh-CN" altLang="zh-CN" sz="2800" dirty="0" smtClean="0">
                <a:latin typeface="微软雅黑" pitchFamily="34" charset="-122"/>
                <a:ea typeface="微软雅黑" pitchFamily="34" charset="-122"/>
                <a:cs typeface="Times New Roman" pitchFamily="18" charset="0"/>
              </a:rPr>
              <a:t>基础</a:t>
            </a:r>
            <a:endParaRPr lang="en-US" altLang="zh-CN"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第三章 </a:t>
            </a:r>
            <a:r>
              <a:rPr lang="zh-CN" altLang="zh-CN" sz="2800" dirty="0">
                <a:latin typeface="微软雅黑" pitchFamily="34" charset="-122"/>
                <a:ea typeface="微软雅黑" pitchFamily="34" charset="-122"/>
                <a:cs typeface="Times New Roman" pitchFamily="18" charset="0"/>
              </a:rPr>
              <a:t>计算机的工作原理与硬件</a:t>
            </a:r>
            <a:r>
              <a:rPr lang="zh-CN" altLang="zh-CN" sz="2800" dirty="0" smtClean="0">
                <a:latin typeface="微软雅黑" pitchFamily="34" charset="-122"/>
                <a:ea typeface="微软雅黑" pitchFamily="34" charset="-122"/>
                <a:cs typeface="Times New Roman" pitchFamily="18" charset="0"/>
              </a:rPr>
              <a:t>体系结构</a:t>
            </a:r>
            <a:endParaRPr lang="en-US" altLang="zh-CN"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第四章 </a:t>
            </a:r>
            <a:r>
              <a:rPr lang="zh-CN" altLang="zh-CN" sz="2800" dirty="0">
                <a:latin typeface="微软雅黑" pitchFamily="34" charset="-122"/>
                <a:ea typeface="微软雅黑" pitchFamily="34" charset="-122"/>
                <a:cs typeface="Times New Roman" pitchFamily="18" charset="0"/>
              </a:rPr>
              <a:t>计算机软件</a:t>
            </a:r>
            <a:r>
              <a:rPr lang="zh-CN" altLang="zh-CN" sz="2800" dirty="0" smtClean="0">
                <a:latin typeface="微软雅黑" pitchFamily="34" charset="-122"/>
                <a:ea typeface="微软雅黑" pitchFamily="34" charset="-122"/>
                <a:cs typeface="Times New Roman" pitchFamily="18" charset="0"/>
              </a:rPr>
              <a:t>平台</a:t>
            </a:r>
            <a:endParaRPr lang="zh-CN" altLang="en-US"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第五章 </a:t>
            </a:r>
            <a:r>
              <a:rPr lang="zh-CN" altLang="zh-CN" sz="2800" dirty="0">
                <a:latin typeface="微软雅黑" pitchFamily="34" charset="-122"/>
                <a:ea typeface="微软雅黑" pitchFamily="34" charset="-122"/>
                <a:cs typeface="Times New Roman" pitchFamily="18" charset="0"/>
              </a:rPr>
              <a:t>计算机网络</a:t>
            </a:r>
            <a:r>
              <a:rPr lang="zh-CN" altLang="zh-CN" sz="2800" dirty="0" smtClean="0">
                <a:latin typeface="微软雅黑" pitchFamily="34" charset="-122"/>
                <a:ea typeface="微软雅黑" pitchFamily="34" charset="-122"/>
                <a:cs typeface="Times New Roman" pitchFamily="18" charset="0"/>
              </a:rPr>
              <a:t>平台</a:t>
            </a:r>
            <a:endParaRPr lang="zh-CN" altLang="en-US"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第六章 </a:t>
            </a:r>
            <a:r>
              <a:rPr lang="zh-CN" altLang="zh-CN" sz="2800" dirty="0">
                <a:latin typeface="微软雅黑" pitchFamily="34" charset="-122"/>
                <a:ea typeface="微软雅黑" pitchFamily="34" charset="-122"/>
                <a:cs typeface="Times New Roman" pitchFamily="18" charset="0"/>
              </a:rPr>
              <a:t>数据处理与</a:t>
            </a:r>
            <a:r>
              <a:rPr lang="zh-CN" altLang="zh-CN" sz="2800" dirty="0" smtClean="0">
                <a:latin typeface="微软雅黑" pitchFamily="34" charset="-122"/>
                <a:ea typeface="微软雅黑" pitchFamily="34" charset="-122"/>
                <a:cs typeface="Times New Roman" pitchFamily="18" charset="0"/>
              </a:rPr>
              <a:t>数据库</a:t>
            </a:r>
            <a:endParaRPr lang="zh-CN" altLang="en-US" sz="2800" dirty="0" smtClean="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smtClean="0">
                <a:latin typeface="微软雅黑" pitchFamily="34" charset="-122"/>
                <a:ea typeface="微软雅黑" pitchFamily="34" charset="-122"/>
                <a:cs typeface="Times New Roman" pitchFamily="18" charset="0"/>
              </a:rPr>
              <a:t>第七章 </a:t>
            </a:r>
            <a:r>
              <a:rPr lang="zh-CN" altLang="zh-CN" sz="2800" dirty="0" smtClean="0">
                <a:latin typeface="微软雅黑" pitchFamily="34" charset="-122"/>
                <a:ea typeface="微软雅黑" pitchFamily="34" charset="-122"/>
                <a:cs typeface="Times New Roman" pitchFamily="18" charset="0"/>
              </a:rPr>
              <a:t>关于计算</a:t>
            </a:r>
            <a:endParaRPr lang="en-US" altLang="zh-CN" sz="2800" dirty="0" smtClean="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smtClean="0">
                <a:latin typeface="微软雅黑" pitchFamily="34" charset="-122"/>
                <a:ea typeface="微软雅黑" pitchFamily="34" charset="-122"/>
                <a:cs typeface="Times New Roman" pitchFamily="18" charset="0"/>
              </a:rPr>
              <a:t>第八</a:t>
            </a:r>
            <a:r>
              <a:rPr lang="zh-CN" altLang="en-US" sz="2800" dirty="0">
                <a:latin typeface="微软雅黑" pitchFamily="34" charset="-122"/>
                <a:ea typeface="微软雅黑" pitchFamily="34" charset="-122"/>
                <a:cs typeface="Times New Roman" pitchFamily="18" charset="0"/>
              </a:rPr>
              <a:t>章 </a:t>
            </a:r>
            <a:r>
              <a:rPr lang="zh-CN" altLang="zh-CN" sz="2800" dirty="0">
                <a:latin typeface="微软雅黑" pitchFamily="34" charset="-122"/>
                <a:ea typeface="微软雅黑" pitchFamily="34" charset="-122"/>
                <a:cs typeface="Times New Roman" pitchFamily="18" charset="0"/>
              </a:rPr>
              <a:t>算法与</a:t>
            </a:r>
            <a:r>
              <a:rPr lang="zh-CN" altLang="zh-CN" sz="2800" dirty="0" smtClean="0">
                <a:latin typeface="微软雅黑" pitchFamily="34" charset="-122"/>
                <a:ea typeface="微软雅黑" pitchFamily="34" charset="-122"/>
                <a:cs typeface="Times New Roman" pitchFamily="18" charset="0"/>
              </a:rPr>
              <a:t>程序设计</a:t>
            </a:r>
            <a:endParaRPr lang="en-US" altLang="zh-CN" sz="2800" dirty="0">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第九章 </a:t>
            </a:r>
            <a:r>
              <a:rPr lang="zh-CN" altLang="zh-CN" sz="2800" dirty="0">
                <a:latin typeface="微软雅黑" pitchFamily="34" charset="-122"/>
                <a:ea typeface="微软雅黑" pitchFamily="34" charset="-122"/>
                <a:cs typeface="Times New Roman" pitchFamily="18" charset="0"/>
              </a:rPr>
              <a:t>实用软件</a:t>
            </a:r>
            <a:r>
              <a:rPr lang="zh-CN" altLang="en-US" sz="2800" dirty="0">
                <a:latin typeface="微软雅黑" pitchFamily="34" charset="-122"/>
                <a:ea typeface="微软雅黑" pitchFamily="34" charset="-122"/>
                <a:cs typeface="Times New Roman" pitchFamily="18" charset="0"/>
              </a:rPr>
              <a:t>  </a:t>
            </a:r>
            <a:r>
              <a:rPr lang="zh-CN" altLang="en-US" sz="2400" dirty="0">
                <a:solidFill>
                  <a:srgbClr val="0070C0"/>
                </a:solidFill>
                <a:latin typeface="微软雅黑" pitchFamily="34" charset="-122"/>
                <a:ea typeface="微软雅黑" pitchFamily="34" charset="-122"/>
                <a:cs typeface="Times New Roman" pitchFamily="18" charset="0"/>
              </a:rPr>
              <a:t>（自学）</a:t>
            </a:r>
            <a:endParaRPr lang="en-US" altLang="zh-CN" sz="2400" dirty="0">
              <a:solidFill>
                <a:srgbClr val="0070C0"/>
              </a:solidFill>
              <a:latin typeface="微软雅黑" pitchFamily="34" charset="-122"/>
              <a:ea typeface="微软雅黑" pitchFamily="34" charset="-122"/>
              <a:cs typeface="Times New Roman" pitchFamily="18" charset="0"/>
            </a:endParaRPr>
          </a:p>
          <a:p>
            <a:pPr>
              <a:lnSpc>
                <a:spcPts val="4200"/>
              </a:lnSpc>
              <a:tabLst>
                <a:tab pos="600075" algn="l"/>
              </a:tabLst>
            </a:pPr>
            <a:r>
              <a:rPr lang="zh-CN" altLang="en-US" sz="2800" dirty="0">
                <a:latin typeface="微软雅黑" pitchFamily="34" charset="-122"/>
                <a:ea typeface="微软雅黑" pitchFamily="34" charset="-122"/>
                <a:cs typeface="Times New Roman" pitchFamily="18" charset="0"/>
              </a:rPr>
              <a:t>第十章 </a:t>
            </a:r>
            <a:r>
              <a:rPr lang="zh-CN" altLang="zh-CN" sz="2800" dirty="0">
                <a:latin typeface="微软雅黑" pitchFamily="34" charset="-122"/>
                <a:ea typeface="微软雅黑" pitchFamily="34" charset="-122"/>
                <a:cs typeface="Times New Roman" pitchFamily="18" charset="0"/>
              </a:rPr>
              <a:t>计算机科学前沿技术</a:t>
            </a:r>
            <a:r>
              <a:rPr lang="zh-CN" altLang="en-US" sz="2400" dirty="0">
                <a:solidFill>
                  <a:srgbClr val="0070C0"/>
                </a:solidFill>
                <a:latin typeface="微软雅黑" pitchFamily="34" charset="-122"/>
                <a:ea typeface="微软雅黑" pitchFamily="34" charset="-122"/>
                <a:cs typeface="Times New Roman" pitchFamily="18" charset="0"/>
              </a:rPr>
              <a:t>（自学）</a:t>
            </a:r>
            <a:endParaRPr lang="en-US" altLang="zh-CN" sz="2400" dirty="0">
              <a:solidFill>
                <a:srgbClr val="0070C0"/>
              </a:solidFill>
              <a:latin typeface="微软雅黑" pitchFamily="34" charset="-122"/>
              <a:ea typeface="微软雅黑" pitchFamily="34" charset="-122"/>
              <a:cs typeface="Times New Roman" pitchFamily="18" charset="0"/>
            </a:endParaRPr>
          </a:p>
        </p:txBody>
      </p:sp>
      <p:grpSp>
        <p:nvGrpSpPr>
          <p:cNvPr id="10" name="组合 10"/>
          <p:cNvGrpSpPr>
            <a:grpSpLocks/>
          </p:cNvGrpSpPr>
          <p:nvPr/>
        </p:nvGrpSpPr>
        <p:grpSpPr bwMode="auto">
          <a:xfrm>
            <a:off x="179388" y="1700213"/>
            <a:ext cx="7272337" cy="487362"/>
            <a:chOff x="785786" y="1428736"/>
            <a:chExt cx="7858180" cy="785818"/>
          </a:xfrm>
        </p:grpSpPr>
        <p:sp>
          <p:nvSpPr>
            <p:cNvPr id="3078"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endParaRPr lang="zh-CN" altLang="en-US"/>
            </a:p>
          </p:txBody>
        </p:sp>
        <p:sp>
          <p:nvSpPr>
            <p:cNvPr id="12" name="燕尾形箭头 11"/>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500"/>
                                        <p:tgtEl>
                                          <p:spTgt spid="8"/>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250" fill="hold"/>
                                        <p:tgtEl>
                                          <p:spTgt spid="9"/>
                                        </p:tgtEl>
                                        <p:attrNameLst>
                                          <p:attrName>ppt_w</p:attrName>
                                        </p:attrNameLst>
                                      </p:cBhvr>
                                      <p:tavLst>
                                        <p:tav tm="0">
                                          <p:val>
                                            <p:fltVal val="0"/>
                                          </p:val>
                                        </p:tav>
                                        <p:tav tm="100000">
                                          <p:val>
                                            <p:strVal val="#ppt_w"/>
                                          </p:val>
                                        </p:tav>
                                      </p:tavLst>
                                    </p:anim>
                                    <p:anim calcmode="lin" valueType="num">
                                      <p:cBhvr>
                                        <p:cTn id="12" dur="250" fill="hold"/>
                                        <p:tgtEl>
                                          <p:spTgt spid="9"/>
                                        </p:tgtEl>
                                        <p:attrNameLst>
                                          <p:attrName>ppt_h</p:attrName>
                                        </p:attrNameLst>
                                      </p:cBhvr>
                                      <p:tavLst>
                                        <p:tav tm="0">
                                          <p:val>
                                            <p:fltVal val="0"/>
                                          </p:val>
                                        </p:tav>
                                        <p:tav tm="100000">
                                          <p:val>
                                            <p:strVal val="#ppt_h"/>
                                          </p:val>
                                        </p:tav>
                                      </p:tavLst>
                                    </p:anim>
                                    <p:animEffect transition="in" filter="fade">
                                      <p:cBhvr>
                                        <p:cTn id="13" dur="25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ppt_w/2"/>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7384"/>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graphicFrame>
        <p:nvGraphicFramePr>
          <p:cNvPr id="11" name="表格 10"/>
          <p:cNvGraphicFramePr>
            <a:graphicFrameLocks noGrp="1"/>
          </p:cNvGraphicFramePr>
          <p:nvPr/>
        </p:nvGraphicFramePr>
        <p:xfrm>
          <a:off x="785786" y="1428736"/>
          <a:ext cx="7358115" cy="3827165"/>
        </p:xfrm>
        <a:graphic>
          <a:graphicData uri="http://schemas.openxmlformats.org/drawingml/2006/table">
            <a:tbl>
              <a:tblPr/>
              <a:tblGrid>
                <a:gridCol w="1848804"/>
                <a:gridCol w="1877953"/>
                <a:gridCol w="1877953"/>
                <a:gridCol w="1753405"/>
              </a:tblGrid>
              <a:tr h="619129">
                <a:tc>
                  <a:txBody>
                    <a:bodyPr/>
                    <a:lstStyle/>
                    <a:p>
                      <a:pPr marL="0" indent="0" algn="ctr">
                        <a:spcAft>
                          <a:spcPts val="0"/>
                        </a:spcAft>
                      </a:pPr>
                      <a:r>
                        <a:rPr lang="zh-CN" sz="2800" b="1" kern="100" dirty="0">
                          <a:solidFill>
                            <a:srgbClr val="0033CC"/>
                          </a:solidFill>
                          <a:latin typeface="隶书" pitchFamily="49" charset="-122"/>
                          <a:ea typeface="隶书" pitchFamily="49" charset="-122"/>
                          <a:cs typeface="Times New Roman"/>
                        </a:rPr>
                        <a:t>数制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800" b="1" kern="100" dirty="0">
                          <a:solidFill>
                            <a:srgbClr val="0033CC"/>
                          </a:solidFill>
                          <a:latin typeface="隶书" pitchFamily="49" charset="-122"/>
                          <a:ea typeface="隶书" pitchFamily="49" charset="-122"/>
                          <a:cs typeface="Times New Roman"/>
                        </a:rPr>
                        <a:t>基数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800" b="1" kern="100" dirty="0">
                          <a:solidFill>
                            <a:srgbClr val="0033CC"/>
                          </a:solidFill>
                          <a:latin typeface="隶书" pitchFamily="49" charset="-122"/>
                          <a:ea typeface="隶书" pitchFamily="49" charset="-122"/>
                          <a:cs typeface="Times New Roman"/>
                        </a:rPr>
                        <a:t>位权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800" b="1" kern="100" dirty="0">
                          <a:solidFill>
                            <a:srgbClr val="0033CC"/>
                          </a:solidFill>
                          <a:latin typeface="隶书" pitchFamily="49" charset="-122"/>
                          <a:ea typeface="隶书" pitchFamily="49" charset="-122"/>
                          <a:cs typeface="Times New Roman"/>
                        </a:rPr>
                        <a:t>进位规则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a:lstStyle/>
                    <a:p>
                      <a:pPr marL="0" indent="0" algn="ctr">
                        <a:spcAft>
                          <a:spcPts val="0"/>
                        </a:spcAft>
                      </a:pPr>
                      <a:r>
                        <a:rPr lang="zh-CN" sz="2400" b="1" kern="100" dirty="0">
                          <a:latin typeface="华文楷体" pitchFamily="2" charset="-122"/>
                          <a:ea typeface="华文楷体" pitchFamily="2" charset="-122"/>
                          <a:cs typeface="Times New Roman"/>
                        </a:rPr>
                        <a:t>十进制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Times New Roman"/>
                        </a:rPr>
                        <a:t>10</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0~9</a:t>
                      </a:r>
                      <a:r>
                        <a:rPr lang="zh-CN" sz="2400" b="1" kern="100" dirty="0">
                          <a:latin typeface="华文楷体" pitchFamily="2" charset="-122"/>
                          <a:ea typeface="华文楷体"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Calibri"/>
                        </a:rPr>
                        <a:t>10</a:t>
                      </a:r>
                      <a:r>
                        <a:rPr lang="en-US" sz="2400" b="1" kern="100" baseline="30000" dirty="0">
                          <a:latin typeface="华文楷体" pitchFamily="2" charset="-122"/>
                          <a:ea typeface="华文楷体" pitchFamily="2" charset="-122"/>
                          <a:cs typeface="Calibri"/>
                        </a:rPr>
                        <a:t>i</a:t>
                      </a:r>
                      <a:endParaRPr lang="zh-CN" sz="24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400" b="1" kern="100" dirty="0">
                          <a:latin typeface="华文楷体" pitchFamily="2" charset="-122"/>
                          <a:ea typeface="华文楷体" pitchFamily="2" charset="-122"/>
                          <a:cs typeface="Times New Roman"/>
                        </a:rPr>
                        <a:t>逢十进一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a:lstStyle/>
                    <a:p>
                      <a:pPr marL="0" indent="0" algn="ctr">
                        <a:spcAft>
                          <a:spcPts val="0"/>
                        </a:spcAft>
                      </a:pPr>
                      <a:r>
                        <a:rPr lang="zh-CN" sz="2400" b="1" kern="100" dirty="0">
                          <a:latin typeface="华文楷体" pitchFamily="2" charset="-122"/>
                          <a:ea typeface="华文楷体" pitchFamily="2" charset="-122"/>
                          <a:cs typeface="Times New Roman"/>
                        </a:rPr>
                        <a:t>二进制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Times New Roman"/>
                        </a:rPr>
                        <a:t>2</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0</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1</a:t>
                      </a:r>
                      <a:r>
                        <a:rPr lang="zh-CN" sz="2400" b="1" kern="100" dirty="0">
                          <a:latin typeface="华文楷体" pitchFamily="2" charset="-122"/>
                          <a:ea typeface="华文楷体"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Calibri"/>
                        </a:rPr>
                        <a:t>2</a:t>
                      </a:r>
                      <a:r>
                        <a:rPr lang="en-US" sz="2400" b="1" kern="100" baseline="30000" dirty="0">
                          <a:latin typeface="华文楷体" pitchFamily="2" charset="-122"/>
                          <a:ea typeface="华文楷体" pitchFamily="2" charset="-122"/>
                          <a:cs typeface="Calibri"/>
                        </a:rPr>
                        <a:t>i</a:t>
                      </a:r>
                      <a:endParaRPr lang="zh-CN" sz="24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400" b="1" kern="100" dirty="0">
                          <a:latin typeface="华文楷体" pitchFamily="2" charset="-122"/>
                          <a:ea typeface="华文楷体" pitchFamily="2" charset="-122"/>
                          <a:cs typeface="Times New Roman"/>
                        </a:rPr>
                        <a:t>逢二进一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a:lstStyle/>
                    <a:p>
                      <a:pPr marL="0" indent="0" algn="ctr">
                        <a:spcAft>
                          <a:spcPts val="0"/>
                        </a:spcAft>
                      </a:pPr>
                      <a:r>
                        <a:rPr lang="zh-CN" sz="2400" b="1" kern="100" dirty="0">
                          <a:latin typeface="华文楷体" pitchFamily="2" charset="-122"/>
                          <a:ea typeface="华文楷体" pitchFamily="2" charset="-122"/>
                          <a:cs typeface="Times New Roman"/>
                        </a:rPr>
                        <a:t>八进制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Times New Roman"/>
                        </a:rPr>
                        <a:t>8</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0~7</a:t>
                      </a:r>
                      <a:r>
                        <a:rPr lang="zh-CN" sz="2400" b="1" kern="100" dirty="0">
                          <a:latin typeface="华文楷体" pitchFamily="2" charset="-122"/>
                          <a:ea typeface="华文楷体"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Calibri"/>
                        </a:rPr>
                        <a:t>8</a:t>
                      </a:r>
                      <a:r>
                        <a:rPr lang="en-US" sz="2400" b="1" kern="100" baseline="30000" dirty="0">
                          <a:latin typeface="华文楷体" pitchFamily="2" charset="-122"/>
                          <a:ea typeface="华文楷体" pitchFamily="2" charset="-122"/>
                          <a:cs typeface="Calibri"/>
                        </a:rPr>
                        <a:t>i</a:t>
                      </a:r>
                      <a:endParaRPr lang="zh-CN" sz="24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400" b="1" kern="100" dirty="0">
                          <a:latin typeface="华文楷体" pitchFamily="2" charset="-122"/>
                          <a:ea typeface="华文楷体" pitchFamily="2" charset="-122"/>
                          <a:cs typeface="Times New Roman"/>
                        </a:rPr>
                        <a:t>逢八进一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a:lstStyle/>
                    <a:p>
                      <a:pPr marL="0" indent="0" algn="ctr">
                        <a:spcAft>
                          <a:spcPts val="0"/>
                        </a:spcAft>
                      </a:pPr>
                      <a:r>
                        <a:rPr lang="zh-CN" sz="2400" b="1" kern="100" dirty="0">
                          <a:latin typeface="华文楷体" pitchFamily="2" charset="-122"/>
                          <a:ea typeface="华文楷体" pitchFamily="2" charset="-122"/>
                          <a:cs typeface="Times New Roman"/>
                        </a:rPr>
                        <a:t>十六进制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Times New Roman"/>
                        </a:rPr>
                        <a:t>16</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0~9</a:t>
                      </a:r>
                      <a:r>
                        <a:rPr lang="zh-CN" sz="2400" b="1" kern="100" dirty="0">
                          <a:latin typeface="华文楷体" pitchFamily="2" charset="-122"/>
                          <a:ea typeface="华文楷体" pitchFamily="2" charset="-122"/>
                          <a:cs typeface="Times New Roman"/>
                        </a:rPr>
                        <a:t>、</a:t>
                      </a:r>
                      <a:r>
                        <a:rPr lang="en-US" sz="2400" b="1" kern="100" dirty="0">
                          <a:latin typeface="华文楷体" pitchFamily="2" charset="-122"/>
                          <a:ea typeface="华文楷体" pitchFamily="2" charset="-122"/>
                          <a:cs typeface="Times New Roman"/>
                        </a:rPr>
                        <a:t>A~F</a:t>
                      </a:r>
                      <a:r>
                        <a:rPr lang="zh-CN" sz="2400" b="1" kern="100" dirty="0">
                          <a:latin typeface="华文楷体" pitchFamily="2" charset="-122"/>
                          <a:ea typeface="华文楷体" pitchFamily="2"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latin typeface="华文楷体" pitchFamily="2" charset="-122"/>
                          <a:ea typeface="华文楷体" pitchFamily="2" charset="-122"/>
                          <a:cs typeface="Calibri"/>
                        </a:rPr>
                        <a:t>16</a:t>
                      </a:r>
                      <a:r>
                        <a:rPr lang="en-US" sz="2400" b="1" kern="100" baseline="30000" dirty="0">
                          <a:latin typeface="华文楷体" pitchFamily="2" charset="-122"/>
                          <a:ea typeface="华文楷体" pitchFamily="2" charset="-122"/>
                          <a:cs typeface="Calibri"/>
                        </a:rPr>
                        <a:t>i</a:t>
                      </a:r>
                      <a:endParaRPr lang="zh-CN" sz="24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400" b="1" kern="100" dirty="0">
                          <a:latin typeface="华文楷体" pitchFamily="2" charset="-122"/>
                          <a:ea typeface="华文楷体" pitchFamily="2" charset="-122"/>
                          <a:cs typeface="Times New Roman"/>
                        </a:rPr>
                        <a:t>逢十六进一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a:lstStyle/>
                    <a:p>
                      <a:pPr marL="0" indent="0" algn="ctr">
                        <a:spcAft>
                          <a:spcPts val="0"/>
                        </a:spcAft>
                      </a:pPr>
                      <a:r>
                        <a:rPr lang="en-US" sz="2400" b="1" kern="100" dirty="0">
                          <a:solidFill>
                            <a:srgbClr val="0033CC"/>
                          </a:solidFill>
                          <a:latin typeface="华文楷体" pitchFamily="2" charset="-122"/>
                          <a:ea typeface="华文楷体" pitchFamily="2" charset="-122"/>
                          <a:cs typeface="Times New Roman"/>
                        </a:rPr>
                        <a:t>r</a:t>
                      </a:r>
                      <a:r>
                        <a:rPr lang="zh-CN" sz="2400" b="1" kern="100" dirty="0">
                          <a:solidFill>
                            <a:srgbClr val="0033CC"/>
                          </a:solidFill>
                          <a:latin typeface="华文楷体" pitchFamily="2" charset="-122"/>
                          <a:ea typeface="华文楷体" pitchFamily="2" charset="-122"/>
                          <a:cs typeface="Times New Roman"/>
                        </a:rPr>
                        <a:t>进制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a:solidFill>
                            <a:srgbClr val="0033CC"/>
                          </a:solidFill>
                          <a:latin typeface="华文楷体" pitchFamily="2" charset="-122"/>
                          <a:ea typeface="华文楷体" pitchFamily="2" charset="-122"/>
                          <a:cs typeface="Times New Roman"/>
                        </a:rPr>
                        <a:t>r</a:t>
                      </a:r>
                      <a:endParaRPr lang="zh-CN" sz="2400" b="1" kern="100" dirty="0">
                        <a:solidFill>
                          <a:srgbClr val="0033CC"/>
                        </a:solidFill>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en-US" sz="2400" b="1" kern="100" dirty="0" err="1">
                          <a:solidFill>
                            <a:srgbClr val="0033CC"/>
                          </a:solidFill>
                          <a:latin typeface="华文楷体" pitchFamily="2" charset="-122"/>
                          <a:ea typeface="华文楷体" pitchFamily="2" charset="-122"/>
                          <a:cs typeface="Calibri"/>
                        </a:rPr>
                        <a:t>r</a:t>
                      </a:r>
                      <a:r>
                        <a:rPr lang="en-US" sz="2400" b="1" kern="100" baseline="30000" dirty="0" err="1">
                          <a:solidFill>
                            <a:srgbClr val="0033CC"/>
                          </a:solidFill>
                          <a:latin typeface="华文楷体" pitchFamily="2" charset="-122"/>
                          <a:ea typeface="华文楷体" pitchFamily="2" charset="-122"/>
                          <a:cs typeface="Calibri"/>
                        </a:rPr>
                        <a:t>i</a:t>
                      </a:r>
                      <a:endParaRPr lang="zh-CN" sz="2400" b="1" kern="100" dirty="0">
                        <a:solidFill>
                          <a:srgbClr val="0033CC"/>
                        </a:solidFill>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400" b="1" kern="100" dirty="0">
                          <a:solidFill>
                            <a:srgbClr val="0033CC"/>
                          </a:solidFill>
                          <a:latin typeface="华文楷体" pitchFamily="2" charset="-122"/>
                          <a:ea typeface="华文楷体" pitchFamily="2" charset="-122"/>
                          <a:cs typeface="Times New Roman"/>
                        </a:rPr>
                        <a:t>逢</a:t>
                      </a:r>
                      <a:r>
                        <a:rPr lang="en-US" sz="2400" b="1" kern="100" dirty="0">
                          <a:solidFill>
                            <a:srgbClr val="0033CC"/>
                          </a:solidFill>
                          <a:latin typeface="华文楷体" pitchFamily="2" charset="-122"/>
                          <a:ea typeface="华文楷体" pitchFamily="2" charset="-122"/>
                          <a:cs typeface="Times New Roman"/>
                        </a:rPr>
                        <a:t>r</a:t>
                      </a:r>
                      <a:r>
                        <a:rPr lang="zh-CN" sz="2400" b="1" kern="100" dirty="0">
                          <a:solidFill>
                            <a:srgbClr val="0033CC"/>
                          </a:solidFill>
                          <a:latin typeface="华文楷体" pitchFamily="2" charset="-122"/>
                          <a:ea typeface="华文楷体" pitchFamily="2" charset="-122"/>
                          <a:cs typeface="Times New Roman"/>
                        </a:rPr>
                        <a:t>进一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357158" y="683985"/>
            <a:ext cx="4714908" cy="584775"/>
          </a:xfrm>
          <a:prstGeom prst="rect">
            <a:avLst/>
          </a:prstGeom>
          <a:noFill/>
        </p:spPr>
        <p:txBody>
          <a:bodyPr wrap="square" rtlCol="0">
            <a:spAutoFit/>
          </a:bodyPr>
          <a:lstStyle/>
          <a:p>
            <a:r>
              <a:rPr lang="zh-CN" altLang="en-US" b="1" dirty="0" smtClean="0">
                <a:solidFill>
                  <a:srgbClr val="CC0066"/>
                </a:solidFill>
                <a:latin typeface="华文楷体" pitchFamily="2" charset="-122"/>
                <a:ea typeface="华文楷体" pitchFamily="2" charset="-122"/>
              </a:rPr>
              <a:t>不同进制的表示方法</a:t>
            </a:r>
            <a:endParaRPr lang="zh-CN" altLang="en-US" b="1" dirty="0">
              <a:solidFill>
                <a:srgbClr val="CC0066"/>
              </a:solidFill>
              <a:latin typeface="华文楷体" pitchFamily="2" charset="-122"/>
              <a:ea typeface="华文楷体" pitchFamily="2" charset="-122"/>
            </a:endParaRPr>
          </a:p>
        </p:txBody>
      </p:sp>
      <p:sp>
        <p:nvSpPr>
          <p:cNvPr id="14" name="TextBox 13"/>
          <p:cNvSpPr txBox="1"/>
          <p:nvPr/>
        </p:nvSpPr>
        <p:spPr>
          <a:xfrm>
            <a:off x="467544" y="5445224"/>
            <a:ext cx="8352928" cy="954107"/>
          </a:xfrm>
          <a:prstGeom prst="rect">
            <a:avLst/>
          </a:prstGeom>
          <a:noFill/>
        </p:spPr>
        <p:txBody>
          <a:bodyPr wrap="square" rtlCol="0">
            <a:spAutoFit/>
          </a:bodyPr>
          <a:lstStyle/>
          <a:p>
            <a:r>
              <a:rPr lang="zh-CN" altLang="en-US" sz="2800" b="1" dirty="0" smtClean="0">
                <a:solidFill>
                  <a:schemeClr val="accent1">
                    <a:lumMod val="50000"/>
                  </a:schemeClr>
                </a:solidFill>
                <a:latin typeface="华文楷体" pitchFamily="2" charset="-122"/>
                <a:ea typeface="华文楷体" pitchFamily="2" charset="-122"/>
              </a:rPr>
              <a:t>思考：</a:t>
            </a:r>
            <a:r>
              <a:rPr lang="zh-CN" altLang="en-US" sz="2800" b="1" dirty="0" smtClean="0">
                <a:latin typeface="华文楷体" pitchFamily="2" charset="-122"/>
                <a:ea typeface="华文楷体" pitchFamily="2" charset="-122"/>
              </a:rPr>
              <a:t>既然计算机采用二进制，那要八进位制、十六进位制有什么用？是给机器用还是给人用？</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Rectangle 16"/>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3" name="Text Box 4"/>
          <p:cNvSpPr txBox="1">
            <a:spLocks noChangeArrowheads="1"/>
          </p:cNvSpPr>
          <p:nvPr/>
        </p:nvSpPr>
        <p:spPr bwMode="auto">
          <a:xfrm>
            <a:off x="1187450" y="609809"/>
            <a:ext cx="6552902" cy="586957"/>
          </a:xfrm>
          <a:prstGeom prst="rect">
            <a:avLst/>
          </a:prstGeom>
          <a:noFill/>
          <a:ln w="12700">
            <a:noFill/>
            <a:miter lim="800000"/>
            <a:headEnd/>
            <a:tailEnd/>
          </a:ln>
        </p:spPr>
        <p:txBody>
          <a:bodyPr wrap="square" lIns="90000" tIns="46800" rIns="90000" bIns="46800" anchor="ctr">
            <a:spAutoFit/>
          </a:bodyPr>
          <a:lstStyle/>
          <a:p>
            <a:pPr algn="l">
              <a:defRPr/>
            </a:pPr>
            <a:r>
              <a:rPr lang="zh-CN" altLang="en-US"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rPr>
              <a:t>四</a:t>
            </a:r>
            <a:r>
              <a:rPr lang="zh-CN" altLang="en-US" b="1" dirty="0">
                <a:solidFill>
                  <a:srgbClr val="C00000"/>
                </a:solidFill>
                <a:effectLst>
                  <a:outerShdw blurRad="38100" dist="38100" dir="2700000" algn="tl">
                    <a:srgbClr val="000000">
                      <a:alpha val="43137"/>
                    </a:srgbClr>
                  </a:outerShdw>
                </a:effectLst>
                <a:latin typeface="隶书" pitchFamily="49" charset="-122"/>
                <a:ea typeface="隶书" pitchFamily="49" charset="-122"/>
              </a:rPr>
              <a:t>种常用</a:t>
            </a:r>
            <a:r>
              <a:rPr lang="zh-CN" altLang="en-US"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rPr>
              <a:t>数制的编码及其对应</a:t>
            </a:r>
            <a:r>
              <a:rPr lang="zh-CN" altLang="en-US" b="1" dirty="0">
                <a:solidFill>
                  <a:srgbClr val="C00000"/>
                </a:solidFill>
                <a:effectLst>
                  <a:outerShdw blurRad="38100" dist="38100" dir="2700000" algn="tl">
                    <a:srgbClr val="000000">
                      <a:alpha val="43137"/>
                    </a:srgbClr>
                  </a:outerShdw>
                </a:effectLst>
                <a:latin typeface="隶书" pitchFamily="49" charset="-122"/>
                <a:ea typeface="隶书" pitchFamily="49" charset="-122"/>
              </a:rPr>
              <a:t>关系</a:t>
            </a:r>
            <a:endParaRPr lang="zh-CN" altLang="en-US" dirty="0">
              <a:solidFill>
                <a:srgbClr val="C00000"/>
              </a:solidFill>
              <a:effectLst>
                <a:outerShdw blurRad="38100" dist="38100" dir="2700000" algn="tl">
                  <a:srgbClr val="000000">
                    <a:alpha val="43137"/>
                  </a:srgbClr>
                </a:outerShdw>
              </a:effectLst>
              <a:latin typeface="隶书" pitchFamily="49" charset="-122"/>
              <a:ea typeface="隶书" pitchFamily="49" charset="-122"/>
            </a:endParaRPr>
          </a:p>
        </p:txBody>
      </p:sp>
      <p:graphicFrame>
        <p:nvGraphicFramePr>
          <p:cNvPr id="14" name="Object 6"/>
          <p:cNvGraphicFramePr>
            <a:graphicFrameLocks noChangeAspect="1"/>
          </p:cNvGraphicFramePr>
          <p:nvPr/>
        </p:nvGraphicFramePr>
        <p:xfrm>
          <a:off x="692150" y="1309688"/>
          <a:ext cx="5980113" cy="5165725"/>
        </p:xfrm>
        <a:graphic>
          <a:graphicData uri="http://schemas.openxmlformats.org/presentationml/2006/ole">
            <p:oleObj spid="_x0000_s18437" name="Document" r:id="rId3" imgW="4649841" imgH="4021594" progId="Word.Document.8">
              <p:embed/>
            </p:oleObj>
          </a:graphicData>
        </a:graphic>
      </p:graphicFrame>
      <p:sp>
        <p:nvSpPr>
          <p:cNvPr id="15" name="Oval 7"/>
          <p:cNvSpPr>
            <a:spLocks noChangeArrowheads="1"/>
          </p:cNvSpPr>
          <p:nvPr/>
        </p:nvSpPr>
        <p:spPr bwMode="auto">
          <a:xfrm>
            <a:off x="3136900" y="3465513"/>
            <a:ext cx="2517775" cy="287337"/>
          </a:xfrm>
          <a:prstGeom prst="ellipse">
            <a:avLst/>
          </a:prstGeom>
          <a:noFill/>
          <a:ln w="38100">
            <a:solidFill>
              <a:srgbClr val="800000"/>
            </a:solidFill>
            <a:round/>
            <a:headEnd/>
            <a:tailEnd/>
          </a:ln>
        </p:spPr>
        <p:txBody>
          <a:bodyPr wrap="none" lIns="90000" tIns="46800" rIns="90000" bIns="46800" anchor="ctr"/>
          <a:lstStyle/>
          <a:p>
            <a:pPr eaLnBrk="0" hangingPunct="0"/>
            <a:endParaRPr lang="zh-CN" altLang="zh-CN" sz="2400" i="1">
              <a:latin typeface="Arial" pitchFamily="34" charset="0"/>
              <a:ea typeface="楷体_GB2312" pitchFamily="49" charset="-122"/>
            </a:endParaRPr>
          </a:p>
        </p:txBody>
      </p:sp>
      <p:sp>
        <p:nvSpPr>
          <p:cNvPr id="16" name="Oval 8"/>
          <p:cNvSpPr>
            <a:spLocks noChangeArrowheads="1"/>
          </p:cNvSpPr>
          <p:nvPr/>
        </p:nvSpPr>
        <p:spPr bwMode="auto">
          <a:xfrm>
            <a:off x="2339752" y="5877272"/>
            <a:ext cx="4249737" cy="360363"/>
          </a:xfrm>
          <a:prstGeom prst="ellipse">
            <a:avLst/>
          </a:prstGeom>
          <a:noFill/>
          <a:ln w="38100">
            <a:solidFill>
              <a:srgbClr val="000066"/>
            </a:solidFill>
            <a:round/>
            <a:headEnd/>
            <a:tailEnd/>
          </a:ln>
        </p:spPr>
        <p:txBody>
          <a:bodyPr wrap="none" lIns="90000" tIns="46800" rIns="90000" bIns="46800" anchor="ctr"/>
          <a:lstStyle/>
          <a:p>
            <a:pPr eaLnBrk="0" hangingPunct="0"/>
            <a:endParaRPr lang="zh-CN" altLang="zh-CN" sz="2400" i="1">
              <a:latin typeface="Arial" pitchFamily="34" charset="0"/>
              <a:ea typeface="楷体_GB2312" pitchFamily="49" charset="-122"/>
            </a:endParaRPr>
          </a:p>
        </p:txBody>
      </p:sp>
      <p:sp>
        <p:nvSpPr>
          <p:cNvPr id="17" name="Oval 9"/>
          <p:cNvSpPr>
            <a:spLocks noChangeArrowheads="1"/>
          </p:cNvSpPr>
          <p:nvPr/>
        </p:nvSpPr>
        <p:spPr bwMode="auto">
          <a:xfrm>
            <a:off x="2464916" y="5589240"/>
            <a:ext cx="4051300" cy="416496"/>
          </a:xfrm>
          <a:prstGeom prst="ellipse">
            <a:avLst/>
          </a:prstGeom>
          <a:noFill/>
          <a:ln w="38100">
            <a:solidFill>
              <a:srgbClr val="800000"/>
            </a:solidFill>
            <a:round/>
            <a:headEnd/>
            <a:tailEnd/>
          </a:ln>
        </p:spPr>
        <p:txBody>
          <a:bodyPr wrap="none" lIns="90000" tIns="46800" rIns="90000" bIns="46800" anchor="ctr"/>
          <a:lstStyle/>
          <a:p>
            <a:pPr eaLnBrk="0" hangingPunct="0"/>
            <a:endParaRPr lang="zh-CN" altLang="zh-CN" sz="2400" i="1">
              <a:latin typeface="Arial" pitchFamily="34" charset="0"/>
              <a:ea typeface="楷体_GB2312" pitchFamily="49" charset="-122"/>
            </a:endParaRPr>
          </a:p>
        </p:txBody>
      </p:sp>
      <p:sp>
        <p:nvSpPr>
          <p:cNvPr id="18" name="Oval 10"/>
          <p:cNvSpPr>
            <a:spLocks noChangeArrowheads="1"/>
          </p:cNvSpPr>
          <p:nvPr/>
        </p:nvSpPr>
        <p:spPr bwMode="auto">
          <a:xfrm>
            <a:off x="3563888" y="5877272"/>
            <a:ext cx="579487" cy="358775"/>
          </a:xfrm>
          <a:prstGeom prst="ellipse">
            <a:avLst/>
          </a:prstGeom>
          <a:noFill/>
          <a:ln w="28575">
            <a:solidFill>
              <a:srgbClr val="FF0000"/>
            </a:solidFill>
            <a:round/>
            <a:headEnd/>
            <a:tailEnd/>
          </a:ln>
        </p:spPr>
        <p:txBody>
          <a:bodyPr wrap="none" lIns="90000" tIns="46800" rIns="90000" bIns="46800" anchor="ctr"/>
          <a:lstStyle/>
          <a:p>
            <a:endParaRPr lang="zh-CN" altLang="en-US">
              <a:ea typeface="楷体_GB2312" pitchFamily="49" charset="-122"/>
            </a:endParaRPr>
          </a:p>
        </p:txBody>
      </p:sp>
      <p:sp>
        <p:nvSpPr>
          <p:cNvPr id="19" name="Oval 11"/>
          <p:cNvSpPr>
            <a:spLocks noChangeArrowheads="1"/>
          </p:cNvSpPr>
          <p:nvPr/>
        </p:nvSpPr>
        <p:spPr bwMode="auto">
          <a:xfrm>
            <a:off x="6164238" y="5901332"/>
            <a:ext cx="207962" cy="407988"/>
          </a:xfrm>
          <a:prstGeom prst="ellipse">
            <a:avLst/>
          </a:prstGeom>
          <a:noFill/>
          <a:ln w="28575">
            <a:solidFill>
              <a:srgbClr val="FF0000"/>
            </a:solidFill>
            <a:round/>
            <a:headEnd/>
            <a:tailEnd/>
          </a:ln>
        </p:spPr>
        <p:txBody>
          <a:bodyPr wrap="none" lIns="90000" tIns="46800" rIns="90000" bIns="46800" anchor="ctr"/>
          <a:lstStyle/>
          <a:p>
            <a:endParaRPr lang="zh-CN" altLang="en-US">
              <a:ea typeface="楷体_GB2312" pitchFamily="49" charset="-122"/>
            </a:endParaRPr>
          </a:p>
        </p:txBody>
      </p:sp>
      <p:sp>
        <p:nvSpPr>
          <p:cNvPr id="20" name="AutoShape 12"/>
          <p:cNvSpPr>
            <a:spLocks noChangeArrowheads="1"/>
          </p:cNvSpPr>
          <p:nvPr/>
        </p:nvSpPr>
        <p:spPr bwMode="auto">
          <a:xfrm>
            <a:off x="128588" y="2298700"/>
            <a:ext cx="1762125" cy="617538"/>
          </a:xfrm>
          <a:prstGeom prst="wedgeRectCallout">
            <a:avLst>
              <a:gd name="adj1" fmla="val 153119"/>
              <a:gd name="adj2" fmla="val -49022"/>
            </a:avLst>
          </a:prstGeom>
          <a:gradFill rotWithShape="1">
            <a:gsLst>
              <a:gs pos="0">
                <a:srgbClr val="FFE1FF"/>
              </a:gs>
              <a:gs pos="50000">
                <a:srgbClr val="FFFFFF"/>
              </a:gs>
              <a:gs pos="100000">
                <a:srgbClr val="FFE1FF"/>
              </a:gs>
            </a:gsLst>
            <a:lin ang="2700000" scaled="1"/>
          </a:gradFill>
          <a:ln w="38100">
            <a:solidFill>
              <a:srgbClr val="993300"/>
            </a:solidFill>
            <a:miter lim="800000"/>
            <a:headEnd/>
            <a:tailEnd/>
          </a:ln>
        </p:spPr>
        <p:txBody>
          <a:bodyPr wrap="none" lIns="90000" tIns="46800" rIns="90000" bIns="46800" anchor="ctr"/>
          <a:lstStyle/>
          <a:p>
            <a:r>
              <a:rPr lang="zh-CN" altLang="en-US" b="1">
                <a:solidFill>
                  <a:srgbClr val="000099"/>
                </a:solidFill>
                <a:latin typeface="Arial" pitchFamily="34" charset="0"/>
                <a:ea typeface="楷体_GB2312" pitchFamily="49" charset="-122"/>
              </a:rPr>
              <a:t>逢二进一</a:t>
            </a:r>
          </a:p>
        </p:txBody>
      </p:sp>
      <p:sp>
        <p:nvSpPr>
          <p:cNvPr id="21" name="AutoShape 13"/>
          <p:cNvSpPr>
            <a:spLocks noChangeArrowheads="1"/>
          </p:cNvSpPr>
          <p:nvPr/>
        </p:nvSpPr>
        <p:spPr bwMode="auto">
          <a:xfrm>
            <a:off x="6840538" y="1268413"/>
            <a:ext cx="2303462" cy="1439862"/>
          </a:xfrm>
          <a:prstGeom prst="wedgeRectCallout">
            <a:avLst>
              <a:gd name="adj1" fmla="val -119675"/>
              <a:gd name="adj2" fmla="val 129294"/>
            </a:avLst>
          </a:prstGeom>
          <a:gradFill rotWithShape="1">
            <a:gsLst>
              <a:gs pos="0">
                <a:srgbClr val="66FF33"/>
              </a:gs>
              <a:gs pos="50000">
                <a:srgbClr val="FFFFFF"/>
              </a:gs>
              <a:gs pos="100000">
                <a:srgbClr val="66FF33"/>
              </a:gs>
            </a:gsLst>
            <a:lin ang="2700000" scaled="1"/>
          </a:gradFill>
          <a:ln w="38100">
            <a:solidFill>
              <a:srgbClr val="A50021"/>
            </a:solidFill>
            <a:miter lim="800000"/>
            <a:headEnd/>
            <a:tailEnd/>
          </a:ln>
        </p:spPr>
        <p:txBody>
          <a:bodyPr lIns="90000" tIns="46800" rIns="90000" bIns="46800" anchor="ctr"/>
          <a:lstStyle/>
          <a:p>
            <a:r>
              <a:rPr lang="zh-CN" altLang="en-US" b="1">
                <a:solidFill>
                  <a:srgbClr val="002E00"/>
                </a:solidFill>
                <a:latin typeface="Arial" pitchFamily="34" charset="0"/>
                <a:ea typeface="楷体_GB2312" pitchFamily="49" charset="-122"/>
              </a:rPr>
              <a:t>逢八进一</a:t>
            </a:r>
          </a:p>
          <a:p>
            <a:r>
              <a:rPr lang="en-US" altLang="zh-CN" sz="2400" b="1">
                <a:solidFill>
                  <a:srgbClr val="000066"/>
                </a:solidFill>
                <a:ea typeface="楷体_GB2312" pitchFamily="49" charset="-122"/>
              </a:rPr>
              <a:t>3</a:t>
            </a:r>
            <a:r>
              <a:rPr lang="zh-CN" altLang="en-US" sz="2400" b="1">
                <a:solidFill>
                  <a:srgbClr val="000066"/>
                </a:solidFill>
                <a:ea typeface="楷体_GB2312" pitchFamily="49" charset="-122"/>
              </a:rPr>
              <a:t>位二进制数对应</a:t>
            </a:r>
            <a:r>
              <a:rPr lang="en-US" altLang="zh-CN" sz="2400" b="1">
                <a:solidFill>
                  <a:srgbClr val="000066"/>
                </a:solidFill>
                <a:ea typeface="楷体_GB2312" pitchFamily="49" charset="-122"/>
              </a:rPr>
              <a:t>1</a:t>
            </a:r>
            <a:r>
              <a:rPr lang="zh-CN" altLang="en-US" sz="2400" b="1">
                <a:solidFill>
                  <a:srgbClr val="000066"/>
                </a:solidFill>
                <a:ea typeface="楷体_GB2312" pitchFamily="49" charset="-122"/>
              </a:rPr>
              <a:t>位八进制数</a:t>
            </a:r>
          </a:p>
        </p:txBody>
      </p:sp>
      <p:sp>
        <p:nvSpPr>
          <p:cNvPr id="22" name="AutoShape 14"/>
          <p:cNvSpPr>
            <a:spLocks noChangeArrowheads="1"/>
          </p:cNvSpPr>
          <p:nvPr/>
        </p:nvSpPr>
        <p:spPr bwMode="auto">
          <a:xfrm>
            <a:off x="57150" y="3954463"/>
            <a:ext cx="1762125" cy="617537"/>
          </a:xfrm>
          <a:prstGeom prst="wedgeRectCallout">
            <a:avLst>
              <a:gd name="adj1" fmla="val 96414"/>
              <a:gd name="adj2" fmla="val 23009"/>
            </a:avLst>
          </a:prstGeom>
          <a:gradFill rotWithShape="1">
            <a:gsLst>
              <a:gs pos="0">
                <a:srgbClr val="66FFFF"/>
              </a:gs>
              <a:gs pos="50000">
                <a:srgbClr val="FFFFFF"/>
              </a:gs>
              <a:gs pos="100000">
                <a:srgbClr val="66FFFF"/>
              </a:gs>
            </a:gsLst>
            <a:lin ang="2700000" scaled="1"/>
          </a:gradFill>
          <a:ln w="38100">
            <a:solidFill>
              <a:srgbClr val="800000"/>
            </a:solidFill>
            <a:miter lim="800000"/>
            <a:headEnd/>
            <a:tailEnd/>
          </a:ln>
        </p:spPr>
        <p:txBody>
          <a:bodyPr wrap="none" lIns="90000" tIns="46800" rIns="90000" bIns="46800" anchor="ctr"/>
          <a:lstStyle/>
          <a:p>
            <a:r>
              <a:rPr lang="zh-CN" altLang="en-US" b="1">
                <a:solidFill>
                  <a:srgbClr val="000099"/>
                </a:solidFill>
                <a:latin typeface="Arial" pitchFamily="34" charset="0"/>
                <a:ea typeface="楷体_GB2312" pitchFamily="49" charset="-122"/>
              </a:rPr>
              <a:t>逢十进一</a:t>
            </a:r>
          </a:p>
        </p:txBody>
      </p:sp>
      <p:sp>
        <p:nvSpPr>
          <p:cNvPr id="23" name="AutoShape 15"/>
          <p:cNvSpPr>
            <a:spLocks noChangeArrowheads="1"/>
          </p:cNvSpPr>
          <p:nvPr/>
        </p:nvSpPr>
        <p:spPr bwMode="auto">
          <a:xfrm>
            <a:off x="6443663" y="3316288"/>
            <a:ext cx="2700337" cy="1295400"/>
          </a:xfrm>
          <a:prstGeom prst="wedgeRectCallout">
            <a:avLst>
              <a:gd name="adj1" fmla="val -53281"/>
              <a:gd name="adj2" fmla="val 156620"/>
            </a:avLst>
          </a:prstGeom>
          <a:gradFill rotWithShape="1">
            <a:gsLst>
              <a:gs pos="0">
                <a:srgbClr val="FFFF00"/>
              </a:gs>
              <a:gs pos="50000">
                <a:srgbClr val="FFFFFF"/>
              </a:gs>
              <a:gs pos="100000">
                <a:srgbClr val="FFFF00"/>
              </a:gs>
            </a:gsLst>
            <a:lin ang="2700000" scaled="1"/>
          </a:gradFill>
          <a:ln w="38100">
            <a:solidFill>
              <a:srgbClr val="A50021"/>
            </a:solidFill>
            <a:miter lim="800000"/>
            <a:headEnd/>
            <a:tailEnd/>
          </a:ln>
        </p:spPr>
        <p:txBody>
          <a:bodyPr lIns="90000" tIns="46800" rIns="90000" bIns="46800" anchor="ctr"/>
          <a:lstStyle/>
          <a:p>
            <a:r>
              <a:rPr lang="zh-CN" altLang="en-US" b="1">
                <a:solidFill>
                  <a:srgbClr val="002E00"/>
                </a:solidFill>
                <a:latin typeface="Arial" pitchFamily="34" charset="0"/>
                <a:ea typeface="楷体_GB2312" pitchFamily="49" charset="-122"/>
              </a:rPr>
              <a:t>逢十六进一</a:t>
            </a:r>
          </a:p>
          <a:p>
            <a:r>
              <a:rPr lang="en-US" altLang="zh-CN" sz="2400" b="1">
                <a:solidFill>
                  <a:srgbClr val="000066"/>
                </a:solidFill>
                <a:ea typeface="楷体_GB2312" pitchFamily="49" charset="-122"/>
              </a:rPr>
              <a:t>4</a:t>
            </a:r>
            <a:r>
              <a:rPr lang="zh-CN" altLang="en-US" sz="2400" b="1">
                <a:solidFill>
                  <a:srgbClr val="000066"/>
                </a:solidFill>
                <a:ea typeface="楷体_GB2312" pitchFamily="49" charset="-122"/>
              </a:rPr>
              <a:t>位二进制数对应</a:t>
            </a:r>
          </a:p>
          <a:p>
            <a:r>
              <a:rPr lang="en-US" altLang="zh-CN" sz="2400" b="1">
                <a:solidFill>
                  <a:srgbClr val="000066"/>
                </a:solidFill>
                <a:ea typeface="楷体_GB2312" pitchFamily="49" charset="-122"/>
              </a:rPr>
              <a:t>1</a:t>
            </a:r>
            <a:r>
              <a:rPr lang="zh-CN" altLang="en-US" sz="2400" b="1">
                <a:solidFill>
                  <a:srgbClr val="000066"/>
                </a:solidFill>
                <a:ea typeface="楷体_GB2312" pitchFamily="49" charset="-122"/>
              </a:rPr>
              <a:t>位十六进制数</a:t>
            </a:r>
          </a:p>
        </p:txBody>
      </p:sp>
      <p:sp>
        <p:nvSpPr>
          <p:cNvPr id="24" name="WordArt 5">
            <a:hlinkClick r:id="rId4" action="ppaction://hlinksldjump"/>
          </p:cNvPr>
          <p:cNvSpPr>
            <a:spLocks noChangeArrowheads="1" noChangeShapeType="1" noTextEdit="1"/>
          </p:cNvSpPr>
          <p:nvPr/>
        </p:nvSpPr>
        <p:spPr bwMode="auto">
          <a:xfrm>
            <a:off x="7812088" y="5035550"/>
            <a:ext cx="933450" cy="1028700"/>
          </a:xfrm>
          <a:prstGeom prst="rect">
            <a:avLst/>
          </a:prstGeom>
        </p:spPr>
        <p:txBody>
          <a:bodyPr wrap="none" fromWordArt="1">
            <a:prstTxWarp prst="textSlantUp">
              <a:avLst>
                <a:gd name="adj" fmla="val 32056"/>
              </a:avLst>
            </a:prstTxWarp>
          </a:bodyPr>
          <a:lstStyle/>
          <a:p>
            <a:pPr algn="ctr"/>
            <a:r>
              <a:rPr lang="en-US" altLang="zh-CN" sz="36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a:ea typeface="宋体"/>
              </a:rPr>
              <a:t>RET</a:t>
            </a:r>
            <a:endParaRPr lang="zh-CN" altLang="en-US" sz="36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lide(fromBottom)">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1+#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2" presetClass="entr" presetSubtype="4"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slide(fromBottom)">
                                      <p:cBhvr>
                                        <p:cTn id="39" dur="500"/>
                                        <p:tgtEl>
                                          <p:spTgt spid="16"/>
                                        </p:tgtEl>
                                      </p:cBhvr>
                                    </p:animEffect>
                                  </p:childTnLst>
                                </p:cTn>
                              </p:par>
                            </p:childTnLst>
                          </p:cTn>
                        </p:par>
                        <p:par>
                          <p:cTn id="40" fill="hold">
                            <p:stCondLst>
                              <p:cond delay="1000"/>
                            </p:stCondLst>
                            <p:childTnLst>
                              <p:par>
                                <p:cTn id="41" presetID="12" presetClass="entr" presetSubtype="4"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lide(fromBottom)">
                                      <p:cBhvr>
                                        <p:cTn id="43" dur="500"/>
                                        <p:tgtEl>
                                          <p:spTgt spid="17"/>
                                        </p:tgtEl>
                                      </p:cBhvr>
                                    </p:animEffect>
                                  </p:childTnLst>
                                </p:cTn>
                              </p:par>
                            </p:childTnLst>
                          </p:cTn>
                        </p:par>
                        <p:par>
                          <p:cTn id="44" fill="hold">
                            <p:stCondLst>
                              <p:cond delay="15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2000"/>
                            </p:stCondLst>
                            <p:childTnLst>
                              <p:par>
                                <p:cTn id="50" presetID="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p:bldP spid="19" grpId="0" animBg="1"/>
      <p:bldP spid="20" grpId="0" animBg="1" autoUpdateAnimBg="0"/>
      <p:bldP spid="21" grpId="0" animBg="1" autoUpdateAnimBg="0"/>
      <p:bldP spid="22" grpId="0" animBg="1" autoUpdateAnimBg="0"/>
      <p:bldP spid="2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Rectangle 16"/>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3" name="TextBox 12"/>
          <p:cNvSpPr txBox="1"/>
          <p:nvPr/>
        </p:nvSpPr>
        <p:spPr>
          <a:xfrm>
            <a:off x="428596" y="1214422"/>
            <a:ext cx="8175852" cy="4278094"/>
          </a:xfrm>
          <a:prstGeom prst="rect">
            <a:avLst/>
          </a:prstGeom>
          <a:noFill/>
        </p:spPr>
        <p:txBody>
          <a:bodyPr wrap="square" rtlCol="0">
            <a:spAutoFit/>
          </a:bodyPr>
          <a:lstStyle/>
          <a:p>
            <a:pPr eaLnBrk="1" latinLnBrk="1" hangingPunct="1"/>
            <a:r>
              <a:rPr lang="en-US" sz="2800" b="1" dirty="0" smtClean="0">
                <a:solidFill>
                  <a:srgbClr val="0033CC"/>
                </a:solidFill>
                <a:latin typeface="方正姚体" pitchFamily="2" charset="-122"/>
                <a:ea typeface="方正姚体" pitchFamily="2" charset="-122"/>
              </a:rPr>
              <a:t>[</a:t>
            </a:r>
            <a:r>
              <a:rPr lang="zh-CN" altLang="en-US" sz="2800" b="1" dirty="0" smtClean="0">
                <a:solidFill>
                  <a:srgbClr val="0033CC"/>
                </a:solidFill>
                <a:latin typeface="方正姚体" pitchFamily="2" charset="-122"/>
                <a:ea typeface="方正姚体" pitchFamily="2" charset="-122"/>
              </a:rPr>
              <a:t>情景问题</a:t>
            </a:r>
            <a:r>
              <a:rPr lang="en-US" sz="2800" b="1" dirty="0" smtClean="0">
                <a:solidFill>
                  <a:srgbClr val="0033CC"/>
                </a:solidFill>
                <a:latin typeface="方正姚体" pitchFamily="2" charset="-122"/>
                <a:ea typeface="方正姚体" pitchFamily="2" charset="-122"/>
              </a:rPr>
              <a:t>2-1] </a:t>
            </a:r>
            <a:r>
              <a:rPr lang="zh-CN" altLang="en-US" sz="2800" b="1" dirty="0" smtClean="0">
                <a:solidFill>
                  <a:srgbClr val="0033CC"/>
                </a:solidFill>
                <a:latin typeface="方正姚体" pitchFamily="2" charset="-122"/>
                <a:ea typeface="方正姚体" pitchFamily="2" charset="-122"/>
              </a:rPr>
              <a:t>教授的生日蜡烛。</a:t>
            </a:r>
          </a:p>
          <a:p>
            <a:pPr eaLnBrk="1" latinLnBrk="1" hangingPunct="1">
              <a:spcBef>
                <a:spcPts val="2400"/>
              </a:spcBef>
            </a:pPr>
            <a:r>
              <a:rPr lang="zh-CN" altLang="en-US" sz="2800" b="1" dirty="0" smtClean="0">
                <a:latin typeface="方正姚体" pitchFamily="2" charset="-122"/>
                <a:ea typeface="方正姚体" pitchFamily="2" charset="-122"/>
              </a:rPr>
              <a:t>        一位计算机界很有名的教授</a:t>
            </a:r>
            <a:r>
              <a:rPr lang="en-US" sz="2800" b="1" dirty="0" smtClean="0">
                <a:latin typeface="方正姚体" pitchFamily="2" charset="-122"/>
                <a:ea typeface="方正姚体" pitchFamily="2" charset="-122"/>
              </a:rPr>
              <a:t>90</a:t>
            </a:r>
            <a:r>
              <a:rPr lang="zh-CN" altLang="en-US" sz="2800" b="1" dirty="0" smtClean="0">
                <a:latin typeface="方正姚体" pitchFamily="2" charset="-122"/>
                <a:ea typeface="方正姚体" pitchFamily="2" charset="-122"/>
              </a:rPr>
              <a:t>岁生日的时候，他的学生们为他特意订制了一款非常精致、特别的蛋糕，可惜的是蛋糕上插不下九十根蜡烛，而直接以一当十插九根又有点太一般化了。最后，学生们决定用七根蜡烛表达</a:t>
            </a:r>
            <a:r>
              <a:rPr lang="en-US" sz="2800" b="1" dirty="0" smtClean="0">
                <a:latin typeface="方正姚体" pitchFamily="2" charset="-122"/>
                <a:ea typeface="方正姚体" pitchFamily="2" charset="-122"/>
              </a:rPr>
              <a:t>90</a:t>
            </a:r>
            <a:r>
              <a:rPr lang="zh-CN" altLang="en-US" sz="2800" b="1" dirty="0" smtClean="0">
                <a:latin typeface="方正姚体" pitchFamily="2" charset="-122"/>
                <a:ea typeface="方正姚体" pitchFamily="2" charset="-122"/>
              </a:rPr>
              <a:t>岁生日纪念，他们选了</a:t>
            </a:r>
            <a:r>
              <a:rPr lang="zh-CN" altLang="en-US" sz="2800" b="1" dirty="0" smtClean="0">
                <a:solidFill>
                  <a:schemeClr val="accent1">
                    <a:lumMod val="75000"/>
                  </a:schemeClr>
                </a:solidFill>
                <a:latin typeface="方正姚体" pitchFamily="2" charset="-122"/>
                <a:ea typeface="方正姚体" pitchFamily="2" charset="-122"/>
              </a:rPr>
              <a:t>四根红色</a:t>
            </a:r>
            <a:r>
              <a:rPr lang="zh-CN" altLang="en-US" sz="2800" b="1" dirty="0" smtClean="0">
                <a:latin typeface="方正姚体" pitchFamily="2" charset="-122"/>
                <a:ea typeface="方正姚体" pitchFamily="2" charset="-122"/>
              </a:rPr>
              <a:t>和</a:t>
            </a:r>
            <a:r>
              <a:rPr lang="zh-CN" altLang="en-US" sz="2800" b="1" dirty="0" smtClean="0">
                <a:solidFill>
                  <a:schemeClr val="accent1">
                    <a:lumMod val="75000"/>
                  </a:schemeClr>
                </a:solidFill>
                <a:latin typeface="方正姚体" pitchFamily="2" charset="-122"/>
                <a:ea typeface="方正姚体" pitchFamily="2" charset="-122"/>
              </a:rPr>
              <a:t>三根金黄色</a:t>
            </a:r>
            <a:r>
              <a:rPr lang="zh-CN" altLang="en-US" sz="2800" b="1" dirty="0" smtClean="0">
                <a:latin typeface="方正姚体" pitchFamily="2" charset="-122"/>
                <a:ea typeface="方正姚体" pitchFamily="2" charset="-122"/>
              </a:rPr>
              <a:t>，蜡烛点着时教授恍然大悟，你知道这是为什么吗？知道他们的蜡烛是怎么排列的吗？</a:t>
            </a:r>
            <a:endParaRPr lang="zh-CN" altLang="en-US" sz="2800" b="1" dirty="0">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9459" name="Rectangle 6"/>
          <p:cNvSpPr>
            <a:spLocks noChangeArrowheads="1"/>
          </p:cNvSpPr>
          <p:nvPr/>
        </p:nvSpPr>
        <p:spPr bwMode="auto">
          <a:xfrm>
            <a:off x="107504" y="620688"/>
            <a:ext cx="4500563" cy="584775"/>
          </a:xfrm>
          <a:prstGeom prst="rect">
            <a:avLst/>
          </a:prstGeom>
          <a:noFill/>
          <a:ln w="9525" algn="ctr">
            <a:noFill/>
            <a:miter lim="800000"/>
            <a:headEnd/>
            <a:tailEnd/>
          </a:ln>
        </p:spPr>
        <p:txBody>
          <a:bodyPr>
            <a:spAutoFit/>
          </a:bodyPr>
          <a:lstStyle/>
          <a:p>
            <a:pPr eaLnBrk="1" hangingPunct="1">
              <a:spcBef>
                <a:spcPct val="50000"/>
              </a:spcBef>
              <a:buClr>
                <a:schemeClr val="hlink"/>
              </a:buClr>
              <a:buSzPct val="60000"/>
              <a:buFont typeface="Wingdings" pitchFamily="2" charset="2"/>
              <a:buNone/>
            </a:pPr>
            <a:r>
              <a:rPr lang="en-US" altLang="zh-CN" b="1">
                <a:solidFill>
                  <a:schemeClr val="accent2">
                    <a:lumMod val="75000"/>
                  </a:schemeClr>
                </a:solidFill>
                <a:latin typeface="华文楷体" pitchFamily="2" charset="-122"/>
                <a:ea typeface="华文楷体" pitchFamily="2" charset="-122"/>
              </a:rPr>
              <a:t>2.1.3 </a:t>
            </a:r>
            <a:r>
              <a:rPr lang="zh-CN" altLang="en-US" b="1">
                <a:solidFill>
                  <a:schemeClr val="accent2">
                    <a:lumMod val="75000"/>
                  </a:schemeClr>
                </a:solidFill>
                <a:latin typeface="华文楷体" pitchFamily="2" charset="-122"/>
                <a:ea typeface="华文楷体" pitchFamily="2" charset="-122"/>
              </a:rPr>
              <a:t>数制间转换</a:t>
            </a:r>
          </a:p>
        </p:txBody>
      </p:sp>
      <p:sp>
        <p:nvSpPr>
          <p:cNvPr id="139271" name="Rectangle 7"/>
          <p:cNvSpPr>
            <a:spLocks noChangeArrowheads="1"/>
          </p:cNvSpPr>
          <p:nvPr/>
        </p:nvSpPr>
        <p:spPr bwMode="auto">
          <a:xfrm>
            <a:off x="323528" y="2876127"/>
            <a:ext cx="4827260" cy="546946"/>
          </a:xfrm>
          <a:prstGeom prst="rect">
            <a:avLst/>
          </a:prstGeom>
          <a:noFill/>
          <a:ln w="12700">
            <a:noFill/>
            <a:miter lim="800000"/>
            <a:headEnd/>
            <a:tailEnd/>
          </a:ln>
        </p:spPr>
        <p:txBody>
          <a:bodyPr wrap="none" lIns="90000" tIns="46800" rIns="90000" bIns="46800" anchor="ctr">
            <a:spAutoFit/>
          </a:bodyPr>
          <a:lstStyle/>
          <a:p>
            <a:pPr eaLnBrk="1" hangingPunct="1">
              <a:lnSpc>
                <a:spcPct val="105000"/>
              </a:lnSpc>
              <a:buFont typeface="Wingdings 2" pitchFamily="18" charset="2"/>
              <a:buNone/>
            </a:pPr>
            <a:r>
              <a:rPr lang="en-US" altLang="zh-CN" sz="2800" b="1" dirty="0">
                <a:solidFill>
                  <a:srgbClr val="0033CC"/>
                </a:solidFill>
                <a:latin typeface="华文楷体" pitchFamily="2" charset="-122"/>
                <a:ea typeface="华文楷体" pitchFamily="2" charset="-122"/>
              </a:rPr>
              <a:t>1. </a:t>
            </a:r>
            <a:r>
              <a:rPr lang="zh-CN" altLang="en-US" sz="2800" b="1" dirty="0">
                <a:solidFill>
                  <a:srgbClr val="0033CC"/>
                </a:solidFill>
                <a:latin typeface="华文楷体" pitchFamily="2" charset="-122"/>
                <a:ea typeface="华文楷体" pitchFamily="2" charset="-122"/>
              </a:rPr>
              <a:t>非十进制数转换为十进制数</a:t>
            </a:r>
          </a:p>
        </p:txBody>
      </p:sp>
      <p:sp>
        <p:nvSpPr>
          <p:cNvPr id="139272" name="AutoShape 8"/>
          <p:cNvSpPr>
            <a:spLocks noChangeArrowheads="1"/>
          </p:cNvSpPr>
          <p:nvPr/>
        </p:nvSpPr>
        <p:spPr bwMode="auto">
          <a:xfrm>
            <a:off x="323850" y="1246188"/>
            <a:ext cx="7486650" cy="1622425"/>
          </a:xfrm>
          <a:prstGeom prst="horizontalScroll">
            <a:avLst>
              <a:gd name="adj" fmla="val 14556"/>
            </a:avLst>
          </a:prstGeom>
          <a:gradFill rotWithShape="1">
            <a:gsLst>
              <a:gs pos="0">
                <a:srgbClr val="CCFFFF"/>
              </a:gs>
              <a:gs pos="50000">
                <a:srgbClr val="FFFFFF"/>
              </a:gs>
              <a:gs pos="100000">
                <a:srgbClr val="CCFFFF"/>
              </a:gs>
            </a:gsLst>
            <a:lin ang="5400000" scaled="1"/>
          </a:gradFill>
          <a:ln w="38100">
            <a:solidFill>
              <a:srgbClr val="800000"/>
            </a:solidFill>
            <a:round/>
            <a:headEnd/>
            <a:tailEnd/>
          </a:ln>
        </p:spPr>
        <p:txBody>
          <a:bodyPr wrap="none" lIns="90000" tIns="46800" rIns="90000" bIns="46800" anchor="ctr"/>
          <a:lstStyle/>
          <a:p>
            <a:pPr eaLnBrk="1" hangingPunct="1"/>
            <a:r>
              <a:rPr lang="zh-CN" altLang="en-US" sz="2800" b="1" dirty="0">
                <a:solidFill>
                  <a:srgbClr val="3A001D"/>
                </a:solidFill>
                <a:latin typeface="华文楷体" pitchFamily="2" charset="-122"/>
                <a:ea typeface="华文楷体" pitchFamily="2" charset="-122"/>
              </a:rPr>
              <a:t>分为两类：</a:t>
            </a:r>
            <a:r>
              <a:rPr lang="zh-CN" altLang="en-US" sz="2800" b="1" dirty="0">
                <a:solidFill>
                  <a:srgbClr val="000066"/>
                </a:solidFill>
                <a:latin typeface="华文楷体" pitchFamily="2" charset="-122"/>
                <a:ea typeface="华文楷体" pitchFamily="2" charset="-122"/>
              </a:rPr>
              <a:t>非十进制数</a:t>
            </a:r>
            <a:r>
              <a:rPr lang="zh-CN" altLang="en-US" sz="2800" b="1" dirty="0">
                <a:solidFill>
                  <a:srgbClr val="A50021"/>
                </a:solidFill>
                <a:latin typeface="华文楷体" pitchFamily="2" charset="-122"/>
                <a:ea typeface="华文楷体" pitchFamily="2" charset="-122"/>
              </a:rPr>
              <a:t>转换为</a:t>
            </a:r>
            <a:r>
              <a:rPr lang="zh-CN" altLang="en-US" sz="2800" b="1" dirty="0" smtClean="0">
                <a:solidFill>
                  <a:srgbClr val="000066"/>
                </a:solidFill>
                <a:latin typeface="华文楷体" pitchFamily="2" charset="-122"/>
                <a:ea typeface="华文楷体" pitchFamily="2" charset="-122"/>
              </a:rPr>
              <a:t>十进制数</a:t>
            </a:r>
            <a:endParaRPr lang="zh-CN" altLang="en-US" sz="2800" b="1" dirty="0">
              <a:solidFill>
                <a:srgbClr val="000066"/>
              </a:solidFill>
              <a:latin typeface="华文楷体" pitchFamily="2" charset="-122"/>
              <a:ea typeface="华文楷体" pitchFamily="2" charset="-122"/>
            </a:endParaRPr>
          </a:p>
          <a:p>
            <a:pPr eaLnBrk="1" hangingPunct="1"/>
            <a:r>
              <a:rPr lang="zh-CN" altLang="en-US" sz="2800" b="1" dirty="0">
                <a:solidFill>
                  <a:schemeClr val="bg2"/>
                </a:solidFill>
                <a:latin typeface="华文楷体" pitchFamily="2" charset="-122"/>
                <a:ea typeface="华文楷体" pitchFamily="2" charset="-122"/>
              </a:rPr>
              <a:t>       		</a:t>
            </a:r>
            <a:r>
              <a:rPr lang="zh-CN" altLang="en-US" sz="2800" b="1" dirty="0" smtClean="0">
                <a:solidFill>
                  <a:srgbClr val="000066"/>
                </a:solidFill>
                <a:latin typeface="华文楷体" pitchFamily="2" charset="-122"/>
                <a:ea typeface="华文楷体" pitchFamily="2" charset="-122"/>
              </a:rPr>
              <a:t>十进制数</a:t>
            </a:r>
            <a:r>
              <a:rPr lang="zh-CN" altLang="en-US" sz="2800" b="1" dirty="0" smtClean="0">
                <a:solidFill>
                  <a:srgbClr val="A50021"/>
                </a:solidFill>
                <a:latin typeface="华文楷体" pitchFamily="2" charset="-122"/>
                <a:ea typeface="华文楷体" pitchFamily="2" charset="-122"/>
              </a:rPr>
              <a:t>转换</a:t>
            </a:r>
            <a:r>
              <a:rPr lang="zh-CN" altLang="en-US" sz="2800" b="1" dirty="0">
                <a:solidFill>
                  <a:srgbClr val="A50021"/>
                </a:solidFill>
                <a:latin typeface="华文楷体" pitchFamily="2" charset="-122"/>
                <a:ea typeface="华文楷体" pitchFamily="2" charset="-122"/>
              </a:rPr>
              <a:t>为</a:t>
            </a:r>
            <a:r>
              <a:rPr lang="zh-CN" altLang="en-US" sz="2800" b="1" dirty="0">
                <a:solidFill>
                  <a:srgbClr val="000066"/>
                </a:solidFill>
                <a:latin typeface="华文楷体" pitchFamily="2" charset="-122"/>
                <a:ea typeface="华文楷体" pitchFamily="2" charset="-122"/>
              </a:rPr>
              <a:t>非</a:t>
            </a:r>
            <a:r>
              <a:rPr lang="zh-CN" altLang="en-US" sz="2800" b="1" dirty="0" smtClean="0">
                <a:solidFill>
                  <a:srgbClr val="000066"/>
                </a:solidFill>
                <a:latin typeface="华文楷体" pitchFamily="2" charset="-122"/>
                <a:ea typeface="华文楷体" pitchFamily="2" charset="-122"/>
              </a:rPr>
              <a:t>十进制数</a:t>
            </a:r>
            <a:endParaRPr lang="zh-CN" altLang="en-US" sz="2800" b="1" dirty="0">
              <a:solidFill>
                <a:srgbClr val="000066"/>
              </a:solidFill>
              <a:latin typeface="华文楷体" pitchFamily="2" charset="-122"/>
              <a:ea typeface="华文楷体" pitchFamily="2" charset="-122"/>
            </a:endParaRPr>
          </a:p>
        </p:txBody>
      </p:sp>
      <p:grpSp>
        <p:nvGrpSpPr>
          <p:cNvPr id="2" name="Group 9"/>
          <p:cNvGrpSpPr>
            <a:grpSpLocks/>
          </p:cNvGrpSpPr>
          <p:nvPr/>
        </p:nvGrpSpPr>
        <p:grpSpPr bwMode="auto">
          <a:xfrm>
            <a:off x="619125" y="3670300"/>
            <a:ext cx="4271963" cy="525463"/>
            <a:chOff x="391" y="2199"/>
            <a:chExt cx="2691" cy="331"/>
          </a:xfrm>
        </p:grpSpPr>
        <p:sp>
          <p:nvSpPr>
            <p:cNvPr id="19468" name="Text Box 10"/>
            <p:cNvSpPr txBox="1">
              <a:spLocks noChangeArrowheads="1"/>
            </p:cNvSpPr>
            <p:nvPr/>
          </p:nvSpPr>
          <p:spPr bwMode="auto">
            <a:xfrm>
              <a:off x="391" y="2199"/>
              <a:ext cx="2691" cy="331"/>
            </a:xfrm>
            <a:prstGeom prst="rect">
              <a:avLst/>
            </a:prstGeom>
            <a:noFill/>
            <a:ln w="12700">
              <a:noFill/>
              <a:miter lim="800000"/>
              <a:headEnd/>
              <a:tailEnd/>
            </a:ln>
          </p:spPr>
          <p:txBody>
            <a:bodyPr wrap="none" lIns="90000" tIns="46800" rIns="90000" bIns="46800" anchor="ctr">
              <a:spAutoFit/>
            </a:bodyPr>
            <a:lstStyle/>
            <a:p>
              <a:pPr>
                <a:buClr>
                  <a:srgbClr val="800000"/>
                </a:buClr>
                <a:buFont typeface="Wingdings 2" pitchFamily="18" charset="2"/>
                <a:buChar char=""/>
              </a:pPr>
              <a:r>
                <a:rPr lang="en-US" altLang="zh-CN" sz="2800" b="1">
                  <a:solidFill>
                    <a:srgbClr val="FFFF00"/>
                  </a:solidFill>
                  <a:latin typeface="华文楷体" pitchFamily="2" charset="-122"/>
                  <a:ea typeface="华文楷体" pitchFamily="2" charset="-122"/>
                </a:rPr>
                <a:t> </a:t>
              </a:r>
              <a:r>
                <a:rPr lang="zh-CN" altLang="en-US" sz="2800" b="1">
                  <a:latin typeface="华文楷体" pitchFamily="2" charset="-122"/>
                  <a:ea typeface="华文楷体" pitchFamily="2" charset="-122"/>
                </a:rPr>
                <a:t>二进制数         十进制数</a:t>
              </a:r>
            </a:p>
          </p:txBody>
        </p:sp>
        <p:sp>
          <p:nvSpPr>
            <p:cNvPr id="19469" name="AutoShape 11"/>
            <p:cNvSpPr>
              <a:spLocks noChangeArrowheads="1"/>
            </p:cNvSpPr>
            <p:nvPr/>
          </p:nvSpPr>
          <p:spPr bwMode="auto">
            <a:xfrm>
              <a:off x="1632" y="2304"/>
              <a:ext cx="440" cy="148"/>
            </a:xfrm>
            <a:prstGeom prst="rightArrow">
              <a:avLst>
                <a:gd name="adj1" fmla="val 50000"/>
                <a:gd name="adj2" fmla="val 74324"/>
              </a:avLst>
            </a:prstGeom>
            <a:solidFill>
              <a:srgbClr val="660033"/>
            </a:solidFill>
            <a:ln w="38100">
              <a:solidFill>
                <a:srgbClr val="000066"/>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sp>
        <p:nvSpPr>
          <p:cNvPr id="139276" name="Text Box 12"/>
          <p:cNvSpPr txBox="1">
            <a:spLocks noChangeArrowheads="1"/>
          </p:cNvSpPr>
          <p:nvPr/>
        </p:nvSpPr>
        <p:spPr bwMode="auto">
          <a:xfrm>
            <a:off x="1670050" y="4314856"/>
            <a:ext cx="3571532" cy="525401"/>
          </a:xfrm>
          <a:prstGeom prst="rect">
            <a:avLst/>
          </a:prstGeom>
          <a:noFill/>
          <a:ln w="12700">
            <a:noFill/>
            <a:miter lim="800000"/>
            <a:headEnd/>
            <a:tailEnd/>
          </a:ln>
        </p:spPr>
        <p:txBody>
          <a:bodyPr wrap="none" lIns="90000" tIns="46800" rIns="90000" bIns="46800" anchor="ctr">
            <a:spAutoFit/>
          </a:bodyPr>
          <a:lstStyle/>
          <a:p>
            <a:r>
              <a:rPr lang="en-US" altLang="zh-CN" sz="2800" b="1" dirty="0"/>
              <a:t>(</a:t>
            </a:r>
            <a:r>
              <a:rPr lang="en-US" altLang="zh-CN" sz="2800" b="1" dirty="0" smtClean="0"/>
              <a:t>110.101)</a:t>
            </a:r>
            <a:r>
              <a:rPr lang="en-US" altLang="zh-CN" sz="2800" b="1" baseline="-25000" dirty="0" smtClean="0">
                <a:solidFill>
                  <a:srgbClr val="0033CC"/>
                </a:solidFill>
              </a:rPr>
              <a:t>2</a:t>
            </a:r>
            <a:r>
              <a:rPr lang="en-US" altLang="zh-CN" sz="2800" b="1" baseline="-25000" dirty="0" smtClean="0">
                <a:solidFill>
                  <a:schemeClr val="tx2"/>
                </a:solidFill>
              </a:rPr>
              <a:t> </a:t>
            </a:r>
            <a:r>
              <a:rPr lang="en-US" altLang="zh-CN" sz="2800" b="1" baseline="-25000" dirty="0" smtClean="0"/>
              <a:t> </a:t>
            </a:r>
            <a:r>
              <a:rPr lang="en-US" altLang="zh-CN" sz="2800" b="1" dirty="0"/>
              <a:t>= (           )</a:t>
            </a:r>
            <a:r>
              <a:rPr lang="en-US" altLang="zh-CN" sz="2800" b="1" baseline="-25000" dirty="0">
                <a:solidFill>
                  <a:srgbClr val="0033CC"/>
                </a:solidFill>
              </a:rPr>
              <a:t>10</a:t>
            </a:r>
          </a:p>
        </p:txBody>
      </p:sp>
      <p:sp>
        <p:nvSpPr>
          <p:cNvPr id="139278" name="WordArt 14"/>
          <p:cNvSpPr>
            <a:spLocks noChangeArrowheads="1" noChangeShapeType="1" noTextEdit="1"/>
          </p:cNvSpPr>
          <p:nvPr/>
        </p:nvSpPr>
        <p:spPr bwMode="auto">
          <a:xfrm rot="-1263449">
            <a:off x="917575" y="4338638"/>
            <a:ext cx="574675" cy="866775"/>
          </a:xfrm>
          <a:prstGeom prst="rect">
            <a:avLst/>
          </a:prstGeom>
        </p:spPr>
        <p:txBody>
          <a:bodyPr wrap="none" fromWordArt="1">
            <a:prstTxWarp prst="textPlain">
              <a:avLst>
                <a:gd name="adj" fmla="val 45704"/>
              </a:avLst>
            </a:prstTxWarp>
          </a:bodyPr>
          <a:lstStyle/>
          <a:p>
            <a:pPr algn="ctr"/>
            <a:r>
              <a:rPr lang="en-US" altLang="zh-CN" sz="3600" b="1" kern="10" normalizeH="1">
                <a:ln w="9525">
                  <a:noFill/>
                  <a:round/>
                  <a:headEnd/>
                  <a:tailEnd/>
                </a:ln>
                <a:gradFill rotWithShape="1">
                  <a:gsLst>
                    <a:gs pos="0">
                      <a:srgbClr val="FF0066"/>
                    </a:gs>
                    <a:gs pos="100000">
                      <a:srgbClr val="800000"/>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normalizeH="1">
              <a:ln w="9525">
                <a:noFill/>
                <a:round/>
                <a:headEnd/>
                <a:tailEnd/>
              </a:ln>
              <a:gradFill rotWithShape="1">
                <a:gsLst>
                  <a:gs pos="0">
                    <a:srgbClr val="FF0066"/>
                  </a:gs>
                  <a:gs pos="100000">
                    <a:srgbClr val="800000"/>
                  </a:gs>
                </a:gsLst>
                <a:path path="rect">
                  <a:fillToRect r="100000" b="100000"/>
                </a:path>
              </a:gradFill>
              <a:effectLst>
                <a:outerShdw dist="35921" dir="2700000" algn="ctr" rotWithShape="0">
                  <a:srgbClr val="C0C0C0"/>
                </a:outerShdw>
              </a:effectLst>
              <a:latin typeface="宋体"/>
              <a:ea typeface="宋体"/>
            </a:endParaRPr>
          </a:p>
        </p:txBody>
      </p:sp>
      <p:sp>
        <p:nvSpPr>
          <p:cNvPr id="139279" name="Text Box 15"/>
          <p:cNvSpPr txBox="1">
            <a:spLocks noChangeArrowheads="1"/>
          </p:cNvSpPr>
          <p:nvPr/>
        </p:nvSpPr>
        <p:spPr bwMode="auto">
          <a:xfrm>
            <a:off x="3336925" y="4325969"/>
            <a:ext cx="1557338" cy="525401"/>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lang="en-US" altLang="zh-CN" sz="2800" b="1" dirty="0">
                <a:solidFill>
                  <a:schemeClr val="accent1">
                    <a:lumMod val="75000"/>
                  </a:schemeClr>
                </a:solidFill>
                <a:latin typeface="Arial" pitchFamily="34" charset="0"/>
              </a:rPr>
              <a:t>    6.625   </a:t>
            </a:r>
            <a:endParaRPr lang="en-US" altLang="zh-CN" sz="2800" dirty="0">
              <a:solidFill>
                <a:schemeClr val="accent1">
                  <a:lumMod val="75000"/>
                </a:schemeClr>
              </a:solidFill>
              <a:latin typeface="Arial" pitchFamily="34" charset="0"/>
            </a:endParaRPr>
          </a:p>
        </p:txBody>
      </p:sp>
      <p:sp>
        <p:nvSpPr>
          <p:cNvPr id="139280" name="AutoShape 16" descr="蓝色砂纸"/>
          <p:cNvSpPr>
            <a:spLocks noChangeArrowheads="1"/>
          </p:cNvSpPr>
          <p:nvPr/>
        </p:nvSpPr>
        <p:spPr bwMode="auto">
          <a:xfrm>
            <a:off x="5235575" y="3814763"/>
            <a:ext cx="3324225" cy="755650"/>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400" b="1">
                <a:ea typeface="隶书" pitchFamily="49" charset="-122"/>
              </a:rPr>
              <a:t>按权展开法</a:t>
            </a:r>
            <a:endParaRPr lang="zh-CN" altLang="en-US" sz="3600" b="1">
              <a:ea typeface="隶书" pitchFamily="49" charset="-122"/>
            </a:endParaRPr>
          </a:p>
        </p:txBody>
      </p:sp>
      <p:sp>
        <p:nvSpPr>
          <p:cNvPr id="18447" name="Text Box 15"/>
          <p:cNvSpPr txBox="1">
            <a:spLocks noChangeArrowheads="1"/>
          </p:cNvSpPr>
          <p:nvPr/>
        </p:nvSpPr>
        <p:spPr bwMode="auto">
          <a:xfrm>
            <a:off x="1258888" y="5373688"/>
            <a:ext cx="2881312"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例</a:t>
            </a:r>
            <a:r>
              <a:rPr lang="en-US" altLang="zh-CN" b="1" dirty="0" smtClean="0">
                <a:latin typeface="华文楷体" pitchFamily="2" charset="-122"/>
                <a:ea typeface="华文楷体" pitchFamily="2" charset="-122"/>
              </a:rPr>
              <a:t>2-1】P18</a:t>
            </a:r>
            <a:endParaRPr lang="en-US" altLang="zh-CN" b="1"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blinds(horizontal)">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blinds(horizontal)">
                                      <p:cBhvr>
                                        <p:cTn id="12" dur="500"/>
                                        <p:tgtEl>
                                          <p:spTgt spid="139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39278"/>
                                        </p:tgtEl>
                                        <p:attrNameLst>
                                          <p:attrName>style.visibility</p:attrName>
                                        </p:attrNameLst>
                                      </p:cBhvr>
                                      <p:to>
                                        <p:strVal val="visible"/>
                                      </p:to>
                                    </p:set>
                                    <p:anim calcmode="lin" valueType="num">
                                      <p:cBhvr>
                                        <p:cTn id="21" dur="1000" fill="hold"/>
                                        <p:tgtEl>
                                          <p:spTgt spid="139278"/>
                                        </p:tgtEl>
                                        <p:attrNameLst>
                                          <p:attrName>ppt_w</p:attrName>
                                        </p:attrNameLst>
                                      </p:cBhvr>
                                      <p:tavLst>
                                        <p:tav tm="0">
                                          <p:val>
                                            <p:fltVal val="0"/>
                                          </p:val>
                                        </p:tav>
                                        <p:tav tm="100000">
                                          <p:val>
                                            <p:strVal val="#ppt_w"/>
                                          </p:val>
                                        </p:tav>
                                      </p:tavLst>
                                    </p:anim>
                                    <p:anim calcmode="lin" valueType="num">
                                      <p:cBhvr>
                                        <p:cTn id="22" dur="1000" fill="hold"/>
                                        <p:tgtEl>
                                          <p:spTgt spid="139278"/>
                                        </p:tgtEl>
                                        <p:attrNameLst>
                                          <p:attrName>ppt_h</p:attrName>
                                        </p:attrNameLst>
                                      </p:cBhvr>
                                      <p:tavLst>
                                        <p:tav tm="0">
                                          <p:val>
                                            <p:fltVal val="0"/>
                                          </p:val>
                                        </p:tav>
                                        <p:tav tm="100000">
                                          <p:val>
                                            <p:strVal val="#ppt_h"/>
                                          </p:val>
                                        </p:tav>
                                      </p:tavLst>
                                    </p:anim>
                                    <p:anim calcmode="lin" valueType="num">
                                      <p:cBhvr>
                                        <p:cTn id="23" dur="1000" fill="hold"/>
                                        <p:tgtEl>
                                          <p:spTgt spid="139278"/>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39278"/>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1000"/>
                            </p:stCondLst>
                            <p:childTnLst>
                              <p:par>
                                <p:cTn id="26" presetID="12" presetClass="entr" presetSubtype="8" fill="hold" grpId="0" nodeType="afterEffect">
                                  <p:stCondLst>
                                    <p:cond delay="0"/>
                                  </p:stCondLst>
                                  <p:childTnLst>
                                    <p:set>
                                      <p:cBhvr>
                                        <p:cTn id="27" dur="1" fill="hold">
                                          <p:stCondLst>
                                            <p:cond delay="0"/>
                                          </p:stCondLst>
                                        </p:cTn>
                                        <p:tgtEl>
                                          <p:spTgt spid="139276"/>
                                        </p:tgtEl>
                                        <p:attrNameLst>
                                          <p:attrName>style.visibility</p:attrName>
                                        </p:attrNameLst>
                                      </p:cBhvr>
                                      <p:to>
                                        <p:strVal val="visible"/>
                                      </p:to>
                                    </p:set>
                                    <p:animEffect transition="in" filter="slide(fromLeft)">
                                      <p:cBhvr>
                                        <p:cTn id="28" dur="500"/>
                                        <p:tgtEl>
                                          <p:spTgt spid="1392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9280"/>
                                        </p:tgtEl>
                                        <p:attrNameLst>
                                          <p:attrName>style.visibility</p:attrName>
                                        </p:attrNameLst>
                                      </p:cBhvr>
                                      <p:to>
                                        <p:strVal val="visible"/>
                                      </p:to>
                                    </p:set>
                                    <p:animEffect transition="in" filter="box(in)">
                                      <p:cBhvr>
                                        <p:cTn id="33" dur="500"/>
                                        <p:tgtEl>
                                          <p:spTgt spid="1392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39279"/>
                                        </p:tgtEl>
                                        <p:attrNameLst>
                                          <p:attrName>style.visibility</p:attrName>
                                        </p:attrNameLst>
                                      </p:cBhvr>
                                      <p:to>
                                        <p:strVal val="visible"/>
                                      </p:to>
                                    </p:set>
                                    <p:anim calcmode="lin" valueType="num">
                                      <p:cBhvr>
                                        <p:cTn id="38" dur="1000" fill="hold"/>
                                        <p:tgtEl>
                                          <p:spTgt spid="139279"/>
                                        </p:tgtEl>
                                        <p:attrNameLst>
                                          <p:attrName>ppt_w</p:attrName>
                                        </p:attrNameLst>
                                      </p:cBhvr>
                                      <p:tavLst>
                                        <p:tav tm="0">
                                          <p:val>
                                            <p:fltVal val="0"/>
                                          </p:val>
                                        </p:tav>
                                        <p:tav tm="100000">
                                          <p:val>
                                            <p:strVal val="#ppt_w"/>
                                          </p:val>
                                        </p:tav>
                                      </p:tavLst>
                                    </p:anim>
                                    <p:anim calcmode="lin" valueType="num">
                                      <p:cBhvr>
                                        <p:cTn id="39" dur="1000" fill="hold"/>
                                        <p:tgtEl>
                                          <p:spTgt spid="139279"/>
                                        </p:tgtEl>
                                        <p:attrNameLst>
                                          <p:attrName>ppt_h</p:attrName>
                                        </p:attrNameLst>
                                      </p:cBhvr>
                                      <p:tavLst>
                                        <p:tav tm="0">
                                          <p:val>
                                            <p:fltVal val="0"/>
                                          </p:val>
                                        </p:tav>
                                        <p:tav tm="100000">
                                          <p:val>
                                            <p:strVal val="#ppt_h"/>
                                          </p:val>
                                        </p:tav>
                                      </p:tavLst>
                                    </p:anim>
                                    <p:anim calcmode="lin" valueType="num">
                                      <p:cBhvr>
                                        <p:cTn id="40" dur="1000" fill="hold"/>
                                        <p:tgtEl>
                                          <p:spTgt spid="139279"/>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3927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p:bldP spid="139272" grpId="0" animBg="1" autoUpdateAnimBg="0"/>
      <p:bldP spid="139276" grpId="0" autoUpdateAnimBg="0"/>
      <p:bldP spid="139278" grpId="0" animBg="1"/>
      <p:bldP spid="139279" grpId="0" autoUpdateAnimBg="0"/>
      <p:bldP spid="139280" grpId="0" animBg="1" autoUpdateAnimBg="0"/>
      <p:bldP spid="184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51520" y="805934"/>
            <a:ext cx="4958707" cy="586957"/>
          </a:xfrm>
          <a:prstGeom prst="rect">
            <a:avLst/>
          </a:prstGeom>
          <a:noFill/>
          <a:ln w="12700">
            <a:noFill/>
            <a:miter lim="800000"/>
            <a:headEnd/>
            <a:tailEnd/>
          </a:ln>
        </p:spPr>
        <p:txBody>
          <a:bodyPr wrap="none" lIns="90000" tIns="46800" rIns="90000" bIns="46800" anchor="ctr">
            <a:spAutoFit/>
          </a:bodyPr>
          <a:lstStyle/>
          <a:p>
            <a:pPr>
              <a:buClr>
                <a:srgbClr val="800000"/>
              </a:buClr>
              <a:buFont typeface="Wingdings 2" pitchFamily="18" charset="2"/>
              <a:buChar char=""/>
            </a:pPr>
            <a:r>
              <a:rPr lang="en-US" altLang="zh-CN" b="1" dirty="0">
                <a:solidFill>
                  <a:srgbClr val="FFFF00"/>
                </a:solidFill>
                <a:latin typeface="华文楷体" pitchFamily="2" charset="-122"/>
                <a:ea typeface="华文楷体" pitchFamily="2" charset="-122"/>
              </a:rPr>
              <a:t>  </a:t>
            </a:r>
            <a:r>
              <a:rPr lang="zh-CN" altLang="en-US" b="1" dirty="0">
                <a:latin typeface="华文楷体" pitchFamily="2" charset="-122"/>
                <a:ea typeface="华文楷体" pitchFamily="2" charset="-122"/>
              </a:rPr>
              <a:t>八进制数         十进制数</a:t>
            </a:r>
            <a:endParaRPr lang="zh-CN" altLang="en-US" dirty="0">
              <a:latin typeface="华文楷体" pitchFamily="2" charset="-122"/>
              <a:ea typeface="华文楷体" pitchFamily="2" charset="-122"/>
            </a:endParaRPr>
          </a:p>
        </p:txBody>
      </p:sp>
      <p:sp>
        <p:nvSpPr>
          <p:cNvPr id="20483" name="AutoShape 5"/>
          <p:cNvSpPr>
            <a:spLocks noChangeArrowheads="1"/>
          </p:cNvSpPr>
          <p:nvPr/>
        </p:nvSpPr>
        <p:spPr bwMode="auto">
          <a:xfrm>
            <a:off x="2699792" y="980728"/>
            <a:ext cx="698500" cy="234950"/>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p>
        </p:txBody>
      </p:sp>
      <p:sp>
        <p:nvSpPr>
          <p:cNvPr id="141318" name="Text Box 6"/>
          <p:cNvSpPr txBox="1">
            <a:spLocks noChangeArrowheads="1"/>
          </p:cNvSpPr>
          <p:nvPr/>
        </p:nvSpPr>
        <p:spPr bwMode="auto">
          <a:xfrm>
            <a:off x="1147763" y="2228266"/>
            <a:ext cx="3969654" cy="586957"/>
          </a:xfrm>
          <a:prstGeom prst="rect">
            <a:avLst/>
          </a:prstGeom>
          <a:noFill/>
          <a:ln w="12700">
            <a:noFill/>
            <a:miter lim="800000"/>
            <a:headEnd/>
            <a:tailEnd/>
          </a:ln>
        </p:spPr>
        <p:txBody>
          <a:bodyPr wrap="none" lIns="90000" tIns="46800" rIns="90000" bIns="46800" anchor="ctr">
            <a:spAutoFit/>
          </a:bodyPr>
          <a:lstStyle/>
          <a:p>
            <a:r>
              <a:rPr lang="en-US" altLang="zh-CN" b="1" dirty="0"/>
              <a:t>(304.6)</a:t>
            </a:r>
            <a:r>
              <a:rPr lang="en-US" altLang="zh-CN" b="1" baseline="-25000" dirty="0">
                <a:solidFill>
                  <a:srgbClr val="0033CC"/>
                </a:solidFill>
              </a:rPr>
              <a:t>8</a:t>
            </a:r>
            <a:r>
              <a:rPr lang="en-US" altLang="zh-CN" b="1" baseline="-25000" dirty="0"/>
              <a:t>  </a:t>
            </a:r>
            <a:r>
              <a:rPr lang="en-US" altLang="zh-CN" b="1" dirty="0"/>
              <a:t>= (              )</a:t>
            </a:r>
            <a:r>
              <a:rPr lang="en-US" altLang="zh-CN" b="1" baseline="-25000" dirty="0">
                <a:solidFill>
                  <a:srgbClr val="0033CC"/>
                </a:solidFill>
              </a:rPr>
              <a:t>10</a:t>
            </a:r>
          </a:p>
        </p:txBody>
      </p:sp>
      <p:sp>
        <p:nvSpPr>
          <p:cNvPr id="141319" name="Text Box 7"/>
          <p:cNvSpPr txBox="1">
            <a:spLocks noChangeArrowheads="1"/>
          </p:cNvSpPr>
          <p:nvPr/>
        </p:nvSpPr>
        <p:spPr bwMode="auto">
          <a:xfrm>
            <a:off x="266700" y="3357563"/>
            <a:ext cx="8985250" cy="1920875"/>
          </a:xfrm>
          <a:prstGeom prst="rect">
            <a:avLst/>
          </a:prstGeom>
          <a:noFill/>
          <a:ln w="12700">
            <a:noFill/>
            <a:miter lim="800000"/>
            <a:headEnd/>
            <a:tailEnd/>
          </a:ln>
        </p:spPr>
        <p:txBody>
          <a:bodyPr lIns="90000" tIns="46800" rIns="90000" bIns="46800" anchor="ctr">
            <a:spAutoFit/>
          </a:bodyPr>
          <a:lstStyle/>
          <a:p>
            <a:pPr>
              <a:lnSpc>
                <a:spcPct val="125000"/>
              </a:lnSpc>
            </a:pPr>
            <a:r>
              <a:rPr lang="en-US" altLang="zh-CN" b="1" dirty="0"/>
              <a:t>(304.6)</a:t>
            </a:r>
            <a:r>
              <a:rPr lang="en-US" altLang="zh-CN" b="1" baseline="-25000" dirty="0"/>
              <a:t>8 </a:t>
            </a:r>
            <a:r>
              <a:rPr lang="en-US" altLang="zh-CN" b="1" dirty="0"/>
              <a:t>= 3×8</a:t>
            </a:r>
            <a:r>
              <a:rPr lang="zh-CN" altLang="zh-CN" b="1" baseline="30000" dirty="0"/>
              <a:t>2 </a:t>
            </a:r>
            <a:r>
              <a:rPr lang="zh-CN" altLang="zh-CN" b="1" dirty="0"/>
              <a:t>+ </a:t>
            </a:r>
            <a:r>
              <a:rPr lang="zh-CN" altLang="en-US" b="1" dirty="0"/>
              <a:t>0</a:t>
            </a:r>
            <a:r>
              <a:rPr lang="zh-CN" altLang="zh-CN" b="1" dirty="0"/>
              <a:t>×8</a:t>
            </a:r>
            <a:r>
              <a:rPr lang="zh-CN" altLang="zh-CN" b="1" baseline="30000" dirty="0"/>
              <a:t>1 </a:t>
            </a:r>
            <a:r>
              <a:rPr lang="zh-CN" altLang="zh-CN" b="1" dirty="0"/>
              <a:t>+ </a:t>
            </a:r>
            <a:r>
              <a:rPr lang="zh-CN" altLang="en-US" b="1" dirty="0"/>
              <a:t>4</a:t>
            </a:r>
            <a:r>
              <a:rPr lang="zh-CN" altLang="zh-CN" b="1" dirty="0"/>
              <a:t>×8</a:t>
            </a:r>
            <a:r>
              <a:rPr lang="zh-CN" altLang="zh-CN" b="1" baseline="30000" dirty="0"/>
              <a:t>0 </a:t>
            </a:r>
            <a:r>
              <a:rPr lang="zh-CN" altLang="zh-CN" b="1" dirty="0"/>
              <a:t>+ </a:t>
            </a:r>
            <a:r>
              <a:rPr lang="zh-CN" altLang="en-US" b="1" dirty="0"/>
              <a:t>6</a:t>
            </a:r>
            <a:r>
              <a:rPr lang="zh-CN" altLang="zh-CN" b="1" dirty="0"/>
              <a:t>×8</a:t>
            </a:r>
            <a:r>
              <a:rPr lang="zh-CN" altLang="zh-CN" b="1" baseline="30000" dirty="0"/>
              <a:t>-1</a:t>
            </a:r>
            <a:endParaRPr lang="en-US" altLang="zh-CN" b="1" dirty="0"/>
          </a:p>
          <a:p>
            <a:pPr>
              <a:lnSpc>
                <a:spcPct val="125000"/>
              </a:lnSpc>
            </a:pPr>
            <a:r>
              <a:rPr lang="en-US" altLang="zh-CN" b="1" dirty="0"/>
              <a:t>	   = 192</a:t>
            </a:r>
            <a:r>
              <a:rPr lang="en-US" altLang="zh-CN" b="1" baseline="30000" dirty="0"/>
              <a:t> </a:t>
            </a:r>
            <a:r>
              <a:rPr lang="en-US" altLang="zh-CN" b="1" dirty="0"/>
              <a:t>+4</a:t>
            </a:r>
            <a:r>
              <a:rPr lang="en-US" altLang="zh-CN" b="1" baseline="30000" dirty="0"/>
              <a:t> </a:t>
            </a:r>
            <a:r>
              <a:rPr lang="en-US" altLang="zh-CN" b="1" dirty="0"/>
              <a:t>+ </a:t>
            </a:r>
            <a:r>
              <a:rPr lang="en-US" altLang="zh-CN" b="1" dirty="0" smtClean="0"/>
              <a:t>0.75</a:t>
            </a:r>
            <a:endParaRPr lang="en-US" altLang="zh-CN" b="1" baseline="30000" dirty="0"/>
          </a:p>
          <a:p>
            <a:pPr>
              <a:lnSpc>
                <a:spcPct val="125000"/>
              </a:lnSpc>
            </a:pPr>
            <a:r>
              <a:rPr lang="en-US" altLang="zh-CN" b="1" dirty="0"/>
              <a:t>	   = (</a:t>
            </a:r>
            <a:r>
              <a:rPr lang="en-US" altLang="zh-CN" b="1" dirty="0" smtClean="0"/>
              <a:t>196.75)</a:t>
            </a:r>
            <a:r>
              <a:rPr lang="en-US" altLang="zh-CN" b="1" baseline="-25000" dirty="0" smtClean="0"/>
              <a:t>10</a:t>
            </a:r>
            <a:endParaRPr lang="en-US" altLang="zh-CN" b="1" baseline="-25000" dirty="0"/>
          </a:p>
        </p:txBody>
      </p:sp>
      <p:sp>
        <p:nvSpPr>
          <p:cNvPr id="141320" name="WordArt 8"/>
          <p:cNvSpPr>
            <a:spLocks noChangeArrowheads="1" noChangeShapeType="1" noTextEdit="1"/>
          </p:cNvSpPr>
          <p:nvPr/>
        </p:nvSpPr>
        <p:spPr bwMode="auto">
          <a:xfrm rot="-1263449">
            <a:off x="395288" y="2262188"/>
            <a:ext cx="574675" cy="866775"/>
          </a:xfrm>
          <a:prstGeom prst="rect">
            <a:avLst/>
          </a:prstGeom>
        </p:spPr>
        <p:txBody>
          <a:bodyPr wrap="none" fromWordArt="1">
            <a:prstTxWarp prst="textPlain">
              <a:avLst>
                <a:gd name="adj" fmla="val 45704"/>
              </a:avLst>
            </a:prstTxWarp>
          </a:bodyPr>
          <a:lstStyle/>
          <a:p>
            <a:pPr algn="ctr"/>
            <a:r>
              <a:rPr lang="en-US" altLang="zh-CN"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sp>
        <p:nvSpPr>
          <p:cNvPr id="141321" name="Text Box 9"/>
          <p:cNvSpPr txBox="1">
            <a:spLocks noChangeArrowheads="1"/>
          </p:cNvSpPr>
          <p:nvPr/>
        </p:nvSpPr>
        <p:spPr bwMode="auto">
          <a:xfrm>
            <a:off x="2987675" y="2272716"/>
            <a:ext cx="1800225" cy="586957"/>
          </a:xfrm>
          <a:prstGeom prst="rect">
            <a:avLst/>
          </a:prstGeom>
          <a:noFill/>
          <a:ln w="12700">
            <a:noFill/>
            <a:miter lim="800000"/>
            <a:headEnd/>
            <a:tailEnd/>
          </a:ln>
        </p:spPr>
        <p:txBody>
          <a:bodyPr lIns="90000" tIns="46800" rIns="90000" bIns="46800" anchor="ctr">
            <a:spAutoFit/>
          </a:bodyPr>
          <a:lstStyle/>
          <a:p>
            <a:pPr algn="ctr" eaLnBrk="1" hangingPunct="1">
              <a:spcBef>
                <a:spcPct val="50000"/>
              </a:spcBef>
            </a:pPr>
            <a:r>
              <a:rPr lang="en-US" altLang="zh-CN" b="1" dirty="0" smtClean="0">
                <a:solidFill>
                  <a:schemeClr val="accent1">
                    <a:lumMod val="75000"/>
                  </a:schemeClr>
                </a:solidFill>
                <a:latin typeface="Arial" pitchFamily="34" charset="0"/>
              </a:rPr>
              <a:t>196.75</a:t>
            </a:r>
            <a:endParaRPr lang="en-US" altLang="zh-CN" dirty="0">
              <a:solidFill>
                <a:schemeClr val="accent1">
                  <a:lumMod val="75000"/>
                </a:schemeClr>
              </a:solidFill>
              <a:latin typeface="Arial" pitchFamily="34" charset="0"/>
            </a:endParaRPr>
          </a:p>
        </p:txBody>
      </p:sp>
      <p:sp>
        <p:nvSpPr>
          <p:cNvPr id="141322" name="AutoShape 10" descr="蓝色砂纸"/>
          <p:cNvSpPr>
            <a:spLocks noChangeArrowheads="1"/>
          </p:cNvSpPr>
          <p:nvPr/>
        </p:nvSpPr>
        <p:spPr bwMode="auto">
          <a:xfrm>
            <a:off x="5148263" y="1557338"/>
            <a:ext cx="3343275" cy="692150"/>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400" b="1">
                <a:ea typeface="隶书" pitchFamily="49" charset="-122"/>
              </a:rPr>
              <a:t>按权展开法</a:t>
            </a:r>
            <a:endParaRPr lang="zh-CN" altLang="en-US" sz="3600" b="1">
              <a:ea typeface="隶书" pitchFamily="49" charset="-122"/>
            </a:endParaRPr>
          </a:p>
        </p:txBody>
      </p:sp>
      <p:sp>
        <p:nvSpPr>
          <p:cNvPr id="20489" name="Rectangle 12"/>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1320"/>
                                        </p:tgtEl>
                                        <p:attrNameLst>
                                          <p:attrName>style.visibility</p:attrName>
                                        </p:attrNameLst>
                                      </p:cBhvr>
                                      <p:to>
                                        <p:strVal val="visible"/>
                                      </p:to>
                                    </p:set>
                                    <p:anim calcmode="lin" valueType="num">
                                      <p:cBhvr>
                                        <p:cTn id="7" dur="1000" fill="hold"/>
                                        <p:tgtEl>
                                          <p:spTgt spid="141320"/>
                                        </p:tgtEl>
                                        <p:attrNameLst>
                                          <p:attrName>ppt_w</p:attrName>
                                        </p:attrNameLst>
                                      </p:cBhvr>
                                      <p:tavLst>
                                        <p:tav tm="0">
                                          <p:val>
                                            <p:fltVal val="0"/>
                                          </p:val>
                                        </p:tav>
                                        <p:tav tm="100000">
                                          <p:val>
                                            <p:strVal val="#ppt_w"/>
                                          </p:val>
                                        </p:tav>
                                      </p:tavLst>
                                    </p:anim>
                                    <p:anim calcmode="lin" valueType="num">
                                      <p:cBhvr>
                                        <p:cTn id="8" dur="1000" fill="hold"/>
                                        <p:tgtEl>
                                          <p:spTgt spid="141320"/>
                                        </p:tgtEl>
                                        <p:attrNameLst>
                                          <p:attrName>ppt_h</p:attrName>
                                        </p:attrNameLst>
                                      </p:cBhvr>
                                      <p:tavLst>
                                        <p:tav tm="0">
                                          <p:val>
                                            <p:fltVal val="0"/>
                                          </p:val>
                                        </p:tav>
                                        <p:tav tm="100000">
                                          <p:val>
                                            <p:strVal val="#ppt_h"/>
                                          </p:val>
                                        </p:tav>
                                      </p:tavLst>
                                    </p:anim>
                                    <p:anim calcmode="lin" valueType="num">
                                      <p:cBhvr>
                                        <p:cTn id="9" dur="1000" fill="hold"/>
                                        <p:tgtEl>
                                          <p:spTgt spid="1413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132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141318"/>
                                        </p:tgtEl>
                                        <p:attrNameLst>
                                          <p:attrName>style.visibility</p:attrName>
                                        </p:attrNameLst>
                                      </p:cBhvr>
                                      <p:to>
                                        <p:strVal val="visible"/>
                                      </p:to>
                                    </p:set>
                                    <p:animEffect transition="in" filter="slide(fromLeft)">
                                      <p:cBhvr>
                                        <p:cTn id="14" dur="500"/>
                                        <p:tgtEl>
                                          <p:spTgt spid="141318"/>
                                        </p:tgtEl>
                                      </p:cBhvr>
                                    </p:animEffect>
                                  </p:childTnLst>
                                </p:cTn>
                              </p:par>
                            </p:childTnLst>
                          </p:cTn>
                        </p:par>
                        <p:par>
                          <p:cTn id="15" fill="hold" nodeType="afterGroup">
                            <p:stCondLst>
                              <p:cond delay="1500"/>
                            </p:stCondLst>
                            <p:childTnLst>
                              <p:par>
                                <p:cTn id="16" presetID="4" presetClass="entr" presetSubtype="16" fill="hold" grpId="0" nodeType="afterEffect">
                                  <p:stCondLst>
                                    <p:cond delay="0"/>
                                  </p:stCondLst>
                                  <p:childTnLst>
                                    <p:set>
                                      <p:cBhvr>
                                        <p:cTn id="17" dur="1" fill="hold">
                                          <p:stCondLst>
                                            <p:cond delay="0"/>
                                          </p:stCondLst>
                                        </p:cTn>
                                        <p:tgtEl>
                                          <p:spTgt spid="141322"/>
                                        </p:tgtEl>
                                        <p:attrNameLst>
                                          <p:attrName>style.visibility</p:attrName>
                                        </p:attrNameLst>
                                      </p:cBhvr>
                                      <p:to>
                                        <p:strVal val="visible"/>
                                      </p:to>
                                    </p:set>
                                    <p:animEffect transition="in" filter="box(in)">
                                      <p:cBhvr>
                                        <p:cTn id="18" dur="500"/>
                                        <p:tgtEl>
                                          <p:spTgt spid="1413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1319">
                                            <p:txEl>
                                              <p:pRg st="0" end="0"/>
                                            </p:txEl>
                                          </p:spTgt>
                                        </p:tgtEl>
                                        <p:attrNameLst>
                                          <p:attrName>style.visibility</p:attrName>
                                        </p:attrNameLst>
                                      </p:cBhvr>
                                      <p:to>
                                        <p:strVal val="visible"/>
                                      </p:to>
                                    </p:set>
                                    <p:animEffect transition="in" filter="slide(fromBottom)">
                                      <p:cBhvr>
                                        <p:cTn id="23" dur="500"/>
                                        <p:tgtEl>
                                          <p:spTgt spid="14131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41319">
                                            <p:txEl>
                                              <p:pRg st="1" end="1"/>
                                            </p:txEl>
                                          </p:spTgt>
                                        </p:tgtEl>
                                        <p:attrNameLst>
                                          <p:attrName>style.visibility</p:attrName>
                                        </p:attrNameLst>
                                      </p:cBhvr>
                                      <p:to>
                                        <p:strVal val="visible"/>
                                      </p:to>
                                    </p:set>
                                    <p:animEffect transition="in" filter="slide(fromBottom)">
                                      <p:cBhvr>
                                        <p:cTn id="28" dur="500"/>
                                        <p:tgtEl>
                                          <p:spTgt spid="141319">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41319">
                                            <p:txEl>
                                              <p:pRg st="2" end="2"/>
                                            </p:txEl>
                                          </p:spTgt>
                                        </p:tgtEl>
                                        <p:attrNameLst>
                                          <p:attrName>style.visibility</p:attrName>
                                        </p:attrNameLst>
                                      </p:cBhvr>
                                      <p:to>
                                        <p:strVal val="visible"/>
                                      </p:to>
                                    </p:set>
                                    <p:animEffect transition="in" filter="slide(fromBottom)">
                                      <p:cBhvr>
                                        <p:cTn id="33" dur="500"/>
                                        <p:tgtEl>
                                          <p:spTgt spid="141319">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41321"/>
                                        </p:tgtEl>
                                        <p:attrNameLst>
                                          <p:attrName>style.visibility</p:attrName>
                                        </p:attrNameLst>
                                      </p:cBhvr>
                                      <p:to>
                                        <p:strVal val="visible"/>
                                      </p:to>
                                    </p:set>
                                    <p:anim calcmode="lin" valueType="num">
                                      <p:cBhvr>
                                        <p:cTn id="38" dur="1000" fill="hold"/>
                                        <p:tgtEl>
                                          <p:spTgt spid="141321"/>
                                        </p:tgtEl>
                                        <p:attrNameLst>
                                          <p:attrName>ppt_w</p:attrName>
                                        </p:attrNameLst>
                                      </p:cBhvr>
                                      <p:tavLst>
                                        <p:tav tm="0">
                                          <p:val>
                                            <p:fltVal val="0"/>
                                          </p:val>
                                        </p:tav>
                                        <p:tav tm="100000">
                                          <p:val>
                                            <p:strVal val="#ppt_w"/>
                                          </p:val>
                                        </p:tav>
                                      </p:tavLst>
                                    </p:anim>
                                    <p:anim calcmode="lin" valueType="num">
                                      <p:cBhvr>
                                        <p:cTn id="39" dur="1000" fill="hold"/>
                                        <p:tgtEl>
                                          <p:spTgt spid="141321"/>
                                        </p:tgtEl>
                                        <p:attrNameLst>
                                          <p:attrName>ppt_h</p:attrName>
                                        </p:attrNameLst>
                                      </p:cBhvr>
                                      <p:tavLst>
                                        <p:tav tm="0">
                                          <p:val>
                                            <p:fltVal val="0"/>
                                          </p:val>
                                        </p:tav>
                                        <p:tav tm="100000">
                                          <p:val>
                                            <p:strVal val="#ppt_h"/>
                                          </p:val>
                                        </p:tav>
                                      </p:tavLst>
                                    </p:anim>
                                    <p:anim calcmode="lin" valueType="num">
                                      <p:cBhvr>
                                        <p:cTn id="40" dur="1000" fill="hold"/>
                                        <p:tgtEl>
                                          <p:spTgt spid="14132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413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autoUpdateAnimBg="0"/>
      <p:bldP spid="141319" grpId="0" build="p" autoUpdateAnimBg="0"/>
      <p:bldP spid="141320" grpId="0" animBg="1"/>
      <p:bldP spid="141321" grpId="0" autoUpdateAnimBg="0"/>
      <p:bldP spid="14132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42344" name="Text Box 8"/>
          <p:cNvSpPr txBox="1">
            <a:spLocks noChangeArrowheads="1"/>
          </p:cNvSpPr>
          <p:nvPr/>
        </p:nvSpPr>
        <p:spPr bwMode="auto">
          <a:xfrm>
            <a:off x="1187450" y="1863141"/>
            <a:ext cx="3980875" cy="586957"/>
          </a:xfrm>
          <a:prstGeom prst="rect">
            <a:avLst/>
          </a:prstGeom>
          <a:noFill/>
          <a:ln w="12700">
            <a:noFill/>
            <a:miter lim="800000"/>
            <a:headEnd/>
            <a:tailEnd/>
          </a:ln>
        </p:spPr>
        <p:txBody>
          <a:bodyPr wrap="none" lIns="90000" tIns="46800" rIns="90000" bIns="46800" anchor="ctr">
            <a:spAutoFit/>
          </a:bodyPr>
          <a:lstStyle/>
          <a:p>
            <a:r>
              <a:rPr lang="en-US" altLang="zh-CN" b="1" dirty="0"/>
              <a:t>(5CA)</a:t>
            </a:r>
            <a:r>
              <a:rPr lang="en-US" altLang="zh-CN" b="1" baseline="-25000" dirty="0">
                <a:solidFill>
                  <a:srgbClr val="0033CC"/>
                </a:solidFill>
              </a:rPr>
              <a:t>16</a:t>
            </a:r>
            <a:r>
              <a:rPr lang="en-US" altLang="zh-CN" b="1" baseline="-25000" dirty="0"/>
              <a:t>  </a:t>
            </a:r>
            <a:r>
              <a:rPr lang="en-US" altLang="zh-CN" b="1" dirty="0"/>
              <a:t>= (              )</a:t>
            </a:r>
            <a:r>
              <a:rPr lang="en-US" altLang="zh-CN" b="1" baseline="-25000" dirty="0">
                <a:solidFill>
                  <a:srgbClr val="0033CC"/>
                </a:solidFill>
              </a:rPr>
              <a:t>10</a:t>
            </a:r>
          </a:p>
        </p:txBody>
      </p:sp>
      <p:sp>
        <p:nvSpPr>
          <p:cNvPr id="142345" name="Text Box 9"/>
          <p:cNvSpPr txBox="1">
            <a:spLocks noChangeArrowheads="1"/>
          </p:cNvSpPr>
          <p:nvPr/>
        </p:nvSpPr>
        <p:spPr bwMode="auto">
          <a:xfrm>
            <a:off x="520700" y="2679700"/>
            <a:ext cx="8623300" cy="2625725"/>
          </a:xfrm>
          <a:prstGeom prst="rect">
            <a:avLst/>
          </a:prstGeom>
          <a:noFill/>
          <a:ln w="12700">
            <a:noFill/>
            <a:miter lim="800000"/>
            <a:headEnd/>
            <a:tailEnd/>
          </a:ln>
        </p:spPr>
        <p:txBody>
          <a:bodyPr lIns="90000" tIns="46800" rIns="90000" bIns="46800" anchor="ctr">
            <a:spAutoFit/>
          </a:bodyPr>
          <a:lstStyle/>
          <a:p>
            <a:pPr>
              <a:lnSpc>
                <a:spcPct val="130000"/>
              </a:lnSpc>
            </a:pPr>
            <a:r>
              <a:rPr lang="en-US" altLang="zh-CN" sz="2800" b="1"/>
              <a:t>    </a:t>
            </a:r>
            <a:r>
              <a:rPr lang="en-US" altLang="zh-CN" b="1"/>
              <a:t>(5CA)</a:t>
            </a:r>
            <a:r>
              <a:rPr lang="en-US" altLang="zh-CN" b="1" baseline="-25000"/>
              <a:t>16 </a:t>
            </a:r>
          </a:p>
          <a:p>
            <a:pPr>
              <a:lnSpc>
                <a:spcPct val="130000"/>
              </a:lnSpc>
            </a:pPr>
            <a:r>
              <a:rPr lang="en-US" altLang="zh-CN" b="1"/>
              <a:t> = 5×16</a:t>
            </a:r>
            <a:r>
              <a:rPr lang="zh-CN" altLang="zh-CN" b="1" baseline="30000"/>
              <a:t>2</a:t>
            </a:r>
            <a:r>
              <a:rPr lang="zh-CN" altLang="zh-CN" b="1"/>
              <a:t>+1</a:t>
            </a:r>
            <a:r>
              <a:rPr lang="zh-CN" altLang="en-US" b="1"/>
              <a:t>2</a:t>
            </a:r>
            <a:r>
              <a:rPr lang="zh-CN" altLang="zh-CN" b="1"/>
              <a:t>×16</a:t>
            </a:r>
            <a:r>
              <a:rPr lang="zh-CN" altLang="zh-CN" b="1" baseline="30000"/>
              <a:t>1</a:t>
            </a:r>
            <a:r>
              <a:rPr lang="zh-CN" altLang="zh-CN" b="1"/>
              <a:t>+1</a:t>
            </a:r>
            <a:r>
              <a:rPr lang="en-US" altLang="zh-CN" b="1"/>
              <a:t>0</a:t>
            </a:r>
            <a:r>
              <a:rPr lang="zh-CN" altLang="zh-CN" b="1"/>
              <a:t>×16</a:t>
            </a:r>
            <a:r>
              <a:rPr lang="zh-CN" altLang="zh-CN" b="1" baseline="30000"/>
              <a:t>0</a:t>
            </a:r>
            <a:endParaRPr lang="en-US" altLang="zh-CN" b="1"/>
          </a:p>
          <a:p>
            <a:pPr>
              <a:lnSpc>
                <a:spcPct val="130000"/>
              </a:lnSpc>
            </a:pPr>
            <a:r>
              <a:rPr lang="en-US" altLang="zh-CN" b="1"/>
              <a:t> = 1280</a:t>
            </a:r>
            <a:r>
              <a:rPr lang="en-US" altLang="zh-CN" b="1" baseline="30000"/>
              <a:t>  </a:t>
            </a:r>
            <a:r>
              <a:rPr lang="en-US" altLang="zh-CN" b="1"/>
              <a:t>+ 192</a:t>
            </a:r>
            <a:r>
              <a:rPr lang="en-US" altLang="zh-CN" b="1" baseline="30000"/>
              <a:t>  </a:t>
            </a:r>
            <a:r>
              <a:rPr lang="en-US" altLang="zh-CN" b="1"/>
              <a:t>+ 10</a:t>
            </a:r>
            <a:endParaRPr lang="en-US" altLang="zh-CN" b="1" baseline="30000"/>
          </a:p>
          <a:p>
            <a:pPr>
              <a:lnSpc>
                <a:spcPct val="130000"/>
              </a:lnSpc>
            </a:pPr>
            <a:r>
              <a:rPr lang="en-US" altLang="zh-CN" b="1"/>
              <a:t> = (1482)</a:t>
            </a:r>
            <a:r>
              <a:rPr lang="en-US" altLang="zh-CN" b="1" baseline="-25000"/>
              <a:t>10</a:t>
            </a:r>
          </a:p>
        </p:txBody>
      </p:sp>
      <p:sp>
        <p:nvSpPr>
          <p:cNvPr id="142347" name="Text Box 11"/>
          <p:cNvSpPr txBox="1">
            <a:spLocks noChangeArrowheads="1"/>
          </p:cNvSpPr>
          <p:nvPr/>
        </p:nvSpPr>
        <p:spPr bwMode="auto">
          <a:xfrm>
            <a:off x="3419872" y="1905939"/>
            <a:ext cx="1002495" cy="586957"/>
          </a:xfrm>
          <a:prstGeom prst="rect">
            <a:avLst/>
          </a:prstGeom>
          <a:noFill/>
          <a:ln w="12700">
            <a:noFill/>
            <a:miter lim="800000"/>
            <a:headEnd/>
            <a:tailEnd/>
          </a:ln>
        </p:spPr>
        <p:txBody>
          <a:bodyPr wrap="none" lIns="90000" tIns="46800" rIns="90000" bIns="46800" anchor="ctr">
            <a:spAutoFit/>
          </a:bodyPr>
          <a:lstStyle/>
          <a:p>
            <a:pPr algn="ctr" eaLnBrk="1" hangingPunct="1">
              <a:spcBef>
                <a:spcPct val="50000"/>
              </a:spcBef>
            </a:pPr>
            <a:r>
              <a:rPr lang="en-US" altLang="zh-CN" b="1" dirty="0">
                <a:solidFill>
                  <a:schemeClr val="accent1">
                    <a:lumMod val="75000"/>
                  </a:schemeClr>
                </a:solidFill>
              </a:rPr>
              <a:t>1482</a:t>
            </a:r>
          </a:p>
        </p:txBody>
      </p:sp>
      <p:sp>
        <p:nvSpPr>
          <p:cNvPr id="142348" name="AutoShape 12" descr="蓝色砂纸"/>
          <p:cNvSpPr>
            <a:spLocks noChangeArrowheads="1"/>
          </p:cNvSpPr>
          <p:nvPr/>
        </p:nvSpPr>
        <p:spPr bwMode="auto">
          <a:xfrm>
            <a:off x="5436096" y="1484784"/>
            <a:ext cx="3563938" cy="663575"/>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400" b="1">
                <a:ea typeface="隶书" pitchFamily="49" charset="-122"/>
              </a:rPr>
              <a:t>按权展开法</a:t>
            </a:r>
            <a:endParaRPr lang="zh-CN" altLang="en-US" sz="3600" b="1">
              <a:ea typeface="隶书" pitchFamily="49" charset="-122"/>
            </a:endParaRPr>
          </a:p>
        </p:txBody>
      </p:sp>
      <p:grpSp>
        <p:nvGrpSpPr>
          <p:cNvPr id="21511" name="Group 15"/>
          <p:cNvGrpSpPr>
            <a:grpSpLocks/>
          </p:cNvGrpSpPr>
          <p:nvPr/>
        </p:nvGrpSpPr>
        <p:grpSpPr bwMode="auto">
          <a:xfrm>
            <a:off x="323850" y="711201"/>
            <a:ext cx="5265738" cy="587376"/>
            <a:chOff x="204" y="752"/>
            <a:chExt cx="3317" cy="370"/>
          </a:xfrm>
        </p:grpSpPr>
        <p:sp>
          <p:nvSpPr>
            <p:cNvPr id="21513" name="Text Box 6"/>
            <p:cNvSpPr txBox="1">
              <a:spLocks noChangeArrowheads="1"/>
            </p:cNvSpPr>
            <p:nvPr/>
          </p:nvSpPr>
          <p:spPr bwMode="auto">
            <a:xfrm>
              <a:off x="204" y="752"/>
              <a:ext cx="3317"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a:latin typeface="华文楷体" pitchFamily="2" charset="-122"/>
                  <a:ea typeface="华文楷体" pitchFamily="2" charset="-122"/>
                </a:rPr>
                <a:t>十六进制数         十进制数</a:t>
              </a:r>
              <a:endParaRPr lang="zh-CN" altLang="en-US" dirty="0">
                <a:latin typeface="华文楷体" pitchFamily="2" charset="-122"/>
                <a:ea typeface="华文楷体" pitchFamily="2" charset="-122"/>
              </a:endParaRPr>
            </a:p>
          </p:txBody>
        </p:sp>
        <p:sp>
          <p:nvSpPr>
            <p:cNvPr id="21514" name="AutoShape 14"/>
            <p:cNvSpPr>
              <a:spLocks noChangeArrowheads="1"/>
            </p:cNvSpPr>
            <p:nvPr/>
          </p:nvSpPr>
          <p:spPr bwMode="auto">
            <a:xfrm>
              <a:off x="1893" y="890"/>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sp>
        <p:nvSpPr>
          <p:cNvPr id="142352" name="WordArt 16"/>
          <p:cNvSpPr>
            <a:spLocks noChangeArrowheads="1" noChangeShapeType="1" noTextEdit="1"/>
          </p:cNvSpPr>
          <p:nvPr/>
        </p:nvSpPr>
        <p:spPr bwMode="auto">
          <a:xfrm rot="-1263449">
            <a:off x="395288" y="1779588"/>
            <a:ext cx="574675" cy="866775"/>
          </a:xfrm>
          <a:prstGeom prst="rect">
            <a:avLst/>
          </a:prstGeom>
        </p:spPr>
        <p:txBody>
          <a:bodyPr wrap="none" fromWordArt="1">
            <a:prstTxWarp prst="textPlain">
              <a:avLst>
                <a:gd name="adj" fmla="val 45704"/>
              </a:avLst>
            </a:prstTxWarp>
          </a:bodyPr>
          <a:lstStyle/>
          <a:p>
            <a:pPr algn="ctr"/>
            <a:r>
              <a:rPr lang="en-US" altLang="zh-CN"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slide(fromLeft)">
                                      <p:cBhvr>
                                        <p:cTn id="7" dur="500"/>
                                        <p:tgtEl>
                                          <p:spTgt spid="142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42352"/>
                                        </p:tgtEl>
                                        <p:attrNameLst>
                                          <p:attrName>style.visibility</p:attrName>
                                        </p:attrNameLst>
                                      </p:cBhvr>
                                      <p:to>
                                        <p:strVal val="visible"/>
                                      </p:to>
                                    </p:set>
                                    <p:anim calcmode="lin" valueType="num">
                                      <p:cBhvr>
                                        <p:cTn id="12" dur="1000" fill="hold"/>
                                        <p:tgtEl>
                                          <p:spTgt spid="142352"/>
                                        </p:tgtEl>
                                        <p:attrNameLst>
                                          <p:attrName>ppt_w</p:attrName>
                                        </p:attrNameLst>
                                      </p:cBhvr>
                                      <p:tavLst>
                                        <p:tav tm="0">
                                          <p:val>
                                            <p:fltVal val="0"/>
                                          </p:val>
                                        </p:tav>
                                        <p:tav tm="100000">
                                          <p:val>
                                            <p:strVal val="#ppt_w"/>
                                          </p:val>
                                        </p:tav>
                                      </p:tavLst>
                                    </p:anim>
                                    <p:anim calcmode="lin" valueType="num">
                                      <p:cBhvr>
                                        <p:cTn id="13" dur="1000" fill="hold"/>
                                        <p:tgtEl>
                                          <p:spTgt spid="142352"/>
                                        </p:tgtEl>
                                        <p:attrNameLst>
                                          <p:attrName>ppt_h</p:attrName>
                                        </p:attrNameLst>
                                      </p:cBhvr>
                                      <p:tavLst>
                                        <p:tav tm="0">
                                          <p:val>
                                            <p:fltVal val="0"/>
                                          </p:val>
                                        </p:tav>
                                        <p:tav tm="100000">
                                          <p:val>
                                            <p:strVal val="#ppt_h"/>
                                          </p:val>
                                        </p:tav>
                                      </p:tavLst>
                                    </p:anim>
                                    <p:anim calcmode="lin" valueType="num">
                                      <p:cBhvr>
                                        <p:cTn id="14" dur="1000" fill="hold"/>
                                        <p:tgtEl>
                                          <p:spTgt spid="14235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423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2348"/>
                                        </p:tgtEl>
                                        <p:attrNameLst>
                                          <p:attrName>style.visibility</p:attrName>
                                        </p:attrNameLst>
                                      </p:cBhvr>
                                      <p:to>
                                        <p:strVal val="visible"/>
                                      </p:to>
                                    </p:set>
                                    <p:animEffect transition="in" filter="box(in)">
                                      <p:cBhvr>
                                        <p:cTn id="20" dur="500"/>
                                        <p:tgtEl>
                                          <p:spTgt spid="1423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2345">
                                            <p:txEl>
                                              <p:pRg st="0" end="0"/>
                                            </p:txEl>
                                          </p:spTgt>
                                        </p:tgtEl>
                                        <p:attrNameLst>
                                          <p:attrName>style.visibility</p:attrName>
                                        </p:attrNameLst>
                                      </p:cBhvr>
                                      <p:to>
                                        <p:strVal val="visible"/>
                                      </p:to>
                                    </p:set>
                                    <p:animEffect transition="in" filter="slide(fromBottom)">
                                      <p:cBhvr>
                                        <p:cTn id="25" dur="500"/>
                                        <p:tgtEl>
                                          <p:spTgt spid="142345">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2345">
                                            <p:txEl>
                                              <p:pRg st="1" end="1"/>
                                            </p:txEl>
                                          </p:spTgt>
                                        </p:tgtEl>
                                        <p:attrNameLst>
                                          <p:attrName>style.visibility</p:attrName>
                                        </p:attrNameLst>
                                      </p:cBhvr>
                                      <p:to>
                                        <p:strVal val="visible"/>
                                      </p:to>
                                    </p:set>
                                    <p:animEffect transition="in" filter="slide(fromBottom)">
                                      <p:cBhvr>
                                        <p:cTn id="30" dur="500"/>
                                        <p:tgtEl>
                                          <p:spTgt spid="142345">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42345">
                                            <p:txEl>
                                              <p:pRg st="2" end="2"/>
                                            </p:txEl>
                                          </p:spTgt>
                                        </p:tgtEl>
                                        <p:attrNameLst>
                                          <p:attrName>style.visibility</p:attrName>
                                        </p:attrNameLst>
                                      </p:cBhvr>
                                      <p:to>
                                        <p:strVal val="visible"/>
                                      </p:to>
                                    </p:set>
                                    <p:animEffect transition="in" filter="slide(fromBottom)">
                                      <p:cBhvr>
                                        <p:cTn id="35" dur="500"/>
                                        <p:tgtEl>
                                          <p:spTgt spid="142345">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42345">
                                            <p:txEl>
                                              <p:pRg st="3" end="3"/>
                                            </p:txEl>
                                          </p:spTgt>
                                        </p:tgtEl>
                                        <p:attrNameLst>
                                          <p:attrName>style.visibility</p:attrName>
                                        </p:attrNameLst>
                                      </p:cBhvr>
                                      <p:to>
                                        <p:strVal val="visible"/>
                                      </p:to>
                                    </p:set>
                                    <p:animEffect transition="in" filter="slide(fromBottom)">
                                      <p:cBhvr>
                                        <p:cTn id="40" dur="500"/>
                                        <p:tgtEl>
                                          <p:spTgt spid="142345">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42347"/>
                                        </p:tgtEl>
                                        <p:attrNameLst>
                                          <p:attrName>style.visibility</p:attrName>
                                        </p:attrNameLst>
                                      </p:cBhvr>
                                      <p:to>
                                        <p:strVal val="visible"/>
                                      </p:to>
                                    </p:set>
                                    <p:anim calcmode="lin" valueType="num">
                                      <p:cBhvr>
                                        <p:cTn id="45" dur="1000" fill="hold"/>
                                        <p:tgtEl>
                                          <p:spTgt spid="142347"/>
                                        </p:tgtEl>
                                        <p:attrNameLst>
                                          <p:attrName>ppt_w</p:attrName>
                                        </p:attrNameLst>
                                      </p:cBhvr>
                                      <p:tavLst>
                                        <p:tav tm="0">
                                          <p:val>
                                            <p:fltVal val="0"/>
                                          </p:val>
                                        </p:tav>
                                        <p:tav tm="100000">
                                          <p:val>
                                            <p:strVal val="#ppt_w"/>
                                          </p:val>
                                        </p:tav>
                                      </p:tavLst>
                                    </p:anim>
                                    <p:anim calcmode="lin" valueType="num">
                                      <p:cBhvr>
                                        <p:cTn id="46" dur="1000" fill="hold"/>
                                        <p:tgtEl>
                                          <p:spTgt spid="142347"/>
                                        </p:tgtEl>
                                        <p:attrNameLst>
                                          <p:attrName>ppt_h</p:attrName>
                                        </p:attrNameLst>
                                      </p:cBhvr>
                                      <p:tavLst>
                                        <p:tav tm="0">
                                          <p:val>
                                            <p:fltVal val="0"/>
                                          </p:val>
                                        </p:tav>
                                        <p:tav tm="100000">
                                          <p:val>
                                            <p:strVal val="#ppt_h"/>
                                          </p:val>
                                        </p:tav>
                                      </p:tavLst>
                                    </p:anim>
                                    <p:anim calcmode="lin" valueType="num">
                                      <p:cBhvr>
                                        <p:cTn id="47" dur="1000" fill="hold"/>
                                        <p:tgtEl>
                                          <p:spTgt spid="142347"/>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423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utoUpdateAnimBg="0"/>
      <p:bldP spid="142345" grpId="0" build="p" autoUpdateAnimBg="0"/>
      <p:bldP spid="142347" grpId="0" autoUpdateAnimBg="0"/>
      <p:bldP spid="142348" grpId="0" animBg="1" autoUpdateAnimBg="0"/>
      <p:bldP spid="1423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88" name="AutoShape 32" descr="蓝色砂纸"/>
          <p:cNvSpPr>
            <a:spLocks noChangeArrowheads="1"/>
          </p:cNvSpPr>
          <p:nvPr/>
        </p:nvSpPr>
        <p:spPr bwMode="auto">
          <a:xfrm>
            <a:off x="5724277" y="3501008"/>
            <a:ext cx="3024187" cy="719137"/>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400" b="1" dirty="0" smtClean="0">
                <a:ea typeface="隶书" pitchFamily="49" charset="-122"/>
              </a:rPr>
              <a:t>除</a:t>
            </a:r>
            <a:r>
              <a:rPr lang="en-US" altLang="zh-CN" sz="4400" b="1" dirty="0" smtClean="0">
                <a:ea typeface="隶书" pitchFamily="49" charset="-122"/>
              </a:rPr>
              <a:t>2</a:t>
            </a:r>
            <a:r>
              <a:rPr lang="zh-CN" altLang="en-US" sz="4400" b="1" dirty="0" smtClean="0">
                <a:ea typeface="隶书" pitchFamily="49" charset="-122"/>
              </a:rPr>
              <a:t>取余法</a:t>
            </a:r>
            <a:endParaRPr lang="zh-CN" altLang="en-US" sz="3600" b="1" dirty="0">
              <a:ea typeface="隶书" pitchFamily="49" charset="-122"/>
            </a:endParaRPr>
          </a:p>
        </p:txBody>
      </p:sp>
      <p:sp>
        <p:nvSpPr>
          <p:cNvPr id="147489" name="Text Box 33"/>
          <p:cNvSpPr txBox="1">
            <a:spLocks noChangeArrowheads="1"/>
          </p:cNvSpPr>
          <p:nvPr/>
        </p:nvSpPr>
        <p:spPr bwMode="auto">
          <a:xfrm>
            <a:off x="179388" y="666165"/>
            <a:ext cx="6192812" cy="586957"/>
          </a:xfrm>
          <a:prstGeom prst="rect">
            <a:avLst/>
          </a:prstGeom>
          <a:noFill/>
          <a:ln w="12700">
            <a:noFill/>
            <a:miter lim="800000"/>
            <a:headEnd/>
            <a:tailEnd/>
          </a:ln>
        </p:spPr>
        <p:txBody>
          <a:bodyPr wrap="square" lIns="90000" tIns="46800" rIns="90000" bIns="46800" anchor="ctr">
            <a:spAutoFit/>
          </a:bodyPr>
          <a:lstStyle/>
          <a:p>
            <a:pPr eaLnBrk="1" hangingPunct="1">
              <a:spcBef>
                <a:spcPct val="50000"/>
              </a:spcBef>
            </a:pPr>
            <a:r>
              <a:rPr lang="en-US" altLang="zh-CN" b="1" dirty="0">
                <a:solidFill>
                  <a:srgbClr val="0033CC"/>
                </a:solidFill>
                <a:latin typeface="华文楷体" pitchFamily="2" charset="-122"/>
                <a:ea typeface="华文楷体" pitchFamily="2" charset="-122"/>
              </a:rPr>
              <a:t>2. </a:t>
            </a:r>
            <a:r>
              <a:rPr lang="zh-CN" altLang="en-US" b="1" dirty="0">
                <a:solidFill>
                  <a:srgbClr val="0033CC"/>
                </a:solidFill>
                <a:latin typeface="华文楷体" pitchFamily="2" charset="-122"/>
                <a:ea typeface="华文楷体" pitchFamily="2" charset="-122"/>
              </a:rPr>
              <a:t>十进制数转换为非十进制数</a:t>
            </a:r>
          </a:p>
        </p:txBody>
      </p:sp>
      <p:sp>
        <p:nvSpPr>
          <p:cNvPr id="22536" name="Rectangle 35"/>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zh-CN" altLang="en-US"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grpSp>
        <p:nvGrpSpPr>
          <p:cNvPr id="2" name="Group 39"/>
          <p:cNvGrpSpPr>
            <a:grpSpLocks/>
          </p:cNvGrpSpPr>
          <p:nvPr/>
        </p:nvGrpSpPr>
        <p:grpSpPr bwMode="auto">
          <a:xfrm>
            <a:off x="428596" y="2913632"/>
            <a:ext cx="5281613" cy="587376"/>
            <a:chOff x="158" y="997"/>
            <a:chExt cx="3327" cy="370"/>
          </a:xfrm>
        </p:grpSpPr>
        <p:sp>
          <p:nvSpPr>
            <p:cNvPr id="22540" name="Text Box 37"/>
            <p:cNvSpPr txBox="1">
              <a:spLocks noChangeArrowheads="1"/>
            </p:cNvSpPr>
            <p:nvPr/>
          </p:nvSpPr>
          <p:spPr bwMode="auto">
            <a:xfrm>
              <a:off x="158" y="997"/>
              <a:ext cx="3327"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smtClean="0">
                  <a:latin typeface="华文楷体" pitchFamily="2" charset="-122"/>
                  <a:ea typeface="华文楷体" pitchFamily="2" charset="-122"/>
                </a:rPr>
                <a:t>十进制整数         </a:t>
              </a:r>
              <a:r>
                <a:rPr lang="zh-CN" altLang="en-US" b="1" dirty="0">
                  <a:latin typeface="华文楷体" pitchFamily="2" charset="-122"/>
                  <a:ea typeface="华文楷体" pitchFamily="2" charset="-122"/>
                </a:rPr>
                <a:t>二进制数</a:t>
              </a:r>
              <a:endParaRPr lang="zh-CN" altLang="en-US" dirty="0">
                <a:latin typeface="华文楷体" pitchFamily="2" charset="-122"/>
                <a:ea typeface="华文楷体" pitchFamily="2" charset="-122"/>
              </a:endParaRPr>
            </a:p>
          </p:txBody>
        </p:sp>
        <p:sp>
          <p:nvSpPr>
            <p:cNvPr id="22541" name="AutoShape 38"/>
            <p:cNvSpPr>
              <a:spLocks noChangeArrowheads="1"/>
            </p:cNvSpPr>
            <p:nvPr/>
          </p:nvSpPr>
          <p:spPr bwMode="auto">
            <a:xfrm>
              <a:off x="1861" y="1128"/>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sp>
        <p:nvSpPr>
          <p:cNvPr id="21541" name="Text Box 37"/>
          <p:cNvSpPr txBox="1">
            <a:spLocks noChangeArrowheads="1"/>
          </p:cNvSpPr>
          <p:nvPr/>
        </p:nvSpPr>
        <p:spPr bwMode="auto">
          <a:xfrm>
            <a:off x="1285852" y="5357826"/>
            <a:ext cx="2881312"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例</a:t>
            </a:r>
            <a:r>
              <a:rPr lang="en-US" altLang="zh-CN" b="1" dirty="0" smtClean="0">
                <a:latin typeface="华文楷体" pitchFamily="2" charset="-122"/>
                <a:ea typeface="华文楷体" pitchFamily="2" charset="-122"/>
              </a:rPr>
              <a:t>2-2】P19</a:t>
            </a:r>
            <a:endParaRPr lang="en-US" altLang="zh-CN" b="1" dirty="0">
              <a:latin typeface="华文楷体" pitchFamily="2" charset="-122"/>
              <a:ea typeface="华文楷体" pitchFamily="2" charset="-122"/>
            </a:endParaRPr>
          </a:p>
        </p:txBody>
      </p:sp>
      <p:sp>
        <p:nvSpPr>
          <p:cNvPr id="14" name="AutoShape 8"/>
          <p:cNvSpPr>
            <a:spLocks noChangeArrowheads="1"/>
          </p:cNvSpPr>
          <p:nvPr/>
        </p:nvSpPr>
        <p:spPr bwMode="auto">
          <a:xfrm>
            <a:off x="572042" y="1230511"/>
            <a:ext cx="5584134" cy="1622425"/>
          </a:xfrm>
          <a:prstGeom prst="horizontalScroll">
            <a:avLst>
              <a:gd name="adj" fmla="val 14556"/>
            </a:avLst>
          </a:prstGeom>
          <a:gradFill rotWithShape="1">
            <a:gsLst>
              <a:gs pos="0">
                <a:srgbClr val="CCFFFF"/>
              </a:gs>
              <a:gs pos="50000">
                <a:srgbClr val="FFFFFF"/>
              </a:gs>
              <a:gs pos="100000">
                <a:srgbClr val="CCFFFF"/>
              </a:gs>
            </a:gsLst>
            <a:lin ang="5400000" scaled="1"/>
          </a:gradFill>
          <a:ln w="38100">
            <a:solidFill>
              <a:srgbClr val="800000"/>
            </a:solidFill>
            <a:round/>
            <a:headEnd/>
            <a:tailEnd/>
          </a:ln>
        </p:spPr>
        <p:txBody>
          <a:bodyPr wrap="none" lIns="90000" tIns="46800" rIns="90000" bIns="46800" anchor="ctr"/>
          <a:lstStyle/>
          <a:p>
            <a:pPr eaLnBrk="1" hangingPunct="1"/>
            <a:r>
              <a:rPr lang="zh-CN" altLang="en-US" b="1" dirty="0" smtClean="0">
                <a:solidFill>
                  <a:srgbClr val="3A001D"/>
                </a:solidFill>
                <a:latin typeface="华文楷体" pitchFamily="2" charset="-122"/>
                <a:ea typeface="华文楷体" pitchFamily="2" charset="-122"/>
              </a:rPr>
              <a:t>十进制数分为</a:t>
            </a:r>
            <a:r>
              <a:rPr lang="zh-CN" altLang="en-US" b="1" dirty="0">
                <a:solidFill>
                  <a:srgbClr val="3A001D"/>
                </a:solidFill>
                <a:latin typeface="华文楷体" pitchFamily="2" charset="-122"/>
                <a:ea typeface="华文楷体" pitchFamily="2" charset="-122"/>
              </a:rPr>
              <a:t>两类</a:t>
            </a:r>
            <a:r>
              <a:rPr lang="zh-CN" altLang="en-US" b="1" dirty="0" smtClean="0">
                <a:solidFill>
                  <a:srgbClr val="3A001D"/>
                </a:solidFill>
                <a:latin typeface="华文楷体" pitchFamily="2" charset="-122"/>
                <a:ea typeface="华文楷体" pitchFamily="2" charset="-122"/>
              </a:rPr>
              <a:t>：</a:t>
            </a:r>
            <a:r>
              <a:rPr lang="zh-CN" altLang="en-US" b="1" dirty="0" smtClean="0">
                <a:solidFill>
                  <a:srgbClr val="0033CC"/>
                </a:solidFill>
                <a:latin typeface="华文楷体" pitchFamily="2" charset="-122"/>
                <a:ea typeface="华文楷体" pitchFamily="2" charset="-122"/>
              </a:rPr>
              <a:t>整数</a:t>
            </a:r>
            <a:endParaRPr lang="zh-CN" altLang="en-US" b="1" dirty="0">
              <a:solidFill>
                <a:srgbClr val="0033CC"/>
              </a:solidFill>
              <a:latin typeface="华文楷体" pitchFamily="2" charset="-122"/>
              <a:ea typeface="华文楷体" pitchFamily="2" charset="-122"/>
            </a:endParaRPr>
          </a:p>
          <a:p>
            <a:pPr eaLnBrk="1" hangingPunct="1"/>
            <a:r>
              <a:rPr lang="zh-CN" altLang="en-US" b="1" dirty="0">
                <a:solidFill>
                  <a:schemeClr val="bg2"/>
                </a:solidFill>
                <a:latin typeface="华文楷体" pitchFamily="2" charset="-122"/>
                <a:ea typeface="华文楷体" pitchFamily="2" charset="-122"/>
              </a:rPr>
              <a:t>       		</a:t>
            </a:r>
            <a:r>
              <a:rPr lang="en-US" altLang="zh-CN" b="1" dirty="0" smtClean="0">
                <a:solidFill>
                  <a:srgbClr val="000066"/>
                </a:solidFill>
                <a:latin typeface="华文楷体" pitchFamily="2" charset="-122"/>
                <a:ea typeface="华文楷体" pitchFamily="2" charset="-122"/>
              </a:rPr>
              <a:t>	          </a:t>
            </a:r>
            <a:r>
              <a:rPr lang="zh-CN" altLang="en-US" b="1" dirty="0" smtClean="0">
                <a:solidFill>
                  <a:srgbClr val="0033CC"/>
                </a:solidFill>
                <a:latin typeface="华文楷体" pitchFamily="2" charset="-122"/>
                <a:ea typeface="华文楷体" pitchFamily="2" charset="-122"/>
              </a:rPr>
              <a:t>小数</a:t>
            </a:r>
            <a:endParaRPr lang="zh-CN" altLang="en-US" b="1" dirty="0">
              <a:solidFill>
                <a:srgbClr val="0033CC"/>
              </a:solidFill>
              <a:latin typeface="华文楷体" pitchFamily="2" charset="-122"/>
              <a:ea typeface="华文楷体" pitchFamily="2" charset="-122"/>
            </a:endParaRPr>
          </a:p>
        </p:txBody>
      </p:sp>
      <p:sp>
        <p:nvSpPr>
          <p:cNvPr id="15" name="TextBox 14"/>
          <p:cNvSpPr txBox="1"/>
          <p:nvPr/>
        </p:nvSpPr>
        <p:spPr>
          <a:xfrm>
            <a:off x="578312" y="3996353"/>
            <a:ext cx="4857784" cy="584775"/>
          </a:xfrm>
          <a:prstGeom prst="rect">
            <a:avLst/>
          </a:prstGeom>
          <a:noFill/>
        </p:spPr>
        <p:txBody>
          <a:bodyPr wrap="square" rtlCol="0">
            <a:spAutoFit/>
          </a:bodyPr>
          <a:lstStyle/>
          <a:p>
            <a:r>
              <a:rPr lang="zh-CN" altLang="en-US" b="1" dirty="0" smtClean="0"/>
              <a:t>（</a:t>
            </a:r>
            <a:r>
              <a:rPr lang="en-US" b="1" dirty="0" smtClean="0"/>
              <a:t>215</a:t>
            </a:r>
            <a:r>
              <a:rPr lang="zh-CN" altLang="en-US" b="1" dirty="0" smtClean="0"/>
              <a:t>）</a:t>
            </a:r>
            <a:r>
              <a:rPr lang="en-US" b="1" baseline="-25000" dirty="0" smtClean="0"/>
              <a:t>10</a:t>
            </a:r>
            <a:r>
              <a:rPr lang="en-US" b="1" dirty="0" smtClean="0"/>
              <a:t>=</a:t>
            </a:r>
            <a:r>
              <a:rPr lang="zh-CN" altLang="en-US" b="1" dirty="0" smtClean="0"/>
              <a:t>（</a:t>
            </a:r>
            <a:r>
              <a:rPr lang="en-US" b="1" dirty="0" smtClean="0"/>
              <a:t>11010111</a:t>
            </a:r>
            <a:r>
              <a:rPr lang="zh-CN" altLang="en-US" b="1" dirty="0" smtClean="0"/>
              <a:t>）</a:t>
            </a:r>
            <a:r>
              <a:rPr lang="en-US" b="1" baseline="-25000" dirty="0" smtClean="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7488"/>
                                        </p:tgtEl>
                                        <p:attrNameLst>
                                          <p:attrName>style.visibility</p:attrName>
                                        </p:attrNameLst>
                                      </p:cBhvr>
                                      <p:to>
                                        <p:strVal val="visible"/>
                                      </p:to>
                                    </p:set>
                                    <p:animEffect transition="in" filter="box(in)">
                                      <p:cBhvr>
                                        <p:cTn id="17" dur="500"/>
                                        <p:tgtEl>
                                          <p:spTgt spid="14748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8" grpId="0" animBg="1" autoUpdateAnimBg="0"/>
      <p:bldP spid="21541" grpId="0"/>
      <p:bldP spid="14" grpId="0" animBg="1" autoUpdateAnimBg="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88" name="AutoShape 32" descr="蓝色砂纸"/>
          <p:cNvSpPr>
            <a:spLocks noChangeArrowheads="1"/>
          </p:cNvSpPr>
          <p:nvPr/>
        </p:nvSpPr>
        <p:spPr bwMode="auto">
          <a:xfrm>
            <a:off x="5724128" y="1052736"/>
            <a:ext cx="3024187" cy="719137"/>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pPr algn="ctr" eaLnBrk="1" hangingPunct="1"/>
            <a:r>
              <a:rPr lang="zh-CN" altLang="en-US" sz="4400" b="1" dirty="0" smtClean="0">
                <a:ea typeface="隶书" pitchFamily="49" charset="-122"/>
              </a:rPr>
              <a:t>乘</a:t>
            </a:r>
            <a:r>
              <a:rPr lang="en-US" altLang="zh-CN" sz="4400" b="1" dirty="0" smtClean="0">
                <a:ea typeface="隶书" pitchFamily="49" charset="-122"/>
              </a:rPr>
              <a:t>2</a:t>
            </a:r>
            <a:r>
              <a:rPr lang="zh-CN" altLang="en-US" sz="4400" b="1" dirty="0" smtClean="0">
                <a:ea typeface="隶书" pitchFamily="49" charset="-122"/>
              </a:rPr>
              <a:t>取整法</a:t>
            </a:r>
            <a:endParaRPr lang="zh-CN" altLang="en-US" sz="3600" b="1" dirty="0">
              <a:ea typeface="隶书" pitchFamily="49" charset="-122"/>
            </a:endParaRPr>
          </a:p>
        </p:txBody>
      </p:sp>
      <p:sp>
        <p:nvSpPr>
          <p:cNvPr id="22536" name="Rectangle 35"/>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zh-CN" altLang="en-US"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p>
        </p:txBody>
      </p:sp>
      <p:grpSp>
        <p:nvGrpSpPr>
          <p:cNvPr id="2" name="Group 39"/>
          <p:cNvGrpSpPr>
            <a:grpSpLocks/>
          </p:cNvGrpSpPr>
          <p:nvPr/>
        </p:nvGrpSpPr>
        <p:grpSpPr bwMode="auto">
          <a:xfrm>
            <a:off x="179512" y="836712"/>
            <a:ext cx="5281613" cy="587376"/>
            <a:chOff x="158" y="997"/>
            <a:chExt cx="3327" cy="370"/>
          </a:xfrm>
        </p:grpSpPr>
        <p:sp>
          <p:nvSpPr>
            <p:cNvPr id="22540" name="Text Box 37"/>
            <p:cNvSpPr txBox="1">
              <a:spLocks noChangeArrowheads="1"/>
            </p:cNvSpPr>
            <p:nvPr/>
          </p:nvSpPr>
          <p:spPr bwMode="auto">
            <a:xfrm>
              <a:off x="158" y="997"/>
              <a:ext cx="3327"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smtClean="0">
                  <a:latin typeface="华文楷体" pitchFamily="2" charset="-122"/>
                  <a:ea typeface="华文楷体" pitchFamily="2" charset="-122"/>
                </a:rPr>
                <a:t>十进制小数         </a:t>
              </a:r>
              <a:r>
                <a:rPr lang="zh-CN" altLang="en-US" b="1" dirty="0">
                  <a:latin typeface="华文楷体" pitchFamily="2" charset="-122"/>
                  <a:ea typeface="华文楷体" pitchFamily="2" charset="-122"/>
                </a:rPr>
                <a:t>二进制数</a:t>
              </a:r>
              <a:endParaRPr lang="zh-CN" altLang="en-US" dirty="0">
                <a:latin typeface="华文楷体" pitchFamily="2" charset="-122"/>
                <a:ea typeface="华文楷体" pitchFamily="2" charset="-122"/>
              </a:endParaRPr>
            </a:p>
          </p:txBody>
        </p:sp>
        <p:sp>
          <p:nvSpPr>
            <p:cNvPr id="22541" name="AutoShape 38"/>
            <p:cNvSpPr>
              <a:spLocks noChangeArrowheads="1"/>
            </p:cNvSpPr>
            <p:nvPr/>
          </p:nvSpPr>
          <p:spPr bwMode="auto">
            <a:xfrm>
              <a:off x="1878" y="1117"/>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sp>
        <p:nvSpPr>
          <p:cNvPr id="21541" name="Text Box 37"/>
          <p:cNvSpPr txBox="1">
            <a:spLocks noChangeArrowheads="1"/>
          </p:cNvSpPr>
          <p:nvPr/>
        </p:nvSpPr>
        <p:spPr bwMode="auto">
          <a:xfrm>
            <a:off x="1285852" y="3717032"/>
            <a:ext cx="2881312"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例</a:t>
            </a:r>
            <a:r>
              <a:rPr lang="en-US" altLang="zh-CN" b="1" dirty="0" smtClean="0">
                <a:latin typeface="华文楷体" pitchFamily="2" charset="-122"/>
                <a:ea typeface="华文楷体" pitchFamily="2" charset="-122"/>
              </a:rPr>
              <a:t>2-3】P19</a:t>
            </a:r>
            <a:endParaRPr lang="en-US" altLang="zh-CN" b="1" dirty="0">
              <a:latin typeface="华文楷体" pitchFamily="2" charset="-122"/>
              <a:ea typeface="华文楷体" pitchFamily="2" charset="-122"/>
            </a:endParaRPr>
          </a:p>
        </p:txBody>
      </p:sp>
      <p:sp>
        <p:nvSpPr>
          <p:cNvPr id="15" name="TextBox 14"/>
          <p:cNvSpPr txBox="1"/>
          <p:nvPr/>
        </p:nvSpPr>
        <p:spPr>
          <a:xfrm>
            <a:off x="357158" y="2132856"/>
            <a:ext cx="4857784" cy="584775"/>
          </a:xfrm>
          <a:prstGeom prst="rect">
            <a:avLst/>
          </a:prstGeom>
          <a:noFill/>
        </p:spPr>
        <p:txBody>
          <a:bodyPr wrap="square" rtlCol="0">
            <a:spAutoFit/>
          </a:bodyPr>
          <a:lstStyle/>
          <a:p>
            <a:r>
              <a:rPr lang="zh-CN" altLang="en-US" b="1" dirty="0" smtClean="0"/>
              <a:t>（</a:t>
            </a:r>
            <a:r>
              <a:rPr lang="en-US" b="1" dirty="0" smtClean="0"/>
              <a:t>0.6875</a:t>
            </a:r>
            <a:r>
              <a:rPr lang="zh-CN" altLang="en-US" b="1" dirty="0" smtClean="0"/>
              <a:t>）</a:t>
            </a:r>
            <a:r>
              <a:rPr lang="en-US" b="1" baseline="-25000" dirty="0" smtClean="0"/>
              <a:t>10</a:t>
            </a:r>
            <a:r>
              <a:rPr lang="en-US" b="1" dirty="0" smtClean="0"/>
              <a:t>=</a:t>
            </a:r>
            <a:r>
              <a:rPr lang="zh-CN" altLang="en-US" b="1" dirty="0" smtClean="0"/>
              <a:t>（</a:t>
            </a:r>
            <a:r>
              <a:rPr lang="en-US" b="1" dirty="0" smtClean="0"/>
              <a:t>0.1011</a:t>
            </a:r>
            <a:r>
              <a:rPr lang="zh-CN" altLang="en-US" b="1" dirty="0" smtClean="0"/>
              <a:t>）</a:t>
            </a:r>
            <a:r>
              <a:rPr lang="en-US" b="1" baseline="-25000" dirty="0" smtClean="0"/>
              <a:t>2</a:t>
            </a:r>
            <a:endParaRPr lang="zh-CN" altLang="en-US" b="1" dirty="0"/>
          </a:p>
        </p:txBody>
      </p:sp>
      <p:sp>
        <p:nvSpPr>
          <p:cNvPr id="10" name="AutoShape 23"/>
          <p:cNvSpPr>
            <a:spLocks noChangeArrowheads="1"/>
          </p:cNvSpPr>
          <p:nvPr/>
        </p:nvSpPr>
        <p:spPr bwMode="auto">
          <a:xfrm>
            <a:off x="1331640" y="4509120"/>
            <a:ext cx="5040560" cy="1425575"/>
          </a:xfrm>
          <a:prstGeom prst="horizontalScroll">
            <a:avLst>
              <a:gd name="adj" fmla="val 14069"/>
            </a:avLst>
          </a:prstGeom>
          <a:gradFill rotWithShape="1">
            <a:gsLst>
              <a:gs pos="0">
                <a:srgbClr val="CCECFF"/>
              </a:gs>
              <a:gs pos="50000">
                <a:srgbClr val="CCECFF">
                  <a:gamma/>
                  <a:tint val="0"/>
                  <a:invGamma/>
                </a:srgbClr>
              </a:gs>
              <a:gs pos="100000">
                <a:srgbClr val="CCECFF"/>
              </a:gs>
            </a:gsLst>
            <a:lin ang="5400000" scaled="1"/>
          </a:gradFill>
          <a:ln w="12700">
            <a:solidFill>
              <a:schemeClr val="accent2"/>
            </a:solidFill>
            <a:round/>
            <a:headEnd/>
            <a:tailEnd/>
          </a:ln>
          <a:effectLst/>
        </p:spPr>
        <p:txBody>
          <a:bodyPr wrap="none" lIns="90000" tIns="46800" rIns="90000" bIns="46800" anchor="ctr"/>
          <a:lstStyle/>
          <a:p>
            <a:pPr algn="ctr" eaLnBrk="0" hangingPunct="0">
              <a:defRPr/>
            </a:pPr>
            <a:r>
              <a:rPr lang="zh-CN" altLang="en-US" b="1" dirty="0">
                <a:solidFill>
                  <a:srgbClr val="3333FF"/>
                </a:solidFill>
                <a:effectLst>
                  <a:outerShdw blurRad="38100" dist="38100" dir="2700000" algn="tl">
                    <a:srgbClr val="FFFFFF"/>
                  </a:outerShdw>
                </a:effectLst>
                <a:latin typeface="隶书" pitchFamily="49" charset="-122"/>
                <a:ea typeface="隶书" pitchFamily="49" charset="-122"/>
              </a:rPr>
              <a:t>整数除以</a:t>
            </a:r>
            <a:r>
              <a:rPr lang="en-US" altLang="zh-CN" b="1" dirty="0">
                <a:solidFill>
                  <a:srgbClr val="3333FF"/>
                </a:solidFill>
                <a:effectLst>
                  <a:outerShdw blurRad="38100" dist="38100" dir="2700000" algn="tl">
                    <a:srgbClr val="FFFFFF"/>
                  </a:outerShdw>
                </a:effectLst>
                <a:latin typeface="隶书" pitchFamily="49" charset="-122"/>
                <a:ea typeface="隶书" pitchFamily="49" charset="-122"/>
              </a:rPr>
              <a:t>2</a:t>
            </a:r>
            <a:r>
              <a:rPr lang="zh-CN" altLang="en-US" b="1" dirty="0">
                <a:solidFill>
                  <a:srgbClr val="FF0000"/>
                </a:solidFill>
                <a:effectLst>
                  <a:outerShdw blurRad="38100" dist="38100" dir="2700000" algn="tl">
                    <a:srgbClr val="FFFFFF"/>
                  </a:outerShdw>
                </a:effectLst>
                <a:latin typeface="隶书" pitchFamily="49" charset="-122"/>
                <a:ea typeface="隶书" pitchFamily="49" charset="-122"/>
              </a:rPr>
              <a:t>倒</a:t>
            </a:r>
            <a:r>
              <a:rPr lang="zh-CN" altLang="en-US" b="1" dirty="0">
                <a:solidFill>
                  <a:srgbClr val="3333FF"/>
                </a:solidFill>
                <a:effectLst>
                  <a:outerShdw blurRad="38100" dist="38100" dir="2700000" algn="tl">
                    <a:srgbClr val="FFFFFF"/>
                  </a:outerShdw>
                </a:effectLst>
                <a:latin typeface="隶书" pitchFamily="49" charset="-122"/>
                <a:ea typeface="隶书" pitchFamily="49" charset="-122"/>
              </a:rPr>
              <a:t>取余数</a:t>
            </a:r>
          </a:p>
          <a:p>
            <a:pPr algn="ctr" eaLnBrk="0" hangingPunct="0">
              <a:defRPr/>
            </a:pPr>
            <a:r>
              <a:rPr lang="zh-CN" altLang="en-US" b="1" dirty="0">
                <a:solidFill>
                  <a:srgbClr val="3333FF"/>
                </a:solidFill>
                <a:effectLst>
                  <a:outerShdw blurRad="38100" dist="38100" dir="2700000" algn="tl">
                    <a:srgbClr val="FFFFFF"/>
                  </a:outerShdw>
                </a:effectLst>
                <a:latin typeface="隶书" pitchFamily="49" charset="-122"/>
                <a:ea typeface="隶书" pitchFamily="49" charset="-122"/>
              </a:rPr>
              <a:t>小数乘以</a:t>
            </a:r>
            <a:r>
              <a:rPr lang="en-US" altLang="zh-CN" b="1" dirty="0">
                <a:solidFill>
                  <a:srgbClr val="3333FF"/>
                </a:solidFill>
                <a:effectLst>
                  <a:outerShdw blurRad="38100" dist="38100" dir="2700000" algn="tl">
                    <a:srgbClr val="FFFFFF"/>
                  </a:outerShdw>
                </a:effectLst>
                <a:latin typeface="隶书" pitchFamily="49" charset="-122"/>
                <a:ea typeface="隶书" pitchFamily="49" charset="-122"/>
              </a:rPr>
              <a:t>2</a:t>
            </a:r>
            <a:r>
              <a:rPr lang="zh-CN" altLang="en-US" b="1" dirty="0">
                <a:solidFill>
                  <a:srgbClr val="FF0000"/>
                </a:solidFill>
                <a:effectLst>
                  <a:outerShdw blurRad="38100" dist="38100" dir="2700000" algn="tl">
                    <a:srgbClr val="FFFFFF"/>
                  </a:outerShdw>
                </a:effectLst>
                <a:latin typeface="隶书" pitchFamily="49" charset="-122"/>
                <a:ea typeface="隶书" pitchFamily="49" charset="-122"/>
              </a:rPr>
              <a:t>正</a:t>
            </a:r>
            <a:r>
              <a:rPr lang="zh-CN" altLang="en-US" b="1" dirty="0">
                <a:solidFill>
                  <a:srgbClr val="3333FF"/>
                </a:solidFill>
                <a:effectLst>
                  <a:outerShdw blurRad="38100" dist="38100" dir="2700000" algn="tl">
                    <a:srgbClr val="FFFFFF"/>
                  </a:outerShdw>
                </a:effectLst>
                <a:latin typeface="隶书" pitchFamily="49" charset="-122"/>
                <a:ea typeface="隶书" pitchFamily="49" charset="-122"/>
              </a:rPr>
              <a:t>取整数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7488"/>
                                        </p:tgtEl>
                                        <p:attrNameLst>
                                          <p:attrName>style.visibility</p:attrName>
                                        </p:attrNameLst>
                                      </p:cBhvr>
                                      <p:to>
                                        <p:strVal val="visible"/>
                                      </p:to>
                                    </p:set>
                                    <p:animEffect transition="in" filter="box(in)">
                                      <p:cBhvr>
                                        <p:cTn id="7" dur="500"/>
                                        <p:tgtEl>
                                          <p:spTgt spid="1474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5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out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8" grpId="0" animBg="1" autoUpdateAnimBg="0"/>
      <p:bldP spid="21541" grpId="0"/>
      <p:bldP spid="15" grpId="0"/>
      <p:bldP spid="1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ChangeArrowheads="1"/>
          </p:cNvSpPr>
          <p:nvPr/>
        </p:nvSpPr>
        <p:spPr bwMode="auto">
          <a:xfrm>
            <a:off x="179388" y="1168400"/>
            <a:ext cx="8964612" cy="1038225"/>
          </a:xfrm>
          <a:prstGeom prst="rect">
            <a:avLst/>
          </a:prstGeom>
          <a:noFill/>
          <a:ln w="12700">
            <a:noFill/>
            <a:miter lim="800000"/>
            <a:headEnd/>
            <a:tailEnd/>
          </a:ln>
        </p:spPr>
        <p:txBody>
          <a:bodyPr lIns="90480" tIns="44446" rIns="90480" bIns="44446">
            <a:spAutoFit/>
          </a:bodyPr>
          <a:lstStyle/>
          <a:p>
            <a:pPr eaLnBrk="0" hangingPunct="0">
              <a:spcBef>
                <a:spcPct val="20000"/>
              </a:spcBef>
            </a:pPr>
            <a:r>
              <a:rPr kumimoji="1" lang="zh-CN" altLang="en-US" sz="2800" b="1">
                <a:solidFill>
                  <a:srgbClr val="3333FF"/>
                </a:solidFill>
                <a:latin typeface="华文楷体" pitchFamily="2" charset="-122"/>
                <a:ea typeface="华文楷体" pitchFamily="2" charset="-122"/>
              </a:rPr>
              <a:t>整数部分：除以 </a:t>
            </a:r>
            <a:r>
              <a:rPr kumimoji="1" lang="en-US" altLang="zh-CN" sz="2800" b="1">
                <a:solidFill>
                  <a:srgbClr val="3333FF"/>
                </a:solidFill>
                <a:latin typeface="华文楷体" pitchFamily="2" charset="-122"/>
                <a:ea typeface="华文楷体" pitchFamily="2" charset="-122"/>
              </a:rPr>
              <a:t>r</a:t>
            </a:r>
            <a:r>
              <a:rPr kumimoji="1" lang="zh-CN" altLang="en-US" sz="2800" b="1">
                <a:solidFill>
                  <a:srgbClr val="3333FF"/>
                </a:solidFill>
                <a:latin typeface="华文楷体" pitchFamily="2" charset="-122"/>
                <a:ea typeface="华文楷体" pitchFamily="2" charset="-122"/>
              </a:rPr>
              <a:t>倒取余数</a:t>
            </a:r>
          </a:p>
          <a:p>
            <a:pPr eaLnBrk="0" hangingPunct="0">
              <a:spcBef>
                <a:spcPct val="20000"/>
              </a:spcBef>
            </a:pPr>
            <a:r>
              <a:rPr kumimoji="1" lang="zh-CN" altLang="en-US" sz="2800" b="1">
                <a:solidFill>
                  <a:srgbClr val="3333FF"/>
                </a:solidFill>
                <a:latin typeface="华文楷体" pitchFamily="2" charset="-122"/>
                <a:ea typeface="华文楷体" pitchFamily="2" charset="-122"/>
              </a:rPr>
              <a:t>小数部分：乘以 </a:t>
            </a:r>
            <a:r>
              <a:rPr kumimoji="1" lang="en-US" altLang="zh-CN" sz="2800" b="1">
                <a:solidFill>
                  <a:srgbClr val="3333FF"/>
                </a:solidFill>
                <a:latin typeface="华文楷体" pitchFamily="2" charset="-122"/>
                <a:ea typeface="华文楷体" pitchFamily="2" charset="-122"/>
              </a:rPr>
              <a:t>r</a:t>
            </a:r>
            <a:r>
              <a:rPr kumimoji="1" lang="zh-CN" altLang="en-US" sz="2800" b="1">
                <a:solidFill>
                  <a:srgbClr val="3333FF"/>
                </a:solidFill>
                <a:latin typeface="华文楷体" pitchFamily="2" charset="-122"/>
                <a:ea typeface="华文楷体" pitchFamily="2" charset="-122"/>
              </a:rPr>
              <a:t>正取整数</a:t>
            </a:r>
          </a:p>
        </p:txBody>
      </p:sp>
      <p:sp>
        <p:nvSpPr>
          <p:cNvPr id="330756" name="Rectangle 4"/>
          <p:cNvSpPr>
            <a:spLocks noChangeArrowheads="1"/>
          </p:cNvSpPr>
          <p:nvPr/>
        </p:nvSpPr>
        <p:spPr bwMode="auto">
          <a:xfrm>
            <a:off x="5799138" y="2257425"/>
            <a:ext cx="2770187" cy="409575"/>
          </a:xfrm>
          <a:prstGeom prst="rect">
            <a:avLst/>
          </a:prstGeom>
          <a:noFill/>
          <a:ln w="12700">
            <a:noFill/>
            <a:miter lim="800000"/>
            <a:headEnd/>
            <a:tailEnd/>
          </a:ln>
        </p:spPr>
        <p:txBody>
          <a:bodyPr lIns="90480" tIns="44446" rIns="90480" bIns="44446">
            <a:spAutoFit/>
          </a:bodyPr>
          <a:lstStyle/>
          <a:p>
            <a:pPr eaLnBrk="0" hangingPunct="0">
              <a:spcBef>
                <a:spcPct val="50000"/>
              </a:spcBef>
              <a:defRPr/>
            </a:pPr>
            <a:r>
              <a:rPr kumimoji="1" lang="en-US" altLang="zh-CN" sz="2100" b="1" dirty="0">
                <a:solidFill>
                  <a:schemeClr val="accent2">
                    <a:lumMod val="50000"/>
                  </a:schemeClr>
                </a:solidFill>
                <a:latin typeface="Times New Roman" pitchFamily="18" charset="0"/>
              </a:rPr>
              <a:t>100(D)=</a:t>
            </a:r>
            <a:r>
              <a:rPr kumimoji="1" lang="en-US" altLang="zh-CN" sz="2100" b="1" dirty="0">
                <a:solidFill>
                  <a:srgbClr val="C00000"/>
                </a:solidFill>
                <a:latin typeface="Times New Roman" pitchFamily="18" charset="0"/>
              </a:rPr>
              <a:t>144(O)</a:t>
            </a:r>
            <a:r>
              <a:rPr kumimoji="1" lang="en-US" altLang="zh-CN" sz="2100" b="1" dirty="0">
                <a:solidFill>
                  <a:schemeClr val="accent2">
                    <a:lumMod val="50000"/>
                  </a:schemeClr>
                </a:solidFill>
                <a:latin typeface="Times New Roman" pitchFamily="18" charset="0"/>
              </a:rPr>
              <a:t>=</a:t>
            </a:r>
            <a:r>
              <a:rPr kumimoji="1" lang="en-US" altLang="zh-CN" sz="2100" b="1" dirty="0">
                <a:solidFill>
                  <a:srgbClr val="C00000"/>
                </a:solidFill>
                <a:latin typeface="Times New Roman" pitchFamily="18" charset="0"/>
              </a:rPr>
              <a:t>64(H)</a:t>
            </a:r>
          </a:p>
        </p:txBody>
      </p:sp>
      <p:sp>
        <p:nvSpPr>
          <p:cNvPr id="27653" name="Rectangle 9"/>
          <p:cNvSpPr>
            <a:spLocks noChangeArrowheads="1"/>
          </p:cNvSpPr>
          <p:nvPr/>
        </p:nvSpPr>
        <p:spPr bwMode="auto">
          <a:xfrm>
            <a:off x="395288" y="2276475"/>
            <a:ext cx="3986212" cy="458788"/>
          </a:xfrm>
          <a:prstGeom prst="rect">
            <a:avLst/>
          </a:prstGeom>
          <a:noFill/>
          <a:ln w="12700">
            <a:noFill/>
            <a:miter lim="800000"/>
            <a:headEnd/>
            <a:tailEnd/>
          </a:ln>
        </p:spPr>
        <p:txBody>
          <a:bodyPr lIns="90480" tIns="44446" rIns="90480" bIns="44446">
            <a:spAutoFit/>
          </a:bodyPr>
          <a:lstStyle/>
          <a:p>
            <a:pPr eaLnBrk="0" hangingPunct="0">
              <a:spcBef>
                <a:spcPct val="50000"/>
              </a:spcBef>
              <a:defRPr/>
            </a:pPr>
            <a:r>
              <a:rPr kumimoji="1" lang="zh-CN" altLang="en-US" sz="2400" b="1">
                <a:solidFill>
                  <a:schemeClr val="accent2">
                    <a:lumMod val="50000"/>
                  </a:schemeClr>
                </a:solidFill>
                <a:latin typeface="华文楷体" pitchFamily="2" charset="-122"/>
                <a:ea typeface="华文楷体" pitchFamily="2" charset="-122"/>
              </a:rPr>
              <a:t>例  </a:t>
            </a:r>
            <a:r>
              <a:rPr kumimoji="1" lang="en-US" altLang="zh-CN" sz="2400" b="1">
                <a:solidFill>
                  <a:schemeClr val="accent2">
                    <a:lumMod val="50000"/>
                  </a:schemeClr>
                </a:solidFill>
                <a:latin typeface="华文楷体" pitchFamily="2" charset="-122"/>
                <a:ea typeface="华文楷体" pitchFamily="2" charset="-122"/>
              </a:rPr>
              <a:t>100.345(D)</a:t>
            </a:r>
            <a:r>
              <a:rPr kumimoji="1" lang="en-US" altLang="zh-CN" sz="2400" b="1">
                <a:solidFill>
                  <a:schemeClr val="accent2">
                    <a:lumMod val="50000"/>
                  </a:schemeClr>
                </a:solidFill>
                <a:latin typeface="华文楷体" pitchFamily="2" charset="-122"/>
                <a:ea typeface="华文楷体" pitchFamily="2" charset="-122"/>
                <a:cs typeface="Times New Roman" pitchFamily="18" charset="0"/>
              </a:rPr>
              <a:t>≈</a:t>
            </a:r>
            <a:endParaRPr kumimoji="1" lang="en-US" altLang="zh-CN" sz="2400" b="1">
              <a:solidFill>
                <a:schemeClr val="accent2">
                  <a:lumMod val="50000"/>
                </a:schemeClr>
              </a:solidFill>
              <a:latin typeface="华文楷体" pitchFamily="2" charset="-122"/>
              <a:ea typeface="华文楷体" pitchFamily="2" charset="-122"/>
            </a:endParaRPr>
          </a:p>
        </p:txBody>
      </p:sp>
      <p:sp>
        <p:nvSpPr>
          <p:cNvPr id="330762" name="Rectangle 10"/>
          <p:cNvSpPr>
            <a:spLocks noChangeArrowheads="1"/>
          </p:cNvSpPr>
          <p:nvPr/>
        </p:nvSpPr>
        <p:spPr bwMode="auto">
          <a:xfrm>
            <a:off x="3708400" y="4035425"/>
            <a:ext cx="850900" cy="409575"/>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u="sng">
                <a:solidFill>
                  <a:srgbClr val="A50021"/>
                </a:solidFill>
                <a:latin typeface="Times New Roman" pitchFamily="18" charset="0"/>
              </a:rPr>
              <a:t>1</a:t>
            </a:r>
            <a:r>
              <a:rPr kumimoji="1" lang="en-US" altLang="zh-CN" sz="2100" b="1">
                <a:latin typeface="Times New Roman" pitchFamily="18" charset="0"/>
              </a:rPr>
              <a:t>.380</a:t>
            </a:r>
          </a:p>
        </p:txBody>
      </p:sp>
      <p:grpSp>
        <p:nvGrpSpPr>
          <p:cNvPr id="2" name="Group 11"/>
          <p:cNvGrpSpPr>
            <a:grpSpLocks/>
          </p:cNvGrpSpPr>
          <p:nvPr/>
        </p:nvGrpSpPr>
        <p:grpSpPr bwMode="auto">
          <a:xfrm>
            <a:off x="2943225" y="2674938"/>
            <a:ext cx="2208213" cy="3538537"/>
            <a:chOff x="2902" y="1836"/>
            <a:chExt cx="2028" cy="3096"/>
          </a:xfrm>
        </p:grpSpPr>
        <p:sp>
          <p:nvSpPr>
            <p:cNvPr id="27729" name="Rectangle 12"/>
            <p:cNvSpPr>
              <a:spLocks noChangeArrowheads="1"/>
            </p:cNvSpPr>
            <p:nvPr/>
          </p:nvSpPr>
          <p:spPr bwMode="auto">
            <a:xfrm>
              <a:off x="3530" y="1836"/>
              <a:ext cx="105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0.345</a:t>
              </a:r>
            </a:p>
          </p:txBody>
        </p:sp>
        <p:sp>
          <p:nvSpPr>
            <p:cNvPr id="27730" name="Rectangle 13"/>
            <p:cNvSpPr>
              <a:spLocks noChangeArrowheads="1"/>
            </p:cNvSpPr>
            <p:nvPr/>
          </p:nvSpPr>
          <p:spPr bwMode="auto">
            <a:xfrm>
              <a:off x="3952" y="2114"/>
              <a:ext cx="41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31" name="Line 14"/>
            <p:cNvSpPr>
              <a:spLocks noChangeShapeType="1"/>
            </p:cNvSpPr>
            <p:nvPr/>
          </p:nvSpPr>
          <p:spPr bwMode="auto">
            <a:xfrm>
              <a:off x="2973" y="2445"/>
              <a:ext cx="1808" cy="0"/>
            </a:xfrm>
            <a:prstGeom prst="line">
              <a:avLst/>
            </a:prstGeom>
            <a:noFill/>
            <a:ln w="12700">
              <a:solidFill>
                <a:schemeClr val="tx1"/>
              </a:solidFill>
              <a:round/>
              <a:headEnd/>
              <a:tailEnd/>
            </a:ln>
          </p:spPr>
          <p:txBody>
            <a:bodyPr wrap="none" anchor="ctr"/>
            <a:lstStyle/>
            <a:p>
              <a:endParaRPr lang="zh-CN" altLang="en-US"/>
            </a:p>
          </p:txBody>
        </p:sp>
        <p:sp>
          <p:nvSpPr>
            <p:cNvPr id="27732" name="Rectangle 15"/>
            <p:cNvSpPr>
              <a:spLocks noChangeArrowheads="1"/>
            </p:cNvSpPr>
            <p:nvPr/>
          </p:nvSpPr>
          <p:spPr bwMode="auto">
            <a:xfrm>
              <a:off x="3659" y="2430"/>
              <a:ext cx="1198"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u="sng">
                  <a:solidFill>
                    <a:srgbClr val="A50021"/>
                  </a:solidFill>
                  <a:latin typeface="Times New Roman" pitchFamily="18" charset="0"/>
                </a:rPr>
                <a:t>0</a:t>
              </a:r>
              <a:r>
                <a:rPr kumimoji="1" lang="en-US" altLang="zh-CN" sz="2100" b="1">
                  <a:latin typeface="Times New Roman" pitchFamily="18" charset="0"/>
                </a:rPr>
                <a:t>.690</a:t>
              </a:r>
            </a:p>
          </p:txBody>
        </p:sp>
        <p:sp>
          <p:nvSpPr>
            <p:cNvPr id="27733" name="Rectangle 16"/>
            <p:cNvSpPr>
              <a:spLocks noChangeArrowheads="1"/>
            </p:cNvSpPr>
            <p:nvPr/>
          </p:nvSpPr>
          <p:spPr bwMode="auto">
            <a:xfrm>
              <a:off x="3952" y="2710"/>
              <a:ext cx="41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34" name="Line 17"/>
            <p:cNvSpPr>
              <a:spLocks noChangeShapeType="1"/>
            </p:cNvSpPr>
            <p:nvPr/>
          </p:nvSpPr>
          <p:spPr bwMode="auto">
            <a:xfrm>
              <a:off x="2973" y="3040"/>
              <a:ext cx="1808" cy="0"/>
            </a:xfrm>
            <a:prstGeom prst="line">
              <a:avLst/>
            </a:prstGeom>
            <a:noFill/>
            <a:ln w="12700">
              <a:solidFill>
                <a:schemeClr val="tx1"/>
              </a:solidFill>
              <a:round/>
              <a:headEnd/>
              <a:tailEnd/>
            </a:ln>
          </p:spPr>
          <p:txBody>
            <a:bodyPr wrap="none" anchor="ctr"/>
            <a:lstStyle/>
            <a:p>
              <a:endParaRPr lang="zh-CN" altLang="en-US"/>
            </a:p>
          </p:txBody>
        </p:sp>
        <p:sp>
          <p:nvSpPr>
            <p:cNvPr id="27735" name="Rectangle 18"/>
            <p:cNvSpPr>
              <a:spLocks noChangeArrowheads="1"/>
            </p:cNvSpPr>
            <p:nvPr/>
          </p:nvSpPr>
          <p:spPr bwMode="auto">
            <a:xfrm>
              <a:off x="3952" y="3354"/>
              <a:ext cx="41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36" name="Line 19"/>
            <p:cNvSpPr>
              <a:spLocks noChangeShapeType="1"/>
            </p:cNvSpPr>
            <p:nvPr/>
          </p:nvSpPr>
          <p:spPr bwMode="auto">
            <a:xfrm>
              <a:off x="2973" y="3685"/>
              <a:ext cx="1808" cy="0"/>
            </a:xfrm>
            <a:prstGeom prst="line">
              <a:avLst/>
            </a:prstGeom>
            <a:noFill/>
            <a:ln w="12700">
              <a:solidFill>
                <a:schemeClr val="tx1"/>
              </a:solidFill>
              <a:round/>
              <a:headEnd/>
              <a:tailEnd/>
            </a:ln>
          </p:spPr>
          <p:txBody>
            <a:bodyPr wrap="none" anchor="ctr"/>
            <a:lstStyle/>
            <a:p>
              <a:endParaRPr lang="zh-CN" altLang="en-US"/>
            </a:p>
          </p:txBody>
        </p:sp>
        <p:sp>
          <p:nvSpPr>
            <p:cNvPr id="27737" name="Rectangle 20"/>
            <p:cNvSpPr>
              <a:spLocks noChangeArrowheads="1"/>
            </p:cNvSpPr>
            <p:nvPr/>
          </p:nvSpPr>
          <p:spPr bwMode="auto">
            <a:xfrm>
              <a:off x="3589" y="3604"/>
              <a:ext cx="1341"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 </a:t>
              </a:r>
              <a:r>
                <a:rPr kumimoji="1" lang="en-US" altLang="zh-CN" sz="2100" b="1" u="sng">
                  <a:solidFill>
                    <a:srgbClr val="A50021"/>
                  </a:solidFill>
                  <a:latin typeface="Times New Roman" pitchFamily="18" charset="0"/>
                </a:rPr>
                <a:t>0</a:t>
              </a:r>
              <a:r>
                <a:rPr kumimoji="1" lang="en-US" altLang="zh-CN" sz="2100" b="1">
                  <a:latin typeface="Times New Roman" pitchFamily="18" charset="0"/>
                </a:rPr>
                <a:t>.760</a:t>
              </a:r>
            </a:p>
          </p:txBody>
        </p:sp>
        <p:sp>
          <p:nvSpPr>
            <p:cNvPr id="27738" name="Rectangle 21"/>
            <p:cNvSpPr>
              <a:spLocks noChangeArrowheads="1"/>
            </p:cNvSpPr>
            <p:nvPr/>
          </p:nvSpPr>
          <p:spPr bwMode="auto">
            <a:xfrm>
              <a:off x="3879" y="3907"/>
              <a:ext cx="418"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 2</a:t>
              </a:r>
            </a:p>
          </p:txBody>
        </p:sp>
        <p:sp>
          <p:nvSpPr>
            <p:cNvPr id="27739" name="Line 22"/>
            <p:cNvSpPr>
              <a:spLocks noChangeShapeType="1"/>
            </p:cNvSpPr>
            <p:nvPr/>
          </p:nvSpPr>
          <p:spPr bwMode="auto">
            <a:xfrm>
              <a:off x="2902" y="4240"/>
              <a:ext cx="1808" cy="0"/>
            </a:xfrm>
            <a:prstGeom prst="line">
              <a:avLst/>
            </a:prstGeom>
            <a:noFill/>
            <a:ln w="12700">
              <a:solidFill>
                <a:schemeClr val="tx1"/>
              </a:solidFill>
              <a:round/>
              <a:headEnd/>
              <a:tailEnd/>
            </a:ln>
          </p:spPr>
          <p:txBody>
            <a:bodyPr wrap="none" anchor="ctr"/>
            <a:lstStyle/>
            <a:p>
              <a:endParaRPr lang="zh-CN" altLang="en-US"/>
            </a:p>
          </p:txBody>
        </p:sp>
        <p:sp>
          <p:nvSpPr>
            <p:cNvPr id="27740" name="Rectangle 23"/>
            <p:cNvSpPr>
              <a:spLocks noChangeArrowheads="1"/>
            </p:cNvSpPr>
            <p:nvPr/>
          </p:nvSpPr>
          <p:spPr bwMode="auto">
            <a:xfrm>
              <a:off x="3589" y="4225"/>
              <a:ext cx="978"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 </a:t>
              </a:r>
              <a:r>
                <a:rPr kumimoji="1" lang="en-US" altLang="zh-CN" sz="2100" b="1" u="sng">
                  <a:solidFill>
                    <a:srgbClr val="A50021"/>
                  </a:solidFill>
                  <a:latin typeface="Times New Roman" pitchFamily="18" charset="0"/>
                </a:rPr>
                <a:t>1</a:t>
              </a:r>
              <a:r>
                <a:rPr kumimoji="1" lang="en-US" altLang="zh-CN" sz="2100" b="1">
                  <a:latin typeface="Times New Roman" pitchFamily="18" charset="0"/>
                </a:rPr>
                <a:t>.520</a:t>
              </a:r>
            </a:p>
          </p:txBody>
        </p:sp>
        <p:sp>
          <p:nvSpPr>
            <p:cNvPr id="27741" name="Rectangle 24"/>
            <p:cNvSpPr>
              <a:spLocks noChangeArrowheads="1"/>
            </p:cNvSpPr>
            <p:nvPr/>
          </p:nvSpPr>
          <p:spPr bwMode="auto">
            <a:xfrm>
              <a:off x="3879" y="4574"/>
              <a:ext cx="418"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 2 </a:t>
              </a:r>
            </a:p>
          </p:txBody>
        </p:sp>
        <p:sp>
          <p:nvSpPr>
            <p:cNvPr id="27742" name="Line 25"/>
            <p:cNvSpPr>
              <a:spLocks noChangeShapeType="1"/>
            </p:cNvSpPr>
            <p:nvPr/>
          </p:nvSpPr>
          <p:spPr bwMode="auto">
            <a:xfrm>
              <a:off x="2902" y="4905"/>
              <a:ext cx="1808" cy="0"/>
            </a:xfrm>
            <a:prstGeom prst="line">
              <a:avLst/>
            </a:prstGeom>
            <a:noFill/>
            <a:ln w="12700">
              <a:solidFill>
                <a:schemeClr val="tx1"/>
              </a:solidFill>
              <a:round/>
              <a:headEnd/>
              <a:tailEnd/>
            </a:ln>
          </p:spPr>
          <p:txBody>
            <a:bodyPr wrap="none" anchor="ctr"/>
            <a:lstStyle/>
            <a:p>
              <a:endParaRPr lang="zh-CN" altLang="en-US"/>
            </a:p>
          </p:txBody>
        </p:sp>
        <p:sp>
          <p:nvSpPr>
            <p:cNvPr id="27743" name="Rectangle 26"/>
            <p:cNvSpPr>
              <a:spLocks noChangeArrowheads="1"/>
            </p:cNvSpPr>
            <p:nvPr/>
          </p:nvSpPr>
          <p:spPr bwMode="auto">
            <a:xfrm>
              <a:off x="3188" y="2110"/>
              <a:ext cx="396" cy="364"/>
            </a:xfrm>
            <a:prstGeom prst="rect">
              <a:avLst/>
            </a:prstGeom>
            <a:noFill/>
            <a:ln w="12700">
              <a:noFill/>
              <a:miter lim="800000"/>
              <a:headEnd/>
              <a:tailEnd/>
            </a:ln>
          </p:spPr>
          <p:txBody>
            <a:bodyPr wrap="none" lIns="96488" tIns="48244" rIns="96488" bIns="48244">
              <a:spAutoFit/>
            </a:bodyPr>
            <a:lstStyle/>
            <a:p>
              <a:pPr algn="ctr" defTabSz="965200" eaLnBrk="0" hangingPunct="0"/>
              <a:r>
                <a:rPr kumimoji="1" lang="en-US" altLang="zh-CN" sz="2100" b="1">
                  <a:latin typeface="Times New Roman" pitchFamily="18" charset="0"/>
                  <a:sym typeface="Wingdings 2" pitchFamily="18" charset="2"/>
                </a:rPr>
                <a:t></a:t>
              </a:r>
            </a:p>
          </p:txBody>
        </p:sp>
        <p:sp>
          <p:nvSpPr>
            <p:cNvPr id="27744" name="Rectangle 27"/>
            <p:cNvSpPr>
              <a:spLocks noChangeArrowheads="1"/>
            </p:cNvSpPr>
            <p:nvPr/>
          </p:nvSpPr>
          <p:spPr bwMode="auto">
            <a:xfrm>
              <a:off x="3188" y="2689"/>
              <a:ext cx="396" cy="364"/>
            </a:xfrm>
            <a:prstGeom prst="rect">
              <a:avLst/>
            </a:prstGeom>
            <a:noFill/>
            <a:ln w="12700">
              <a:noFill/>
              <a:miter lim="800000"/>
              <a:headEnd/>
              <a:tailEnd/>
            </a:ln>
          </p:spPr>
          <p:txBody>
            <a:bodyPr wrap="none" lIns="96488" tIns="48244" rIns="96488" bIns="48244">
              <a:spAutoFit/>
            </a:bodyPr>
            <a:lstStyle/>
            <a:p>
              <a:pPr algn="ctr" defTabSz="965200" eaLnBrk="0" hangingPunct="0"/>
              <a:r>
                <a:rPr kumimoji="1" lang="en-US" altLang="zh-CN" sz="2100" b="1">
                  <a:latin typeface="Times New Roman" pitchFamily="18" charset="0"/>
                  <a:sym typeface="Wingdings 2" pitchFamily="18" charset="2"/>
                </a:rPr>
                <a:t></a:t>
              </a:r>
            </a:p>
          </p:txBody>
        </p:sp>
        <p:sp>
          <p:nvSpPr>
            <p:cNvPr id="27745" name="Rectangle 28"/>
            <p:cNvSpPr>
              <a:spLocks noChangeArrowheads="1"/>
            </p:cNvSpPr>
            <p:nvPr/>
          </p:nvSpPr>
          <p:spPr bwMode="auto">
            <a:xfrm>
              <a:off x="3231" y="3282"/>
              <a:ext cx="397" cy="364"/>
            </a:xfrm>
            <a:prstGeom prst="rect">
              <a:avLst/>
            </a:prstGeom>
            <a:noFill/>
            <a:ln w="12700">
              <a:noFill/>
              <a:miter lim="800000"/>
              <a:headEnd/>
              <a:tailEnd/>
            </a:ln>
          </p:spPr>
          <p:txBody>
            <a:bodyPr wrap="none" lIns="96488" tIns="48244" rIns="96488" bIns="48244">
              <a:spAutoFit/>
            </a:bodyPr>
            <a:lstStyle/>
            <a:p>
              <a:pPr algn="ctr" defTabSz="965200" eaLnBrk="0" hangingPunct="0"/>
              <a:r>
                <a:rPr kumimoji="1" lang="en-US" altLang="zh-CN" sz="2100" b="1">
                  <a:latin typeface="Times New Roman" pitchFamily="18" charset="0"/>
                  <a:sym typeface="Wingdings 2" pitchFamily="18" charset="2"/>
                </a:rPr>
                <a:t></a:t>
              </a:r>
            </a:p>
          </p:txBody>
        </p:sp>
        <p:sp>
          <p:nvSpPr>
            <p:cNvPr id="27746" name="Rectangle 29"/>
            <p:cNvSpPr>
              <a:spLocks noChangeArrowheads="1"/>
            </p:cNvSpPr>
            <p:nvPr/>
          </p:nvSpPr>
          <p:spPr bwMode="auto">
            <a:xfrm>
              <a:off x="3261" y="3917"/>
              <a:ext cx="396" cy="364"/>
            </a:xfrm>
            <a:prstGeom prst="rect">
              <a:avLst/>
            </a:prstGeom>
            <a:noFill/>
            <a:ln w="12700">
              <a:noFill/>
              <a:miter lim="800000"/>
              <a:headEnd/>
              <a:tailEnd/>
            </a:ln>
          </p:spPr>
          <p:txBody>
            <a:bodyPr wrap="none" lIns="96488" tIns="48244" rIns="96488" bIns="48244">
              <a:spAutoFit/>
            </a:bodyPr>
            <a:lstStyle/>
            <a:p>
              <a:pPr algn="ctr" defTabSz="965200" eaLnBrk="0" hangingPunct="0"/>
              <a:r>
                <a:rPr kumimoji="1" lang="en-US" altLang="zh-CN" sz="2100" b="1">
                  <a:latin typeface="Times New Roman" pitchFamily="18" charset="0"/>
                  <a:sym typeface="Wingdings 2" pitchFamily="18" charset="2"/>
                </a:rPr>
                <a:t></a:t>
              </a:r>
            </a:p>
          </p:txBody>
        </p:sp>
        <p:sp>
          <p:nvSpPr>
            <p:cNvPr id="27747" name="Rectangle 30"/>
            <p:cNvSpPr>
              <a:spLocks noChangeArrowheads="1"/>
            </p:cNvSpPr>
            <p:nvPr/>
          </p:nvSpPr>
          <p:spPr bwMode="auto">
            <a:xfrm>
              <a:off x="3304" y="4567"/>
              <a:ext cx="397" cy="364"/>
            </a:xfrm>
            <a:prstGeom prst="rect">
              <a:avLst/>
            </a:prstGeom>
            <a:noFill/>
            <a:ln w="12700">
              <a:noFill/>
              <a:miter lim="800000"/>
              <a:headEnd/>
              <a:tailEnd/>
            </a:ln>
          </p:spPr>
          <p:txBody>
            <a:bodyPr wrap="none" lIns="96488" tIns="48244" rIns="96488" bIns="48244">
              <a:spAutoFit/>
            </a:bodyPr>
            <a:lstStyle/>
            <a:p>
              <a:pPr algn="ctr" defTabSz="965200" eaLnBrk="0" hangingPunct="0"/>
              <a:r>
                <a:rPr kumimoji="1" lang="en-US" altLang="zh-CN" sz="2100" b="1">
                  <a:latin typeface="Times New Roman" pitchFamily="18" charset="0"/>
                  <a:sym typeface="Wingdings 2" pitchFamily="18" charset="2"/>
                </a:rPr>
                <a:t></a:t>
              </a:r>
            </a:p>
          </p:txBody>
        </p:sp>
      </p:grpSp>
      <p:grpSp>
        <p:nvGrpSpPr>
          <p:cNvPr id="3" name="Group 31"/>
          <p:cNvGrpSpPr>
            <a:grpSpLocks/>
          </p:cNvGrpSpPr>
          <p:nvPr/>
        </p:nvGrpSpPr>
        <p:grpSpPr bwMode="auto">
          <a:xfrm>
            <a:off x="601663" y="2743200"/>
            <a:ext cx="1828800" cy="3384550"/>
            <a:chOff x="585" y="1836"/>
            <a:chExt cx="1680" cy="2961"/>
          </a:xfrm>
        </p:grpSpPr>
        <p:sp>
          <p:nvSpPr>
            <p:cNvPr id="27694" name="Line 32"/>
            <p:cNvSpPr>
              <a:spLocks noChangeShapeType="1"/>
            </p:cNvSpPr>
            <p:nvPr/>
          </p:nvSpPr>
          <p:spPr bwMode="auto">
            <a:xfrm>
              <a:off x="931" y="1907"/>
              <a:ext cx="0" cy="322"/>
            </a:xfrm>
            <a:prstGeom prst="line">
              <a:avLst/>
            </a:prstGeom>
            <a:noFill/>
            <a:ln w="12700">
              <a:solidFill>
                <a:schemeClr val="tx1"/>
              </a:solidFill>
              <a:round/>
              <a:headEnd/>
              <a:tailEnd/>
            </a:ln>
          </p:spPr>
          <p:txBody>
            <a:bodyPr wrap="none" anchor="ctr"/>
            <a:lstStyle/>
            <a:p>
              <a:endParaRPr lang="zh-CN" altLang="en-US"/>
            </a:p>
          </p:txBody>
        </p:sp>
        <p:sp>
          <p:nvSpPr>
            <p:cNvPr id="27695" name="Line 33"/>
            <p:cNvSpPr>
              <a:spLocks noChangeShapeType="1"/>
            </p:cNvSpPr>
            <p:nvPr/>
          </p:nvSpPr>
          <p:spPr bwMode="auto">
            <a:xfrm>
              <a:off x="868" y="2167"/>
              <a:ext cx="759" cy="0"/>
            </a:xfrm>
            <a:prstGeom prst="line">
              <a:avLst/>
            </a:prstGeom>
            <a:noFill/>
            <a:ln w="12700">
              <a:solidFill>
                <a:schemeClr val="tx1"/>
              </a:solidFill>
              <a:round/>
              <a:headEnd/>
              <a:tailEnd/>
            </a:ln>
          </p:spPr>
          <p:txBody>
            <a:bodyPr wrap="none" anchor="ctr"/>
            <a:lstStyle/>
            <a:p>
              <a:endParaRPr lang="zh-CN" altLang="en-US"/>
            </a:p>
          </p:txBody>
        </p:sp>
        <p:sp>
          <p:nvSpPr>
            <p:cNvPr id="27696" name="Rectangle 34"/>
            <p:cNvSpPr>
              <a:spLocks noChangeArrowheads="1"/>
            </p:cNvSpPr>
            <p:nvPr/>
          </p:nvSpPr>
          <p:spPr bwMode="auto">
            <a:xfrm>
              <a:off x="1005" y="1836"/>
              <a:ext cx="76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100</a:t>
              </a:r>
            </a:p>
          </p:txBody>
        </p:sp>
        <p:sp>
          <p:nvSpPr>
            <p:cNvPr id="27697" name="Rectangle 35"/>
            <p:cNvSpPr>
              <a:spLocks noChangeArrowheads="1"/>
            </p:cNvSpPr>
            <p:nvPr/>
          </p:nvSpPr>
          <p:spPr bwMode="auto">
            <a:xfrm>
              <a:off x="585" y="1836"/>
              <a:ext cx="48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698" name="Line 36"/>
            <p:cNvSpPr>
              <a:spLocks noChangeShapeType="1"/>
            </p:cNvSpPr>
            <p:nvPr/>
          </p:nvSpPr>
          <p:spPr bwMode="auto">
            <a:xfrm>
              <a:off x="931" y="2306"/>
              <a:ext cx="0" cy="323"/>
            </a:xfrm>
            <a:prstGeom prst="line">
              <a:avLst/>
            </a:prstGeom>
            <a:noFill/>
            <a:ln w="12700">
              <a:solidFill>
                <a:schemeClr val="tx1"/>
              </a:solidFill>
              <a:round/>
              <a:headEnd/>
              <a:tailEnd/>
            </a:ln>
          </p:spPr>
          <p:txBody>
            <a:bodyPr wrap="none" anchor="ctr"/>
            <a:lstStyle/>
            <a:p>
              <a:endParaRPr lang="zh-CN" altLang="en-US"/>
            </a:p>
          </p:txBody>
        </p:sp>
        <p:sp>
          <p:nvSpPr>
            <p:cNvPr id="27699" name="Line 37"/>
            <p:cNvSpPr>
              <a:spLocks noChangeShapeType="1"/>
            </p:cNvSpPr>
            <p:nvPr/>
          </p:nvSpPr>
          <p:spPr bwMode="auto">
            <a:xfrm>
              <a:off x="937" y="2567"/>
              <a:ext cx="550" cy="0"/>
            </a:xfrm>
            <a:prstGeom prst="line">
              <a:avLst/>
            </a:prstGeom>
            <a:noFill/>
            <a:ln w="12700">
              <a:solidFill>
                <a:schemeClr val="tx1"/>
              </a:solidFill>
              <a:round/>
              <a:headEnd/>
              <a:tailEnd/>
            </a:ln>
          </p:spPr>
          <p:txBody>
            <a:bodyPr wrap="none" anchor="ctr"/>
            <a:lstStyle/>
            <a:p>
              <a:endParaRPr lang="zh-CN" altLang="en-US"/>
            </a:p>
          </p:txBody>
        </p:sp>
        <p:sp>
          <p:nvSpPr>
            <p:cNvPr id="27700" name="Rectangle 38"/>
            <p:cNvSpPr>
              <a:spLocks noChangeArrowheads="1"/>
            </p:cNvSpPr>
            <p:nvPr/>
          </p:nvSpPr>
          <p:spPr bwMode="auto">
            <a:xfrm>
              <a:off x="1005" y="2235"/>
              <a:ext cx="76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50</a:t>
              </a:r>
            </a:p>
          </p:txBody>
        </p:sp>
        <p:sp>
          <p:nvSpPr>
            <p:cNvPr id="27701" name="Rectangle 39"/>
            <p:cNvSpPr>
              <a:spLocks noChangeArrowheads="1"/>
            </p:cNvSpPr>
            <p:nvPr/>
          </p:nvSpPr>
          <p:spPr bwMode="auto">
            <a:xfrm>
              <a:off x="585" y="2235"/>
              <a:ext cx="48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02" name="Line 40"/>
            <p:cNvSpPr>
              <a:spLocks noChangeShapeType="1"/>
            </p:cNvSpPr>
            <p:nvPr/>
          </p:nvSpPr>
          <p:spPr bwMode="auto">
            <a:xfrm>
              <a:off x="931" y="2706"/>
              <a:ext cx="0" cy="323"/>
            </a:xfrm>
            <a:prstGeom prst="line">
              <a:avLst/>
            </a:prstGeom>
            <a:noFill/>
            <a:ln w="12700">
              <a:solidFill>
                <a:schemeClr val="tx1"/>
              </a:solidFill>
              <a:round/>
              <a:headEnd/>
              <a:tailEnd/>
            </a:ln>
          </p:spPr>
          <p:txBody>
            <a:bodyPr wrap="none" anchor="ctr"/>
            <a:lstStyle/>
            <a:p>
              <a:endParaRPr lang="zh-CN" altLang="en-US"/>
            </a:p>
          </p:txBody>
        </p:sp>
        <p:sp>
          <p:nvSpPr>
            <p:cNvPr id="27703" name="Line 41"/>
            <p:cNvSpPr>
              <a:spLocks noChangeShapeType="1"/>
            </p:cNvSpPr>
            <p:nvPr/>
          </p:nvSpPr>
          <p:spPr bwMode="auto">
            <a:xfrm>
              <a:off x="937" y="2967"/>
              <a:ext cx="480" cy="0"/>
            </a:xfrm>
            <a:prstGeom prst="line">
              <a:avLst/>
            </a:prstGeom>
            <a:noFill/>
            <a:ln w="12700">
              <a:solidFill>
                <a:schemeClr val="tx1"/>
              </a:solidFill>
              <a:round/>
              <a:headEnd/>
              <a:tailEnd/>
            </a:ln>
          </p:spPr>
          <p:txBody>
            <a:bodyPr wrap="none" anchor="ctr"/>
            <a:lstStyle/>
            <a:p>
              <a:endParaRPr lang="zh-CN" altLang="en-US"/>
            </a:p>
          </p:txBody>
        </p:sp>
        <p:sp>
          <p:nvSpPr>
            <p:cNvPr id="27704" name="Rectangle 42"/>
            <p:cNvSpPr>
              <a:spLocks noChangeArrowheads="1"/>
            </p:cNvSpPr>
            <p:nvPr/>
          </p:nvSpPr>
          <p:spPr bwMode="auto">
            <a:xfrm>
              <a:off x="1005" y="2636"/>
              <a:ext cx="76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25</a:t>
              </a:r>
            </a:p>
          </p:txBody>
        </p:sp>
        <p:sp>
          <p:nvSpPr>
            <p:cNvPr id="27705" name="Rectangle 43"/>
            <p:cNvSpPr>
              <a:spLocks noChangeArrowheads="1"/>
            </p:cNvSpPr>
            <p:nvPr/>
          </p:nvSpPr>
          <p:spPr bwMode="auto">
            <a:xfrm>
              <a:off x="585" y="2636"/>
              <a:ext cx="48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06" name="Line 44"/>
            <p:cNvSpPr>
              <a:spLocks noChangeShapeType="1"/>
            </p:cNvSpPr>
            <p:nvPr/>
          </p:nvSpPr>
          <p:spPr bwMode="auto">
            <a:xfrm>
              <a:off x="931" y="3040"/>
              <a:ext cx="0" cy="321"/>
            </a:xfrm>
            <a:prstGeom prst="line">
              <a:avLst/>
            </a:prstGeom>
            <a:noFill/>
            <a:ln w="12700">
              <a:solidFill>
                <a:schemeClr val="tx1"/>
              </a:solidFill>
              <a:round/>
              <a:headEnd/>
              <a:tailEnd/>
            </a:ln>
          </p:spPr>
          <p:txBody>
            <a:bodyPr wrap="none" anchor="ctr"/>
            <a:lstStyle/>
            <a:p>
              <a:endParaRPr lang="zh-CN" altLang="en-US"/>
            </a:p>
          </p:txBody>
        </p:sp>
        <p:sp>
          <p:nvSpPr>
            <p:cNvPr id="27707" name="Rectangle 45"/>
            <p:cNvSpPr>
              <a:spLocks noChangeArrowheads="1"/>
            </p:cNvSpPr>
            <p:nvPr/>
          </p:nvSpPr>
          <p:spPr bwMode="auto">
            <a:xfrm>
              <a:off x="977" y="2992"/>
              <a:ext cx="76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12</a:t>
              </a:r>
            </a:p>
          </p:txBody>
        </p:sp>
        <p:sp>
          <p:nvSpPr>
            <p:cNvPr id="27708" name="Rectangle 46"/>
            <p:cNvSpPr>
              <a:spLocks noChangeArrowheads="1"/>
            </p:cNvSpPr>
            <p:nvPr/>
          </p:nvSpPr>
          <p:spPr bwMode="auto">
            <a:xfrm>
              <a:off x="585" y="2969"/>
              <a:ext cx="486"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09" name="Line 47"/>
            <p:cNvSpPr>
              <a:spLocks noChangeShapeType="1"/>
            </p:cNvSpPr>
            <p:nvPr/>
          </p:nvSpPr>
          <p:spPr bwMode="auto">
            <a:xfrm>
              <a:off x="937" y="3382"/>
              <a:ext cx="619" cy="0"/>
            </a:xfrm>
            <a:prstGeom prst="line">
              <a:avLst/>
            </a:prstGeom>
            <a:noFill/>
            <a:ln w="12700">
              <a:solidFill>
                <a:schemeClr val="tx1"/>
              </a:solidFill>
              <a:round/>
              <a:headEnd/>
              <a:tailEnd/>
            </a:ln>
          </p:spPr>
          <p:txBody>
            <a:bodyPr wrap="none" anchor="ctr"/>
            <a:lstStyle/>
            <a:p>
              <a:endParaRPr lang="zh-CN" altLang="en-US"/>
            </a:p>
          </p:txBody>
        </p:sp>
        <p:sp>
          <p:nvSpPr>
            <p:cNvPr id="27710" name="Rectangle 48"/>
            <p:cNvSpPr>
              <a:spLocks noChangeArrowheads="1"/>
            </p:cNvSpPr>
            <p:nvPr/>
          </p:nvSpPr>
          <p:spPr bwMode="auto">
            <a:xfrm>
              <a:off x="1005" y="3385"/>
              <a:ext cx="76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6</a:t>
              </a:r>
            </a:p>
          </p:txBody>
        </p:sp>
        <p:sp>
          <p:nvSpPr>
            <p:cNvPr id="27711" name="Rectangle 49"/>
            <p:cNvSpPr>
              <a:spLocks noChangeArrowheads="1"/>
            </p:cNvSpPr>
            <p:nvPr/>
          </p:nvSpPr>
          <p:spPr bwMode="auto">
            <a:xfrm>
              <a:off x="585" y="3385"/>
              <a:ext cx="486"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12" name="Line 50"/>
            <p:cNvSpPr>
              <a:spLocks noChangeShapeType="1"/>
            </p:cNvSpPr>
            <p:nvPr/>
          </p:nvSpPr>
          <p:spPr bwMode="auto">
            <a:xfrm>
              <a:off x="931" y="3787"/>
              <a:ext cx="0" cy="323"/>
            </a:xfrm>
            <a:prstGeom prst="line">
              <a:avLst/>
            </a:prstGeom>
            <a:noFill/>
            <a:ln w="12700">
              <a:solidFill>
                <a:schemeClr val="tx1"/>
              </a:solidFill>
              <a:round/>
              <a:headEnd/>
              <a:tailEnd/>
            </a:ln>
          </p:spPr>
          <p:txBody>
            <a:bodyPr wrap="none" anchor="ctr"/>
            <a:lstStyle/>
            <a:p>
              <a:endParaRPr lang="zh-CN" altLang="en-US"/>
            </a:p>
          </p:txBody>
        </p:sp>
        <p:sp>
          <p:nvSpPr>
            <p:cNvPr id="27713" name="Line 51"/>
            <p:cNvSpPr>
              <a:spLocks noChangeShapeType="1"/>
            </p:cNvSpPr>
            <p:nvPr/>
          </p:nvSpPr>
          <p:spPr bwMode="auto">
            <a:xfrm>
              <a:off x="937" y="4049"/>
              <a:ext cx="619" cy="0"/>
            </a:xfrm>
            <a:prstGeom prst="line">
              <a:avLst/>
            </a:prstGeom>
            <a:noFill/>
            <a:ln w="12700">
              <a:solidFill>
                <a:schemeClr val="tx1"/>
              </a:solidFill>
              <a:round/>
              <a:headEnd/>
              <a:tailEnd/>
            </a:ln>
          </p:spPr>
          <p:txBody>
            <a:bodyPr wrap="none" anchor="ctr"/>
            <a:lstStyle/>
            <a:p>
              <a:endParaRPr lang="zh-CN" altLang="en-US"/>
            </a:p>
          </p:txBody>
        </p:sp>
        <p:sp>
          <p:nvSpPr>
            <p:cNvPr id="27714" name="Rectangle 52"/>
            <p:cNvSpPr>
              <a:spLocks noChangeArrowheads="1"/>
            </p:cNvSpPr>
            <p:nvPr/>
          </p:nvSpPr>
          <p:spPr bwMode="auto">
            <a:xfrm>
              <a:off x="1005" y="3716"/>
              <a:ext cx="766"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3</a:t>
              </a:r>
            </a:p>
          </p:txBody>
        </p:sp>
        <p:sp>
          <p:nvSpPr>
            <p:cNvPr id="27715" name="Rectangle 53"/>
            <p:cNvSpPr>
              <a:spLocks noChangeArrowheads="1"/>
            </p:cNvSpPr>
            <p:nvPr/>
          </p:nvSpPr>
          <p:spPr bwMode="auto">
            <a:xfrm>
              <a:off x="585" y="3716"/>
              <a:ext cx="486"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2</a:t>
              </a:r>
            </a:p>
          </p:txBody>
        </p:sp>
        <p:sp>
          <p:nvSpPr>
            <p:cNvPr id="27716" name="Line 54"/>
            <p:cNvSpPr>
              <a:spLocks noChangeShapeType="1"/>
            </p:cNvSpPr>
            <p:nvPr/>
          </p:nvSpPr>
          <p:spPr bwMode="auto">
            <a:xfrm>
              <a:off x="931" y="3394"/>
              <a:ext cx="0" cy="322"/>
            </a:xfrm>
            <a:prstGeom prst="line">
              <a:avLst/>
            </a:prstGeom>
            <a:noFill/>
            <a:ln w="12700">
              <a:solidFill>
                <a:schemeClr val="tx1"/>
              </a:solidFill>
              <a:round/>
              <a:headEnd/>
              <a:tailEnd/>
            </a:ln>
          </p:spPr>
          <p:txBody>
            <a:bodyPr wrap="none" anchor="ctr"/>
            <a:lstStyle/>
            <a:p>
              <a:endParaRPr lang="zh-CN" altLang="en-US"/>
            </a:p>
          </p:txBody>
        </p:sp>
        <p:sp>
          <p:nvSpPr>
            <p:cNvPr id="27717" name="Line 55"/>
            <p:cNvSpPr>
              <a:spLocks noChangeShapeType="1"/>
            </p:cNvSpPr>
            <p:nvPr/>
          </p:nvSpPr>
          <p:spPr bwMode="auto">
            <a:xfrm>
              <a:off x="937" y="3717"/>
              <a:ext cx="550" cy="0"/>
            </a:xfrm>
            <a:prstGeom prst="line">
              <a:avLst/>
            </a:prstGeom>
            <a:noFill/>
            <a:ln w="12700">
              <a:solidFill>
                <a:schemeClr val="tx1"/>
              </a:solidFill>
              <a:round/>
              <a:headEnd/>
              <a:tailEnd/>
            </a:ln>
          </p:spPr>
          <p:txBody>
            <a:bodyPr wrap="none" anchor="ctr"/>
            <a:lstStyle/>
            <a:p>
              <a:endParaRPr lang="zh-CN" altLang="en-US"/>
            </a:p>
          </p:txBody>
        </p:sp>
        <p:sp>
          <p:nvSpPr>
            <p:cNvPr id="27718" name="Rectangle 56"/>
            <p:cNvSpPr>
              <a:spLocks noChangeArrowheads="1"/>
            </p:cNvSpPr>
            <p:nvPr/>
          </p:nvSpPr>
          <p:spPr bwMode="auto">
            <a:xfrm>
              <a:off x="1034" y="4078"/>
              <a:ext cx="41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a:t>
              </a:r>
            </a:p>
          </p:txBody>
        </p:sp>
        <p:sp>
          <p:nvSpPr>
            <p:cNvPr id="27719" name="Line 57"/>
            <p:cNvSpPr>
              <a:spLocks noChangeShapeType="1"/>
            </p:cNvSpPr>
            <p:nvPr/>
          </p:nvSpPr>
          <p:spPr bwMode="auto">
            <a:xfrm>
              <a:off x="931" y="4055"/>
              <a:ext cx="0" cy="321"/>
            </a:xfrm>
            <a:prstGeom prst="line">
              <a:avLst/>
            </a:prstGeom>
            <a:noFill/>
            <a:ln w="12700">
              <a:solidFill>
                <a:schemeClr val="tx1"/>
              </a:solidFill>
              <a:round/>
              <a:headEnd/>
              <a:tailEnd/>
            </a:ln>
          </p:spPr>
          <p:txBody>
            <a:bodyPr wrap="none" anchor="ctr"/>
            <a:lstStyle/>
            <a:p>
              <a:endParaRPr lang="zh-CN" altLang="en-US"/>
            </a:p>
          </p:txBody>
        </p:sp>
        <p:sp>
          <p:nvSpPr>
            <p:cNvPr id="27720" name="Line 58"/>
            <p:cNvSpPr>
              <a:spLocks noChangeShapeType="1"/>
            </p:cNvSpPr>
            <p:nvPr/>
          </p:nvSpPr>
          <p:spPr bwMode="auto">
            <a:xfrm>
              <a:off x="937" y="4381"/>
              <a:ext cx="480" cy="0"/>
            </a:xfrm>
            <a:prstGeom prst="line">
              <a:avLst/>
            </a:prstGeom>
            <a:noFill/>
            <a:ln w="12700">
              <a:solidFill>
                <a:schemeClr val="tx1"/>
              </a:solidFill>
              <a:round/>
              <a:headEnd/>
              <a:tailEnd/>
            </a:ln>
          </p:spPr>
          <p:txBody>
            <a:bodyPr wrap="none" anchor="ctr"/>
            <a:lstStyle/>
            <a:p>
              <a:endParaRPr lang="zh-CN" altLang="en-US"/>
            </a:p>
          </p:txBody>
        </p:sp>
        <p:sp>
          <p:nvSpPr>
            <p:cNvPr id="27721" name="Rectangle 59"/>
            <p:cNvSpPr>
              <a:spLocks noChangeArrowheads="1"/>
            </p:cNvSpPr>
            <p:nvPr/>
          </p:nvSpPr>
          <p:spPr bwMode="auto">
            <a:xfrm>
              <a:off x="1020" y="4439"/>
              <a:ext cx="277"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0</a:t>
              </a:r>
            </a:p>
          </p:txBody>
        </p:sp>
        <p:sp>
          <p:nvSpPr>
            <p:cNvPr id="27722" name="Rectangle 60"/>
            <p:cNvSpPr>
              <a:spLocks noChangeArrowheads="1"/>
            </p:cNvSpPr>
            <p:nvPr/>
          </p:nvSpPr>
          <p:spPr bwMode="auto">
            <a:xfrm>
              <a:off x="1835" y="2235"/>
              <a:ext cx="415"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0</a:t>
              </a:r>
            </a:p>
          </p:txBody>
        </p:sp>
        <p:sp>
          <p:nvSpPr>
            <p:cNvPr id="27723" name="Rectangle 61"/>
            <p:cNvSpPr>
              <a:spLocks noChangeArrowheads="1"/>
            </p:cNvSpPr>
            <p:nvPr/>
          </p:nvSpPr>
          <p:spPr bwMode="auto">
            <a:xfrm>
              <a:off x="1835" y="2636"/>
              <a:ext cx="415"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0</a:t>
              </a:r>
            </a:p>
          </p:txBody>
        </p:sp>
        <p:sp>
          <p:nvSpPr>
            <p:cNvPr id="27724" name="Rectangle 62"/>
            <p:cNvSpPr>
              <a:spLocks noChangeArrowheads="1"/>
            </p:cNvSpPr>
            <p:nvPr/>
          </p:nvSpPr>
          <p:spPr bwMode="auto">
            <a:xfrm>
              <a:off x="1835" y="3035"/>
              <a:ext cx="415"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1</a:t>
              </a:r>
            </a:p>
          </p:txBody>
        </p:sp>
        <p:sp>
          <p:nvSpPr>
            <p:cNvPr id="27725" name="Rectangle 63"/>
            <p:cNvSpPr>
              <a:spLocks noChangeArrowheads="1"/>
            </p:cNvSpPr>
            <p:nvPr/>
          </p:nvSpPr>
          <p:spPr bwMode="auto">
            <a:xfrm>
              <a:off x="1835" y="3385"/>
              <a:ext cx="415"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0</a:t>
              </a:r>
            </a:p>
          </p:txBody>
        </p:sp>
        <p:sp>
          <p:nvSpPr>
            <p:cNvPr id="27726" name="Rectangle 64"/>
            <p:cNvSpPr>
              <a:spLocks noChangeArrowheads="1"/>
            </p:cNvSpPr>
            <p:nvPr/>
          </p:nvSpPr>
          <p:spPr bwMode="auto">
            <a:xfrm>
              <a:off x="1846" y="3719"/>
              <a:ext cx="419"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0</a:t>
              </a:r>
            </a:p>
          </p:txBody>
        </p:sp>
        <p:sp>
          <p:nvSpPr>
            <p:cNvPr id="27727" name="Rectangle 65"/>
            <p:cNvSpPr>
              <a:spLocks noChangeArrowheads="1"/>
            </p:cNvSpPr>
            <p:nvPr/>
          </p:nvSpPr>
          <p:spPr bwMode="auto">
            <a:xfrm>
              <a:off x="1839" y="4439"/>
              <a:ext cx="27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1</a:t>
              </a:r>
            </a:p>
          </p:txBody>
        </p:sp>
        <p:sp>
          <p:nvSpPr>
            <p:cNvPr id="27728" name="Rectangle 66"/>
            <p:cNvSpPr>
              <a:spLocks noChangeArrowheads="1"/>
            </p:cNvSpPr>
            <p:nvPr/>
          </p:nvSpPr>
          <p:spPr bwMode="auto">
            <a:xfrm>
              <a:off x="1842" y="4076"/>
              <a:ext cx="419"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00000"/>
                  </a:solidFill>
                  <a:latin typeface="Times New Roman" pitchFamily="18" charset="0"/>
                </a:rPr>
                <a:t>1</a:t>
              </a:r>
            </a:p>
          </p:txBody>
        </p:sp>
      </p:grpSp>
      <p:sp>
        <p:nvSpPr>
          <p:cNvPr id="330819" name="Rectangle 67"/>
          <p:cNvSpPr>
            <a:spLocks noChangeArrowheads="1"/>
          </p:cNvSpPr>
          <p:nvPr/>
        </p:nvSpPr>
        <p:spPr bwMode="auto">
          <a:xfrm>
            <a:off x="3708400" y="6146800"/>
            <a:ext cx="1462088" cy="409575"/>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chemeClr val="hlink"/>
                </a:solidFill>
                <a:latin typeface="Times New Roman" pitchFamily="18" charset="0"/>
              </a:rPr>
              <a:t> </a:t>
            </a:r>
            <a:r>
              <a:rPr kumimoji="1" lang="en-US" altLang="zh-CN" sz="2100" b="1" u="sng">
                <a:solidFill>
                  <a:srgbClr val="A50021"/>
                </a:solidFill>
                <a:latin typeface="Times New Roman" pitchFamily="18" charset="0"/>
              </a:rPr>
              <a:t>1</a:t>
            </a:r>
            <a:r>
              <a:rPr kumimoji="1" lang="en-US" altLang="zh-CN" sz="2100" b="1">
                <a:latin typeface="Times New Roman" pitchFamily="18" charset="0"/>
              </a:rPr>
              <a:t>.</a:t>
            </a:r>
            <a:r>
              <a:rPr kumimoji="1" lang="en-US" altLang="zh-CN" sz="2100">
                <a:latin typeface="Times New Roman" pitchFamily="18" charset="0"/>
              </a:rPr>
              <a:t>04</a:t>
            </a:r>
          </a:p>
        </p:txBody>
      </p:sp>
      <p:grpSp>
        <p:nvGrpSpPr>
          <p:cNvPr id="4" name="Group 68"/>
          <p:cNvGrpSpPr>
            <a:grpSpLocks/>
          </p:cNvGrpSpPr>
          <p:nvPr/>
        </p:nvGrpSpPr>
        <p:grpSpPr bwMode="auto">
          <a:xfrm>
            <a:off x="5799138" y="2727325"/>
            <a:ext cx="2049462" cy="4119563"/>
            <a:chOff x="5653" y="1488"/>
            <a:chExt cx="1883" cy="3606"/>
          </a:xfrm>
        </p:grpSpPr>
        <p:sp>
          <p:nvSpPr>
            <p:cNvPr id="27663" name="Rectangle 69"/>
            <p:cNvSpPr>
              <a:spLocks noChangeArrowheads="1"/>
            </p:cNvSpPr>
            <p:nvPr/>
          </p:nvSpPr>
          <p:spPr bwMode="auto">
            <a:xfrm>
              <a:off x="5856" y="1488"/>
              <a:ext cx="1592" cy="456"/>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zh-CN" altLang="en-US" sz="2800" b="1">
                  <a:solidFill>
                    <a:srgbClr val="3333FF"/>
                  </a:solidFill>
                  <a:latin typeface="隶书" pitchFamily="49" charset="-122"/>
                  <a:ea typeface="隶书" pitchFamily="49" charset="-122"/>
                </a:rPr>
                <a:t>八进制</a:t>
              </a:r>
            </a:p>
          </p:txBody>
        </p:sp>
        <p:sp>
          <p:nvSpPr>
            <p:cNvPr id="27664" name="Line 70"/>
            <p:cNvSpPr>
              <a:spLocks noChangeShapeType="1"/>
            </p:cNvSpPr>
            <p:nvPr/>
          </p:nvSpPr>
          <p:spPr bwMode="auto">
            <a:xfrm>
              <a:off x="6111" y="1974"/>
              <a:ext cx="0" cy="321"/>
            </a:xfrm>
            <a:prstGeom prst="line">
              <a:avLst/>
            </a:prstGeom>
            <a:noFill/>
            <a:ln w="12700">
              <a:solidFill>
                <a:schemeClr val="tx1"/>
              </a:solidFill>
              <a:round/>
              <a:headEnd/>
              <a:tailEnd/>
            </a:ln>
          </p:spPr>
          <p:txBody>
            <a:bodyPr wrap="none" anchor="ctr"/>
            <a:lstStyle/>
            <a:p>
              <a:endParaRPr lang="zh-CN" altLang="en-US"/>
            </a:p>
          </p:txBody>
        </p:sp>
        <p:sp>
          <p:nvSpPr>
            <p:cNvPr id="27665" name="Line 71"/>
            <p:cNvSpPr>
              <a:spLocks noChangeShapeType="1"/>
            </p:cNvSpPr>
            <p:nvPr/>
          </p:nvSpPr>
          <p:spPr bwMode="auto">
            <a:xfrm>
              <a:off x="6047" y="2235"/>
              <a:ext cx="759" cy="0"/>
            </a:xfrm>
            <a:prstGeom prst="line">
              <a:avLst/>
            </a:prstGeom>
            <a:noFill/>
            <a:ln w="12700">
              <a:solidFill>
                <a:schemeClr val="tx1"/>
              </a:solidFill>
              <a:round/>
              <a:headEnd/>
              <a:tailEnd/>
            </a:ln>
          </p:spPr>
          <p:txBody>
            <a:bodyPr wrap="none" anchor="ctr"/>
            <a:lstStyle/>
            <a:p>
              <a:endParaRPr lang="zh-CN" altLang="en-US"/>
            </a:p>
          </p:txBody>
        </p:sp>
        <p:sp>
          <p:nvSpPr>
            <p:cNvPr id="27666" name="Rectangle 72"/>
            <p:cNvSpPr>
              <a:spLocks noChangeArrowheads="1"/>
            </p:cNvSpPr>
            <p:nvPr/>
          </p:nvSpPr>
          <p:spPr bwMode="auto">
            <a:xfrm>
              <a:off x="6185" y="1902"/>
              <a:ext cx="76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100</a:t>
              </a:r>
            </a:p>
          </p:txBody>
        </p:sp>
        <p:sp>
          <p:nvSpPr>
            <p:cNvPr id="27667" name="Rectangle 73"/>
            <p:cNvSpPr>
              <a:spLocks noChangeArrowheads="1"/>
            </p:cNvSpPr>
            <p:nvPr/>
          </p:nvSpPr>
          <p:spPr bwMode="auto">
            <a:xfrm>
              <a:off x="5764" y="1902"/>
              <a:ext cx="490"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8</a:t>
              </a:r>
            </a:p>
          </p:txBody>
        </p:sp>
        <p:sp>
          <p:nvSpPr>
            <p:cNvPr id="27668" name="Line 74"/>
            <p:cNvSpPr>
              <a:spLocks noChangeShapeType="1"/>
            </p:cNvSpPr>
            <p:nvPr/>
          </p:nvSpPr>
          <p:spPr bwMode="auto">
            <a:xfrm>
              <a:off x="6111" y="2374"/>
              <a:ext cx="0" cy="322"/>
            </a:xfrm>
            <a:prstGeom prst="line">
              <a:avLst/>
            </a:prstGeom>
            <a:noFill/>
            <a:ln w="12700">
              <a:solidFill>
                <a:schemeClr val="tx1"/>
              </a:solidFill>
              <a:round/>
              <a:headEnd/>
              <a:tailEnd/>
            </a:ln>
          </p:spPr>
          <p:txBody>
            <a:bodyPr wrap="none" anchor="ctr"/>
            <a:lstStyle/>
            <a:p>
              <a:endParaRPr lang="zh-CN" altLang="en-US"/>
            </a:p>
          </p:txBody>
        </p:sp>
        <p:sp>
          <p:nvSpPr>
            <p:cNvPr id="27669" name="Line 75"/>
            <p:cNvSpPr>
              <a:spLocks noChangeShapeType="1"/>
            </p:cNvSpPr>
            <p:nvPr/>
          </p:nvSpPr>
          <p:spPr bwMode="auto">
            <a:xfrm>
              <a:off x="6118" y="2635"/>
              <a:ext cx="549" cy="0"/>
            </a:xfrm>
            <a:prstGeom prst="line">
              <a:avLst/>
            </a:prstGeom>
            <a:noFill/>
            <a:ln w="12700">
              <a:solidFill>
                <a:schemeClr val="tx1"/>
              </a:solidFill>
              <a:round/>
              <a:headEnd/>
              <a:tailEnd/>
            </a:ln>
          </p:spPr>
          <p:txBody>
            <a:bodyPr wrap="none" anchor="ctr"/>
            <a:lstStyle/>
            <a:p>
              <a:endParaRPr lang="zh-CN" altLang="en-US"/>
            </a:p>
          </p:txBody>
        </p:sp>
        <p:sp>
          <p:nvSpPr>
            <p:cNvPr id="27670" name="Rectangle 76"/>
            <p:cNvSpPr>
              <a:spLocks noChangeArrowheads="1"/>
            </p:cNvSpPr>
            <p:nvPr/>
          </p:nvSpPr>
          <p:spPr bwMode="auto">
            <a:xfrm>
              <a:off x="6185" y="2302"/>
              <a:ext cx="76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12</a:t>
              </a:r>
            </a:p>
          </p:txBody>
        </p:sp>
        <p:sp>
          <p:nvSpPr>
            <p:cNvPr id="27671" name="Rectangle 77"/>
            <p:cNvSpPr>
              <a:spLocks noChangeArrowheads="1"/>
            </p:cNvSpPr>
            <p:nvPr/>
          </p:nvSpPr>
          <p:spPr bwMode="auto">
            <a:xfrm>
              <a:off x="5764" y="2302"/>
              <a:ext cx="490"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8</a:t>
              </a:r>
            </a:p>
          </p:txBody>
        </p:sp>
        <p:sp>
          <p:nvSpPr>
            <p:cNvPr id="27672" name="Line 78"/>
            <p:cNvSpPr>
              <a:spLocks noChangeShapeType="1"/>
            </p:cNvSpPr>
            <p:nvPr/>
          </p:nvSpPr>
          <p:spPr bwMode="auto">
            <a:xfrm>
              <a:off x="6111" y="2772"/>
              <a:ext cx="0" cy="323"/>
            </a:xfrm>
            <a:prstGeom prst="line">
              <a:avLst/>
            </a:prstGeom>
            <a:noFill/>
            <a:ln w="12700">
              <a:solidFill>
                <a:schemeClr val="tx1"/>
              </a:solidFill>
              <a:round/>
              <a:headEnd/>
              <a:tailEnd/>
            </a:ln>
          </p:spPr>
          <p:txBody>
            <a:bodyPr wrap="none" anchor="ctr"/>
            <a:lstStyle/>
            <a:p>
              <a:endParaRPr lang="zh-CN" altLang="en-US"/>
            </a:p>
          </p:txBody>
        </p:sp>
        <p:sp>
          <p:nvSpPr>
            <p:cNvPr id="27673" name="Line 79"/>
            <p:cNvSpPr>
              <a:spLocks noChangeShapeType="1"/>
            </p:cNvSpPr>
            <p:nvPr/>
          </p:nvSpPr>
          <p:spPr bwMode="auto">
            <a:xfrm>
              <a:off x="6118" y="3035"/>
              <a:ext cx="479" cy="0"/>
            </a:xfrm>
            <a:prstGeom prst="line">
              <a:avLst/>
            </a:prstGeom>
            <a:noFill/>
            <a:ln w="12700">
              <a:solidFill>
                <a:schemeClr val="tx1"/>
              </a:solidFill>
              <a:round/>
              <a:headEnd/>
              <a:tailEnd/>
            </a:ln>
          </p:spPr>
          <p:txBody>
            <a:bodyPr wrap="none" anchor="ctr"/>
            <a:lstStyle/>
            <a:p>
              <a:endParaRPr lang="zh-CN" altLang="en-US"/>
            </a:p>
          </p:txBody>
        </p:sp>
        <p:sp>
          <p:nvSpPr>
            <p:cNvPr id="27674" name="Rectangle 80"/>
            <p:cNvSpPr>
              <a:spLocks noChangeArrowheads="1"/>
            </p:cNvSpPr>
            <p:nvPr/>
          </p:nvSpPr>
          <p:spPr bwMode="auto">
            <a:xfrm>
              <a:off x="6185" y="2702"/>
              <a:ext cx="769"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a:t>
              </a:r>
            </a:p>
          </p:txBody>
        </p:sp>
        <p:sp>
          <p:nvSpPr>
            <p:cNvPr id="27675" name="Rectangle 81"/>
            <p:cNvSpPr>
              <a:spLocks noChangeArrowheads="1"/>
            </p:cNvSpPr>
            <p:nvPr/>
          </p:nvSpPr>
          <p:spPr bwMode="auto">
            <a:xfrm>
              <a:off x="5764" y="2702"/>
              <a:ext cx="490"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8</a:t>
              </a:r>
            </a:p>
          </p:txBody>
        </p:sp>
        <p:sp>
          <p:nvSpPr>
            <p:cNvPr id="27676" name="Rectangle 82"/>
            <p:cNvSpPr>
              <a:spLocks noChangeArrowheads="1"/>
            </p:cNvSpPr>
            <p:nvPr/>
          </p:nvSpPr>
          <p:spPr bwMode="auto">
            <a:xfrm>
              <a:off x="6185" y="3036"/>
              <a:ext cx="76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0</a:t>
              </a:r>
            </a:p>
          </p:txBody>
        </p:sp>
        <p:sp>
          <p:nvSpPr>
            <p:cNvPr id="27677" name="Rectangle 83"/>
            <p:cNvSpPr>
              <a:spLocks noChangeArrowheads="1"/>
            </p:cNvSpPr>
            <p:nvPr/>
          </p:nvSpPr>
          <p:spPr bwMode="auto">
            <a:xfrm>
              <a:off x="5761" y="3035"/>
              <a:ext cx="493" cy="399"/>
            </a:xfrm>
            <a:prstGeom prst="rect">
              <a:avLst/>
            </a:prstGeom>
            <a:noFill/>
            <a:ln w="12700">
              <a:noFill/>
              <a:miter lim="800000"/>
              <a:headEnd/>
              <a:tailEnd/>
            </a:ln>
          </p:spPr>
          <p:txBody>
            <a:bodyPr wrap="none" anchor="ctr"/>
            <a:lstStyle/>
            <a:p>
              <a:pPr algn="ctr"/>
              <a:endParaRPr lang="zh-CN" altLang="en-US" sz="4400">
                <a:solidFill>
                  <a:srgbClr val="000066"/>
                </a:solidFill>
              </a:endParaRPr>
            </a:p>
          </p:txBody>
        </p:sp>
        <p:sp>
          <p:nvSpPr>
            <p:cNvPr id="27678" name="Rectangle 84"/>
            <p:cNvSpPr>
              <a:spLocks noChangeArrowheads="1"/>
            </p:cNvSpPr>
            <p:nvPr/>
          </p:nvSpPr>
          <p:spPr bwMode="auto">
            <a:xfrm>
              <a:off x="7097" y="2302"/>
              <a:ext cx="41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C3300"/>
                  </a:solidFill>
                  <a:latin typeface="Times New Roman" pitchFamily="18" charset="0"/>
                </a:rPr>
                <a:t>4</a:t>
              </a:r>
            </a:p>
          </p:txBody>
        </p:sp>
        <p:sp>
          <p:nvSpPr>
            <p:cNvPr id="27679" name="Rectangle 85"/>
            <p:cNvSpPr>
              <a:spLocks noChangeArrowheads="1"/>
            </p:cNvSpPr>
            <p:nvPr/>
          </p:nvSpPr>
          <p:spPr bwMode="auto">
            <a:xfrm>
              <a:off x="7097" y="2702"/>
              <a:ext cx="414" cy="359"/>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C3300"/>
                  </a:solidFill>
                  <a:latin typeface="Times New Roman" pitchFamily="18" charset="0"/>
                </a:rPr>
                <a:t>4</a:t>
              </a:r>
            </a:p>
          </p:txBody>
        </p:sp>
        <p:sp>
          <p:nvSpPr>
            <p:cNvPr id="27680" name="Rectangle 86"/>
            <p:cNvSpPr>
              <a:spLocks noChangeArrowheads="1"/>
            </p:cNvSpPr>
            <p:nvPr/>
          </p:nvSpPr>
          <p:spPr bwMode="auto">
            <a:xfrm>
              <a:off x="7097" y="2969"/>
              <a:ext cx="41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C3300"/>
                  </a:solidFill>
                  <a:latin typeface="Times New Roman" pitchFamily="18" charset="0"/>
                </a:rPr>
                <a:t>1</a:t>
              </a:r>
            </a:p>
          </p:txBody>
        </p:sp>
        <p:grpSp>
          <p:nvGrpSpPr>
            <p:cNvPr id="5" name="Group 87"/>
            <p:cNvGrpSpPr>
              <a:grpSpLocks/>
            </p:cNvGrpSpPr>
            <p:nvPr/>
          </p:nvGrpSpPr>
          <p:grpSpPr bwMode="auto">
            <a:xfrm>
              <a:off x="5653" y="3937"/>
              <a:ext cx="1883" cy="1157"/>
              <a:chOff x="5653" y="3570"/>
              <a:chExt cx="1883" cy="1157"/>
            </a:xfrm>
          </p:grpSpPr>
          <p:sp>
            <p:nvSpPr>
              <p:cNvPr id="27683" name="Line 88"/>
              <p:cNvSpPr>
                <a:spLocks noChangeShapeType="1"/>
              </p:cNvSpPr>
              <p:nvPr/>
            </p:nvSpPr>
            <p:spPr bwMode="auto">
              <a:xfrm>
                <a:off x="6136" y="3640"/>
                <a:ext cx="0" cy="322"/>
              </a:xfrm>
              <a:prstGeom prst="line">
                <a:avLst/>
              </a:prstGeom>
              <a:noFill/>
              <a:ln w="12700">
                <a:solidFill>
                  <a:schemeClr val="tx1"/>
                </a:solidFill>
                <a:round/>
                <a:headEnd/>
                <a:tailEnd/>
              </a:ln>
            </p:spPr>
            <p:txBody>
              <a:bodyPr wrap="none" anchor="ctr"/>
              <a:lstStyle/>
              <a:p>
                <a:endParaRPr lang="zh-CN" altLang="en-US"/>
              </a:p>
            </p:txBody>
          </p:sp>
          <p:sp>
            <p:nvSpPr>
              <p:cNvPr id="27684" name="Line 89"/>
              <p:cNvSpPr>
                <a:spLocks noChangeShapeType="1"/>
              </p:cNvSpPr>
              <p:nvPr/>
            </p:nvSpPr>
            <p:spPr bwMode="auto">
              <a:xfrm>
                <a:off x="6072" y="3901"/>
                <a:ext cx="758" cy="0"/>
              </a:xfrm>
              <a:prstGeom prst="line">
                <a:avLst/>
              </a:prstGeom>
              <a:noFill/>
              <a:ln w="12700">
                <a:solidFill>
                  <a:schemeClr val="tx1"/>
                </a:solidFill>
                <a:round/>
                <a:headEnd/>
                <a:tailEnd/>
              </a:ln>
            </p:spPr>
            <p:txBody>
              <a:bodyPr wrap="none" anchor="ctr"/>
              <a:lstStyle/>
              <a:p>
                <a:endParaRPr lang="zh-CN" altLang="en-US"/>
              </a:p>
            </p:txBody>
          </p:sp>
          <p:sp>
            <p:nvSpPr>
              <p:cNvPr id="27685" name="Rectangle 90"/>
              <p:cNvSpPr>
                <a:spLocks noChangeArrowheads="1"/>
              </p:cNvSpPr>
              <p:nvPr/>
            </p:nvSpPr>
            <p:spPr bwMode="auto">
              <a:xfrm>
                <a:off x="6207" y="3570"/>
                <a:ext cx="767"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100</a:t>
                </a:r>
              </a:p>
            </p:txBody>
          </p:sp>
          <p:sp>
            <p:nvSpPr>
              <p:cNvPr id="27686" name="Rectangle 91"/>
              <p:cNvSpPr>
                <a:spLocks noChangeArrowheads="1"/>
              </p:cNvSpPr>
              <p:nvPr/>
            </p:nvSpPr>
            <p:spPr bwMode="auto">
              <a:xfrm>
                <a:off x="5653" y="3570"/>
                <a:ext cx="48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16</a:t>
                </a:r>
              </a:p>
            </p:txBody>
          </p:sp>
          <p:sp>
            <p:nvSpPr>
              <p:cNvPr id="27687" name="Line 92"/>
              <p:cNvSpPr>
                <a:spLocks noChangeShapeType="1"/>
              </p:cNvSpPr>
              <p:nvPr/>
            </p:nvSpPr>
            <p:spPr bwMode="auto">
              <a:xfrm>
                <a:off x="6136" y="4040"/>
                <a:ext cx="0" cy="321"/>
              </a:xfrm>
              <a:prstGeom prst="line">
                <a:avLst/>
              </a:prstGeom>
              <a:noFill/>
              <a:ln w="12700">
                <a:solidFill>
                  <a:schemeClr val="tx1"/>
                </a:solidFill>
                <a:round/>
                <a:headEnd/>
                <a:tailEnd/>
              </a:ln>
            </p:spPr>
            <p:txBody>
              <a:bodyPr wrap="none" anchor="ctr"/>
              <a:lstStyle/>
              <a:p>
                <a:endParaRPr lang="zh-CN" altLang="en-US"/>
              </a:p>
            </p:txBody>
          </p:sp>
          <p:sp>
            <p:nvSpPr>
              <p:cNvPr id="27688" name="Line 93"/>
              <p:cNvSpPr>
                <a:spLocks noChangeShapeType="1"/>
              </p:cNvSpPr>
              <p:nvPr/>
            </p:nvSpPr>
            <p:spPr bwMode="auto">
              <a:xfrm>
                <a:off x="6141" y="4301"/>
                <a:ext cx="549" cy="0"/>
              </a:xfrm>
              <a:prstGeom prst="line">
                <a:avLst/>
              </a:prstGeom>
              <a:noFill/>
              <a:ln w="12700">
                <a:solidFill>
                  <a:schemeClr val="tx1"/>
                </a:solidFill>
                <a:round/>
                <a:headEnd/>
                <a:tailEnd/>
              </a:ln>
            </p:spPr>
            <p:txBody>
              <a:bodyPr wrap="none" anchor="ctr"/>
              <a:lstStyle/>
              <a:p>
                <a:endParaRPr lang="zh-CN" altLang="en-US"/>
              </a:p>
            </p:txBody>
          </p:sp>
          <p:sp>
            <p:nvSpPr>
              <p:cNvPr id="27689" name="Rectangle 94"/>
              <p:cNvSpPr>
                <a:spLocks noChangeArrowheads="1"/>
              </p:cNvSpPr>
              <p:nvPr/>
            </p:nvSpPr>
            <p:spPr bwMode="auto">
              <a:xfrm>
                <a:off x="6207" y="3969"/>
                <a:ext cx="767"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6</a:t>
                </a:r>
              </a:p>
            </p:txBody>
          </p:sp>
          <p:sp>
            <p:nvSpPr>
              <p:cNvPr id="27690" name="Rectangle 95"/>
              <p:cNvSpPr>
                <a:spLocks noChangeArrowheads="1"/>
              </p:cNvSpPr>
              <p:nvPr/>
            </p:nvSpPr>
            <p:spPr bwMode="auto">
              <a:xfrm>
                <a:off x="6207" y="4369"/>
                <a:ext cx="767"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0</a:t>
                </a:r>
              </a:p>
            </p:txBody>
          </p:sp>
          <p:sp>
            <p:nvSpPr>
              <p:cNvPr id="27691" name="Rectangle 97"/>
              <p:cNvSpPr>
                <a:spLocks noChangeArrowheads="1"/>
              </p:cNvSpPr>
              <p:nvPr/>
            </p:nvSpPr>
            <p:spPr bwMode="auto">
              <a:xfrm>
                <a:off x="7117" y="3969"/>
                <a:ext cx="41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C3300"/>
                    </a:solidFill>
                    <a:latin typeface="Times New Roman" pitchFamily="18" charset="0"/>
                  </a:rPr>
                  <a:t>4</a:t>
                </a:r>
              </a:p>
            </p:txBody>
          </p:sp>
          <p:sp>
            <p:nvSpPr>
              <p:cNvPr id="27692" name="Rectangle 98"/>
              <p:cNvSpPr>
                <a:spLocks noChangeArrowheads="1"/>
              </p:cNvSpPr>
              <p:nvPr/>
            </p:nvSpPr>
            <p:spPr bwMode="auto">
              <a:xfrm>
                <a:off x="7117" y="4369"/>
                <a:ext cx="419"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solidFill>
                      <a:srgbClr val="CC3300"/>
                    </a:solidFill>
                    <a:latin typeface="Times New Roman" pitchFamily="18" charset="0"/>
                  </a:rPr>
                  <a:t>6</a:t>
                </a:r>
              </a:p>
            </p:txBody>
          </p:sp>
          <p:sp>
            <p:nvSpPr>
              <p:cNvPr id="27693" name="Rectangle 99"/>
              <p:cNvSpPr>
                <a:spLocks noChangeArrowheads="1"/>
              </p:cNvSpPr>
              <p:nvPr/>
            </p:nvSpPr>
            <p:spPr bwMode="auto">
              <a:xfrm>
                <a:off x="5653" y="3997"/>
                <a:ext cx="484" cy="358"/>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en-US" altLang="zh-CN" sz="2100" b="1">
                    <a:latin typeface="Times New Roman" pitchFamily="18" charset="0"/>
                  </a:rPr>
                  <a:t>16</a:t>
                </a:r>
              </a:p>
            </p:txBody>
          </p:sp>
        </p:grpSp>
        <p:sp>
          <p:nvSpPr>
            <p:cNvPr id="27682" name="Rectangle 100"/>
            <p:cNvSpPr>
              <a:spLocks noChangeArrowheads="1"/>
            </p:cNvSpPr>
            <p:nvPr/>
          </p:nvSpPr>
          <p:spPr bwMode="auto">
            <a:xfrm>
              <a:off x="5711" y="3504"/>
              <a:ext cx="1593" cy="456"/>
            </a:xfrm>
            <a:prstGeom prst="rect">
              <a:avLst/>
            </a:prstGeom>
            <a:noFill/>
            <a:ln w="12700">
              <a:noFill/>
              <a:miter lim="800000"/>
              <a:headEnd/>
              <a:tailEnd/>
            </a:ln>
          </p:spPr>
          <p:txBody>
            <a:bodyPr lIns="90480" tIns="44446" rIns="90480" bIns="44446">
              <a:spAutoFit/>
            </a:bodyPr>
            <a:lstStyle/>
            <a:p>
              <a:pPr eaLnBrk="0" hangingPunct="0">
                <a:spcBef>
                  <a:spcPct val="50000"/>
                </a:spcBef>
              </a:pPr>
              <a:r>
                <a:rPr kumimoji="1" lang="zh-CN" altLang="en-US" sz="2800" b="1">
                  <a:solidFill>
                    <a:srgbClr val="3333FF"/>
                  </a:solidFill>
                  <a:latin typeface="隶书" pitchFamily="49" charset="-122"/>
                  <a:ea typeface="隶书" pitchFamily="49" charset="-122"/>
                </a:rPr>
                <a:t>十六进制</a:t>
              </a:r>
            </a:p>
          </p:txBody>
        </p:sp>
      </p:grpSp>
      <p:sp>
        <p:nvSpPr>
          <p:cNvPr id="330854" name="Text Box 102"/>
          <p:cNvSpPr txBox="1">
            <a:spLocks noChangeArrowheads="1"/>
          </p:cNvSpPr>
          <p:nvPr/>
        </p:nvSpPr>
        <p:spPr bwMode="auto">
          <a:xfrm>
            <a:off x="2627313" y="2276475"/>
            <a:ext cx="1296987" cy="461963"/>
          </a:xfrm>
          <a:prstGeom prst="rect">
            <a:avLst/>
          </a:prstGeom>
          <a:noFill/>
          <a:ln w="25400">
            <a:noFill/>
            <a:miter lim="800000"/>
            <a:headEnd/>
            <a:tailEnd/>
          </a:ln>
        </p:spPr>
        <p:txBody>
          <a:bodyPr>
            <a:spAutoFit/>
          </a:bodyPr>
          <a:lstStyle/>
          <a:p>
            <a:pPr algn="ctr">
              <a:spcBef>
                <a:spcPct val="50000"/>
              </a:spcBef>
            </a:pPr>
            <a:r>
              <a:rPr kumimoji="1" lang="en-US" altLang="zh-CN" sz="2400" b="1">
                <a:solidFill>
                  <a:srgbClr val="C00000"/>
                </a:solidFill>
                <a:latin typeface="华文楷体" pitchFamily="2" charset="-122"/>
                <a:ea typeface="华文楷体" pitchFamily="2" charset="-122"/>
              </a:rPr>
              <a:t>1100100</a:t>
            </a:r>
          </a:p>
        </p:txBody>
      </p:sp>
      <p:sp>
        <p:nvSpPr>
          <p:cNvPr id="330855" name="Text Box 103"/>
          <p:cNvSpPr txBox="1">
            <a:spLocks noChangeArrowheads="1"/>
          </p:cNvSpPr>
          <p:nvPr/>
        </p:nvSpPr>
        <p:spPr bwMode="auto">
          <a:xfrm>
            <a:off x="3708400" y="2276475"/>
            <a:ext cx="1512888" cy="461963"/>
          </a:xfrm>
          <a:prstGeom prst="rect">
            <a:avLst/>
          </a:prstGeom>
          <a:noFill/>
          <a:ln w="25400">
            <a:noFill/>
            <a:miter lim="800000"/>
            <a:headEnd/>
            <a:tailEnd/>
          </a:ln>
        </p:spPr>
        <p:txBody>
          <a:bodyPr>
            <a:spAutoFit/>
          </a:bodyPr>
          <a:lstStyle/>
          <a:p>
            <a:pPr eaLnBrk="0" hangingPunct="0">
              <a:spcBef>
                <a:spcPct val="50000"/>
              </a:spcBef>
            </a:pPr>
            <a:r>
              <a:rPr kumimoji="1" lang="en-US" altLang="zh-CN" sz="2400" b="1">
                <a:solidFill>
                  <a:srgbClr val="C00000"/>
                </a:solidFill>
                <a:latin typeface="华文楷体" pitchFamily="2" charset="-122"/>
                <a:ea typeface="华文楷体" pitchFamily="2" charset="-122"/>
              </a:rPr>
              <a:t>.01011(B)</a:t>
            </a:r>
          </a:p>
        </p:txBody>
      </p:sp>
      <p:sp>
        <p:nvSpPr>
          <p:cNvPr id="99" name="AutoShape 32" descr="蓝色砂纸"/>
          <p:cNvSpPr>
            <a:spLocks noChangeArrowheads="1"/>
          </p:cNvSpPr>
          <p:nvPr/>
        </p:nvSpPr>
        <p:spPr bwMode="auto">
          <a:xfrm>
            <a:off x="5940425" y="836613"/>
            <a:ext cx="3024188" cy="719137"/>
          </a:xfrm>
          <a:prstGeom prst="flowChartProcess">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ECFF"/>
            </a:extrusionClr>
          </a:sp3d>
        </p:spPr>
        <p:txBody>
          <a:bodyPr wrap="none" lIns="90000" tIns="46800" rIns="90000" bIns="46800" anchor="ctr">
            <a:flatTx/>
          </a:bodyPr>
          <a:lstStyle/>
          <a:p>
            <a:r>
              <a:rPr lang="zh-CN" altLang="en-US" sz="4400" b="1">
                <a:ea typeface="隶书" pitchFamily="49" charset="-122"/>
              </a:rPr>
              <a:t>辗转相除法</a:t>
            </a:r>
            <a:endParaRPr lang="zh-CN" altLang="en-US" sz="3600" b="1">
              <a:ea typeface="隶书" pitchFamily="49" charset="-122"/>
            </a:endParaRPr>
          </a:p>
        </p:txBody>
      </p:sp>
      <p:sp>
        <p:nvSpPr>
          <p:cNvPr id="101" name="Rectangle 35"/>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zh-CN" altLang="en-US"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p>
        </p:txBody>
      </p:sp>
      <p:sp>
        <p:nvSpPr>
          <p:cNvPr id="102" name="Text Box 37"/>
          <p:cNvSpPr txBox="1">
            <a:spLocks noChangeArrowheads="1"/>
          </p:cNvSpPr>
          <p:nvPr/>
        </p:nvSpPr>
        <p:spPr bwMode="auto">
          <a:xfrm>
            <a:off x="0" y="620897"/>
            <a:ext cx="4583604" cy="586957"/>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smtClean="0">
                <a:latin typeface="华文楷体" pitchFamily="2" charset="-122"/>
                <a:ea typeface="华文楷体" pitchFamily="2" charset="-122"/>
              </a:rPr>
              <a:t>十进制数         </a:t>
            </a:r>
            <a:r>
              <a:rPr lang="en-US" altLang="zh-CN" b="1" dirty="0" smtClean="0">
                <a:latin typeface="华文楷体" pitchFamily="2" charset="-122"/>
                <a:ea typeface="华文楷体" pitchFamily="2" charset="-122"/>
              </a:rPr>
              <a:t>r</a:t>
            </a:r>
            <a:r>
              <a:rPr lang="zh-CN" altLang="en-US" b="1" dirty="0" smtClean="0">
                <a:latin typeface="华文楷体" pitchFamily="2" charset="-122"/>
                <a:ea typeface="华文楷体" pitchFamily="2" charset="-122"/>
              </a:rPr>
              <a:t>进</a:t>
            </a:r>
            <a:r>
              <a:rPr lang="zh-CN" altLang="en-US" b="1" dirty="0">
                <a:latin typeface="华文楷体" pitchFamily="2" charset="-122"/>
                <a:ea typeface="华文楷体" pitchFamily="2" charset="-122"/>
              </a:rPr>
              <a:t>制数</a:t>
            </a:r>
            <a:endParaRPr lang="zh-CN" altLang="en-US" dirty="0">
              <a:latin typeface="华文楷体" pitchFamily="2" charset="-122"/>
              <a:ea typeface="华文楷体" pitchFamily="2" charset="-122"/>
            </a:endParaRPr>
          </a:p>
        </p:txBody>
      </p:sp>
      <p:sp>
        <p:nvSpPr>
          <p:cNvPr id="103" name="AutoShape 38"/>
          <p:cNvSpPr>
            <a:spLocks noChangeArrowheads="1"/>
          </p:cNvSpPr>
          <p:nvPr/>
        </p:nvSpPr>
        <p:spPr bwMode="auto">
          <a:xfrm>
            <a:off x="2267744" y="836712"/>
            <a:ext cx="698500" cy="234950"/>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8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7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08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085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07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box(in)">
                                      <p:cBhvr>
                                        <p:cTn id="3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P spid="330762" grpId="0"/>
      <p:bldP spid="330819" grpId="0"/>
      <p:bldP spid="330854" grpId="0"/>
      <p:bldP spid="330855" grpId="0"/>
      <p:bldP spid="9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Line 6"/>
          <p:cNvSpPr>
            <a:spLocks noChangeShapeType="1"/>
          </p:cNvSpPr>
          <p:nvPr/>
        </p:nvSpPr>
        <p:spPr bwMode="auto">
          <a:xfrm>
            <a:off x="2620946" y="2572597"/>
            <a:ext cx="458788" cy="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150554" name="Line 26"/>
          <p:cNvSpPr>
            <a:spLocks noChangeShapeType="1"/>
          </p:cNvSpPr>
          <p:nvPr/>
        </p:nvSpPr>
        <p:spPr bwMode="auto">
          <a:xfrm>
            <a:off x="1976421" y="2569422"/>
            <a:ext cx="457200" cy="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150555" name="Line 27"/>
          <p:cNvSpPr>
            <a:spLocks noChangeShapeType="1"/>
          </p:cNvSpPr>
          <p:nvPr/>
        </p:nvSpPr>
        <p:spPr bwMode="auto">
          <a:xfrm>
            <a:off x="1384284" y="2574185"/>
            <a:ext cx="458787" cy="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150556" name="Line 28"/>
          <p:cNvSpPr>
            <a:spLocks noChangeShapeType="1"/>
          </p:cNvSpPr>
          <p:nvPr/>
        </p:nvSpPr>
        <p:spPr bwMode="auto">
          <a:xfrm>
            <a:off x="3313110" y="2574185"/>
            <a:ext cx="458788" cy="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150557" name="Line 29"/>
          <p:cNvSpPr>
            <a:spLocks noChangeShapeType="1"/>
          </p:cNvSpPr>
          <p:nvPr/>
        </p:nvSpPr>
        <p:spPr bwMode="auto">
          <a:xfrm>
            <a:off x="3879848" y="2574185"/>
            <a:ext cx="325437" cy="635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150563" name="Text Box 35"/>
          <p:cNvSpPr txBox="1">
            <a:spLocks noChangeArrowheads="1"/>
          </p:cNvSpPr>
          <p:nvPr/>
        </p:nvSpPr>
        <p:spPr bwMode="auto">
          <a:xfrm>
            <a:off x="251520" y="730782"/>
            <a:ext cx="5616575" cy="586957"/>
          </a:xfrm>
          <a:prstGeom prst="rect">
            <a:avLst/>
          </a:prstGeom>
          <a:noFill/>
          <a:ln w="12700">
            <a:noFill/>
            <a:miter lim="800000"/>
            <a:headEnd/>
            <a:tailEnd/>
          </a:ln>
        </p:spPr>
        <p:txBody>
          <a:bodyPr wrap="square" lIns="90000" tIns="46800" rIns="90000" bIns="46800" anchor="ctr">
            <a:spAutoFit/>
          </a:bodyPr>
          <a:lstStyle/>
          <a:p>
            <a:pPr eaLnBrk="1" hangingPunct="1">
              <a:spcBef>
                <a:spcPct val="50000"/>
              </a:spcBef>
            </a:pPr>
            <a:r>
              <a:rPr lang="en-US" altLang="zh-CN" b="1" dirty="0">
                <a:solidFill>
                  <a:srgbClr val="0033CC"/>
                </a:solidFill>
                <a:latin typeface="华文楷体" pitchFamily="2" charset="-122"/>
                <a:ea typeface="华文楷体" pitchFamily="2" charset="-122"/>
              </a:rPr>
              <a:t>3. </a:t>
            </a:r>
            <a:r>
              <a:rPr lang="zh-CN" altLang="en-US" b="1" dirty="0">
                <a:solidFill>
                  <a:srgbClr val="0033CC"/>
                </a:solidFill>
                <a:latin typeface="华文楷体" pitchFamily="2" charset="-122"/>
                <a:ea typeface="华文楷体" pitchFamily="2" charset="-122"/>
              </a:rPr>
              <a:t>二</a:t>
            </a:r>
            <a:r>
              <a:rPr lang="en-US" altLang="zh-CN" b="1" dirty="0">
                <a:solidFill>
                  <a:srgbClr val="0033CC"/>
                </a:solidFill>
                <a:latin typeface="华文楷体" pitchFamily="2" charset="-122"/>
                <a:ea typeface="华文楷体" pitchFamily="2" charset="-122"/>
              </a:rPr>
              <a:t>-</a:t>
            </a:r>
            <a:r>
              <a:rPr lang="zh-CN" altLang="en-US" b="1" dirty="0">
                <a:solidFill>
                  <a:srgbClr val="0033CC"/>
                </a:solidFill>
                <a:latin typeface="华文楷体" pitchFamily="2" charset="-122"/>
                <a:ea typeface="华文楷体" pitchFamily="2" charset="-122"/>
              </a:rPr>
              <a:t>八</a:t>
            </a:r>
            <a:r>
              <a:rPr lang="en-US" altLang="zh-CN" b="1" dirty="0">
                <a:solidFill>
                  <a:srgbClr val="0033CC"/>
                </a:solidFill>
                <a:latin typeface="华文楷体" pitchFamily="2" charset="-122"/>
                <a:ea typeface="华文楷体" pitchFamily="2" charset="-122"/>
              </a:rPr>
              <a:t>-</a:t>
            </a:r>
            <a:r>
              <a:rPr lang="zh-CN" altLang="en-US" b="1" dirty="0">
                <a:solidFill>
                  <a:srgbClr val="0033CC"/>
                </a:solidFill>
                <a:latin typeface="华文楷体" pitchFamily="2" charset="-122"/>
                <a:ea typeface="华文楷体" pitchFamily="2" charset="-122"/>
              </a:rPr>
              <a:t>十六进制数间的转换</a:t>
            </a:r>
          </a:p>
        </p:txBody>
      </p:sp>
      <p:sp>
        <p:nvSpPr>
          <p:cNvPr id="150564" name="WordArt 36">
            <a:hlinkClick r:id="rId2" action="ppaction://hlinksldjump"/>
          </p:cNvPr>
          <p:cNvSpPr>
            <a:spLocks noChangeArrowheads="1" noChangeShapeType="1" noTextEdit="1"/>
          </p:cNvSpPr>
          <p:nvPr/>
        </p:nvSpPr>
        <p:spPr bwMode="auto">
          <a:xfrm>
            <a:off x="7884368" y="764704"/>
            <a:ext cx="862012" cy="1028700"/>
          </a:xfrm>
          <a:prstGeom prst="rect">
            <a:avLst/>
          </a:prstGeom>
        </p:spPr>
        <p:txBody>
          <a:bodyPr wrap="none" fromWordArt="1">
            <a:prstTxWarp prst="textSlantUp">
              <a:avLst>
                <a:gd name="adj" fmla="val 32056"/>
              </a:avLst>
            </a:prstTxWarp>
          </a:bodyPr>
          <a:lstStyle/>
          <a:p>
            <a:pPr algn="ctr"/>
            <a:r>
              <a:rPr lang="zh-CN" altLang="en-US" sz="3600" b="1" kern="10" dirty="0">
                <a:ln w="25400">
                  <a:solidFill>
                    <a:srgbClr val="003300"/>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a:ea typeface="宋体"/>
              </a:rPr>
              <a:t>见表</a:t>
            </a:r>
          </a:p>
        </p:txBody>
      </p:sp>
      <p:sp>
        <p:nvSpPr>
          <p:cNvPr id="23582" name="Rectangle 38"/>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grpSp>
        <p:nvGrpSpPr>
          <p:cNvPr id="2" name="Group 39"/>
          <p:cNvGrpSpPr>
            <a:grpSpLocks/>
          </p:cNvGrpSpPr>
          <p:nvPr/>
        </p:nvGrpSpPr>
        <p:grpSpPr bwMode="auto">
          <a:xfrm>
            <a:off x="467544" y="1337594"/>
            <a:ext cx="4856163" cy="587376"/>
            <a:chOff x="158" y="995"/>
            <a:chExt cx="3059" cy="370"/>
          </a:xfrm>
        </p:grpSpPr>
        <p:sp>
          <p:nvSpPr>
            <p:cNvPr id="23591" name="Text Box 40"/>
            <p:cNvSpPr txBox="1">
              <a:spLocks noChangeArrowheads="1"/>
            </p:cNvSpPr>
            <p:nvPr/>
          </p:nvSpPr>
          <p:spPr bwMode="auto">
            <a:xfrm>
              <a:off x="158" y="995"/>
              <a:ext cx="3059"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a:latin typeface="华文楷体" pitchFamily="2" charset="-122"/>
                  <a:ea typeface="华文楷体" pitchFamily="2" charset="-122"/>
                </a:rPr>
                <a:t>二进制数         八进制数</a:t>
              </a:r>
              <a:endParaRPr lang="zh-CN" altLang="en-US" dirty="0">
                <a:latin typeface="华文楷体" pitchFamily="2" charset="-122"/>
                <a:ea typeface="华文楷体" pitchFamily="2" charset="-122"/>
              </a:endParaRPr>
            </a:p>
          </p:txBody>
        </p:sp>
        <p:sp>
          <p:nvSpPr>
            <p:cNvPr id="23592" name="AutoShape 41"/>
            <p:cNvSpPr>
              <a:spLocks noChangeArrowheads="1"/>
            </p:cNvSpPr>
            <p:nvPr/>
          </p:nvSpPr>
          <p:spPr bwMode="auto">
            <a:xfrm>
              <a:off x="1610" y="1117"/>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grpSp>
        <p:nvGrpSpPr>
          <p:cNvPr id="3" name="Group 42"/>
          <p:cNvGrpSpPr>
            <a:grpSpLocks/>
          </p:cNvGrpSpPr>
          <p:nvPr/>
        </p:nvGrpSpPr>
        <p:grpSpPr bwMode="auto">
          <a:xfrm>
            <a:off x="467544" y="4214540"/>
            <a:ext cx="4856163" cy="587376"/>
            <a:chOff x="158" y="995"/>
            <a:chExt cx="3059" cy="370"/>
          </a:xfrm>
        </p:grpSpPr>
        <p:sp>
          <p:nvSpPr>
            <p:cNvPr id="23589" name="Text Box 43"/>
            <p:cNvSpPr txBox="1">
              <a:spLocks noChangeArrowheads="1"/>
            </p:cNvSpPr>
            <p:nvPr/>
          </p:nvSpPr>
          <p:spPr bwMode="auto">
            <a:xfrm>
              <a:off x="158" y="995"/>
              <a:ext cx="3059"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a:latin typeface="华文楷体" pitchFamily="2" charset="-122"/>
                  <a:ea typeface="华文楷体" pitchFamily="2" charset="-122"/>
                </a:rPr>
                <a:t>八进制数         二进制数</a:t>
              </a:r>
              <a:endParaRPr lang="zh-CN" altLang="en-US" dirty="0">
                <a:latin typeface="华文楷体" pitchFamily="2" charset="-122"/>
                <a:ea typeface="华文楷体" pitchFamily="2" charset="-122"/>
              </a:endParaRPr>
            </a:p>
          </p:txBody>
        </p:sp>
        <p:sp>
          <p:nvSpPr>
            <p:cNvPr id="23590" name="AutoShape 44"/>
            <p:cNvSpPr>
              <a:spLocks noChangeArrowheads="1"/>
            </p:cNvSpPr>
            <p:nvPr/>
          </p:nvSpPr>
          <p:spPr bwMode="auto">
            <a:xfrm>
              <a:off x="1610" y="1117"/>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grpSp>
      <p:sp>
        <p:nvSpPr>
          <p:cNvPr id="150573" name="WordArt 45"/>
          <p:cNvSpPr>
            <a:spLocks noChangeArrowheads="1" noChangeShapeType="1" noTextEdit="1"/>
          </p:cNvSpPr>
          <p:nvPr/>
        </p:nvSpPr>
        <p:spPr bwMode="auto">
          <a:xfrm rot="-1263449">
            <a:off x="136530" y="1850289"/>
            <a:ext cx="574675" cy="866775"/>
          </a:xfrm>
          <a:prstGeom prst="rect">
            <a:avLst/>
          </a:prstGeom>
        </p:spPr>
        <p:txBody>
          <a:bodyPr wrap="none" fromWordArt="1">
            <a:prstTxWarp prst="textPlain">
              <a:avLst>
                <a:gd name="adj" fmla="val 45704"/>
              </a:avLst>
            </a:prstTxWarp>
          </a:bodyPr>
          <a:lstStyle/>
          <a:p>
            <a:pPr algn="ctr"/>
            <a:r>
              <a:rPr lang="en-US" altLang="zh-CN"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sp>
        <p:nvSpPr>
          <p:cNvPr id="150574" name="WordArt 46"/>
          <p:cNvSpPr>
            <a:spLocks noChangeArrowheads="1" noChangeShapeType="1" noTextEdit="1"/>
          </p:cNvSpPr>
          <p:nvPr/>
        </p:nvSpPr>
        <p:spPr bwMode="auto">
          <a:xfrm rot="-1263449">
            <a:off x="468313" y="4926013"/>
            <a:ext cx="574675" cy="866775"/>
          </a:xfrm>
          <a:prstGeom prst="rect">
            <a:avLst/>
          </a:prstGeom>
        </p:spPr>
        <p:txBody>
          <a:bodyPr wrap="none" fromWordArt="1">
            <a:prstTxWarp prst="textPlain">
              <a:avLst>
                <a:gd name="adj" fmla="val 45704"/>
              </a:avLst>
            </a:prstTxWarp>
          </a:bodyPr>
          <a:lstStyle/>
          <a:p>
            <a:pPr algn="ctr"/>
            <a:r>
              <a:rPr lang="en-US" altLang="zh-CN"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sp>
        <p:nvSpPr>
          <p:cNvPr id="79906" name="Rectangle 34"/>
          <p:cNvSpPr>
            <a:spLocks noChangeArrowheads="1"/>
          </p:cNvSpPr>
          <p:nvPr/>
        </p:nvSpPr>
        <p:spPr bwMode="auto">
          <a:xfrm>
            <a:off x="611560" y="2924944"/>
            <a:ext cx="8027988" cy="1150938"/>
          </a:xfrm>
          <a:prstGeom prst="rect">
            <a:avLst/>
          </a:prstGeom>
          <a:gradFill rotWithShape="1">
            <a:gsLst>
              <a:gs pos="0">
                <a:srgbClr val="CCFFFF"/>
              </a:gs>
              <a:gs pos="50000">
                <a:srgbClr val="FFFFFF"/>
              </a:gs>
              <a:gs pos="100000">
                <a:srgbClr val="CCFFFF"/>
              </a:gs>
            </a:gsLst>
            <a:lin ang="5400000" scaled="1"/>
          </a:gradFill>
          <a:ln w="12700">
            <a:solidFill>
              <a:srgbClr val="CCFFFF"/>
            </a:solidFill>
            <a:miter lim="800000"/>
            <a:headEnd/>
            <a:tailEnd/>
          </a:ln>
        </p:spPr>
        <p:txBody>
          <a:bodyPr lIns="90000" tIns="46800" rIns="90000" bIns="46800" anchor="ctr"/>
          <a:lstStyle/>
          <a:p>
            <a:pPr eaLnBrk="1" hangingPunct="1"/>
            <a:r>
              <a:rPr kumimoji="0" lang="zh-CN" altLang="en-US" sz="2800" b="1" dirty="0">
                <a:solidFill>
                  <a:srgbClr val="000066"/>
                </a:solidFill>
                <a:latin typeface="华文楷体" pitchFamily="2" charset="-122"/>
                <a:ea typeface="华文楷体" pitchFamily="2" charset="-122"/>
              </a:rPr>
              <a:t>以小数点为界</a:t>
            </a:r>
            <a:r>
              <a:rPr kumimoji="0" lang="en-US" altLang="zh-CN" sz="2800" b="1" dirty="0">
                <a:solidFill>
                  <a:srgbClr val="000066"/>
                </a:solidFill>
                <a:latin typeface="华文楷体" pitchFamily="2" charset="-122"/>
                <a:ea typeface="华文楷体" pitchFamily="2" charset="-122"/>
              </a:rPr>
              <a:t>,</a:t>
            </a:r>
            <a:r>
              <a:rPr kumimoji="0" lang="zh-CN" altLang="en-US" sz="2800" b="1" dirty="0">
                <a:solidFill>
                  <a:srgbClr val="000066"/>
                </a:solidFill>
                <a:latin typeface="华文楷体" pitchFamily="2" charset="-122"/>
                <a:ea typeface="华文楷体" pitchFamily="2" charset="-122"/>
              </a:rPr>
              <a:t>分别向左、向右每三位一组进行分割，不足三位补</a:t>
            </a:r>
            <a:r>
              <a:rPr kumimoji="0" lang="en-US" altLang="zh-CN" sz="2800" b="1" dirty="0">
                <a:solidFill>
                  <a:srgbClr val="000066"/>
                </a:solidFill>
                <a:latin typeface="华文楷体" pitchFamily="2" charset="-122"/>
                <a:ea typeface="华文楷体" pitchFamily="2" charset="-122"/>
              </a:rPr>
              <a:t>0</a:t>
            </a:r>
            <a:r>
              <a:rPr kumimoji="0" lang="zh-CN" altLang="en-US" sz="2800" b="1" dirty="0">
                <a:solidFill>
                  <a:srgbClr val="000066"/>
                </a:solidFill>
                <a:latin typeface="华文楷体" pitchFamily="2" charset="-122"/>
                <a:ea typeface="华文楷体" pitchFamily="2" charset="-122"/>
              </a:rPr>
              <a:t>。写出每三位对应的八进制数。</a:t>
            </a:r>
          </a:p>
        </p:txBody>
      </p:sp>
      <p:sp>
        <p:nvSpPr>
          <p:cNvPr id="79905" name="Rectangle 33"/>
          <p:cNvSpPr>
            <a:spLocks noChangeArrowheads="1"/>
          </p:cNvSpPr>
          <p:nvPr/>
        </p:nvSpPr>
        <p:spPr bwMode="auto">
          <a:xfrm>
            <a:off x="5796136" y="980728"/>
            <a:ext cx="1677987" cy="641350"/>
          </a:xfrm>
          <a:prstGeom prst="rect">
            <a:avLst/>
          </a:prstGeom>
          <a:solidFill>
            <a:srgbClr val="FFCCFF"/>
          </a:solidFill>
          <a:ln w="12700">
            <a:noFill/>
            <a:miter lim="800000"/>
            <a:headEnd/>
            <a:tailEnd/>
          </a:ln>
          <a:effectLst>
            <a:outerShdw dist="107763" dir="18900000" algn="ctr" rotWithShape="0">
              <a:srgbClr val="808080"/>
            </a:outerShdw>
          </a:effectLst>
        </p:spPr>
        <p:txBody>
          <a:bodyPr lIns="90000" tIns="46800" rIns="90000" bIns="46800" anchor="ctr">
            <a:spAutoFit/>
          </a:bodyPr>
          <a:lstStyle/>
          <a:p>
            <a:pPr algn="ctr" eaLnBrk="1" hangingPunct="1"/>
            <a:r>
              <a:rPr kumimoji="0" lang="zh-CN" altLang="en-US" sz="3600" b="1" dirty="0">
                <a:solidFill>
                  <a:srgbClr val="000066"/>
                </a:solidFill>
              </a:rPr>
              <a:t>2</a:t>
            </a:r>
            <a:r>
              <a:rPr kumimoji="0" lang="zh-CN" altLang="en-US" sz="3600" b="1" baseline="30000" dirty="0">
                <a:solidFill>
                  <a:srgbClr val="000066"/>
                </a:solidFill>
              </a:rPr>
              <a:t>3 </a:t>
            </a:r>
            <a:r>
              <a:rPr kumimoji="0" lang="zh-CN" altLang="en-US" sz="3600" b="1" dirty="0">
                <a:solidFill>
                  <a:srgbClr val="000066"/>
                </a:solidFill>
              </a:rPr>
              <a:t>=8</a:t>
            </a:r>
          </a:p>
        </p:txBody>
      </p:sp>
      <p:sp>
        <p:nvSpPr>
          <p:cNvPr id="41" name="TextBox 40"/>
          <p:cNvSpPr txBox="1"/>
          <p:nvPr/>
        </p:nvSpPr>
        <p:spPr>
          <a:xfrm>
            <a:off x="455590" y="2060848"/>
            <a:ext cx="7858180" cy="584775"/>
          </a:xfrm>
          <a:prstGeom prst="rect">
            <a:avLst/>
          </a:prstGeom>
          <a:noFill/>
        </p:spPr>
        <p:txBody>
          <a:bodyPr wrap="square" rtlCol="0">
            <a:spAutoFit/>
          </a:bodyPr>
          <a:lstStyle/>
          <a:p>
            <a:r>
              <a:rPr lang="zh-CN" altLang="en-US" b="1" dirty="0" smtClean="0"/>
              <a:t>（</a:t>
            </a:r>
            <a:r>
              <a:rPr lang="en-US" b="1" dirty="0" smtClean="0"/>
              <a:t>11101010011.10111</a:t>
            </a:r>
            <a:r>
              <a:rPr lang="zh-CN" altLang="en-US" b="1" dirty="0" smtClean="0"/>
              <a:t>）</a:t>
            </a:r>
            <a:r>
              <a:rPr lang="en-US" b="1" baseline="-25000" dirty="0" smtClean="0"/>
              <a:t>2</a:t>
            </a:r>
            <a:r>
              <a:rPr lang="en-US" b="1" dirty="0" smtClean="0"/>
              <a:t>=</a:t>
            </a:r>
            <a:r>
              <a:rPr lang="zh-CN" altLang="en-US" b="1" dirty="0" smtClean="0"/>
              <a:t>（</a:t>
            </a:r>
            <a:r>
              <a:rPr lang="en-US" b="1" dirty="0" smtClean="0"/>
              <a:t>3523.56</a:t>
            </a:r>
            <a:r>
              <a:rPr lang="zh-CN" altLang="en-US" b="1" dirty="0" smtClean="0"/>
              <a:t>）</a:t>
            </a:r>
            <a:r>
              <a:rPr lang="en-US" b="1" baseline="-25000" dirty="0" smtClean="0"/>
              <a:t>8</a:t>
            </a:r>
            <a:endParaRPr lang="zh-CN" altLang="en-US" b="1" dirty="0"/>
          </a:p>
        </p:txBody>
      </p:sp>
      <p:sp>
        <p:nvSpPr>
          <p:cNvPr id="42" name="Line 29"/>
          <p:cNvSpPr>
            <a:spLocks noChangeShapeType="1"/>
          </p:cNvSpPr>
          <p:nvPr/>
        </p:nvSpPr>
        <p:spPr bwMode="auto">
          <a:xfrm>
            <a:off x="955656" y="2574185"/>
            <a:ext cx="325437" cy="6350"/>
          </a:xfrm>
          <a:prstGeom prst="line">
            <a:avLst/>
          </a:prstGeom>
          <a:noFill/>
          <a:ln w="57150">
            <a:solidFill>
              <a:schemeClr val="accent1">
                <a:lumMod val="75000"/>
              </a:schemeClr>
            </a:solidFill>
            <a:round/>
            <a:headEnd/>
            <a:tailEnd/>
          </a:ln>
        </p:spPr>
        <p:txBody>
          <a:bodyPr wrap="none" lIns="90000" tIns="46800" rIns="90000" bIns="46800" anchor="ctr"/>
          <a:lstStyle/>
          <a:p>
            <a:endParaRPr lang="zh-CN" altLang="en-US" b="1"/>
          </a:p>
        </p:txBody>
      </p:sp>
      <p:sp>
        <p:nvSpPr>
          <p:cNvPr id="43" name="TextBox 42"/>
          <p:cNvSpPr txBox="1"/>
          <p:nvPr/>
        </p:nvSpPr>
        <p:spPr>
          <a:xfrm>
            <a:off x="785786" y="5229200"/>
            <a:ext cx="8358214" cy="584775"/>
          </a:xfrm>
          <a:prstGeom prst="rect">
            <a:avLst/>
          </a:prstGeom>
          <a:noFill/>
        </p:spPr>
        <p:txBody>
          <a:bodyPr wrap="square" rtlCol="0">
            <a:spAutoFit/>
          </a:bodyPr>
          <a:lstStyle/>
          <a:p>
            <a:r>
              <a:rPr lang="zh-CN" altLang="en-US" b="1" dirty="0" smtClean="0"/>
              <a:t>（</a:t>
            </a:r>
            <a:r>
              <a:rPr lang="en-US" b="1" dirty="0" smtClean="0"/>
              <a:t>3740.562</a:t>
            </a:r>
            <a:r>
              <a:rPr lang="zh-CN" altLang="en-US" b="1" dirty="0" smtClean="0"/>
              <a:t>）</a:t>
            </a:r>
            <a:r>
              <a:rPr lang="en-US" b="1" baseline="-25000" dirty="0" smtClean="0"/>
              <a:t>8</a:t>
            </a:r>
            <a:r>
              <a:rPr lang="en-US" b="1" dirty="0" smtClean="0"/>
              <a:t> =</a:t>
            </a:r>
            <a:r>
              <a:rPr lang="zh-CN" altLang="en-US" b="1" dirty="0" smtClean="0"/>
              <a:t>（</a:t>
            </a:r>
            <a:r>
              <a:rPr lang="en-US" b="1" dirty="0" smtClean="0"/>
              <a:t>11111100000.10111001</a:t>
            </a:r>
            <a:r>
              <a:rPr lang="zh-CN" altLang="en-US" b="1" dirty="0" smtClean="0"/>
              <a:t>）</a:t>
            </a:r>
            <a:r>
              <a:rPr lang="en-US" b="1" baseline="-25000" dirty="0" smtClean="0"/>
              <a:t>2</a:t>
            </a:r>
            <a:endParaRPr lang="zh-CN" altLang="en-US" b="1" dirty="0"/>
          </a:p>
        </p:txBody>
      </p:sp>
      <p:grpSp>
        <p:nvGrpSpPr>
          <p:cNvPr id="32" name="组合 31"/>
          <p:cNvGrpSpPr/>
          <p:nvPr/>
        </p:nvGrpSpPr>
        <p:grpSpPr>
          <a:xfrm>
            <a:off x="4139952" y="5733256"/>
            <a:ext cx="3960440" cy="0"/>
            <a:chOff x="4139952" y="5733256"/>
            <a:chExt cx="3960440" cy="0"/>
          </a:xfrm>
        </p:grpSpPr>
        <p:cxnSp>
          <p:nvCxnSpPr>
            <p:cNvPr id="24" name="直接连接符 23"/>
            <p:cNvCxnSpPr/>
            <p:nvPr/>
          </p:nvCxnSpPr>
          <p:spPr bwMode="auto">
            <a:xfrm>
              <a:off x="4139952" y="5733256"/>
              <a:ext cx="288032"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25" name="直接连接符 24"/>
            <p:cNvCxnSpPr/>
            <p:nvPr/>
          </p:nvCxnSpPr>
          <p:spPr bwMode="auto">
            <a:xfrm>
              <a:off x="4499992"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27" name="直接连接符 26"/>
            <p:cNvCxnSpPr/>
            <p:nvPr/>
          </p:nvCxnSpPr>
          <p:spPr bwMode="auto">
            <a:xfrm>
              <a:off x="5076056"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28" name="直接连接符 27"/>
            <p:cNvCxnSpPr/>
            <p:nvPr/>
          </p:nvCxnSpPr>
          <p:spPr bwMode="auto">
            <a:xfrm>
              <a:off x="5724128"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29" name="直接连接符 28"/>
            <p:cNvCxnSpPr/>
            <p:nvPr/>
          </p:nvCxnSpPr>
          <p:spPr bwMode="auto">
            <a:xfrm>
              <a:off x="6372200"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30" name="直接连接符 29"/>
            <p:cNvCxnSpPr/>
            <p:nvPr/>
          </p:nvCxnSpPr>
          <p:spPr bwMode="auto">
            <a:xfrm>
              <a:off x="7020272"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cxnSp>
          <p:nvCxnSpPr>
            <p:cNvPr id="31" name="直接连接符 30"/>
            <p:cNvCxnSpPr/>
            <p:nvPr/>
          </p:nvCxnSpPr>
          <p:spPr bwMode="auto">
            <a:xfrm>
              <a:off x="7596336" y="5733256"/>
              <a:ext cx="504056" cy="0"/>
            </a:xfrm>
            <a:prstGeom prst="line">
              <a:avLst/>
            </a:prstGeom>
            <a:solidFill>
              <a:schemeClr val="accent1"/>
            </a:solidFill>
            <a:ln w="57150" cap="flat" cmpd="sng" algn="ctr">
              <a:solidFill>
                <a:schemeClr val="accent1">
                  <a:lumMod val="75000"/>
                </a:schemeClr>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0" fill="hold" grpId="0" nodeType="clickEffect">
                                  <p:stCondLst>
                                    <p:cond delay="0"/>
                                  </p:stCondLst>
                                  <p:childTnLst>
                                    <p:set>
                                      <p:cBhvr>
                                        <p:cTn id="10" dur="1" fill="hold">
                                          <p:stCondLst>
                                            <p:cond delay="499"/>
                                          </p:stCondLst>
                                        </p:cTn>
                                        <p:tgtEl>
                                          <p:spTgt spid="150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par>
                          <p:cTn id="16" fill="hold" nodeType="afterGroup">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50573"/>
                                        </p:tgtEl>
                                        <p:attrNameLst>
                                          <p:attrName>style.visibility</p:attrName>
                                        </p:attrNameLst>
                                      </p:cBhvr>
                                      <p:to>
                                        <p:strVal val="visible"/>
                                      </p:to>
                                    </p:set>
                                    <p:anim calcmode="lin" valueType="num">
                                      <p:cBhvr additive="base">
                                        <p:cTn id="19" dur="500" fill="hold"/>
                                        <p:tgtEl>
                                          <p:spTgt spid="150573"/>
                                        </p:tgtEl>
                                        <p:attrNameLst>
                                          <p:attrName>ppt_x</p:attrName>
                                        </p:attrNameLst>
                                      </p:cBhvr>
                                      <p:tavLst>
                                        <p:tav tm="0">
                                          <p:val>
                                            <p:strVal val="0-#ppt_w/2"/>
                                          </p:val>
                                        </p:tav>
                                        <p:tav tm="100000">
                                          <p:val>
                                            <p:strVal val="#ppt_x"/>
                                          </p:val>
                                        </p:tav>
                                      </p:tavLst>
                                    </p:anim>
                                    <p:anim calcmode="lin" valueType="num">
                                      <p:cBhvr additive="base">
                                        <p:cTn id="20" dur="500" fill="hold"/>
                                        <p:tgtEl>
                                          <p:spTgt spid="1505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9905"/>
                                        </p:tgtEl>
                                        <p:attrNameLst>
                                          <p:attrName>style.visibility</p:attrName>
                                        </p:attrNameLst>
                                      </p:cBhvr>
                                      <p:to>
                                        <p:strVal val="visible"/>
                                      </p:to>
                                    </p:set>
                                    <p:anim calcmode="lin" valueType="num">
                                      <p:cBhvr additive="base">
                                        <p:cTn id="25" dur="500" fill="hold"/>
                                        <p:tgtEl>
                                          <p:spTgt spid="79905"/>
                                        </p:tgtEl>
                                        <p:attrNameLst>
                                          <p:attrName>ppt_x</p:attrName>
                                        </p:attrNameLst>
                                      </p:cBhvr>
                                      <p:tavLst>
                                        <p:tav tm="0">
                                          <p:val>
                                            <p:strVal val="#ppt_x"/>
                                          </p:val>
                                        </p:tav>
                                        <p:tav tm="100000">
                                          <p:val>
                                            <p:strVal val="#ppt_x"/>
                                          </p:val>
                                        </p:tav>
                                      </p:tavLst>
                                    </p:anim>
                                    <p:anim calcmode="lin" valueType="num">
                                      <p:cBhvr additive="base">
                                        <p:cTn id="26" dur="500" fill="hold"/>
                                        <p:tgtEl>
                                          <p:spTgt spid="7990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79906"/>
                                        </p:tgtEl>
                                        <p:attrNameLst>
                                          <p:attrName>style.visibility</p:attrName>
                                        </p:attrNameLst>
                                      </p:cBhvr>
                                      <p:to>
                                        <p:strVal val="visible"/>
                                      </p:to>
                                    </p:set>
                                    <p:animEffect transition="in" filter="box(out)">
                                      <p:cBhvr>
                                        <p:cTn id="35" dur="500"/>
                                        <p:tgtEl>
                                          <p:spTgt spid="79906"/>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150534"/>
                                        </p:tgtEl>
                                        <p:attrNameLst>
                                          <p:attrName>style.visibility</p:attrName>
                                        </p:attrNameLst>
                                      </p:cBhvr>
                                      <p:to>
                                        <p:strVal val="visible"/>
                                      </p:to>
                                    </p:set>
                                    <p:anim calcmode="lin" valueType="num">
                                      <p:cBhvr>
                                        <p:cTn id="40" dur="500" fill="hold"/>
                                        <p:tgtEl>
                                          <p:spTgt spid="150534"/>
                                        </p:tgtEl>
                                        <p:attrNameLst>
                                          <p:attrName>ppt_x</p:attrName>
                                        </p:attrNameLst>
                                      </p:cBhvr>
                                      <p:tavLst>
                                        <p:tav tm="0">
                                          <p:val>
                                            <p:strVal val="#ppt_x-#ppt_w/2"/>
                                          </p:val>
                                        </p:tav>
                                        <p:tav tm="100000">
                                          <p:val>
                                            <p:strVal val="#ppt_x"/>
                                          </p:val>
                                        </p:tav>
                                      </p:tavLst>
                                    </p:anim>
                                    <p:anim calcmode="lin" valueType="num">
                                      <p:cBhvr>
                                        <p:cTn id="41" dur="500" fill="hold"/>
                                        <p:tgtEl>
                                          <p:spTgt spid="150534"/>
                                        </p:tgtEl>
                                        <p:attrNameLst>
                                          <p:attrName>ppt_y</p:attrName>
                                        </p:attrNameLst>
                                      </p:cBhvr>
                                      <p:tavLst>
                                        <p:tav tm="0">
                                          <p:val>
                                            <p:strVal val="#ppt_y"/>
                                          </p:val>
                                        </p:tav>
                                        <p:tav tm="100000">
                                          <p:val>
                                            <p:strVal val="#ppt_y"/>
                                          </p:val>
                                        </p:tav>
                                      </p:tavLst>
                                    </p:anim>
                                    <p:anim calcmode="lin" valueType="num">
                                      <p:cBhvr>
                                        <p:cTn id="42" dur="500" fill="hold"/>
                                        <p:tgtEl>
                                          <p:spTgt spid="150534"/>
                                        </p:tgtEl>
                                        <p:attrNameLst>
                                          <p:attrName>ppt_w</p:attrName>
                                        </p:attrNameLst>
                                      </p:cBhvr>
                                      <p:tavLst>
                                        <p:tav tm="0">
                                          <p:val>
                                            <p:fltVal val="0"/>
                                          </p:val>
                                        </p:tav>
                                        <p:tav tm="100000">
                                          <p:val>
                                            <p:strVal val="#ppt_w"/>
                                          </p:val>
                                        </p:tav>
                                      </p:tavLst>
                                    </p:anim>
                                    <p:anim calcmode="lin" valueType="num">
                                      <p:cBhvr>
                                        <p:cTn id="43" dur="500" fill="hold"/>
                                        <p:tgtEl>
                                          <p:spTgt spid="15053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50554"/>
                                        </p:tgtEl>
                                        <p:attrNameLst>
                                          <p:attrName>style.visibility</p:attrName>
                                        </p:attrNameLst>
                                      </p:cBhvr>
                                      <p:to>
                                        <p:strVal val="visible"/>
                                      </p:to>
                                    </p:set>
                                    <p:anim calcmode="lin" valueType="num">
                                      <p:cBhvr>
                                        <p:cTn id="48" dur="500" fill="hold"/>
                                        <p:tgtEl>
                                          <p:spTgt spid="150554"/>
                                        </p:tgtEl>
                                        <p:attrNameLst>
                                          <p:attrName>ppt_x</p:attrName>
                                        </p:attrNameLst>
                                      </p:cBhvr>
                                      <p:tavLst>
                                        <p:tav tm="0">
                                          <p:val>
                                            <p:strVal val="#ppt_x-#ppt_w/2"/>
                                          </p:val>
                                        </p:tav>
                                        <p:tav tm="100000">
                                          <p:val>
                                            <p:strVal val="#ppt_x"/>
                                          </p:val>
                                        </p:tav>
                                      </p:tavLst>
                                    </p:anim>
                                    <p:anim calcmode="lin" valueType="num">
                                      <p:cBhvr>
                                        <p:cTn id="49" dur="500" fill="hold"/>
                                        <p:tgtEl>
                                          <p:spTgt spid="150554"/>
                                        </p:tgtEl>
                                        <p:attrNameLst>
                                          <p:attrName>ppt_y</p:attrName>
                                        </p:attrNameLst>
                                      </p:cBhvr>
                                      <p:tavLst>
                                        <p:tav tm="0">
                                          <p:val>
                                            <p:strVal val="#ppt_y"/>
                                          </p:val>
                                        </p:tav>
                                        <p:tav tm="100000">
                                          <p:val>
                                            <p:strVal val="#ppt_y"/>
                                          </p:val>
                                        </p:tav>
                                      </p:tavLst>
                                    </p:anim>
                                    <p:anim calcmode="lin" valueType="num">
                                      <p:cBhvr>
                                        <p:cTn id="50" dur="500" fill="hold"/>
                                        <p:tgtEl>
                                          <p:spTgt spid="150554"/>
                                        </p:tgtEl>
                                        <p:attrNameLst>
                                          <p:attrName>ppt_w</p:attrName>
                                        </p:attrNameLst>
                                      </p:cBhvr>
                                      <p:tavLst>
                                        <p:tav tm="0">
                                          <p:val>
                                            <p:fltVal val="0"/>
                                          </p:val>
                                        </p:tav>
                                        <p:tav tm="100000">
                                          <p:val>
                                            <p:strVal val="#ppt_w"/>
                                          </p:val>
                                        </p:tav>
                                      </p:tavLst>
                                    </p:anim>
                                    <p:anim calcmode="lin" valueType="num">
                                      <p:cBhvr>
                                        <p:cTn id="51" dur="500" fill="hold"/>
                                        <p:tgtEl>
                                          <p:spTgt spid="150554"/>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150555"/>
                                        </p:tgtEl>
                                        <p:attrNameLst>
                                          <p:attrName>style.visibility</p:attrName>
                                        </p:attrNameLst>
                                      </p:cBhvr>
                                      <p:to>
                                        <p:strVal val="visible"/>
                                      </p:to>
                                    </p:set>
                                    <p:anim calcmode="lin" valueType="num">
                                      <p:cBhvr>
                                        <p:cTn id="56" dur="500" fill="hold"/>
                                        <p:tgtEl>
                                          <p:spTgt spid="150555"/>
                                        </p:tgtEl>
                                        <p:attrNameLst>
                                          <p:attrName>ppt_x</p:attrName>
                                        </p:attrNameLst>
                                      </p:cBhvr>
                                      <p:tavLst>
                                        <p:tav tm="0">
                                          <p:val>
                                            <p:strVal val="#ppt_x-#ppt_w/2"/>
                                          </p:val>
                                        </p:tav>
                                        <p:tav tm="100000">
                                          <p:val>
                                            <p:strVal val="#ppt_x"/>
                                          </p:val>
                                        </p:tav>
                                      </p:tavLst>
                                    </p:anim>
                                    <p:anim calcmode="lin" valueType="num">
                                      <p:cBhvr>
                                        <p:cTn id="57" dur="500" fill="hold"/>
                                        <p:tgtEl>
                                          <p:spTgt spid="150555"/>
                                        </p:tgtEl>
                                        <p:attrNameLst>
                                          <p:attrName>ppt_y</p:attrName>
                                        </p:attrNameLst>
                                      </p:cBhvr>
                                      <p:tavLst>
                                        <p:tav tm="0">
                                          <p:val>
                                            <p:strVal val="#ppt_y"/>
                                          </p:val>
                                        </p:tav>
                                        <p:tav tm="100000">
                                          <p:val>
                                            <p:strVal val="#ppt_y"/>
                                          </p:val>
                                        </p:tav>
                                      </p:tavLst>
                                    </p:anim>
                                    <p:anim calcmode="lin" valueType="num">
                                      <p:cBhvr>
                                        <p:cTn id="58" dur="500" fill="hold"/>
                                        <p:tgtEl>
                                          <p:spTgt spid="150555"/>
                                        </p:tgtEl>
                                        <p:attrNameLst>
                                          <p:attrName>ppt_w</p:attrName>
                                        </p:attrNameLst>
                                      </p:cBhvr>
                                      <p:tavLst>
                                        <p:tav tm="0">
                                          <p:val>
                                            <p:fltVal val="0"/>
                                          </p:val>
                                        </p:tav>
                                        <p:tav tm="100000">
                                          <p:val>
                                            <p:strVal val="#ppt_w"/>
                                          </p:val>
                                        </p:tav>
                                      </p:tavLst>
                                    </p:anim>
                                    <p:anim calcmode="lin" valueType="num">
                                      <p:cBhvr>
                                        <p:cTn id="59" dur="500" fill="hold"/>
                                        <p:tgtEl>
                                          <p:spTgt spid="150555"/>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8"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ppt_x</p:attrName>
                                        </p:attrNameLst>
                                      </p:cBhvr>
                                      <p:tavLst>
                                        <p:tav tm="0">
                                          <p:val>
                                            <p:strVal val="#ppt_x-#ppt_w/2"/>
                                          </p:val>
                                        </p:tav>
                                        <p:tav tm="100000">
                                          <p:val>
                                            <p:strVal val="#ppt_x"/>
                                          </p:val>
                                        </p:tav>
                                      </p:tavLst>
                                    </p:anim>
                                    <p:anim calcmode="lin" valueType="num">
                                      <p:cBhvr>
                                        <p:cTn id="65" dur="500" fill="hold"/>
                                        <p:tgtEl>
                                          <p:spTgt spid="42"/>
                                        </p:tgtEl>
                                        <p:attrNameLst>
                                          <p:attrName>ppt_y</p:attrName>
                                        </p:attrNameLst>
                                      </p:cBhvr>
                                      <p:tavLst>
                                        <p:tav tm="0">
                                          <p:val>
                                            <p:strVal val="#ppt_y"/>
                                          </p:val>
                                        </p:tav>
                                        <p:tav tm="100000">
                                          <p:val>
                                            <p:strVal val="#ppt_y"/>
                                          </p:val>
                                        </p:tav>
                                      </p:tavLst>
                                    </p:anim>
                                    <p:anim calcmode="lin" valueType="num">
                                      <p:cBhvr>
                                        <p:cTn id="66" dur="500" fill="hold"/>
                                        <p:tgtEl>
                                          <p:spTgt spid="42"/>
                                        </p:tgtEl>
                                        <p:attrNameLst>
                                          <p:attrName>ppt_w</p:attrName>
                                        </p:attrNameLst>
                                      </p:cBhvr>
                                      <p:tavLst>
                                        <p:tav tm="0">
                                          <p:val>
                                            <p:fltVal val="0"/>
                                          </p:val>
                                        </p:tav>
                                        <p:tav tm="100000">
                                          <p:val>
                                            <p:strVal val="#ppt_w"/>
                                          </p:val>
                                        </p:tav>
                                      </p:tavLst>
                                    </p:anim>
                                    <p:anim calcmode="lin" valueType="num">
                                      <p:cBhvr>
                                        <p:cTn id="67"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8" fill="hold" grpId="0" nodeType="clickEffect">
                                  <p:stCondLst>
                                    <p:cond delay="0"/>
                                  </p:stCondLst>
                                  <p:childTnLst>
                                    <p:set>
                                      <p:cBhvr>
                                        <p:cTn id="71" dur="1" fill="hold">
                                          <p:stCondLst>
                                            <p:cond delay="0"/>
                                          </p:stCondLst>
                                        </p:cTn>
                                        <p:tgtEl>
                                          <p:spTgt spid="150556"/>
                                        </p:tgtEl>
                                        <p:attrNameLst>
                                          <p:attrName>style.visibility</p:attrName>
                                        </p:attrNameLst>
                                      </p:cBhvr>
                                      <p:to>
                                        <p:strVal val="visible"/>
                                      </p:to>
                                    </p:set>
                                    <p:anim calcmode="lin" valueType="num">
                                      <p:cBhvr>
                                        <p:cTn id="72" dur="500" fill="hold"/>
                                        <p:tgtEl>
                                          <p:spTgt spid="150556"/>
                                        </p:tgtEl>
                                        <p:attrNameLst>
                                          <p:attrName>ppt_x</p:attrName>
                                        </p:attrNameLst>
                                      </p:cBhvr>
                                      <p:tavLst>
                                        <p:tav tm="0">
                                          <p:val>
                                            <p:strVal val="#ppt_x-#ppt_w/2"/>
                                          </p:val>
                                        </p:tav>
                                        <p:tav tm="100000">
                                          <p:val>
                                            <p:strVal val="#ppt_x"/>
                                          </p:val>
                                        </p:tav>
                                      </p:tavLst>
                                    </p:anim>
                                    <p:anim calcmode="lin" valueType="num">
                                      <p:cBhvr>
                                        <p:cTn id="73" dur="500" fill="hold"/>
                                        <p:tgtEl>
                                          <p:spTgt spid="150556"/>
                                        </p:tgtEl>
                                        <p:attrNameLst>
                                          <p:attrName>ppt_y</p:attrName>
                                        </p:attrNameLst>
                                      </p:cBhvr>
                                      <p:tavLst>
                                        <p:tav tm="0">
                                          <p:val>
                                            <p:strVal val="#ppt_y"/>
                                          </p:val>
                                        </p:tav>
                                        <p:tav tm="100000">
                                          <p:val>
                                            <p:strVal val="#ppt_y"/>
                                          </p:val>
                                        </p:tav>
                                      </p:tavLst>
                                    </p:anim>
                                    <p:anim calcmode="lin" valueType="num">
                                      <p:cBhvr>
                                        <p:cTn id="74" dur="500" fill="hold"/>
                                        <p:tgtEl>
                                          <p:spTgt spid="150556"/>
                                        </p:tgtEl>
                                        <p:attrNameLst>
                                          <p:attrName>ppt_w</p:attrName>
                                        </p:attrNameLst>
                                      </p:cBhvr>
                                      <p:tavLst>
                                        <p:tav tm="0">
                                          <p:val>
                                            <p:fltVal val="0"/>
                                          </p:val>
                                        </p:tav>
                                        <p:tav tm="100000">
                                          <p:val>
                                            <p:strVal val="#ppt_w"/>
                                          </p:val>
                                        </p:tav>
                                      </p:tavLst>
                                    </p:anim>
                                    <p:anim calcmode="lin" valueType="num">
                                      <p:cBhvr>
                                        <p:cTn id="75" dur="500" fill="hold"/>
                                        <p:tgtEl>
                                          <p:spTgt spid="150556"/>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150557"/>
                                        </p:tgtEl>
                                        <p:attrNameLst>
                                          <p:attrName>style.visibility</p:attrName>
                                        </p:attrNameLst>
                                      </p:cBhvr>
                                      <p:to>
                                        <p:strVal val="visible"/>
                                      </p:to>
                                    </p:set>
                                    <p:anim calcmode="lin" valueType="num">
                                      <p:cBhvr>
                                        <p:cTn id="80" dur="500" fill="hold"/>
                                        <p:tgtEl>
                                          <p:spTgt spid="150557"/>
                                        </p:tgtEl>
                                        <p:attrNameLst>
                                          <p:attrName>ppt_x</p:attrName>
                                        </p:attrNameLst>
                                      </p:cBhvr>
                                      <p:tavLst>
                                        <p:tav tm="0">
                                          <p:val>
                                            <p:strVal val="#ppt_x-#ppt_w/2"/>
                                          </p:val>
                                        </p:tav>
                                        <p:tav tm="100000">
                                          <p:val>
                                            <p:strVal val="#ppt_x"/>
                                          </p:val>
                                        </p:tav>
                                      </p:tavLst>
                                    </p:anim>
                                    <p:anim calcmode="lin" valueType="num">
                                      <p:cBhvr>
                                        <p:cTn id="81" dur="500" fill="hold"/>
                                        <p:tgtEl>
                                          <p:spTgt spid="150557"/>
                                        </p:tgtEl>
                                        <p:attrNameLst>
                                          <p:attrName>ppt_y</p:attrName>
                                        </p:attrNameLst>
                                      </p:cBhvr>
                                      <p:tavLst>
                                        <p:tav tm="0">
                                          <p:val>
                                            <p:strVal val="#ppt_y"/>
                                          </p:val>
                                        </p:tav>
                                        <p:tav tm="100000">
                                          <p:val>
                                            <p:strVal val="#ppt_y"/>
                                          </p:val>
                                        </p:tav>
                                      </p:tavLst>
                                    </p:anim>
                                    <p:anim calcmode="lin" valueType="num">
                                      <p:cBhvr>
                                        <p:cTn id="82" dur="500" fill="hold"/>
                                        <p:tgtEl>
                                          <p:spTgt spid="150557"/>
                                        </p:tgtEl>
                                        <p:attrNameLst>
                                          <p:attrName>ppt_w</p:attrName>
                                        </p:attrNameLst>
                                      </p:cBhvr>
                                      <p:tavLst>
                                        <p:tav tm="0">
                                          <p:val>
                                            <p:fltVal val="0"/>
                                          </p:val>
                                        </p:tav>
                                        <p:tav tm="100000">
                                          <p:val>
                                            <p:strVal val="#ppt_w"/>
                                          </p:val>
                                        </p:tav>
                                      </p:tavLst>
                                    </p:anim>
                                    <p:anim calcmode="lin" valueType="num">
                                      <p:cBhvr>
                                        <p:cTn id="83" dur="500" fill="hold"/>
                                        <p:tgtEl>
                                          <p:spTgt spid="150557"/>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par>
                          <p:cTn id="89" fill="hold">
                            <p:stCondLst>
                              <p:cond delay="500"/>
                            </p:stCondLst>
                            <p:childTnLst>
                              <p:par>
                                <p:cTn id="90" presetID="2" presetClass="entr" presetSubtype="8" fill="hold" grpId="0" nodeType="afterEffect">
                                  <p:stCondLst>
                                    <p:cond delay="0"/>
                                  </p:stCondLst>
                                  <p:childTnLst>
                                    <p:set>
                                      <p:cBhvr>
                                        <p:cTn id="91" dur="1" fill="hold">
                                          <p:stCondLst>
                                            <p:cond delay="0"/>
                                          </p:stCondLst>
                                        </p:cTn>
                                        <p:tgtEl>
                                          <p:spTgt spid="150574"/>
                                        </p:tgtEl>
                                        <p:attrNameLst>
                                          <p:attrName>style.visibility</p:attrName>
                                        </p:attrNameLst>
                                      </p:cBhvr>
                                      <p:to>
                                        <p:strVal val="visible"/>
                                      </p:to>
                                    </p:set>
                                    <p:anim calcmode="lin" valueType="num">
                                      <p:cBhvr additive="base">
                                        <p:cTn id="92" dur="500" fill="hold"/>
                                        <p:tgtEl>
                                          <p:spTgt spid="150574"/>
                                        </p:tgtEl>
                                        <p:attrNameLst>
                                          <p:attrName>ppt_x</p:attrName>
                                        </p:attrNameLst>
                                      </p:cBhvr>
                                      <p:tavLst>
                                        <p:tav tm="0">
                                          <p:val>
                                            <p:strVal val="0-#ppt_w/2"/>
                                          </p:val>
                                        </p:tav>
                                        <p:tav tm="100000">
                                          <p:val>
                                            <p:strVal val="#ppt_x"/>
                                          </p:val>
                                        </p:tav>
                                      </p:tavLst>
                                    </p:anim>
                                    <p:anim calcmode="lin" valueType="num">
                                      <p:cBhvr additive="base">
                                        <p:cTn id="93" dur="500" fill="hold"/>
                                        <p:tgtEl>
                                          <p:spTgt spid="150574"/>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animBg="1"/>
      <p:bldP spid="150554" grpId="0" animBg="1"/>
      <p:bldP spid="150555" grpId="0" animBg="1"/>
      <p:bldP spid="150556" grpId="0" animBg="1"/>
      <p:bldP spid="150557" grpId="0" animBg="1"/>
      <p:bldP spid="150563" grpId="0"/>
      <p:bldP spid="150564" grpId="0" animBg="1"/>
      <p:bldP spid="150573" grpId="0" animBg="1"/>
      <p:bldP spid="150574" grpId="0" animBg="1"/>
      <p:bldP spid="79906" grpId="0" animBg="1" autoUpdateAnimBg="0"/>
      <p:bldP spid="79905" grpId="0" animBg="1" autoUpdateAnimBg="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2</a:t>
            </a:r>
            <a:r>
              <a:rPr lang="zh-CN" altLang="en-US" sz="3600" dirty="0" smtClean="0">
                <a:solidFill>
                  <a:schemeClr val="bg1"/>
                </a:solidFill>
                <a:latin typeface="方正姚体" pitchFamily="2" charset="-122"/>
                <a:ea typeface="方正姚体" pitchFamily="2" charset="-122"/>
                <a:cs typeface="Times New Roman" pitchFamily="18" charset="0"/>
              </a:rPr>
              <a:t>章 计算机信息数字化</a:t>
            </a:r>
            <a:r>
              <a:rPr lang="zh-CN" altLang="en-US" sz="3600" dirty="0">
                <a:solidFill>
                  <a:schemeClr val="bg1"/>
                </a:solidFill>
                <a:latin typeface="方正姚体" pitchFamily="2" charset="-122"/>
                <a:ea typeface="方正姚体" pitchFamily="2" charset="-122"/>
                <a:cs typeface="Times New Roman" pitchFamily="18" charset="0"/>
              </a:rPr>
              <a:t>基础</a:t>
            </a:r>
          </a:p>
        </p:txBody>
      </p:sp>
      <p:sp>
        <p:nvSpPr>
          <p:cNvPr id="7" name="Rectangle 2"/>
          <p:cNvSpPr>
            <a:spLocks noChangeArrowheads="1"/>
          </p:cNvSpPr>
          <p:nvPr/>
        </p:nvSpPr>
        <p:spPr bwMode="auto">
          <a:xfrm>
            <a:off x="684213" y="762000"/>
            <a:ext cx="6500812" cy="679450"/>
          </a:xfrm>
          <a:prstGeom prst="rect">
            <a:avLst/>
          </a:prstGeom>
          <a:noFill/>
          <a:ln w="9525">
            <a:noFill/>
            <a:miter lim="800000"/>
            <a:headEnd/>
            <a:tailEnd/>
          </a:ln>
        </p:spPr>
        <p:txBody>
          <a:bodyPr anchor="ctr"/>
          <a:lstStyle/>
          <a:p>
            <a:pPr eaLnBrk="1" hangingPunct="1">
              <a:lnSpc>
                <a:spcPct val="130000"/>
              </a:lnSpc>
            </a:pPr>
            <a:r>
              <a:rPr lang="zh-CN" altLang="en-US" sz="3600" u="sng">
                <a:solidFill>
                  <a:srgbClr val="CC3300"/>
                </a:solidFill>
                <a:latin typeface="微软雅黑" pitchFamily="34" charset="-122"/>
                <a:ea typeface="微软雅黑" pitchFamily="34" charset="-122"/>
                <a:cs typeface="Times New Roman" pitchFamily="18" charset="0"/>
              </a:rPr>
              <a:t>本章要点：</a:t>
            </a:r>
            <a:endParaRPr lang="en-US" altLang="zh-CN" sz="3600" u="sng">
              <a:solidFill>
                <a:srgbClr val="CC3300"/>
              </a:solidFill>
              <a:latin typeface="微软雅黑" pitchFamily="34" charset="-122"/>
              <a:ea typeface="微软雅黑" pitchFamily="34" charset="-122"/>
              <a:cs typeface="Times New Roman" pitchFamily="18" charset="0"/>
            </a:endParaRPr>
          </a:p>
        </p:txBody>
      </p:sp>
      <p:sp>
        <p:nvSpPr>
          <p:cNvPr id="8" name="矩形 7"/>
          <p:cNvSpPr/>
          <p:nvPr/>
        </p:nvSpPr>
        <p:spPr bwMode="auto">
          <a:xfrm>
            <a:off x="395536" y="1412776"/>
            <a:ext cx="8424936" cy="4968552"/>
          </a:xfrm>
          <a:prstGeom prst="rect">
            <a:avLst/>
          </a:prstGeom>
          <a:solidFill>
            <a:srgbClr val="FFFFCC"/>
          </a:solidFill>
          <a:ln w="9525" cap="flat" cmpd="sng" algn="ctr">
            <a:solidFill>
              <a:srgbClr val="00FF00"/>
            </a:solidFill>
            <a:prstDash val="solid"/>
            <a:round/>
            <a:headEnd type="none" w="med" len="med"/>
            <a:tailEnd type="none" w="med" len="med"/>
          </a:ln>
          <a:effectLst>
            <a:outerShdw blurRad="50800" dist="38100" dir="18900000" algn="bl" rotWithShape="0">
              <a:prstClr val="black">
                <a:alpha val="40000"/>
              </a:prstClr>
            </a:outerShdw>
            <a:softEdge rad="127000"/>
          </a:effectLst>
        </p:spPr>
        <p:txBody>
          <a:bodyPr wrap="none" lIns="360000" tIns="46800" rIns="90000" bIns="46800" anchor="ctr"/>
          <a:lstStyle/>
          <a:p>
            <a:pPr marL="609600" indent="-609600" eaLnBrk="1" hangingPunct="1">
              <a:lnSpc>
                <a:spcPct val="120000"/>
              </a:lnSpc>
              <a:spcBef>
                <a:spcPts val="0"/>
              </a:spcBef>
              <a:defRPr/>
            </a:pPr>
            <a:r>
              <a:rPr lang="en-US" altLang="zh-CN" dirty="0">
                <a:latin typeface="+mj-ea"/>
                <a:ea typeface="宋体" charset="-122"/>
                <a:cs typeface="Times New Roman" pitchFamily="18" charset="0"/>
              </a:rPr>
              <a:t>  </a:t>
            </a: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为什么计算机中要采用二进制</a:t>
            </a:r>
            <a:r>
              <a:rPr lang="zh-CN" altLang="en-US" b="1" dirty="0" smtClean="0">
                <a:latin typeface="+mj-ea"/>
                <a:ea typeface="+mj-ea"/>
                <a:cs typeface="Times New Roman" pitchFamily="18" charset="0"/>
              </a:rPr>
              <a:t>？</a:t>
            </a:r>
            <a:endParaRPr lang="en-US" altLang="zh-CN" b="1" dirty="0" smtClean="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二、八、十、十六进制数之间如何转换？</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计算机内部如何存储数据？</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smtClean="0">
                <a:latin typeface="+mj-ea"/>
                <a:ea typeface="+mj-ea"/>
                <a:cs typeface="Times New Roman" pitchFamily="18" charset="0"/>
              </a:rPr>
              <a:t>补码的转换和计算？</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计算机如何处理字符信息？</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计算机如何表达多媒体信息？</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条形码是如何编码和识别的？</a:t>
            </a:r>
            <a:endParaRPr lang="en-US" altLang="zh-CN" b="1" dirty="0">
              <a:latin typeface="+mj-ea"/>
              <a:ea typeface="+mj-ea"/>
              <a:cs typeface="Times New Roman" pitchFamily="18" charset="0"/>
            </a:endParaRPr>
          </a:p>
          <a:p>
            <a:pPr marL="609600" indent="-609600" eaLnBrk="1" hangingPunct="1">
              <a:lnSpc>
                <a:spcPct val="120000"/>
              </a:lnSpc>
              <a:spcBef>
                <a:spcPts val="0"/>
              </a:spcBef>
              <a:buClr>
                <a:srgbClr val="FF0000"/>
              </a:buClr>
              <a:buSzPct val="80000"/>
              <a:buFont typeface="Wingdings" pitchFamily="2" charset="2"/>
              <a:buChar char=""/>
              <a:defRPr/>
            </a:pPr>
            <a:r>
              <a:rPr lang="zh-CN" altLang="en-US" b="1" dirty="0">
                <a:latin typeface="+mj-ea"/>
                <a:ea typeface="+mj-ea"/>
                <a:cs typeface="Times New Roman" pitchFamily="18" charset="0"/>
              </a:rPr>
              <a:t>信息为什么要标准化？</a:t>
            </a:r>
            <a:endParaRPr lang="en-US" altLang="zh-CN" b="1" dirty="0">
              <a:solidFill>
                <a:srgbClr val="0000FF"/>
              </a:solidFill>
              <a:latin typeface="楷体" panose="02010609060101010101" pitchFamily="49" charset="-122"/>
            </a:endParaRPr>
          </a:p>
          <a:p>
            <a:pPr marL="514350" indent="-514350" eaLnBrk="1" hangingPunct="1">
              <a:spcBef>
                <a:spcPts val="0"/>
              </a:spcBef>
              <a:defRPr/>
            </a:pPr>
            <a:endParaRPr lang="zh-CN" altLang="en-US"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edge">
                                      <p:cBhvr>
                                        <p:cTn id="7" dur="500"/>
                                        <p:tgtEl>
                                          <p:spTgt spid="11"/>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edg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88" name="Text Box 36"/>
          <p:cNvSpPr txBox="1">
            <a:spLocks noChangeArrowheads="1"/>
          </p:cNvSpPr>
          <p:nvPr/>
        </p:nvSpPr>
        <p:spPr bwMode="auto">
          <a:xfrm>
            <a:off x="395536" y="4555034"/>
            <a:ext cx="717550" cy="579437"/>
          </a:xfrm>
          <a:prstGeom prst="rect">
            <a:avLst/>
          </a:prstGeom>
          <a:noFill/>
          <a:ln w="12700">
            <a:noFill/>
            <a:miter lim="800000"/>
            <a:headEnd/>
            <a:tailEnd/>
          </a:ln>
        </p:spPr>
        <p:txBody>
          <a:bodyPr lIns="90000" tIns="46800" rIns="90000" bIns="46800">
            <a:spAutoFit/>
          </a:bodyPr>
          <a:lstStyle/>
          <a:p>
            <a:pPr algn="ctr">
              <a:spcBef>
                <a:spcPct val="50000"/>
              </a:spcBef>
            </a:pPr>
            <a:r>
              <a:rPr lang="en-US" altLang="zh-CN" b="1">
                <a:solidFill>
                  <a:srgbClr val="660033"/>
                </a:solidFill>
                <a:sym typeface="Wingdings 2" pitchFamily="18" charset="2"/>
              </a:rPr>
              <a:t></a:t>
            </a:r>
          </a:p>
        </p:txBody>
      </p:sp>
      <p:sp>
        <p:nvSpPr>
          <p:cNvPr id="151589" name="WordArt 37"/>
          <p:cNvSpPr>
            <a:spLocks noChangeArrowheads="1" noChangeShapeType="1" noTextEdit="1"/>
          </p:cNvSpPr>
          <p:nvPr/>
        </p:nvSpPr>
        <p:spPr bwMode="auto">
          <a:xfrm>
            <a:off x="1344861" y="4526459"/>
            <a:ext cx="4784725" cy="650875"/>
          </a:xfrm>
          <a:prstGeom prst="rect">
            <a:avLst/>
          </a:prstGeom>
        </p:spPr>
        <p:txBody>
          <a:bodyPr wrap="none" fromWordArt="1">
            <a:prstTxWarp prst="textCurveUp">
              <a:avLst>
                <a:gd name="adj" fmla="val 16079"/>
              </a:avLst>
            </a:prstTxWarp>
          </a:bodyPr>
          <a:lstStyle/>
          <a:p>
            <a:pPr algn="ctr"/>
            <a:r>
              <a:rPr lang="zh-CN" altLang="en-US" sz="3600" b="1" kern="10" dirty="0">
                <a:ln w="12700">
                  <a:solidFill>
                    <a:srgbClr val="000066"/>
                  </a:solidFill>
                  <a:round/>
                  <a:headEnd/>
                  <a:tailEnd/>
                </a:ln>
                <a:solidFill>
                  <a:srgbClr val="660066"/>
                </a:solidFill>
                <a:effectLst>
                  <a:outerShdw dist="45791" dir="2021404" algn="ctr" rotWithShape="0">
                    <a:srgbClr val="808080"/>
                  </a:outerShdw>
                </a:effectLst>
                <a:latin typeface="宋体"/>
                <a:ea typeface="宋体"/>
              </a:rPr>
              <a:t>八进制数           十六进制数</a:t>
            </a:r>
          </a:p>
        </p:txBody>
      </p:sp>
      <p:sp>
        <p:nvSpPr>
          <p:cNvPr id="151590" name="AutoShape 38"/>
          <p:cNvSpPr>
            <a:spLocks noChangeArrowheads="1"/>
          </p:cNvSpPr>
          <p:nvPr/>
        </p:nvSpPr>
        <p:spPr bwMode="auto">
          <a:xfrm>
            <a:off x="3011736" y="4751884"/>
            <a:ext cx="1304925" cy="82550"/>
          </a:xfrm>
          <a:prstGeom prst="rightArrow">
            <a:avLst>
              <a:gd name="adj1" fmla="val 50000"/>
              <a:gd name="adj2" fmla="val 395192"/>
            </a:avLst>
          </a:prstGeom>
          <a:solidFill>
            <a:srgbClr val="A50021"/>
          </a:solidFill>
          <a:ln w="28575">
            <a:solidFill>
              <a:srgbClr val="003366"/>
            </a:solidFill>
            <a:miter lim="800000"/>
            <a:headEnd/>
            <a:tailEnd/>
          </a:ln>
        </p:spPr>
        <p:txBody>
          <a:bodyPr wrap="none" lIns="90000" tIns="46800" rIns="90000" bIns="46800" anchor="ctr"/>
          <a:lstStyle/>
          <a:p>
            <a:pPr algn="ctr" eaLnBrk="1" hangingPunct="1"/>
            <a:endParaRPr lang="zh-CN" altLang="en-US"/>
          </a:p>
        </p:txBody>
      </p:sp>
      <p:sp>
        <p:nvSpPr>
          <p:cNvPr id="151591" name="AutoShape 39"/>
          <p:cNvSpPr>
            <a:spLocks noChangeArrowheads="1"/>
          </p:cNvSpPr>
          <p:nvPr/>
        </p:nvSpPr>
        <p:spPr bwMode="auto">
          <a:xfrm flipH="1">
            <a:off x="2967286" y="5004296"/>
            <a:ext cx="1349375" cy="82550"/>
          </a:xfrm>
          <a:prstGeom prst="rightArrow">
            <a:avLst>
              <a:gd name="adj1" fmla="val 50000"/>
              <a:gd name="adj2" fmla="val 408654"/>
            </a:avLst>
          </a:prstGeom>
          <a:solidFill>
            <a:srgbClr val="800000"/>
          </a:solidFill>
          <a:ln w="12700">
            <a:solidFill>
              <a:srgbClr val="000066"/>
            </a:solidFill>
            <a:miter lim="800000"/>
            <a:headEnd/>
            <a:tailEnd/>
          </a:ln>
        </p:spPr>
        <p:txBody>
          <a:bodyPr wrap="none" lIns="90000" tIns="46800" rIns="90000" bIns="46800" anchor="ctr"/>
          <a:lstStyle/>
          <a:p>
            <a:pPr algn="ctr" eaLnBrk="1" hangingPunct="1"/>
            <a:endParaRPr lang="zh-CN" altLang="en-US"/>
          </a:p>
        </p:txBody>
      </p:sp>
      <p:sp>
        <p:nvSpPr>
          <p:cNvPr id="151592" name="WordArt 40"/>
          <p:cNvSpPr>
            <a:spLocks noChangeArrowheads="1" noChangeShapeType="1" noTextEdit="1"/>
          </p:cNvSpPr>
          <p:nvPr/>
        </p:nvSpPr>
        <p:spPr bwMode="auto">
          <a:xfrm>
            <a:off x="3394324" y="4293096"/>
            <a:ext cx="355600" cy="1022350"/>
          </a:xfrm>
          <a:prstGeom prst="rect">
            <a:avLst/>
          </a:prstGeom>
        </p:spPr>
        <p:txBody>
          <a:bodyPr wrap="none" fromWordArt="1">
            <a:prstTxWarp prst="textCascadeUp">
              <a:avLst>
                <a:gd name="adj" fmla="val 50468"/>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altLang="zh-CN" sz="3600" b="1" kern="10">
                <a:ln w="9525">
                  <a:round/>
                  <a:headEnd/>
                  <a:tailEnd/>
                </a:ln>
                <a:gradFill rotWithShape="1">
                  <a:gsLst>
                    <a:gs pos="0">
                      <a:srgbClr val="660066"/>
                    </a:gs>
                    <a:gs pos="100000">
                      <a:srgbClr val="800000"/>
                    </a:gs>
                  </a:gsLst>
                  <a:path path="rect">
                    <a:fillToRect t="100000" r="100000"/>
                  </a:path>
                </a:gradFill>
                <a:latin typeface="宋体"/>
                <a:ea typeface="宋体"/>
              </a:rPr>
              <a:t>?</a:t>
            </a:r>
            <a:endParaRPr lang="zh-CN" altLang="en-US" sz="3600" b="1" kern="10">
              <a:ln w="9525">
                <a:round/>
                <a:headEnd/>
                <a:tailEnd/>
              </a:ln>
              <a:gradFill rotWithShape="1">
                <a:gsLst>
                  <a:gs pos="0">
                    <a:srgbClr val="660066"/>
                  </a:gs>
                  <a:gs pos="100000">
                    <a:srgbClr val="800000"/>
                  </a:gs>
                </a:gsLst>
                <a:path path="rect">
                  <a:fillToRect t="100000" r="100000"/>
                </a:path>
              </a:gradFill>
              <a:latin typeface="宋体"/>
              <a:ea typeface="宋体"/>
            </a:endParaRPr>
          </a:p>
        </p:txBody>
      </p:sp>
      <p:grpSp>
        <p:nvGrpSpPr>
          <p:cNvPr id="24609" name="Group 43"/>
          <p:cNvGrpSpPr>
            <a:grpSpLocks/>
          </p:cNvGrpSpPr>
          <p:nvPr/>
        </p:nvGrpSpPr>
        <p:grpSpPr bwMode="auto">
          <a:xfrm>
            <a:off x="467544" y="980728"/>
            <a:ext cx="5265738" cy="587374"/>
            <a:chOff x="158" y="995"/>
            <a:chExt cx="3317" cy="370"/>
          </a:xfrm>
        </p:grpSpPr>
        <p:sp>
          <p:nvSpPr>
            <p:cNvPr id="24618" name="Text Box 44"/>
            <p:cNvSpPr txBox="1">
              <a:spLocks noChangeArrowheads="1"/>
            </p:cNvSpPr>
            <p:nvPr/>
          </p:nvSpPr>
          <p:spPr bwMode="auto">
            <a:xfrm>
              <a:off x="158" y="995"/>
              <a:ext cx="3317"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a:latin typeface="华文楷体" pitchFamily="2" charset="-122"/>
                  <a:ea typeface="华文楷体" pitchFamily="2" charset="-122"/>
                </a:rPr>
                <a:t>二进制数         十六进制数</a:t>
              </a:r>
            </a:p>
          </p:txBody>
        </p:sp>
        <p:sp>
          <p:nvSpPr>
            <p:cNvPr id="24619" name="AutoShape 45"/>
            <p:cNvSpPr>
              <a:spLocks noChangeArrowheads="1"/>
            </p:cNvSpPr>
            <p:nvPr/>
          </p:nvSpPr>
          <p:spPr bwMode="auto">
            <a:xfrm>
              <a:off x="1610" y="1117"/>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b="1">
                <a:latin typeface="华文楷体" pitchFamily="2" charset="-122"/>
                <a:ea typeface="华文楷体" pitchFamily="2" charset="-122"/>
              </a:endParaRPr>
            </a:p>
          </p:txBody>
        </p:sp>
      </p:grpSp>
      <p:sp>
        <p:nvSpPr>
          <p:cNvPr id="151598" name="WordArt 46"/>
          <p:cNvSpPr>
            <a:spLocks noChangeArrowheads="1" noChangeShapeType="1" noTextEdit="1"/>
          </p:cNvSpPr>
          <p:nvPr/>
        </p:nvSpPr>
        <p:spPr bwMode="auto">
          <a:xfrm rot="-1263449">
            <a:off x="469900" y="1695836"/>
            <a:ext cx="574675" cy="866775"/>
          </a:xfrm>
          <a:prstGeom prst="rect">
            <a:avLst/>
          </a:prstGeom>
        </p:spPr>
        <p:txBody>
          <a:bodyPr wrap="none" fromWordArt="1">
            <a:prstTxWarp prst="textPlain">
              <a:avLst>
                <a:gd name="adj" fmla="val 45704"/>
              </a:avLst>
            </a:prstTxWarp>
          </a:bodyPr>
          <a:lstStyle/>
          <a:p>
            <a:pPr algn="ctr"/>
            <a:r>
              <a:rPr lang="en-US" altLang="zh-CN"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grpSp>
        <p:nvGrpSpPr>
          <p:cNvPr id="3" name="Group 47"/>
          <p:cNvGrpSpPr>
            <a:grpSpLocks/>
          </p:cNvGrpSpPr>
          <p:nvPr/>
        </p:nvGrpSpPr>
        <p:grpSpPr bwMode="auto">
          <a:xfrm>
            <a:off x="467544" y="2688480"/>
            <a:ext cx="5281613" cy="587374"/>
            <a:chOff x="158" y="997"/>
            <a:chExt cx="3327" cy="370"/>
          </a:xfrm>
        </p:grpSpPr>
        <p:sp>
          <p:nvSpPr>
            <p:cNvPr id="24616" name="Text Box 48"/>
            <p:cNvSpPr txBox="1">
              <a:spLocks noChangeArrowheads="1"/>
            </p:cNvSpPr>
            <p:nvPr/>
          </p:nvSpPr>
          <p:spPr bwMode="auto">
            <a:xfrm>
              <a:off x="158" y="997"/>
              <a:ext cx="3327" cy="370"/>
            </a:xfrm>
            <a:prstGeom prst="rect">
              <a:avLst/>
            </a:prstGeom>
            <a:noFill/>
            <a:ln w="12700">
              <a:noFill/>
              <a:miter lim="800000"/>
              <a:headEnd/>
              <a:tailEnd/>
            </a:ln>
          </p:spPr>
          <p:txBody>
            <a:bodyPr wrap="none" lIns="90000" tIns="46800" rIns="90000" bIns="46800" anchor="ctr">
              <a:spAutoFit/>
            </a:bodyPr>
            <a:lstStyle/>
            <a:p>
              <a:r>
                <a:rPr lang="en-US" altLang="zh-CN" b="1" dirty="0">
                  <a:solidFill>
                    <a:srgbClr val="660033"/>
                  </a:solidFill>
                  <a:latin typeface="华文楷体" pitchFamily="2" charset="-122"/>
                  <a:ea typeface="华文楷体" pitchFamily="2" charset="-122"/>
                  <a:sym typeface="Wingdings 2" pitchFamily="18" charset="2"/>
                </a:rPr>
                <a:t> </a:t>
              </a:r>
              <a:r>
                <a:rPr lang="zh-CN" altLang="en-US" b="1" dirty="0" smtClean="0">
                  <a:solidFill>
                    <a:srgbClr val="660033"/>
                  </a:solidFill>
                  <a:latin typeface="华文楷体" pitchFamily="2" charset="-122"/>
                  <a:ea typeface="华文楷体" pitchFamily="2" charset="-122"/>
                  <a:sym typeface="Wingdings 2" pitchFamily="18" charset="2"/>
                </a:rPr>
                <a:t>十六</a:t>
              </a:r>
              <a:r>
                <a:rPr lang="zh-CN" altLang="en-US" b="1" dirty="0" smtClean="0">
                  <a:latin typeface="华文楷体" pitchFamily="2" charset="-122"/>
                  <a:ea typeface="华文楷体" pitchFamily="2" charset="-122"/>
                </a:rPr>
                <a:t>进制</a:t>
              </a:r>
              <a:r>
                <a:rPr lang="zh-CN" altLang="en-US" b="1" dirty="0">
                  <a:latin typeface="华文楷体" pitchFamily="2" charset="-122"/>
                  <a:ea typeface="华文楷体" pitchFamily="2" charset="-122"/>
                </a:rPr>
                <a:t>数         二进制数</a:t>
              </a:r>
            </a:p>
          </p:txBody>
        </p:sp>
        <p:sp>
          <p:nvSpPr>
            <p:cNvPr id="24617" name="AutoShape 49"/>
            <p:cNvSpPr>
              <a:spLocks noChangeArrowheads="1"/>
            </p:cNvSpPr>
            <p:nvPr/>
          </p:nvSpPr>
          <p:spPr bwMode="auto">
            <a:xfrm>
              <a:off x="1849" y="1117"/>
              <a:ext cx="440" cy="148"/>
            </a:xfrm>
            <a:prstGeom prst="rightArrow">
              <a:avLst>
                <a:gd name="adj1" fmla="val 50000"/>
                <a:gd name="adj2" fmla="val 74324"/>
              </a:avLst>
            </a:prstGeom>
            <a:solidFill>
              <a:srgbClr val="660033"/>
            </a:solidFill>
            <a:ln w="38100">
              <a:solidFill>
                <a:srgbClr val="000080"/>
              </a:solidFill>
              <a:miter lim="800000"/>
              <a:headEnd/>
              <a:tailEnd/>
            </a:ln>
          </p:spPr>
          <p:txBody>
            <a:bodyPr wrap="none" lIns="90000" tIns="46800" rIns="90000" bIns="46800" anchor="ctr"/>
            <a:lstStyle/>
            <a:p>
              <a:pPr algn="ctr" eaLnBrk="1" hangingPunct="1"/>
              <a:endParaRPr lang="zh-CN" altLang="en-US" b="1">
                <a:latin typeface="华文楷体" pitchFamily="2" charset="-122"/>
                <a:ea typeface="华文楷体" pitchFamily="2" charset="-122"/>
              </a:endParaRPr>
            </a:p>
          </p:txBody>
        </p:sp>
      </p:grpSp>
      <p:sp>
        <p:nvSpPr>
          <p:cNvPr id="151602" name="WordArt 50"/>
          <p:cNvSpPr>
            <a:spLocks noChangeArrowheads="1" noChangeShapeType="1" noTextEdit="1"/>
          </p:cNvSpPr>
          <p:nvPr/>
        </p:nvSpPr>
        <p:spPr bwMode="auto">
          <a:xfrm rot="-1263449">
            <a:off x="612775" y="3496036"/>
            <a:ext cx="574675" cy="866775"/>
          </a:xfrm>
          <a:prstGeom prst="rect">
            <a:avLst/>
          </a:prstGeom>
        </p:spPr>
        <p:txBody>
          <a:bodyPr wrap="none" fromWordArt="1">
            <a:prstTxWarp prst="textPlain">
              <a:avLst>
                <a:gd name="adj" fmla="val 45704"/>
              </a:avLst>
            </a:prstTxWarp>
          </a:bodyPr>
          <a:lstStyle/>
          <a:p>
            <a:pPr algn="ctr"/>
            <a:r>
              <a:rPr lang="en-US" altLang="zh-CN" sz="3600" b="1" kern="10" dirty="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rPr>
              <a:t>?</a:t>
            </a:r>
            <a:endParaRPr lang="zh-CN" altLang="en-US" sz="3600" b="1" kern="10" dirty="0">
              <a:ln w="9525">
                <a:noFill/>
                <a:round/>
                <a:headEnd/>
                <a:tailEnd/>
              </a:ln>
              <a:gradFill rotWithShape="1">
                <a:gsLst>
                  <a:gs pos="0">
                    <a:srgbClr val="660033"/>
                  </a:gs>
                  <a:gs pos="100000">
                    <a:srgbClr val="A50021"/>
                  </a:gs>
                </a:gsLst>
                <a:path path="rect">
                  <a:fillToRect r="100000" b="100000"/>
                </a:path>
              </a:gradFill>
              <a:effectLst>
                <a:outerShdw dist="35921" dir="2700000" algn="ctr" rotWithShape="0">
                  <a:srgbClr val="C0C0C0"/>
                </a:outerShdw>
              </a:effectLst>
              <a:latin typeface="宋体"/>
              <a:ea typeface="宋体"/>
            </a:endParaRPr>
          </a:p>
        </p:txBody>
      </p:sp>
      <p:sp>
        <p:nvSpPr>
          <p:cNvPr id="82974" name="Rectangle 30"/>
          <p:cNvSpPr>
            <a:spLocks noChangeArrowheads="1"/>
          </p:cNvSpPr>
          <p:nvPr/>
        </p:nvSpPr>
        <p:spPr bwMode="auto">
          <a:xfrm>
            <a:off x="6449838" y="987079"/>
            <a:ext cx="1506538" cy="641350"/>
          </a:xfrm>
          <a:prstGeom prst="rect">
            <a:avLst/>
          </a:prstGeom>
          <a:solidFill>
            <a:srgbClr val="FFCCFF"/>
          </a:solidFill>
          <a:ln w="12700">
            <a:noFill/>
            <a:miter lim="800000"/>
            <a:headEnd/>
            <a:tailEnd/>
          </a:ln>
        </p:spPr>
        <p:txBody>
          <a:bodyPr lIns="90000" tIns="46800" rIns="90000" bIns="46800" anchor="ctr">
            <a:spAutoFit/>
          </a:bodyPr>
          <a:lstStyle/>
          <a:p>
            <a:pPr algn="ctr" eaLnBrk="1" hangingPunct="1"/>
            <a:r>
              <a:rPr kumimoji="0" lang="en-US" altLang="zh-CN" sz="3600" b="1"/>
              <a:t>2</a:t>
            </a:r>
            <a:r>
              <a:rPr kumimoji="0" lang="en-US" altLang="zh-CN" sz="3600" b="1" baseline="30000"/>
              <a:t>4 </a:t>
            </a:r>
            <a:r>
              <a:rPr kumimoji="0" lang="en-US" altLang="zh-CN" sz="3600" b="1"/>
              <a:t>=16</a:t>
            </a:r>
          </a:p>
        </p:txBody>
      </p:sp>
      <p:sp>
        <p:nvSpPr>
          <p:cNvPr id="25645" name="Text Box 45"/>
          <p:cNvSpPr txBox="1">
            <a:spLocks noChangeArrowheads="1"/>
          </p:cNvSpPr>
          <p:nvPr/>
        </p:nvSpPr>
        <p:spPr bwMode="auto">
          <a:xfrm>
            <a:off x="1044650" y="5711911"/>
            <a:ext cx="3671366" cy="525401"/>
          </a:xfrm>
          <a:prstGeom prst="rect">
            <a:avLst/>
          </a:prstGeom>
          <a:noFill/>
          <a:ln>
            <a:noFill/>
          </a:ln>
          <a:effectLst>
            <a:prstShdw prst="shdw17" dist="17961" dir="2700000">
              <a:schemeClr val="accent1">
                <a:gamma/>
                <a:shade val="60000"/>
                <a:invGamma/>
              </a:schemeClr>
            </a:prstShdw>
          </a:effectLst>
          <a:extLst/>
        </p:spPr>
        <p:txBody>
          <a:bodyPr wrap="square" lIns="90000" tIns="46800" rIns="90000" bIns="46800">
            <a:spAutoFit/>
          </a:bodyPr>
          <a:lstStyle/>
          <a:p>
            <a:pPr eaLnBrk="1" hangingPunct="1">
              <a:spcBef>
                <a:spcPct val="50000"/>
              </a:spcBef>
              <a:defRPr/>
            </a:pPr>
            <a:r>
              <a:rPr lang="en-US" altLang="zh-CN" sz="2800" b="1" dirty="0" smtClean="0">
                <a:solidFill>
                  <a:srgbClr val="FF0000"/>
                </a:solidFill>
                <a:latin typeface="方正姚体" pitchFamily="2" charset="-122"/>
                <a:ea typeface="方正姚体" pitchFamily="2" charset="-122"/>
              </a:rPr>
              <a:t>【</a:t>
            </a:r>
            <a:r>
              <a:rPr lang="zh-CN" altLang="en-US" sz="2800" b="1" dirty="0" smtClean="0">
                <a:solidFill>
                  <a:srgbClr val="FF0000"/>
                </a:solidFill>
                <a:latin typeface="方正姚体" pitchFamily="2" charset="-122"/>
                <a:ea typeface="方正姚体" pitchFamily="2" charset="-122"/>
              </a:rPr>
              <a:t>练习与思考</a:t>
            </a:r>
            <a:r>
              <a:rPr lang="en-US" altLang="zh-CN" sz="2800" b="1" dirty="0" smtClean="0">
                <a:solidFill>
                  <a:srgbClr val="FF0000"/>
                </a:solidFill>
                <a:latin typeface="方正姚体" pitchFamily="2" charset="-122"/>
                <a:ea typeface="方正姚体" pitchFamily="2" charset="-122"/>
              </a:rPr>
              <a:t>2-1】</a:t>
            </a:r>
            <a:endParaRPr lang="en-US" altLang="zh-CN" sz="2800" b="1" dirty="0">
              <a:solidFill>
                <a:srgbClr val="FF0000"/>
              </a:solidFill>
              <a:latin typeface="方正姚体" pitchFamily="2" charset="-122"/>
              <a:ea typeface="方正姚体" pitchFamily="2" charset="-122"/>
            </a:endParaRPr>
          </a:p>
        </p:txBody>
      </p:sp>
      <p:sp>
        <p:nvSpPr>
          <p:cNvPr id="44" name="TextBox 43"/>
          <p:cNvSpPr txBox="1"/>
          <p:nvPr/>
        </p:nvSpPr>
        <p:spPr>
          <a:xfrm>
            <a:off x="1142976" y="1938707"/>
            <a:ext cx="7358114" cy="584775"/>
          </a:xfrm>
          <a:prstGeom prst="rect">
            <a:avLst/>
          </a:prstGeom>
          <a:noFill/>
        </p:spPr>
        <p:txBody>
          <a:bodyPr wrap="square" rtlCol="0">
            <a:spAutoFit/>
          </a:bodyPr>
          <a:lstStyle/>
          <a:p>
            <a:r>
              <a:rPr lang="zh-CN" altLang="en-US" b="1" dirty="0" smtClean="0"/>
              <a:t>（</a:t>
            </a:r>
            <a:r>
              <a:rPr lang="en-US" b="1" dirty="0" smtClean="0"/>
              <a:t>1111</a:t>
            </a:r>
            <a:r>
              <a:rPr lang="en-US" b="1" dirty="0" smtClean="0">
                <a:solidFill>
                  <a:srgbClr val="FF0000"/>
                </a:solidFill>
              </a:rPr>
              <a:t>0101</a:t>
            </a:r>
            <a:r>
              <a:rPr lang="en-US" b="1" dirty="0" smtClean="0"/>
              <a:t>0011.</a:t>
            </a:r>
            <a:r>
              <a:rPr lang="en-US" b="1" dirty="0" smtClean="0">
                <a:solidFill>
                  <a:srgbClr val="FF0000"/>
                </a:solidFill>
              </a:rPr>
              <a:t>1011</a:t>
            </a:r>
            <a:r>
              <a:rPr lang="en-US" b="1" dirty="0" smtClean="0"/>
              <a:t>1</a:t>
            </a:r>
            <a:r>
              <a:rPr lang="zh-CN" altLang="en-US" b="1" dirty="0" smtClean="0"/>
              <a:t>）</a:t>
            </a:r>
            <a:r>
              <a:rPr lang="en-US" b="1" baseline="-25000" dirty="0" smtClean="0"/>
              <a:t>2</a:t>
            </a:r>
            <a:r>
              <a:rPr lang="en-US" b="1" dirty="0" smtClean="0"/>
              <a:t> =</a:t>
            </a:r>
            <a:r>
              <a:rPr lang="zh-CN" altLang="en-US" b="1" dirty="0" smtClean="0"/>
              <a:t>（</a:t>
            </a:r>
            <a:r>
              <a:rPr lang="en-US" b="1" dirty="0" smtClean="0"/>
              <a:t>F</a:t>
            </a:r>
            <a:r>
              <a:rPr lang="en-US" b="1" dirty="0" smtClean="0">
                <a:solidFill>
                  <a:srgbClr val="FF0000"/>
                </a:solidFill>
              </a:rPr>
              <a:t>5</a:t>
            </a:r>
            <a:r>
              <a:rPr lang="en-US" b="1" dirty="0" smtClean="0"/>
              <a:t>3.</a:t>
            </a:r>
            <a:r>
              <a:rPr lang="en-US" b="1" dirty="0" smtClean="0">
                <a:solidFill>
                  <a:srgbClr val="FF0000"/>
                </a:solidFill>
              </a:rPr>
              <a:t>B</a:t>
            </a:r>
            <a:r>
              <a:rPr lang="en-US" b="1" dirty="0" smtClean="0"/>
              <a:t>8</a:t>
            </a:r>
            <a:r>
              <a:rPr lang="zh-CN" altLang="en-US" b="1" dirty="0" smtClean="0"/>
              <a:t>）</a:t>
            </a:r>
            <a:r>
              <a:rPr lang="en-US" b="1" baseline="-25000" dirty="0" smtClean="0"/>
              <a:t>16</a:t>
            </a:r>
            <a:endParaRPr lang="zh-CN" altLang="en-US" b="1" dirty="0"/>
          </a:p>
        </p:txBody>
      </p:sp>
      <p:sp>
        <p:nvSpPr>
          <p:cNvPr id="45" name="TextBox 44"/>
          <p:cNvSpPr txBox="1"/>
          <p:nvPr/>
        </p:nvSpPr>
        <p:spPr>
          <a:xfrm>
            <a:off x="1000100" y="3488578"/>
            <a:ext cx="7858180" cy="584775"/>
          </a:xfrm>
          <a:prstGeom prst="rect">
            <a:avLst/>
          </a:prstGeom>
          <a:noFill/>
        </p:spPr>
        <p:txBody>
          <a:bodyPr wrap="square" rtlCol="0">
            <a:spAutoFit/>
          </a:bodyPr>
          <a:lstStyle/>
          <a:p>
            <a:r>
              <a:rPr lang="zh-CN" altLang="en-US" b="1" dirty="0" smtClean="0"/>
              <a:t>（</a:t>
            </a:r>
            <a:r>
              <a:rPr lang="en-US" b="1" dirty="0" smtClean="0"/>
              <a:t>2</a:t>
            </a:r>
            <a:r>
              <a:rPr lang="en-US" b="1" dirty="0" smtClean="0">
                <a:solidFill>
                  <a:srgbClr val="FF0000"/>
                </a:solidFill>
              </a:rPr>
              <a:t>A</a:t>
            </a:r>
            <a:r>
              <a:rPr lang="en-US" b="1" dirty="0" smtClean="0"/>
              <a:t>F.</a:t>
            </a:r>
            <a:r>
              <a:rPr lang="en-US" b="1" dirty="0" smtClean="0">
                <a:solidFill>
                  <a:srgbClr val="FF0000"/>
                </a:solidFill>
              </a:rPr>
              <a:t>C</a:t>
            </a:r>
            <a:r>
              <a:rPr lang="en-US" b="1" dirty="0" smtClean="0"/>
              <a:t>5</a:t>
            </a:r>
            <a:r>
              <a:rPr lang="zh-CN" altLang="en-US" b="1" dirty="0" smtClean="0"/>
              <a:t>）</a:t>
            </a:r>
            <a:r>
              <a:rPr lang="en-US" b="1" baseline="-25000" dirty="0" smtClean="0"/>
              <a:t>16</a:t>
            </a:r>
            <a:r>
              <a:rPr lang="en-US" b="1" dirty="0" smtClean="0"/>
              <a:t> = </a:t>
            </a:r>
            <a:r>
              <a:rPr lang="zh-CN" altLang="en-US" b="1" dirty="0" smtClean="0"/>
              <a:t>（</a:t>
            </a:r>
            <a:r>
              <a:rPr lang="en-US" b="1" dirty="0" smtClean="0"/>
              <a:t>10</a:t>
            </a:r>
            <a:r>
              <a:rPr lang="en-US" b="1" dirty="0" smtClean="0">
                <a:solidFill>
                  <a:srgbClr val="FF0000"/>
                </a:solidFill>
              </a:rPr>
              <a:t>1010</a:t>
            </a:r>
            <a:r>
              <a:rPr lang="en-US" b="1" dirty="0" smtClean="0"/>
              <a:t>1111.</a:t>
            </a:r>
            <a:r>
              <a:rPr lang="en-US" b="1" dirty="0" smtClean="0">
                <a:solidFill>
                  <a:srgbClr val="FF0000"/>
                </a:solidFill>
              </a:rPr>
              <a:t>1100</a:t>
            </a:r>
            <a:r>
              <a:rPr lang="en-US" b="1" dirty="0" smtClean="0"/>
              <a:t>0101</a:t>
            </a:r>
            <a:r>
              <a:rPr lang="zh-CN" altLang="en-US" b="1" dirty="0" smtClean="0"/>
              <a:t>）</a:t>
            </a:r>
            <a:r>
              <a:rPr lang="en-US" b="1" baseline="-25000" dirty="0" smtClean="0"/>
              <a:t>2</a:t>
            </a:r>
            <a:endParaRPr lang="zh-CN" altLang="en-US" b="1" dirty="0"/>
          </a:p>
        </p:txBody>
      </p:sp>
      <p:sp>
        <p:nvSpPr>
          <p:cNvPr id="20" name="Rectangle 38"/>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2974"/>
                                        </p:tgtEl>
                                        <p:attrNameLst>
                                          <p:attrName>style.visibility</p:attrName>
                                        </p:attrNameLst>
                                      </p:cBhvr>
                                      <p:to>
                                        <p:strVal val="visible"/>
                                      </p:to>
                                    </p:set>
                                    <p:anim calcmode="lin" valueType="num">
                                      <p:cBhvr additive="base">
                                        <p:cTn id="7" dur="500" fill="hold"/>
                                        <p:tgtEl>
                                          <p:spTgt spid="82974"/>
                                        </p:tgtEl>
                                        <p:attrNameLst>
                                          <p:attrName>ppt_x</p:attrName>
                                        </p:attrNameLst>
                                      </p:cBhvr>
                                      <p:tavLst>
                                        <p:tav tm="0">
                                          <p:val>
                                            <p:strVal val="#ppt_x"/>
                                          </p:val>
                                        </p:tav>
                                        <p:tav tm="100000">
                                          <p:val>
                                            <p:strVal val="#ppt_x"/>
                                          </p:val>
                                        </p:tav>
                                      </p:tavLst>
                                    </p:anim>
                                    <p:anim calcmode="lin" valueType="num">
                                      <p:cBhvr additive="base">
                                        <p:cTn id="8" dur="500" fill="hold"/>
                                        <p:tgtEl>
                                          <p:spTgt spid="8297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1598"/>
                                        </p:tgtEl>
                                        <p:attrNameLst>
                                          <p:attrName>style.visibility</p:attrName>
                                        </p:attrNameLst>
                                      </p:cBhvr>
                                      <p:to>
                                        <p:strVal val="visible"/>
                                      </p:to>
                                    </p:set>
                                    <p:anim calcmode="lin" valueType="num">
                                      <p:cBhvr additive="base">
                                        <p:cTn id="12" dur="500" fill="hold"/>
                                        <p:tgtEl>
                                          <p:spTgt spid="151598"/>
                                        </p:tgtEl>
                                        <p:attrNameLst>
                                          <p:attrName>ppt_x</p:attrName>
                                        </p:attrNameLst>
                                      </p:cBhvr>
                                      <p:tavLst>
                                        <p:tav tm="0">
                                          <p:val>
                                            <p:strVal val="0-#ppt_w/2"/>
                                          </p:val>
                                        </p:tav>
                                        <p:tav tm="100000">
                                          <p:val>
                                            <p:strVal val="#ppt_x"/>
                                          </p:val>
                                        </p:tav>
                                      </p:tavLst>
                                    </p:anim>
                                    <p:anim calcmode="lin" valueType="num">
                                      <p:cBhvr additive="base">
                                        <p:cTn id="13" dur="500" fill="hold"/>
                                        <p:tgtEl>
                                          <p:spTgt spid="1515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151602"/>
                                        </p:tgtEl>
                                        <p:attrNameLst>
                                          <p:attrName>style.visibility</p:attrName>
                                        </p:attrNameLst>
                                      </p:cBhvr>
                                      <p:to>
                                        <p:strVal val="visible"/>
                                      </p:to>
                                    </p:set>
                                    <p:anim calcmode="lin" valueType="num">
                                      <p:cBhvr additive="base">
                                        <p:cTn id="26" dur="500" fill="hold"/>
                                        <p:tgtEl>
                                          <p:spTgt spid="151602"/>
                                        </p:tgtEl>
                                        <p:attrNameLst>
                                          <p:attrName>ppt_x</p:attrName>
                                        </p:attrNameLst>
                                      </p:cBhvr>
                                      <p:tavLst>
                                        <p:tav tm="0">
                                          <p:val>
                                            <p:strVal val="0-#ppt_w/2"/>
                                          </p:val>
                                        </p:tav>
                                        <p:tav tm="100000">
                                          <p:val>
                                            <p:strVal val="#ppt_x"/>
                                          </p:val>
                                        </p:tav>
                                      </p:tavLst>
                                    </p:anim>
                                    <p:anim calcmode="lin" valueType="num">
                                      <p:cBhvr additive="base">
                                        <p:cTn id="27" dur="500" fill="hold"/>
                                        <p:tgtEl>
                                          <p:spTgt spid="15160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51589"/>
                                        </p:tgtEl>
                                        <p:attrNameLst>
                                          <p:attrName>style.visibility</p:attrName>
                                        </p:attrNameLst>
                                      </p:cBhvr>
                                      <p:to>
                                        <p:strVal val="visible"/>
                                      </p:to>
                                    </p:set>
                                    <p:anim calcmode="lin" valueType="num">
                                      <p:cBhvr additive="base">
                                        <p:cTn id="36" dur="500" fill="hold"/>
                                        <p:tgtEl>
                                          <p:spTgt spid="151589"/>
                                        </p:tgtEl>
                                        <p:attrNameLst>
                                          <p:attrName>ppt_x</p:attrName>
                                        </p:attrNameLst>
                                      </p:cBhvr>
                                      <p:tavLst>
                                        <p:tav tm="0">
                                          <p:val>
                                            <p:strVal val="0-#ppt_w/2"/>
                                          </p:val>
                                        </p:tav>
                                        <p:tav tm="100000">
                                          <p:val>
                                            <p:strVal val="#ppt_x"/>
                                          </p:val>
                                        </p:tav>
                                      </p:tavLst>
                                    </p:anim>
                                    <p:anim calcmode="lin" valueType="num">
                                      <p:cBhvr additive="base">
                                        <p:cTn id="37" dur="500" fill="hold"/>
                                        <p:tgtEl>
                                          <p:spTgt spid="151589"/>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51588"/>
                                        </p:tgtEl>
                                        <p:attrNameLst>
                                          <p:attrName>style.visibility</p:attrName>
                                        </p:attrNameLst>
                                      </p:cBhvr>
                                      <p:to>
                                        <p:strVal val="visible"/>
                                      </p:to>
                                    </p:set>
                                    <p:anim calcmode="lin" valueType="num">
                                      <p:cBhvr additive="base">
                                        <p:cTn id="40" dur="500" fill="hold"/>
                                        <p:tgtEl>
                                          <p:spTgt spid="151588"/>
                                        </p:tgtEl>
                                        <p:attrNameLst>
                                          <p:attrName>ppt_x</p:attrName>
                                        </p:attrNameLst>
                                      </p:cBhvr>
                                      <p:tavLst>
                                        <p:tav tm="0">
                                          <p:val>
                                            <p:strVal val="0-#ppt_w/2"/>
                                          </p:val>
                                        </p:tav>
                                        <p:tav tm="100000">
                                          <p:val>
                                            <p:strVal val="#ppt_x"/>
                                          </p:val>
                                        </p:tav>
                                      </p:tavLst>
                                    </p:anim>
                                    <p:anim calcmode="lin" valueType="num">
                                      <p:cBhvr additive="base">
                                        <p:cTn id="41" dur="500" fill="hold"/>
                                        <p:tgtEl>
                                          <p:spTgt spid="15158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51590"/>
                                        </p:tgtEl>
                                        <p:attrNameLst>
                                          <p:attrName>style.visibility</p:attrName>
                                        </p:attrNameLst>
                                      </p:cBhvr>
                                      <p:to>
                                        <p:strVal val="visible"/>
                                      </p:to>
                                    </p:set>
                                    <p:anim calcmode="lin" valueType="num">
                                      <p:cBhvr additive="base">
                                        <p:cTn id="45" dur="500" fill="hold"/>
                                        <p:tgtEl>
                                          <p:spTgt spid="151590"/>
                                        </p:tgtEl>
                                        <p:attrNameLst>
                                          <p:attrName>ppt_x</p:attrName>
                                        </p:attrNameLst>
                                      </p:cBhvr>
                                      <p:tavLst>
                                        <p:tav tm="0">
                                          <p:val>
                                            <p:strVal val="0-#ppt_w/2"/>
                                          </p:val>
                                        </p:tav>
                                        <p:tav tm="100000">
                                          <p:val>
                                            <p:strVal val="#ppt_x"/>
                                          </p:val>
                                        </p:tav>
                                      </p:tavLst>
                                    </p:anim>
                                    <p:anim calcmode="lin" valueType="num">
                                      <p:cBhvr additive="base">
                                        <p:cTn id="46" dur="500" fill="hold"/>
                                        <p:tgtEl>
                                          <p:spTgt spid="151590"/>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151591"/>
                                        </p:tgtEl>
                                        <p:attrNameLst>
                                          <p:attrName>style.visibility</p:attrName>
                                        </p:attrNameLst>
                                      </p:cBhvr>
                                      <p:to>
                                        <p:strVal val="visible"/>
                                      </p:to>
                                    </p:set>
                                    <p:anim calcmode="lin" valueType="num">
                                      <p:cBhvr additive="base">
                                        <p:cTn id="50" dur="500" fill="hold"/>
                                        <p:tgtEl>
                                          <p:spTgt spid="151591"/>
                                        </p:tgtEl>
                                        <p:attrNameLst>
                                          <p:attrName>ppt_x</p:attrName>
                                        </p:attrNameLst>
                                      </p:cBhvr>
                                      <p:tavLst>
                                        <p:tav tm="0">
                                          <p:val>
                                            <p:strVal val="0-#ppt_w/2"/>
                                          </p:val>
                                        </p:tav>
                                        <p:tav tm="100000">
                                          <p:val>
                                            <p:strVal val="#ppt_x"/>
                                          </p:val>
                                        </p:tav>
                                      </p:tavLst>
                                    </p:anim>
                                    <p:anim calcmode="lin" valueType="num">
                                      <p:cBhvr additive="base">
                                        <p:cTn id="51" dur="500" fill="hold"/>
                                        <p:tgtEl>
                                          <p:spTgt spid="151591"/>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51592"/>
                                        </p:tgtEl>
                                        <p:attrNameLst>
                                          <p:attrName>style.visibility</p:attrName>
                                        </p:attrNameLst>
                                      </p:cBhvr>
                                      <p:to>
                                        <p:strVal val="visible"/>
                                      </p:to>
                                    </p:set>
                                    <p:anim calcmode="lin" valueType="num">
                                      <p:cBhvr additive="base">
                                        <p:cTn id="55" dur="500" fill="hold"/>
                                        <p:tgtEl>
                                          <p:spTgt spid="151592"/>
                                        </p:tgtEl>
                                        <p:attrNameLst>
                                          <p:attrName>ppt_x</p:attrName>
                                        </p:attrNameLst>
                                      </p:cBhvr>
                                      <p:tavLst>
                                        <p:tav tm="0">
                                          <p:val>
                                            <p:strVal val="0-#ppt_w/2"/>
                                          </p:val>
                                        </p:tav>
                                        <p:tav tm="100000">
                                          <p:val>
                                            <p:strVal val="#ppt_x"/>
                                          </p:val>
                                        </p:tav>
                                      </p:tavLst>
                                    </p:anim>
                                    <p:anim calcmode="lin" valueType="num">
                                      <p:cBhvr additive="base">
                                        <p:cTn id="56" dur="500" fill="hold"/>
                                        <p:tgtEl>
                                          <p:spTgt spid="151592"/>
                                        </p:tgtEl>
                                        <p:attrNameLst>
                                          <p:attrName>ppt_y</p:attrName>
                                        </p:attrNameLst>
                                      </p:cBhvr>
                                      <p:tavLst>
                                        <p:tav tm="0">
                                          <p:val>
                                            <p:strVal val="#ppt_y"/>
                                          </p:val>
                                        </p:tav>
                                        <p:tav tm="100000">
                                          <p:val>
                                            <p:strVal val="#ppt_y"/>
                                          </p:val>
                                        </p:tav>
                                      </p:tavLst>
                                    </p:anim>
                                  </p:childTnLst>
                                </p:cTn>
                              </p:par>
                              <p:par>
                                <p:cTn id="57" presetID="1" presetClass="entr" presetSubtype="0" fill="hold" grpId="0" nodeType="withEffect">
                                  <p:stCondLst>
                                    <p:cond delay="0"/>
                                  </p:stCondLst>
                                  <p:childTnLst>
                                    <p:set>
                                      <p:cBhvr>
                                        <p:cTn id="58" dur="1" fill="hold">
                                          <p:stCondLst>
                                            <p:cond delay="0"/>
                                          </p:stCondLst>
                                        </p:cTn>
                                        <p:tgtEl>
                                          <p:spTgt spid="25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8" grpId="0" autoUpdateAnimBg="0"/>
      <p:bldP spid="151589" grpId="0" animBg="1"/>
      <p:bldP spid="151590" grpId="0" animBg="1"/>
      <p:bldP spid="151591" grpId="0" animBg="1"/>
      <p:bldP spid="151592" grpId="0" animBg="1"/>
      <p:bldP spid="151598" grpId="0" animBg="1"/>
      <p:bldP spid="151602" grpId="0" animBg="1"/>
      <p:bldP spid="82974" grpId="0" animBg="1" autoUpdateAnimBg="0"/>
      <p:bldP spid="25645" grpId="0"/>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92138" y="1069975"/>
            <a:ext cx="7959725" cy="35798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spcBef>
                <a:spcPct val="85000"/>
              </a:spcBef>
              <a:buFontTx/>
              <a:buNone/>
              <a:defRPr/>
            </a:pPr>
            <a:r>
              <a:rPr kumimoji="0" lang="zh-CN" altLang="en-US" sz="2800"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latin typeface="微软雅黑" panose="020B0503020204020204" pitchFamily="34" charset="-122"/>
                <a:ea typeface="微软雅黑" panose="020B0503020204020204" pitchFamily="34" charset="-122"/>
              </a:rPr>
              <a:t>2.1  </a:t>
            </a:r>
            <a:r>
              <a:rPr kumimoji="0" lang="zh-CN" altLang="en-US" kern="0" dirty="0" smtClean="0">
                <a:latin typeface="微软雅黑" panose="020B0503020204020204" pitchFamily="34" charset="-122"/>
                <a:ea typeface="微软雅黑" panose="020B0503020204020204" pitchFamily="34" charset="-122"/>
              </a:rPr>
              <a:t>计算机中基于“实现计算”的数制</a:t>
            </a:r>
            <a:r>
              <a:rPr kumimoji="0" lang="en-US" altLang="zh-CN" kern="0" dirty="0" smtClean="0">
                <a:latin typeface="微软雅黑" panose="020B0503020204020204" pitchFamily="34" charset="-122"/>
                <a:ea typeface="微软雅黑" panose="020B0503020204020204" pitchFamily="34" charset="-122"/>
              </a:rPr>
              <a:t>	     </a:t>
            </a:r>
            <a:r>
              <a:rPr kumimoji="0" lang="zh-CN" altLang="en-US" kern="0" dirty="0" smtClean="0">
                <a:latin typeface="微软雅黑" panose="020B0503020204020204" pitchFamily="34" charset="-122"/>
                <a:ea typeface="微软雅黑" panose="020B0503020204020204" pitchFamily="34" charset="-122"/>
              </a:rPr>
              <a:t>及其转换</a:t>
            </a:r>
            <a:endParaRPr lang="en-US" altLang="zh-CN" kern="0" dirty="0" smtClean="0">
              <a:latin typeface="微软雅黑" panose="020B0503020204020204" pitchFamily="34" charset="-122"/>
              <a:ea typeface="微软雅黑" panose="020B0503020204020204" pitchFamily="34" charset="-122"/>
            </a:endParaRPr>
          </a:p>
          <a:p>
            <a:pPr marL="609600" indent="-609600" eaLnBrk="1" hangingPunct="1">
              <a:spcBef>
                <a:spcPts val="600"/>
              </a:spcBef>
              <a:buFontTx/>
              <a:buNone/>
              <a:defRPr/>
            </a:pPr>
            <a:r>
              <a:rPr lang="en-US" altLang="zh-CN" kern="0" dirty="0" smtClean="0">
                <a:solidFill>
                  <a:srgbClr val="990000"/>
                </a:solidFill>
                <a:latin typeface="微软雅黑" panose="020B0503020204020204" pitchFamily="34" charset="-122"/>
                <a:ea typeface="微软雅黑" panose="020B0503020204020204" pitchFamily="34" charset="-122"/>
              </a:rPr>
              <a:t>    </a:t>
            </a:r>
            <a:r>
              <a:rPr lang="zh-CN" altLang="en-US" kern="0" dirty="0" smtClean="0">
                <a:solidFill>
                  <a:srgbClr val="990000"/>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2.2  </a:t>
            </a:r>
            <a:r>
              <a:rPr kumimoji="0" lang="zh-CN" altLang="en-US" kern="0" dirty="0" smtClean="0">
                <a:solidFill>
                  <a:srgbClr val="000048"/>
                </a:solidFill>
                <a:latin typeface="微软雅黑" panose="020B0503020204020204" pitchFamily="34" charset="-122"/>
                <a:ea typeface="微软雅黑" panose="020B0503020204020204" pitchFamily="34" charset="-122"/>
              </a:rPr>
              <a:t>二进制数值表示与计算</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2.3  </a:t>
            </a:r>
            <a:r>
              <a:rPr kumimoji="0" lang="zh-CN" altLang="en-US" kern="0" dirty="0" smtClean="0">
                <a:solidFill>
                  <a:srgbClr val="000048"/>
                </a:solidFill>
                <a:latin typeface="微软雅黑" panose="020B0503020204020204" pitchFamily="34" charset="-122"/>
                <a:ea typeface="微软雅黑" panose="020B0503020204020204" pitchFamily="34" charset="-122"/>
              </a:rPr>
              <a:t>字符信息编码与标准交换</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2.4  </a:t>
            </a:r>
            <a:r>
              <a:rPr kumimoji="0" lang="zh-CN" altLang="en-US" kern="0" dirty="0" smtClean="0">
                <a:solidFill>
                  <a:srgbClr val="000048"/>
                </a:solidFill>
                <a:latin typeface="微软雅黑" panose="020B0503020204020204" pitchFamily="34" charset="-122"/>
                <a:ea typeface="微软雅黑" panose="020B0503020204020204" pitchFamily="34" charset="-122"/>
              </a:rPr>
              <a:t>多媒体信息编码</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2.5  </a:t>
            </a:r>
            <a:r>
              <a:rPr kumimoji="0" lang="zh-CN" altLang="en-US" kern="0" dirty="0" smtClean="0">
                <a:solidFill>
                  <a:srgbClr val="000048"/>
                </a:solidFill>
                <a:latin typeface="微软雅黑" panose="020B0503020204020204" pitchFamily="34" charset="-122"/>
                <a:ea typeface="微软雅黑" panose="020B0503020204020204" pitchFamily="34" charset="-122"/>
              </a:rPr>
              <a:t>条形码与</a:t>
            </a:r>
            <a:r>
              <a:rPr kumimoji="0" lang="en-US" altLang="zh-CN" kern="0" dirty="0" smtClean="0">
                <a:solidFill>
                  <a:srgbClr val="000048"/>
                </a:solidFill>
                <a:latin typeface="微软雅黑" panose="020B0503020204020204" pitchFamily="34" charset="-122"/>
                <a:ea typeface="微软雅黑" panose="020B0503020204020204" pitchFamily="34" charset="-122"/>
              </a:rPr>
              <a:t>RFID</a:t>
            </a:r>
            <a:endParaRPr kumimoji="0" lang="zh-CN" altLang="en-US" kern="0" dirty="0" smtClean="0">
              <a:solidFill>
                <a:srgbClr val="000048"/>
              </a:solidFill>
              <a:latin typeface="微软雅黑" panose="020B0503020204020204" pitchFamily="34" charset="-122"/>
              <a:ea typeface="微软雅黑" panose="020B0503020204020204" pitchFamily="34" charset="-122"/>
            </a:endParaRPr>
          </a:p>
          <a:p>
            <a:pPr marL="609600" indent="-609600" eaLnBrk="1" hangingPunct="1">
              <a:buFontTx/>
              <a:buNone/>
              <a:defRPr/>
            </a:pPr>
            <a:r>
              <a:rPr kumimoji="0" lang="en-US" altLang="zh-CN" kern="0" dirty="0" smtClean="0">
                <a:solidFill>
                  <a:srgbClr val="000048"/>
                </a:solidFill>
                <a:latin typeface="微软雅黑" panose="020B0503020204020204" pitchFamily="34" charset="-122"/>
                <a:ea typeface="微软雅黑" panose="020B0503020204020204" pitchFamily="34" charset="-122"/>
              </a:rPr>
              <a:t>    </a:t>
            </a: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2.6  </a:t>
            </a:r>
            <a:r>
              <a:rPr kumimoji="0" lang="zh-CN" altLang="en-US" kern="0" dirty="0" smtClean="0">
                <a:solidFill>
                  <a:srgbClr val="000048"/>
                </a:solidFill>
                <a:latin typeface="微软雅黑" panose="020B0503020204020204" pitchFamily="34" charset="-122"/>
                <a:ea typeface="微软雅黑" panose="020B0503020204020204" pitchFamily="34" charset="-122"/>
              </a:rPr>
              <a:t>信息标准化</a:t>
            </a:r>
          </a:p>
        </p:txBody>
      </p:sp>
      <p:sp>
        <p:nvSpPr>
          <p:cNvPr id="5" name="矩形 4"/>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604"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a:solidFill>
                  <a:schemeClr val="bg1"/>
                </a:solidFill>
                <a:latin typeface="方正姚体" pitchFamily="2" charset="-122"/>
                <a:ea typeface="方正姚体" pitchFamily="2" charset="-122"/>
                <a:cs typeface="Times New Roman" pitchFamily="18" charset="0"/>
              </a:rPr>
              <a:t>第</a:t>
            </a:r>
            <a:r>
              <a:rPr lang="en-US" altLang="zh-CN" sz="3600">
                <a:solidFill>
                  <a:schemeClr val="bg1"/>
                </a:solidFill>
                <a:latin typeface="方正姚体" pitchFamily="2" charset="-122"/>
                <a:ea typeface="方正姚体" pitchFamily="2" charset="-122"/>
                <a:cs typeface="Times New Roman" pitchFamily="18" charset="0"/>
              </a:rPr>
              <a:t>2</a:t>
            </a:r>
            <a:r>
              <a:rPr lang="zh-CN" altLang="en-US" sz="3600">
                <a:solidFill>
                  <a:schemeClr val="bg1"/>
                </a:solidFill>
                <a:latin typeface="方正姚体" pitchFamily="2" charset="-122"/>
                <a:ea typeface="方正姚体" pitchFamily="2" charset="-122"/>
                <a:cs typeface="Times New Roman" pitchFamily="18" charset="0"/>
              </a:rPr>
              <a:t>章 计算机数字化基础</a:t>
            </a:r>
          </a:p>
        </p:txBody>
      </p:sp>
      <p:grpSp>
        <p:nvGrpSpPr>
          <p:cNvPr id="7" name="组合 10"/>
          <p:cNvGrpSpPr>
            <a:grpSpLocks/>
          </p:cNvGrpSpPr>
          <p:nvPr/>
        </p:nvGrpSpPr>
        <p:grpSpPr bwMode="auto">
          <a:xfrm>
            <a:off x="468313" y="2071683"/>
            <a:ext cx="7358062" cy="642937"/>
            <a:chOff x="785786" y="1428736"/>
            <a:chExt cx="7858180" cy="785818"/>
          </a:xfrm>
        </p:grpSpPr>
        <p:sp>
          <p:nvSpPr>
            <p:cNvPr id="25606"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9" name="燕尾形箭头 8"/>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87049" name="AutoShape 9">
            <a:hlinkClick r:id="" action="ppaction://noaction" highlightClick="1"/>
          </p:cNvPr>
          <p:cNvSpPr>
            <a:spLocks noChangeArrowheads="1"/>
          </p:cNvSpPr>
          <p:nvPr/>
        </p:nvSpPr>
        <p:spPr bwMode="auto">
          <a:xfrm>
            <a:off x="468313" y="1697046"/>
            <a:ext cx="5905500" cy="2519363"/>
          </a:xfrm>
          <a:prstGeom prst="actionButtonBlank">
            <a:avLst/>
          </a:prstGeom>
          <a:gradFill rotWithShape="1">
            <a:gsLst>
              <a:gs pos="0">
                <a:srgbClr val="D6FEC6"/>
              </a:gs>
              <a:gs pos="50000">
                <a:srgbClr val="FFFFFF"/>
              </a:gs>
              <a:gs pos="100000">
                <a:srgbClr val="D6FEC6"/>
              </a:gs>
            </a:gsLst>
            <a:lin ang="5400000" scaled="1"/>
          </a:gradFill>
          <a:ln w="9525">
            <a:noFill/>
            <a:miter lim="800000"/>
            <a:headEnd/>
            <a:tailEnd/>
          </a:ln>
        </p:spPr>
        <p:txBody>
          <a:bodyPr anchor="ctr"/>
          <a:lstStyle/>
          <a:p>
            <a:pPr marL="533400" indent="-533400" eaLnBrk="1" hangingPunct="1">
              <a:spcBef>
                <a:spcPct val="20000"/>
              </a:spcBef>
              <a:buClr>
                <a:srgbClr val="660033"/>
              </a:buClr>
              <a:buSzPct val="120000"/>
              <a:buFont typeface="Wingdings" pitchFamily="2" charset="2"/>
              <a:buChar char="F"/>
            </a:pPr>
            <a:r>
              <a:rPr kumimoji="0" lang="zh-CN" altLang="en-US" b="1" dirty="0">
                <a:latin typeface="华文楷体" pitchFamily="2" charset="-122"/>
                <a:ea typeface="华文楷体" pitchFamily="2" charset="-122"/>
              </a:rPr>
              <a:t>正、负数如何表示？</a:t>
            </a:r>
          </a:p>
          <a:p>
            <a:pPr marL="533400" indent="-533400" eaLnBrk="1" hangingPunct="1">
              <a:spcBef>
                <a:spcPct val="20000"/>
              </a:spcBef>
              <a:buClr>
                <a:srgbClr val="660033"/>
              </a:buClr>
              <a:buSzPct val="120000"/>
              <a:buFont typeface="Wingdings" pitchFamily="2" charset="2"/>
              <a:buChar char="F"/>
            </a:pPr>
            <a:r>
              <a:rPr kumimoji="0" lang="zh-CN" altLang="en-US" b="1" dirty="0">
                <a:latin typeface="华文楷体" pitchFamily="2" charset="-122"/>
                <a:ea typeface="华文楷体" pitchFamily="2" charset="-122"/>
              </a:rPr>
              <a:t>小数如何表示？</a:t>
            </a:r>
          </a:p>
          <a:p>
            <a:pPr marL="533400" indent="-533400" eaLnBrk="1" hangingPunct="1">
              <a:spcBef>
                <a:spcPct val="20000"/>
              </a:spcBef>
              <a:buClr>
                <a:srgbClr val="660033"/>
              </a:buClr>
              <a:buSzPct val="120000"/>
              <a:buFont typeface="Wingdings" pitchFamily="2" charset="2"/>
              <a:buChar char="F"/>
            </a:pPr>
            <a:r>
              <a:rPr kumimoji="0" lang="zh-CN" altLang="en-US" b="1" dirty="0">
                <a:latin typeface="华文楷体" pitchFamily="2" charset="-122"/>
                <a:ea typeface="华文楷体" pitchFamily="2" charset="-122"/>
              </a:rPr>
              <a:t>字符、汉字、声音、图形、图像如何表示？</a:t>
            </a:r>
          </a:p>
        </p:txBody>
      </p:sp>
      <p:sp>
        <p:nvSpPr>
          <p:cNvPr id="87050" name="AutoShape 10"/>
          <p:cNvSpPr>
            <a:spLocks/>
          </p:cNvSpPr>
          <p:nvPr/>
        </p:nvSpPr>
        <p:spPr bwMode="auto">
          <a:xfrm>
            <a:off x="4788024" y="2060848"/>
            <a:ext cx="501650" cy="863600"/>
          </a:xfrm>
          <a:prstGeom prst="rightBrace">
            <a:avLst>
              <a:gd name="adj1" fmla="val 13246"/>
              <a:gd name="adj2" fmla="val 50000"/>
            </a:avLst>
          </a:prstGeom>
          <a:noFill/>
          <a:ln w="50800">
            <a:solidFill>
              <a:srgbClr val="800000"/>
            </a:solidFill>
            <a:round/>
            <a:headEnd/>
            <a:tailEnd/>
          </a:ln>
        </p:spPr>
        <p:txBody>
          <a:bodyPr wrap="none" anchor="ctr"/>
          <a:lstStyle/>
          <a:p>
            <a:pPr algn="ctr" eaLnBrk="1" hangingPunct="1"/>
            <a:endParaRPr kumimoji="0" lang="zh-CN" altLang="zh-CN" sz="1200" b="1">
              <a:latin typeface="Arial" pitchFamily="34" charset="0"/>
            </a:endParaRPr>
          </a:p>
        </p:txBody>
      </p:sp>
      <p:sp>
        <p:nvSpPr>
          <p:cNvPr id="87051" name="AutoShape 11">
            <a:hlinkClick r:id="rId2" action="ppaction://hlinksldjump"/>
          </p:cNvPr>
          <p:cNvSpPr>
            <a:spLocks noChangeArrowheads="1"/>
          </p:cNvSpPr>
          <p:nvPr/>
        </p:nvSpPr>
        <p:spPr bwMode="auto">
          <a:xfrm>
            <a:off x="6732240" y="1268760"/>
            <a:ext cx="1781175" cy="1219200"/>
          </a:xfrm>
          <a:prstGeom prst="cloudCallout">
            <a:avLst>
              <a:gd name="adj1" fmla="val -124779"/>
              <a:gd name="adj2" fmla="val 48906"/>
            </a:avLst>
          </a:prstGeom>
          <a:gradFill rotWithShape="1">
            <a:gsLst>
              <a:gs pos="0">
                <a:srgbClr val="FFCCFF"/>
              </a:gs>
              <a:gs pos="50000">
                <a:srgbClr val="FFFFFF"/>
              </a:gs>
              <a:gs pos="100000">
                <a:srgbClr val="FFCCFF"/>
              </a:gs>
            </a:gsLst>
            <a:lin ang="2700000" scaled="1"/>
          </a:gradFill>
          <a:ln w="38100">
            <a:solidFill>
              <a:srgbClr val="800080"/>
            </a:solidFill>
            <a:round/>
            <a:headEnd type="none" w="sm" len="sm"/>
            <a:tailEnd type="none" w="sm" len="sm"/>
          </a:ln>
        </p:spPr>
        <p:txBody>
          <a:bodyPr wrap="none" anchor="ctr"/>
          <a:lstStyle/>
          <a:p>
            <a:pPr algn="ctr" eaLnBrk="1" hangingPunct="1">
              <a:lnSpc>
                <a:spcPct val="80000"/>
              </a:lnSpc>
            </a:pPr>
            <a:r>
              <a:rPr kumimoji="0" lang="zh-CN" altLang="en-US" b="1">
                <a:ea typeface="隶书" pitchFamily="49" charset="-122"/>
              </a:rPr>
              <a:t>数值型</a:t>
            </a:r>
          </a:p>
          <a:p>
            <a:pPr algn="ctr" eaLnBrk="1" hangingPunct="1">
              <a:lnSpc>
                <a:spcPct val="80000"/>
              </a:lnSpc>
            </a:pPr>
            <a:r>
              <a:rPr kumimoji="0" lang="zh-CN" altLang="en-US" b="1">
                <a:ea typeface="隶书" pitchFamily="49" charset="-122"/>
              </a:rPr>
              <a:t>数据</a:t>
            </a:r>
          </a:p>
        </p:txBody>
      </p:sp>
      <p:sp>
        <p:nvSpPr>
          <p:cNvPr id="87052" name="AutoShape 12">
            <a:hlinkClick r:id="rId2" action="ppaction://hlinksldjump"/>
          </p:cNvPr>
          <p:cNvSpPr>
            <a:spLocks noChangeArrowheads="1"/>
          </p:cNvSpPr>
          <p:nvPr/>
        </p:nvSpPr>
        <p:spPr bwMode="auto">
          <a:xfrm>
            <a:off x="6661150" y="3424246"/>
            <a:ext cx="1814513" cy="1219200"/>
          </a:xfrm>
          <a:prstGeom prst="cloudCallout">
            <a:avLst>
              <a:gd name="adj1" fmla="val -184154"/>
              <a:gd name="adj2" fmla="val -26069"/>
            </a:avLst>
          </a:prstGeom>
          <a:gradFill rotWithShape="1">
            <a:gsLst>
              <a:gs pos="0">
                <a:srgbClr val="00FFFF"/>
              </a:gs>
              <a:gs pos="50000">
                <a:srgbClr val="FFFFFF"/>
              </a:gs>
              <a:gs pos="100000">
                <a:srgbClr val="00FFFF"/>
              </a:gs>
            </a:gsLst>
            <a:lin ang="2700000" scaled="1"/>
          </a:gradFill>
          <a:ln w="38100">
            <a:solidFill>
              <a:srgbClr val="008000"/>
            </a:solidFill>
            <a:round/>
            <a:headEnd type="none" w="sm" len="sm"/>
            <a:tailEnd type="none" w="sm" len="sm"/>
          </a:ln>
        </p:spPr>
        <p:txBody>
          <a:bodyPr wrap="none" anchor="ctr"/>
          <a:lstStyle/>
          <a:p>
            <a:pPr algn="ctr" eaLnBrk="1" hangingPunct="1">
              <a:lnSpc>
                <a:spcPct val="80000"/>
              </a:lnSpc>
            </a:pPr>
            <a:r>
              <a:rPr kumimoji="0" lang="zh-CN" altLang="en-US" b="1">
                <a:ea typeface="隶书" pitchFamily="49" charset="-122"/>
              </a:rPr>
              <a:t>字符型</a:t>
            </a:r>
          </a:p>
          <a:p>
            <a:pPr algn="ctr" eaLnBrk="1" hangingPunct="1">
              <a:lnSpc>
                <a:spcPct val="80000"/>
              </a:lnSpc>
            </a:pPr>
            <a:r>
              <a:rPr kumimoji="0" lang="zh-CN" altLang="en-US" b="1">
                <a:ea typeface="隶书" pitchFamily="49" charset="-122"/>
              </a:rPr>
              <a:t>数据</a:t>
            </a:r>
          </a:p>
        </p:txBody>
      </p:sp>
      <p:sp>
        <p:nvSpPr>
          <p:cNvPr id="26631" name="WordArt 9"/>
          <p:cNvSpPr>
            <a:spLocks noChangeArrowheads="1" noChangeShapeType="1" noTextEdit="1"/>
          </p:cNvSpPr>
          <p:nvPr/>
        </p:nvSpPr>
        <p:spPr bwMode="auto">
          <a:xfrm>
            <a:off x="539750" y="760421"/>
            <a:ext cx="7934325" cy="457200"/>
          </a:xfrm>
          <a:prstGeom prst="rect">
            <a:avLst/>
          </a:prstGeom>
        </p:spPr>
        <p:txBody>
          <a:bodyPr wrap="none" fromWordArt="1">
            <a:prstTxWarp prst="textPlain">
              <a:avLst>
                <a:gd name="adj" fmla="val 50000"/>
              </a:avLst>
            </a:prstTxWarp>
          </a:bodyPr>
          <a:lstStyle/>
          <a:p>
            <a:pPr algn="ctr"/>
            <a:r>
              <a:rPr lang="zh-CN" altLang="en-US" sz="3600" kern="10" dirty="0">
                <a:ln w="25400">
                  <a:solidFill>
                    <a:srgbClr val="000080"/>
                  </a:solidFill>
                  <a:round/>
                  <a:headEnd/>
                  <a:tailEnd/>
                </a:ln>
                <a:solidFill>
                  <a:srgbClr val="0066CC"/>
                </a:solidFill>
                <a:latin typeface="华文楷体" pitchFamily="2" charset="-122"/>
                <a:ea typeface="华文楷体" pitchFamily="2" charset="-122"/>
              </a:rPr>
              <a:t>不同形式的</a:t>
            </a:r>
            <a:r>
              <a:rPr lang="zh-CN" altLang="en-US" sz="3600" u="sng" kern="10" dirty="0">
                <a:ln w="25400">
                  <a:solidFill>
                    <a:srgbClr val="000080"/>
                  </a:solidFill>
                  <a:round/>
                  <a:headEnd/>
                  <a:tailEnd/>
                </a:ln>
                <a:solidFill>
                  <a:srgbClr val="0066CC"/>
                </a:solidFill>
                <a:latin typeface="华文楷体" pitchFamily="2" charset="-122"/>
                <a:ea typeface="华文楷体" pitchFamily="2" charset="-122"/>
              </a:rPr>
              <a:t>数据</a:t>
            </a:r>
            <a:r>
              <a:rPr lang="zh-CN" altLang="en-US" sz="3600" kern="10" dirty="0">
                <a:ln w="25400">
                  <a:solidFill>
                    <a:srgbClr val="000080"/>
                  </a:solidFill>
                  <a:round/>
                  <a:headEnd/>
                  <a:tailEnd/>
                </a:ln>
                <a:solidFill>
                  <a:srgbClr val="0066CC"/>
                </a:solidFill>
                <a:latin typeface="华文楷体" pitchFamily="2" charset="-122"/>
                <a:ea typeface="华文楷体" pitchFamily="2" charset="-122"/>
              </a:rPr>
              <a:t>在计算机中怎样表示？</a:t>
            </a:r>
          </a:p>
        </p:txBody>
      </p:sp>
      <p:sp>
        <p:nvSpPr>
          <p:cNvPr id="9" name="TextBox 8"/>
          <p:cNvSpPr txBox="1"/>
          <p:nvPr/>
        </p:nvSpPr>
        <p:spPr>
          <a:xfrm>
            <a:off x="467544" y="4653136"/>
            <a:ext cx="7929618" cy="1938992"/>
          </a:xfrm>
          <a:prstGeom prst="rect">
            <a:avLst/>
          </a:prstGeom>
          <a:noFill/>
        </p:spPr>
        <p:txBody>
          <a:bodyPr wrap="square" rtlCol="0">
            <a:spAutoFit/>
          </a:bodyPr>
          <a:lstStyle/>
          <a:p>
            <a:r>
              <a:rPr lang="zh-CN" altLang="en-US" sz="2400" b="1" dirty="0" smtClean="0">
                <a:latin typeface="华文楷体" pitchFamily="2" charset="-122"/>
                <a:ea typeface="华文楷体" pitchFamily="2" charset="-122"/>
              </a:rPr>
              <a:t>在讨论数值数据的编码之前，先解释一下什么是编码。所谓</a:t>
            </a:r>
            <a:r>
              <a:rPr lang="zh-CN" altLang="en-US" sz="2400" b="1" dirty="0" smtClean="0">
                <a:solidFill>
                  <a:schemeClr val="accent1">
                    <a:lumMod val="75000"/>
                  </a:schemeClr>
                </a:solidFill>
                <a:latin typeface="华文楷体" pitchFamily="2" charset="-122"/>
                <a:ea typeface="华文楷体" pitchFamily="2" charset="-122"/>
              </a:rPr>
              <a:t>编码</a:t>
            </a:r>
            <a:r>
              <a:rPr lang="zh-CN" altLang="en-US" sz="2400" b="1" dirty="0" smtClean="0">
                <a:latin typeface="华文楷体" pitchFamily="2" charset="-122"/>
                <a:ea typeface="华文楷体" pitchFamily="2" charset="-122"/>
              </a:rPr>
              <a:t>，就是</a:t>
            </a:r>
            <a:r>
              <a:rPr lang="zh-CN" altLang="en-US" sz="2400" b="1" dirty="0" smtClean="0">
                <a:solidFill>
                  <a:srgbClr val="0033CC"/>
                </a:solidFill>
                <a:latin typeface="华文楷体" pitchFamily="2" charset="-122"/>
                <a:ea typeface="华文楷体" pitchFamily="2" charset="-122"/>
              </a:rPr>
              <a:t>按照一定的规则以固定的顺序排列字符，并以此作为记录、存储、传递、交换的统一内部特征，这个字符排列顺序被称为“编码”</a:t>
            </a:r>
            <a:r>
              <a:rPr lang="zh-CN" altLang="en-US" sz="2400" b="1" dirty="0" smtClean="0">
                <a:latin typeface="华文楷体" pitchFamily="2" charset="-122"/>
                <a:ea typeface="华文楷体" pitchFamily="2" charset="-122"/>
              </a:rPr>
              <a:t>。编码可以理解为处理的过程，也可以理解为这个过程产生的结果。</a:t>
            </a:r>
            <a:endParaRPr lang="zh-CN" altLang="en-US" sz="2400" b="1"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checkerboard(across)">
                                      <p:cBhvr>
                                        <p:cTn id="7" dur="500"/>
                                        <p:tgtEl>
                                          <p:spTgt spid="87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7050"/>
                                        </p:tgtEl>
                                        <p:attrNameLst>
                                          <p:attrName>style.visibility</p:attrName>
                                        </p:attrNameLst>
                                      </p:cBhvr>
                                      <p:to>
                                        <p:strVal val="visible"/>
                                      </p:to>
                                    </p:set>
                                    <p:anim calcmode="lin" valueType="num">
                                      <p:cBhvr additive="base">
                                        <p:cTn id="12" dur="500" fill="hold"/>
                                        <p:tgtEl>
                                          <p:spTgt spid="87050"/>
                                        </p:tgtEl>
                                        <p:attrNameLst>
                                          <p:attrName>ppt_x</p:attrName>
                                        </p:attrNameLst>
                                      </p:cBhvr>
                                      <p:tavLst>
                                        <p:tav tm="0">
                                          <p:val>
                                            <p:strVal val="1+#ppt_w/2"/>
                                          </p:val>
                                        </p:tav>
                                        <p:tav tm="100000">
                                          <p:val>
                                            <p:strVal val="#ppt_x"/>
                                          </p:val>
                                        </p:tav>
                                      </p:tavLst>
                                    </p:anim>
                                    <p:anim calcmode="lin" valueType="num">
                                      <p:cBhvr additive="base">
                                        <p:cTn id="13" dur="500" fill="hold"/>
                                        <p:tgtEl>
                                          <p:spTgt spid="8705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2" presetClass="entr" presetSubtype="2" fill="hold" grpId="0" nodeType="afterEffect">
                                  <p:stCondLst>
                                    <p:cond delay="0"/>
                                  </p:stCondLst>
                                  <p:childTnLst>
                                    <p:set>
                                      <p:cBhvr>
                                        <p:cTn id="16" dur="1" fill="hold">
                                          <p:stCondLst>
                                            <p:cond delay="0"/>
                                          </p:stCondLst>
                                        </p:cTn>
                                        <p:tgtEl>
                                          <p:spTgt spid="87051"/>
                                        </p:tgtEl>
                                        <p:attrNameLst>
                                          <p:attrName>style.visibility</p:attrName>
                                        </p:attrNameLst>
                                      </p:cBhvr>
                                      <p:to>
                                        <p:strVal val="visible"/>
                                      </p:to>
                                    </p:set>
                                    <p:animEffect transition="in" filter="slide(fromRight)">
                                      <p:cBhvr>
                                        <p:cTn id="17" dur="500"/>
                                        <p:tgtEl>
                                          <p:spTgt spid="870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7052"/>
                                        </p:tgtEl>
                                        <p:attrNameLst>
                                          <p:attrName>style.visibility</p:attrName>
                                        </p:attrNameLst>
                                      </p:cBhvr>
                                      <p:to>
                                        <p:strVal val="visible"/>
                                      </p:to>
                                    </p:set>
                                    <p:animEffect transition="in" filter="slide(fromRight)">
                                      <p:cBhvr>
                                        <p:cTn id="22" dur="500"/>
                                        <p:tgtEl>
                                          <p:spTgt spid="8705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animBg="1" autoUpdateAnimBg="0"/>
      <p:bldP spid="87050" grpId="0" animBg="1"/>
      <p:bldP spid="87051" grpId="0" animBg="1" autoUpdateAnimBg="0"/>
      <p:bldP spid="87052" grpId="0" animBg="1" autoUpdateAnimBg="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87049" name="AutoShape 9">
            <a:hlinkClick r:id="" action="ppaction://noaction" highlightClick="1"/>
          </p:cNvPr>
          <p:cNvSpPr>
            <a:spLocks noChangeArrowheads="1"/>
          </p:cNvSpPr>
          <p:nvPr/>
        </p:nvSpPr>
        <p:spPr bwMode="auto">
          <a:xfrm>
            <a:off x="468312" y="1857364"/>
            <a:ext cx="8104215" cy="3947900"/>
          </a:xfrm>
          <a:prstGeom prst="actionButtonBlank">
            <a:avLst/>
          </a:prstGeom>
          <a:gradFill rotWithShape="1">
            <a:gsLst>
              <a:gs pos="0">
                <a:srgbClr val="D6FEC6"/>
              </a:gs>
              <a:gs pos="50000">
                <a:srgbClr val="FFFFFF"/>
              </a:gs>
              <a:gs pos="100000">
                <a:srgbClr val="D6FEC6"/>
              </a:gs>
            </a:gsLst>
            <a:lin ang="5400000" scaled="1"/>
          </a:gradFill>
          <a:ln w="9525">
            <a:noFill/>
            <a:miter lim="800000"/>
            <a:headEnd/>
            <a:tailEnd/>
          </a:ln>
        </p:spPr>
        <p:txBody>
          <a:bodyPr anchor="ctr"/>
          <a:lstStyle/>
          <a:p>
            <a:pPr marL="533400" indent="-533400" eaLnBrk="1" hangingPunct="1">
              <a:spcBef>
                <a:spcPct val="20000"/>
              </a:spcBef>
              <a:buClr>
                <a:srgbClr val="660033"/>
              </a:buClr>
              <a:buSzPct val="120000"/>
              <a:buFont typeface="Wingdings" pitchFamily="2" charset="2"/>
              <a:buChar char="F"/>
            </a:pPr>
            <a:r>
              <a:rPr lang="zh-CN" altLang="en-US" b="1" dirty="0" smtClean="0">
                <a:latin typeface="华文楷体" pitchFamily="2" charset="-122"/>
                <a:ea typeface="华文楷体" pitchFamily="2" charset="-122"/>
              </a:rPr>
              <a:t>在同一个计算机中，同类型的数据的长度常常是统一的，不足的部分用“</a:t>
            </a:r>
            <a:r>
              <a:rPr lang="en-US" b="1" dirty="0" smtClean="0">
                <a:latin typeface="华文楷体" pitchFamily="2" charset="-122"/>
                <a:ea typeface="华文楷体" pitchFamily="2" charset="-122"/>
              </a:rPr>
              <a:t>0</a:t>
            </a:r>
            <a:r>
              <a:rPr lang="zh-CN" altLang="en-US" b="1" dirty="0" smtClean="0">
                <a:latin typeface="华文楷体" pitchFamily="2" charset="-122"/>
                <a:ea typeface="华文楷体" pitchFamily="2" charset="-122"/>
              </a:rPr>
              <a:t>”填充。数据长度以二进制位的多少来统计，但必须是字节（</a:t>
            </a:r>
            <a:r>
              <a:rPr lang="en-US"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个字节是</a:t>
            </a:r>
            <a:r>
              <a:rPr lang="en-US" b="1" dirty="0" smtClean="0">
                <a:latin typeface="华文楷体" pitchFamily="2" charset="-122"/>
                <a:ea typeface="华文楷体" pitchFamily="2" charset="-122"/>
              </a:rPr>
              <a:t>8</a:t>
            </a:r>
            <a:r>
              <a:rPr lang="zh-CN" altLang="en-US" b="1" dirty="0" smtClean="0">
                <a:latin typeface="华文楷体" pitchFamily="2" charset="-122"/>
                <a:ea typeface="华文楷体" pitchFamily="2" charset="-122"/>
              </a:rPr>
              <a:t>位二进制数）的整数倍数。如整数用</a:t>
            </a:r>
            <a:r>
              <a:rPr lang="en-US" altLang="zh-CN" b="1" dirty="0" smtClean="0">
                <a:latin typeface="华文楷体" pitchFamily="2" charset="-122"/>
                <a:ea typeface="华文楷体" pitchFamily="2" charset="-122"/>
              </a:rPr>
              <a:t>2</a:t>
            </a:r>
            <a:r>
              <a:rPr lang="zh-CN" altLang="en-US" b="1" dirty="0" smtClean="0">
                <a:latin typeface="华文楷体" pitchFamily="2" charset="-122"/>
                <a:ea typeface="华文楷体" pitchFamily="2" charset="-122"/>
              </a:rPr>
              <a:t>或</a:t>
            </a:r>
            <a:r>
              <a:rPr lang="en-US" altLang="zh-CN" b="1" dirty="0" smtClean="0">
                <a:latin typeface="华文楷体" pitchFamily="2" charset="-122"/>
                <a:ea typeface="华文楷体" pitchFamily="2" charset="-122"/>
              </a:rPr>
              <a:t>4</a:t>
            </a:r>
            <a:r>
              <a:rPr lang="zh-CN" altLang="en-US" b="1" dirty="0" smtClean="0">
                <a:latin typeface="华文楷体" pitchFamily="2" charset="-122"/>
                <a:ea typeface="华文楷体" pitchFamily="2" charset="-122"/>
              </a:rPr>
              <a:t>字节，实数用</a:t>
            </a:r>
            <a:r>
              <a:rPr lang="en-US" altLang="zh-CN" b="1" dirty="0" smtClean="0">
                <a:latin typeface="华文楷体" pitchFamily="2" charset="-122"/>
                <a:ea typeface="华文楷体" pitchFamily="2" charset="-122"/>
              </a:rPr>
              <a:t>4</a:t>
            </a:r>
            <a:r>
              <a:rPr lang="zh-CN" altLang="en-US" b="1" dirty="0" smtClean="0">
                <a:latin typeface="华文楷体" pitchFamily="2" charset="-122"/>
                <a:ea typeface="华文楷体" pitchFamily="2" charset="-122"/>
              </a:rPr>
              <a:t>或</a:t>
            </a:r>
            <a:r>
              <a:rPr lang="en-US" altLang="zh-CN" b="1" dirty="0" smtClean="0">
                <a:latin typeface="华文楷体" pitchFamily="2" charset="-122"/>
                <a:ea typeface="华文楷体" pitchFamily="2" charset="-122"/>
              </a:rPr>
              <a:t>8</a:t>
            </a:r>
            <a:r>
              <a:rPr lang="zh-CN" altLang="en-US" b="1" dirty="0" smtClean="0">
                <a:latin typeface="华文楷体" pitchFamily="2" charset="-122"/>
                <a:ea typeface="华文楷体" pitchFamily="2" charset="-122"/>
              </a:rPr>
              <a:t>字节。</a:t>
            </a:r>
            <a:endParaRPr kumimoji="0" lang="zh-CN" altLang="en-US" b="1" dirty="0">
              <a:latin typeface="华文楷体" pitchFamily="2" charset="-122"/>
              <a:ea typeface="华文楷体" pitchFamily="2" charset="-122"/>
            </a:endParaRPr>
          </a:p>
        </p:txBody>
      </p:sp>
      <p:sp>
        <p:nvSpPr>
          <p:cNvPr id="26632" name="Rectangle 6"/>
          <p:cNvSpPr>
            <a:spLocks noChangeArrowheads="1"/>
          </p:cNvSpPr>
          <p:nvPr/>
        </p:nvSpPr>
        <p:spPr bwMode="auto">
          <a:xfrm>
            <a:off x="179512" y="764704"/>
            <a:ext cx="5796136" cy="584775"/>
          </a:xfrm>
          <a:prstGeom prst="rect">
            <a:avLst/>
          </a:prstGeom>
          <a:noFill/>
          <a:ln w="38100">
            <a:noFill/>
            <a:miter lim="800000"/>
            <a:headEnd/>
            <a:tailEnd/>
          </a:ln>
        </p:spPr>
        <p:txBody>
          <a:bodyPr wrap="square">
            <a:spAutoFit/>
          </a:bodyPr>
          <a:lstStyle/>
          <a:p>
            <a:pPr marL="609600" indent="-609600" eaLnBrk="1" hangingPunct="1">
              <a:spcBef>
                <a:spcPct val="20000"/>
              </a:spcBef>
              <a:buClr>
                <a:schemeClr val="hlink"/>
              </a:buClr>
              <a:buSzPct val="60000"/>
              <a:buFont typeface="Wingdings" pitchFamily="2" charset="2"/>
              <a:buNone/>
            </a:pPr>
            <a:r>
              <a:rPr lang="en-US" altLang="zh-CN" b="1" dirty="0">
                <a:solidFill>
                  <a:schemeClr val="accent2">
                    <a:lumMod val="50000"/>
                  </a:schemeClr>
                </a:solidFill>
                <a:latin typeface="楷体_GB2312" pitchFamily="49" charset="-122"/>
                <a:ea typeface="楷体_GB2312" pitchFamily="49" charset="-122"/>
              </a:rPr>
              <a:t>2.2.1</a:t>
            </a:r>
            <a:r>
              <a:rPr lang="zh-CN" altLang="en-US" b="1" dirty="0">
                <a:solidFill>
                  <a:schemeClr val="accent2">
                    <a:lumMod val="50000"/>
                  </a:schemeClr>
                </a:solidFill>
                <a:latin typeface="楷体_GB2312" pitchFamily="49" charset="-122"/>
                <a:ea typeface="楷体_GB2312" pitchFamily="49" charset="-122"/>
              </a:rPr>
              <a:t>二进制数值的计算机表示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checkerboard(across)">
                                      <p:cBhvr>
                                        <p:cTn id="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TextBox 4"/>
          <p:cNvSpPr txBox="1">
            <a:spLocks noChangeArrowheads="1"/>
          </p:cNvSpPr>
          <p:nvPr/>
        </p:nvSpPr>
        <p:spPr bwMode="auto">
          <a:xfrm>
            <a:off x="179388" y="765175"/>
            <a:ext cx="8797925" cy="6093976"/>
          </a:xfrm>
          <a:prstGeom prst="rect">
            <a:avLst/>
          </a:prstGeom>
          <a:noFill/>
          <a:ln w="9525">
            <a:noFill/>
            <a:miter lim="800000"/>
            <a:headEnd/>
            <a:tailEnd/>
          </a:ln>
        </p:spPr>
        <p:txBody>
          <a:bodyPr>
            <a:spAutoFit/>
          </a:bodyPr>
          <a:lstStyle/>
          <a:p>
            <a:pPr>
              <a:spcBef>
                <a:spcPts val="1200"/>
              </a:spcBef>
            </a:pPr>
            <a:r>
              <a:rPr lang="zh-CN" altLang="en-US" b="1" dirty="0" smtClean="0">
                <a:solidFill>
                  <a:srgbClr val="C00000"/>
                </a:solidFill>
                <a:latin typeface="华文楷体" pitchFamily="2" charset="-122"/>
                <a:ea typeface="华文楷体" pitchFamily="2" charset="-122"/>
              </a:rPr>
              <a:t>补充概念：</a:t>
            </a:r>
            <a:r>
              <a:rPr lang="zh-CN" altLang="zh-CN" sz="3200" b="1" dirty="0" smtClean="0">
                <a:solidFill>
                  <a:srgbClr val="C00000"/>
                </a:solidFill>
                <a:latin typeface="华文楷体" pitchFamily="2" charset="-122"/>
                <a:ea typeface="华文楷体" pitchFamily="2" charset="-122"/>
              </a:rPr>
              <a:t>数据</a:t>
            </a:r>
            <a:r>
              <a:rPr lang="zh-CN" altLang="zh-CN" sz="3200" b="1" dirty="0">
                <a:solidFill>
                  <a:srgbClr val="C00000"/>
                </a:solidFill>
                <a:latin typeface="华文楷体" pitchFamily="2" charset="-122"/>
                <a:ea typeface="华文楷体" pitchFamily="2" charset="-122"/>
              </a:rPr>
              <a:t>的存储单位</a:t>
            </a:r>
            <a:endParaRPr lang="en-US" altLang="zh-CN" sz="3200" b="1" dirty="0">
              <a:solidFill>
                <a:srgbClr val="C00000"/>
              </a:solidFill>
              <a:latin typeface="华文楷体" pitchFamily="2" charset="-122"/>
              <a:ea typeface="华文楷体" pitchFamily="2" charset="-122"/>
            </a:endParaRPr>
          </a:p>
          <a:p>
            <a:pPr>
              <a:spcBef>
                <a:spcPts val="1200"/>
              </a:spcBef>
            </a:pPr>
            <a:r>
              <a:rPr lang="en-US" altLang="zh-CN" b="1" dirty="0" smtClean="0">
                <a:solidFill>
                  <a:srgbClr val="3333FF"/>
                </a:solidFill>
                <a:latin typeface="华文楷体" pitchFamily="2" charset="-122"/>
                <a:ea typeface="华文楷体" pitchFamily="2" charset="-122"/>
              </a:rPr>
              <a:t>bit   </a:t>
            </a:r>
            <a:r>
              <a:rPr lang="zh-CN" altLang="en-US" b="1" dirty="0" smtClean="0">
                <a:solidFill>
                  <a:srgbClr val="3333FF"/>
                </a:solidFill>
                <a:latin typeface="华文楷体" pitchFamily="2" charset="-122"/>
                <a:ea typeface="华文楷体" pitchFamily="2" charset="-122"/>
              </a:rPr>
              <a:t>：位。</a:t>
            </a:r>
            <a:r>
              <a:rPr lang="zh-CN" altLang="zh-CN" b="1" dirty="0" smtClean="0">
                <a:latin typeface="华文楷体" pitchFamily="2" charset="-122"/>
                <a:ea typeface="华文楷体" pitchFamily="2" charset="-122"/>
              </a:rPr>
              <a:t>数据</a:t>
            </a:r>
            <a:r>
              <a:rPr lang="zh-CN" altLang="zh-CN" b="1" dirty="0">
                <a:latin typeface="华文楷体" pitchFamily="2" charset="-122"/>
                <a:ea typeface="华文楷体" pitchFamily="2" charset="-122"/>
              </a:rPr>
              <a:t>存储的最小单位</a:t>
            </a:r>
            <a:endParaRPr lang="en-US" altLang="zh-CN" b="1" dirty="0">
              <a:latin typeface="华文楷体" pitchFamily="2" charset="-122"/>
              <a:ea typeface="华文楷体" pitchFamily="2" charset="-122"/>
            </a:endParaRPr>
          </a:p>
          <a:p>
            <a:pPr>
              <a:spcBef>
                <a:spcPts val="1200"/>
              </a:spcBef>
            </a:pPr>
            <a:r>
              <a:rPr lang="en-US" altLang="zh-CN" b="1" dirty="0" smtClean="0">
                <a:solidFill>
                  <a:srgbClr val="3333FF"/>
                </a:solidFill>
                <a:latin typeface="华文楷体" pitchFamily="2" charset="-122"/>
                <a:ea typeface="华文楷体" pitchFamily="2" charset="-122"/>
              </a:rPr>
              <a:t>Byte</a:t>
            </a:r>
            <a:r>
              <a:rPr lang="zh-CN" altLang="en-US" b="1" dirty="0" smtClean="0">
                <a:solidFill>
                  <a:srgbClr val="3333FF"/>
                </a:solidFill>
                <a:latin typeface="华文楷体" pitchFamily="2" charset="-122"/>
                <a:ea typeface="华文楷体" pitchFamily="2" charset="-122"/>
              </a:rPr>
              <a:t>：字节。</a:t>
            </a:r>
            <a:r>
              <a:rPr lang="zh-CN" altLang="zh-CN" b="1" dirty="0" smtClean="0">
                <a:latin typeface="华文楷体" pitchFamily="2" charset="-122"/>
                <a:ea typeface="华文楷体" pitchFamily="2" charset="-122"/>
              </a:rPr>
              <a:t>一般</a:t>
            </a:r>
            <a:r>
              <a:rPr lang="zh-CN" altLang="zh-CN" b="1" dirty="0">
                <a:latin typeface="华文楷体" pitchFamily="2" charset="-122"/>
                <a:ea typeface="华文楷体" pitchFamily="2" charset="-122"/>
              </a:rPr>
              <a:t>用字节来作为计算机</a:t>
            </a:r>
            <a:r>
              <a:rPr lang="zh-CN" altLang="zh-CN" b="1" dirty="0" smtClean="0">
                <a:latin typeface="华文楷体" pitchFamily="2" charset="-122"/>
                <a:ea typeface="华文楷体" pitchFamily="2" charset="-122"/>
              </a:rPr>
              <a:t>存储容</a:t>
            </a:r>
            <a:r>
              <a:rPr lang="zh-CN" altLang="en-US" b="1" dirty="0" smtClean="0">
                <a:latin typeface="华文楷体" pitchFamily="2" charset="-122"/>
                <a:ea typeface="华文楷体" pitchFamily="2" charset="-122"/>
              </a:rPr>
              <a:t>量</a:t>
            </a:r>
            <a:r>
              <a:rPr lang="zh-CN" altLang="zh-CN" b="1" dirty="0" smtClean="0">
                <a:latin typeface="华文楷体" pitchFamily="2" charset="-122"/>
                <a:ea typeface="华文楷体" pitchFamily="2" charset="-122"/>
              </a:rPr>
              <a:t>的</a:t>
            </a:r>
            <a:r>
              <a:rPr lang="zh-CN" altLang="zh-CN" b="1" dirty="0">
                <a:latin typeface="华文楷体" pitchFamily="2" charset="-122"/>
                <a:ea typeface="华文楷体" pitchFamily="2" charset="-122"/>
              </a:rPr>
              <a:t>基本单位</a:t>
            </a:r>
          </a:p>
          <a:p>
            <a:pPr latinLnBrk="1">
              <a:spcBef>
                <a:spcPts val="1200"/>
              </a:spcBef>
            </a:pPr>
            <a:r>
              <a:rPr lang="zh-CN" altLang="zh-CN" b="1" dirty="0" smtClean="0">
                <a:solidFill>
                  <a:srgbClr val="0033CC"/>
                </a:solidFill>
                <a:latin typeface="华文楷体" pitchFamily="2" charset="-122"/>
                <a:ea typeface="华文楷体" pitchFamily="2" charset="-122"/>
              </a:rPr>
              <a:t>常用单位</a:t>
            </a:r>
            <a:r>
              <a:rPr lang="zh-CN" altLang="zh-CN" b="1" dirty="0">
                <a:solidFill>
                  <a:srgbClr val="0033CC"/>
                </a:solidFill>
                <a:latin typeface="华文楷体" pitchFamily="2" charset="-122"/>
                <a:ea typeface="华文楷体" pitchFamily="2" charset="-122"/>
              </a:rPr>
              <a:t>之间的换算关系为：</a:t>
            </a:r>
          </a:p>
          <a:p>
            <a:pPr latinLnBrk="1">
              <a:spcBef>
                <a:spcPts val="1200"/>
              </a:spcBef>
            </a:pPr>
            <a:r>
              <a:rPr lang="en-US" altLang="zh-CN" sz="3200" b="1" dirty="0">
                <a:latin typeface="华文楷体" pitchFamily="2" charset="-122"/>
                <a:ea typeface="华文楷体" pitchFamily="2" charset="-122"/>
              </a:rPr>
              <a:t>       </a:t>
            </a:r>
            <a:r>
              <a:rPr lang="en-US" altLang="zh-CN" sz="3200" b="1" dirty="0">
                <a:solidFill>
                  <a:srgbClr val="7030A0"/>
                </a:solidFill>
                <a:latin typeface="华文楷体" pitchFamily="2" charset="-122"/>
                <a:ea typeface="华文楷体" pitchFamily="2" charset="-122"/>
              </a:rPr>
              <a:t>1KB=2</a:t>
            </a:r>
            <a:r>
              <a:rPr lang="en-US" altLang="zh-CN" sz="3200" b="1" baseline="30000" dirty="0">
                <a:solidFill>
                  <a:srgbClr val="7030A0"/>
                </a:solidFill>
                <a:latin typeface="华文楷体" pitchFamily="2" charset="-122"/>
                <a:ea typeface="华文楷体" pitchFamily="2" charset="-122"/>
              </a:rPr>
              <a:t>10</a:t>
            </a:r>
            <a:r>
              <a:rPr lang="en-US" altLang="zh-CN" sz="3200" b="1" dirty="0">
                <a:solidFill>
                  <a:srgbClr val="7030A0"/>
                </a:solidFill>
                <a:latin typeface="华文楷体" pitchFamily="2" charset="-122"/>
                <a:ea typeface="华文楷体" pitchFamily="2" charset="-122"/>
              </a:rPr>
              <a:t>B=1024B</a:t>
            </a:r>
            <a:endParaRPr lang="zh-CN" altLang="zh-CN" sz="3200" b="1" dirty="0">
              <a:solidFill>
                <a:srgbClr val="7030A0"/>
              </a:solidFill>
              <a:latin typeface="华文楷体" pitchFamily="2" charset="-122"/>
              <a:ea typeface="华文楷体" pitchFamily="2" charset="-122"/>
            </a:endParaRPr>
          </a:p>
          <a:p>
            <a:pPr latinLnBrk="1">
              <a:spcBef>
                <a:spcPts val="1200"/>
              </a:spcBef>
            </a:pPr>
            <a:r>
              <a:rPr lang="en-US" altLang="zh-CN" sz="3200" b="1" dirty="0">
                <a:solidFill>
                  <a:srgbClr val="7030A0"/>
                </a:solidFill>
                <a:latin typeface="华文楷体" pitchFamily="2" charset="-122"/>
                <a:ea typeface="华文楷体" pitchFamily="2" charset="-122"/>
              </a:rPr>
              <a:t>       1MB=2</a:t>
            </a:r>
            <a:r>
              <a:rPr lang="en-US" altLang="zh-CN" sz="3200" b="1" baseline="30000" dirty="0">
                <a:solidFill>
                  <a:srgbClr val="7030A0"/>
                </a:solidFill>
                <a:latin typeface="华文楷体" pitchFamily="2" charset="-122"/>
                <a:ea typeface="华文楷体" pitchFamily="2" charset="-122"/>
              </a:rPr>
              <a:t>20</a:t>
            </a:r>
            <a:r>
              <a:rPr lang="en-US" altLang="zh-CN" sz="3200" b="1" dirty="0">
                <a:solidFill>
                  <a:srgbClr val="7030A0"/>
                </a:solidFill>
                <a:latin typeface="华文楷体" pitchFamily="2" charset="-122"/>
                <a:ea typeface="华文楷体" pitchFamily="2" charset="-122"/>
              </a:rPr>
              <a:t>B=1024KB</a:t>
            </a:r>
            <a:endParaRPr lang="zh-CN" altLang="zh-CN" sz="3200" b="1" dirty="0">
              <a:solidFill>
                <a:srgbClr val="7030A0"/>
              </a:solidFill>
              <a:latin typeface="华文楷体" pitchFamily="2" charset="-122"/>
              <a:ea typeface="华文楷体" pitchFamily="2" charset="-122"/>
            </a:endParaRPr>
          </a:p>
          <a:p>
            <a:pPr latinLnBrk="1">
              <a:spcBef>
                <a:spcPts val="1200"/>
              </a:spcBef>
            </a:pPr>
            <a:r>
              <a:rPr lang="en-US" altLang="zh-CN" sz="3200" b="1" dirty="0">
                <a:solidFill>
                  <a:srgbClr val="7030A0"/>
                </a:solidFill>
                <a:latin typeface="华文楷体" pitchFamily="2" charset="-122"/>
                <a:ea typeface="华文楷体" pitchFamily="2" charset="-122"/>
              </a:rPr>
              <a:t>       1GB=2</a:t>
            </a:r>
            <a:r>
              <a:rPr lang="en-US" altLang="zh-CN" sz="3200" b="1" baseline="30000" dirty="0">
                <a:solidFill>
                  <a:srgbClr val="7030A0"/>
                </a:solidFill>
                <a:latin typeface="华文楷体" pitchFamily="2" charset="-122"/>
                <a:ea typeface="华文楷体" pitchFamily="2" charset="-122"/>
              </a:rPr>
              <a:t>30</a:t>
            </a:r>
            <a:r>
              <a:rPr lang="en-US" altLang="zh-CN" sz="3200" b="1" dirty="0">
                <a:solidFill>
                  <a:srgbClr val="7030A0"/>
                </a:solidFill>
                <a:latin typeface="华文楷体" pitchFamily="2" charset="-122"/>
                <a:ea typeface="华文楷体" pitchFamily="2" charset="-122"/>
              </a:rPr>
              <a:t>B=1024MB</a:t>
            </a:r>
            <a:endParaRPr lang="zh-CN" altLang="zh-CN" sz="3200" b="1" dirty="0">
              <a:solidFill>
                <a:srgbClr val="7030A0"/>
              </a:solidFill>
              <a:latin typeface="华文楷体" pitchFamily="2" charset="-122"/>
              <a:ea typeface="华文楷体" pitchFamily="2" charset="-122"/>
            </a:endParaRPr>
          </a:p>
          <a:p>
            <a:pPr latinLnBrk="1">
              <a:spcBef>
                <a:spcPts val="1200"/>
              </a:spcBef>
            </a:pPr>
            <a:r>
              <a:rPr lang="en-US" altLang="zh-CN" sz="3200" b="1" dirty="0">
                <a:solidFill>
                  <a:srgbClr val="7030A0"/>
                </a:solidFill>
                <a:latin typeface="华文楷体" pitchFamily="2" charset="-122"/>
                <a:ea typeface="华文楷体" pitchFamily="2" charset="-122"/>
              </a:rPr>
              <a:t>       1TB=2</a:t>
            </a:r>
            <a:r>
              <a:rPr lang="en-US" altLang="zh-CN" sz="3200" b="1" baseline="30000" dirty="0">
                <a:solidFill>
                  <a:srgbClr val="7030A0"/>
                </a:solidFill>
                <a:latin typeface="华文楷体" pitchFamily="2" charset="-122"/>
                <a:ea typeface="华文楷体" pitchFamily="2" charset="-122"/>
              </a:rPr>
              <a:t>40</a:t>
            </a:r>
            <a:r>
              <a:rPr lang="en-US" altLang="zh-CN" sz="3200" b="1" dirty="0">
                <a:solidFill>
                  <a:srgbClr val="7030A0"/>
                </a:solidFill>
                <a:latin typeface="华文楷体" pitchFamily="2" charset="-122"/>
                <a:ea typeface="华文楷体" pitchFamily="2" charset="-122"/>
              </a:rPr>
              <a:t>B=1024GB</a:t>
            </a:r>
            <a:endParaRPr lang="zh-CN" altLang="zh-CN" sz="3200" b="1" dirty="0">
              <a:solidFill>
                <a:srgbClr val="7030A0"/>
              </a:solidFill>
              <a:latin typeface="华文楷体" pitchFamily="2" charset="-122"/>
              <a:ea typeface="华文楷体" pitchFamily="2" charset="-122"/>
            </a:endParaRPr>
          </a:p>
          <a:p>
            <a:endParaRPr lang="zh-CN" altLang="en-US" sz="3200" b="1" dirty="0">
              <a:latin typeface="华文楷体" pitchFamily="2" charset="-122"/>
              <a:ea typeface="华文楷体" pitchFamily="2" charset="-122"/>
            </a:endParaRPr>
          </a:p>
        </p:txBody>
      </p:sp>
      <p:sp>
        <p:nvSpPr>
          <p:cNvPr id="6"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65" name="Rectangle 17"/>
          <p:cNvSpPr>
            <a:spLocks noChangeArrowheads="1"/>
          </p:cNvSpPr>
          <p:nvPr/>
        </p:nvSpPr>
        <p:spPr bwMode="auto">
          <a:xfrm>
            <a:off x="323850" y="1341438"/>
            <a:ext cx="5543550" cy="598487"/>
          </a:xfrm>
          <a:prstGeom prst="rect">
            <a:avLst/>
          </a:prstGeom>
          <a:noFill/>
          <a:ln w="9525">
            <a:noFill/>
            <a:miter lim="800000"/>
            <a:headEnd/>
            <a:tailEnd/>
          </a:ln>
        </p:spPr>
        <p:txBody>
          <a:bodyPr lIns="90488" tIns="44450" rIns="90488" bIns="44450" anchor="ctr"/>
          <a:lstStyle/>
          <a:p>
            <a:pPr eaLnBrk="1" hangingPunct="1"/>
            <a:r>
              <a:rPr kumimoji="0" lang="zh-CN" altLang="en-US" b="1" dirty="0">
                <a:latin typeface="Arial" pitchFamily="34" charset="0"/>
                <a:ea typeface="隶书" pitchFamily="49" charset="-122"/>
              </a:rPr>
              <a:t>整数分为无符号数和带符号数。</a:t>
            </a:r>
          </a:p>
        </p:txBody>
      </p:sp>
      <p:sp>
        <p:nvSpPr>
          <p:cNvPr id="2765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28693" name="Rectangle 21"/>
          <p:cNvSpPr>
            <a:spLocks noChangeArrowheads="1"/>
          </p:cNvSpPr>
          <p:nvPr/>
        </p:nvSpPr>
        <p:spPr bwMode="auto">
          <a:xfrm>
            <a:off x="84429" y="688937"/>
            <a:ext cx="3785308" cy="586957"/>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buFontTx/>
              <a:buAutoNum type="arabicPeriod"/>
              <a:defRPr/>
            </a:pPr>
            <a:r>
              <a:rPr lang="zh-CN" altLang="en-US" b="1" dirty="0">
                <a:solidFill>
                  <a:srgbClr val="0033CC"/>
                </a:solidFill>
                <a:latin typeface="华文楷体" pitchFamily="2" charset="-122"/>
                <a:ea typeface="华文楷体" pitchFamily="2" charset="-122"/>
              </a:rPr>
              <a:t>整数的计算机表示</a:t>
            </a:r>
          </a:p>
        </p:txBody>
      </p:sp>
      <p:grpSp>
        <p:nvGrpSpPr>
          <p:cNvPr id="20" name="Group 21"/>
          <p:cNvGrpSpPr>
            <a:grpSpLocks/>
          </p:cNvGrpSpPr>
          <p:nvPr/>
        </p:nvGrpSpPr>
        <p:grpSpPr bwMode="auto">
          <a:xfrm>
            <a:off x="250825" y="2257425"/>
            <a:ext cx="8642350" cy="3403600"/>
            <a:chOff x="295" y="1468"/>
            <a:chExt cx="4893" cy="2144"/>
          </a:xfrm>
        </p:grpSpPr>
        <p:sp>
          <p:nvSpPr>
            <p:cNvPr id="21" name="Text Box 3"/>
            <p:cNvSpPr txBox="1">
              <a:spLocks noChangeArrowheads="1"/>
            </p:cNvSpPr>
            <p:nvPr/>
          </p:nvSpPr>
          <p:spPr bwMode="auto">
            <a:xfrm>
              <a:off x="1659" y="1468"/>
              <a:ext cx="1101" cy="330"/>
            </a:xfrm>
            <a:prstGeom prst="rect">
              <a:avLst/>
            </a:prstGeom>
            <a:solidFill>
              <a:srgbClr val="FFFF00"/>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pPr>
              <a:r>
                <a:rPr kumimoji="0" lang="en-US" altLang="zh-CN" sz="2800" b="1" dirty="0">
                  <a:latin typeface="楷体_GB2312" pitchFamily="49" charset="-122"/>
                  <a:ea typeface="楷体_GB2312" pitchFamily="49" charset="-122"/>
                </a:rPr>
                <a:t> </a:t>
              </a:r>
              <a:r>
                <a:rPr kumimoji="0" lang="zh-CN" altLang="en-US" sz="2800" b="1" dirty="0">
                  <a:latin typeface="楷体_GB2312" pitchFamily="49" charset="-122"/>
                  <a:ea typeface="楷体_GB2312" pitchFamily="49" charset="-122"/>
                </a:rPr>
                <a:t>整数表示</a:t>
              </a:r>
            </a:p>
          </p:txBody>
        </p:sp>
        <p:sp>
          <p:nvSpPr>
            <p:cNvPr id="22" name="Text Box 4"/>
            <p:cNvSpPr txBox="1">
              <a:spLocks noChangeArrowheads="1"/>
            </p:cNvSpPr>
            <p:nvPr/>
          </p:nvSpPr>
          <p:spPr bwMode="auto">
            <a:xfrm>
              <a:off x="295" y="2389"/>
              <a:ext cx="1513" cy="330"/>
            </a:xfrm>
            <a:prstGeom prst="rect">
              <a:avLst/>
            </a:prstGeom>
            <a:solidFill>
              <a:schemeClr val="accent5">
                <a:lumMod val="20000"/>
                <a:lumOff val="80000"/>
              </a:schemeClr>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defRPr/>
              </a:pPr>
              <a:r>
                <a:rPr kumimoji="0" lang="en-US" altLang="zh-CN" sz="2800" b="1" dirty="0">
                  <a:latin typeface="楷体_GB2312" pitchFamily="49" charset="-122"/>
                  <a:ea typeface="楷体_GB2312" pitchFamily="49" charset="-122"/>
                </a:rPr>
                <a:t> </a:t>
              </a:r>
              <a:r>
                <a:rPr kumimoji="0" lang="zh-CN" altLang="en-US" sz="2800" b="1" dirty="0">
                  <a:latin typeface="楷体_GB2312" pitchFamily="49" charset="-122"/>
                  <a:ea typeface="楷体_GB2312" pitchFamily="49" charset="-122"/>
                </a:rPr>
                <a:t>无符号数</a:t>
              </a:r>
            </a:p>
          </p:txBody>
        </p:sp>
        <p:sp>
          <p:nvSpPr>
            <p:cNvPr id="23" name="Text Box 5"/>
            <p:cNvSpPr txBox="1">
              <a:spLocks noChangeArrowheads="1"/>
            </p:cNvSpPr>
            <p:nvPr/>
          </p:nvSpPr>
          <p:spPr bwMode="auto">
            <a:xfrm>
              <a:off x="2919" y="2389"/>
              <a:ext cx="1514" cy="330"/>
            </a:xfrm>
            <a:prstGeom prst="rect">
              <a:avLst/>
            </a:prstGeom>
            <a:solidFill>
              <a:schemeClr val="accent5">
                <a:lumMod val="20000"/>
                <a:lumOff val="80000"/>
              </a:schemeClr>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defRPr/>
              </a:pPr>
              <a:r>
                <a:rPr kumimoji="0" lang="en-US" altLang="zh-CN" sz="2800" b="1" dirty="0">
                  <a:latin typeface="楷体_GB2312" pitchFamily="49" charset="-122"/>
                  <a:ea typeface="楷体_GB2312" pitchFamily="49" charset="-122"/>
                </a:rPr>
                <a:t> </a:t>
              </a:r>
              <a:r>
                <a:rPr kumimoji="0" lang="zh-CN" altLang="en-US" sz="2800" b="1" dirty="0">
                  <a:latin typeface="楷体_GB2312" pitchFamily="49" charset="-122"/>
                  <a:ea typeface="楷体_GB2312" pitchFamily="49" charset="-122"/>
                </a:rPr>
                <a:t>带符号数</a:t>
              </a:r>
            </a:p>
          </p:txBody>
        </p:sp>
        <p:sp>
          <p:nvSpPr>
            <p:cNvPr id="24" name="Text Box 6"/>
            <p:cNvSpPr txBox="1">
              <a:spLocks noChangeArrowheads="1"/>
            </p:cNvSpPr>
            <p:nvPr/>
          </p:nvSpPr>
          <p:spPr bwMode="auto">
            <a:xfrm>
              <a:off x="1973" y="3270"/>
              <a:ext cx="1066" cy="330"/>
            </a:xfrm>
            <a:prstGeom prst="rect">
              <a:avLst/>
            </a:prstGeom>
            <a:solidFill>
              <a:schemeClr val="accent2">
                <a:lumMod val="20000"/>
                <a:lumOff val="80000"/>
              </a:schemeClr>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defRPr/>
              </a:pPr>
              <a:r>
                <a:rPr kumimoji="0" lang="zh-CN" altLang="en-US" sz="2800" b="1" dirty="0">
                  <a:latin typeface="楷体_GB2312" pitchFamily="49" charset="-122"/>
                  <a:ea typeface="楷体_GB2312" pitchFamily="49" charset="-122"/>
                </a:rPr>
                <a:t>原码表示</a:t>
              </a:r>
            </a:p>
          </p:txBody>
        </p:sp>
        <p:sp>
          <p:nvSpPr>
            <p:cNvPr id="25" name="Text Box 7"/>
            <p:cNvSpPr txBox="1">
              <a:spLocks noChangeArrowheads="1"/>
            </p:cNvSpPr>
            <p:nvPr/>
          </p:nvSpPr>
          <p:spPr bwMode="auto">
            <a:xfrm>
              <a:off x="3151" y="3270"/>
              <a:ext cx="1004" cy="342"/>
            </a:xfrm>
            <a:prstGeom prst="rect">
              <a:avLst/>
            </a:prstGeom>
            <a:solidFill>
              <a:schemeClr val="accent2">
                <a:lumMod val="20000"/>
                <a:lumOff val="80000"/>
              </a:schemeClr>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defRPr/>
              </a:pPr>
              <a:r>
                <a:rPr kumimoji="0" lang="zh-CN" altLang="en-US" sz="2800" b="1" dirty="0">
                  <a:latin typeface="楷体_GB2312" pitchFamily="49" charset="-122"/>
                  <a:ea typeface="楷体_GB2312" pitchFamily="49" charset="-122"/>
                </a:rPr>
                <a:t>补码表示</a:t>
              </a:r>
            </a:p>
          </p:txBody>
        </p:sp>
        <p:sp>
          <p:nvSpPr>
            <p:cNvPr id="26" name="Text Box 8"/>
            <p:cNvSpPr txBox="1">
              <a:spLocks noChangeArrowheads="1"/>
            </p:cNvSpPr>
            <p:nvPr/>
          </p:nvSpPr>
          <p:spPr bwMode="auto">
            <a:xfrm>
              <a:off x="4265" y="3270"/>
              <a:ext cx="923" cy="342"/>
            </a:xfrm>
            <a:prstGeom prst="rect">
              <a:avLst/>
            </a:prstGeom>
            <a:solidFill>
              <a:schemeClr val="accent2">
                <a:lumMod val="20000"/>
                <a:lumOff val="80000"/>
              </a:schemeClr>
            </a:solidFill>
            <a:ln w="38100">
              <a:solidFill>
                <a:schemeClr val="tx1"/>
              </a:solidFill>
              <a:miter lim="800000"/>
              <a:headEnd/>
              <a:tailEnd/>
            </a:ln>
          </p:spPr>
          <p:txBody>
            <a:bodyPr>
              <a:spAutoFit/>
            </a:bodyPr>
            <a:lstStyle/>
            <a:p>
              <a:pPr algn="ctr">
                <a:spcBef>
                  <a:spcPct val="50000"/>
                </a:spcBef>
                <a:buClr>
                  <a:srgbClr val="CC99FF"/>
                </a:buClr>
                <a:buFont typeface="Monotype Sorts" pitchFamily="2" charset="2"/>
                <a:buNone/>
                <a:defRPr/>
              </a:pPr>
              <a:r>
                <a:rPr kumimoji="0" lang="zh-CN" altLang="en-US" sz="2800" b="1" dirty="0">
                  <a:latin typeface="楷体_GB2312" pitchFamily="49" charset="-122"/>
                  <a:ea typeface="楷体_GB2312" pitchFamily="49" charset="-122"/>
                </a:rPr>
                <a:t>反码表示</a:t>
              </a:r>
            </a:p>
          </p:txBody>
        </p:sp>
        <p:sp>
          <p:nvSpPr>
            <p:cNvPr id="27" name="Line 9"/>
            <p:cNvSpPr>
              <a:spLocks noChangeShapeType="1"/>
            </p:cNvSpPr>
            <p:nvPr/>
          </p:nvSpPr>
          <p:spPr bwMode="auto">
            <a:xfrm>
              <a:off x="959" y="2135"/>
              <a:ext cx="2761" cy="0"/>
            </a:xfrm>
            <a:prstGeom prst="line">
              <a:avLst/>
            </a:prstGeom>
            <a:noFill/>
            <a:ln w="38100">
              <a:solidFill>
                <a:schemeClr val="tx1"/>
              </a:solidFill>
              <a:round/>
              <a:headEnd/>
              <a:tailEnd/>
            </a:ln>
          </p:spPr>
          <p:txBody>
            <a:bodyPr/>
            <a:lstStyle/>
            <a:p>
              <a:endParaRPr lang="zh-CN" altLang="en-US"/>
            </a:p>
          </p:txBody>
        </p:sp>
        <p:sp>
          <p:nvSpPr>
            <p:cNvPr id="28" name="Line 10"/>
            <p:cNvSpPr>
              <a:spLocks noChangeShapeType="1"/>
            </p:cNvSpPr>
            <p:nvPr/>
          </p:nvSpPr>
          <p:spPr bwMode="auto">
            <a:xfrm>
              <a:off x="2497" y="3037"/>
              <a:ext cx="2231" cy="0"/>
            </a:xfrm>
            <a:prstGeom prst="line">
              <a:avLst/>
            </a:prstGeom>
            <a:noFill/>
            <a:ln w="38100">
              <a:solidFill>
                <a:schemeClr val="tx1"/>
              </a:solidFill>
              <a:round/>
              <a:headEnd/>
              <a:tailEnd/>
            </a:ln>
          </p:spPr>
          <p:txBody>
            <a:bodyPr/>
            <a:lstStyle/>
            <a:p>
              <a:endParaRPr lang="zh-CN" altLang="en-US"/>
            </a:p>
          </p:txBody>
        </p:sp>
        <p:sp>
          <p:nvSpPr>
            <p:cNvPr id="29" name="Line 11"/>
            <p:cNvSpPr>
              <a:spLocks noChangeShapeType="1"/>
            </p:cNvSpPr>
            <p:nvPr/>
          </p:nvSpPr>
          <p:spPr bwMode="auto">
            <a:xfrm>
              <a:off x="3652" y="2704"/>
              <a:ext cx="0" cy="566"/>
            </a:xfrm>
            <a:prstGeom prst="line">
              <a:avLst/>
            </a:prstGeom>
            <a:noFill/>
            <a:ln w="38100">
              <a:solidFill>
                <a:schemeClr val="tx1"/>
              </a:solidFill>
              <a:round/>
              <a:headEnd/>
              <a:tailEnd/>
            </a:ln>
          </p:spPr>
          <p:txBody>
            <a:bodyPr/>
            <a:lstStyle/>
            <a:p>
              <a:endParaRPr lang="zh-CN" altLang="en-US"/>
            </a:p>
          </p:txBody>
        </p:sp>
        <p:sp>
          <p:nvSpPr>
            <p:cNvPr id="30" name="Line 12"/>
            <p:cNvSpPr>
              <a:spLocks noChangeShapeType="1"/>
            </p:cNvSpPr>
            <p:nvPr/>
          </p:nvSpPr>
          <p:spPr bwMode="auto">
            <a:xfrm>
              <a:off x="2497" y="3037"/>
              <a:ext cx="0" cy="233"/>
            </a:xfrm>
            <a:prstGeom prst="line">
              <a:avLst/>
            </a:prstGeom>
            <a:noFill/>
            <a:ln w="38100">
              <a:solidFill>
                <a:schemeClr val="tx1"/>
              </a:solidFill>
              <a:round/>
              <a:headEnd/>
              <a:tailEnd/>
            </a:ln>
          </p:spPr>
          <p:txBody>
            <a:bodyPr/>
            <a:lstStyle/>
            <a:p>
              <a:endParaRPr lang="zh-CN" altLang="en-US"/>
            </a:p>
          </p:txBody>
        </p:sp>
        <p:sp>
          <p:nvSpPr>
            <p:cNvPr id="31" name="Line 13"/>
            <p:cNvSpPr>
              <a:spLocks noChangeShapeType="1"/>
            </p:cNvSpPr>
            <p:nvPr/>
          </p:nvSpPr>
          <p:spPr bwMode="auto">
            <a:xfrm>
              <a:off x="4728" y="3037"/>
              <a:ext cx="0" cy="233"/>
            </a:xfrm>
            <a:prstGeom prst="line">
              <a:avLst/>
            </a:prstGeom>
            <a:noFill/>
            <a:ln w="38100">
              <a:solidFill>
                <a:schemeClr val="tx1"/>
              </a:solidFill>
              <a:round/>
              <a:headEnd/>
              <a:tailEnd/>
            </a:ln>
          </p:spPr>
          <p:txBody>
            <a:bodyPr/>
            <a:lstStyle/>
            <a:p>
              <a:endParaRPr lang="zh-CN" altLang="en-US"/>
            </a:p>
          </p:txBody>
        </p:sp>
        <p:sp>
          <p:nvSpPr>
            <p:cNvPr id="32" name="Line 14"/>
            <p:cNvSpPr>
              <a:spLocks noChangeShapeType="1"/>
            </p:cNvSpPr>
            <p:nvPr/>
          </p:nvSpPr>
          <p:spPr bwMode="auto">
            <a:xfrm>
              <a:off x="2193" y="1798"/>
              <a:ext cx="0" cy="337"/>
            </a:xfrm>
            <a:prstGeom prst="line">
              <a:avLst/>
            </a:prstGeom>
            <a:noFill/>
            <a:ln w="38100">
              <a:solidFill>
                <a:schemeClr val="tx1"/>
              </a:solidFill>
              <a:round/>
              <a:headEnd/>
              <a:tailEnd/>
            </a:ln>
          </p:spPr>
          <p:txBody>
            <a:bodyPr/>
            <a:lstStyle/>
            <a:p>
              <a:endParaRPr lang="zh-CN" altLang="en-US"/>
            </a:p>
          </p:txBody>
        </p:sp>
        <p:sp>
          <p:nvSpPr>
            <p:cNvPr id="33" name="Line 15"/>
            <p:cNvSpPr>
              <a:spLocks noChangeShapeType="1"/>
            </p:cNvSpPr>
            <p:nvPr/>
          </p:nvSpPr>
          <p:spPr bwMode="auto">
            <a:xfrm>
              <a:off x="959" y="2135"/>
              <a:ext cx="0" cy="254"/>
            </a:xfrm>
            <a:prstGeom prst="line">
              <a:avLst/>
            </a:prstGeom>
            <a:noFill/>
            <a:ln w="38100">
              <a:solidFill>
                <a:schemeClr val="tx1"/>
              </a:solidFill>
              <a:round/>
              <a:headEnd/>
              <a:tailEnd/>
            </a:ln>
          </p:spPr>
          <p:txBody>
            <a:bodyPr/>
            <a:lstStyle/>
            <a:p>
              <a:endParaRPr lang="zh-CN" altLang="en-US"/>
            </a:p>
          </p:txBody>
        </p:sp>
        <p:sp>
          <p:nvSpPr>
            <p:cNvPr id="34" name="Line 16"/>
            <p:cNvSpPr>
              <a:spLocks noChangeShapeType="1"/>
            </p:cNvSpPr>
            <p:nvPr/>
          </p:nvSpPr>
          <p:spPr bwMode="auto">
            <a:xfrm>
              <a:off x="3732" y="2129"/>
              <a:ext cx="0" cy="255"/>
            </a:xfrm>
            <a:prstGeom prst="line">
              <a:avLst/>
            </a:prstGeom>
            <a:noFill/>
            <a:ln w="381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65"/>
                                        </p:tgtEl>
                                        <p:attrNameLst>
                                          <p:attrName>style.visibility</p:attrName>
                                        </p:attrNameLst>
                                      </p:cBhvr>
                                      <p:to>
                                        <p:strVal val="visible"/>
                                      </p:to>
                                    </p:set>
                                    <p:animEffect transition="in" filter="blinds(horizontal)">
                                      <p:cBhvr>
                                        <p:cTn id="7" dur="500"/>
                                        <p:tgtEl>
                                          <p:spTgt spid="2324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107950" y="692150"/>
            <a:ext cx="8820150" cy="2376488"/>
          </a:xfrm>
          <a:prstGeom prst="rect">
            <a:avLst/>
          </a:prstGeom>
          <a:noFill/>
          <a:ln w="9525">
            <a:noFill/>
            <a:miter lim="800000"/>
            <a:headEnd/>
            <a:tailEnd/>
          </a:ln>
        </p:spPr>
        <p:txBody>
          <a:bodyPr/>
          <a:lstStyle/>
          <a:p>
            <a:pPr marL="342900" indent="-342900" algn="l">
              <a:lnSpc>
                <a:spcPct val="115000"/>
              </a:lnSpc>
              <a:buClr>
                <a:schemeClr val="accent2"/>
              </a:buClr>
              <a:buSzPct val="80000"/>
              <a:buFont typeface="Wingdings" pitchFamily="2" charset="2"/>
              <a:buNone/>
            </a:pPr>
            <a:r>
              <a:rPr kumimoji="0" lang="zh-CN" altLang="en-US" b="1" dirty="0">
                <a:solidFill>
                  <a:srgbClr val="FF0000"/>
                </a:solidFill>
                <a:latin typeface="楷体_GB2312" pitchFamily="49" charset="-122"/>
                <a:ea typeface="楷体_GB2312" pitchFamily="49" charset="-122"/>
              </a:rPr>
              <a:t>无符号数用于：</a:t>
            </a:r>
          </a:p>
          <a:p>
            <a:pPr marL="800100" lvl="1" indent="-342900" algn="l">
              <a:lnSpc>
                <a:spcPct val="115000"/>
              </a:lnSpc>
              <a:buClr>
                <a:srgbClr val="660033"/>
              </a:buClr>
              <a:buSzPct val="120000"/>
              <a:buFont typeface="Wingdings" pitchFamily="2" charset="2"/>
              <a:buChar char="l"/>
            </a:pPr>
            <a:r>
              <a:rPr kumimoji="0" lang="zh-CN" altLang="en-US" b="1" dirty="0">
                <a:latin typeface="楷体_GB2312" pitchFamily="49" charset="-122"/>
                <a:ea typeface="楷体_GB2312" pitchFamily="49" charset="-122"/>
              </a:rPr>
              <a:t> </a:t>
            </a:r>
            <a:r>
              <a:rPr kumimoji="0" lang="zh-CN" altLang="en-US" b="1" dirty="0">
                <a:solidFill>
                  <a:srgbClr val="3333FF"/>
                </a:solidFill>
                <a:latin typeface="楷体_GB2312" pitchFamily="49" charset="-122"/>
                <a:ea typeface="楷体_GB2312" pitchFamily="49" charset="-122"/>
              </a:rPr>
              <a:t>计数。</a:t>
            </a:r>
            <a:r>
              <a:rPr kumimoji="0" lang="zh-CN" altLang="en-US" b="1" dirty="0">
                <a:latin typeface="楷体_GB2312" pitchFamily="49" charset="-122"/>
                <a:ea typeface="楷体_GB2312" pitchFamily="49" charset="-122"/>
              </a:rPr>
              <a:t>当计数时，不需要负数。</a:t>
            </a:r>
          </a:p>
          <a:p>
            <a:pPr marL="800100" lvl="1" indent="-342900" algn="l">
              <a:lnSpc>
                <a:spcPct val="115000"/>
              </a:lnSpc>
              <a:buClr>
                <a:srgbClr val="660033"/>
              </a:buClr>
              <a:buSzPct val="120000"/>
              <a:buFont typeface="Wingdings" pitchFamily="2" charset="2"/>
              <a:buChar char="l"/>
            </a:pPr>
            <a:r>
              <a:rPr kumimoji="0" lang="zh-CN" altLang="en-US" b="1" dirty="0">
                <a:latin typeface="楷体_GB2312" pitchFamily="49" charset="-122"/>
                <a:ea typeface="楷体_GB2312" pitchFamily="49" charset="-122"/>
              </a:rPr>
              <a:t> </a:t>
            </a:r>
            <a:r>
              <a:rPr kumimoji="0" lang="zh-CN" altLang="en-US" b="1" dirty="0">
                <a:solidFill>
                  <a:srgbClr val="3333FF"/>
                </a:solidFill>
                <a:latin typeface="楷体_GB2312" pitchFamily="49" charset="-122"/>
                <a:ea typeface="楷体_GB2312" pitchFamily="49" charset="-122"/>
              </a:rPr>
              <a:t>表示地址。</a:t>
            </a:r>
            <a:r>
              <a:rPr kumimoji="0" lang="zh-CN" altLang="en-US" b="1" dirty="0">
                <a:latin typeface="楷体_GB2312" pitchFamily="49" charset="-122"/>
                <a:ea typeface="楷体_GB2312" pitchFamily="49" charset="-122"/>
              </a:rPr>
              <a:t>指向另一个存储单元的地址， 不需要负数。</a:t>
            </a:r>
          </a:p>
          <a:p>
            <a:pPr marL="800100" lvl="1" indent="-342900" algn="l">
              <a:lnSpc>
                <a:spcPct val="115000"/>
              </a:lnSpc>
              <a:buClr>
                <a:schemeClr val="accent2"/>
              </a:buClr>
              <a:buSzPct val="80000"/>
              <a:buFont typeface="Wingdings" pitchFamily="2" charset="2"/>
              <a:buChar char="Ø"/>
            </a:pPr>
            <a:endParaRPr kumimoji="0" lang="en-US" altLang="zh-CN" b="1" dirty="0">
              <a:latin typeface="楷体_GB2312" pitchFamily="49" charset="-122"/>
              <a:ea typeface="楷体_GB2312" pitchFamily="49" charset="-122"/>
            </a:endParaRPr>
          </a:p>
        </p:txBody>
      </p:sp>
      <p:sp>
        <p:nvSpPr>
          <p:cNvPr id="232458" name="Text Box 6"/>
          <p:cNvSpPr txBox="1">
            <a:spLocks noChangeArrowheads="1"/>
          </p:cNvSpPr>
          <p:nvPr/>
        </p:nvSpPr>
        <p:spPr bwMode="auto">
          <a:xfrm>
            <a:off x="608013" y="5507038"/>
            <a:ext cx="4324350" cy="955675"/>
          </a:xfrm>
          <a:prstGeom prst="rect">
            <a:avLst/>
          </a:prstGeom>
          <a:noFill/>
          <a:ln w="28575">
            <a:noFill/>
            <a:miter lim="800000"/>
            <a:headEnd/>
            <a:tailEnd/>
          </a:ln>
        </p:spPr>
        <p:txBody>
          <a:bodyPr lIns="90000" tIns="46800" rIns="90000" bIns="46800">
            <a:spAutoFit/>
          </a:bodyPr>
          <a:lstStyle/>
          <a:p>
            <a:pPr algn="l"/>
            <a:r>
              <a:rPr kumimoji="0" lang="zh-CN" altLang="en-US" sz="2800" b="1">
                <a:solidFill>
                  <a:srgbClr val="3333FF"/>
                </a:solidFill>
                <a:latin typeface="隶书" pitchFamily="49" charset="-122"/>
                <a:ea typeface="隶书" pitchFamily="49" charset="-122"/>
              </a:rPr>
              <a:t>最高有效位表示符号</a:t>
            </a:r>
          </a:p>
          <a:p>
            <a:pPr algn="l"/>
            <a:r>
              <a:rPr kumimoji="0" lang="en-US" altLang="zh-CN" sz="2800" b="1">
                <a:solidFill>
                  <a:srgbClr val="FF0000"/>
                </a:solidFill>
                <a:latin typeface="隶书" pitchFamily="49" charset="-122"/>
                <a:ea typeface="隶书" pitchFamily="49" charset="-122"/>
              </a:rPr>
              <a:t>0 </a:t>
            </a:r>
            <a:r>
              <a:rPr kumimoji="0" lang="zh-CN" altLang="en-US" sz="2800" b="1">
                <a:solidFill>
                  <a:srgbClr val="3333FF"/>
                </a:solidFill>
                <a:latin typeface="隶书" pitchFamily="49" charset="-122"/>
                <a:ea typeface="隶书" pitchFamily="49" charset="-122"/>
              </a:rPr>
              <a:t>表示正号；</a:t>
            </a:r>
            <a:r>
              <a:rPr kumimoji="0" lang="en-US" altLang="zh-CN" sz="2800" b="1">
                <a:solidFill>
                  <a:srgbClr val="FF0000"/>
                </a:solidFill>
                <a:latin typeface="隶书" pitchFamily="49" charset="-122"/>
                <a:ea typeface="隶书" pitchFamily="49" charset="-122"/>
              </a:rPr>
              <a:t>1</a:t>
            </a:r>
            <a:r>
              <a:rPr kumimoji="0" lang="en-US" altLang="zh-CN" sz="2800" b="1">
                <a:solidFill>
                  <a:srgbClr val="3333FF"/>
                </a:solidFill>
                <a:latin typeface="隶书" pitchFamily="49" charset="-122"/>
                <a:ea typeface="隶书" pitchFamily="49" charset="-122"/>
              </a:rPr>
              <a:t> </a:t>
            </a:r>
            <a:r>
              <a:rPr kumimoji="0" lang="zh-CN" altLang="en-US" sz="2800" b="1">
                <a:solidFill>
                  <a:srgbClr val="3333FF"/>
                </a:solidFill>
                <a:latin typeface="隶书" pitchFamily="49" charset="-122"/>
                <a:ea typeface="隶书" pitchFamily="49" charset="-122"/>
              </a:rPr>
              <a:t>表示负号</a:t>
            </a:r>
          </a:p>
        </p:txBody>
      </p:sp>
      <p:sp>
        <p:nvSpPr>
          <p:cNvPr id="232459" name="Text Box 7"/>
          <p:cNvSpPr txBox="1">
            <a:spLocks noChangeArrowheads="1"/>
          </p:cNvSpPr>
          <p:nvPr/>
        </p:nvSpPr>
        <p:spPr bwMode="auto">
          <a:xfrm>
            <a:off x="6134100" y="5456238"/>
            <a:ext cx="1984375" cy="525462"/>
          </a:xfrm>
          <a:prstGeom prst="rect">
            <a:avLst/>
          </a:prstGeom>
          <a:noFill/>
          <a:ln w="28575">
            <a:noFill/>
            <a:miter lim="800000"/>
            <a:headEnd/>
            <a:tailEnd/>
          </a:ln>
        </p:spPr>
        <p:txBody>
          <a:bodyPr wrap="none" lIns="90000" tIns="46800" rIns="90000" bIns="46800">
            <a:spAutoFit/>
          </a:bodyPr>
          <a:lstStyle/>
          <a:p>
            <a:pPr algn="l"/>
            <a:r>
              <a:rPr kumimoji="0" lang="zh-CN" altLang="en-US" sz="2800" b="1">
                <a:solidFill>
                  <a:srgbClr val="3333FF"/>
                </a:solidFill>
                <a:latin typeface="隶书" pitchFamily="49" charset="-122"/>
                <a:ea typeface="隶书" pitchFamily="49" charset="-122"/>
              </a:rPr>
              <a:t>最低有效位</a:t>
            </a:r>
          </a:p>
        </p:txBody>
      </p:sp>
      <p:sp>
        <p:nvSpPr>
          <p:cNvPr id="232460" name="Text Box 8"/>
          <p:cNvSpPr txBox="1">
            <a:spLocks noChangeArrowheads="1"/>
          </p:cNvSpPr>
          <p:nvPr/>
        </p:nvSpPr>
        <p:spPr bwMode="auto">
          <a:xfrm>
            <a:off x="1317625" y="4652963"/>
            <a:ext cx="6211888" cy="587375"/>
          </a:xfrm>
          <a:prstGeom prst="rect">
            <a:avLst/>
          </a:prstGeom>
          <a:solidFill>
            <a:srgbClr val="FFFF99"/>
          </a:solidFill>
          <a:ln w="28575">
            <a:noFill/>
            <a:miter lim="800000"/>
            <a:headEnd/>
            <a:tailEnd/>
          </a:ln>
        </p:spPr>
        <p:txBody>
          <a:bodyPr wrap="none" lIns="90000" tIns="46800" rIns="90000" bIns="46800">
            <a:spAutoFit/>
          </a:bodyPr>
          <a:lstStyle/>
          <a:p>
            <a:pPr algn="l">
              <a:spcBef>
                <a:spcPct val="20000"/>
              </a:spcBef>
              <a:buClr>
                <a:schemeClr val="folHlink"/>
              </a:buClr>
              <a:buSzPct val="60000"/>
              <a:buFont typeface="Wingdings" pitchFamily="2" charset="2"/>
              <a:buNone/>
            </a:pPr>
            <a:r>
              <a:rPr kumimoji="0" lang="en-US" altLang="zh-CN" b="1">
                <a:solidFill>
                  <a:srgbClr val="000000"/>
                </a:solidFill>
                <a:latin typeface="Tahoma" pitchFamily="34" charset="0"/>
                <a:ea typeface="楷体_GB2312" pitchFamily="49" charset="-122"/>
              </a:rPr>
              <a:t>B7  B6  B5  B4  B3  B2  B1  B0</a:t>
            </a:r>
          </a:p>
        </p:txBody>
      </p:sp>
      <p:sp>
        <p:nvSpPr>
          <p:cNvPr id="232461" name="Rectangle 9"/>
          <p:cNvSpPr>
            <a:spLocks noChangeArrowheads="1"/>
          </p:cNvSpPr>
          <p:nvPr/>
        </p:nvSpPr>
        <p:spPr bwMode="auto">
          <a:xfrm>
            <a:off x="179388" y="3213100"/>
            <a:ext cx="7632700" cy="1150938"/>
          </a:xfrm>
          <a:prstGeom prst="rect">
            <a:avLst/>
          </a:prstGeom>
          <a:noFill/>
          <a:ln w="9525">
            <a:noFill/>
            <a:miter lim="800000"/>
            <a:headEnd/>
            <a:tailEnd/>
          </a:ln>
        </p:spPr>
        <p:txBody>
          <a:bodyPr anchor="ctr"/>
          <a:lstStyle/>
          <a:p>
            <a:pPr algn="l"/>
            <a:r>
              <a:rPr kumimoji="0" lang="zh-CN" altLang="en-US" b="1">
                <a:solidFill>
                  <a:srgbClr val="FF0000"/>
                </a:solidFill>
                <a:latin typeface="楷体_GB2312" pitchFamily="49" charset="-122"/>
                <a:ea typeface="楷体_GB2312" pitchFamily="49" charset="-122"/>
              </a:rPr>
              <a:t>带符号数的表示：</a:t>
            </a:r>
            <a:r>
              <a:rPr kumimoji="0" lang="zh-CN" altLang="en-US" b="1">
                <a:latin typeface="楷体_GB2312" pitchFamily="49" charset="-122"/>
                <a:ea typeface="楷体_GB2312" pitchFamily="49" charset="-122"/>
              </a:rPr>
              <a:t/>
            </a:r>
            <a:br>
              <a:rPr kumimoji="0" lang="zh-CN" altLang="en-US" b="1">
                <a:latin typeface="楷体_GB2312" pitchFamily="49" charset="-122"/>
                <a:ea typeface="楷体_GB2312" pitchFamily="49" charset="-122"/>
              </a:rPr>
            </a:br>
            <a:r>
              <a:rPr kumimoji="0" lang="zh-CN" altLang="en-US" b="1">
                <a:latin typeface="楷体_GB2312" pitchFamily="49" charset="-122"/>
                <a:ea typeface="楷体_GB2312" pitchFamily="49" charset="-122"/>
              </a:rPr>
              <a:t>如果用</a:t>
            </a:r>
            <a:r>
              <a:rPr kumimoji="0" lang="en-US" altLang="zh-CN" b="1">
                <a:latin typeface="楷体_GB2312" pitchFamily="49" charset="-122"/>
                <a:ea typeface="楷体_GB2312" pitchFamily="49" charset="-122"/>
              </a:rPr>
              <a:t>8</a:t>
            </a:r>
            <a:r>
              <a:rPr kumimoji="0" lang="zh-CN" altLang="en-US" b="1">
                <a:latin typeface="楷体_GB2312" pitchFamily="49" charset="-122"/>
                <a:ea typeface="楷体_GB2312" pitchFamily="49" charset="-122"/>
              </a:rPr>
              <a:t>位二进制数表示一个有符号数：</a:t>
            </a:r>
          </a:p>
        </p:txBody>
      </p:sp>
      <p:sp>
        <p:nvSpPr>
          <p:cNvPr id="232462" name="Line 4"/>
          <p:cNvSpPr>
            <a:spLocks noChangeShapeType="1"/>
          </p:cNvSpPr>
          <p:nvPr/>
        </p:nvSpPr>
        <p:spPr bwMode="auto">
          <a:xfrm flipV="1">
            <a:off x="7092950" y="5157788"/>
            <a:ext cx="0" cy="428625"/>
          </a:xfrm>
          <a:prstGeom prst="line">
            <a:avLst/>
          </a:prstGeom>
          <a:noFill/>
          <a:ln w="57150">
            <a:solidFill>
              <a:srgbClr val="660033"/>
            </a:solidFill>
            <a:round/>
            <a:headEnd/>
            <a:tailEnd type="triangle" w="med" len="med"/>
          </a:ln>
        </p:spPr>
        <p:txBody>
          <a:bodyPr wrap="none" lIns="90000" tIns="46800" rIns="90000" bIns="46800" anchor="ctr"/>
          <a:lstStyle/>
          <a:p>
            <a:endParaRPr lang="zh-CN" altLang="en-US"/>
          </a:p>
        </p:txBody>
      </p:sp>
      <p:sp>
        <p:nvSpPr>
          <p:cNvPr id="232463" name="Line 4"/>
          <p:cNvSpPr>
            <a:spLocks noChangeShapeType="1"/>
          </p:cNvSpPr>
          <p:nvPr/>
        </p:nvSpPr>
        <p:spPr bwMode="auto">
          <a:xfrm flipV="1">
            <a:off x="1636713" y="5157788"/>
            <a:ext cx="0" cy="428625"/>
          </a:xfrm>
          <a:prstGeom prst="line">
            <a:avLst/>
          </a:prstGeom>
          <a:noFill/>
          <a:ln w="57150">
            <a:solidFill>
              <a:srgbClr val="660033"/>
            </a:solidFill>
            <a:round/>
            <a:headEnd/>
            <a:tailEnd type="triangle" w="med" len="med"/>
          </a:ln>
        </p:spPr>
        <p:txBody>
          <a:bodyPr wrap="none" lIns="90000" tIns="46800" rIns="90000" bIns="46800" anchor="ctr"/>
          <a:lstStyle/>
          <a:p>
            <a:endParaRPr lang="zh-CN" altLang="en-US"/>
          </a:p>
        </p:txBody>
      </p:sp>
      <p:sp>
        <p:nvSpPr>
          <p:cNvPr id="1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2461"/>
                                        </p:tgtEl>
                                        <p:attrNameLst>
                                          <p:attrName>style.visibility</p:attrName>
                                        </p:attrNameLst>
                                      </p:cBhvr>
                                      <p:to>
                                        <p:strVal val="visible"/>
                                      </p:to>
                                    </p:set>
                                    <p:animEffect transition="in" filter="blinds(horizontal)">
                                      <p:cBhvr>
                                        <p:cTn id="11" dur="500"/>
                                        <p:tgtEl>
                                          <p:spTgt spid="23246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32460"/>
                                        </p:tgtEl>
                                        <p:attrNameLst>
                                          <p:attrName>style.visibility</p:attrName>
                                        </p:attrNameLst>
                                      </p:cBhvr>
                                      <p:to>
                                        <p:strVal val="visible"/>
                                      </p:to>
                                    </p:set>
                                    <p:anim calcmode="lin" valueType="num">
                                      <p:cBhvr additive="base">
                                        <p:cTn id="16" dur="500" fill="hold"/>
                                        <p:tgtEl>
                                          <p:spTgt spid="232460"/>
                                        </p:tgtEl>
                                        <p:attrNameLst>
                                          <p:attrName>ppt_x</p:attrName>
                                        </p:attrNameLst>
                                      </p:cBhvr>
                                      <p:tavLst>
                                        <p:tav tm="0">
                                          <p:val>
                                            <p:strVal val="#ppt_x"/>
                                          </p:val>
                                        </p:tav>
                                        <p:tav tm="100000">
                                          <p:val>
                                            <p:strVal val="#ppt_x"/>
                                          </p:val>
                                        </p:tav>
                                      </p:tavLst>
                                    </p:anim>
                                    <p:anim calcmode="lin" valueType="num">
                                      <p:cBhvr additive="base">
                                        <p:cTn id="17" dur="500" fill="hold"/>
                                        <p:tgtEl>
                                          <p:spTgt spid="23246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32462"/>
                                        </p:tgtEl>
                                        <p:attrNameLst>
                                          <p:attrName>style.visibility</p:attrName>
                                        </p:attrNameLst>
                                      </p:cBhvr>
                                      <p:to>
                                        <p:strVal val="visible"/>
                                      </p:to>
                                    </p:set>
                                    <p:anim calcmode="lin" valueType="num">
                                      <p:cBhvr additive="base">
                                        <p:cTn id="20" dur="500" fill="hold"/>
                                        <p:tgtEl>
                                          <p:spTgt spid="232462"/>
                                        </p:tgtEl>
                                        <p:attrNameLst>
                                          <p:attrName>ppt_x</p:attrName>
                                        </p:attrNameLst>
                                      </p:cBhvr>
                                      <p:tavLst>
                                        <p:tav tm="0">
                                          <p:val>
                                            <p:strVal val="#ppt_x"/>
                                          </p:val>
                                        </p:tav>
                                        <p:tav tm="100000">
                                          <p:val>
                                            <p:strVal val="#ppt_x"/>
                                          </p:val>
                                        </p:tav>
                                      </p:tavLst>
                                    </p:anim>
                                    <p:anim calcmode="lin" valueType="num">
                                      <p:cBhvr additive="base">
                                        <p:cTn id="21" dur="500" fill="hold"/>
                                        <p:tgtEl>
                                          <p:spTgt spid="23246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32459"/>
                                        </p:tgtEl>
                                        <p:attrNameLst>
                                          <p:attrName>style.visibility</p:attrName>
                                        </p:attrNameLst>
                                      </p:cBhvr>
                                      <p:to>
                                        <p:strVal val="visible"/>
                                      </p:to>
                                    </p:set>
                                    <p:anim calcmode="lin" valueType="num">
                                      <p:cBhvr additive="base">
                                        <p:cTn id="24" dur="500" fill="hold"/>
                                        <p:tgtEl>
                                          <p:spTgt spid="232459"/>
                                        </p:tgtEl>
                                        <p:attrNameLst>
                                          <p:attrName>ppt_x</p:attrName>
                                        </p:attrNameLst>
                                      </p:cBhvr>
                                      <p:tavLst>
                                        <p:tav tm="0">
                                          <p:val>
                                            <p:strVal val="#ppt_x"/>
                                          </p:val>
                                        </p:tav>
                                        <p:tav tm="100000">
                                          <p:val>
                                            <p:strVal val="#ppt_x"/>
                                          </p:val>
                                        </p:tav>
                                      </p:tavLst>
                                    </p:anim>
                                    <p:anim calcmode="lin" valueType="num">
                                      <p:cBhvr additive="base">
                                        <p:cTn id="25" dur="500" fill="hold"/>
                                        <p:tgtEl>
                                          <p:spTgt spid="23245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2463"/>
                                        </p:tgtEl>
                                        <p:attrNameLst>
                                          <p:attrName>style.visibility</p:attrName>
                                        </p:attrNameLst>
                                      </p:cBhvr>
                                      <p:to>
                                        <p:strVal val="visible"/>
                                      </p:to>
                                    </p:set>
                                    <p:anim calcmode="lin" valueType="num">
                                      <p:cBhvr additive="base">
                                        <p:cTn id="30" dur="500" fill="hold"/>
                                        <p:tgtEl>
                                          <p:spTgt spid="232463"/>
                                        </p:tgtEl>
                                        <p:attrNameLst>
                                          <p:attrName>ppt_x</p:attrName>
                                        </p:attrNameLst>
                                      </p:cBhvr>
                                      <p:tavLst>
                                        <p:tav tm="0">
                                          <p:val>
                                            <p:strVal val="#ppt_x"/>
                                          </p:val>
                                        </p:tav>
                                        <p:tav tm="100000">
                                          <p:val>
                                            <p:strVal val="#ppt_x"/>
                                          </p:val>
                                        </p:tav>
                                      </p:tavLst>
                                    </p:anim>
                                    <p:anim calcmode="lin" valueType="num">
                                      <p:cBhvr additive="base">
                                        <p:cTn id="31" dur="500" fill="hold"/>
                                        <p:tgtEl>
                                          <p:spTgt spid="23246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32458"/>
                                        </p:tgtEl>
                                        <p:attrNameLst>
                                          <p:attrName>style.visibility</p:attrName>
                                        </p:attrNameLst>
                                      </p:cBhvr>
                                      <p:to>
                                        <p:strVal val="visible"/>
                                      </p:to>
                                    </p:set>
                                    <p:anim calcmode="lin" valueType="num">
                                      <p:cBhvr additive="base">
                                        <p:cTn id="34" dur="500" fill="hold"/>
                                        <p:tgtEl>
                                          <p:spTgt spid="232458"/>
                                        </p:tgtEl>
                                        <p:attrNameLst>
                                          <p:attrName>ppt_x</p:attrName>
                                        </p:attrNameLst>
                                      </p:cBhvr>
                                      <p:tavLst>
                                        <p:tav tm="0">
                                          <p:val>
                                            <p:strVal val="#ppt_x"/>
                                          </p:val>
                                        </p:tav>
                                        <p:tav tm="100000">
                                          <p:val>
                                            <p:strVal val="#ppt_x"/>
                                          </p:val>
                                        </p:tav>
                                      </p:tavLst>
                                    </p:anim>
                                    <p:anim calcmode="lin" valueType="num">
                                      <p:cBhvr additive="base">
                                        <p:cTn id="35" dur="500" fill="hold"/>
                                        <p:tgtEl>
                                          <p:spTgt spid="232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2458" grpId="0"/>
      <p:bldP spid="232459" grpId="0"/>
      <p:bldP spid="232460" grpId="0" animBg="1"/>
      <p:bldP spid="232461" grpId="0"/>
      <p:bldP spid="232462" grpId="0" animBg="1"/>
      <p:bldP spid="23246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ChangeArrowheads="1"/>
          </p:cNvSpPr>
          <p:nvPr/>
        </p:nvSpPr>
        <p:spPr bwMode="auto">
          <a:xfrm>
            <a:off x="-76200" y="1395413"/>
            <a:ext cx="8934480" cy="762000"/>
          </a:xfrm>
          <a:prstGeom prst="rect">
            <a:avLst/>
          </a:prstGeom>
          <a:noFill/>
          <a:ln w="9525">
            <a:noFill/>
            <a:miter lim="800000"/>
            <a:headEnd/>
            <a:tailEnd/>
          </a:ln>
        </p:spPr>
        <p:txBody>
          <a:bodyPr lIns="90488" tIns="44450" rIns="90488" bIns="44450"/>
          <a:lstStyle/>
          <a:p>
            <a:pPr marL="971550" lvl="1" indent="-514350" eaLnBrk="1" hangingPunct="1">
              <a:spcBef>
                <a:spcPct val="20000"/>
              </a:spcBef>
              <a:buClr>
                <a:srgbClr val="CC99FF"/>
              </a:buClr>
              <a:buBlip>
                <a:blip r:embed="rId3"/>
              </a:buBlip>
            </a:pPr>
            <a:r>
              <a:rPr kumimoji="0" lang="zh-CN" altLang="en-US" b="1" dirty="0" smtClean="0">
                <a:solidFill>
                  <a:srgbClr val="000064"/>
                </a:solidFill>
                <a:latin typeface="华文楷体" pitchFamily="2" charset="-122"/>
                <a:ea typeface="华文楷体" pitchFamily="2" charset="-122"/>
              </a:rPr>
              <a:t>定义：</a:t>
            </a:r>
            <a:r>
              <a:rPr lang="zh-CN" altLang="en-US" b="1" dirty="0" smtClean="0">
                <a:latin typeface="华文楷体" pitchFamily="2" charset="-122"/>
                <a:ea typeface="华文楷体" pitchFamily="2" charset="-122"/>
              </a:rPr>
              <a:t>分别用</a:t>
            </a:r>
            <a:r>
              <a:rPr lang="en-US" b="1" dirty="0" smtClean="0">
                <a:latin typeface="华文楷体" pitchFamily="2" charset="-122"/>
                <a:ea typeface="华文楷体" pitchFamily="2" charset="-122"/>
              </a:rPr>
              <a:t>0</a:t>
            </a:r>
            <a:r>
              <a:rPr lang="zh-CN" altLang="en-US" b="1" dirty="0" smtClean="0">
                <a:latin typeface="华文楷体" pitchFamily="2" charset="-122"/>
                <a:ea typeface="华文楷体" pitchFamily="2" charset="-122"/>
              </a:rPr>
              <a:t>和</a:t>
            </a:r>
            <a:r>
              <a:rPr lang="en-US"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代替数的正号和负号，并置于最高有效位上，绝对值部分置于右端，中间若有空位填上零</a:t>
            </a:r>
            <a:endParaRPr kumimoji="0" lang="zh-CN" altLang="en-US" b="1" dirty="0">
              <a:solidFill>
                <a:srgbClr val="000064"/>
              </a:solidFill>
              <a:latin typeface="华文楷体" pitchFamily="2" charset="-122"/>
              <a:ea typeface="华文楷体" pitchFamily="2" charset="-122"/>
            </a:endParaRPr>
          </a:p>
        </p:txBody>
      </p:sp>
      <p:sp>
        <p:nvSpPr>
          <p:cNvPr id="28675" name="Rectangle 4"/>
          <p:cNvSpPr>
            <a:spLocks noChangeArrowheads="1"/>
          </p:cNvSpPr>
          <p:nvPr/>
        </p:nvSpPr>
        <p:spPr bwMode="auto">
          <a:xfrm>
            <a:off x="-108520" y="642938"/>
            <a:ext cx="3797300" cy="663575"/>
          </a:xfrm>
          <a:prstGeom prst="rect">
            <a:avLst/>
          </a:prstGeom>
          <a:noFill/>
          <a:ln w="9525">
            <a:noFill/>
            <a:miter lim="800000"/>
            <a:headEnd/>
            <a:tailEnd/>
          </a:ln>
        </p:spPr>
        <p:txBody>
          <a:bodyPr lIns="90488" tIns="44450" rIns="90488" bIns="44450" anchor="ctr"/>
          <a:lstStyle/>
          <a:p>
            <a:pPr eaLnBrk="1" hangingPunct="1"/>
            <a:r>
              <a:rPr kumimoji="0" lang="zh-CN" altLang="en-US" b="1" dirty="0">
                <a:solidFill>
                  <a:srgbClr val="C00000"/>
                </a:solidFill>
                <a:latin typeface="Arial" pitchFamily="34" charset="0"/>
                <a:ea typeface="隶书" pitchFamily="49" charset="-122"/>
              </a:rPr>
              <a:t>（</a:t>
            </a:r>
            <a:r>
              <a:rPr kumimoji="0" lang="en-US" altLang="zh-CN" b="1" dirty="0">
                <a:solidFill>
                  <a:srgbClr val="C00000"/>
                </a:solidFill>
                <a:latin typeface="Arial" pitchFamily="34" charset="0"/>
                <a:ea typeface="隶书" pitchFamily="49" charset="-122"/>
              </a:rPr>
              <a:t>1</a:t>
            </a:r>
            <a:r>
              <a:rPr kumimoji="0" lang="zh-CN" altLang="en-US" b="1" dirty="0">
                <a:solidFill>
                  <a:srgbClr val="C00000"/>
                </a:solidFill>
                <a:latin typeface="Arial" pitchFamily="34" charset="0"/>
                <a:ea typeface="隶书" pitchFamily="49" charset="-122"/>
              </a:rPr>
              <a:t>）</a:t>
            </a:r>
            <a:r>
              <a:rPr kumimoji="0" lang="zh-CN" altLang="zh-CN" b="1" dirty="0">
                <a:solidFill>
                  <a:srgbClr val="C00000"/>
                </a:solidFill>
                <a:latin typeface="Arial" pitchFamily="34" charset="0"/>
                <a:ea typeface="隶书" pitchFamily="49" charset="-122"/>
              </a:rPr>
              <a:t>原码</a:t>
            </a:r>
          </a:p>
        </p:txBody>
      </p:sp>
      <p:sp>
        <p:nvSpPr>
          <p:cNvPr id="157702" name="Rectangle 6"/>
          <p:cNvSpPr>
            <a:spLocks noChangeArrowheads="1"/>
          </p:cNvSpPr>
          <p:nvPr/>
        </p:nvSpPr>
        <p:spPr bwMode="auto">
          <a:xfrm>
            <a:off x="467544" y="5000636"/>
            <a:ext cx="5357850" cy="1175706"/>
          </a:xfrm>
          <a:prstGeom prst="rect">
            <a:avLst/>
          </a:prstGeom>
          <a:noFill/>
          <a:ln w="57150">
            <a:noFill/>
            <a:miter lim="800000"/>
            <a:headEnd/>
            <a:tailEnd/>
          </a:ln>
          <a:effectLst>
            <a:prstShdw prst="shdw17" dist="17961" dir="2700000">
              <a:srgbClr val="004D00"/>
            </a:prstShdw>
          </a:effectLst>
        </p:spPr>
        <p:txBody>
          <a:bodyPr wrap="square">
            <a:spAutoFit/>
          </a:bodyPr>
          <a:lstStyle/>
          <a:p>
            <a:pPr indent="536575" eaLnBrk="1" hangingPunct="1">
              <a:spcBef>
                <a:spcPct val="20000"/>
              </a:spcBef>
              <a:buClr>
                <a:srgbClr val="CC99FF"/>
              </a:buClr>
              <a:buBlip>
                <a:blip r:embed="rId3"/>
              </a:buBlip>
            </a:pPr>
            <a:r>
              <a:rPr lang="en-US" altLang="zh-CN" b="1" dirty="0" smtClean="0">
                <a:latin typeface="隶书" pitchFamily="49" charset="-122"/>
                <a:ea typeface="隶书" pitchFamily="49" charset="-122"/>
              </a:rPr>
              <a:t>[+</a:t>
            </a:r>
            <a:r>
              <a:rPr lang="en-US" altLang="zh-CN" b="1" dirty="0">
                <a:latin typeface="隶书" pitchFamily="49" charset="-122"/>
                <a:ea typeface="隶书" pitchFamily="49" charset="-122"/>
              </a:rPr>
              <a:t>0]</a:t>
            </a:r>
            <a:r>
              <a:rPr lang="zh-CN" altLang="en-US" b="1" baseline="-25000" dirty="0">
                <a:latin typeface="隶书" pitchFamily="49" charset="-122"/>
                <a:ea typeface="隶书" pitchFamily="49" charset="-122"/>
              </a:rPr>
              <a:t>原</a:t>
            </a:r>
            <a:r>
              <a:rPr lang="en-US" altLang="zh-CN" b="1" dirty="0">
                <a:latin typeface="隶书" pitchFamily="49" charset="-122"/>
                <a:ea typeface="隶书" pitchFamily="49" charset="-122"/>
              </a:rPr>
              <a:t>=</a:t>
            </a:r>
            <a:r>
              <a:rPr lang="en-US" altLang="zh-CN" b="1" dirty="0">
                <a:solidFill>
                  <a:srgbClr val="800000"/>
                </a:solidFill>
                <a:latin typeface="隶书" pitchFamily="49" charset="-122"/>
                <a:ea typeface="隶书" pitchFamily="49" charset="-122"/>
              </a:rPr>
              <a:t>0</a:t>
            </a:r>
            <a:r>
              <a:rPr lang="en-US" altLang="zh-CN" b="1" dirty="0">
                <a:latin typeface="隶书" pitchFamily="49" charset="-122"/>
                <a:ea typeface="隶书" pitchFamily="49" charset="-122"/>
              </a:rPr>
              <a:t> 0000000</a:t>
            </a:r>
          </a:p>
          <a:p>
            <a:pPr indent="536575" eaLnBrk="1" hangingPunct="1">
              <a:spcBef>
                <a:spcPct val="20000"/>
              </a:spcBef>
              <a:buClr>
                <a:srgbClr val="CC99FF"/>
              </a:buClr>
              <a:buFont typeface="Monotype Sorts"/>
              <a:buNone/>
            </a:pPr>
            <a:r>
              <a:rPr lang="en-US" altLang="zh-CN" b="1" dirty="0" smtClean="0">
                <a:latin typeface="隶书" pitchFamily="49" charset="-122"/>
                <a:ea typeface="隶书" pitchFamily="49" charset="-122"/>
              </a:rPr>
              <a:t>[-</a:t>
            </a:r>
            <a:r>
              <a:rPr lang="en-US" altLang="zh-CN" b="1" dirty="0">
                <a:latin typeface="隶书" pitchFamily="49" charset="-122"/>
                <a:ea typeface="隶书" pitchFamily="49" charset="-122"/>
              </a:rPr>
              <a:t>0]</a:t>
            </a:r>
            <a:r>
              <a:rPr lang="zh-CN" altLang="en-US" b="1" baseline="-25000" dirty="0">
                <a:latin typeface="隶书" pitchFamily="49" charset="-122"/>
                <a:ea typeface="隶书" pitchFamily="49" charset="-122"/>
              </a:rPr>
              <a:t>原</a:t>
            </a:r>
            <a:r>
              <a:rPr lang="en-US" altLang="zh-CN" b="1" dirty="0">
                <a:latin typeface="隶书" pitchFamily="49" charset="-122"/>
                <a:ea typeface="隶书" pitchFamily="49" charset="-122"/>
              </a:rPr>
              <a:t>=</a:t>
            </a:r>
            <a:r>
              <a:rPr lang="en-US" altLang="zh-CN" b="1" dirty="0">
                <a:solidFill>
                  <a:srgbClr val="800000"/>
                </a:solidFill>
                <a:latin typeface="隶书" pitchFamily="49" charset="-122"/>
                <a:ea typeface="隶书" pitchFamily="49" charset="-122"/>
              </a:rPr>
              <a:t>1 </a:t>
            </a:r>
            <a:r>
              <a:rPr lang="en-US" altLang="zh-CN" b="1" dirty="0">
                <a:latin typeface="隶书" pitchFamily="49" charset="-122"/>
                <a:ea typeface="隶书" pitchFamily="49" charset="-122"/>
              </a:rPr>
              <a:t>0000000</a:t>
            </a:r>
          </a:p>
        </p:txBody>
      </p:sp>
      <p:sp>
        <p:nvSpPr>
          <p:cNvPr id="157704" name="Text Box 8"/>
          <p:cNvSpPr txBox="1">
            <a:spLocks noChangeArrowheads="1"/>
          </p:cNvSpPr>
          <p:nvPr/>
        </p:nvSpPr>
        <p:spPr bwMode="auto">
          <a:xfrm>
            <a:off x="430876" y="3000372"/>
            <a:ext cx="8677628" cy="1224951"/>
          </a:xfrm>
          <a:prstGeom prst="rect">
            <a:avLst/>
          </a:prstGeom>
          <a:noFill/>
          <a:ln w="12700">
            <a:noFill/>
            <a:miter lim="800000"/>
            <a:headEnd type="none" w="sm" len="sm"/>
            <a:tailEnd type="none" w="sm" len="sm"/>
          </a:ln>
          <a:effectLst/>
        </p:spPr>
        <p:txBody>
          <a:bodyPr wrap="square">
            <a:spAutoFit/>
          </a:bodyPr>
          <a:lstStyle/>
          <a:p>
            <a:pPr eaLnBrk="1" hangingPunct="1">
              <a:lnSpc>
                <a:spcPct val="115000"/>
              </a:lnSpc>
              <a:buClr>
                <a:schemeClr val="tx1"/>
              </a:buClr>
              <a:buBlip>
                <a:blip r:embed="rId3"/>
              </a:buBlip>
              <a:defRPr/>
            </a:pPr>
            <a:r>
              <a:rPr lang="en-US" altLang="zh-CN" b="1" dirty="0">
                <a:solidFill>
                  <a:srgbClr val="66CCFF"/>
                </a:solidFill>
                <a:latin typeface="华文楷体" pitchFamily="2" charset="-122"/>
                <a:ea typeface="华文楷体" pitchFamily="2" charset="-122"/>
              </a:rPr>
              <a:t> </a:t>
            </a:r>
            <a:r>
              <a:rPr kumimoji="0" lang="en-US" altLang="zh-CN" b="1" dirty="0">
                <a:solidFill>
                  <a:srgbClr val="000064"/>
                </a:solidFill>
                <a:latin typeface="华文楷体" pitchFamily="2" charset="-122"/>
                <a:ea typeface="华文楷体" pitchFamily="2" charset="-122"/>
              </a:rPr>
              <a:t> </a:t>
            </a:r>
            <a:r>
              <a:rPr lang="zh-CN" altLang="en-US" b="1" dirty="0" smtClean="0">
                <a:latin typeface="华文楷体" pitchFamily="2" charset="-122"/>
                <a:ea typeface="华文楷体" pitchFamily="2" charset="-122"/>
              </a:rPr>
              <a:t>原</a:t>
            </a:r>
            <a:r>
              <a:rPr lang="zh-CN" altLang="en-US" b="1" dirty="0">
                <a:latin typeface="华文楷体" pitchFamily="2" charset="-122"/>
                <a:ea typeface="华文楷体" pitchFamily="2" charset="-122"/>
              </a:rPr>
              <a:t>码的表示范围：</a:t>
            </a:r>
            <a:r>
              <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rPr>
              <a:t>–(2</a:t>
            </a:r>
            <a:r>
              <a:rPr lang="en-US" altLang="zh-CN" b="1" baseline="30000" dirty="0">
                <a:solidFill>
                  <a:srgbClr val="0033CC"/>
                </a:solidFill>
                <a:effectLst>
                  <a:outerShdw blurRad="38100" dist="38100" dir="2700000" algn="tl">
                    <a:srgbClr val="C0C0C0"/>
                  </a:outerShdw>
                </a:effectLst>
                <a:latin typeface="华文楷体" pitchFamily="2" charset="-122"/>
                <a:ea typeface="华文楷体" pitchFamily="2" charset="-122"/>
              </a:rPr>
              <a:t>n–1</a:t>
            </a:r>
            <a:r>
              <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rPr>
              <a:t>–1)~(2</a:t>
            </a:r>
            <a:r>
              <a:rPr lang="en-US" altLang="zh-CN" b="1" baseline="30000" dirty="0">
                <a:solidFill>
                  <a:srgbClr val="0033CC"/>
                </a:solidFill>
                <a:effectLst>
                  <a:outerShdw blurRad="38100" dist="38100" dir="2700000" algn="tl">
                    <a:srgbClr val="C0C0C0"/>
                  </a:outerShdw>
                </a:effectLst>
                <a:latin typeface="华文楷体" pitchFamily="2" charset="-122"/>
                <a:ea typeface="华文楷体" pitchFamily="2" charset="-122"/>
              </a:rPr>
              <a:t>n–1</a:t>
            </a:r>
            <a:r>
              <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rPr>
              <a:t>–1)</a:t>
            </a:r>
          </a:p>
          <a:p>
            <a:pPr eaLnBrk="1" hangingPunct="1">
              <a:lnSpc>
                <a:spcPct val="115000"/>
              </a:lnSpc>
              <a:buClr>
                <a:schemeClr val="tx1"/>
              </a:buClr>
              <a:buFont typeface="Monotype Sorts" pitchFamily="2" charset="2"/>
              <a:buNone/>
              <a:defRPr/>
            </a:pPr>
            <a:r>
              <a:rPr lang="en-US" altLang="zh-CN" sz="2800" b="1" dirty="0">
                <a:solidFill>
                  <a:srgbClr val="FF0000"/>
                </a:solidFill>
                <a:latin typeface="华文楷体" pitchFamily="2" charset="-122"/>
                <a:ea typeface="华文楷体" pitchFamily="2" charset="-122"/>
              </a:rPr>
              <a:t>      </a:t>
            </a:r>
            <a:r>
              <a:rPr lang="zh-CN" altLang="en-US" b="1" dirty="0">
                <a:latin typeface="华文楷体" pitchFamily="2" charset="-122"/>
                <a:ea typeface="华文楷体" pitchFamily="2" charset="-122"/>
              </a:rPr>
              <a:t>当</a:t>
            </a:r>
            <a:r>
              <a:rPr lang="en-US" altLang="zh-CN" b="1" dirty="0">
                <a:solidFill>
                  <a:srgbClr val="0033CC"/>
                </a:solidFill>
                <a:latin typeface="华文楷体" pitchFamily="2" charset="-122"/>
                <a:ea typeface="华文楷体" pitchFamily="2" charset="-122"/>
              </a:rPr>
              <a:t>n=8</a:t>
            </a:r>
            <a:r>
              <a:rPr lang="zh-CN" altLang="en-US" b="1" dirty="0">
                <a:latin typeface="华文楷体" pitchFamily="2" charset="-122"/>
                <a:ea typeface="华文楷体" pitchFamily="2" charset="-122"/>
              </a:rPr>
              <a:t>时，原码的表示范围 </a:t>
            </a:r>
            <a:r>
              <a:rPr lang="en-US" altLang="zh-CN" b="1" dirty="0">
                <a:solidFill>
                  <a:srgbClr val="0033CC"/>
                </a:solidFill>
                <a:latin typeface="华文楷体" pitchFamily="2" charset="-122"/>
                <a:ea typeface="华文楷体" pitchFamily="2" charset="-122"/>
              </a:rPr>
              <a:t>-</a:t>
            </a:r>
            <a:r>
              <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rPr>
              <a:t>127</a:t>
            </a:r>
            <a:r>
              <a:rPr lang="zh-CN" altLang="zh-CN" b="1" dirty="0">
                <a:solidFill>
                  <a:srgbClr val="0033CC"/>
                </a:solidFill>
                <a:effectLst>
                  <a:outerShdw blurRad="38100" dist="38100" dir="2700000" algn="tl">
                    <a:srgbClr val="C0C0C0"/>
                  </a:outerShdw>
                </a:effectLst>
                <a:latin typeface="华文楷体" pitchFamily="2" charset="-122"/>
                <a:ea typeface="华文楷体" pitchFamily="2" charset="-122"/>
              </a:rPr>
              <a:t>~+127</a:t>
            </a:r>
            <a:endPar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endParaRPr>
          </a:p>
        </p:txBody>
      </p:sp>
      <p:sp>
        <p:nvSpPr>
          <p:cNvPr id="28683"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12" name="Rectangle 6"/>
          <p:cNvSpPr>
            <a:spLocks noChangeArrowheads="1"/>
          </p:cNvSpPr>
          <p:nvPr/>
        </p:nvSpPr>
        <p:spPr bwMode="auto">
          <a:xfrm>
            <a:off x="467544" y="4286256"/>
            <a:ext cx="5357850" cy="584775"/>
          </a:xfrm>
          <a:prstGeom prst="rect">
            <a:avLst/>
          </a:prstGeom>
          <a:noFill/>
          <a:ln w="57150">
            <a:noFill/>
            <a:miter lim="800000"/>
            <a:headEnd/>
            <a:tailEnd/>
          </a:ln>
          <a:effectLst>
            <a:prstShdw prst="shdw17" dist="17961" dir="2700000">
              <a:srgbClr val="004D00"/>
            </a:prstShdw>
          </a:effectLst>
        </p:spPr>
        <p:txBody>
          <a:bodyPr wrap="square">
            <a:spAutoFit/>
          </a:bodyPr>
          <a:lstStyle/>
          <a:p>
            <a:pPr eaLnBrk="1" hangingPunct="1">
              <a:spcBef>
                <a:spcPct val="20000"/>
              </a:spcBef>
              <a:buClr>
                <a:srgbClr val="CC99FF"/>
              </a:buClr>
              <a:buBlip>
                <a:blip r:embed="rId3"/>
              </a:buBlip>
            </a:pP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不便于进行减法等运算</a:t>
            </a:r>
            <a:endParaRPr lang="en-US" altLang="zh-CN" b="1" dirty="0">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02"/>
                                        </p:tgtEl>
                                        <p:attrNameLst>
                                          <p:attrName>style.visibility</p:attrName>
                                        </p:attrNameLst>
                                      </p:cBhvr>
                                      <p:to>
                                        <p:strVal val="visible"/>
                                      </p:to>
                                    </p:set>
                                    <p:anim calcmode="lin" valueType="num">
                                      <p:cBhvr additive="base">
                                        <p:cTn id="13" dur="500" fill="hold"/>
                                        <p:tgtEl>
                                          <p:spTgt spid="157702"/>
                                        </p:tgtEl>
                                        <p:attrNameLst>
                                          <p:attrName>ppt_x</p:attrName>
                                        </p:attrNameLst>
                                      </p:cBhvr>
                                      <p:tavLst>
                                        <p:tav tm="0">
                                          <p:val>
                                            <p:strVal val="#ppt_x"/>
                                          </p:val>
                                        </p:tav>
                                        <p:tav tm="100000">
                                          <p:val>
                                            <p:strVal val="#ppt_x"/>
                                          </p:val>
                                        </p:tav>
                                      </p:tavLst>
                                    </p:anim>
                                    <p:anim calcmode="lin" valueType="num">
                                      <p:cBhvr additive="base">
                                        <p:cTn id="14"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704">
                                            <p:txEl>
                                              <p:pRg st="0" end="0"/>
                                            </p:txEl>
                                          </p:spTgt>
                                        </p:tgtEl>
                                        <p:attrNameLst>
                                          <p:attrName>style.visibility</p:attrName>
                                        </p:attrNameLst>
                                      </p:cBhvr>
                                      <p:to>
                                        <p:strVal val="visible"/>
                                      </p:to>
                                    </p:set>
                                    <p:anim calcmode="lin" valueType="num">
                                      <p:cBhvr additive="base">
                                        <p:cTn id="19" dur="500" fill="hold"/>
                                        <p:tgtEl>
                                          <p:spTgt spid="15770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7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704">
                                            <p:txEl>
                                              <p:pRg st="1" end="1"/>
                                            </p:txEl>
                                          </p:spTgt>
                                        </p:tgtEl>
                                        <p:attrNameLst>
                                          <p:attrName>style.visibility</p:attrName>
                                        </p:attrNameLst>
                                      </p:cBhvr>
                                      <p:to>
                                        <p:strVal val="visible"/>
                                      </p:to>
                                    </p:set>
                                    <p:anim calcmode="lin" valueType="num">
                                      <p:cBhvr additive="base">
                                        <p:cTn id="25" dur="500" fill="hold"/>
                                        <p:tgtEl>
                                          <p:spTgt spid="15770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7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P spid="157702" grpId="0"/>
      <p:bldP spid="157704" grpId="0" build="p" autoUpdateAnimBg="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08520" y="765523"/>
            <a:ext cx="8208963" cy="503237"/>
          </a:xfrm>
          <a:prstGeom prst="rect">
            <a:avLst/>
          </a:prstGeom>
          <a:noFill/>
          <a:ln w="9525">
            <a:noFill/>
            <a:miter lim="800000"/>
            <a:headEnd/>
            <a:tailEnd/>
          </a:ln>
        </p:spPr>
        <p:txBody>
          <a:bodyPr lIns="90488" tIns="44450" rIns="90488" bIns="44450" anchor="ctr"/>
          <a:lstStyle/>
          <a:p>
            <a:pPr eaLnBrk="1" hangingPunct="1"/>
            <a:r>
              <a:rPr kumimoji="0" lang="zh-CN" altLang="en-US" b="1" dirty="0">
                <a:solidFill>
                  <a:srgbClr val="C00000"/>
                </a:solidFill>
                <a:latin typeface="Arial" pitchFamily="34" charset="0"/>
                <a:ea typeface="隶书" pitchFamily="49" charset="-122"/>
              </a:rPr>
              <a:t>（</a:t>
            </a:r>
            <a:r>
              <a:rPr kumimoji="0" lang="en-US" altLang="zh-CN" b="1" dirty="0">
                <a:solidFill>
                  <a:srgbClr val="C00000"/>
                </a:solidFill>
                <a:latin typeface="Arial" pitchFamily="34" charset="0"/>
                <a:ea typeface="隶书" pitchFamily="49" charset="-122"/>
              </a:rPr>
              <a:t>2</a:t>
            </a:r>
            <a:r>
              <a:rPr kumimoji="0" lang="zh-CN" altLang="en-US" b="1" dirty="0">
                <a:solidFill>
                  <a:srgbClr val="C00000"/>
                </a:solidFill>
                <a:latin typeface="Arial" pitchFamily="34" charset="0"/>
                <a:ea typeface="隶书" pitchFamily="49" charset="-122"/>
              </a:rPr>
              <a:t>）</a:t>
            </a:r>
            <a:r>
              <a:rPr kumimoji="0" lang="zh-CN" altLang="zh-CN" b="1" dirty="0">
                <a:solidFill>
                  <a:srgbClr val="C00000"/>
                </a:solidFill>
                <a:latin typeface="Arial" pitchFamily="34" charset="0"/>
                <a:ea typeface="隶书" pitchFamily="49" charset="-122"/>
              </a:rPr>
              <a:t>反码</a:t>
            </a:r>
            <a:endParaRPr kumimoji="0" lang="zh-CN" altLang="en-US" b="1" dirty="0">
              <a:solidFill>
                <a:srgbClr val="C00000"/>
              </a:solidFill>
              <a:latin typeface="Arial" pitchFamily="34" charset="0"/>
              <a:ea typeface="隶书" pitchFamily="49" charset="-122"/>
            </a:endParaRPr>
          </a:p>
        </p:txBody>
      </p:sp>
      <p:sp>
        <p:nvSpPr>
          <p:cNvPr id="161795" name="Rectangle 3"/>
          <p:cNvSpPr>
            <a:spLocks noChangeArrowheads="1"/>
          </p:cNvSpPr>
          <p:nvPr/>
        </p:nvSpPr>
        <p:spPr bwMode="auto">
          <a:xfrm>
            <a:off x="179512" y="1364506"/>
            <a:ext cx="8640960" cy="1709382"/>
          </a:xfrm>
          <a:prstGeom prst="rect">
            <a:avLst/>
          </a:prstGeom>
          <a:noFill/>
          <a:ln w="9525">
            <a:noFill/>
            <a:miter lim="800000"/>
            <a:headEnd/>
            <a:tailEnd/>
          </a:ln>
        </p:spPr>
        <p:txBody>
          <a:bodyPr lIns="90488" tIns="44450" rIns="90488" bIns="44450"/>
          <a:lstStyle/>
          <a:p>
            <a:pPr marL="0" lvl="1" indent="446088" eaLnBrk="1" hangingPunct="1">
              <a:spcBef>
                <a:spcPct val="20000"/>
              </a:spcBef>
              <a:buClr>
                <a:schemeClr val="accent1"/>
              </a:buClr>
              <a:buBlip>
                <a:blip r:embed="rId4"/>
              </a:buBlip>
            </a:pPr>
            <a:r>
              <a:rPr kumimoji="0" lang="zh-CN" altLang="en-US" b="1" dirty="0" smtClean="0">
                <a:latin typeface="华文楷体" pitchFamily="2" charset="-122"/>
                <a:ea typeface="华文楷体" pitchFamily="2" charset="-122"/>
              </a:rPr>
              <a:t>定义：</a:t>
            </a:r>
            <a:r>
              <a:rPr lang="zh-CN" altLang="en-US" b="1" dirty="0" smtClean="0">
                <a:latin typeface="华文楷体" pitchFamily="2" charset="-122"/>
                <a:ea typeface="华文楷体" pitchFamily="2" charset="-122"/>
              </a:rPr>
              <a:t>正数的反码表示与其原码表示相同，负数的反码表示是把原码除符号位以外的各位取反。</a:t>
            </a:r>
            <a:endParaRPr kumimoji="0" lang="zh-CN" altLang="en-US" b="1" dirty="0">
              <a:latin typeface="华文楷体" pitchFamily="2" charset="-122"/>
              <a:ea typeface="华文楷体" pitchFamily="2" charset="-122"/>
            </a:endParaRPr>
          </a:p>
        </p:txBody>
      </p:sp>
      <p:graphicFrame>
        <p:nvGraphicFramePr>
          <p:cNvPr id="29701" name="Object 5"/>
          <p:cNvGraphicFramePr>
            <a:graphicFrameLocks noChangeAspect="1"/>
          </p:cNvGraphicFramePr>
          <p:nvPr/>
        </p:nvGraphicFramePr>
        <p:xfrm>
          <a:off x="3719513" y="4376010"/>
          <a:ext cx="92075" cy="61913"/>
        </p:xfrm>
        <a:graphic>
          <a:graphicData uri="http://schemas.openxmlformats.org/presentationml/2006/ole">
            <p:oleObj spid="_x0000_s29701" name="公式" r:id="rId5" imgW="101468" imgH="63417" progId="Equation.3">
              <p:embed/>
            </p:oleObj>
          </a:graphicData>
        </a:graphic>
      </p:graphicFrame>
      <p:sp>
        <p:nvSpPr>
          <p:cNvPr id="161799" name="Rectangle 7"/>
          <p:cNvSpPr>
            <a:spLocks noChangeArrowheads="1"/>
          </p:cNvSpPr>
          <p:nvPr/>
        </p:nvSpPr>
        <p:spPr bwMode="auto">
          <a:xfrm>
            <a:off x="251520" y="3048451"/>
            <a:ext cx="8640960" cy="646331"/>
          </a:xfrm>
          <a:prstGeom prst="rect">
            <a:avLst/>
          </a:prstGeom>
          <a:noFill/>
          <a:ln w="12700">
            <a:noFill/>
            <a:miter lim="800000"/>
            <a:headEnd type="none" w="sm" len="sm"/>
            <a:tailEnd type="none" w="sm" len="sm"/>
          </a:ln>
        </p:spPr>
        <p:txBody>
          <a:bodyPr wrap="square">
            <a:spAutoFit/>
          </a:bodyPr>
          <a:lstStyle/>
          <a:p>
            <a:pPr eaLnBrk="1" hangingPunct="1">
              <a:spcBef>
                <a:spcPct val="20000"/>
              </a:spcBef>
              <a:buClr>
                <a:schemeClr val="accent1"/>
              </a:buClr>
              <a:buBlip>
                <a:blip r:embed="rId4"/>
              </a:buBlip>
            </a:pPr>
            <a:r>
              <a:rPr lang="en-US" altLang="zh-CN" b="1" dirty="0">
                <a:latin typeface="华文楷体" pitchFamily="2" charset="-122"/>
                <a:ea typeface="华文楷体" pitchFamily="2" charset="-122"/>
              </a:rPr>
              <a:t> </a:t>
            </a:r>
            <a:r>
              <a:rPr lang="zh-CN" altLang="en-US" b="1" dirty="0" smtClean="0">
                <a:latin typeface="华文楷体" pitchFamily="2" charset="-122"/>
                <a:ea typeface="华文楷体" pitchFamily="2" charset="-122"/>
              </a:rPr>
              <a:t>反码</a:t>
            </a:r>
            <a:r>
              <a:rPr lang="zh-CN" altLang="en-US" b="1" dirty="0">
                <a:latin typeface="华文楷体" pitchFamily="2" charset="-122"/>
                <a:ea typeface="华文楷体" pitchFamily="2" charset="-122"/>
              </a:rPr>
              <a:t>的表示范围</a:t>
            </a:r>
            <a:r>
              <a:rPr lang="zh-CN" altLang="en-US" b="1" dirty="0" smtClean="0">
                <a:latin typeface="华文楷体" pitchFamily="2" charset="-122"/>
                <a:ea typeface="华文楷体" pitchFamily="2" charset="-122"/>
              </a:rPr>
              <a:t>：</a:t>
            </a:r>
            <a:r>
              <a:rPr lang="en-US" altLang="zh-CN" sz="3600" b="1" dirty="0" smtClean="0">
                <a:solidFill>
                  <a:srgbClr val="0033CC"/>
                </a:solidFill>
                <a:latin typeface="华文楷体" pitchFamily="2" charset="-122"/>
                <a:ea typeface="华文楷体" pitchFamily="2" charset="-122"/>
              </a:rPr>
              <a:t>–(</a:t>
            </a:r>
            <a:r>
              <a:rPr lang="en-US" altLang="zh-CN" sz="3600" b="1" dirty="0">
                <a:solidFill>
                  <a:srgbClr val="0033CC"/>
                </a:solidFill>
                <a:latin typeface="华文楷体" pitchFamily="2" charset="-122"/>
                <a:ea typeface="华文楷体" pitchFamily="2" charset="-122"/>
              </a:rPr>
              <a:t>2</a:t>
            </a:r>
            <a:r>
              <a:rPr lang="en-US" altLang="zh-CN" sz="3600" b="1" baseline="30000" dirty="0">
                <a:solidFill>
                  <a:srgbClr val="0033CC"/>
                </a:solidFill>
                <a:latin typeface="华文楷体" pitchFamily="2" charset="-122"/>
                <a:ea typeface="华文楷体" pitchFamily="2" charset="-122"/>
              </a:rPr>
              <a:t>n–1</a:t>
            </a:r>
            <a:r>
              <a:rPr lang="en-US" altLang="zh-CN" sz="3600" b="1" dirty="0">
                <a:solidFill>
                  <a:srgbClr val="0033CC"/>
                </a:solidFill>
                <a:latin typeface="华文楷体" pitchFamily="2" charset="-122"/>
                <a:ea typeface="华文楷体" pitchFamily="2" charset="-122"/>
              </a:rPr>
              <a:t>–1)~(2</a:t>
            </a:r>
            <a:r>
              <a:rPr lang="en-US" altLang="zh-CN" sz="3600" b="1" baseline="30000" dirty="0">
                <a:solidFill>
                  <a:srgbClr val="0033CC"/>
                </a:solidFill>
                <a:latin typeface="华文楷体" pitchFamily="2" charset="-122"/>
                <a:ea typeface="华文楷体" pitchFamily="2" charset="-122"/>
              </a:rPr>
              <a:t>n–1</a:t>
            </a:r>
            <a:r>
              <a:rPr lang="en-US" altLang="zh-CN" sz="3600" b="1" dirty="0">
                <a:solidFill>
                  <a:srgbClr val="0033CC"/>
                </a:solidFill>
                <a:latin typeface="华文楷体" pitchFamily="2" charset="-122"/>
                <a:ea typeface="华文楷体" pitchFamily="2" charset="-122"/>
              </a:rPr>
              <a:t>–1</a:t>
            </a:r>
            <a:r>
              <a:rPr lang="en-US" altLang="zh-CN" sz="3600" b="1" dirty="0" smtClean="0">
                <a:solidFill>
                  <a:srgbClr val="0033CC"/>
                </a:solidFill>
                <a:latin typeface="华文楷体" pitchFamily="2" charset="-122"/>
                <a:ea typeface="华文楷体" pitchFamily="2" charset="-122"/>
              </a:rPr>
              <a:t>)</a:t>
            </a:r>
            <a:endParaRPr lang="zh-CN" altLang="en-US" sz="3600" b="1" dirty="0">
              <a:solidFill>
                <a:srgbClr val="0033CC"/>
              </a:solidFill>
              <a:latin typeface="华文楷体" pitchFamily="2" charset="-122"/>
              <a:ea typeface="华文楷体" pitchFamily="2" charset="-122"/>
            </a:endParaRPr>
          </a:p>
        </p:txBody>
      </p:sp>
      <p:sp>
        <p:nvSpPr>
          <p:cNvPr id="161800" name="Rectangle 8"/>
          <p:cNvSpPr>
            <a:spLocks noChangeArrowheads="1"/>
          </p:cNvSpPr>
          <p:nvPr/>
        </p:nvSpPr>
        <p:spPr bwMode="auto">
          <a:xfrm>
            <a:off x="1071538" y="5388777"/>
            <a:ext cx="3359150" cy="1083374"/>
          </a:xfrm>
          <a:prstGeom prst="rect">
            <a:avLst/>
          </a:prstGeom>
          <a:noFill/>
          <a:ln w="57150">
            <a:pattFill prst="pct75">
              <a:fgClr>
                <a:srgbClr val="002E00"/>
              </a:fgClr>
              <a:bgClr>
                <a:srgbClr val="FFFF66"/>
              </a:bgClr>
            </a:pattFill>
            <a:miter lim="800000"/>
            <a:headEnd/>
            <a:tailEnd/>
          </a:ln>
          <a:effectLst>
            <a:prstShdw prst="shdw17" dist="17961" dir="2700000">
              <a:srgbClr val="001C00"/>
            </a:prstShdw>
          </a:effectLst>
        </p:spPr>
        <p:txBody>
          <a:bodyPr wrap="square" lIns="0" tIns="0" rIns="0" bIns="0" anchor="ctr">
            <a:spAutoFit/>
          </a:bodyPr>
          <a:lstStyle/>
          <a:p>
            <a:pPr eaLnBrk="1" hangingPunct="1">
              <a:spcBef>
                <a:spcPct val="20000"/>
              </a:spcBef>
              <a:buClr>
                <a:srgbClr val="CC99FF"/>
              </a:buClr>
              <a:buFont typeface="Monotype Sorts"/>
              <a:buNone/>
            </a:pPr>
            <a:r>
              <a:rPr lang="en-US" altLang="zh-CN" b="1" dirty="0">
                <a:latin typeface="隶书" pitchFamily="49" charset="-122"/>
                <a:ea typeface="隶书" pitchFamily="49" charset="-122"/>
              </a:rPr>
              <a:t>[+0]</a:t>
            </a:r>
            <a:r>
              <a:rPr lang="zh-CN" altLang="en-US" b="1" baseline="-25000" dirty="0">
                <a:latin typeface="隶书" pitchFamily="49" charset="-122"/>
                <a:ea typeface="隶书" pitchFamily="49" charset="-122"/>
              </a:rPr>
              <a:t>反</a:t>
            </a:r>
            <a:r>
              <a:rPr lang="en-US" altLang="zh-CN" b="1" dirty="0">
                <a:latin typeface="隶书" pitchFamily="49" charset="-122"/>
                <a:ea typeface="隶书" pitchFamily="49" charset="-122"/>
              </a:rPr>
              <a:t>=0 0000000</a:t>
            </a:r>
          </a:p>
          <a:p>
            <a:pPr eaLnBrk="1" hangingPunct="1">
              <a:spcBef>
                <a:spcPct val="20000"/>
              </a:spcBef>
              <a:buClr>
                <a:srgbClr val="CC99FF"/>
              </a:buClr>
              <a:buFont typeface="Monotype Sorts"/>
              <a:buNone/>
            </a:pPr>
            <a:r>
              <a:rPr lang="en-US" altLang="zh-CN" b="1" dirty="0">
                <a:latin typeface="隶书" pitchFamily="49" charset="-122"/>
                <a:ea typeface="隶书" pitchFamily="49" charset="-122"/>
              </a:rPr>
              <a:t>[-0]</a:t>
            </a:r>
            <a:r>
              <a:rPr lang="zh-CN" altLang="en-US" b="1" baseline="-25000" dirty="0">
                <a:latin typeface="隶书" pitchFamily="49" charset="-122"/>
                <a:ea typeface="隶书" pitchFamily="49" charset="-122"/>
              </a:rPr>
              <a:t>反</a:t>
            </a:r>
            <a:r>
              <a:rPr lang="en-US" altLang="zh-CN" b="1" dirty="0">
                <a:latin typeface="隶书" pitchFamily="49" charset="-122"/>
                <a:ea typeface="隶书" pitchFamily="49" charset="-122"/>
              </a:rPr>
              <a:t>=1 1111111</a:t>
            </a:r>
          </a:p>
        </p:txBody>
      </p:sp>
      <p:sp>
        <p:nvSpPr>
          <p:cNvPr id="29711"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16" name="Rectangle 7"/>
          <p:cNvSpPr>
            <a:spLocks noChangeArrowheads="1"/>
          </p:cNvSpPr>
          <p:nvPr/>
        </p:nvSpPr>
        <p:spPr bwMode="auto">
          <a:xfrm>
            <a:off x="251520" y="5225417"/>
            <a:ext cx="4395787" cy="584775"/>
          </a:xfrm>
          <a:prstGeom prst="rect">
            <a:avLst/>
          </a:prstGeom>
          <a:noFill/>
          <a:ln w="12700">
            <a:noFill/>
            <a:miter lim="800000"/>
            <a:headEnd type="none" w="sm" len="sm"/>
            <a:tailEnd type="none" w="sm" len="sm"/>
          </a:ln>
        </p:spPr>
        <p:txBody>
          <a:bodyPr>
            <a:spAutoFit/>
          </a:bodyPr>
          <a:lstStyle/>
          <a:p>
            <a:pPr eaLnBrk="1" hangingPunct="1">
              <a:spcBef>
                <a:spcPct val="20000"/>
              </a:spcBef>
              <a:buClr>
                <a:schemeClr val="accent1"/>
              </a:buClr>
              <a:buBlip>
                <a:blip r:embed="rId4"/>
              </a:buBlip>
            </a:pPr>
            <a:r>
              <a:rPr lang="en-US" altLang="zh-CN" b="1" dirty="0">
                <a:latin typeface="华文楷体" pitchFamily="2" charset="-122"/>
                <a:ea typeface="华文楷体" pitchFamily="2" charset="-122"/>
              </a:rPr>
              <a:t> </a:t>
            </a:r>
            <a:r>
              <a:rPr lang="en-US" altLang="zh-CN" b="1" dirty="0" smtClean="0">
                <a:latin typeface="华文楷体" pitchFamily="2" charset="-122"/>
                <a:ea typeface="华文楷体" pitchFamily="2" charset="-122"/>
              </a:rPr>
              <a:t>  </a:t>
            </a:r>
            <a:endParaRPr lang="zh-CN" altLang="en-US" sz="3600" b="1" dirty="0">
              <a:latin typeface="华文楷体" pitchFamily="2" charset="-122"/>
              <a:ea typeface="华文楷体" pitchFamily="2" charset="-122"/>
            </a:endParaRPr>
          </a:p>
        </p:txBody>
      </p:sp>
      <p:sp>
        <p:nvSpPr>
          <p:cNvPr id="17" name="Rectangle 6"/>
          <p:cNvSpPr>
            <a:spLocks noChangeArrowheads="1"/>
          </p:cNvSpPr>
          <p:nvPr/>
        </p:nvSpPr>
        <p:spPr bwMode="auto">
          <a:xfrm>
            <a:off x="251520" y="4077072"/>
            <a:ext cx="5357850" cy="584775"/>
          </a:xfrm>
          <a:prstGeom prst="rect">
            <a:avLst/>
          </a:prstGeom>
          <a:noFill/>
          <a:ln w="57150">
            <a:noFill/>
            <a:miter lim="800000"/>
            <a:headEnd/>
            <a:tailEnd/>
          </a:ln>
          <a:effectLst>
            <a:prstShdw prst="shdw17" dist="17961" dir="2700000">
              <a:srgbClr val="004D00"/>
            </a:prstShdw>
          </a:effectLst>
        </p:spPr>
        <p:txBody>
          <a:bodyPr wrap="square">
            <a:spAutoFit/>
          </a:bodyPr>
          <a:lstStyle/>
          <a:p>
            <a:pPr eaLnBrk="1" hangingPunct="1">
              <a:spcBef>
                <a:spcPct val="20000"/>
              </a:spcBef>
              <a:buClr>
                <a:srgbClr val="CC99FF"/>
              </a:buClr>
              <a:buBlip>
                <a:blip r:embed="rId4"/>
              </a:buBlip>
            </a:pPr>
            <a:r>
              <a:rPr lang="zh-CN" altLang="en-US" b="1" dirty="0" smtClean="0">
                <a:latin typeface="华文楷体" pitchFamily="2" charset="-122"/>
                <a:ea typeface="华文楷体" pitchFamily="2" charset="-122"/>
              </a:rPr>
              <a:t> 不便进行减法等运算</a:t>
            </a:r>
            <a:endParaRPr lang="en-US" altLang="zh-CN" b="1" dirty="0">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800"/>
                                        </p:tgtEl>
                                        <p:attrNameLst>
                                          <p:attrName>style.visibility</p:attrName>
                                        </p:attrNameLst>
                                      </p:cBhvr>
                                      <p:to>
                                        <p:strVal val="visible"/>
                                      </p:to>
                                    </p:set>
                                    <p:anim calcmode="lin" valueType="num">
                                      <p:cBhvr additive="base">
                                        <p:cTn id="13" dur="500" fill="hold"/>
                                        <p:tgtEl>
                                          <p:spTgt spid="161800"/>
                                        </p:tgtEl>
                                        <p:attrNameLst>
                                          <p:attrName>ppt_x</p:attrName>
                                        </p:attrNameLst>
                                      </p:cBhvr>
                                      <p:tavLst>
                                        <p:tav tm="0">
                                          <p:val>
                                            <p:strVal val="#ppt_x"/>
                                          </p:val>
                                        </p:tav>
                                        <p:tav tm="100000">
                                          <p:val>
                                            <p:strVal val="#ppt_x"/>
                                          </p:val>
                                        </p:tav>
                                      </p:tavLst>
                                    </p:anim>
                                    <p:anim calcmode="lin" valueType="num">
                                      <p:cBhvr additive="base">
                                        <p:cTn id="14" dur="500" fill="hold"/>
                                        <p:tgtEl>
                                          <p:spTgt spid="1618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799"/>
                                        </p:tgtEl>
                                        <p:attrNameLst>
                                          <p:attrName>style.visibility</p:attrName>
                                        </p:attrNameLst>
                                      </p:cBhvr>
                                      <p:to>
                                        <p:strVal val="visible"/>
                                      </p:to>
                                    </p:set>
                                    <p:anim calcmode="lin" valueType="num">
                                      <p:cBhvr additive="base">
                                        <p:cTn id="19" dur="500" fill="hold"/>
                                        <p:tgtEl>
                                          <p:spTgt spid="161799"/>
                                        </p:tgtEl>
                                        <p:attrNameLst>
                                          <p:attrName>ppt_x</p:attrName>
                                        </p:attrNameLst>
                                      </p:cBhvr>
                                      <p:tavLst>
                                        <p:tav tm="0">
                                          <p:val>
                                            <p:strVal val="#ppt_x"/>
                                          </p:val>
                                        </p:tav>
                                        <p:tav tm="100000">
                                          <p:val>
                                            <p:strVal val="#ppt_x"/>
                                          </p:val>
                                        </p:tav>
                                      </p:tavLst>
                                    </p:anim>
                                    <p:anim calcmode="lin" valueType="num">
                                      <p:cBhvr additive="base">
                                        <p:cTn id="20" dur="500" fill="hold"/>
                                        <p:tgtEl>
                                          <p:spTgt spid="1617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799" grpId="0" autoUpdateAnimBg="0"/>
      <p:bldP spid="161800" grpId="0" animBg="1"/>
      <p:bldP spid="16" grpId="0" autoUpdateAnimBg="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71470" y="1340768"/>
            <a:ext cx="9215470" cy="1512168"/>
          </a:xfrm>
          <a:prstGeom prst="rect">
            <a:avLst/>
          </a:prstGeom>
          <a:noFill/>
          <a:ln w="9525">
            <a:noFill/>
            <a:miter lim="800000"/>
            <a:headEnd/>
            <a:tailEnd/>
          </a:ln>
        </p:spPr>
        <p:txBody>
          <a:bodyPr lIns="0" tIns="0" rIns="90488" bIns="0"/>
          <a:lstStyle/>
          <a:p>
            <a:pPr marL="742950" lvl="1" indent="-285750" eaLnBrk="1" hangingPunct="1">
              <a:spcBef>
                <a:spcPct val="20000"/>
              </a:spcBef>
              <a:buClr>
                <a:schemeClr val="accent1"/>
              </a:buClr>
              <a:buBlip>
                <a:blip r:embed="rId3"/>
              </a:buBlip>
            </a:pPr>
            <a:r>
              <a:rPr kumimoji="0" lang="zh-CN" altLang="en-US" b="1" dirty="0" smtClean="0">
                <a:latin typeface="华文楷体" pitchFamily="2" charset="-122"/>
                <a:ea typeface="华文楷体" pitchFamily="2" charset="-122"/>
              </a:rPr>
              <a:t> 定义：</a:t>
            </a:r>
            <a:r>
              <a:rPr lang="zh-CN" altLang="en-US" b="1" dirty="0" smtClean="0">
                <a:latin typeface="华文楷体" pitchFamily="2" charset="-122"/>
                <a:ea typeface="华文楷体" pitchFamily="2" charset="-122"/>
              </a:rPr>
              <a:t>正数的补码表示与其原码表示相同，负数的补码表示是把原码除符号位以外的各位取反后，末位加</a:t>
            </a:r>
            <a:r>
              <a:rPr lang="en-US"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a:t>
            </a:r>
            <a:endParaRPr kumimoji="0" lang="zh-CN" altLang="en-US" b="1" dirty="0">
              <a:latin typeface="华文楷体" pitchFamily="2" charset="-122"/>
              <a:ea typeface="华文楷体" pitchFamily="2" charset="-122"/>
            </a:endParaRPr>
          </a:p>
        </p:txBody>
      </p:sp>
      <p:sp>
        <p:nvSpPr>
          <p:cNvPr id="167940" name="Rectangle 4"/>
          <p:cNvSpPr>
            <a:spLocks noChangeArrowheads="1"/>
          </p:cNvSpPr>
          <p:nvPr/>
        </p:nvSpPr>
        <p:spPr bwMode="auto">
          <a:xfrm>
            <a:off x="323528" y="5517232"/>
            <a:ext cx="5976938" cy="668324"/>
          </a:xfrm>
          <a:prstGeom prst="rect">
            <a:avLst/>
          </a:prstGeom>
          <a:noFill/>
          <a:ln w="12700">
            <a:noFill/>
            <a:miter lim="800000"/>
            <a:headEnd type="none" w="sm" len="sm"/>
            <a:tailEnd type="none" w="sm" len="sm"/>
          </a:ln>
        </p:spPr>
        <p:txBody>
          <a:bodyPr>
            <a:spAutoFit/>
          </a:bodyPr>
          <a:lstStyle/>
          <a:p>
            <a:pPr>
              <a:lnSpc>
                <a:spcPct val="125000"/>
              </a:lnSpc>
              <a:buClr>
                <a:schemeClr val="accent1"/>
              </a:buClr>
              <a:buBlip>
                <a:blip r:embed="rId3"/>
              </a:buBlip>
            </a:pPr>
            <a:r>
              <a:rPr lang="zh-CN" altLang="en-US" b="1" dirty="0" smtClean="0">
                <a:latin typeface="华文楷体" pitchFamily="2" charset="-122"/>
                <a:ea typeface="华文楷体" pitchFamily="2" charset="-122"/>
              </a:rPr>
              <a:t> 很难直接看出它的真值</a:t>
            </a:r>
            <a:endParaRPr lang="zh-CN" altLang="en-US" sz="2800" b="1" dirty="0">
              <a:latin typeface="华文楷体" pitchFamily="2" charset="-122"/>
              <a:ea typeface="华文楷体" pitchFamily="2" charset="-122"/>
            </a:endParaRPr>
          </a:p>
        </p:txBody>
      </p:sp>
      <p:sp>
        <p:nvSpPr>
          <p:cNvPr id="167941" name="Text Box 5"/>
          <p:cNvSpPr txBox="1">
            <a:spLocks noChangeArrowheads="1"/>
          </p:cNvSpPr>
          <p:nvPr/>
        </p:nvSpPr>
        <p:spPr bwMode="auto">
          <a:xfrm>
            <a:off x="323528" y="2852936"/>
            <a:ext cx="8606760" cy="1231106"/>
          </a:xfrm>
          <a:prstGeom prst="rect">
            <a:avLst/>
          </a:prstGeom>
          <a:noFill/>
          <a:ln w="12700">
            <a:noFill/>
            <a:miter lim="800000"/>
            <a:headEnd type="none" w="sm" len="sm"/>
            <a:tailEnd type="none" w="sm" len="sm"/>
          </a:ln>
        </p:spPr>
        <p:txBody>
          <a:bodyPr wrap="square">
            <a:spAutoFit/>
          </a:bodyPr>
          <a:lstStyle/>
          <a:p>
            <a:pPr eaLnBrk="1" hangingPunct="1">
              <a:spcBef>
                <a:spcPts val="1200"/>
              </a:spcBef>
              <a:buClr>
                <a:schemeClr val="accent1"/>
              </a:buClr>
              <a:buBlip>
                <a:blip r:embed="rId3"/>
              </a:buBlip>
            </a:pPr>
            <a:r>
              <a:rPr lang="zh-CN" altLang="en-US" b="1" dirty="0" smtClean="0">
                <a:latin typeface="华文楷体" pitchFamily="2" charset="-122"/>
                <a:ea typeface="华文楷体" pitchFamily="2" charset="-122"/>
              </a:rPr>
              <a:t> 补码</a:t>
            </a:r>
            <a:r>
              <a:rPr lang="zh-CN" altLang="en-US" b="1" dirty="0">
                <a:latin typeface="华文楷体" pitchFamily="2" charset="-122"/>
                <a:ea typeface="华文楷体" pitchFamily="2" charset="-122"/>
              </a:rPr>
              <a:t>的表示范围 ：</a:t>
            </a:r>
            <a:r>
              <a:rPr lang="en-US" altLang="zh-CN" b="1" dirty="0">
                <a:solidFill>
                  <a:srgbClr val="0033CC"/>
                </a:solidFill>
                <a:latin typeface="华文楷体" pitchFamily="2" charset="-122"/>
                <a:ea typeface="华文楷体" pitchFamily="2" charset="-122"/>
              </a:rPr>
              <a:t>–2</a:t>
            </a:r>
            <a:r>
              <a:rPr lang="en-US" altLang="zh-CN" b="1" baseline="30000" dirty="0">
                <a:solidFill>
                  <a:srgbClr val="0033CC"/>
                </a:solidFill>
                <a:latin typeface="华文楷体" pitchFamily="2" charset="-122"/>
                <a:ea typeface="华文楷体" pitchFamily="2" charset="-122"/>
              </a:rPr>
              <a:t>n–1 </a:t>
            </a:r>
            <a:r>
              <a:rPr lang="en-US" altLang="zh-CN" b="1" dirty="0">
                <a:solidFill>
                  <a:srgbClr val="0033CC"/>
                </a:solidFill>
                <a:latin typeface="华文楷体" pitchFamily="2" charset="-122"/>
                <a:ea typeface="华文楷体" pitchFamily="2" charset="-122"/>
              </a:rPr>
              <a:t>~ (2</a:t>
            </a:r>
            <a:r>
              <a:rPr lang="en-US" altLang="zh-CN" b="1" baseline="30000" dirty="0">
                <a:solidFill>
                  <a:srgbClr val="0033CC"/>
                </a:solidFill>
                <a:latin typeface="华文楷体" pitchFamily="2" charset="-122"/>
                <a:ea typeface="华文楷体" pitchFamily="2" charset="-122"/>
              </a:rPr>
              <a:t>n–1</a:t>
            </a:r>
            <a:r>
              <a:rPr lang="en-US" altLang="zh-CN" b="1" dirty="0">
                <a:solidFill>
                  <a:srgbClr val="0033CC"/>
                </a:solidFill>
                <a:latin typeface="华文楷体" pitchFamily="2" charset="-122"/>
                <a:ea typeface="华文楷体" pitchFamily="2" charset="-122"/>
              </a:rPr>
              <a:t>–1)</a:t>
            </a:r>
          </a:p>
          <a:p>
            <a:pPr eaLnBrk="1" hangingPunct="1">
              <a:spcBef>
                <a:spcPts val="1200"/>
              </a:spcBef>
              <a:buClr>
                <a:schemeClr val="accent1"/>
              </a:buClr>
              <a:buFont typeface="Monotype Sorts"/>
              <a:buNone/>
            </a:pP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zh-CN" altLang="en-US" b="1" dirty="0" smtClean="0">
                <a:solidFill>
                  <a:srgbClr val="CC0066"/>
                </a:solidFill>
                <a:latin typeface="华文楷体" pitchFamily="2" charset="-122"/>
                <a:ea typeface="华文楷体" pitchFamily="2" charset="-122"/>
              </a:rPr>
              <a:t>当</a:t>
            </a:r>
            <a:r>
              <a:rPr lang="en-US" altLang="zh-CN" b="1" dirty="0" smtClean="0">
                <a:solidFill>
                  <a:srgbClr val="CC0066"/>
                </a:solidFill>
                <a:latin typeface="华文楷体" pitchFamily="2" charset="-122"/>
                <a:ea typeface="华文楷体" pitchFamily="2" charset="-122"/>
              </a:rPr>
              <a:t>n=8</a:t>
            </a:r>
            <a:r>
              <a:rPr lang="zh-CN" altLang="en-US" b="1" dirty="0">
                <a:solidFill>
                  <a:srgbClr val="CC0066"/>
                </a:solidFill>
                <a:latin typeface="华文楷体" pitchFamily="2" charset="-122"/>
                <a:ea typeface="华文楷体" pitchFamily="2" charset="-122"/>
              </a:rPr>
              <a:t>时，补码的表示范围是？</a:t>
            </a:r>
          </a:p>
        </p:txBody>
      </p:sp>
      <p:sp>
        <p:nvSpPr>
          <p:cNvPr id="3175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14" name="Rectangle 2"/>
          <p:cNvSpPr>
            <a:spLocks noChangeArrowheads="1"/>
          </p:cNvSpPr>
          <p:nvPr/>
        </p:nvSpPr>
        <p:spPr bwMode="auto">
          <a:xfrm>
            <a:off x="-180528" y="620688"/>
            <a:ext cx="4319587" cy="676275"/>
          </a:xfrm>
          <a:prstGeom prst="rect">
            <a:avLst/>
          </a:prstGeom>
          <a:noFill/>
          <a:ln w="9525">
            <a:noFill/>
            <a:miter lim="800000"/>
            <a:headEnd/>
            <a:tailEnd/>
          </a:ln>
        </p:spPr>
        <p:txBody>
          <a:bodyPr lIns="90488" tIns="44450" rIns="90488" bIns="44450" anchor="ctr"/>
          <a:lstStyle/>
          <a:p>
            <a:pPr eaLnBrk="1" hangingPunct="1"/>
            <a:r>
              <a:rPr kumimoji="0" lang="zh-CN" altLang="en-US" b="1" dirty="0">
                <a:solidFill>
                  <a:srgbClr val="C00000"/>
                </a:solidFill>
                <a:latin typeface="Arial" pitchFamily="34" charset="0"/>
                <a:ea typeface="隶书" pitchFamily="49" charset="-122"/>
              </a:rPr>
              <a:t>（</a:t>
            </a:r>
            <a:r>
              <a:rPr kumimoji="0" lang="en-US" altLang="zh-CN" b="1" dirty="0">
                <a:solidFill>
                  <a:srgbClr val="C00000"/>
                </a:solidFill>
                <a:latin typeface="Arial" pitchFamily="34" charset="0"/>
                <a:ea typeface="隶书" pitchFamily="49" charset="-122"/>
              </a:rPr>
              <a:t>3</a:t>
            </a:r>
            <a:r>
              <a:rPr kumimoji="0" lang="zh-CN" altLang="en-US" b="1" dirty="0">
                <a:solidFill>
                  <a:srgbClr val="C00000"/>
                </a:solidFill>
                <a:latin typeface="Arial" pitchFamily="34" charset="0"/>
                <a:ea typeface="隶书" pitchFamily="49" charset="-122"/>
              </a:rPr>
              <a:t>）补码</a:t>
            </a:r>
            <a:endParaRPr kumimoji="0" lang="zh-CN" altLang="zh-CN" b="1" dirty="0">
              <a:solidFill>
                <a:srgbClr val="C00000"/>
              </a:solidFill>
              <a:latin typeface="Arial" pitchFamily="34" charset="0"/>
              <a:ea typeface="隶书" pitchFamily="49" charset="-122"/>
            </a:endParaRPr>
          </a:p>
        </p:txBody>
      </p:sp>
      <p:sp>
        <p:nvSpPr>
          <p:cNvPr id="15" name="Rectangle 4"/>
          <p:cNvSpPr>
            <a:spLocks noChangeArrowheads="1"/>
          </p:cNvSpPr>
          <p:nvPr/>
        </p:nvSpPr>
        <p:spPr bwMode="auto">
          <a:xfrm>
            <a:off x="323528" y="4809346"/>
            <a:ext cx="5976938" cy="707886"/>
          </a:xfrm>
          <a:prstGeom prst="rect">
            <a:avLst/>
          </a:prstGeom>
          <a:noFill/>
          <a:ln w="12700">
            <a:noFill/>
            <a:miter lim="800000"/>
            <a:headEnd type="none" w="sm" len="sm"/>
            <a:tailEnd type="none" w="sm" len="sm"/>
          </a:ln>
        </p:spPr>
        <p:txBody>
          <a:bodyPr>
            <a:spAutoFit/>
          </a:bodyPr>
          <a:lstStyle/>
          <a:p>
            <a:pPr>
              <a:lnSpc>
                <a:spcPct val="125000"/>
              </a:lnSpc>
              <a:buClr>
                <a:schemeClr val="accent1"/>
              </a:buClr>
              <a:buBlip>
                <a:blip r:embed="rId3"/>
              </a:buBlip>
            </a:pPr>
            <a:r>
              <a:rPr lang="en-US" b="1" dirty="0" smtClean="0">
                <a:latin typeface="华文楷体" pitchFamily="2" charset="-122"/>
                <a:ea typeface="华文楷体" pitchFamily="2" charset="-122"/>
              </a:rPr>
              <a:t> 0</a:t>
            </a:r>
            <a:r>
              <a:rPr lang="zh-CN" altLang="en-US" b="1" dirty="0" smtClean="0">
                <a:latin typeface="华文楷体" pitchFamily="2" charset="-122"/>
                <a:ea typeface="华文楷体" pitchFamily="2" charset="-122"/>
              </a:rPr>
              <a:t>的补码表示唯一：</a:t>
            </a:r>
            <a:r>
              <a:rPr lang="en-US" b="1" dirty="0" smtClean="0">
                <a:solidFill>
                  <a:srgbClr val="0033CC"/>
                </a:solidFill>
                <a:latin typeface="华文楷体" pitchFamily="2" charset="-122"/>
                <a:ea typeface="华文楷体" pitchFamily="2" charset="-122"/>
              </a:rPr>
              <a:t>00000000</a:t>
            </a:r>
            <a:r>
              <a:rPr lang="en-US" altLang="zh-CN" b="1" dirty="0" smtClean="0">
                <a:solidFill>
                  <a:srgbClr val="0033CC"/>
                </a:solidFill>
                <a:latin typeface="华文楷体" pitchFamily="2" charset="-122"/>
                <a:ea typeface="华文楷体" pitchFamily="2" charset="-122"/>
              </a:rPr>
              <a:t> </a:t>
            </a:r>
            <a:r>
              <a:rPr lang="en-US" altLang="zh-CN" b="1" dirty="0" smtClean="0">
                <a:solidFill>
                  <a:srgbClr val="66FFFF"/>
                </a:solidFill>
                <a:latin typeface="华文楷体" pitchFamily="2" charset="-122"/>
                <a:ea typeface="华文楷体" pitchFamily="2" charset="-122"/>
              </a:rPr>
              <a:t> </a:t>
            </a:r>
            <a:endParaRPr lang="zh-CN" altLang="en-US" sz="2800" b="1" dirty="0">
              <a:latin typeface="华文楷体" pitchFamily="2" charset="-122"/>
              <a:ea typeface="华文楷体" pitchFamily="2" charset="-122"/>
            </a:endParaRPr>
          </a:p>
        </p:txBody>
      </p:sp>
      <p:sp>
        <p:nvSpPr>
          <p:cNvPr id="8" name="Rectangle 4"/>
          <p:cNvSpPr>
            <a:spLocks noChangeArrowheads="1"/>
          </p:cNvSpPr>
          <p:nvPr/>
        </p:nvSpPr>
        <p:spPr bwMode="auto">
          <a:xfrm>
            <a:off x="323528" y="4077072"/>
            <a:ext cx="8640960" cy="707886"/>
          </a:xfrm>
          <a:prstGeom prst="rect">
            <a:avLst/>
          </a:prstGeom>
          <a:noFill/>
          <a:ln w="12700">
            <a:noFill/>
            <a:miter lim="800000"/>
            <a:headEnd type="none" w="sm" len="sm"/>
            <a:tailEnd type="none" w="sm" len="sm"/>
          </a:ln>
        </p:spPr>
        <p:txBody>
          <a:bodyPr wrap="square">
            <a:spAutoFit/>
          </a:bodyPr>
          <a:lstStyle/>
          <a:p>
            <a:pPr>
              <a:lnSpc>
                <a:spcPct val="125000"/>
              </a:lnSpc>
              <a:buClr>
                <a:schemeClr val="accent1"/>
              </a:buClr>
              <a:buBlip>
                <a:blip r:embed="rId3"/>
              </a:buBlip>
            </a:pPr>
            <a:r>
              <a:rPr lang="zh-CN" altLang="en-US" b="1" dirty="0" smtClean="0">
                <a:latin typeface="华文楷体" pitchFamily="2" charset="-122"/>
                <a:ea typeface="华文楷体" pitchFamily="2" charset="-122"/>
              </a:rPr>
              <a:t> 补码计算，可以把减法运算转化成加法运算</a:t>
            </a:r>
            <a:endParaRPr lang="zh-CN" altLang="en-US" sz="2800" b="1" dirty="0">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7941">
                                            <p:txEl>
                                              <p:pRg st="0" end="0"/>
                                            </p:txEl>
                                          </p:spTgt>
                                        </p:tgtEl>
                                        <p:attrNameLst>
                                          <p:attrName>style.visibility</p:attrName>
                                        </p:attrNameLst>
                                      </p:cBhvr>
                                      <p:to>
                                        <p:strVal val="visible"/>
                                      </p:to>
                                    </p:set>
                                    <p:anim calcmode="lin" valueType="num">
                                      <p:cBhvr additive="base">
                                        <p:cTn id="11" dur="500" fill="hold"/>
                                        <p:tgtEl>
                                          <p:spTgt spid="1679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9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7941">
                                            <p:txEl>
                                              <p:pRg st="1" end="1"/>
                                            </p:txEl>
                                          </p:spTgt>
                                        </p:tgtEl>
                                        <p:attrNameLst>
                                          <p:attrName>style.visibility</p:attrName>
                                        </p:attrNameLst>
                                      </p:cBhvr>
                                      <p:to>
                                        <p:strVal val="visible"/>
                                      </p:to>
                                    </p:set>
                                    <p:anim calcmode="lin" valueType="num">
                                      <p:cBhvr additive="base">
                                        <p:cTn id="17" dur="500" fill="hold"/>
                                        <p:tgtEl>
                                          <p:spTgt spid="16794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79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 calcmode="lin" valueType="num">
                                      <p:cBhvr additive="base">
                                        <p:cTn id="2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7940">
                                            <p:txEl>
                                              <p:pRg st="0" end="0"/>
                                            </p:txEl>
                                          </p:spTgt>
                                        </p:tgtEl>
                                        <p:attrNameLst>
                                          <p:attrName>style.visibility</p:attrName>
                                        </p:attrNameLst>
                                      </p:cBhvr>
                                      <p:to>
                                        <p:strVal val="visible"/>
                                      </p:to>
                                    </p:set>
                                    <p:anim calcmode="lin" valueType="num">
                                      <p:cBhvr additive="base">
                                        <p:cTn id="35" dur="500" fill="hold"/>
                                        <p:tgtEl>
                                          <p:spTgt spid="16794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4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40" grpId="0" build="p" autoUpdateAnimBg="0"/>
      <p:bldP spid="167941" grpId="0" build="p" autoUpdateAnimBg="0"/>
      <p:bldP spid="15" grpId="0" build="p" autoUpdateAnimBg="0"/>
      <p:bldP spid="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92138" y="1069975"/>
            <a:ext cx="7959725" cy="3579813"/>
          </a:xfrm>
          <a:no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spcBef>
                <a:spcPct val="85000"/>
              </a:spcBef>
              <a:buFontTx/>
              <a:buNone/>
            </a:pPr>
            <a:r>
              <a:rPr lang="zh-CN" altLang="en-US" sz="2800" dirty="0" smtClean="0">
                <a:solidFill>
                  <a:srgbClr val="000048"/>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2.1  </a:t>
            </a:r>
            <a:r>
              <a:rPr lang="zh-CN" altLang="en-US" dirty="0" smtClean="0">
                <a:latin typeface="微软雅黑" pitchFamily="34" charset="-122"/>
                <a:ea typeface="微软雅黑" pitchFamily="34" charset="-122"/>
              </a:rPr>
              <a:t>计算机中基于“实现计算”的数制</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及其转换</a:t>
            </a:r>
            <a:endParaRPr kumimoji="1" lang="en-US" altLang="zh-CN" dirty="0" smtClean="0">
              <a:latin typeface="微软雅黑" pitchFamily="34" charset="-122"/>
              <a:ea typeface="微软雅黑" pitchFamily="34" charset="-122"/>
            </a:endParaRPr>
          </a:p>
          <a:p>
            <a:pPr marL="609600" indent="-609600" eaLnBrk="1" hangingPunct="1">
              <a:spcBef>
                <a:spcPts val="600"/>
              </a:spcBef>
              <a:buFontTx/>
              <a:buNone/>
            </a:pPr>
            <a:r>
              <a:rPr kumimoji="1" lang="en-US" altLang="zh-CN" dirty="0" smtClean="0">
                <a:solidFill>
                  <a:srgbClr val="990000"/>
                </a:solidFill>
                <a:latin typeface="微软雅黑" pitchFamily="34" charset="-122"/>
                <a:ea typeface="微软雅黑" pitchFamily="34" charset="-122"/>
              </a:rPr>
              <a:t>    </a:t>
            </a:r>
            <a:r>
              <a:rPr kumimoji="1" lang="zh-CN" altLang="en-US" dirty="0" smtClean="0">
                <a:solidFill>
                  <a:srgbClr val="990000"/>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2.2  </a:t>
            </a:r>
            <a:r>
              <a:rPr lang="zh-CN" altLang="en-US" dirty="0" smtClean="0">
                <a:solidFill>
                  <a:srgbClr val="000048"/>
                </a:solidFill>
                <a:latin typeface="微软雅黑" pitchFamily="34" charset="-122"/>
                <a:ea typeface="微软雅黑" pitchFamily="34" charset="-122"/>
              </a:rPr>
              <a:t>二进制数值表示与计算</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2.3  </a:t>
            </a:r>
            <a:r>
              <a:rPr lang="zh-CN" altLang="en-US" dirty="0" smtClean="0">
                <a:solidFill>
                  <a:srgbClr val="000048"/>
                </a:solidFill>
                <a:latin typeface="微软雅黑" pitchFamily="34" charset="-122"/>
                <a:ea typeface="微软雅黑" pitchFamily="34" charset="-122"/>
              </a:rPr>
              <a:t>字符信息编码与标准交换</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2.4  </a:t>
            </a:r>
            <a:r>
              <a:rPr lang="zh-CN" altLang="en-US" dirty="0" smtClean="0">
                <a:solidFill>
                  <a:srgbClr val="000048"/>
                </a:solidFill>
                <a:latin typeface="微软雅黑" pitchFamily="34" charset="-122"/>
                <a:ea typeface="微软雅黑" pitchFamily="34" charset="-122"/>
              </a:rPr>
              <a:t>多媒体信息编码</a:t>
            </a:r>
          </a:p>
          <a:p>
            <a:pPr marL="609600" indent="-609600" eaLnBrk="1" hangingPunct="1">
              <a:buFontTx/>
              <a:buNone/>
            </a:pP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2.5  </a:t>
            </a:r>
            <a:r>
              <a:rPr lang="zh-CN" altLang="en-US" dirty="0" smtClean="0">
                <a:solidFill>
                  <a:srgbClr val="000048"/>
                </a:solidFill>
                <a:latin typeface="微软雅黑" pitchFamily="34" charset="-122"/>
                <a:ea typeface="微软雅黑" pitchFamily="34" charset="-122"/>
              </a:rPr>
              <a:t>条形码与</a:t>
            </a:r>
            <a:r>
              <a:rPr lang="en-US" altLang="zh-CN" dirty="0" smtClean="0">
                <a:solidFill>
                  <a:srgbClr val="000048"/>
                </a:solidFill>
                <a:latin typeface="微软雅黑" pitchFamily="34" charset="-122"/>
                <a:ea typeface="微软雅黑" pitchFamily="34" charset="-122"/>
              </a:rPr>
              <a:t>RFID</a:t>
            </a:r>
            <a:endParaRPr lang="zh-CN" altLang="en-US" dirty="0" smtClean="0">
              <a:solidFill>
                <a:srgbClr val="000048"/>
              </a:solidFill>
              <a:latin typeface="微软雅黑" pitchFamily="34" charset="-122"/>
              <a:ea typeface="微软雅黑" pitchFamily="34" charset="-122"/>
            </a:endParaRPr>
          </a:p>
          <a:p>
            <a:pPr marL="609600" indent="-609600" eaLnBrk="1" hangingPunct="1">
              <a:buFontTx/>
              <a:buNone/>
            </a:pPr>
            <a:r>
              <a:rPr lang="en-US" altLang="zh-CN" dirty="0" smtClean="0">
                <a:solidFill>
                  <a:srgbClr val="000048"/>
                </a:solidFill>
                <a:latin typeface="微软雅黑" pitchFamily="34" charset="-122"/>
                <a:ea typeface="微软雅黑" pitchFamily="34" charset="-122"/>
              </a:rPr>
              <a:t>    </a:t>
            </a:r>
            <a:r>
              <a:rPr lang="zh-CN" altLang="en-US" dirty="0" smtClean="0">
                <a:solidFill>
                  <a:srgbClr val="000048"/>
                </a:solidFill>
                <a:latin typeface="微软雅黑" pitchFamily="34" charset="-122"/>
                <a:ea typeface="微软雅黑" pitchFamily="34" charset="-122"/>
              </a:rPr>
              <a:t>  </a:t>
            </a:r>
            <a:r>
              <a:rPr lang="en-US" altLang="zh-CN" dirty="0" smtClean="0">
                <a:solidFill>
                  <a:srgbClr val="000048"/>
                </a:solidFill>
                <a:latin typeface="微软雅黑" pitchFamily="34" charset="-122"/>
                <a:ea typeface="微软雅黑" pitchFamily="34" charset="-122"/>
              </a:rPr>
              <a:t>2.6  </a:t>
            </a:r>
            <a:r>
              <a:rPr lang="zh-CN" altLang="en-US" dirty="0" smtClean="0">
                <a:solidFill>
                  <a:srgbClr val="000048"/>
                </a:solidFill>
                <a:latin typeface="微软雅黑" pitchFamily="34" charset="-122"/>
                <a:ea typeface="微软雅黑" pitchFamily="34" charset="-122"/>
              </a:rPr>
              <a:t>信息标准化</a:t>
            </a:r>
          </a:p>
        </p:txBody>
      </p:sp>
      <p:sp>
        <p:nvSpPr>
          <p:cNvPr id="4" name="矩形 3"/>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4"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dirty="0">
                <a:solidFill>
                  <a:schemeClr val="bg1"/>
                </a:solidFill>
                <a:latin typeface="方正姚体" pitchFamily="2" charset="-122"/>
                <a:ea typeface="方正姚体" pitchFamily="2" charset="-122"/>
                <a:cs typeface="Times New Roman" pitchFamily="18" charset="0"/>
              </a:rPr>
              <a:t>第</a:t>
            </a:r>
            <a:r>
              <a:rPr lang="en-US" altLang="zh-CN" sz="3600" dirty="0">
                <a:solidFill>
                  <a:schemeClr val="bg1"/>
                </a:solidFill>
                <a:latin typeface="方正姚体" pitchFamily="2" charset="-122"/>
                <a:ea typeface="方正姚体" pitchFamily="2" charset="-122"/>
                <a:cs typeface="Times New Roman" pitchFamily="18" charset="0"/>
              </a:rPr>
              <a:t>2</a:t>
            </a:r>
            <a:r>
              <a:rPr lang="zh-CN" altLang="en-US" sz="3600" dirty="0">
                <a:solidFill>
                  <a:schemeClr val="bg1"/>
                </a:solidFill>
                <a:latin typeface="方正姚体" pitchFamily="2" charset="-122"/>
                <a:ea typeface="方正姚体" pitchFamily="2" charset="-122"/>
                <a:cs typeface="Times New Roman" pitchFamily="18" charset="0"/>
              </a:rPr>
              <a:t>章 </a:t>
            </a:r>
            <a:r>
              <a:rPr lang="zh-CN" altLang="en-US" sz="3600" dirty="0" smtClean="0">
                <a:solidFill>
                  <a:schemeClr val="bg1"/>
                </a:solidFill>
                <a:latin typeface="方正姚体" pitchFamily="2" charset="-122"/>
                <a:ea typeface="方正姚体" pitchFamily="2" charset="-122"/>
                <a:cs typeface="Times New Roman" pitchFamily="18" charset="0"/>
              </a:rPr>
              <a:t>计算机信息数字化</a:t>
            </a:r>
            <a:r>
              <a:rPr lang="zh-CN" altLang="en-US" sz="3600" dirty="0">
                <a:solidFill>
                  <a:schemeClr val="bg1"/>
                </a:solidFill>
                <a:latin typeface="方正姚体" pitchFamily="2" charset="-122"/>
                <a:ea typeface="方正姚体" pitchFamily="2" charset="-122"/>
                <a:cs typeface="Times New Roman" pitchFamily="18" charset="0"/>
              </a:rPr>
              <a:t>基础</a:t>
            </a:r>
          </a:p>
        </p:txBody>
      </p:sp>
      <p:grpSp>
        <p:nvGrpSpPr>
          <p:cNvPr id="2" name="组合 10"/>
          <p:cNvGrpSpPr>
            <a:grpSpLocks/>
          </p:cNvGrpSpPr>
          <p:nvPr/>
        </p:nvGrpSpPr>
        <p:grpSpPr bwMode="auto">
          <a:xfrm>
            <a:off x="468312" y="985839"/>
            <a:ext cx="7961340" cy="1157279"/>
            <a:chOff x="785786" y="1428736"/>
            <a:chExt cx="7858180" cy="896499"/>
          </a:xfrm>
        </p:grpSpPr>
        <p:sp>
          <p:nvSpPr>
            <p:cNvPr id="5127" name="矩形 7"/>
            <p:cNvSpPr>
              <a:spLocks noChangeArrowheads="1"/>
            </p:cNvSpPr>
            <p:nvPr/>
          </p:nvSpPr>
          <p:spPr bwMode="auto">
            <a:xfrm>
              <a:off x="1643042" y="1428736"/>
              <a:ext cx="7000924" cy="896499"/>
            </a:xfrm>
            <a:prstGeom prst="rect">
              <a:avLst/>
            </a:prstGeom>
            <a:noFill/>
            <a:ln w="28575" algn="ctr">
              <a:solidFill>
                <a:srgbClr val="FF0000"/>
              </a:solidFill>
              <a:round/>
              <a:headEnd/>
              <a:tailEnd/>
            </a:ln>
          </p:spPr>
          <p:txBody>
            <a:bodyPr/>
            <a:lstStyle/>
            <a:p>
              <a:pPr eaLnBrk="1" hangingPunct="1"/>
              <a:endParaRPr lang="zh-CN" altLang="en-US"/>
            </a:p>
          </p:txBody>
        </p:sp>
        <p:sp>
          <p:nvSpPr>
            <p:cNvPr id="10" name="燕尾形箭头 9"/>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
        <p:nvSpPr>
          <p:cNvPr id="3" name="矩形 2"/>
          <p:cNvSpPr/>
          <p:nvPr/>
        </p:nvSpPr>
        <p:spPr>
          <a:xfrm>
            <a:off x="928662" y="5286388"/>
            <a:ext cx="6678612" cy="1077913"/>
          </a:xfrm>
          <a:prstGeom prst="rect">
            <a:avLst/>
          </a:prstGeom>
          <a:solidFill>
            <a:srgbClr val="006666"/>
          </a:solidFill>
        </p:spPr>
        <p:txBody>
          <a:bodyPr>
            <a:spAutoFit/>
          </a:bodyPr>
          <a:lstStyle/>
          <a:p>
            <a:pPr marL="893763" indent="-893763">
              <a:tabLst>
                <a:tab pos="600075" algn="l"/>
              </a:tabLst>
              <a:defRPr/>
            </a:pPr>
            <a:r>
              <a:rPr lang="zh-CN" altLang="zh-CN" u="sng" kern="0" dirty="0">
                <a:solidFill>
                  <a:schemeClr val="bg1"/>
                </a:solidFill>
                <a:latin typeface="隶书" pitchFamily="49" charset="-122"/>
                <a:ea typeface="隶书" pitchFamily="49" charset="-122"/>
                <a:cs typeface="Times New Roman" pitchFamily="18" charset="0"/>
              </a:rPr>
              <a:t>实验</a:t>
            </a:r>
            <a:r>
              <a:rPr lang="en-US" altLang="zh-CN" u="sng" kern="0" dirty="0">
                <a:solidFill>
                  <a:schemeClr val="bg1"/>
                </a:solidFill>
                <a:latin typeface="隶书" pitchFamily="49" charset="-122"/>
                <a:ea typeface="隶书" pitchFamily="49" charset="-122"/>
                <a:cs typeface="Times New Roman" pitchFamily="18" charset="0"/>
              </a:rPr>
              <a:t>2</a:t>
            </a:r>
            <a:r>
              <a:rPr lang="en-US" altLang="zh-CN" kern="0" dirty="0">
                <a:solidFill>
                  <a:schemeClr val="bg1"/>
                </a:solidFill>
                <a:latin typeface="隶书" pitchFamily="49" charset="-122"/>
                <a:ea typeface="隶书" pitchFamily="49" charset="-122"/>
                <a:cs typeface="Times New Roman" pitchFamily="18" charset="0"/>
              </a:rPr>
              <a:t> </a:t>
            </a:r>
            <a:r>
              <a:rPr lang="zh-CN" altLang="zh-CN" kern="0" dirty="0">
                <a:solidFill>
                  <a:schemeClr val="bg1"/>
                </a:solidFill>
                <a:latin typeface="隶书" pitchFamily="49" charset="-122"/>
                <a:ea typeface="隶书" pitchFamily="49" charset="-122"/>
                <a:cs typeface="Times New Roman" pitchFamily="18" charset="0"/>
              </a:rPr>
              <a:t>计算机中的数据表示与计算</a:t>
            </a:r>
          </a:p>
          <a:p>
            <a:pPr>
              <a:tabLst>
                <a:tab pos="600075" algn="l"/>
              </a:tabLst>
              <a:defRPr/>
            </a:pPr>
            <a:r>
              <a:rPr lang="zh-CN" altLang="zh-CN" u="sng" kern="0" dirty="0">
                <a:solidFill>
                  <a:schemeClr val="bg1"/>
                </a:solidFill>
                <a:ea typeface="隶书" pitchFamily="49" charset="-122"/>
                <a:cs typeface="Times New Roman" pitchFamily="18" charset="0"/>
              </a:rPr>
              <a:t>实验</a:t>
            </a:r>
            <a:r>
              <a:rPr lang="en-US" altLang="zh-CN" u="sng" kern="0" dirty="0">
                <a:solidFill>
                  <a:schemeClr val="bg1"/>
                </a:solidFill>
                <a:ea typeface="隶书" pitchFamily="49" charset="-122"/>
                <a:cs typeface="Times New Roman" pitchFamily="18" charset="0"/>
              </a:rPr>
              <a:t>3</a:t>
            </a:r>
            <a:r>
              <a:rPr lang="en-US" altLang="zh-CN" kern="0" dirty="0">
                <a:solidFill>
                  <a:schemeClr val="bg1"/>
                </a:solidFill>
                <a:ea typeface="隶书" pitchFamily="49" charset="-122"/>
                <a:cs typeface="Times New Roman" pitchFamily="18" charset="0"/>
              </a:rPr>
              <a:t> </a:t>
            </a:r>
            <a:r>
              <a:rPr lang="en-US" altLang="zh-CN" kern="0" dirty="0" smtClean="0">
                <a:solidFill>
                  <a:schemeClr val="bg1"/>
                </a:solidFill>
                <a:ea typeface="隶书" pitchFamily="49" charset="-122"/>
                <a:cs typeface="Times New Roman" pitchFamily="18" charset="0"/>
              </a:rPr>
              <a:t> </a:t>
            </a:r>
            <a:r>
              <a:rPr lang="zh-CN" altLang="zh-CN" kern="0" dirty="0" smtClean="0">
                <a:solidFill>
                  <a:schemeClr val="bg1"/>
                </a:solidFill>
                <a:ea typeface="隶书" pitchFamily="49" charset="-122"/>
                <a:cs typeface="Times New Roman" pitchFamily="18" charset="0"/>
              </a:rPr>
              <a:t>字符</a:t>
            </a:r>
            <a:r>
              <a:rPr lang="zh-CN" altLang="zh-CN" kern="0" dirty="0">
                <a:solidFill>
                  <a:schemeClr val="bg1"/>
                </a:solidFill>
                <a:ea typeface="隶书" pitchFamily="49" charset="-122"/>
                <a:cs typeface="Times New Roman" pitchFamily="18" charset="0"/>
              </a:rPr>
              <a:t>编码与信息交换</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ppt_w/2"/>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258763" y="4237038"/>
          <a:ext cx="1841500" cy="1652587"/>
        </p:xfrm>
        <a:graphic>
          <a:graphicData uri="http://schemas.openxmlformats.org/presentationml/2006/ole">
            <p:oleObj spid="_x0000_s32770" name="剪辑" r:id="rId3" imgW="4046538" imgH="3352800" progId="">
              <p:embed/>
            </p:oleObj>
          </a:graphicData>
        </a:graphic>
      </p:graphicFrame>
      <p:sp>
        <p:nvSpPr>
          <p:cNvPr id="181251" name="WordArt 3"/>
          <p:cNvSpPr>
            <a:spLocks noChangeArrowheads="1" noChangeShapeType="1" noTextEdit="1"/>
          </p:cNvSpPr>
          <p:nvPr/>
        </p:nvSpPr>
        <p:spPr bwMode="auto">
          <a:xfrm>
            <a:off x="4957763" y="977900"/>
            <a:ext cx="3971925" cy="669925"/>
          </a:xfrm>
          <a:prstGeom prst="rect">
            <a:avLst/>
          </a:prstGeom>
        </p:spPr>
        <p:txBody>
          <a:bodyPr wrap="none" fromWordArt="1">
            <a:prstTxWarp prst="textSlantUp">
              <a:avLst>
                <a:gd name="adj" fmla="val 32056"/>
              </a:avLst>
            </a:prstTxWarp>
          </a:bodyPr>
          <a:lstStyle/>
          <a:p>
            <a:pPr algn="ctr"/>
            <a:r>
              <a:rPr lang="zh-CN" altLang="en-US" kern="10">
                <a:ln w="19050">
                  <a:solidFill>
                    <a:srgbClr val="800080"/>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宋体"/>
                <a:ea typeface="宋体"/>
              </a:rPr>
              <a:t>小数点在计算机中如何表示</a:t>
            </a:r>
          </a:p>
        </p:txBody>
      </p:sp>
      <p:sp>
        <p:nvSpPr>
          <p:cNvPr id="181252" name="WordArt 4"/>
          <p:cNvSpPr>
            <a:spLocks noChangeArrowheads="1" noChangeShapeType="1" noTextEdit="1"/>
          </p:cNvSpPr>
          <p:nvPr/>
        </p:nvSpPr>
        <p:spPr bwMode="auto">
          <a:xfrm>
            <a:off x="8172400" y="1268760"/>
            <a:ext cx="800100" cy="1323975"/>
          </a:xfrm>
          <a:prstGeom prst="rect">
            <a:avLst/>
          </a:prstGeom>
        </p:spPr>
        <p:txBody>
          <a:bodyPr wrap="none" fromWordArt="1">
            <a:prstTxWarp prst="textCurveUp">
              <a:avLst>
                <a:gd name="adj" fmla="val 40356"/>
              </a:avLst>
            </a:prstTxWarp>
          </a:bodyPr>
          <a:lstStyle/>
          <a:p>
            <a:pPr algn="ctr"/>
            <a:r>
              <a:rPr lang="zh-CN" altLang="en-US" sz="4000" b="1" kern="10" dirty="0">
                <a:ln w="12700">
                  <a:solidFill>
                    <a:srgbClr val="000000"/>
                  </a:solidFill>
                  <a:round/>
                  <a:headEnd/>
                  <a:tailEnd/>
                </a:ln>
                <a:solidFill>
                  <a:srgbClr val="CC0000"/>
                </a:solidFill>
                <a:effectLst>
                  <a:outerShdw dist="45791" dir="2021404" algn="ctr" rotWithShape="0">
                    <a:srgbClr val="808080"/>
                  </a:outerShdw>
                </a:effectLst>
                <a:latin typeface="宋体"/>
                <a:ea typeface="宋体"/>
              </a:rPr>
              <a:t>？</a:t>
            </a:r>
          </a:p>
        </p:txBody>
      </p:sp>
      <p:sp>
        <p:nvSpPr>
          <p:cNvPr id="181253" name="AutoShape 5"/>
          <p:cNvSpPr>
            <a:spLocks noChangeArrowheads="1"/>
          </p:cNvSpPr>
          <p:nvPr/>
        </p:nvSpPr>
        <p:spPr bwMode="auto">
          <a:xfrm>
            <a:off x="1763713" y="3212976"/>
            <a:ext cx="2376239" cy="1260599"/>
          </a:xfrm>
          <a:prstGeom prst="cloudCallout">
            <a:avLst>
              <a:gd name="adj1" fmla="val -52116"/>
              <a:gd name="adj2" fmla="val 67588"/>
            </a:avLst>
          </a:prstGeom>
          <a:solidFill>
            <a:srgbClr val="FFFFFF"/>
          </a:solidFill>
          <a:ln w="28575">
            <a:solidFill>
              <a:srgbClr val="000000"/>
            </a:solidFill>
            <a:round/>
            <a:headEnd/>
            <a:tailEnd/>
          </a:ln>
          <a:effectLst/>
        </p:spPr>
        <p:txBody>
          <a:bodyPr wrap="none" lIns="90000" tIns="46800" rIns="90000" bIns="46800" anchor="ctr"/>
          <a:lstStyle/>
          <a:p>
            <a:pPr algn="ctr" eaLnBrk="1" hangingPunct="1">
              <a:spcBef>
                <a:spcPct val="50000"/>
              </a:spcBef>
              <a:defRPr/>
            </a:pPr>
            <a:r>
              <a:rPr lang="zh-CN" altLang="en-US" b="1" i="1">
                <a:solidFill>
                  <a:srgbClr val="660033"/>
                </a:solidFill>
                <a:effectLst>
                  <a:outerShdw blurRad="38100" dist="38100" dir="2700000" algn="tl">
                    <a:srgbClr val="C0C0C0"/>
                  </a:outerShdw>
                </a:effectLst>
                <a:latin typeface="华文楷体" pitchFamily="2" charset="-122"/>
                <a:ea typeface="华文楷体" pitchFamily="2" charset="-122"/>
              </a:rPr>
              <a:t>两种方法</a:t>
            </a:r>
          </a:p>
        </p:txBody>
      </p:sp>
      <p:sp>
        <p:nvSpPr>
          <p:cNvPr id="32774" name="Text Box 6"/>
          <p:cNvSpPr txBox="1">
            <a:spLocks noChangeArrowheads="1"/>
          </p:cNvSpPr>
          <p:nvPr/>
        </p:nvSpPr>
        <p:spPr bwMode="auto">
          <a:xfrm>
            <a:off x="179388" y="714375"/>
            <a:ext cx="5162550" cy="586957"/>
          </a:xfrm>
          <a:prstGeom prst="rect">
            <a:avLst/>
          </a:prstGeom>
          <a:noFill/>
          <a:ln w="28575">
            <a:noFill/>
            <a:miter lim="800000"/>
            <a:headEnd/>
            <a:tailEnd/>
          </a:ln>
        </p:spPr>
        <p:txBody>
          <a:bodyPr lIns="90000" tIns="46800" rIns="90000" bIns="46800">
            <a:spAutoFit/>
          </a:bodyPr>
          <a:lstStyle/>
          <a:p>
            <a:pPr>
              <a:spcBef>
                <a:spcPct val="50000"/>
              </a:spcBef>
            </a:pPr>
            <a:r>
              <a:rPr lang="en-US" altLang="zh-CN" b="1" dirty="0">
                <a:solidFill>
                  <a:srgbClr val="0033CC"/>
                </a:solidFill>
                <a:latin typeface="华文楷体" pitchFamily="2" charset="-122"/>
                <a:ea typeface="华文楷体" pitchFamily="2" charset="-122"/>
              </a:rPr>
              <a:t>2. </a:t>
            </a:r>
            <a:r>
              <a:rPr lang="zh-CN" altLang="en-US" b="1" dirty="0">
                <a:solidFill>
                  <a:srgbClr val="0033CC"/>
                </a:solidFill>
                <a:latin typeface="华文楷体" pitchFamily="2" charset="-122"/>
                <a:ea typeface="华文楷体" pitchFamily="2" charset="-122"/>
              </a:rPr>
              <a:t>实数的计算机表示</a:t>
            </a:r>
          </a:p>
        </p:txBody>
      </p:sp>
      <p:sp>
        <p:nvSpPr>
          <p:cNvPr id="181256" name="Text Box 8"/>
          <p:cNvSpPr txBox="1">
            <a:spLocks noChangeArrowheads="1"/>
          </p:cNvSpPr>
          <p:nvPr/>
        </p:nvSpPr>
        <p:spPr bwMode="auto">
          <a:xfrm>
            <a:off x="0" y="1350781"/>
            <a:ext cx="5219700" cy="710067"/>
          </a:xfrm>
          <a:prstGeom prst="rect">
            <a:avLst/>
          </a:prstGeom>
          <a:noFill/>
          <a:ln w="28575">
            <a:noFill/>
            <a:miter lim="800000"/>
            <a:headEnd/>
            <a:tailEnd/>
          </a:ln>
        </p:spPr>
        <p:txBody>
          <a:bodyPr lIns="90000" tIns="46800" rIns="90000" bIns="46800" anchor="ctr">
            <a:spAutoFit/>
          </a:bodyPr>
          <a:lstStyle/>
          <a:p>
            <a:pPr algn="ctr" eaLnBrk="1" hangingPunct="1">
              <a:spcBef>
                <a:spcPct val="50000"/>
              </a:spcBef>
            </a:pPr>
            <a:r>
              <a:rPr lang="zh-CN" altLang="en-US" b="1" dirty="0">
                <a:latin typeface="华文楷体" pitchFamily="2" charset="-122"/>
                <a:ea typeface="华文楷体" pitchFamily="2" charset="-122"/>
              </a:rPr>
              <a:t>位置固定：</a:t>
            </a:r>
            <a:r>
              <a:rPr lang="en-US" altLang="zh-CN" b="1" dirty="0">
                <a:latin typeface="Arial" pitchFamily="34" charset="0"/>
              </a:rPr>
              <a:t>3.14159--</a:t>
            </a:r>
            <a:r>
              <a:rPr lang="zh-CN" altLang="en-US" sz="4000" b="1" dirty="0">
                <a:solidFill>
                  <a:srgbClr val="660033"/>
                </a:solidFill>
                <a:latin typeface="Arial" pitchFamily="34" charset="0"/>
                <a:ea typeface="隶书" pitchFamily="49" charset="-122"/>
              </a:rPr>
              <a:t>定点</a:t>
            </a:r>
            <a:endParaRPr lang="zh-CN" altLang="en-US" b="1" dirty="0">
              <a:solidFill>
                <a:srgbClr val="660033"/>
              </a:solidFill>
              <a:latin typeface="Arial" pitchFamily="34" charset="0"/>
            </a:endParaRPr>
          </a:p>
        </p:txBody>
      </p:sp>
      <p:sp>
        <p:nvSpPr>
          <p:cNvPr id="181257" name="Text Box 9"/>
          <p:cNvSpPr txBox="1">
            <a:spLocks noChangeArrowheads="1"/>
          </p:cNvSpPr>
          <p:nvPr/>
        </p:nvSpPr>
        <p:spPr bwMode="auto">
          <a:xfrm>
            <a:off x="133252" y="2132856"/>
            <a:ext cx="5014812" cy="71006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dirty="0">
                <a:latin typeface="华文楷体" pitchFamily="2" charset="-122"/>
                <a:ea typeface="华文楷体" pitchFamily="2" charset="-122"/>
              </a:rPr>
              <a:t>位置</a:t>
            </a:r>
            <a:r>
              <a:rPr lang="zh-CN" altLang="en-US" b="1" dirty="0" smtClean="0">
                <a:latin typeface="华文楷体" pitchFamily="2" charset="-122"/>
                <a:ea typeface="华文楷体" pitchFamily="2" charset="-122"/>
              </a:rPr>
              <a:t>变化：</a:t>
            </a:r>
            <a:r>
              <a:rPr lang="en-US" altLang="zh-CN" b="1" dirty="0" smtClean="0">
                <a:latin typeface="Arial" pitchFamily="34" charset="0"/>
              </a:rPr>
              <a:t>3.14159-</a:t>
            </a:r>
            <a:r>
              <a:rPr lang="en-US" altLang="zh-CN" b="1" dirty="0">
                <a:latin typeface="Arial" pitchFamily="34" charset="0"/>
              </a:rPr>
              <a:t>-</a:t>
            </a:r>
            <a:r>
              <a:rPr lang="zh-CN" altLang="en-US" sz="4000" b="1" dirty="0">
                <a:solidFill>
                  <a:srgbClr val="660033"/>
                </a:solidFill>
                <a:latin typeface="Arial" pitchFamily="34" charset="0"/>
                <a:ea typeface="隶书" pitchFamily="49" charset="-122"/>
              </a:rPr>
              <a:t>浮点</a:t>
            </a:r>
            <a:endParaRPr lang="zh-CN" altLang="en-US" sz="2800" b="1" dirty="0">
              <a:solidFill>
                <a:srgbClr val="660033"/>
              </a:solidFill>
              <a:latin typeface="Arial" pitchFamily="34" charset="0"/>
            </a:endParaRPr>
          </a:p>
        </p:txBody>
      </p:sp>
      <p:sp>
        <p:nvSpPr>
          <p:cNvPr id="181258" name="Text Box 10"/>
          <p:cNvSpPr txBox="1">
            <a:spLocks noChangeArrowheads="1"/>
          </p:cNvSpPr>
          <p:nvPr/>
        </p:nvSpPr>
        <p:spPr bwMode="auto">
          <a:xfrm>
            <a:off x="4900613" y="2957513"/>
            <a:ext cx="2854325" cy="2043112"/>
          </a:xfrm>
          <a:prstGeom prst="rect">
            <a:avLst/>
          </a:prstGeom>
          <a:noFill/>
          <a:ln w="28575">
            <a:noFill/>
            <a:miter lim="800000"/>
            <a:headEnd/>
            <a:tailEnd/>
          </a:ln>
        </p:spPr>
        <p:txBody>
          <a:bodyPr wrap="none" lIns="90000" tIns="46800" rIns="90000" bIns="46800" anchor="ctr">
            <a:spAutoFit/>
          </a:bodyPr>
          <a:lstStyle/>
          <a:p>
            <a:pPr eaLnBrk="1" hangingPunct="1">
              <a:spcBef>
                <a:spcPct val="50000"/>
              </a:spcBef>
            </a:pPr>
            <a:r>
              <a:rPr lang="en-US" altLang="zh-CN" b="1">
                <a:solidFill>
                  <a:srgbClr val="000042"/>
                </a:solidFill>
                <a:latin typeface="Arial" pitchFamily="34" charset="0"/>
              </a:rPr>
              <a:t>3.14159*10</a:t>
            </a:r>
            <a:r>
              <a:rPr lang="en-US" altLang="zh-CN" b="1" baseline="30000">
                <a:solidFill>
                  <a:srgbClr val="000042"/>
                </a:solidFill>
                <a:latin typeface="Arial" pitchFamily="34" charset="0"/>
              </a:rPr>
              <a:t>0</a:t>
            </a:r>
          </a:p>
          <a:p>
            <a:pPr eaLnBrk="1" hangingPunct="1">
              <a:spcBef>
                <a:spcPct val="50000"/>
              </a:spcBef>
            </a:pPr>
            <a:r>
              <a:rPr lang="en-US" altLang="zh-CN" b="1">
                <a:solidFill>
                  <a:srgbClr val="000042"/>
                </a:solidFill>
                <a:latin typeface="Arial" pitchFamily="34" charset="0"/>
              </a:rPr>
              <a:t>0.314159*10</a:t>
            </a:r>
            <a:r>
              <a:rPr lang="en-US" altLang="zh-CN" b="1" baseline="30000">
                <a:solidFill>
                  <a:srgbClr val="000042"/>
                </a:solidFill>
                <a:latin typeface="Arial" pitchFamily="34" charset="0"/>
              </a:rPr>
              <a:t>1</a:t>
            </a:r>
            <a:endParaRPr lang="en-US" altLang="zh-CN" b="1">
              <a:solidFill>
                <a:srgbClr val="000042"/>
              </a:solidFill>
              <a:latin typeface="Arial" pitchFamily="34" charset="0"/>
            </a:endParaRPr>
          </a:p>
          <a:p>
            <a:pPr eaLnBrk="1" hangingPunct="1">
              <a:spcBef>
                <a:spcPct val="50000"/>
              </a:spcBef>
            </a:pPr>
            <a:r>
              <a:rPr lang="en-US" altLang="zh-CN" b="1">
                <a:solidFill>
                  <a:srgbClr val="000042"/>
                </a:solidFill>
                <a:latin typeface="Arial" pitchFamily="34" charset="0"/>
              </a:rPr>
              <a:t>0.0314159*10</a:t>
            </a:r>
            <a:r>
              <a:rPr lang="en-US" altLang="zh-CN" b="1" baseline="30000">
                <a:solidFill>
                  <a:srgbClr val="000042"/>
                </a:solidFill>
                <a:latin typeface="Arial" pitchFamily="34" charset="0"/>
              </a:rPr>
              <a:t>2</a:t>
            </a:r>
            <a:endParaRPr lang="en-US" altLang="zh-CN" sz="2800" b="1">
              <a:solidFill>
                <a:srgbClr val="000042"/>
              </a:solidFill>
              <a:latin typeface="Arial" pitchFamily="34" charset="0"/>
            </a:endParaRPr>
          </a:p>
        </p:txBody>
      </p:sp>
      <p:sp>
        <p:nvSpPr>
          <p:cNvPr id="181259" name="Text Box 11"/>
          <p:cNvSpPr txBox="1">
            <a:spLocks noChangeArrowheads="1"/>
          </p:cNvSpPr>
          <p:nvPr/>
        </p:nvSpPr>
        <p:spPr bwMode="auto">
          <a:xfrm>
            <a:off x="2339975" y="5197984"/>
            <a:ext cx="6502400" cy="771623"/>
          </a:xfrm>
          <a:prstGeom prst="rect">
            <a:avLst/>
          </a:prstGeom>
          <a:noFill/>
          <a:ln w="28575">
            <a:noFill/>
            <a:miter lim="800000"/>
            <a:headEnd/>
            <a:tailEnd/>
          </a:ln>
          <a:effectLst/>
        </p:spPr>
        <p:txBody>
          <a:bodyPr lIns="90000" tIns="46800" rIns="90000" bIns="46800" anchor="ctr">
            <a:spAutoFit/>
          </a:bodyPr>
          <a:lstStyle/>
          <a:p>
            <a:pPr algn="ctr" eaLnBrk="1" hangingPunct="1">
              <a:spcBef>
                <a:spcPct val="50000"/>
              </a:spcBef>
              <a:defRPr/>
            </a:pPr>
            <a:r>
              <a:rPr lang="en-US" altLang="zh-CN" sz="4400" dirty="0">
                <a:solidFill>
                  <a:srgbClr val="CC0000"/>
                </a:solidFill>
                <a:latin typeface="华文楷体" pitchFamily="2" charset="-122"/>
                <a:ea typeface="华文楷体" pitchFamily="2" charset="-122"/>
              </a:rPr>
              <a:t>“</a:t>
            </a:r>
            <a:r>
              <a:rPr lang="en-US" altLang="zh-CN" sz="4400" dirty="0">
                <a:latin typeface="华文楷体" pitchFamily="2" charset="-122"/>
                <a:ea typeface="华文楷体" pitchFamily="2" charset="-122"/>
              </a:rPr>
              <a:t>.</a:t>
            </a:r>
            <a:r>
              <a:rPr lang="en-US" altLang="zh-CN" sz="4400" dirty="0">
                <a:solidFill>
                  <a:srgbClr val="CC0000"/>
                </a:solidFill>
                <a:latin typeface="华文楷体" pitchFamily="2" charset="-122"/>
                <a:ea typeface="华文楷体" pitchFamily="2" charset="-122"/>
              </a:rPr>
              <a:t>”</a:t>
            </a:r>
            <a:r>
              <a:rPr lang="zh-CN" altLang="en-US" b="1" dirty="0">
                <a:solidFill>
                  <a:srgbClr val="002E00"/>
                </a:solidFill>
                <a:effectLst>
                  <a:outerShdw blurRad="38100" dist="38100" dir="2700000" algn="tl">
                    <a:srgbClr val="C0C0C0"/>
                  </a:outerShdw>
                </a:effectLst>
                <a:latin typeface="华文楷体" pitchFamily="2" charset="-122"/>
                <a:ea typeface="华文楷体" pitchFamily="2" charset="-122"/>
              </a:rPr>
              <a:t>的位置移动，数的大小不变</a:t>
            </a:r>
          </a:p>
        </p:txBody>
      </p:sp>
      <p:sp>
        <p:nvSpPr>
          <p:cNvPr id="181260" name="AutoShape 12"/>
          <p:cNvSpPr>
            <a:spLocks noChangeArrowheads="1"/>
          </p:cNvSpPr>
          <p:nvPr/>
        </p:nvSpPr>
        <p:spPr bwMode="auto">
          <a:xfrm>
            <a:off x="4860033" y="2420888"/>
            <a:ext cx="1296144" cy="7920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732" y="10825"/>
                </a:moveTo>
                <a:cubicBezTo>
                  <a:pt x="18732" y="10817"/>
                  <a:pt x="18733" y="10808"/>
                  <a:pt x="18733" y="10800"/>
                </a:cubicBezTo>
                <a:cubicBezTo>
                  <a:pt x="18733" y="6418"/>
                  <a:pt x="15181" y="2867"/>
                  <a:pt x="10800" y="2867"/>
                </a:cubicBezTo>
                <a:cubicBezTo>
                  <a:pt x="8529" y="2866"/>
                  <a:pt x="6367" y="3840"/>
                  <a:pt x="4861" y="5540"/>
                </a:cubicBezTo>
                <a:lnTo>
                  <a:pt x="2715" y="3639"/>
                </a:lnTo>
                <a:cubicBezTo>
                  <a:pt x="4765" y="1324"/>
                  <a:pt x="7708" y="-1"/>
                  <a:pt x="10800" y="0"/>
                </a:cubicBezTo>
                <a:cubicBezTo>
                  <a:pt x="16764" y="0"/>
                  <a:pt x="21600" y="4835"/>
                  <a:pt x="21600" y="10800"/>
                </a:cubicBezTo>
                <a:cubicBezTo>
                  <a:pt x="21600" y="10811"/>
                  <a:pt x="21599" y="10823"/>
                  <a:pt x="21599" y="10835"/>
                </a:cubicBezTo>
                <a:lnTo>
                  <a:pt x="24299" y="10844"/>
                </a:lnTo>
                <a:lnTo>
                  <a:pt x="20153" y="14964"/>
                </a:lnTo>
                <a:lnTo>
                  <a:pt x="16032" y="10817"/>
                </a:lnTo>
                <a:lnTo>
                  <a:pt x="18732" y="10825"/>
                </a:lnTo>
                <a:close/>
              </a:path>
            </a:pathLst>
          </a:custGeom>
          <a:solidFill>
            <a:srgbClr val="800080"/>
          </a:solidFill>
          <a:ln w="28575">
            <a:solidFill>
              <a:schemeClr val="tx2"/>
            </a:solidFill>
            <a:miter lim="800000"/>
            <a:headEnd/>
            <a:tailEnd/>
          </a:ln>
        </p:spPr>
        <p:txBody>
          <a:bodyPr wrap="none" lIns="90000" tIns="46800" rIns="90000" bIns="46800" anchor="ctr"/>
          <a:lstStyle/>
          <a:p>
            <a:endParaRPr lang="zh-CN" altLang="en-US"/>
          </a:p>
        </p:txBody>
      </p:sp>
      <p:sp>
        <p:nvSpPr>
          <p:cNvPr id="3278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p:cTn id="7" dur="500" fill="hold"/>
                                        <p:tgtEl>
                                          <p:spTgt spid="181251"/>
                                        </p:tgtEl>
                                        <p:attrNameLst>
                                          <p:attrName>ppt_x</p:attrName>
                                        </p:attrNameLst>
                                      </p:cBhvr>
                                      <p:tavLst>
                                        <p:tav tm="0">
                                          <p:val>
                                            <p:strVal val="#ppt_x-#ppt_w/2"/>
                                          </p:val>
                                        </p:tav>
                                        <p:tav tm="100000">
                                          <p:val>
                                            <p:strVal val="#ppt_x"/>
                                          </p:val>
                                        </p:tav>
                                      </p:tavLst>
                                    </p:anim>
                                    <p:anim calcmode="lin" valueType="num">
                                      <p:cBhvr>
                                        <p:cTn id="8" dur="500" fill="hold"/>
                                        <p:tgtEl>
                                          <p:spTgt spid="181251"/>
                                        </p:tgtEl>
                                        <p:attrNameLst>
                                          <p:attrName>ppt_y</p:attrName>
                                        </p:attrNameLst>
                                      </p:cBhvr>
                                      <p:tavLst>
                                        <p:tav tm="0">
                                          <p:val>
                                            <p:strVal val="#ppt_y"/>
                                          </p:val>
                                        </p:tav>
                                        <p:tav tm="100000">
                                          <p:val>
                                            <p:strVal val="#ppt_y"/>
                                          </p:val>
                                        </p:tav>
                                      </p:tavLst>
                                    </p:anim>
                                    <p:anim calcmode="lin" valueType="num">
                                      <p:cBhvr>
                                        <p:cTn id="9" dur="500" fill="hold"/>
                                        <p:tgtEl>
                                          <p:spTgt spid="181251"/>
                                        </p:tgtEl>
                                        <p:attrNameLst>
                                          <p:attrName>ppt_w</p:attrName>
                                        </p:attrNameLst>
                                      </p:cBhvr>
                                      <p:tavLst>
                                        <p:tav tm="0">
                                          <p:val>
                                            <p:fltVal val="0"/>
                                          </p:val>
                                        </p:tav>
                                        <p:tav tm="100000">
                                          <p:val>
                                            <p:strVal val="#ppt_w"/>
                                          </p:val>
                                        </p:tav>
                                      </p:tavLst>
                                    </p:anim>
                                    <p:anim calcmode="lin" valueType="num">
                                      <p:cBhvr>
                                        <p:cTn id="10" dur="500" fill="hold"/>
                                        <p:tgtEl>
                                          <p:spTgt spid="18125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3" presetClass="entr" presetSubtype="0" fill="hold" grpId="0" nodeType="afterEffect">
                                  <p:stCondLst>
                                    <p:cond delay="0"/>
                                  </p:stCondLst>
                                  <p:childTnLst>
                                    <p:set>
                                      <p:cBhvr>
                                        <p:cTn id="13" dur="1" fill="hold">
                                          <p:stCondLst>
                                            <p:cond delay="499"/>
                                          </p:stCondLst>
                                        </p:cTn>
                                        <p:tgtEl>
                                          <p:spTgt spid="18125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2" fill="hold" nodeType="clickEffect">
                                  <p:stCondLst>
                                    <p:cond delay="0"/>
                                  </p:stCondLst>
                                  <p:childTnLst>
                                    <p:set>
                                      <p:cBhvr>
                                        <p:cTn id="17" dur="1" fill="hold">
                                          <p:stCondLst>
                                            <p:cond delay="0"/>
                                          </p:stCondLst>
                                        </p:cTn>
                                        <p:tgtEl>
                                          <p:spTgt spid="181250"/>
                                        </p:tgtEl>
                                        <p:attrNameLst>
                                          <p:attrName>style.visibility</p:attrName>
                                        </p:attrNameLst>
                                      </p:cBhvr>
                                      <p:to>
                                        <p:strVal val="visible"/>
                                      </p:to>
                                    </p:set>
                                    <p:anim calcmode="lin" valueType="num">
                                      <p:cBhvr additive="base">
                                        <p:cTn id="18" dur="500" fill="hold"/>
                                        <p:tgtEl>
                                          <p:spTgt spid="181250"/>
                                        </p:tgtEl>
                                        <p:attrNameLst>
                                          <p:attrName>ppt_x</p:attrName>
                                        </p:attrNameLst>
                                      </p:cBhvr>
                                      <p:tavLst>
                                        <p:tav tm="0">
                                          <p:val>
                                            <p:strVal val="0-#ppt_w/2"/>
                                          </p:val>
                                        </p:tav>
                                        <p:tav tm="100000">
                                          <p:val>
                                            <p:strVal val="#ppt_x"/>
                                          </p:val>
                                        </p:tav>
                                      </p:tavLst>
                                    </p:anim>
                                    <p:anim calcmode="lin" valueType="num">
                                      <p:cBhvr additive="base">
                                        <p:cTn id="19" dur="500" fill="hold"/>
                                        <p:tgtEl>
                                          <p:spTgt spid="18125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81253"/>
                                        </p:tgtEl>
                                        <p:attrNameLst>
                                          <p:attrName>style.visibility</p:attrName>
                                        </p:attrNameLst>
                                      </p:cBhvr>
                                      <p:to>
                                        <p:strVal val="visible"/>
                                      </p:to>
                                    </p:set>
                                    <p:anim calcmode="lin" valueType="num">
                                      <p:cBhvr>
                                        <p:cTn id="23" dur="500" fill="hold"/>
                                        <p:tgtEl>
                                          <p:spTgt spid="181253"/>
                                        </p:tgtEl>
                                        <p:attrNameLst>
                                          <p:attrName>ppt_x</p:attrName>
                                        </p:attrNameLst>
                                      </p:cBhvr>
                                      <p:tavLst>
                                        <p:tav tm="0">
                                          <p:val>
                                            <p:strVal val="#ppt_x-#ppt_w/2"/>
                                          </p:val>
                                        </p:tav>
                                        <p:tav tm="100000">
                                          <p:val>
                                            <p:strVal val="#ppt_x"/>
                                          </p:val>
                                        </p:tav>
                                      </p:tavLst>
                                    </p:anim>
                                    <p:anim calcmode="lin" valueType="num">
                                      <p:cBhvr>
                                        <p:cTn id="24" dur="500" fill="hold"/>
                                        <p:tgtEl>
                                          <p:spTgt spid="181253"/>
                                        </p:tgtEl>
                                        <p:attrNameLst>
                                          <p:attrName>ppt_y</p:attrName>
                                        </p:attrNameLst>
                                      </p:cBhvr>
                                      <p:tavLst>
                                        <p:tav tm="0">
                                          <p:val>
                                            <p:strVal val="#ppt_y"/>
                                          </p:val>
                                        </p:tav>
                                        <p:tav tm="100000">
                                          <p:val>
                                            <p:strVal val="#ppt_y"/>
                                          </p:val>
                                        </p:tav>
                                      </p:tavLst>
                                    </p:anim>
                                    <p:anim calcmode="lin" valueType="num">
                                      <p:cBhvr>
                                        <p:cTn id="25" dur="500" fill="hold"/>
                                        <p:tgtEl>
                                          <p:spTgt spid="181253"/>
                                        </p:tgtEl>
                                        <p:attrNameLst>
                                          <p:attrName>ppt_w</p:attrName>
                                        </p:attrNameLst>
                                      </p:cBhvr>
                                      <p:tavLst>
                                        <p:tav tm="0">
                                          <p:val>
                                            <p:fltVal val="0"/>
                                          </p:val>
                                        </p:tav>
                                        <p:tav tm="100000">
                                          <p:val>
                                            <p:strVal val="#ppt_w"/>
                                          </p:val>
                                        </p:tav>
                                      </p:tavLst>
                                    </p:anim>
                                    <p:anim calcmode="lin" valueType="num">
                                      <p:cBhvr>
                                        <p:cTn id="26" dur="500" fill="hold"/>
                                        <p:tgtEl>
                                          <p:spTgt spid="181253"/>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00"/>
                            </p:stCondLst>
                            <p:childTnLst>
                              <p:par>
                                <p:cTn id="28" presetID="17" presetClass="entr" presetSubtype="8" fill="hold" grpId="0" nodeType="afterEffect">
                                  <p:stCondLst>
                                    <p:cond delay="0"/>
                                  </p:stCondLst>
                                  <p:childTnLst>
                                    <p:set>
                                      <p:cBhvr>
                                        <p:cTn id="29" dur="1" fill="hold">
                                          <p:stCondLst>
                                            <p:cond delay="0"/>
                                          </p:stCondLst>
                                        </p:cTn>
                                        <p:tgtEl>
                                          <p:spTgt spid="181256"/>
                                        </p:tgtEl>
                                        <p:attrNameLst>
                                          <p:attrName>style.visibility</p:attrName>
                                        </p:attrNameLst>
                                      </p:cBhvr>
                                      <p:to>
                                        <p:strVal val="visible"/>
                                      </p:to>
                                    </p:set>
                                    <p:anim calcmode="lin" valueType="num">
                                      <p:cBhvr>
                                        <p:cTn id="30" dur="500" fill="hold"/>
                                        <p:tgtEl>
                                          <p:spTgt spid="181256"/>
                                        </p:tgtEl>
                                        <p:attrNameLst>
                                          <p:attrName>ppt_x</p:attrName>
                                        </p:attrNameLst>
                                      </p:cBhvr>
                                      <p:tavLst>
                                        <p:tav tm="0">
                                          <p:val>
                                            <p:strVal val="#ppt_x-#ppt_w/2"/>
                                          </p:val>
                                        </p:tav>
                                        <p:tav tm="100000">
                                          <p:val>
                                            <p:strVal val="#ppt_x"/>
                                          </p:val>
                                        </p:tav>
                                      </p:tavLst>
                                    </p:anim>
                                    <p:anim calcmode="lin" valueType="num">
                                      <p:cBhvr>
                                        <p:cTn id="31" dur="500" fill="hold"/>
                                        <p:tgtEl>
                                          <p:spTgt spid="181256"/>
                                        </p:tgtEl>
                                        <p:attrNameLst>
                                          <p:attrName>ppt_y</p:attrName>
                                        </p:attrNameLst>
                                      </p:cBhvr>
                                      <p:tavLst>
                                        <p:tav tm="0">
                                          <p:val>
                                            <p:strVal val="#ppt_y"/>
                                          </p:val>
                                        </p:tav>
                                        <p:tav tm="100000">
                                          <p:val>
                                            <p:strVal val="#ppt_y"/>
                                          </p:val>
                                        </p:tav>
                                      </p:tavLst>
                                    </p:anim>
                                    <p:anim calcmode="lin" valueType="num">
                                      <p:cBhvr>
                                        <p:cTn id="32" dur="500" fill="hold"/>
                                        <p:tgtEl>
                                          <p:spTgt spid="181256"/>
                                        </p:tgtEl>
                                        <p:attrNameLst>
                                          <p:attrName>ppt_w</p:attrName>
                                        </p:attrNameLst>
                                      </p:cBhvr>
                                      <p:tavLst>
                                        <p:tav tm="0">
                                          <p:val>
                                            <p:fltVal val="0"/>
                                          </p:val>
                                        </p:tav>
                                        <p:tav tm="100000">
                                          <p:val>
                                            <p:strVal val="#ppt_w"/>
                                          </p:val>
                                        </p:tav>
                                      </p:tavLst>
                                    </p:anim>
                                    <p:anim calcmode="lin" valueType="num">
                                      <p:cBhvr>
                                        <p:cTn id="33" dur="500" fill="hold"/>
                                        <p:tgtEl>
                                          <p:spTgt spid="18125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1500"/>
                            </p:stCondLst>
                            <p:childTnLst>
                              <p:par>
                                <p:cTn id="35" presetID="17" presetClass="entr" presetSubtype="8" fill="hold" grpId="0" nodeType="afterEffect">
                                  <p:stCondLst>
                                    <p:cond delay="0"/>
                                  </p:stCondLst>
                                  <p:childTnLst>
                                    <p:set>
                                      <p:cBhvr>
                                        <p:cTn id="36" dur="1" fill="hold">
                                          <p:stCondLst>
                                            <p:cond delay="0"/>
                                          </p:stCondLst>
                                        </p:cTn>
                                        <p:tgtEl>
                                          <p:spTgt spid="181257"/>
                                        </p:tgtEl>
                                        <p:attrNameLst>
                                          <p:attrName>style.visibility</p:attrName>
                                        </p:attrNameLst>
                                      </p:cBhvr>
                                      <p:to>
                                        <p:strVal val="visible"/>
                                      </p:to>
                                    </p:set>
                                    <p:anim calcmode="lin" valueType="num">
                                      <p:cBhvr>
                                        <p:cTn id="37" dur="500" fill="hold"/>
                                        <p:tgtEl>
                                          <p:spTgt spid="181257"/>
                                        </p:tgtEl>
                                        <p:attrNameLst>
                                          <p:attrName>ppt_x</p:attrName>
                                        </p:attrNameLst>
                                      </p:cBhvr>
                                      <p:tavLst>
                                        <p:tav tm="0">
                                          <p:val>
                                            <p:strVal val="#ppt_x-#ppt_w/2"/>
                                          </p:val>
                                        </p:tav>
                                        <p:tav tm="100000">
                                          <p:val>
                                            <p:strVal val="#ppt_x"/>
                                          </p:val>
                                        </p:tav>
                                      </p:tavLst>
                                    </p:anim>
                                    <p:anim calcmode="lin" valueType="num">
                                      <p:cBhvr>
                                        <p:cTn id="38" dur="500" fill="hold"/>
                                        <p:tgtEl>
                                          <p:spTgt spid="181257"/>
                                        </p:tgtEl>
                                        <p:attrNameLst>
                                          <p:attrName>ppt_y</p:attrName>
                                        </p:attrNameLst>
                                      </p:cBhvr>
                                      <p:tavLst>
                                        <p:tav tm="0">
                                          <p:val>
                                            <p:strVal val="#ppt_y"/>
                                          </p:val>
                                        </p:tav>
                                        <p:tav tm="100000">
                                          <p:val>
                                            <p:strVal val="#ppt_y"/>
                                          </p:val>
                                        </p:tav>
                                      </p:tavLst>
                                    </p:anim>
                                    <p:anim calcmode="lin" valueType="num">
                                      <p:cBhvr>
                                        <p:cTn id="39" dur="500" fill="hold"/>
                                        <p:tgtEl>
                                          <p:spTgt spid="181257"/>
                                        </p:tgtEl>
                                        <p:attrNameLst>
                                          <p:attrName>ppt_w</p:attrName>
                                        </p:attrNameLst>
                                      </p:cBhvr>
                                      <p:tavLst>
                                        <p:tav tm="0">
                                          <p:val>
                                            <p:fltVal val="0"/>
                                          </p:val>
                                        </p:tav>
                                        <p:tav tm="100000">
                                          <p:val>
                                            <p:strVal val="#ppt_w"/>
                                          </p:val>
                                        </p:tav>
                                      </p:tavLst>
                                    </p:anim>
                                    <p:anim calcmode="lin" valueType="num">
                                      <p:cBhvr>
                                        <p:cTn id="40" dur="500" fill="hold"/>
                                        <p:tgtEl>
                                          <p:spTgt spid="181257"/>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1260"/>
                                        </p:tgtEl>
                                        <p:attrNameLst>
                                          <p:attrName>style.visibility</p:attrName>
                                        </p:attrNameLst>
                                      </p:cBhvr>
                                      <p:to>
                                        <p:strVal val="visible"/>
                                      </p:to>
                                    </p:set>
                                  </p:childTnLst>
                                </p:cTn>
                              </p:par>
                            </p:childTnLst>
                          </p:cTn>
                        </p:par>
                        <p:par>
                          <p:cTn id="45" fill="hold" nodeType="afterGroup">
                            <p:stCondLst>
                              <p:cond delay="500"/>
                            </p:stCondLst>
                            <p:childTnLst>
                              <p:par>
                                <p:cTn id="46" presetID="17" presetClass="entr" presetSubtype="8" fill="hold" grpId="0" nodeType="afterEffect">
                                  <p:stCondLst>
                                    <p:cond delay="0"/>
                                  </p:stCondLst>
                                  <p:childTnLst>
                                    <p:set>
                                      <p:cBhvr>
                                        <p:cTn id="47" dur="1" fill="hold">
                                          <p:stCondLst>
                                            <p:cond delay="0"/>
                                          </p:stCondLst>
                                        </p:cTn>
                                        <p:tgtEl>
                                          <p:spTgt spid="181258"/>
                                        </p:tgtEl>
                                        <p:attrNameLst>
                                          <p:attrName>style.visibility</p:attrName>
                                        </p:attrNameLst>
                                      </p:cBhvr>
                                      <p:to>
                                        <p:strVal val="visible"/>
                                      </p:to>
                                    </p:set>
                                    <p:anim calcmode="lin" valueType="num">
                                      <p:cBhvr>
                                        <p:cTn id="48" dur="500" fill="hold"/>
                                        <p:tgtEl>
                                          <p:spTgt spid="181258"/>
                                        </p:tgtEl>
                                        <p:attrNameLst>
                                          <p:attrName>ppt_x</p:attrName>
                                        </p:attrNameLst>
                                      </p:cBhvr>
                                      <p:tavLst>
                                        <p:tav tm="0">
                                          <p:val>
                                            <p:strVal val="#ppt_x-#ppt_w/2"/>
                                          </p:val>
                                        </p:tav>
                                        <p:tav tm="100000">
                                          <p:val>
                                            <p:strVal val="#ppt_x"/>
                                          </p:val>
                                        </p:tav>
                                      </p:tavLst>
                                    </p:anim>
                                    <p:anim calcmode="lin" valueType="num">
                                      <p:cBhvr>
                                        <p:cTn id="49" dur="500" fill="hold"/>
                                        <p:tgtEl>
                                          <p:spTgt spid="181258"/>
                                        </p:tgtEl>
                                        <p:attrNameLst>
                                          <p:attrName>ppt_y</p:attrName>
                                        </p:attrNameLst>
                                      </p:cBhvr>
                                      <p:tavLst>
                                        <p:tav tm="0">
                                          <p:val>
                                            <p:strVal val="#ppt_y"/>
                                          </p:val>
                                        </p:tav>
                                        <p:tav tm="100000">
                                          <p:val>
                                            <p:strVal val="#ppt_y"/>
                                          </p:val>
                                        </p:tav>
                                      </p:tavLst>
                                    </p:anim>
                                    <p:anim calcmode="lin" valueType="num">
                                      <p:cBhvr>
                                        <p:cTn id="50" dur="500" fill="hold"/>
                                        <p:tgtEl>
                                          <p:spTgt spid="181258"/>
                                        </p:tgtEl>
                                        <p:attrNameLst>
                                          <p:attrName>ppt_w</p:attrName>
                                        </p:attrNameLst>
                                      </p:cBhvr>
                                      <p:tavLst>
                                        <p:tav tm="0">
                                          <p:val>
                                            <p:fltVal val="0"/>
                                          </p:val>
                                        </p:tav>
                                        <p:tav tm="100000">
                                          <p:val>
                                            <p:strVal val="#ppt_w"/>
                                          </p:val>
                                        </p:tav>
                                      </p:tavLst>
                                    </p:anim>
                                    <p:anim calcmode="lin" valueType="num">
                                      <p:cBhvr>
                                        <p:cTn id="51" dur="500" fill="hold"/>
                                        <p:tgtEl>
                                          <p:spTgt spid="181258"/>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181259"/>
                                        </p:tgtEl>
                                        <p:attrNameLst>
                                          <p:attrName>style.visibility</p:attrName>
                                        </p:attrNameLst>
                                      </p:cBhvr>
                                      <p:to>
                                        <p:strVal val="visible"/>
                                      </p:to>
                                    </p:set>
                                    <p:anim calcmode="lin" valueType="num">
                                      <p:cBhvr>
                                        <p:cTn id="56" dur="500" fill="hold"/>
                                        <p:tgtEl>
                                          <p:spTgt spid="181259"/>
                                        </p:tgtEl>
                                        <p:attrNameLst>
                                          <p:attrName>ppt_x</p:attrName>
                                        </p:attrNameLst>
                                      </p:cBhvr>
                                      <p:tavLst>
                                        <p:tav tm="0">
                                          <p:val>
                                            <p:strVal val="#ppt_x-#ppt_w/2"/>
                                          </p:val>
                                        </p:tav>
                                        <p:tav tm="100000">
                                          <p:val>
                                            <p:strVal val="#ppt_x"/>
                                          </p:val>
                                        </p:tav>
                                      </p:tavLst>
                                    </p:anim>
                                    <p:anim calcmode="lin" valueType="num">
                                      <p:cBhvr>
                                        <p:cTn id="57" dur="500" fill="hold"/>
                                        <p:tgtEl>
                                          <p:spTgt spid="181259"/>
                                        </p:tgtEl>
                                        <p:attrNameLst>
                                          <p:attrName>ppt_y</p:attrName>
                                        </p:attrNameLst>
                                      </p:cBhvr>
                                      <p:tavLst>
                                        <p:tav tm="0">
                                          <p:val>
                                            <p:strVal val="#ppt_y"/>
                                          </p:val>
                                        </p:tav>
                                        <p:tav tm="100000">
                                          <p:val>
                                            <p:strVal val="#ppt_y"/>
                                          </p:val>
                                        </p:tav>
                                      </p:tavLst>
                                    </p:anim>
                                    <p:anim calcmode="lin" valueType="num">
                                      <p:cBhvr>
                                        <p:cTn id="58" dur="500" fill="hold"/>
                                        <p:tgtEl>
                                          <p:spTgt spid="181259"/>
                                        </p:tgtEl>
                                        <p:attrNameLst>
                                          <p:attrName>ppt_w</p:attrName>
                                        </p:attrNameLst>
                                      </p:cBhvr>
                                      <p:tavLst>
                                        <p:tav tm="0">
                                          <p:val>
                                            <p:fltVal val="0"/>
                                          </p:val>
                                        </p:tav>
                                        <p:tav tm="100000">
                                          <p:val>
                                            <p:strVal val="#ppt_w"/>
                                          </p:val>
                                        </p:tav>
                                      </p:tavLst>
                                    </p:anim>
                                    <p:anim calcmode="lin" valueType="num">
                                      <p:cBhvr>
                                        <p:cTn id="59" dur="500" fill="hold"/>
                                        <p:tgtEl>
                                          <p:spTgt spid="1812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2" grpId="0" animBg="1"/>
      <p:bldP spid="181253" grpId="0" animBg="1" autoUpdateAnimBg="0"/>
      <p:bldP spid="181256" grpId="0" autoUpdateAnimBg="0"/>
      <p:bldP spid="181257" grpId="0" autoUpdateAnimBg="0"/>
      <p:bldP spid="181258" grpId="0" autoUpdateAnimBg="0"/>
      <p:bldP spid="181259" grpId="0" autoUpdateAnimBg="0"/>
      <p:bldP spid="18126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1"/>
          <p:cNvGrpSpPr>
            <a:grpSpLocks/>
          </p:cNvGrpSpPr>
          <p:nvPr/>
        </p:nvGrpSpPr>
        <p:grpSpPr bwMode="auto">
          <a:xfrm>
            <a:off x="3203964" y="2636912"/>
            <a:ext cx="5648584" cy="1286219"/>
            <a:chOff x="2025" y="5551"/>
            <a:chExt cx="7253" cy="1329"/>
          </a:xfrm>
        </p:grpSpPr>
        <p:sp>
          <p:nvSpPr>
            <p:cNvPr id="57350" name="Text Box 6"/>
            <p:cNvSpPr txBox="1">
              <a:spLocks noChangeArrowheads="1"/>
            </p:cNvSpPr>
            <p:nvPr/>
          </p:nvSpPr>
          <p:spPr bwMode="auto">
            <a:xfrm>
              <a:off x="2025" y="6369"/>
              <a:ext cx="4438" cy="51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solidFill>
                    <a:schemeClr val="tx1"/>
                  </a:solidFill>
                  <a:effectLst/>
                  <a:latin typeface="华文楷体" pitchFamily="2" charset="-122"/>
                  <a:ea typeface="华文楷体" pitchFamily="2" charset="-122"/>
                  <a:cs typeface="Times New Roman" pitchFamily="18" charset="0"/>
                </a:rPr>
                <a:t>默认小数点位置</a:t>
              </a:r>
              <a:endParaRPr kumimoji="0" lang="zh-CN" sz="2400" b="1" i="0" u="none" strike="noStrike" cap="none" normalizeH="0" baseline="0" dirty="0" smtClean="0">
                <a:solidFill>
                  <a:schemeClr val="tx1"/>
                </a:solidFill>
                <a:effectLst/>
                <a:latin typeface="华文楷体" pitchFamily="2" charset="-122"/>
                <a:ea typeface="华文楷体" pitchFamily="2" charset="-122"/>
                <a:cs typeface="宋体" pitchFamily="2" charset="-122"/>
              </a:endParaRPr>
            </a:p>
          </p:txBody>
        </p:sp>
        <p:grpSp>
          <p:nvGrpSpPr>
            <p:cNvPr id="57346" name="Group 2"/>
            <p:cNvGrpSpPr>
              <a:grpSpLocks/>
            </p:cNvGrpSpPr>
            <p:nvPr/>
          </p:nvGrpSpPr>
          <p:grpSpPr bwMode="auto">
            <a:xfrm>
              <a:off x="2857" y="5551"/>
              <a:ext cx="6421" cy="775"/>
              <a:chOff x="2187" y="5551"/>
              <a:chExt cx="6421" cy="775"/>
            </a:xfrm>
          </p:grpSpPr>
          <p:sp>
            <p:nvSpPr>
              <p:cNvPr id="57349" name="Rectangle 5"/>
              <p:cNvSpPr>
                <a:spLocks noChangeArrowheads="1"/>
              </p:cNvSpPr>
              <p:nvPr/>
            </p:nvSpPr>
            <p:spPr bwMode="auto">
              <a:xfrm>
                <a:off x="3602" y="5551"/>
                <a:ext cx="5006" cy="42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数值</a:t>
                </a:r>
                <a:endPar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57348" name="Rectangle 4"/>
              <p:cNvSpPr>
                <a:spLocks noChangeArrowheads="1"/>
              </p:cNvSpPr>
              <p:nvPr/>
            </p:nvSpPr>
            <p:spPr bwMode="auto">
              <a:xfrm>
                <a:off x="2187" y="5551"/>
                <a:ext cx="1416" cy="42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符号位</a:t>
                </a:r>
                <a:endPar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57347" name="AutoShape 3"/>
              <p:cNvSpPr>
                <a:spLocks noChangeShapeType="1"/>
              </p:cNvSpPr>
              <p:nvPr/>
            </p:nvSpPr>
            <p:spPr bwMode="auto">
              <a:xfrm flipV="1">
                <a:off x="3604" y="5941"/>
                <a:ext cx="1" cy="385"/>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2000" b="1">
                  <a:latin typeface="华文楷体" pitchFamily="2" charset="-122"/>
                  <a:ea typeface="华文楷体" pitchFamily="2" charset="-122"/>
                </a:endParaRPr>
              </a:p>
            </p:txBody>
          </p:sp>
        </p:grpSp>
      </p:grpSp>
      <p:sp>
        <p:nvSpPr>
          <p:cNvPr id="182274" name="Text Box 2"/>
          <p:cNvSpPr txBox="1">
            <a:spLocks noChangeArrowheads="1"/>
          </p:cNvSpPr>
          <p:nvPr/>
        </p:nvSpPr>
        <p:spPr bwMode="auto">
          <a:xfrm>
            <a:off x="395536" y="2770035"/>
            <a:ext cx="2858773" cy="586957"/>
          </a:xfrm>
          <a:prstGeom prst="rect">
            <a:avLst/>
          </a:prstGeom>
          <a:solidFill>
            <a:schemeClr val="accent3">
              <a:lumMod val="20000"/>
              <a:lumOff val="80000"/>
            </a:schemeClr>
          </a:solidFill>
          <a:ln w="12700">
            <a:noFill/>
            <a:miter lim="800000"/>
            <a:headEnd/>
            <a:tailEnd/>
          </a:ln>
        </p:spPr>
        <p:txBody>
          <a:bodyPr wrap="none" lIns="90000" tIns="46800" rIns="90000" bIns="46800" anchor="ctr">
            <a:spAutoFit/>
          </a:bodyPr>
          <a:lstStyle/>
          <a:p>
            <a:pPr eaLnBrk="1" hangingPunct="1">
              <a:spcBef>
                <a:spcPct val="50000"/>
              </a:spcBef>
              <a:buClr>
                <a:srgbClr val="CC99FF"/>
              </a:buClr>
              <a:buFont typeface="Monotype Sorts"/>
              <a:buNone/>
            </a:pPr>
            <a:r>
              <a:rPr lang="zh-CN" altLang="en-US" b="1" dirty="0" smtClean="0">
                <a:latin typeface="隶书" pitchFamily="49" charset="-122"/>
                <a:ea typeface="隶书" pitchFamily="49" charset="-122"/>
              </a:rPr>
              <a:t>定点</a:t>
            </a:r>
            <a:r>
              <a:rPr lang="zh-CN" altLang="en-US" b="1" dirty="0">
                <a:latin typeface="隶书" pitchFamily="49" charset="-122"/>
                <a:ea typeface="隶书" pitchFamily="49" charset="-122"/>
              </a:rPr>
              <a:t>小数格式</a:t>
            </a:r>
            <a:r>
              <a:rPr lang="zh-CN" altLang="en-US" dirty="0">
                <a:solidFill>
                  <a:srgbClr val="66FF33"/>
                </a:solidFill>
                <a:latin typeface="隶书" pitchFamily="49" charset="-122"/>
                <a:ea typeface="隶书" pitchFamily="49" charset="-122"/>
              </a:rPr>
              <a:t> </a:t>
            </a:r>
            <a:endParaRPr lang="zh-CN" altLang="en-US" sz="2800" dirty="0">
              <a:latin typeface="隶书" pitchFamily="49" charset="-122"/>
              <a:ea typeface="隶书" pitchFamily="49" charset="-122"/>
            </a:endParaRPr>
          </a:p>
        </p:txBody>
      </p:sp>
      <p:sp>
        <p:nvSpPr>
          <p:cNvPr id="182288" name="Rectangle 16"/>
          <p:cNvSpPr>
            <a:spLocks noChangeArrowheads="1"/>
          </p:cNvSpPr>
          <p:nvPr/>
        </p:nvSpPr>
        <p:spPr bwMode="auto">
          <a:xfrm>
            <a:off x="436577" y="1257867"/>
            <a:ext cx="5516552" cy="586957"/>
          </a:xfrm>
          <a:prstGeom prst="rect">
            <a:avLst/>
          </a:prstGeom>
          <a:noFill/>
          <a:ln w="28575">
            <a:noFill/>
            <a:miter lim="800000"/>
            <a:headEnd/>
            <a:tailEnd/>
          </a:ln>
        </p:spPr>
        <p:txBody>
          <a:bodyPr wrap="none" lIns="90000" tIns="46800" rIns="90000" bIns="46800" anchor="ctr">
            <a:spAutoFit/>
          </a:bodyPr>
          <a:lstStyle/>
          <a:p>
            <a:pPr algn="ctr" eaLnBrk="1" hangingPunct="1"/>
            <a:r>
              <a:rPr lang="zh-CN" altLang="en-US" b="1" dirty="0">
                <a:latin typeface="华文楷体" pitchFamily="2" charset="-122"/>
                <a:ea typeface="华文楷体" pitchFamily="2" charset="-122"/>
              </a:rPr>
              <a:t>小数点位置</a:t>
            </a:r>
            <a:r>
              <a:rPr lang="zh-CN" altLang="en-US" b="1" dirty="0">
                <a:solidFill>
                  <a:schemeClr val="accent1">
                    <a:lumMod val="75000"/>
                  </a:schemeClr>
                </a:solidFill>
                <a:latin typeface="华文楷体" pitchFamily="2" charset="-122"/>
                <a:ea typeface="华文楷体" pitchFamily="2" charset="-122"/>
              </a:rPr>
              <a:t>固定</a:t>
            </a:r>
            <a:r>
              <a:rPr lang="zh-CN" altLang="en-US" b="1" dirty="0">
                <a:latin typeface="华文楷体" pitchFamily="2" charset="-122"/>
                <a:ea typeface="华文楷体" pitchFamily="2" charset="-122"/>
              </a:rPr>
              <a:t>在某一位置。</a:t>
            </a:r>
          </a:p>
        </p:txBody>
      </p:sp>
      <p:sp>
        <p:nvSpPr>
          <p:cNvPr id="182289" name="Text Box 17"/>
          <p:cNvSpPr txBox="1">
            <a:spLocks noChangeArrowheads="1"/>
          </p:cNvSpPr>
          <p:nvPr/>
        </p:nvSpPr>
        <p:spPr bwMode="auto">
          <a:xfrm>
            <a:off x="489752" y="1844824"/>
            <a:ext cx="5672138" cy="586957"/>
          </a:xfrm>
          <a:prstGeom prst="rect">
            <a:avLst/>
          </a:prstGeom>
          <a:noFill/>
          <a:ln w="28575">
            <a:noFill/>
            <a:miter lim="800000"/>
            <a:headEnd/>
            <a:tailEnd/>
          </a:ln>
        </p:spPr>
        <p:txBody>
          <a:bodyPr lIns="90000" tIns="46800" rIns="90000" bIns="46800" anchor="ctr">
            <a:spAutoFit/>
          </a:bodyPr>
          <a:lstStyle/>
          <a:p>
            <a:pPr algn="ctr" eaLnBrk="1" hangingPunct="1">
              <a:spcBef>
                <a:spcPct val="50000"/>
              </a:spcBef>
            </a:pPr>
            <a:r>
              <a:rPr lang="zh-CN" altLang="en-US" b="1" dirty="0">
                <a:solidFill>
                  <a:srgbClr val="0033CC"/>
                </a:solidFill>
                <a:latin typeface="华文楷体" pitchFamily="2" charset="-122"/>
                <a:ea typeface="华文楷体" pitchFamily="2" charset="-122"/>
              </a:rPr>
              <a:t>包括：定点小数和定点整数。</a:t>
            </a:r>
          </a:p>
        </p:txBody>
      </p:sp>
      <p:sp>
        <p:nvSpPr>
          <p:cNvPr id="182290" name="Text Box 18"/>
          <p:cNvSpPr txBox="1">
            <a:spLocks noChangeArrowheads="1"/>
          </p:cNvSpPr>
          <p:nvPr/>
        </p:nvSpPr>
        <p:spPr bwMode="auto">
          <a:xfrm>
            <a:off x="179512" y="3717032"/>
            <a:ext cx="3260725" cy="1079399"/>
          </a:xfrm>
          <a:prstGeom prst="rect">
            <a:avLst/>
          </a:prstGeom>
          <a:noFill/>
          <a:ln w="28575">
            <a:noFill/>
            <a:miter lim="800000"/>
            <a:headEnd/>
            <a:tailEnd/>
          </a:ln>
        </p:spPr>
        <p:txBody>
          <a:bodyPr lIns="90000" tIns="46800" rIns="90000" bIns="46800" anchor="ctr">
            <a:spAutoFit/>
          </a:bodyPr>
          <a:lstStyle/>
          <a:p>
            <a:pPr eaLnBrk="1" hangingPunct="1">
              <a:spcBef>
                <a:spcPct val="50000"/>
              </a:spcBef>
            </a:pPr>
            <a:r>
              <a:rPr lang="zh-CN" altLang="en-US" b="1" dirty="0">
                <a:solidFill>
                  <a:srgbClr val="660033"/>
                </a:solidFill>
                <a:latin typeface="华文楷体" pitchFamily="2" charset="-122"/>
                <a:ea typeface="华文楷体" pitchFamily="2" charset="-122"/>
              </a:rPr>
              <a:t>小数点固定在最高数据位的左边</a:t>
            </a:r>
          </a:p>
        </p:txBody>
      </p:sp>
      <p:sp>
        <p:nvSpPr>
          <p:cNvPr id="182291" name="AutoShape 19"/>
          <p:cNvSpPr>
            <a:spLocks noChangeArrowheads="1"/>
          </p:cNvSpPr>
          <p:nvPr/>
        </p:nvSpPr>
        <p:spPr bwMode="auto">
          <a:xfrm>
            <a:off x="395536" y="5517232"/>
            <a:ext cx="538162" cy="688975"/>
          </a:xfrm>
          <a:prstGeom prst="smileyFace">
            <a:avLst>
              <a:gd name="adj" fmla="val -4653"/>
            </a:avLst>
          </a:prstGeom>
          <a:solidFill>
            <a:srgbClr val="FFFFCC"/>
          </a:solidFill>
          <a:ln w="28575">
            <a:solidFill>
              <a:srgbClr val="FF7C80"/>
            </a:solidFill>
            <a:round/>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sp>
        <p:nvSpPr>
          <p:cNvPr id="182292" name="AutoShape 20"/>
          <p:cNvSpPr>
            <a:spLocks noChangeArrowheads="1"/>
          </p:cNvSpPr>
          <p:nvPr/>
        </p:nvSpPr>
        <p:spPr bwMode="auto">
          <a:xfrm>
            <a:off x="1214414" y="5229200"/>
            <a:ext cx="7534050" cy="1412776"/>
          </a:xfrm>
          <a:prstGeom prst="cloudCallout">
            <a:avLst>
              <a:gd name="adj1" fmla="val -53272"/>
              <a:gd name="adj2" fmla="val 10824"/>
            </a:avLst>
          </a:prstGeom>
          <a:gradFill rotWithShape="1">
            <a:gsLst>
              <a:gs pos="0">
                <a:schemeClr val="hlink"/>
              </a:gs>
              <a:gs pos="50000">
                <a:schemeClr val="hlink">
                  <a:gamma/>
                  <a:tint val="0"/>
                  <a:invGamma/>
                </a:schemeClr>
              </a:gs>
              <a:gs pos="100000">
                <a:schemeClr val="hlink"/>
              </a:gs>
            </a:gsLst>
            <a:lin ang="2700000" scaled="1"/>
          </a:gradFill>
          <a:ln w="28575">
            <a:solidFill>
              <a:schemeClr val="accent2"/>
            </a:solidFill>
            <a:round/>
            <a:headEnd/>
            <a:tailEnd/>
          </a:ln>
          <a:effectLst/>
        </p:spPr>
        <p:txBody>
          <a:bodyPr wrap="none" lIns="90000" tIns="46800" rIns="90000" bIns="46800" anchor="ctr"/>
          <a:lstStyle/>
          <a:p>
            <a:pPr algn="ctr" eaLnBrk="1" hangingPunct="1">
              <a:spcBef>
                <a:spcPct val="50000"/>
              </a:spcBef>
              <a:defRPr/>
            </a:pPr>
            <a:endParaRPr lang="zh-CN" altLang="zh-CN">
              <a:latin typeface="华文楷体" pitchFamily="2" charset="-122"/>
              <a:ea typeface="华文楷体" pitchFamily="2" charset="-122"/>
            </a:endParaRPr>
          </a:p>
        </p:txBody>
      </p:sp>
      <p:sp>
        <p:nvSpPr>
          <p:cNvPr id="182293" name="AutoShape 21"/>
          <p:cNvSpPr>
            <a:spLocks noChangeArrowheads="1"/>
          </p:cNvSpPr>
          <p:nvPr/>
        </p:nvSpPr>
        <p:spPr bwMode="auto">
          <a:xfrm>
            <a:off x="3635896" y="4077072"/>
            <a:ext cx="5222954" cy="995363"/>
          </a:xfrm>
          <a:prstGeom prst="flowChartPunchedTape">
            <a:avLst/>
          </a:prstGeom>
          <a:gradFill rotWithShape="1">
            <a:gsLst>
              <a:gs pos="0">
                <a:srgbClr val="FFCCFF">
                  <a:gamma/>
                  <a:tint val="0"/>
                  <a:invGamma/>
                </a:srgbClr>
              </a:gs>
              <a:gs pos="100000">
                <a:srgbClr val="FFCCFF"/>
              </a:gs>
            </a:gsLst>
            <a:lin ang="5400000" scaled="1"/>
          </a:gra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sp3d>
        </p:spPr>
        <p:txBody>
          <a:bodyPr wrap="none" lIns="90000" tIns="46800" rIns="90000" bIns="46800" anchor="ctr">
            <a:flatTx/>
          </a:bodyPr>
          <a:lstStyle/>
          <a:p>
            <a:pPr algn="ctr" eaLnBrk="1" hangingPunct="1">
              <a:spcBef>
                <a:spcPct val="50000"/>
              </a:spcBef>
              <a:defRPr/>
            </a:pPr>
            <a:r>
              <a:rPr lang="zh-CN" altLang="en-US" b="1" dirty="0">
                <a:solidFill>
                  <a:srgbClr val="0033CC"/>
                </a:solidFill>
                <a:effectLst>
                  <a:outerShdw blurRad="38100" dist="38100" dir="2700000" algn="tl">
                    <a:srgbClr val="FFFFFF"/>
                  </a:outerShdw>
                </a:effectLst>
                <a:latin typeface="华文楷体" pitchFamily="2" charset="-122"/>
                <a:ea typeface="华文楷体" pitchFamily="2" charset="-122"/>
              </a:rPr>
              <a:t>所有的数</a:t>
            </a:r>
            <a:r>
              <a:rPr lang="zh-CN" altLang="en-US" b="1" dirty="0" smtClean="0">
                <a:solidFill>
                  <a:srgbClr val="0033CC"/>
                </a:solidFill>
                <a:effectLst>
                  <a:outerShdw blurRad="38100" dist="38100" dir="2700000" algn="tl">
                    <a:srgbClr val="FFFFFF"/>
                  </a:outerShdw>
                </a:effectLst>
                <a:latin typeface="华文楷体" pitchFamily="2" charset="-122"/>
                <a:ea typeface="华文楷体" pitchFamily="2" charset="-122"/>
              </a:rPr>
              <a:t>都是小于</a:t>
            </a:r>
            <a:r>
              <a:rPr lang="en-US" altLang="zh-CN" b="1" dirty="0" smtClean="0">
                <a:solidFill>
                  <a:srgbClr val="0033CC"/>
                </a:solidFill>
                <a:effectLst>
                  <a:outerShdw blurRad="38100" dist="38100" dir="2700000" algn="tl">
                    <a:srgbClr val="FFFFFF"/>
                  </a:outerShdw>
                </a:effectLst>
                <a:latin typeface="华文楷体" pitchFamily="2" charset="-122"/>
                <a:ea typeface="华文楷体" pitchFamily="2" charset="-122"/>
              </a:rPr>
              <a:t>1</a:t>
            </a:r>
            <a:r>
              <a:rPr lang="zh-CN" altLang="en-US" b="1" dirty="0" smtClean="0">
                <a:solidFill>
                  <a:srgbClr val="0033CC"/>
                </a:solidFill>
                <a:effectLst>
                  <a:outerShdw blurRad="38100" dist="38100" dir="2700000" algn="tl">
                    <a:srgbClr val="FFFFFF"/>
                  </a:outerShdw>
                </a:effectLst>
                <a:latin typeface="华文楷体" pitchFamily="2" charset="-122"/>
                <a:ea typeface="华文楷体" pitchFamily="2" charset="-122"/>
              </a:rPr>
              <a:t>的纯小数</a:t>
            </a:r>
            <a:endParaRPr lang="zh-CN" altLang="en-US" b="1" dirty="0">
              <a:solidFill>
                <a:srgbClr val="0033CC"/>
              </a:solidFill>
              <a:effectLst>
                <a:outerShdw blurRad="38100" dist="38100" dir="2700000" algn="tl">
                  <a:srgbClr val="FFFFFF"/>
                </a:outerShdw>
              </a:effectLst>
              <a:latin typeface="华文楷体" pitchFamily="2" charset="-122"/>
              <a:ea typeface="华文楷体" pitchFamily="2" charset="-122"/>
            </a:endParaRPr>
          </a:p>
        </p:txBody>
      </p:sp>
      <p:sp>
        <p:nvSpPr>
          <p:cNvPr id="182295" name="Text Box 23"/>
          <p:cNvSpPr txBox="1">
            <a:spLocks noChangeArrowheads="1"/>
          </p:cNvSpPr>
          <p:nvPr/>
        </p:nvSpPr>
        <p:spPr bwMode="auto">
          <a:xfrm>
            <a:off x="-180528" y="681803"/>
            <a:ext cx="3293187" cy="58695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dirty="0">
                <a:solidFill>
                  <a:schemeClr val="accent1">
                    <a:lumMod val="50000"/>
                  </a:schemeClr>
                </a:solidFill>
                <a:latin typeface="华文楷体" pitchFamily="2" charset="-122"/>
                <a:ea typeface="华文楷体" pitchFamily="2" charset="-122"/>
              </a:rPr>
              <a:t>（</a:t>
            </a:r>
            <a:r>
              <a:rPr lang="en-US" altLang="zh-CN" b="1" dirty="0">
                <a:solidFill>
                  <a:schemeClr val="accent1">
                    <a:lumMod val="50000"/>
                  </a:schemeClr>
                </a:solidFill>
                <a:latin typeface="华文楷体" pitchFamily="2" charset="-122"/>
                <a:ea typeface="华文楷体" pitchFamily="2" charset="-122"/>
              </a:rPr>
              <a:t>1</a:t>
            </a:r>
            <a:r>
              <a:rPr lang="zh-CN" altLang="en-US" b="1" dirty="0">
                <a:solidFill>
                  <a:schemeClr val="accent1">
                    <a:lumMod val="50000"/>
                  </a:schemeClr>
                </a:solidFill>
                <a:latin typeface="华文楷体" pitchFamily="2" charset="-122"/>
                <a:ea typeface="华文楷体" pitchFamily="2" charset="-122"/>
              </a:rPr>
              <a:t>）定点表示法</a:t>
            </a:r>
          </a:p>
        </p:txBody>
      </p:sp>
      <p:sp>
        <p:nvSpPr>
          <p:cNvPr id="3380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573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Text Box 2"/>
          <p:cNvSpPr txBox="1">
            <a:spLocks noChangeArrowheads="1"/>
          </p:cNvSpPr>
          <p:nvPr/>
        </p:nvSpPr>
        <p:spPr bwMode="auto">
          <a:xfrm>
            <a:off x="1763688" y="5661248"/>
            <a:ext cx="6408712" cy="1571842"/>
          </a:xfrm>
          <a:prstGeom prst="rect">
            <a:avLst/>
          </a:prstGeom>
          <a:noFill/>
          <a:ln w="12700">
            <a:noFill/>
            <a:miter lim="800000"/>
            <a:headEnd/>
            <a:tailEnd/>
          </a:ln>
        </p:spPr>
        <p:txBody>
          <a:bodyPr wrap="square" lIns="90000" tIns="46800" rIns="90000" bIns="46800" anchor="ctr">
            <a:spAutoFit/>
          </a:bodyPr>
          <a:lstStyle/>
          <a:p>
            <a:pPr eaLnBrk="1" hangingPunct="1">
              <a:spcBef>
                <a:spcPct val="50000"/>
              </a:spcBef>
            </a:pPr>
            <a:r>
              <a:rPr lang="zh-CN" altLang="en-US" sz="2400" b="1" dirty="0" smtClean="0">
                <a:latin typeface="华文楷体" pitchFamily="2" charset="-122"/>
                <a:ea typeface="华文楷体" pitchFamily="2" charset="-122"/>
              </a:rPr>
              <a:t>如出现大于或等于</a:t>
            </a:r>
            <a:r>
              <a:rPr lang="en-US"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的情况，定点小数格式就无法正确地表示出来，这种情况称为“溢出”</a:t>
            </a:r>
            <a:endParaRPr lang="en-US" altLang="zh-CN" sz="2400" b="1" dirty="0" smtClean="0">
              <a:latin typeface="华文楷体" pitchFamily="2" charset="-122"/>
              <a:ea typeface="华文楷体" pitchFamily="2" charset="-122"/>
            </a:endParaRPr>
          </a:p>
          <a:p>
            <a:pPr eaLnBrk="1" hangingPunct="1">
              <a:spcBef>
                <a:spcPct val="50000"/>
              </a:spcBef>
            </a:pPr>
            <a:endParaRPr lang="en-US" altLang="zh-CN" sz="1600" dirty="0" smtClean="0"/>
          </a:p>
          <a:p>
            <a:pPr eaLnBrk="1" hangingPunct="1">
              <a:spcBef>
                <a:spcPct val="50000"/>
              </a:spcBef>
            </a:pPr>
            <a:r>
              <a:rPr lang="zh-CN" altLang="en-US" sz="1600" dirty="0" smtClean="0"/>
              <a:t>。</a:t>
            </a:r>
            <a:endParaRPr lang="zh-CN" altLang="en-US" sz="16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95"/>
                                        </p:tgtEl>
                                        <p:attrNameLst>
                                          <p:attrName>style.visibility</p:attrName>
                                        </p:attrNameLst>
                                      </p:cBhvr>
                                      <p:to>
                                        <p:strVal val="visible"/>
                                      </p:to>
                                    </p:set>
                                    <p:anim calcmode="lin" valueType="num">
                                      <p:cBhvr additive="base">
                                        <p:cTn id="7" dur="500" fill="hold"/>
                                        <p:tgtEl>
                                          <p:spTgt spid="182295"/>
                                        </p:tgtEl>
                                        <p:attrNameLst>
                                          <p:attrName>ppt_x</p:attrName>
                                        </p:attrNameLst>
                                      </p:cBhvr>
                                      <p:tavLst>
                                        <p:tav tm="0">
                                          <p:val>
                                            <p:strVal val="0-#ppt_w/2"/>
                                          </p:val>
                                        </p:tav>
                                        <p:tav tm="100000">
                                          <p:val>
                                            <p:strVal val="#ppt_x"/>
                                          </p:val>
                                        </p:tav>
                                      </p:tavLst>
                                    </p:anim>
                                    <p:anim calcmode="lin" valueType="num">
                                      <p:cBhvr additive="base">
                                        <p:cTn id="8" dur="500" fill="hold"/>
                                        <p:tgtEl>
                                          <p:spTgt spid="1822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2288"/>
                                        </p:tgtEl>
                                        <p:attrNameLst>
                                          <p:attrName>style.visibility</p:attrName>
                                        </p:attrNameLst>
                                      </p:cBhvr>
                                      <p:to>
                                        <p:strVal val="visible"/>
                                      </p:to>
                                    </p:set>
                                    <p:anim calcmode="lin" valueType="num">
                                      <p:cBhvr additive="base">
                                        <p:cTn id="13" dur="500" fill="hold"/>
                                        <p:tgtEl>
                                          <p:spTgt spid="182288"/>
                                        </p:tgtEl>
                                        <p:attrNameLst>
                                          <p:attrName>ppt_x</p:attrName>
                                        </p:attrNameLst>
                                      </p:cBhvr>
                                      <p:tavLst>
                                        <p:tav tm="0">
                                          <p:val>
                                            <p:strVal val="1+#ppt_w/2"/>
                                          </p:val>
                                        </p:tav>
                                        <p:tav tm="100000">
                                          <p:val>
                                            <p:strVal val="#ppt_x"/>
                                          </p:val>
                                        </p:tav>
                                      </p:tavLst>
                                    </p:anim>
                                    <p:anim calcmode="lin" valueType="num">
                                      <p:cBhvr additive="base">
                                        <p:cTn id="14" dur="500" fill="hold"/>
                                        <p:tgtEl>
                                          <p:spTgt spid="18228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8" fill="hold" grpId="0" nodeType="afterEffect">
                                  <p:stCondLst>
                                    <p:cond delay="0"/>
                                  </p:stCondLst>
                                  <p:childTnLst>
                                    <p:set>
                                      <p:cBhvr>
                                        <p:cTn id="17" dur="1" fill="hold">
                                          <p:stCondLst>
                                            <p:cond delay="0"/>
                                          </p:stCondLst>
                                        </p:cTn>
                                        <p:tgtEl>
                                          <p:spTgt spid="182289"/>
                                        </p:tgtEl>
                                        <p:attrNameLst>
                                          <p:attrName>style.visibility</p:attrName>
                                        </p:attrNameLst>
                                      </p:cBhvr>
                                      <p:to>
                                        <p:strVal val="visible"/>
                                      </p:to>
                                    </p:set>
                                    <p:anim calcmode="lin" valueType="num">
                                      <p:cBhvr>
                                        <p:cTn id="18" dur="500" fill="hold"/>
                                        <p:tgtEl>
                                          <p:spTgt spid="182289"/>
                                        </p:tgtEl>
                                        <p:attrNameLst>
                                          <p:attrName>ppt_x</p:attrName>
                                        </p:attrNameLst>
                                      </p:cBhvr>
                                      <p:tavLst>
                                        <p:tav tm="0">
                                          <p:val>
                                            <p:strVal val="#ppt_x-#ppt_w/2"/>
                                          </p:val>
                                        </p:tav>
                                        <p:tav tm="100000">
                                          <p:val>
                                            <p:strVal val="#ppt_x"/>
                                          </p:val>
                                        </p:tav>
                                      </p:tavLst>
                                    </p:anim>
                                    <p:anim calcmode="lin" valueType="num">
                                      <p:cBhvr>
                                        <p:cTn id="19" dur="500" fill="hold"/>
                                        <p:tgtEl>
                                          <p:spTgt spid="182289"/>
                                        </p:tgtEl>
                                        <p:attrNameLst>
                                          <p:attrName>ppt_y</p:attrName>
                                        </p:attrNameLst>
                                      </p:cBhvr>
                                      <p:tavLst>
                                        <p:tav tm="0">
                                          <p:val>
                                            <p:strVal val="#ppt_y"/>
                                          </p:val>
                                        </p:tav>
                                        <p:tav tm="100000">
                                          <p:val>
                                            <p:strVal val="#ppt_y"/>
                                          </p:val>
                                        </p:tav>
                                      </p:tavLst>
                                    </p:anim>
                                    <p:anim calcmode="lin" valueType="num">
                                      <p:cBhvr>
                                        <p:cTn id="20" dur="500" fill="hold"/>
                                        <p:tgtEl>
                                          <p:spTgt spid="182289"/>
                                        </p:tgtEl>
                                        <p:attrNameLst>
                                          <p:attrName>ppt_w</p:attrName>
                                        </p:attrNameLst>
                                      </p:cBhvr>
                                      <p:tavLst>
                                        <p:tav tm="0">
                                          <p:val>
                                            <p:fltVal val="0"/>
                                          </p:val>
                                        </p:tav>
                                        <p:tav tm="100000">
                                          <p:val>
                                            <p:strVal val="#ppt_w"/>
                                          </p:val>
                                        </p:tav>
                                      </p:tavLst>
                                    </p:anim>
                                    <p:anim calcmode="lin" valueType="num">
                                      <p:cBhvr>
                                        <p:cTn id="21" dur="500" fill="hold"/>
                                        <p:tgtEl>
                                          <p:spTgt spid="182289"/>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82274"/>
                                        </p:tgtEl>
                                        <p:attrNameLst>
                                          <p:attrName>style.visibility</p:attrName>
                                        </p:attrNameLst>
                                      </p:cBhvr>
                                      <p:to>
                                        <p:strVal val="visible"/>
                                      </p:to>
                                    </p:set>
                                    <p:anim calcmode="lin" valueType="num">
                                      <p:cBhvr>
                                        <p:cTn id="26" dur="500" fill="hold"/>
                                        <p:tgtEl>
                                          <p:spTgt spid="182274"/>
                                        </p:tgtEl>
                                        <p:attrNameLst>
                                          <p:attrName>ppt_x</p:attrName>
                                        </p:attrNameLst>
                                      </p:cBhvr>
                                      <p:tavLst>
                                        <p:tav tm="0">
                                          <p:val>
                                            <p:strVal val="#ppt_x-#ppt_w/2"/>
                                          </p:val>
                                        </p:tav>
                                        <p:tav tm="100000">
                                          <p:val>
                                            <p:strVal val="#ppt_x"/>
                                          </p:val>
                                        </p:tav>
                                      </p:tavLst>
                                    </p:anim>
                                    <p:anim calcmode="lin" valueType="num">
                                      <p:cBhvr>
                                        <p:cTn id="27" dur="500" fill="hold"/>
                                        <p:tgtEl>
                                          <p:spTgt spid="182274"/>
                                        </p:tgtEl>
                                        <p:attrNameLst>
                                          <p:attrName>ppt_y</p:attrName>
                                        </p:attrNameLst>
                                      </p:cBhvr>
                                      <p:tavLst>
                                        <p:tav tm="0">
                                          <p:val>
                                            <p:strVal val="#ppt_y"/>
                                          </p:val>
                                        </p:tav>
                                        <p:tav tm="100000">
                                          <p:val>
                                            <p:strVal val="#ppt_y"/>
                                          </p:val>
                                        </p:tav>
                                      </p:tavLst>
                                    </p:anim>
                                    <p:anim calcmode="lin" valueType="num">
                                      <p:cBhvr>
                                        <p:cTn id="28" dur="500" fill="hold"/>
                                        <p:tgtEl>
                                          <p:spTgt spid="182274"/>
                                        </p:tgtEl>
                                        <p:attrNameLst>
                                          <p:attrName>ppt_w</p:attrName>
                                        </p:attrNameLst>
                                      </p:cBhvr>
                                      <p:tavLst>
                                        <p:tav tm="0">
                                          <p:val>
                                            <p:fltVal val="0"/>
                                          </p:val>
                                        </p:tav>
                                        <p:tav tm="100000">
                                          <p:val>
                                            <p:strVal val="#ppt_w"/>
                                          </p:val>
                                        </p:tav>
                                      </p:tavLst>
                                    </p:anim>
                                    <p:anim calcmode="lin" valueType="num">
                                      <p:cBhvr>
                                        <p:cTn id="29" dur="500" fill="hold"/>
                                        <p:tgtEl>
                                          <p:spTgt spid="18227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nodeType="after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7345"/>
                                        </p:tgtEl>
                                        <p:attrNameLst>
                                          <p:attrName>style.visibility</p:attrName>
                                        </p:attrNameLst>
                                      </p:cBhvr>
                                      <p:to>
                                        <p:strVal val="visible"/>
                                      </p:to>
                                    </p:set>
                                  </p:childTnLst>
                                </p:cTn>
                              </p:par>
                            </p:childTnLst>
                          </p:cTn>
                        </p:par>
                        <p:par>
                          <p:cTn id="34" fill="hold">
                            <p:stCondLst>
                              <p:cond delay="0"/>
                            </p:stCondLst>
                            <p:childTnLst>
                              <p:par>
                                <p:cTn id="35" presetID="17" presetClass="entr" presetSubtype="8" fill="hold" grpId="0" nodeType="afterEffect">
                                  <p:stCondLst>
                                    <p:cond delay="0"/>
                                  </p:stCondLst>
                                  <p:childTnLst>
                                    <p:set>
                                      <p:cBhvr>
                                        <p:cTn id="36" dur="1" fill="hold">
                                          <p:stCondLst>
                                            <p:cond delay="0"/>
                                          </p:stCondLst>
                                        </p:cTn>
                                        <p:tgtEl>
                                          <p:spTgt spid="182290"/>
                                        </p:tgtEl>
                                        <p:attrNameLst>
                                          <p:attrName>style.visibility</p:attrName>
                                        </p:attrNameLst>
                                      </p:cBhvr>
                                      <p:to>
                                        <p:strVal val="visible"/>
                                      </p:to>
                                    </p:set>
                                    <p:anim calcmode="lin" valueType="num">
                                      <p:cBhvr>
                                        <p:cTn id="37" dur="500" fill="hold"/>
                                        <p:tgtEl>
                                          <p:spTgt spid="182290"/>
                                        </p:tgtEl>
                                        <p:attrNameLst>
                                          <p:attrName>ppt_x</p:attrName>
                                        </p:attrNameLst>
                                      </p:cBhvr>
                                      <p:tavLst>
                                        <p:tav tm="0">
                                          <p:val>
                                            <p:strVal val="#ppt_x-#ppt_w/2"/>
                                          </p:val>
                                        </p:tav>
                                        <p:tav tm="100000">
                                          <p:val>
                                            <p:strVal val="#ppt_x"/>
                                          </p:val>
                                        </p:tav>
                                      </p:tavLst>
                                    </p:anim>
                                    <p:anim calcmode="lin" valueType="num">
                                      <p:cBhvr>
                                        <p:cTn id="38" dur="500" fill="hold"/>
                                        <p:tgtEl>
                                          <p:spTgt spid="182290"/>
                                        </p:tgtEl>
                                        <p:attrNameLst>
                                          <p:attrName>ppt_y</p:attrName>
                                        </p:attrNameLst>
                                      </p:cBhvr>
                                      <p:tavLst>
                                        <p:tav tm="0">
                                          <p:val>
                                            <p:strVal val="#ppt_y"/>
                                          </p:val>
                                        </p:tav>
                                        <p:tav tm="100000">
                                          <p:val>
                                            <p:strVal val="#ppt_y"/>
                                          </p:val>
                                        </p:tav>
                                      </p:tavLst>
                                    </p:anim>
                                    <p:anim calcmode="lin" valueType="num">
                                      <p:cBhvr>
                                        <p:cTn id="39" dur="500" fill="hold"/>
                                        <p:tgtEl>
                                          <p:spTgt spid="182290"/>
                                        </p:tgtEl>
                                        <p:attrNameLst>
                                          <p:attrName>ppt_w</p:attrName>
                                        </p:attrNameLst>
                                      </p:cBhvr>
                                      <p:tavLst>
                                        <p:tav tm="0">
                                          <p:val>
                                            <p:fltVal val="0"/>
                                          </p:val>
                                        </p:tav>
                                        <p:tav tm="100000">
                                          <p:val>
                                            <p:strVal val="#ppt_w"/>
                                          </p:val>
                                        </p:tav>
                                      </p:tavLst>
                                    </p:anim>
                                    <p:anim calcmode="lin" valueType="num">
                                      <p:cBhvr>
                                        <p:cTn id="40" dur="500" fill="hold"/>
                                        <p:tgtEl>
                                          <p:spTgt spid="18229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182293"/>
                                        </p:tgtEl>
                                        <p:attrNameLst>
                                          <p:attrName>style.visibility</p:attrName>
                                        </p:attrNameLst>
                                      </p:cBhvr>
                                      <p:to>
                                        <p:strVal val="visible"/>
                                      </p:to>
                                    </p:set>
                                    <p:anim calcmode="lin" valueType="num">
                                      <p:cBhvr>
                                        <p:cTn id="45" dur="500" fill="hold"/>
                                        <p:tgtEl>
                                          <p:spTgt spid="182293"/>
                                        </p:tgtEl>
                                        <p:attrNameLst>
                                          <p:attrName>ppt_x</p:attrName>
                                        </p:attrNameLst>
                                      </p:cBhvr>
                                      <p:tavLst>
                                        <p:tav tm="0">
                                          <p:val>
                                            <p:strVal val="#ppt_x-#ppt_w/2"/>
                                          </p:val>
                                        </p:tav>
                                        <p:tav tm="100000">
                                          <p:val>
                                            <p:strVal val="#ppt_x"/>
                                          </p:val>
                                        </p:tav>
                                      </p:tavLst>
                                    </p:anim>
                                    <p:anim calcmode="lin" valueType="num">
                                      <p:cBhvr>
                                        <p:cTn id="46" dur="500" fill="hold"/>
                                        <p:tgtEl>
                                          <p:spTgt spid="182293"/>
                                        </p:tgtEl>
                                        <p:attrNameLst>
                                          <p:attrName>ppt_y</p:attrName>
                                        </p:attrNameLst>
                                      </p:cBhvr>
                                      <p:tavLst>
                                        <p:tav tm="0">
                                          <p:val>
                                            <p:strVal val="#ppt_y"/>
                                          </p:val>
                                        </p:tav>
                                        <p:tav tm="100000">
                                          <p:val>
                                            <p:strVal val="#ppt_y"/>
                                          </p:val>
                                        </p:tav>
                                      </p:tavLst>
                                    </p:anim>
                                    <p:anim calcmode="lin" valueType="num">
                                      <p:cBhvr>
                                        <p:cTn id="47" dur="500" fill="hold"/>
                                        <p:tgtEl>
                                          <p:spTgt spid="182293"/>
                                        </p:tgtEl>
                                        <p:attrNameLst>
                                          <p:attrName>ppt_w</p:attrName>
                                        </p:attrNameLst>
                                      </p:cBhvr>
                                      <p:tavLst>
                                        <p:tav tm="0">
                                          <p:val>
                                            <p:fltVal val="0"/>
                                          </p:val>
                                        </p:tav>
                                        <p:tav tm="100000">
                                          <p:val>
                                            <p:strVal val="#ppt_w"/>
                                          </p:val>
                                        </p:tav>
                                      </p:tavLst>
                                    </p:anim>
                                    <p:anim calcmode="lin" valueType="num">
                                      <p:cBhvr>
                                        <p:cTn id="48" dur="500" fill="hold"/>
                                        <p:tgtEl>
                                          <p:spTgt spid="182293"/>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82291"/>
                                        </p:tgtEl>
                                        <p:attrNameLst>
                                          <p:attrName>style.visibility</p:attrName>
                                        </p:attrNameLst>
                                      </p:cBhvr>
                                      <p:to>
                                        <p:strVal val="visible"/>
                                      </p:to>
                                    </p:set>
                                  </p:childTnLst>
                                </p:cTn>
                              </p:par>
                            </p:childTnLst>
                          </p:cTn>
                        </p:par>
                        <p:par>
                          <p:cTn id="53" fill="hold">
                            <p:stCondLst>
                              <p:cond delay="500"/>
                            </p:stCondLst>
                            <p:childTnLst>
                              <p:par>
                                <p:cTn id="54" presetID="17" presetClass="entr" presetSubtype="8" fill="hold" grpId="0" nodeType="afterEffect">
                                  <p:stCondLst>
                                    <p:cond delay="0"/>
                                  </p:stCondLst>
                                  <p:childTnLst>
                                    <p:set>
                                      <p:cBhvr>
                                        <p:cTn id="55" dur="1" fill="hold">
                                          <p:stCondLst>
                                            <p:cond delay="0"/>
                                          </p:stCondLst>
                                        </p:cTn>
                                        <p:tgtEl>
                                          <p:spTgt spid="182292"/>
                                        </p:tgtEl>
                                        <p:attrNameLst>
                                          <p:attrName>style.visibility</p:attrName>
                                        </p:attrNameLst>
                                      </p:cBhvr>
                                      <p:to>
                                        <p:strVal val="visible"/>
                                      </p:to>
                                    </p:set>
                                    <p:anim calcmode="lin" valueType="num">
                                      <p:cBhvr>
                                        <p:cTn id="56" dur="500" fill="hold"/>
                                        <p:tgtEl>
                                          <p:spTgt spid="182292"/>
                                        </p:tgtEl>
                                        <p:attrNameLst>
                                          <p:attrName>ppt_x</p:attrName>
                                        </p:attrNameLst>
                                      </p:cBhvr>
                                      <p:tavLst>
                                        <p:tav tm="0">
                                          <p:val>
                                            <p:strVal val="#ppt_x-#ppt_w/2"/>
                                          </p:val>
                                        </p:tav>
                                        <p:tav tm="100000">
                                          <p:val>
                                            <p:strVal val="#ppt_x"/>
                                          </p:val>
                                        </p:tav>
                                      </p:tavLst>
                                    </p:anim>
                                    <p:anim calcmode="lin" valueType="num">
                                      <p:cBhvr>
                                        <p:cTn id="57" dur="500" fill="hold"/>
                                        <p:tgtEl>
                                          <p:spTgt spid="182292"/>
                                        </p:tgtEl>
                                        <p:attrNameLst>
                                          <p:attrName>ppt_y</p:attrName>
                                        </p:attrNameLst>
                                      </p:cBhvr>
                                      <p:tavLst>
                                        <p:tav tm="0">
                                          <p:val>
                                            <p:strVal val="#ppt_y"/>
                                          </p:val>
                                        </p:tav>
                                        <p:tav tm="100000">
                                          <p:val>
                                            <p:strVal val="#ppt_y"/>
                                          </p:val>
                                        </p:tav>
                                      </p:tavLst>
                                    </p:anim>
                                    <p:anim calcmode="lin" valueType="num">
                                      <p:cBhvr>
                                        <p:cTn id="58" dur="500" fill="hold"/>
                                        <p:tgtEl>
                                          <p:spTgt spid="182292"/>
                                        </p:tgtEl>
                                        <p:attrNameLst>
                                          <p:attrName>ppt_w</p:attrName>
                                        </p:attrNameLst>
                                      </p:cBhvr>
                                      <p:tavLst>
                                        <p:tav tm="0">
                                          <p:val>
                                            <p:fltVal val="0"/>
                                          </p:val>
                                        </p:tav>
                                        <p:tav tm="100000">
                                          <p:val>
                                            <p:strVal val="#ppt_w"/>
                                          </p:val>
                                        </p:tav>
                                      </p:tavLst>
                                    </p:anim>
                                    <p:anim calcmode="lin" valueType="num">
                                      <p:cBhvr>
                                        <p:cTn id="59" dur="500" fill="hold"/>
                                        <p:tgtEl>
                                          <p:spTgt spid="182292"/>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additive="base">
                                        <p:cTn id="64" dur="500" fill="hold"/>
                                        <p:tgtEl>
                                          <p:spTgt spid="32"/>
                                        </p:tgtEl>
                                        <p:attrNameLst>
                                          <p:attrName>ppt_x</p:attrName>
                                        </p:attrNameLst>
                                      </p:cBhvr>
                                      <p:tavLst>
                                        <p:tav tm="0">
                                          <p:val>
                                            <p:strVal val="0-#ppt_w/2"/>
                                          </p:val>
                                        </p:tav>
                                        <p:tav tm="100000">
                                          <p:val>
                                            <p:strVal val="#ppt_x"/>
                                          </p:val>
                                        </p:tav>
                                      </p:tavLst>
                                    </p:anim>
                                    <p:anim calcmode="lin" valueType="num">
                                      <p:cBhvr additive="base">
                                        <p:cTn id="65"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autoUpdateAnimBg="0"/>
      <p:bldP spid="182288" grpId="0" autoUpdateAnimBg="0"/>
      <p:bldP spid="182289" grpId="0" autoUpdateAnimBg="0"/>
      <p:bldP spid="182290" grpId="0" autoUpdateAnimBg="0"/>
      <p:bldP spid="182291" grpId="0" animBg="1"/>
      <p:bldP spid="182292" grpId="0" animBg="1" autoUpdateAnimBg="0"/>
      <p:bldP spid="182293" grpId="0" animBg="1" autoUpdateAnimBg="0"/>
      <p:bldP spid="182295" grpId="0" autoUpdateAnimBg="0"/>
      <p:bldP spid="3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49250" y="1042403"/>
            <a:ext cx="2653588" cy="586957"/>
          </a:xfrm>
          <a:prstGeom prst="rect">
            <a:avLst/>
          </a:prstGeom>
          <a:solidFill>
            <a:schemeClr val="accent3">
              <a:lumMod val="20000"/>
              <a:lumOff val="80000"/>
            </a:schemeClr>
          </a:solidFill>
          <a:ln w="12700">
            <a:noFill/>
            <a:miter lim="800000"/>
            <a:headEnd/>
            <a:tailEnd/>
          </a:ln>
        </p:spPr>
        <p:txBody>
          <a:bodyPr wrap="none" lIns="90000" tIns="46800" rIns="90000" bIns="46800" anchor="ctr">
            <a:spAutoFit/>
          </a:bodyPr>
          <a:lstStyle/>
          <a:p>
            <a:pPr eaLnBrk="1" hangingPunct="1">
              <a:spcBef>
                <a:spcPct val="50000"/>
              </a:spcBef>
              <a:buClr>
                <a:srgbClr val="CC99FF"/>
              </a:buClr>
            </a:pPr>
            <a:r>
              <a:rPr lang="zh-CN" altLang="en-US" b="1" dirty="0" smtClean="0">
                <a:latin typeface="隶书" pitchFamily="49" charset="-122"/>
                <a:ea typeface="隶书" pitchFamily="49" charset="-122"/>
              </a:rPr>
              <a:t>定点</a:t>
            </a:r>
            <a:r>
              <a:rPr lang="zh-CN" altLang="en-US" b="1" dirty="0">
                <a:latin typeface="隶书" pitchFamily="49" charset="-122"/>
                <a:ea typeface="隶书" pitchFamily="49" charset="-122"/>
              </a:rPr>
              <a:t>整数</a:t>
            </a:r>
            <a:r>
              <a:rPr lang="zh-CN" altLang="en-US" b="1" dirty="0" smtClean="0">
                <a:latin typeface="隶书" pitchFamily="49" charset="-122"/>
                <a:ea typeface="隶书" pitchFamily="49" charset="-122"/>
              </a:rPr>
              <a:t>格式</a:t>
            </a:r>
            <a:endParaRPr lang="zh-CN" altLang="en-US" b="1" dirty="0">
              <a:latin typeface="隶书" pitchFamily="49" charset="-122"/>
              <a:ea typeface="隶书" pitchFamily="49" charset="-122"/>
            </a:endParaRPr>
          </a:p>
        </p:txBody>
      </p:sp>
      <p:sp>
        <p:nvSpPr>
          <p:cNvPr id="184336" name="Text Box 16"/>
          <p:cNvSpPr txBox="1">
            <a:spLocks noChangeArrowheads="1"/>
          </p:cNvSpPr>
          <p:nvPr/>
        </p:nvSpPr>
        <p:spPr bwMode="auto">
          <a:xfrm>
            <a:off x="323528" y="2204864"/>
            <a:ext cx="3358654" cy="1079399"/>
          </a:xfrm>
          <a:prstGeom prst="rect">
            <a:avLst/>
          </a:prstGeom>
          <a:noFill/>
          <a:ln w="28575">
            <a:noFill/>
            <a:miter lim="800000"/>
            <a:headEnd/>
            <a:tailEnd/>
          </a:ln>
        </p:spPr>
        <p:txBody>
          <a:bodyPr wrap="square" lIns="90000" tIns="46800" rIns="90000" bIns="46800" anchor="ctr">
            <a:spAutoFit/>
          </a:bodyPr>
          <a:lstStyle/>
          <a:p>
            <a:pPr eaLnBrk="1" hangingPunct="1">
              <a:spcBef>
                <a:spcPct val="50000"/>
              </a:spcBef>
            </a:pPr>
            <a:r>
              <a:rPr lang="zh-CN" altLang="en-US" b="1" dirty="0">
                <a:solidFill>
                  <a:srgbClr val="660033"/>
                </a:solidFill>
                <a:latin typeface="华文楷体" pitchFamily="2" charset="-122"/>
                <a:ea typeface="华文楷体" pitchFamily="2" charset="-122"/>
              </a:rPr>
              <a:t>小数点固定在</a:t>
            </a:r>
            <a:r>
              <a:rPr lang="zh-CN" altLang="en-US" b="1" dirty="0" smtClean="0">
                <a:solidFill>
                  <a:srgbClr val="660033"/>
                </a:solidFill>
                <a:latin typeface="华文楷体" pitchFamily="2" charset="-122"/>
                <a:ea typeface="华文楷体" pitchFamily="2" charset="-122"/>
              </a:rPr>
              <a:t>最低数据位的</a:t>
            </a:r>
            <a:r>
              <a:rPr lang="zh-CN" altLang="en-US" b="1" dirty="0">
                <a:solidFill>
                  <a:srgbClr val="660033"/>
                </a:solidFill>
                <a:latin typeface="华文楷体" pitchFamily="2" charset="-122"/>
                <a:ea typeface="华文楷体" pitchFamily="2" charset="-122"/>
              </a:rPr>
              <a:t>右边</a:t>
            </a:r>
          </a:p>
        </p:txBody>
      </p:sp>
      <p:sp>
        <p:nvSpPr>
          <p:cNvPr id="184337" name="AutoShape 17"/>
          <p:cNvSpPr>
            <a:spLocks noChangeArrowheads="1"/>
          </p:cNvSpPr>
          <p:nvPr/>
        </p:nvSpPr>
        <p:spPr bwMode="auto">
          <a:xfrm>
            <a:off x="3100388" y="3481388"/>
            <a:ext cx="4999037" cy="2828925"/>
          </a:xfrm>
          <a:prstGeom prst="horizontalScroll">
            <a:avLst>
              <a:gd name="adj" fmla="val 10269"/>
            </a:avLst>
          </a:prstGeom>
          <a:gradFill rotWithShape="0">
            <a:gsLst>
              <a:gs pos="0">
                <a:srgbClr val="FFFFCC"/>
              </a:gs>
              <a:gs pos="100000">
                <a:srgbClr val="FFFFFF"/>
              </a:gs>
            </a:gsLst>
            <a:lin ang="0" scaled="1"/>
          </a:gradFill>
          <a:ln w="28575">
            <a:solidFill>
              <a:schemeClr val="accent2"/>
            </a:solidFill>
            <a:round/>
            <a:headEnd/>
            <a:tailEnd/>
          </a:ln>
        </p:spPr>
        <p:txBody>
          <a:bodyPr wrap="none" lIns="90000" tIns="46800" rIns="90000" bIns="46800" anchor="ctr"/>
          <a:lstStyle/>
          <a:p>
            <a:pPr eaLnBrk="1" hangingPunct="1">
              <a:spcBef>
                <a:spcPct val="50000"/>
              </a:spcBef>
            </a:pPr>
            <a:r>
              <a:rPr lang="zh-CN" altLang="en-US" b="1" i="1" dirty="0">
                <a:latin typeface="华文楷体" pitchFamily="2" charset="-122"/>
                <a:ea typeface="华文楷体" pitchFamily="2" charset="-122"/>
              </a:rPr>
              <a:t>定点表示的特点</a:t>
            </a:r>
            <a:r>
              <a:rPr lang="en-US" altLang="zh-CN" b="1" i="1" dirty="0">
                <a:latin typeface="华文楷体" pitchFamily="2" charset="-122"/>
                <a:ea typeface="华文楷体" pitchFamily="2" charset="-122"/>
              </a:rPr>
              <a:t>?</a:t>
            </a:r>
          </a:p>
          <a:p>
            <a:pPr eaLnBrk="1" hangingPunct="1">
              <a:spcBef>
                <a:spcPct val="50000"/>
              </a:spcBef>
            </a:pPr>
            <a:r>
              <a:rPr lang="zh-CN" altLang="en-US" b="1" dirty="0">
                <a:solidFill>
                  <a:srgbClr val="0033CC"/>
                </a:solidFill>
                <a:latin typeface="华文楷体" pitchFamily="2" charset="-122"/>
                <a:ea typeface="华文楷体" pitchFamily="2" charset="-122"/>
              </a:rPr>
              <a:t>直观、简单、节省硬件</a:t>
            </a:r>
          </a:p>
          <a:p>
            <a:pPr eaLnBrk="1" hangingPunct="1">
              <a:spcBef>
                <a:spcPct val="50000"/>
              </a:spcBef>
            </a:pPr>
            <a:r>
              <a:rPr lang="zh-CN" altLang="en-US" b="1" dirty="0">
                <a:solidFill>
                  <a:srgbClr val="0033CC"/>
                </a:solidFill>
                <a:latin typeface="华文楷体" pitchFamily="2" charset="-122"/>
                <a:ea typeface="华文楷体" pitchFamily="2" charset="-122"/>
              </a:rPr>
              <a:t>数据范围小，不灵活</a:t>
            </a:r>
          </a:p>
        </p:txBody>
      </p:sp>
      <p:sp>
        <p:nvSpPr>
          <p:cNvPr id="35846"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5537" name="Group 1"/>
          <p:cNvGrpSpPr>
            <a:grpSpLocks/>
          </p:cNvGrpSpPr>
          <p:nvPr/>
        </p:nvGrpSpPr>
        <p:grpSpPr bwMode="auto">
          <a:xfrm>
            <a:off x="3347864" y="1124744"/>
            <a:ext cx="5796136" cy="1334610"/>
            <a:chOff x="2278" y="10238"/>
            <a:chExt cx="6856" cy="1123"/>
          </a:xfrm>
        </p:grpSpPr>
        <p:sp>
          <p:nvSpPr>
            <p:cNvPr id="65541" name="Rectangle 5"/>
            <p:cNvSpPr>
              <a:spLocks noChangeArrowheads="1"/>
            </p:cNvSpPr>
            <p:nvPr/>
          </p:nvSpPr>
          <p:spPr bwMode="auto">
            <a:xfrm>
              <a:off x="3694" y="10238"/>
              <a:ext cx="5006" cy="4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数值</a:t>
              </a:r>
              <a:endPar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65540" name="Rectangle 4"/>
            <p:cNvSpPr>
              <a:spLocks noChangeArrowheads="1"/>
            </p:cNvSpPr>
            <p:nvPr/>
          </p:nvSpPr>
          <p:spPr bwMode="auto">
            <a:xfrm>
              <a:off x="2278" y="10238"/>
              <a:ext cx="1416" cy="4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符号位</a:t>
              </a:r>
              <a:endPar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65539" name="AutoShape 3"/>
            <p:cNvSpPr>
              <a:spLocks noChangeShapeType="1"/>
            </p:cNvSpPr>
            <p:nvPr/>
          </p:nvSpPr>
          <p:spPr bwMode="auto">
            <a:xfrm flipV="1">
              <a:off x="8683" y="10617"/>
              <a:ext cx="1" cy="385"/>
            </a:xfrm>
            <a:prstGeom prst="straightConnector1">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2000" b="1">
                <a:latin typeface="华文楷体" pitchFamily="2" charset="-122"/>
                <a:ea typeface="华文楷体" pitchFamily="2" charset="-122"/>
              </a:endParaRPr>
            </a:p>
          </p:txBody>
        </p:sp>
        <p:sp>
          <p:nvSpPr>
            <p:cNvPr id="65538" name="Text Box 2"/>
            <p:cNvSpPr txBox="1">
              <a:spLocks noChangeArrowheads="1"/>
            </p:cNvSpPr>
            <p:nvPr/>
          </p:nvSpPr>
          <p:spPr bwMode="auto">
            <a:xfrm>
              <a:off x="6633" y="10951"/>
              <a:ext cx="2501" cy="41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R="0" lvl="0" algn="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Times New Roman" pitchFamily="18" charset="0"/>
                </a:rPr>
                <a:t>默认小数点位置</a:t>
              </a:r>
              <a:endParaRPr kumimoji="0" lang="zh-CN" sz="20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 calcmode="lin" valueType="num">
                                      <p:cBhvr>
                                        <p:cTn id="7" dur="500" fill="hold"/>
                                        <p:tgtEl>
                                          <p:spTgt spid="184322"/>
                                        </p:tgtEl>
                                        <p:attrNameLst>
                                          <p:attrName>ppt_x</p:attrName>
                                        </p:attrNameLst>
                                      </p:cBhvr>
                                      <p:tavLst>
                                        <p:tav tm="0">
                                          <p:val>
                                            <p:strVal val="#ppt_x-#ppt_w/2"/>
                                          </p:val>
                                        </p:tav>
                                        <p:tav tm="100000">
                                          <p:val>
                                            <p:strVal val="#ppt_x"/>
                                          </p:val>
                                        </p:tav>
                                      </p:tavLst>
                                    </p:anim>
                                    <p:anim calcmode="lin" valueType="num">
                                      <p:cBhvr>
                                        <p:cTn id="8" dur="500" fill="hold"/>
                                        <p:tgtEl>
                                          <p:spTgt spid="184322"/>
                                        </p:tgtEl>
                                        <p:attrNameLst>
                                          <p:attrName>ppt_y</p:attrName>
                                        </p:attrNameLst>
                                      </p:cBhvr>
                                      <p:tavLst>
                                        <p:tav tm="0">
                                          <p:val>
                                            <p:strVal val="#ppt_y"/>
                                          </p:val>
                                        </p:tav>
                                        <p:tav tm="100000">
                                          <p:val>
                                            <p:strVal val="#ppt_y"/>
                                          </p:val>
                                        </p:tav>
                                      </p:tavLst>
                                    </p:anim>
                                    <p:anim calcmode="lin" valueType="num">
                                      <p:cBhvr>
                                        <p:cTn id="9" dur="500" fill="hold"/>
                                        <p:tgtEl>
                                          <p:spTgt spid="184322"/>
                                        </p:tgtEl>
                                        <p:attrNameLst>
                                          <p:attrName>ppt_w</p:attrName>
                                        </p:attrNameLst>
                                      </p:cBhvr>
                                      <p:tavLst>
                                        <p:tav tm="0">
                                          <p:val>
                                            <p:fltVal val="0"/>
                                          </p:val>
                                        </p:tav>
                                        <p:tav tm="100000">
                                          <p:val>
                                            <p:strVal val="#ppt_w"/>
                                          </p:val>
                                        </p:tav>
                                      </p:tavLst>
                                    </p:anim>
                                    <p:anim calcmode="lin" valueType="num">
                                      <p:cBhvr>
                                        <p:cTn id="10" dur="500" fill="hold"/>
                                        <p:tgtEl>
                                          <p:spTgt spid="1843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nodeType="after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5537"/>
                                        </p:tgtEl>
                                        <p:attrNameLst>
                                          <p:attrName>style.visibility</p:attrName>
                                        </p:attrNameLst>
                                      </p:cBhvr>
                                      <p:to>
                                        <p:strVal val="visible"/>
                                      </p:to>
                                    </p:set>
                                    <p:animEffect transition="in" filter="blinds(horizontal)">
                                      <p:cBhvr>
                                        <p:cTn id="15" dur="500"/>
                                        <p:tgtEl>
                                          <p:spTgt spid="6553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84336"/>
                                        </p:tgtEl>
                                        <p:attrNameLst>
                                          <p:attrName>style.visibility</p:attrName>
                                        </p:attrNameLst>
                                      </p:cBhvr>
                                      <p:to>
                                        <p:strVal val="visible"/>
                                      </p:to>
                                    </p:set>
                                    <p:anim calcmode="lin" valueType="num">
                                      <p:cBhvr additive="base">
                                        <p:cTn id="19" dur="500" fill="hold"/>
                                        <p:tgtEl>
                                          <p:spTgt spid="184336"/>
                                        </p:tgtEl>
                                        <p:attrNameLst>
                                          <p:attrName>ppt_x</p:attrName>
                                        </p:attrNameLst>
                                      </p:cBhvr>
                                      <p:tavLst>
                                        <p:tav tm="0">
                                          <p:val>
                                            <p:strVal val="0-#ppt_w/2"/>
                                          </p:val>
                                        </p:tav>
                                        <p:tav tm="100000">
                                          <p:val>
                                            <p:strVal val="#ppt_x"/>
                                          </p:val>
                                        </p:tav>
                                      </p:tavLst>
                                    </p:anim>
                                    <p:anim calcmode="lin" valueType="num">
                                      <p:cBhvr additive="base">
                                        <p:cTn id="20" dur="500" fill="hold"/>
                                        <p:tgtEl>
                                          <p:spTgt spid="1843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84337"/>
                                        </p:tgtEl>
                                        <p:attrNameLst>
                                          <p:attrName>style.visibility</p:attrName>
                                        </p:attrNameLst>
                                      </p:cBhvr>
                                      <p:to>
                                        <p:strVal val="visible"/>
                                      </p:to>
                                    </p:set>
                                    <p:anim calcmode="lin" valueType="num">
                                      <p:cBhvr>
                                        <p:cTn id="25" dur="500" fill="hold"/>
                                        <p:tgtEl>
                                          <p:spTgt spid="184337"/>
                                        </p:tgtEl>
                                        <p:attrNameLst>
                                          <p:attrName>ppt_x</p:attrName>
                                        </p:attrNameLst>
                                      </p:cBhvr>
                                      <p:tavLst>
                                        <p:tav tm="0">
                                          <p:val>
                                            <p:strVal val="#ppt_x-#ppt_w/2"/>
                                          </p:val>
                                        </p:tav>
                                        <p:tav tm="100000">
                                          <p:val>
                                            <p:strVal val="#ppt_x"/>
                                          </p:val>
                                        </p:tav>
                                      </p:tavLst>
                                    </p:anim>
                                    <p:anim calcmode="lin" valueType="num">
                                      <p:cBhvr>
                                        <p:cTn id="26" dur="500" fill="hold"/>
                                        <p:tgtEl>
                                          <p:spTgt spid="184337"/>
                                        </p:tgtEl>
                                        <p:attrNameLst>
                                          <p:attrName>ppt_y</p:attrName>
                                        </p:attrNameLst>
                                      </p:cBhvr>
                                      <p:tavLst>
                                        <p:tav tm="0">
                                          <p:val>
                                            <p:strVal val="#ppt_y"/>
                                          </p:val>
                                        </p:tav>
                                        <p:tav tm="100000">
                                          <p:val>
                                            <p:strVal val="#ppt_y"/>
                                          </p:val>
                                        </p:tav>
                                      </p:tavLst>
                                    </p:anim>
                                    <p:anim calcmode="lin" valueType="num">
                                      <p:cBhvr>
                                        <p:cTn id="27" dur="500" fill="hold"/>
                                        <p:tgtEl>
                                          <p:spTgt spid="184337"/>
                                        </p:tgtEl>
                                        <p:attrNameLst>
                                          <p:attrName>ppt_w</p:attrName>
                                        </p:attrNameLst>
                                      </p:cBhvr>
                                      <p:tavLst>
                                        <p:tav tm="0">
                                          <p:val>
                                            <p:fltVal val="0"/>
                                          </p:val>
                                        </p:tav>
                                        <p:tav tm="100000">
                                          <p:val>
                                            <p:strVal val="#ppt_w"/>
                                          </p:val>
                                        </p:tav>
                                      </p:tavLst>
                                    </p:anim>
                                    <p:anim calcmode="lin" valueType="num">
                                      <p:cBhvr>
                                        <p:cTn id="28" dur="500" fill="hold"/>
                                        <p:tgtEl>
                                          <p:spTgt spid="1843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nimBg="1" autoUpdateAnimBg="0"/>
      <p:bldP spid="184336" grpId="0" autoUpdateAnimBg="0"/>
      <p:bldP spid="18433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3617819" y="1277353"/>
            <a:ext cx="4388038" cy="586957"/>
          </a:xfrm>
          <a:prstGeom prst="rect">
            <a:avLst/>
          </a:prstGeom>
          <a:noFill/>
          <a:ln w="28575">
            <a:noFill/>
            <a:miter lim="800000"/>
            <a:headEnd/>
            <a:tailEnd/>
          </a:ln>
        </p:spPr>
        <p:txBody>
          <a:bodyPr wrap="none" lIns="90000" tIns="46800" rIns="90000" bIns="46800" anchor="ctr">
            <a:spAutoFit/>
          </a:bodyPr>
          <a:lstStyle/>
          <a:p>
            <a:pPr algn="ctr" eaLnBrk="1" hangingPunct="1"/>
            <a:r>
              <a:rPr lang="zh-CN" altLang="en-US" b="1" dirty="0">
                <a:latin typeface="华文楷体" pitchFamily="2" charset="-122"/>
                <a:ea typeface="华文楷体" pitchFamily="2" charset="-122"/>
              </a:rPr>
              <a:t>小数点位置可任意</a:t>
            </a:r>
            <a:r>
              <a:rPr lang="zh-CN" altLang="en-US" b="1" dirty="0">
                <a:solidFill>
                  <a:srgbClr val="990033"/>
                </a:solidFill>
                <a:latin typeface="华文楷体" pitchFamily="2" charset="-122"/>
                <a:ea typeface="华文楷体" pitchFamily="2" charset="-122"/>
              </a:rPr>
              <a:t>移动</a:t>
            </a:r>
            <a:r>
              <a:rPr lang="zh-CN" altLang="en-US" dirty="0">
                <a:solidFill>
                  <a:srgbClr val="990033"/>
                </a:solidFill>
                <a:latin typeface="华文楷体" pitchFamily="2" charset="-122"/>
                <a:ea typeface="华文楷体" pitchFamily="2" charset="-122"/>
              </a:rPr>
              <a:t> </a:t>
            </a:r>
          </a:p>
        </p:txBody>
      </p:sp>
      <p:sp>
        <p:nvSpPr>
          <p:cNvPr id="185347" name="AutoShape 3"/>
          <p:cNvSpPr>
            <a:spLocks noChangeArrowheads="1"/>
          </p:cNvSpPr>
          <p:nvPr/>
        </p:nvSpPr>
        <p:spPr bwMode="auto">
          <a:xfrm>
            <a:off x="5292725" y="2371725"/>
            <a:ext cx="452438" cy="654050"/>
          </a:xfrm>
          <a:prstGeom prst="rightArrow">
            <a:avLst>
              <a:gd name="adj1" fmla="val 50000"/>
              <a:gd name="adj2" fmla="val 25000"/>
            </a:avLst>
          </a:prstGeom>
          <a:solidFill>
            <a:srgbClr val="CC0000"/>
          </a:solidFill>
          <a:ln w="28575">
            <a:solidFill>
              <a:srgbClr val="800000"/>
            </a:solidFill>
            <a:miter lim="800000"/>
            <a:headEnd/>
            <a:tailEnd/>
          </a:ln>
        </p:spPr>
        <p:txBody>
          <a:bodyPr wrap="none" lIns="90000" tIns="46800" rIns="90000" bIns="46800" anchor="ctr"/>
          <a:lstStyle/>
          <a:p>
            <a:pPr algn="ctr" eaLnBrk="1" hangingPunct="1">
              <a:spcBef>
                <a:spcPct val="50000"/>
              </a:spcBef>
            </a:pPr>
            <a:endParaRPr lang="zh-CN" altLang="zh-CN" sz="2800">
              <a:latin typeface="Arial" pitchFamily="34" charset="0"/>
            </a:endParaRPr>
          </a:p>
        </p:txBody>
      </p:sp>
      <p:grpSp>
        <p:nvGrpSpPr>
          <p:cNvPr id="2" name="Group 4"/>
          <p:cNvGrpSpPr>
            <a:grpSpLocks/>
          </p:cNvGrpSpPr>
          <p:nvPr/>
        </p:nvGrpSpPr>
        <p:grpSpPr bwMode="auto">
          <a:xfrm>
            <a:off x="5791564" y="2174876"/>
            <a:ext cx="2963499" cy="1781176"/>
            <a:chOff x="3627" y="1309"/>
            <a:chExt cx="2021" cy="1122"/>
          </a:xfrm>
        </p:grpSpPr>
        <p:sp>
          <p:nvSpPr>
            <p:cNvPr id="36875" name="Text Box 5"/>
            <p:cNvSpPr txBox="1">
              <a:spLocks noChangeArrowheads="1"/>
            </p:cNvSpPr>
            <p:nvPr/>
          </p:nvSpPr>
          <p:spPr bwMode="auto">
            <a:xfrm>
              <a:off x="3659" y="1331"/>
              <a:ext cx="1352" cy="537"/>
            </a:xfrm>
            <a:prstGeom prst="rect">
              <a:avLst/>
            </a:prstGeom>
            <a:noFill/>
            <a:ln w="28575">
              <a:solidFill>
                <a:srgbClr val="CCCCFF"/>
              </a:solidFill>
              <a:miter lim="800000"/>
              <a:headEnd/>
              <a:tailEnd/>
            </a:ln>
          </p:spPr>
          <p:txBody>
            <a:bodyPr wrap="none" lIns="90000" tIns="46800" rIns="90000" bIns="46800" anchor="ctr">
              <a:spAutoFit/>
            </a:bodyPr>
            <a:lstStyle/>
            <a:p>
              <a:pPr algn="ctr" eaLnBrk="1" hangingPunct="1">
                <a:spcBef>
                  <a:spcPct val="50000"/>
                </a:spcBef>
              </a:pPr>
              <a:r>
                <a:rPr lang="en-US" altLang="zh-CN" sz="4800">
                  <a:latin typeface="Arial" pitchFamily="34" charset="0"/>
                </a:rPr>
                <a:t>M</a:t>
              </a:r>
              <a:r>
                <a:rPr lang="en-US" altLang="zh-CN" sz="4800">
                  <a:solidFill>
                    <a:srgbClr val="FF0000"/>
                  </a:solidFill>
                  <a:latin typeface="Arial" pitchFamily="34" charset="0"/>
                </a:rPr>
                <a:t> </a:t>
              </a:r>
              <a:r>
                <a:rPr lang="en-US" altLang="zh-CN" sz="4800">
                  <a:latin typeface="Arial" pitchFamily="34" charset="0"/>
                </a:rPr>
                <a:t>• R</a:t>
              </a:r>
              <a:r>
                <a:rPr lang="en-US" altLang="zh-CN" sz="4800" baseline="30000">
                  <a:latin typeface="Arial" pitchFamily="34" charset="0"/>
                </a:rPr>
                <a:t>E</a:t>
              </a:r>
              <a:endParaRPr lang="en-US" altLang="zh-CN" sz="4800">
                <a:latin typeface="Arial" pitchFamily="34" charset="0"/>
              </a:endParaRPr>
            </a:p>
          </p:txBody>
        </p:sp>
        <p:sp>
          <p:nvSpPr>
            <p:cNvPr id="36876" name="Line 6"/>
            <p:cNvSpPr>
              <a:spLocks noChangeShapeType="1"/>
            </p:cNvSpPr>
            <p:nvPr/>
          </p:nvSpPr>
          <p:spPr bwMode="auto">
            <a:xfrm>
              <a:off x="3938" y="1823"/>
              <a:ext cx="0" cy="296"/>
            </a:xfrm>
            <a:prstGeom prst="line">
              <a:avLst/>
            </a:prstGeom>
            <a:noFill/>
            <a:ln w="57150">
              <a:solidFill>
                <a:srgbClr val="000080"/>
              </a:solidFill>
              <a:round/>
              <a:headEnd/>
              <a:tailEnd type="triangle" w="med" len="med"/>
            </a:ln>
          </p:spPr>
          <p:txBody>
            <a:bodyPr wrap="none" lIns="90000" tIns="46800" rIns="90000" bIns="46800" anchor="ctr"/>
            <a:lstStyle/>
            <a:p>
              <a:endParaRPr lang="zh-CN" altLang="en-US"/>
            </a:p>
          </p:txBody>
        </p:sp>
        <p:sp>
          <p:nvSpPr>
            <p:cNvPr id="36877" name="Line 7"/>
            <p:cNvSpPr>
              <a:spLocks noChangeShapeType="1"/>
            </p:cNvSpPr>
            <p:nvPr/>
          </p:nvSpPr>
          <p:spPr bwMode="auto">
            <a:xfrm>
              <a:off x="4592" y="1823"/>
              <a:ext cx="0" cy="302"/>
            </a:xfrm>
            <a:prstGeom prst="line">
              <a:avLst/>
            </a:prstGeom>
            <a:noFill/>
            <a:ln w="57150">
              <a:solidFill>
                <a:srgbClr val="000080"/>
              </a:solidFill>
              <a:round/>
              <a:headEnd/>
              <a:tailEnd type="triangle" w="med" len="med"/>
            </a:ln>
          </p:spPr>
          <p:txBody>
            <a:bodyPr wrap="none" lIns="90000" tIns="46800" rIns="90000" bIns="46800" anchor="ctr"/>
            <a:lstStyle/>
            <a:p>
              <a:endParaRPr lang="zh-CN" altLang="en-US"/>
            </a:p>
          </p:txBody>
        </p:sp>
        <p:sp>
          <p:nvSpPr>
            <p:cNvPr id="36878" name="Line 8"/>
            <p:cNvSpPr>
              <a:spLocks noChangeShapeType="1"/>
            </p:cNvSpPr>
            <p:nvPr/>
          </p:nvSpPr>
          <p:spPr bwMode="auto">
            <a:xfrm>
              <a:off x="4911" y="1517"/>
              <a:ext cx="360" cy="0"/>
            </a:xfrm>
            <a:prstGeom prst="line">
              <a:avLst/>
            </a:prstGeom>
            <a:noFill/>
            <a:ln w="57150">
              <a:solidFill>
                <a:srgbClr val="000042"/>
              </a:solidFill>
              <a:round/>
              <a:headEnd/>
              <a:tailEnd type="triangle" w="med" len="med"/>
            </a:ln>
          </p:spPr>
          <p:txBody>
            <a:bodyPr wrap="none" lIns="90000" tIns="46800" rIns="90000" bIns="46800" anchor="ctr"/>
            <a:lstStyle/>
            <a:p>
              <a:endParaRPr lang="zh-CN" altLang="en-US"/>
            </a:p>
          </p:txBody>
        </p:sp>
        <p:sp>
          <p:nvSpPr>
            <p:cNvPr id="36879" name="Text Box 9"/>
            <p:cNvSpPr txBox="1">
              <a:spLocks noChangeArrowheads="1"/>
            </p:cNvSpPr>
            <p:nvPr/>
          </p:nvSpPr>
          <p:spPr bwMode="auto">
            <a:xfrm>
              <a:off x="3627" y="2055"/>
              <a:ext cx="686" cy="370"/>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dirty="0">
                  <a:solidFill>
                    <a:srgbClr val="000042"/>
                  </a:solidFill>
                  <a:latin typeface="隶书" pitchFamily="49" charset="-122"/>
                  <a:ea typeface="隶书" pitchFamily="49" charset="-122"/>
                </a:rPr>
                <a:t>尾数</a:t>
              </a:r>
              <a:endParaRPr lang="zh-CN" altLang="en-US" sz="2800" b="1" dirty="0">
                <a:solidFill>
                  <a:srgbClr val="000042"/>
                </a:solidFill>
                <a:latin typeface="隶书" pitchFamily="49" charset="-122"/>
                <a:ea typeface="隶书" pitchFamily="49" charset="-122"/>
              </a:endParaRPr>
            </a:p>
          </p:txBody>
        </p:sp>
        <p:sp>
          <p:nvSpPr>
            <p:cNvPr id="36880" name="Text Box 10"/>
            <p:cNvSpPr txBox="1">
              <a:spLocks noChangeArrowheads="1"/>
            </p:cNvSpPr>
            <p:nvPr/>
          </p:nvSpPr>
          <p:spPr bwMode="auto">
            <a:xfrm>
              <a:off x="4254" y="2061"/>
              <a:ext cx="686" cy="370"/>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a:solidFill>
                    <a:srgbClr val="800000"/>
                  </a:solidFill>
                  <a:latin typeface="隶书" pitchFamily="49" charset="-122"/>
                  <a:ea typeface="隶书" pitchFamily="49" charset="-122"/>
                </a:rPr>
                <a:t>基数</a:t>
              </a:r>
            </a:p>
          </p:txBody>
        </p:sp>
        <p:sp>
          <p:nvSpPr>
            <p:cNvPr id="36881" name="Text Box 11"/>
            <p:cNvSpPr txBox="1">
              <a:spLocks noChangeArrowheads="1"/>
            </p:cNvSpPr>
            <p:nvPr/>
          </p:nvSpPr>
          <p:spPr bwMode="auto">
            <a:xfrm>
              <a:off x="5247" y="1309"/>
              <a:ext cx="401" cy="365"/>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a:solidFill>
                    <a:srgbClr val="800000"/>
                  </a:solidFill>
                  <a:latin typeface="Arial" pitchFamily="34" charset="0"/>
                  <a:ea typeface="隶书" pitchFamily="49" charset="-122"/>
                </a:rPr>
                <a:t>阶</a:t>
              </a:r>
            </a:p>
          </p:txBody>
        </p:sp>
      </p:grpSp>
      <p:sp>
        <p:nvSpPr>
          <p:cNvPr id="185356" name="Rectangle 12"/>
          <p:cNvSpPr>
            <a:spLocks noChangeArrowheads="1"/>
          </p:cNvSpPr>
          <p:nvPr/>
        </p:nvSpPr>
        <p:spPr bwMode="auto">
          <a:xfrm>
            <a:off x="2484438" y="2108200"/>
            <a:ext cx="2854325" cy="2043113"/>
          </a:xfrm>
          <a:prstGeom prst="rect">
            <a:avLst/>
          </a:prstGeom>
          <a:noFill/>
          <a:ln w="28575">
            <a:noFill/>
            <a:miter lim="800000"/>
            <a:headEnd/>
            <a:tailEnd/>
          </a:ln>
        </p:spPr>
        <p:txBody>
          <a:bodyPr wrap="none" lIns="90000" tIns="46800" rIns="90000" bIns="46800" anchor="ctr">
            <a:spAutoFit/>
          </a:bodyPr>
          <a:lstStyle/>
          <a:p>
            <a:pPr eaLnBrk="1" hangingPunct="1">
              <a:spcBef>
                <a:spcPct val="50000"/>
              </a:spcBef>
            </a:pPr>
            <a:r>
              <a:rPr lang="en-US" altLang="zh-CN" b="1">
                <a:latin typeface="Arial" pitchFamily="34" charset="0"/>
              </a:rPr>
              <a:t>3.14159*10</a:t>
            </a:r>
            <a:r>
              <a:rPr lang="en-US" altLang="zh-CN" b="1" baseline="30000">
                <a:latin typeface="Arial" pitchFamily="34" charset="0"/>
              </a:rPr>
              <a:t>0</a:t>
            </a:r>
          </a:p>
          <a:p>
            <a:pPr eaLnBrk="1" hangingPunct="1">
              <a:spcBef>
                <a:spcPct val="50000"/>
              </a:spcBef>
            </a:pPr>
            <a:r>
              <a:rPr lang="en-US" altLang="zh-CN" b="1">
                <a:latin typeface="Arial" pitchFamily="34" charset="0"/>
              </a:rPr>
              <a:t>0.314159*10</a:t>
            </a:r>
            <a:r>
              <a:rPr lang="en-US" altLang="zh-CN" b="1" baseline="30000">
                <a:latin typeface="Arial" pitchFamily="34" charset="0"/>
              </a:rPr>
              <a:t>1</a:t>
            </a:r>
            <a:endParaRPr lang="en-US" altLang="zh-CN" b="1">
              <a:latin typeface="Arial" pitchFamily="34" charset="0"/>
            </a:endParaRPr>
          </a:p>
          <a:p>
            <a:pPr eaLnBrk="1" hangingPunct="1">
              <a:spcBef>
                <a:spcPct val="50000"/>
              </a:spcBef>
            </a:pPr>
            <a:r>
              <a:rPr lang="en-US" altLang="zh-CN" b="1">
                <a:latin typeface="Arial" pitchFamily="34" charset="0"/>
              </a:rPr>
              <a:t>0.0314159*10</a:t>
            </a:r>
            <a:r>
              <a:rPr lang="en-US" altLang="zh-CN" b="1" baseline="30000">
                <a:latin typeface="Arial" pitchFamily="34" charset="0"/>
              </a:rPr>
              <a:t>2</a:t>
            </a:r>
          </a:p>
        </p:txBody>
      </p:sp>
      <p:sp>
        <p:nvSpPr>
          <p:cNvPr id="185357" name="Text Box 13"/>
          <p:cNvSpPr txBox="1">
            <a:spLocks noChangeArrowheads="1"/>
          </p:cNvSpPr>
          <p:nvPr/>
        </p:nvSpPr>
        <p:spPr bwMode="auto">
          <a:xfrm>
            <a:off x="107950" y="2446338"/>
            <a:ext cx="1646238" cy="57943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en-US" altLang="zh-CN" b="1">
                <a:latin typeface="Arial" pitchFamily="34" charset="0"/>
              </a:rPr>
              <a:t>3.14159</a:t>
            </a:r>
            <a:endParaRPr lang="en-US" altLang="zh-CN" sz="2800">
              <a:latin typeface="Arial" pitchFamily="34" charset="0"/>
            </a:endParaRPr>
          </a:p>
        </p:txBody>
      </p:sp>
      <p:sp>
        <p:nvSpPr>
          <p:cNvPr id="185358" name="AutoShape 14"/>
          <p:cNvSpPr>
            <a:spLocks noChangeArrowheads="1"/>
          </p:cNvSpPr>
          <p:nvPr/>
        </p:nvSpPr>
        <p:spPr bwMode="auto">
          <a:xfrm>
            <a:off x="1827213" y="2443163"/>
            <a:ext cx="477837" cy="654050"/>
          </a:xfrm>
          <a:prstGeom prst="rightArrow">
            <a:avLst>
              <a:gd name="adj1" fmla="val 50000"/>
              <a:gd name="adj2" fmla="val 25000"/>
            </a:avLst>
          </a:prstGeom>
          <a:solidFill>
            <a:srgbClr val="CC0000"/>
          </a:solidFill>
          <a:ln w="28575">
            <a:solidFill>
              <a:srgbClr val="800000"/>
            </a:solidFill>
            <a:miter lim="800000"/>
            <a:headEnd/>
            <a:tailEnd/>
          </a:ln>
        </p:spPr>
        <p:txBody>
          <a:bodyPr wrap="none" lIns="90000" tIns="46800" rIns="90000" bIns="46800" anchor="ctr"/>
          <a:lstStyle/>
          <a:p>
            <a:pPr algn="ctr" eaLnBrk="1" hangingPunct="1">
              <a:spcBef>
                <a:spcPct val="50000"/>
              </a:spcBef>
            </a:pPr>
            <a:endParaRPr lang="zh-CN" altLang="zh-CN" sz="2800">
              <a:latin typeface="Arial" pitchFamily="34" charset="0"/>
            </a:endParaRPr>
          </a:p>
        </p:txBody>
      </p:sp>
      <p:sp>
        <p:nvSpPr>
          <p:cNvPr id="185359" name="AutoShape 15"/>
          <p:cNvSpPr>
            <a:spLocks noChangeArrowheads="1"/>
          </p:cNvSpPr>
          <p:nvPr/>
        </p:nvSpPr>
        <p:spPr bwMode="auto">
          <a:xfrm>
            <a:off x="952500" y="4151313"/>
            <a:ext cx="5851525" cy="2301875"/>
          </a:xfrm>
          <a:prstGeom prst="horizontalScroll">
            <a:avLst>
              <a:gd name="adj" fmla="val 11005"/>
            </a:avLst>
          </a:prstGeom>
          <a:gradFill rotWithShape="0">
            <a:gsLst>
              <a:gs pos="0">
                <a:srgbClr val="FFFFCC"/>
              </a:gs>
              <a:gs pos="100000">
                <a:srgbClr val="FFFFFF"/>
              </a:gs>
            </a:gsLst>
            <a:lin ang="0" scaled="1"/>
          </a:gradFill>
          <a:ln w="28575">
            <a:solidFill>
              <a:schemeClr val="accent2"/>
            </a:solidFill>
            <a:round/>
            <a:headEnd/>
            <a:tailEnd/>
          </a:ln>
        </p:spPr>
        <p:txBody>
          <a:bodyPr wrap="none" lIns="90000" tIns="46800" rIns="90000" bIns="46800" anchor="ctr"/>
          <a:lstStyle/>
          <a:p>
            <a:pPr eaLnBrk="1" hangingPunct="1">
              <a:spcBef>
                <a:spcPct val="50000"/>
              </a:spcBef>
            </a:pPr>
            <a:r>
              <a:rPr lang="zh-CN" altLang="en-US" b="1" dirty="0">
                <a:solidFill>
                  <a:srgbClr val="0033CC"/>
                </a:solidFill>
                <a:latin typeface="华文楷体" pitchFamily="2" charset="-122"/>
                <a:ea typeface="华文楷体" pitchFamily="2" charset="-122"/>
              </a:rPr>
              <a:t>尾数：</a:t>
            </a:r>
            <a:r>
              <a:rPr lang="zh-CN" altLang="en-US" b="1" dirty="0">
                <a:latin typeface="华文楷体" pitchFamily="2" charset="-122"/>
                <a:ea typeface="华文楷体" pitchFamily="2" charset="-122"/>
              </a:rPr>
              <a:t>数的有效数字</a:t>
            </a:r>
          </a:p>
          <a:p>
            <a:pPr eaLnBrk="1" hangingPunct="1">
              <a:spcBef>
                <a:spcPct val="50000"/>
              </a:spcBef>
            </a:pPr>
            <a:r>
              <a:rPr lang="zh-CN" altLang="en-US" b="1" dirty="0">
                <a:solidFill>
                  <a:srgbClr val="0033CC"/>
                </a:solidFill>
                <a:latin typeface="华文楷体" pitchFamily="2" charset="-122"/>
                <a:ea typeface="华文楷体" pitchFamily="2" charset="-122"/>
              </a:rPr>
              <a:t>阶：</a:t>
            </a:r>
            <a:r>
              <a:rPr lang="zh-CN" altLang="en-US" b="1" dirty="0" smtClean="0">
                <a:latin typeface="华文楷体" pitchFamily="2" charset="-122"/>
                <a:ea typeface="华文楷体" pitchFamily="2" charset="-122"/>
              </a:rPr>
              <a:t>小数点在数</a:t>
            </a:r>
            <a:r>
              <a:rPr lang="zh-CN" altLang="en-US" b="1" dirty="0">
                <a:latin typeface="华文楷体" pitchFamily="2" charset="-122"/>
                <a:ea typeface="华文楷体" pitchFamily="2" charset="-122"/>
              </a:rPr>
              <a:t>中的实际位置</a:t>
            </a:r>
          </a:p>
        </p:txBody>
      </p:sp>
      <p:sp>
        <p:nvSpPr>
          <p:cNvPr id="185360" name="Text Box 16"/>
          <p:cNvSpPr txBox="1">
            <a:spLocks noChangeArrowheads="1"/>
          </p:cNvSpPr>
          <p:nvPr/>
        </p:nvSpPr>
        <p:spPr bwMode="auto">
          <a:xfrm>
            <a:off x="0" y="692696"/>
            <a:ext cx="3246699" cy="58695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b="1" dirty="0">
                <a:solidFill>
                  <a:schemeClr val="accent1">
                    <a:lumMod val="50000"/>
                  </a:schemeClr>
                </a:solidFill>
                <a:latin typeface="华文楷体" pitchFamily="2" charset="-122"/>
                <a:ea typeface="华文楷体" pitchFamily="2" charset="-122"/>
              </a:rPr>
              <a:t>（</a:t>
            </a:r>
            <a:r>
              <a:rPr lang="en-US" altLang="zh-CN" b="1" dirty="0">
                <a:solidFill>
                  <a:schemeClr val="accent1">
                    <a:lumMod val="50000"/>
                  </a:schemeClr>
                </a:solidFill>
                <a:latin typeface="华文楷体" pitchFamily="2" charset="-122"/>
                <a:ea typeface="华文楷体" pitchFamily="2" charset="-122"/>
              </a:rPr>
              <a:t>2</a:t>
            </a:r>
            <a:r>
              <a:rPr lang="zh-CN" altLang="en-US" b="1" dirty="0" smtClean="0">
                <a:solidFill>
                  <a:schemeClr val="accent1">
                    <a:lumMod val="50000"/>
                  </a:schemeClr>
                </a:solidFill>
                <a:latin typeface="华文楷体" pitchFamily="2" charset="-122"/>
                <a:ea typeface="华文楷体" pitchFamily="2" charset="-122"/>
              </a:rPr>
              <a:t>）浮点表示法</a:t>
            </a:r>
            <a:endParaRPr lang="zh-CN" altLang="en-US" b="1" dirty="0">
              <a:solidFill>
                <a:schemeClr val="accent1">
                  <a:lumMod val="50000"/>
                </a:schemeClr>
              </a:solidFill>
              <a:latin typeface="华文楷体" pitchFamily="2" charset="-122"/>
              <a:ea typeface="华文楷体" pitchFamily="2" charset="-122"/>
            </a:endParaRPr>
          </a:p>
        </p:txBody>
      </p:sp>
      <p:sp>
        <p:nvSpPr>
          <p:cNvPr id="3687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60"/>
                                        </p:tgtEl>
                                        <p:attrNameLst>
                                          <p:attrName>style.visibility</p:attrName>
                                        </p:attrNameLst>
                                      </p:cBhvr>
                                      <p:to>
                                        <p:strVal val="visible"/>
                                      </p:to>
                                    </p:set>
                                    <p:anim calcmode="lin" valueType="num">
                                      <p:cBhvr additive="base">
                                        <p:cTn id="7" dur="500" fill="hold"/>
                                        <p:tgtEl>
                                          <p:spTgt spid="185360"/>
                                        </p:tgtEl>
                                        <p:attrNameLst>
                                          <p:attrName>ppt_x</p:attrName>
                                        </p:attrNameLst>
                                      </p:cBhvr>
                                      <p:tavLst>
                                        <p:tav tm="0">
                                          <p:val>
                                            <p:strVal val="0-#ppt_w/2"/>
                                          </p:val>
                                        </p:tav>
                                        <p:tav tm="100000">
                                          <p:val>
                                            <p:strVal val="#ppt_x"/>
                                          </p:val>
                                        </p:tav>
                                      </p:tavLst>
                                    </p:anim>
                                    <p:anim calcmode="lin" valueType="num">
                                      <p:cBhvr additive="base">
                                        <p:cTn id="8" dur="500" fill="hold"/>
                                        <p:tgtEl>
                                          <p:spTgt spid="1853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5346"/>
                                        </p:tgtEl>
                                        <p:attrNameLst>
                                          <p:attrName>style.visibility</p:attrName>
                                        </p:attrNameLst>
                                      </p:cBhvr>
                                      <p:to>
                                        <p:strVal val="visible"/>
                                      </p:to>
                                    </p:set>
                                    <p:anim calcmode="lin" valueType="num">
                                      <p:cBhvr additive="base">
                                        <p:cTn id="12" dur="500" fill="hold"/>
                                        <p:tgtEl>
                                          <p:spTgt spid="185346"/>
                                        </p:tgtEl>
                                        <p:attrNameLst>
                                          <p:attrName>ppt_x</p:attrName>
                                        </p:attrNameLst>
                                      </p:cBhvr>
                                      <p:tavLst>
                                        <p:tav tm="0">
                                          <p:val>
                                            <p:strVal val="1+#ppt_w/2"/>
                                          </p:val>
                                        </p:tav>
                                        <p:tav tm="100000">
                                          <p:val>
                                            <p:strVal val="#ppt_x"/>
                                          </p:val>
                                        </p:tav>
                                      </p:tavLst>
                                    </p:anim>
                                    <p:anim calcmode="lin" valueType="num">
                                      <p:cBhvr additive="base">
                                        <p:cTn id="13" dur="500" fill="hold"/>
                                        <p:tgtEl>
                                          <p:spTgt spid="18534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5357"/>
                                        </p:tgtEl>
                                        <p:attrNameLst>
                                          <p:attrName>style.visibility</p:attrName>
                                        </p:attrNameLst>
                                      </p:cBhvr>
                                      <p:to>
                                        <p:strVal val="visible"/>
                                      </p:to>
                                    </p:set>
                                    <p:anim calcmode="lin" valueType="num">
                                      <p:cBhvr additive="base">
                                        <p:cTn id="18" dur="500" fill="hold"/>
                                        <p:tgtEl>
                                          <p:spTgt spid="185357"/>
                                        </p:tgtEl>
                                        <p:attrNameLst>
                                          <p:attrName>ppt_x</p:attrName>
                                        </p:attrNameLst>
                                      </p:cBhvr>
                                      <p:tavLst>
                                        <p:tav tm="0">
                                          <p:val>
                                            <p:strVal val="0-#ppt_w/2"/>
                                          </p:val>
                                        </p:tav>
                                        <p:tav tm="100000">
                                          <p:val>
                                            <p:strVal val="#ppt_x"/>
                                          </p:val>
                                        </p:tav>
                                      </p:tavLst>
                                    </p:anim>
                                    <p:anim calcmode="lin" valueType="num">
                                      <p:cBhvr additive="base">
                                        <p:cTn id="19" dur="500" fill="hold"/>
                                        <p:tgtEl>
                                          <p:spTgt spid="18535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85358"/>
                                        </p:tgtEl>
                                        <p:attrNameLst>
                                          <p:attrName>style.visibility</p:attrName>
                                        </p:attrNameLst>
                                      </p:cBhvr>
                                      <p:to>
                                        <p:strVal val="visible"/>
                                      </p:to>
                                    </p:set>
                                    <p:anim calcmode="lin" valueType="num">
                                      <p:cBhvr>
                                        <p:cTn id="23" dur="500" fill="hold"/>
                                        <p:tgtEl>
                                          <p:spTgt spid="185358"/>
                                        </p:tgtEl>
                                        <p:attrNameLst>
                                          <p:attrName>ppt_x</p:attrName>
                                        </p:attrNameLst>
                                      </p:cBhvr>
                                      <p:tavLst>
                                        <p:tav tm="0">
                                          <p:val>
                                            <p:strVal val="#ppt_x-#ppt_w/2"/>
                                          </p:val>
                                        </p:tav>
                                        <p:tav tm="100000">
                                          <p:val>
                                            <p:strVal val="#ppt_x"/>
                                          </p:val>
                                        </p:tav>
                                      </p:tavLst>
                                    </p:anim>
                                    <p:anim calcmode="lin" valueType="num">
                                      <p:cBhvr>
                                        <p:cTn id="24" dur="500" fill="hold"/>
                                        <p:tgtEl>
                                          <p:spTgt spid="185358"/>
                                        </p:tgtEl>
                                        <p:attrNameLst>
                                          <p:attrName>ppt_y</p:attrName>
                                        </p:attrNameLst>
                                      </p:cBhvr>
                                      <p:tavLst>
                                        <p:tav tm="0">
                                          <p:val>
                                            <p:strVal val="#ppt_y"/>
                                          </p:val>
                                        </p:tav>
                                        <p:tav tm="100000">
                                          <p:val>
                                            <p:strVal val="#ppt_y"/>
                                          </p:val>
                                        </p:tav>
                                      </p:tavLst>
                                    </p:anim>
                                    <p:anim calcmode="lin" valueType="num">
                                      <p:cBhvr>
                                        <p:cTn id="25" dur="500" fill="hold"/>
                                        <p:tgtEl>
                                          <p:spTgt spid="185358"/>
                                        </p:tgtEl>
                                        <p:attrNameLst>
                                          <p:attrName>ppt_w</p:attrName>
                                        </p:attrNameLst>
                                      </p:cBhvr>
                                      <p:tavLst>
                                        <p:tav tm="0">
                                          <p:val>
                                            <p:fltVal val="0"/>
                                          </p:val>
                                        </p:tav>
                                        <p:tav tm="100000">
                                          <p:val>
                                            <p:strVal val="#ppt_w"/>
                                          </p:val>
                                        </p:tav>
                                      </p:tavLst>
                                    </p:anim>
                                    <p:anim calcmode="lin" valueType="num">
                                      <p:cBhvr>
                                        <p:cTn id="26" dur="500" fill="hold"/>
                                        <p:tgtEl>
                                          <p:spTgt spid="185358"/>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00"/>
                            </p:stCondLst>
                            <p:childTnLst>
                              <p:par>
                                <p:cTn id="28" presetID="17" presetClass="entr" presetSubtype="8" fill="hold" grpId="0" nodeType="afterEffect">
                                  <p:stCondLst>
                                    <p:cond delay="0"/>
                                  </p:stCondLst>
                                  <p:childTnLst>
                                    <p:set>
                                      <p:cBhvr>
                                        <p:cTn id="29" dur="1" fill="hold">
                                          <p:stCondLst>
                                            <p:cond delay="0"/>
                                          </p:stCondLst>
                                        </p:cTn>
                                        <p:tgtEl>
                                          <p:spTgt spid="185356"/>
                                        </p:tgtEl>
                                        <p:attrNameLst>
                                          <p:attrName>style.visibility</p:attrName>
                                        </p:attrNameLst>
                                      </p:cBhvr>
                                      <p:to>
                                        <p:strVal val="visible"/>
                                      </p:to>
                                    </p:set>
                                    <p:anim calcmode="lin" valueType="num">
                                      <p:cBhvr>
                                        <p:cTn id="30" dur="500" fill="hold"/>
                                        <p:tgtEl>
                                          <p:spTgt spid="185356"/>
                                        </p:tgtEl>
                                        <p:attrNameLst>
                                          <p:attrName>ppt_x</p:attrName>
                                        </p:attrNameLst>
                                      </p:cBhvr>
                                      <p:tavLst>
                                        <p:tav tm="0">
                                          <p:val>
                                            <p:strVal val="#ppt_x-#ppt_w/2"/>
                                          </p:val>
                                        </p:tav>
                                        <p:tav tm="100000">
                                          <p:val>
                                            <p:strVal val="#ppt_x"/>
                                          </p:val>
                                        </p:tav>
                                      </p:tavLst>
                                    </p:anim>
                                    <p:anim calcmode="lin" valueType="num">
                                      <p:cBhvr>
                                        <p:cTn id="31" dur="500" fill="hold"/>
                                        <p:tgtEl>
                                          <p:spTgt spid="185356"/>
                                        </p:tgtEl>
                                        <p:attrNameLst>
                                          <p:attrName>ppt_y</p:attrName>
                                        </p:attrNameLst>
                                      </p:cBhvr>
                                      <p:tavLst>
                                        <p:tav tm="0">
                                          <p:val>
                                            <p:strVal val="#ppt_y"/>
                                          </p:val>
                                        </p:tav>
                                        <p:tav tm="100000">
                                          <p:val>
                                            <p:strVal val="#ppt_y"/>
                                          </p:val>
                                        </p:tav>
                                      </p:tavLst>
                                    </p:anim>
                                    <p:anim calcmode="lin" valueType="num">
                                      <p:cBhvr>
                                        <p:cTn id="32" dur="500" fill="hold"/>
                                        <p:tgtEl>
                                          <p:spTgt spid="185356"/>
                                        </p:tgtEl>
                                        <p:attrNameLst>
                                          <p:attrName>ppt_w</p:attrName>
                                        </p:attrNameLst>
                                      </p:cBhvr>
                                      <p:tavLst>
                                        <p:tav tm="0">
                                          <p:val>
                                            <p:fltVal val="0"/>
                                          </p:val>
                                        </p:tav>
                                        <p:tav tm="100000">
                                          <p:val>
                                            <p:strVal val="#ppt_w"/>
                                          </p:val>
                                        </p:tav>
                                      </p:tavLst>
                                    </p:anim>
                                    <p:anim calcmode="lin" valueType="num">
                                      <p:cBhvr>
                                        <p:cTn id="33" dur="500" fill="hold"/>
                                        <p:tgtEl>
                                          <p:spTgt spid="185356"/>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85347"/>
                                        </p:tgtEl>
                                        <p:attrNameLst>
                                          <p:attrName>style.visibility</p:attrName>
                                        </p:attrNameLst>
                                      </p:cBhvr>
                                      <p:to>
                                        <p:strVal val="visible"/>
                                      </p:to>
                                    </p:set>
                                    <p:anim calcmode="lin" valueType="num">
                                      <p:cBhvr>
                                        <p:cTn id="38" dur="500" fill="hold"/>
                                        <p:tgtEl>
                                          <p:spTgt spid="185347"/>
                                        </p:tgtEl>
                                        <p:attrNameLst>
                                          <p:attrName>ppt_x</p:attrName>
                                        </p:attrNameLst>
                                      </p:cBhvr>
                                      <p:tavLst>
                                        <p:tav tm="0">
                                          <p:val>
                                            <p:strVal val="#ppt_x-#ppt_w/2"/>
                                          </p:val>
                                        </p:tav>
                                        <p:tav tm="100000">
                                          <p:val>
                                            <p:strVal val="#ppt_x"/>
                                          </p:val>
                                        </p:tav>
                                      </p:tavLst>
                                    </p:anim>
                                    <p:anim calcmode="lin" valueType="num">
                                      <p:cBhvr>
                                        <p:cTn id="39" dur="500" fill="hold"/>
                                        <p:tgtEl>
                                          <p:spTgt spid="185347"/>
                                        </p:tgtEl>
                                        <p:attrNameLst>
                                          <p:attrName>ppt_y</p:attrName>
                                        </p:attrNameLst>
                                      </p:cBhvr>
                                      <p:tavLst>
                                        <p:tav tm="0">
                                          <p:val>
                                            <p:strVal val="#ppt_y"/>
                                          </p:val>
                                        </p:tav>
                                        <p:tav tm="100000">
                                          <p:val>
                                            <p:strVal val="#ppt_y"/>
                                          </p:val>
                                        </p:tav>
                                      </p:tavLst>
                                    </p:anim>
                                    <p:anim calcmode="lin" valueType="num">
                                      <p:cBhvr>
                                        <p:cTn id="40" dur="500" fill="hold"/>
                                        <p:tgtEl>
                                          <p:spTgt spid="185347"/>
                                        </p:tgtEl>
                                        <p:attrNameLst>
                                          <p:attrName>ppt_w</p:attrName>
                                        </p:attrNameLst>
                                      </p:cBhvr>
                                      <p:tavLst>
                                        <p:tav tm="0">
                                          <p:val>
                                            <p:fltVal val="0"/>
                                          </p:val>
                                        </p:tav>
                                        <p:tav tm="100000">
                                          <p:val>
                                            <p:strVal val="#ppt_w"/>
                                          </p:val>
                                        </p:tav>
                                      </p:tavLst>
                                    </p:anim>
                                    <p:anim calcmode="lin" valueType="num">
                                      <p:cBhvr>
                                        <p:cTn id="41" dur="500" fill="hold"/>
                                        <p:tgtEl>
                                          <p:spTgt spid="185347"/>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500"/>
                            </p:stCondLst>
                            <p:childTnLst>
                              <p:par>
                                <p:cTn id="43" presetID="3" presetClass="entr" presetSubtype="5"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vertical)">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185359"/>
                                        </p:tgtEl>
                                        <p:attrNameLst>
                                          <p:attrName>style.visibility</p:attrName>
                                        </p:attrNameLst>
                                      </p:cBhvr>
                                      <p:to>
                                        <p:strVal val="visible"/>
                                      </p:to>
                                    </p:set>
                                    <p:anim calcmode="lin" valueType="num">
                                      <p:cBhvr>
                                        <p:cTn id="50" dur="500" fill="hold"/>
                                        <p:tgtEl>
                                          <p:spTgt spid="185359"/>
                                        </p:tgtEl>
                                        <p:attrNameLst>
                                          <p:attrName>ppt_x</p:attrName>
                                        </p:attrNameLst>
                                      </p:cBhvr>
                                      <p:tavLst>
                                        <p:tav tm="0">
                                          <p:val>
                                            <p:strVal val="#ppt_x-#ppt_w/2"/>
                                          </p:val>
                                        </p:tav>
                                        <p:tav tm="100000">
                                          <p:val>
                                            <p:strVal val="#ppt_x"/>
                                          </p:val>
                                        </p:tav>
                                      </p:tavLst>
                                    </p:anim>
                                    <p:anim calcmode="lin" valueType="num">
                                      <p:cBhvr>
                                        <p:cTn id="51" dur="500" fill="hold"/>
                                        <p:tgtEl>
                                          <p:spTgt spid="185359"/>
                                        </p:tgtEl>
                                        <p:attrNameLst>
                                          <p:attrName>ppt_y</p:attrName>
                                        </p:attrNameLst>
                                      </p:cBhvr>
                                      <p:tavLst>
                                        <p:tav tm="0">
                                          <p:val>
                                            <p:strVal val="#ppt_y"/>
                                          </p:val>
                                        </p:tav>
                                        <p:tav tm="100000">
                                          <p:val>
                                            <p:strVal val="#ppt_y"/>
                                          </p:val>
                                        </p:tav>
                                      </p:tavLst>
                                    </p:anim>
                                    <p:anim calcmode="lin" valueType="num">
                                      <p:cBhvr>
                                        <p:cTn id="52" dur="500" fill="hold"/>
                                        <p:tgtEl>
                                          <p:spTgt spid="185359"/>
                                        </p:tgtEl>
                                        <p:attrNameLst>
                                          <p:attrName>ppt_w</p:attrName>
                                        </p:attrNameLst>
                                      </p:cBhvr>
                                      <p:tavLst>
                                        <p:tav tm="0">
                                          <p:val>
                                            <p:fltVal val="0"/>
                                          </p:val>
                                        </p:tav>
                                        <p:tav tm="100000">
                                          <p:val>
                                            <p:strVal val="#ppt_w"/>
                                          </p:val>
                                        </p:tav>
                                      </p:tavLst>
                                    </p:anim>
                                    <p:anim calcmode="lin" valueType="num">
                                      <p:cBhvr>
                                        <p:cTn id="53" dur="500" fill="hold"/>
                                        <p:tgtEl>
                                          <p:spTgt spid="1853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nimBg="1" autoUpdateAnimBg="0"/>
      <p:bldP spid="185356" grpId="0" autoUpdateAnimBg="0"/>
      <p:bldP spid="185357" grpId="0" autoUpdateAnimBg="0"/>
      <p:bldP spid="185358" grpId="0" animBg="1" autoUpdateAnimBg="0"/>
      <p:bldP spid="185359" grpId="0" animBg="1" autoUpdateAnimBg="0"/>
      <p:bldP spid="18536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93781" y="2260016"/>
            <a:ext cx="284351" cy="58695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en-US" altLang="zh-CN">
                <a:solidFill>
                  <a:srgbClr val="66FFFF"/>
                </a:solidFill>
                <a:latin typeface="华文楷体" pitchFamily="2" charset="-122"/>
                <a:ea typeface="华文楷体" pitchFamily="2" charset="-122"/>
              </a:rPr>
              <a:t> </a:t>
            </a:r>
            <a:endParaRPr lang="en-US" altLang="zh-CN" baseline="30000">
              <a:solidFill>
                <a:srgbClr val="66FFFF"/>
              </a:solidFill>
              <a:latin typeface="华文楷体" pitchFamily="2" charset="-122"/>
              <a:ea typeface="华文楷体" pitchFamily="2" charset="-122"/>
            </a:endParaRPr>
          </a:p>
        </p:txBody>
      </p:sp>
      <p:grpSp>
        <p:nvGrpSpPr>
          <p:cNvPr id="2" name="Group 3"/>
          <p:cNvGrpSpPr>
            <a:grpSpLocks/>
          </p:cNvGrpSpPr>
          <p:nvPr/>
        </p:nvGrpSpPr>
        <p:grpSpPr bwMode="auto">
          <a:xfrm>
            <a:off x="2051050" y="1268412"/>
            <a:ext cx="5308600" cy="1765299"/>
            <a:chOff x="1247" y="2583"/>
            <a:chExt cx="3335" cy="1112"/>
          </a:xfrm>
        </p:grpSpPr>
        <p:sp>
          <p:nvSpPr>
            <p:cNvPr id="37899" name="AutoShape 4"/>
            <p:cNvSpPr>
              <a:spLocks noChangeArrowheads="1"/>
            </p:cNvSpPr>
            <p:nvPr/>
          </p:nvSpPr>
          <p:spPr bwMode="auto">
            <a:xfrm>
              <a:off x="1247" y="2586"/>
              <a:ext cx="1646" cy="366"/>
            </a:xfrm>
            <a:prstGeom prst="flowChartProcess">
              <a:avLst/>
            </a:prstGeom>
            <a:noFill/>
            <a:ln w="38100">
              <a:solidFill>
                <a:srgbClr val="008000"/>
              </a:solidFill>
              <a:miter lim="800000"/>
              <a:headEnd/>
              <a:tailEnd/>
            </a:ln>
          </p:spPr>
          <p:txBody>
            <a:bodyPr wrap="none" lIns="90000" tIns="46800" rIns="90000" bIns="46800" anchor="ctr"/>
            <a:lstStyle/>
            <a:p>
              <a:pPr eaLnBrk="1" hangingPunct="1"/>
              <a:r>
                <a:rPr lang="en-US" altLang="zh-CN" sz="3600" b="1">
                  <a:solidFill>
                    <a:srgbClr val="800000"/>
                  </a:solidFill>
                  <a:latin typeface="隶书" pitchFamily="49" charset="-122"/>
                  <a:ea typeface="隶书" pitchFamily="49" charset="-122"/>
                </a:rPr>
                <a:t> </a:t>
              </a:r>
              <a:r>
                <a:rPr lang="zh-CN" altLang="en-US" sz="3600" b="1">
                  <a:solidFill>
                    <a:srgbClr val="800000"/>
                  </a:solidFill>
                  <a:latin typeface="隶书" pitchFamily="49" charset="-122"/>
                  <a:ea typeface="隶书" pitchFamily="49" charset="-122"/>
                </a:rPr>
                <a:t>阶符</a:t>
              </a:r>
              <a:r>
                <a:rPr lang="zh-CN" altLang="en-US" sz="3600" b="1">
                  <a:solidFill>
                    <a:srgbClr val="000042"/>
                  </a:solidFill>
                  <a:latin typeface="隶书" pitchFamily="49" charset="-122"/>
                  <a:ea typeface="隶书" pitchFamily="49" charset="-122"/>
                </a:rPr>
                <a:t> 阶码</a:t>
              </a:r>
              <a:endParaRPr lang="zh-CN" altLang="en-US" sz="2800" b="1">
                <a:solidFill>
                  <a:srgbClr val="000042"/>
                </a:solidFill>
                <a:latin typeface="Arial" pitchFamily="34" charset="0"/>
              </a:endParaRPr>
            </a:p>
          </p:txBody>
        </p:sp>
        <p:sp>
          <p:nvSpPr>
            <p:cNvPr id="37900" name="AutoShape 5"/>
            <p:cNvSpPr>
              <a:spLocks noChangeArrowheads="1"/>
            </p:cNvSpPr>
            <p:nvPr/>
          </p:nvSpPr>
          <p:spPr bwMode="auto">
            <a:xfrm>
              <a:off x="2936" y="2583"/>
              <a:ext cx="1646" cy="366"/>
            </a:xfrm>
            <a:prstGeom prst="flowChartProcess">
              <a:avLst/>
            </a:prstGeom>
            <a:noFill/>
            <a:ln w="38100">
              <a:solidFill>
                <a:srgbClr val="008000"/>
              </a:solidFill>
              <a:miter lim="800000"/>
              <a:headEnd/>
              <a:tailEnd/>
            </a:ln>
          </p:spPr>
          <p:txBody>
            <a:bodyPr wrap="none" lIns="90000" tIns="46800" rIns="90000" bIns="46800" anchor="ctr"/>
            <a:lstStyle/>
            <a:p>
              <a:pPr eaLnBrk="1" hangingPunct="1"/>
              <a:r>
                <a:rPr lang="en-US" altLang="zh-CN" sz="2800" dirty="0">
                  <a:latin typeface="Arial" pitchFamily="34" charset="0"/>
                </a:rPr>
                <a:t> </a:t>
              </a:r>
              <a:r>
                <a:rPr lang="zh-CN" altLang="en-US" sz="3600" b="1" dirty="0">
                  <a:solidFill>
                    <a:srgbClr val="800000"/>
                  </a:solidFill>
                  <a:latin typeface="隶书" pitchFamily="49" charset="-122"/>
                  <a:ea typeface="隶书" pitchFamily="49" charset="-122"/>
                </a:rPr>
                <a:t>数符</a:t>
              </a:r>
              <a:r>
                <a:rPr lang="zh-CN" altLang="en-US" sz="3600" b="1" dirty="0">
                  <a:latin typeface="隶书" pitchFamily="49" charset="-122"/>
                  <a:ea typeface="隶书" pitchFamily="49" charset="-122"/>
                </a:rPr>
                <a:t>  尾数</a:t>
              </a:r>
              <a:endParaRPr lang="zh-CN" altLang="en-US" sz="2800" b="1" dirty="0">
                <a:latin typeface="Arial" pitchFamily="34" charset="0"/>
              </a:endParaRPr>
            </a:p>
          </p:txBody>
        </p:sp>
        <p:sp>
          <p:nvSpPr>
            <p:cNvPr id="37901" name="Line 6"/>
            <p:cNvSpPr>
              <a:spLocks noChangeShapeType="1"/>
            </p:cNvSpPr>
            <p:nvPr/>
          </p:nvSpPr>
          <p:spPr bwMode="auto">
            <a:xfrm>
              <a:off x="2066" y="2583"/>
              <a:ext cx="0" cy="369"/>
            </a:xfrm>
            <a:prstGeom prst="line">
              <a:avLst/>
            </a:prstGeom>
            <a:noFill/>
            <a:ln w="38100">
              <a:solidFill>
                <a:srgbClr val="008000"/>
              </a:solidFill>
              <a:round/>
              <a:headEnd/>
              <a:tailEnd/>
            </a:ln>
          </p:spPr>
          <p:txBody>
            <a:bodyPr wrap="none" lIns="90000" tIns="46800" rIns="90000" bIns="46800" anchor="ctr"/>
            <a:lstStyle/>
            <a:p>
              <a:endParaRPr lang="zh-CN" altLang="en-US"/>
            </a:p>
          </p:txBody>
        </p:sp>
        <p:sp>
          <p:nvSpPr>
            <p:cNvPr id="37902" name="Line 7"/>
            <p:cNvSpPr>
              <a:spLocks noChangeShapeType="1"/>
            </p:cNvSpPr>
            <p:nvPr/>
          </p:nvSpPr>
          <p:spPr bwMode="auto">
            <a:xfrm>
              <a:off x="3764" y="2589"/>
              <a:ext cx="0" cy="369"/>
            </a:xfrm>
            <a:prstGeom prst="line">
              <a:avLst/>
            </a:prstGeom>
            <a:noFill/>
            <a:ln w="38100">
              <a:solidFill>
                <a:srgbClr val="008000"/>
              </a:solidFill>
              <a:round/>
              <a:headEnd/>
              <a:tailEnd/>
            </a:ln>
          </p:spPr>
          <p:txBody>
            <a:bodyPr wrap="none" lIns="90000" tIns="46800" rIns="90000" bIns="46800" anchor="ctr"/>
            <a:lstStyle/>
            <a:p>
              <a:endParaRPr lang="zh-CN" altLang="en-US"/>
            </a:p>
          </p:txBody>
        </p:sp>
        <p:sp>
          <p:nvSpPr>
            <p:cNvPr id="37903" name="AutoShape 8"/>
            <p:cNvSpPr>
              <a:spLocks/>
            </p:cNvSpPr>
            <p:nvPr/>
          </p:nvSpPr>
          <p:spPr bwMode="auto">
            <a:xfrm rot="-5400000">
              <a:off x="1847" y="2414"/>
              <a:ext cx="391" cy="1592"/>
            </a:xfrm>
            <a:prstGeom prst="leftBrace">
              <a:avLst>
                <a:gd name="adj1" fmla="val 33930"/>
                <a:gd name="adj2" fmla="val 50000"/>
              </a:avLst>
            </a:prstGeom>
            <a:noFill/>
            <a:ln w="38100">
              <a:solidFill>
                <a:srgbClr val="008000"/>
              </a:solidFill>
              <a:round/>
              <a:headEnd/>
              <a:tailEnd/>
            </a:ln>
          </p:spPr>
          <p:txBody>
            <a:bodyPr wrap="none" lIns="90000" tIns="46800" rIns="90000" bIns="46800" anchor="ctr"/>
            <a:lstStyle/>
            <a:p>
              <a:pPr algn="ctr" eaLnBrk="1" hangingPunct="1"/>
              <a:endParaRPr lang="zh-CN" altLang="en-US"/>
            </a:p>
          </p:txBody>
        </p:sp>
        <p:sp>
          <p:nvSpPr>
            <p:cNvPr id="37904" name="AutoShape 9"/>
            <p:cNvSpPr>
              <a:spLocks/>
            </p:cNvSpPr>
            <p:nvPr/>
          </p:nvSpPr>
          <p:spPr bwMode="auto">
            <a:xfrm rot="-5400000">
              <a:off x="3563" y="2411"/>
              <a:ext cx="391" cy="1592"/>
            </a:xfrm>
            <a:prstGeom prst="leftBrace">
              <a:avLst>
                <a:gd name="adj1" fmla="val 33930"/>
                <a:gd name="adj2" fmla="val 50000"/>
              </a:avLst>
            </a:prstGeom>
            <a:noFill/>
            <a:ln w="38100">
              <a:solidFill>
                <a:srgbClr val="008000"/>
              </a:solidFill>
              <a:round/>
              <a:headEnd/>
              <a:tailEnd/>
            </a:ln>
          </p:spPr>
          <p:txBody>
            <a:bodyPr wrap="none" lIns="90000" tIns="46800" rIns="90000" bIns="46800" anchor="ctr"/>
            <a:lstStyle/>
            <a:p>
              <a:pPr algn="ctr" eaLnBrk="1" hangingPunct="1"/>
              <a:endParaRPr lang="zh-CN" altLang="en-US"/>
            </a:p>
          </p:txBody>
        </p:sp>
        <p:sp>
          <p:nvSpPr>
            <p:cNvPr id="37905" name="Text Box 10"/>
            <p:cNvSpPr txBox="1">
              <a:spLocks noChangeArrowheads="1"/>
            </p:cNvSpPr>
            <p:nvPr/>
          </p:nvSpPr>
          <p:spPr bwMode="auto">
            <a:xfrm>
              <a:off x="3422" y="3257"/>
              <a:ext cx="694" cy="409"/>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pPr>
              <a:r>
                <a:rPr lang="zh-CN" altLang="en-US" sz="3600" b="1">
                  <a:solidFill>
                    <a:srgbClr val="0033CC"/>
                  </a:solidFill>
                  <a:latin typeface="华文楷体" pitchFamily="2" charset="-122"/>
                  <a:ea typeface="华文楷体" pitchFamily="2" charset="-122"/>
                </a:rPr>
                <a:t>尾数</a:t>
              </a:r>
            </a:p>
          </p:txBody>
        </p:sp>
        <p:sp>
          <p:nvSpPr>
            <p:cNvPr id="186379" name="Text Box 11"/>
            <p:cNvSpPr txBox="1">
              <a:spLocks noChangeArrowheads="1"/>
            </p:cNvSpPr>
            <p:nvPr/>
          </p:nvSpPr>
          <p:spPr bwMode="auto">
            <a:xfrm>
              <a:off x="1845" y="3286"/>
              <a:ext cx="404" cy="409"/>
            </a:xfrm>
            <a:prstGeom prst="rect">
              <a:avLst/>
            </a:prstGeom>
            <a:noFill/>
            <a:ln w="28575">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sz="3600" b="1" dirty="0">
                  <a:solidFill>
                    <a:srgbClr val="0033CC"/>
                  </a:solidFill>
                  <a:effectLst>
                    <a:outerShdw blurRad="38100" dist="38100" dir="2700000" algn="tl">
                      <a:srgbClr val="C0C0C0"/>
                    </a:outerShdw>
                  </a:effectLst>
                  <a:latin typeface="华文楷体" pitchFamily="2" charset="-122"/>
                  <a:ea typeface="华文楷体" pitchFamily="2" charset="-122"/>
                </a:rPr>
                <a:t>阶</a:t>
              </a:r>
              <a:endParaRPr lang="zh-CN" altLang="en-US" sz="2800" b="1" dirty="0">
                <a:solidFill>
                  <a:srgbClr val="0033CC"/>
                </a:solidFill>
                <a:effectLst>
                  <a:outerShdw blurRad="38100" dist="38100" dir="2700000" algn="tl">
                    <a:srgbClr val="C0C0C0"/>
                  </a:outerShdw>
                </a:effectLst>
                <a:latin typeface="华文楷体" pitchFamily="2" charset="-122"/>
                <a:ea typeface="华文楷体" pitchFamily="2" charset="-122"/>
              </a:endParaRPr>
            </a:p>
          </p:txBody>
        </p:sp>
      </p:grpSp>
      <p:sp>
        <p:nvSpPr>
          <p:cNvPr id="186380" name="Rectangle 12"/>
          <p:cNvSpPr>
            <a:spLocks noChangeArrowheads="1"/>
          </p:cNvSpPr>
          <p:nvPr/>
        </p:nvSpPr>
        <p:spPr bwMode="auto">
          <a:xfrm>
            <a:off x="5354638" y="3356992"/>
            <a:ext cx="3321050" cy="1582737"/>
          </a:xfrm>
          <a:prstGeom prst="rect">
            <a:avLst/>
          </a:prstGeom>
          <a:noFill/>
          <a:ln w="28575">
            <a:solidFill>
              <a:schemeClr val="accent2"/>
            </a:solidFill>
            <a:miter lim="800000"/>
            <a:headEnd/>
            <a:tailEnd/>
          </a:ln>
        </p:spPr>
        <p:txBody>
          <a:bodyPr lIns="90000" tIns="46800" rIns="90000" bIns="46800" anchor="ctr">
            <a:spAutoFit/>
          </a:bodyPr>
          <a:lstStyle/>
          <a:p>
            <a:pPr eaLnBrk="1" hangingPunct="1">
              <a:spcBef>
                <a:spcPct val="50000"/>
              </a:spcBef>
            </a:pPr>
            <a:r>
              <a:rPr lang="zh-CN" altLang="en-US" b="1" dirty="0">
                <a:solidFill>
                  <a:srgbClr val="0033CC"/>
                </a:solidFill>
                <a:latin typeface="华文楷体" pitchFamily="2" charset="-122"/>
                <a:ea typeface="华文楷体" pitchFamily="2" charset="-122"/>
              </a:rPr>
              <a:t>尾数</a:t>
            </a:r>
            <a:r>
              <a:rPr lang="en-US" altLang="zh-CN" b="1" dirty="0">
                <a:solidFill>
                  <a:srgbClr val="0033CC"/>
                </a:solidFill>
                <a:latin typeface="华文楷体" pitchFamily="2" charset="-122"/>
                <a:ea typeface="华文楷体" pitchFamily="2" charset="-122"/>
              </a:rPr>
              <a:t>:</a:t>
            </a:r>
            <a:r>
              <a:rPr lang="zh-CN" altLang="en-US" b="1" dirty="0">
                <a:latin typeface="华文楷体" pitchFamily="2" charset="-122"/>
                <a:ea typeface="华文楷体" pitchFamily="2" charset="-122"/>
              </a:rPr>
              <a:t>常用定点小数表示，有一个符号位</a:t>
            </a:r>
            <a:endParaRPr lang="zh-CN" altLang="en-US" sz="2800" dirty="0">
              <a:latin typeface="华文楷体" pitchFamily="2" charset="-122"/>
              <a:ea typeface="华文楷体" pitchFamily="2" charset="-122"/>
            </a:endParaRPr>
          </a:p>
        </p:txBody>
      </p:sp>
      <p:sp>
        <p:nvSpPr>
          <p:cNvPr id="186381" name="AutoShape 13"/>
          <p:cNvSpPr>
            <a:spLocks noChangeArrowheads="1"/>
          </p:cNvSpPr>
          <p:nvPr/>
        </p:nvSpPr>
        <p:spPr bwMode="auto">
          <a:xfrm>
            <a:off x="4586288" y="2843213"/>
            <a:ext cx="768350" cy="915987"/>
          </a:xfrm>
          <a:prstGeom prst="curvedRightArrow">
            <a:avLst>
              <a:gd name="adj1" fmla="val 23843"/>
              <a:gd name="adj2" fmla="val 47686"/>
              <a:gd name="adj3" fmla="val 33333"/>
            </a:avLst>
          </a:prstGeom>
          <a:solidFill>
            <a:srgbClr val="800000"/>
          </a:solidFill>
          <a:ln w="28575">
            <a:solidFill>
              <a:srgbClr val="FFFF66"/>
            </a:solidFill>
            <a:miter lim="800000"/>
            <a:headEnd/>
            <a:tailEnd/>
          </a:ln>
        </p:spPr>
        <p:txBody>
          <a:bodyPr wrap="none" lIns="90000" tIns="46800" rIns="90000" bIns="46800" anchor="ctr"/>
          <a:lstStyle/>
          <a:p>
            <a:pPr algn="ctr" eaLnBrk="1" hangingPunct="1"/>
            <a:endParaRPr lang="zh-CN" altLang="en-US">
              <a:latin typeface="华文楷体" pitchFamily="2" charset="-122"/>
              <a:ea typeface="华文楷体" pitchFamily="2" charset="-122"/>
            </a:endParaRPr>
          </a:p>
        </p:txBody>
      </p:sp>
      <p:sp>
        <p:nvSpPr>
          <p:cNvPr id="186382" name="AutoShape 14"/>
          <p:cNvSpPr>
            <a:spLocks noChangeArrowheads="1"/>
          </p:cNvSpPr>
          <p:nvPr/>
        </p:nvSpPr>
        <p:spPr bwMode="auto">
          <a:xfrm>
            <a:off x="3197225" y="3025775"/>
            <a:ext cx="682625" cy="915988"/>
          </a:xfrm>
          <a:prstGeom prst="curvedLeftArrow">
            <a:avLst>
              <a:gd name="adj1" fmla="val 26837"/>
              <a:gd name="adj2" fmla="val 53674"/>
              <a:gd name="adj3" fmla="val 33333"/>
            </a:avLst>
          </a:prstGeom>
          <a:solidFill>
            <a:srgbClr val="800000"/>
          </a:solidFill>
          <a:ln w="28575">
            <a:solidFill>
              <a:srgbClr val="FFFF66"/>
            </a:solidFill>
            <a:miter lim="800000"/>
            <a:headEnd/>
            <a:tailEnd/>
          </a:ln>
        </p:spPr>
        <p:txBody>
          <a:bodyPr wrap="none" lIns="90000" tIns="46800" rIns="90000" bIns="46800" anchor="ctr"/>
          <a:lstStyle/>
          <a:p>
            <a:pPr algn="ctr" eaLnBrk="1" hangingPunct="1">
              <a:spcBef>
                <a:spcPct val="50000"/>
              </a:spcBef>
            </a:pPr>
            <a:endParaRPr lang="zh-CN" altLang="zh-CN" sz="2800">
              <a:solidFill>
                <a:schemeClr val="accent2"/>
              </a:solidFill>
              <a:latin typeface="华文楷体" pitchFamily="2" charset="-122"/>
              <a:ea typeface="华文楷体" pitchFamily="2" charset="-122"/>
            </a:endParaRPr>
          </a:p>
        </p:txBody>
      </p:sp>
      <p:sp>
        <p:nvSpPr>
          <p:cNvPr id="186383" name="Text Box 15"/>
          <p:cNvSpPr txBox="1">
            <a:spLocks noChangeArrowheads="1"/>
          </p:cNvSpPr>
          <p:nvPr/>
        </p:nvSpPr>
        <p:spPr bwMode="auto">
          <a:xfrm>
            <a:off x="790575" y="3359836"/>
            <a:ext cx="2481263" cy="1571842"/>
          </a:xfrm>
          <a:prstGeom prst="rect">
            <a:avLst/>
          </a:prstGeom>
          <a:noFill/>
          <a:ln w="28575">
            <a:solidFill>
              <a:schemeClr val="accent1">
                <a:lumMod val="75000"/>
              </a:schemeClr>
            </a:solidFill>
            <a:miter lim="800000"/>
            <a:headEnd/>
            <a:tailEnd/>
          </a:ln>
        </p:spPr>
        <p:txBody>
          <a:bodyPr lIns="90000" tIns="46800" rIns="90000" bIns="46800" anchor="ctr">
            <a:spAutoFit/>
          </a:bodyPr>
          <a:lstStyle/>
          <a:p>
            <a:pPr eaLnBrk="1" hangingPunct="1">
              <a:spcBef>
                <a:spcPct val="50000"/>
              </a:spcBef>
            </a:pPr>
            <a:r>
              <a:rPr lang="zh-CN" altLang="en-US" b="1" dirty="0">
                <a:solidFill>
                  <a:srgbClr val="0033CC"/>
                </a:solidFill>
                <a:latin typeface="华文楷体" pitchFamily="2" charset="-122"/>
                <a:ea typeface="华文楷体" pitchFamily="2" charset="-122"/>
              </a:rPr>
              <a:t>阶</a:t>
            </a:r>
            <a:r>
              <a:rPr lang="en-US" altLang="zh-CN" b="1" dirty="0">
                <a:solidFill>
                  <a:srgbClr val="0033CC"/>
                </a:solidFill>
                <a:latin typeface="华文楷体" pitchFamily="2" charset="-122"/>
                <a:ea typeface="华文楷体" pitchFamily="2" charset="-122"/>
              </a:rPr>
              <a:t>:</a:t>
            </a:r>
            <a:r>
              <a:rPr lang="zh-CN" altLang="en-US" b="1" dirty="0">
                <a:latin typeface="华文楷体" pitchFamily="2" charset="-122"/>
                <a:ea typeface="华文楷体" pitchFamily="2" charset="-122"/>
              </a:rPr>
              <a:t>常用整数表示，有一个符号位</a:t>
            </a:r>
          </a:p>
        </p:txBody>
      </p:sp>
      <p:sp>
        <p:nvSpPr>
          <p:cNvPr id="3789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2.2  </a:t>
            </a:r>
            <a:r>
              <a:rPr kumimoji="0" lang="zh-CN" altLang="en-US" b="1" dirty="0">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86381"/>
                                        </p:tgtEl>
                                        <p:attrNameLst>
                                          <p:attrName>style.visibility</p:attrName>
                                        </p:attrNameLst>
                                      </p:cBhvr>
                                      <p:to>
                                        <p:strVal val="visible"/>
                                      </p:to>
                                    </p:set>
                                    <p:anim calcmode="lin" valueType="num">
                                      <p:cBhvr>
                                        <p:cTn id="12" dur="500" fill="hold"/>
                                        <p:tgtEl>
                                          <p:spTgt spid="186381"/>
                                        </p:tgtEl>
                                        <p:attrNameLst>
                                          <p:attrName>ppt_x</p:attrName>
                                        </p:attrNameLst>
                                      </p:cBhvr>
                                      <p:tavLst>
                                        <p:tav tm="0">
                                          <p:val>
                                            <p:strVal val="#ppt_x-#ppt_w/2"/>
                                          </p:val>
                                        </p:tav>
                                        <p:tav tm="100000">
                                          <p:val>
                                            <p:strVal val="#ppt_x"/>
                                          </p:val>
                                        </p:tav>
                                      </p:tavLst>
                                    </p:anim>
                                    <p:anim calcmode="lin" valueType="num">
                                      <p:cBhvr>
                                        <p:cTn id="13" dur="500" fill="hold"/>
                                        <p:tgtEl>
                                          <p:spTgt spid="186381"/>
                                        </p:tgtEl>
                                        <p:attrNameLst>
                                          <p:attrName>ppt_y</p:attrName>
                                        </p:attrNameLst>
                                      </p:cBhvr>
                                      <p:tavLst>
                                        <p:tav tm="0">
                                          <p:val>
                                            <p:strVal val="#ppt_y"/>
                                          </p:val>
                                        </p:tav>
                                        <p:tav tm="100000">
                                          <p:val>
                                            <p:strVal val="#ppt_y"/>
                                          </p:val>
                                        </p:tav>
                                      </p:tavLst>
                                    </p:anim>
                                    <p:anim calcmode="lin" valueType="num">
                                      <p:cBhvr>
                                        <p:cTn id="14" dur="500" fill="hold"/>
                                        <p:tgtEl>
                                          <p:spTgt spid="186381"/>
                                        </p:tgtEl>
                                        <p:attrNameLst>
                                          <p:attrName>ppt_w</p:attrName>
                                        </p:attrNameLst>
                                      </p:cBhvr>
                                      <p:tavLst>
                                        <p:tav tm="0">
                                          <p:val>
                                            <p:fltVal val="0"/>
                                          </p:val>
                                        </p:tav>
                                        <p:tav tm="100000">
                                          <p:val>
                                            <p:strVal val="#ppt_w"/>
                                          </p:val>
                                        </p:tav>
                                      </p:tavLst>
                                    </p:anim>
                                    <p:anim calcmode="lin" valueType="num">
                                      <p:cBhvr>
                                        <p:cTn id="15" dur="500" fill="hold"/>
                                        <p:tgtEl>
                                          <p:spTgt spid="186381"/>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86380"/>
                                        </p:tgtEl>
                                        <p:attrNameLst>
                                          <p:attrName>style.visibility</p:attrName>
                                        </p:attrNameLst>
                                      </p:cBhvr>
                                      <p:to>
                                        <p:strVal val="visible"/>
                                      </p:to>
                                    </p:set>
                                    <p:anim calcmode="lin" valueType="num">
                                      <p:cBhvr>
                                        <p:cTn id="20" dur="500" fill="hold"/>
                                        <p:tgtEl>
                                          <p:spTgt spid="186380"/>
                                        </p:tgtEl>
                                        <p:attrNameLst>
                                          <p:attrName>ppt_x</p:attrName>
                                        </p:attrNameLst>
                                      </p:cBhvr>
                                      <p:tavLst>
                                        <p:tav tm="0">
                                          <p:val>
                                            <p:strVal val="#ppt_x-#ppt_w/2"/>
                                          </p:val>
                                        </p:tav>
                                        <p:tav tm="100000">
                                          <p:val>
                                            <p:strVal val="#ppt_x"/>
                                          </p:val>
                                        </p:tav>
                                      </p:tavLst>
                                    </p:anim>
                                    <p:anim calcmode="lin" valueType="num">
                                      <p:cBhvr>
                                        <p:cTn id="21" dur="500" fill="hold"/>
                                        <p:tgtEl>
                                          <p:spTgt spid="186380"/>
                                        </p:tgtEl>
                                        <p:attrNameLst>
                                          <p:attrName>ppt_y</p:attrName>
                                        </p:attrNameLst>
                                      </p:cBhvr>
                                      <p:tavLst>
                                        <p:tav tm="0">
                                          <p:val>
                                            <p:strVal val="#ppt_y"/>
                                          </p:val>
                                        </p:tav>
                                        <p:tav tm="100000">
                                          <p:val>
                                            <p:strVal val="#ppt_y"/>
                                          </p:val>
                                        </p:tav>
                                      </p:tavLst>
                                    </p:anim>
                                    <p:anim calcmode="lin" valueType="num">
                                      <p:cBhvr>
                                        <p:cTn id="22" dur="500" fill="hold"/>
                                        <p:tgtEl>
                                          <p:spTgt spid="186380"/>
                                        </p:tgtEl>
                                        <p:attrNameLst>
                                          <p:attrName>ppt_w</p:attrName>
                                        </p:attrNameLst>
                                      </p:cBhvr>
                                      <p:tavLst>
                                        <p:tav tm="0">
                                          <p:val>
                                            <p:fltVal val="0"/>
                                          </p:val>
                                        </p:tav>
                                        <p:tav tm="100000">
                                          <p:val>
                                            <p:strVal val="#ppt_w"/>
                                          </p:val>
                                        </p:tav>
                                      </p:tavLst>
                                    </p:anim>
                                    <p:anim calcmode="lin" valueType="num">
                                      <p:cBhvr>
                                        <p:cTn id="23" dur="500" fill="hold"/>
                                        <p:tgtEl>
                                          <p:spTgt spid="186380"/>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186382"/>
                                        </p:tgtEl>
                                        <p:attrNameLst>
                                          <p:attrName>style.visibility</p:attrName>
                                        </p:attrNameLst>
                                      </p:cBhvr>
                                      <p:to>
                                        <p:strVal val="visible"/>
                                      </p:to>
                                    </p:set>
                                    <p:anim calcmode="lin" valueType="num">
                                      <p:cBhvr>
                                        <p:cTn id="28" dur="500" fill="hold"/>
                                        <p:tgtEl>
                                          <p:spTgt spid="186382"/>
                                        </p:tgtEl>
                                        <p:attrNameLst>
                                          <p:attrName>ppt_x</p:attrName>
                                        </p:attrNameLst>
                                      </p:cBhvr>
                                      <p:tavLst>
                                        <p:tav tm="0">
                                          <p:val>
                                            <p:strVal val="#ppt_x+#ppt_w/2"/>
                                          </p:val>
                                        </p:tav>
                                        <p:tav tm="100000">
                                          <p:val>
                                            <p:strVal val="#ppt_x"/>
                                          </p:val>
                                        </p:tav>
                                      </p:tavLst>
                                    </p:anim>
                                    <p:anim calcmode="lin" valueType="num">
                                      <p:cBhvr>
                                        <p:cTn id="29" dur="500" fill="hold"/>
                                        <p:tgtEl>
                                          <p:spTgt spid="186382"/>
                                        </p:tgtEl>
                                        <p:attrNameLst>
                                          <p:attrName>ppt_y</p:attrName>
                                        </p:attrNameLst>
                                      </p:cBhvr>
                                      <p:tavLst>
                                        <p:tav tm="0">
                                          <p:val>
                                            <p:strVal val="#ppt_y"/>
                                          </p:val>
                                        </p:tav>
                                        <p:tav tm="100000">
                                          <p:val>
                                            <p:strVal val="#ppt_y"/>
                                          </p:val>
                                        </p:tav>
                                      </p:tavLst>
                                    </p:anim>
                                    <p:anim calcmode="lin" valueType="num">
                                      <p:cBhvr>
                                        <p:cTn id="30" dur="500" fill="hold"/>
                                        <p:tgtEl>
                                          <p:spTgt spid="186382"/>
                                        </p:tgtEl>
                                        <p:attrNameLst>
                                          <p:attrName>ppt_w</p:attrName>
                                        </p:attrNameLst>
                                      </p:cBhvr>
                                      <p:tavLst>
                                        <p:tav tm="0">
                                          <p:val>
                                            <p:fltVal val="0"/>
                                          </p:val>
                                        </p:tav>
                                        <p:tav tm="100000">
                                          <p:val>
                                            <p:strVal val="#ppt_w"/>
                                          </p:val>
                                        </p:tav>
                                      </p:tavLst>
                                    </p:anim>
                                    <p:anim calcmode="lin" valueType="num">
                                      <p:cBhvr>
                                        <p:cTn id="31" dur="500" fill="hold"/>
                                        <p:tgtEl>
                                          <p:spTgt spid="186382"/>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86383"/>
                                        </p:tgtEl>
                                        <p:attrNameLst>
                                          <p:attrName>style.visibility</p:attrName>
                                        </p:attrNameLst>
                                      </p:cBhvr>
                                      <p:to>
                                        <p:strVal val="visible"/>
                                      </p:to>
                                    </p:set>
                                    <p:anim calcmode="lin" valueType="num">
                                      <p:cBhvr>
                                        <p:cTn id="36" dur="500" fill="hold"/>
                                        <p:tgtEl>
                                          <p:spTgt spid="186383"/>
                                        </p:tgtEl>
                                        <p:attrNameLst>
                                          <p:attrName>ppt_x</p:attrName>
                                        </p:attrNameLst>
                                      </p:cBhvr>
                                      <p:tavLst>
                                        <p:tav tm="0">
                                          <p:val>
                                            <p:strVal val="#ppt_x-#ppt_w/2"/>
                                          </p:val>
                                        </p:tav>
                                        <p:tav tm="100000">
                                          <p:val>
                                            <p:strVal val="#ppt_x"/>
                                          </p:val>
                                        </p:tav>
                                      </p:tavLst>
                                    </p:anim>
                                    <p:anim calcmode="lin" valueType="num">
                                      <p:cBhvr>
                                        <p:cTn id="37" dur="500" fill="hold"/>
                                        <p:tgtEl>
                                          <p:spTgt spid="186383"/>
                                        </p:tgtEl>
                                        <p:attrNameLst>
                                          <p:attrName>ppt_y</p:attrName>
                                        </p:attrNameLst>
                                      </p:cBhvr>
                                      <p:tavLst>
                                        <p:tav tm="0">
                                          <p:val>
                                            <p:strVal val="#ppt_y"/>
                                          </p:val>
                                        </p:tav>
                                        <p:tav tm="100000">
                                          <p:val>
                                            <p:strVal val="#ppt_y"/>
                                          </p:val>
                                        </p:tav>
                                      </p:tavLst>
                                    </p:anim>
                                    <p:anim calcmode="lin" valueType="num">
                                      <p:cBhvr>
                                        <p:cTn id="38" dur="500" fill="hold"/>
                                        <p:tgtEl>
                                          <p:spTgt spid="186383"/>
                                        </p:tgtEl>
                                        <p:attrNameLst>
                                          <p:attrName>ppt_w</p:attrName>
                                        </p:attrNameLst>
                                      </p:cBhvr>
                                      <p:tavLst>
                                        <p:tav tm="0">
                                          <p:val>
                                            <p:fltVal val="0"/>
                                          </p:val>
                                        </p:tav>
                                        <p:tav tm="100000">
                                          <p:val>
                                            <p:strVal val="#ppt_w"/>
                                          </p:val>
                                        </p:tav>
                                      </p:tavLst>
                                    </p:anim>
                                    <p:anim calcmode="lin" valueType="num">
                                      <p:cBhvr>
                                        <p:cTn id="39" dur="500" fill="hold"/>
                                        <p:tgtEl>
                                          <p:spTgt spid="1863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autoUpdateAnimBg="0"/>
      <p:bldP spid="186381" grpId="0" animBg="1"/>
      <p:bldP spid="186382" grpId="0" animBg="1" autoUpdateAnimBg="0"/>
      <p:bldP spid="18638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2.2  </a:t>
            </a:r>
            <a:r>
              <a:rPr kumimoji="0" lang="zh-CN" altLang="en-US" b="1" dirty="0">
                <a:solidFill>
                  <a:srgbClr val="FFFF00"/>
                </a:solidFill>
                <a:latin typeface="方正姚体" pitchFamily="2" charset="-122"/>
                <a:ea typeface="方正姚体" pitchFamily="2" charset="-122"/>
              </a:rPr>
              <a:t>二进制数值表示与计算</a:t>
            </a:r>
          </a:p>
        </p:txBody>
      </p:sp>
      <p:sp>
        <p:nvSpPr>
          <p:cNvPr id="17" name="TextBox 16"/>
          <p:cNvSpPr txBox="1"/>
          <p:nvPr/>
        </p:nvSpPr>
        <p:spPr>
          <a:xfrm>
            <a:off x="214250" y="785794"/>
            <a:ext cx="8929750" cy="1077218"/>
          </a:xfrm>
          <a:prstGeom prst="rect">
            <a:avLst/>
          </a:prstGeom>
          <a:noFill/>
        </p:spPr>
        <p:txBody>
          <a:bodyPr wrap="square" rtlCol="0">
            <a:spAutoFit/>
          </a:bodyPr>
          <a:lstStyle/>
          <a:p>
            <a:r>
              <a:rPr lang="zh-CN" altLang="en-US" b="1" dirty="0" smtClean="0">
                <a:latin typeface="华文楷体" pitchFamily="2" charset="-122"/>
                <a:ea typeface="华文楷体" pitchFamily="2" charset="-122"/>
              </a:rPr>
              <a:t>计算机中通常表示浮点数的字长为</a:t>
            </a:r>
            <a:r>
              <a:rPr lang="en-US" b="1" dirty="0" smtClean="0">
                <a:latin typeface="华文楷体" pitchFamily="2" charset="-122"/>
                <a:ea typeface="华文楷体" pitchFamily="2" charset="-122"/>
              </a:rPr>
              <a:t>32</a:t>
            </a:r>
            <a:r>
              <a:rPr lang="zh-CN" altLang="en-US" b="1" dirty="0" smtClean="0">
                <a:latin typeface="华文楷体" pitchFamily="2" charset="-122"/>
                <a:ea typeface="华文楷体" pitchFamily="2" charset="-122"/>
              </a:rPr>
              <a:t>位，用</a:t>
            </a:r>
            <a:r>
              <a:rPr lang="en-US" b="1" dirty="0" smtClean="0">
                <a:latin typeface="华文楷体" pitchFamily="2" charset="-122"/>
                <a:ea typeface="华文楷体" pitchFamily="2" charset="-122"/>
              </a:rPr>
              <a:t>8</a:t>
            </a:r>
            <a:r>
              <a:rPr lang="zh-CN" altLang="en-US" b="1" dirty="0" smtClean="0">
                <a:latin typeface="华文楷体" pitchFamily="2" charset="-122"/>
                <a:ea typeface="华文楷体" pitchFamily="2" charset="-122"/>
              </a:rPr>
              <a:t>位作阶，含一位阶符，</a:t>
            </a:r>
            <a:r>
              <a:rPr lang="en-US" b="1" dirty="0" smtClean="0">
                <a:latin typeface="华文楷体" pitchFamily="2" charset="-122"/>
                <a:ea typeface="华文楷体" pitchFamily="2" charset="-122"/>
              </a:rPr>
              <a:t>24</a:t>
            </a:r>
            <a:r>
              <a:rPr lang="zh-CN" altLang="en-US" b="1" dirty="0" smtClean="0">
                <a:latin typeface="华文楷体" pitchFamily="2" charset="-122"/>
                <a:ea typeface="华文楷体" pitchFamily="2" charset="-122"/>
              </a:rPr>
              <a:t>位作尾数，含一位数符</a:t>
            </a:r>
            <a:endParaRPr lang="zh-CN" altLang="en-US" b="1" dirty="0">
              <a:latin typeface="华文楷体" pitchFamily="2" charset="-122"/>
              <a:ea typeface="华文楷体" pitchFamily="2" charset="-122"/>
            </a:endParaRPr>
          </a:p>
        </p:txBody>
      </p:sp>
      <p:sp>
        <p:nvSpPr>
          <p:cNvPr id="18" name="TextBox 17"/>
          <p:cNvSpPr txBox="1"/>
          <p:nvPr/>
        </p:nvSpPr>
        <p:spPr>
          <a:xfrm>
            <a:off x="785786" y="2071678"/>
            <a:ext cx="7715304"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b="1" dirty="0" smtClean="0"/>
              <a:t>（</a:t>
            </a:r>
            <a:r>
              <a:rPr lang="en-US" b="1" dirty="0" smtClean="0"/>
              <a:t>72.45</a:t>
            </a:r>
            <a:r>
              <a:rPr lang="en-US" altLang="zh-CN" b="1" dirty="0" smtClean="0"/>
              <a:t>×</a:t>
            </a:r>
            <a:r>
              <a:rPr lang="en-US" b="1" dirty="0" smtClean="0"/>
              <a:t>10</a:t>
            </a:r>
            <a:r>
              <a:rPr lang="en-US" b="1" baseline="30000" dirty="0" smtClean="0"/>
              <a:t>5</a:t>
            </a:r>
            <a:r>
              <a:rPr lang="zh-CN" altLang="en-US" b="1" dirty="0" smtClean="0"/>
              <a:t>）</a:t>
            </a:r>
            <a:r>
              <a:rPr lang="en-US" b="1" baseline="-25000" dirty="0" smtClean="0"/>
              <a:t>10</a:t>
            </a:r>
            <a:endParaRPr lang="zh-CN" altLang="en-US" b="1" dirty="0" smtClean="0"/>
          </a:p>
          <a:p>
            <a:r>
              <a:rPr lang="en-US" b="1" dirty="0" smtClean="0"/>
              <a:t>=</a:t>
            </a:r>
            <a:r>
              <a:rPr lang="zh-CN" altLang="en-US" b="1" dirty="0" smtClean="0"/>
              <a:t>（</a:t>
            </a:r>
            <a:r>
              <a:rPr lang="en-US" b="1" dirty="0" smtClean="0"/>
              <a:t>11011101000110011001000</a:t>
            </a:r>
            <a:r>
              <a:rPr lang="zh-CN" altLang="en-US" b="1" dirty="0" smtClean="0"/>
              <a:t>）</a:t>
            </a:r>
            <a:r>
              <a:rPr lang="en-US" b="1" baseline="-25000" dirty="0" smtClean="0"/>
              <a:t>2</a:t>
            </a:r>
            <a:endParaRPr lang="zh-CN" altLang="en-US" b="1" dirty="0" smtClean="0"/>
          </a:p>
          <a:p>
            <a:r>
              <a:rPr lang="zh-CN" altLang="en-US" b="1" dirty="0" smtClean="0"/>
              <a:t>≈（</a:t>
            </a:r>
            <a:r>
              <a:rPr lang="en-US" b="1" dirty="0" smtClean="0"/>
              <a:t>0.1101110</a:t>
            </a:r>
            <a:r>
              <a:rPr lang="zh-CN" altLang="en-US" b="1" dirty="0" smtClean="0"/>
              <a:t>）</a:t>
            </a:r>
            <a:r>
              <a:rPr lang="en-US" b="1" baseline="-25000" dirty="0" smtClean="0"/>
              <a:t>2</a:t>
            </a:r>
            <a:r>
              <a:rPr lang="en-US" altLang="zh-CN" b="1" dirty="0" smtClean="0"/>
              <a:t>×</a:t>
            </a:r>
            <a:r>
              <a:rPr lang="zh-CN" altLang="en-US" b="1" dirty="0" smtClean="0"/>
              <a:t>（</a:t>
            </a:r>
            <a:r>
              <a:rPr lang="en-US" b="1" dirty="0" smtClean="0"/>
              <a:t>2</a:t>
            </a:r>
            <a:r>
              <a:rPr lang="en-US" b="1" baseline="30000" dirty="0" smtClean="0"/>
              <a:t>23</a:t>
            </a:r>
            <a:r>
              <a:rPr lang="zh-CN" altLang="en-US" b="1" dirty="0" smtClean="0"/>
              <a:t>）</a:t>
            </a:r>
            <a:r>
              <a:rPr lang="en-US" b="1" baseline="-25000" dirty="0" smtClean="0"/>
              <a:t>10</a:t>
            </a:r>
            <a:endParaRPr lang="zh-CN" altLang="en-US" b="1" dirty="0" smtClean="0"/>
          </a:p>
          <a:p>
            <a:r>
              <a:rPr lang="en-US" b="1" dirty="0" smtClean="0"/>
              <a:t>=</a:t>
            </a:r>
            <a:r>
              <a:rPr lang="zh-CN" altLang="en-US" b="1" dirty="0" smtClean="0"/>
              <a:t>（</a:t>
            </a:r>
            <a:r>
              <a:rPr lang="en-US" b="1" dirty="0" smtClean="0"/>
              <a:t>0.1101110</a:t>
            </a:r>
            <a:r>
              <a:rPr lang="zh-CN" altLang="en-US" b="1" dirty="0" smtClean="0"/>
              <a:t>）</a:t>
            </a:r>
            <a:r>
              <a:rPr lang="en-US" b="1" baseline="-25000" dirty="0" smtClean="0"/>
              <a:t>2</a:t>
            </a:r>
            <a:r>
              <a:rPr lang="en-US" altLang="zh-CN" b="1" dirty="0" smtClean="0"/>
              <a:t>×</a:t>
            </a:r>
            <a:r>
              <a:rPr lang="zh-CN" altLang="en-US" b="1" dirty="0" smtClean="0"/>
              <a:t>（</a:t>
            </a:r>
            <a:r>
              <a:rPr lang="en-US" b="1" dirty="0" smtClean="0"/>
              <a:t>2</a:t>
            </a:r>
            <a:r>
              <a:rPr lang="zh-CN" altLang="en-US" b="1" dirty="0" smtClean="0"/>
              <a:t>）</a:t>
            </a:r>
            <a:r>
              <a:rPr lang="en-US" b="1" baseline="-25000" dirty="0" smtClean="0"/>
              <a:t>10</a:t>
            </a:r>
            <a:r>
              <a:rPr lang="en-US" altLang="zh-CN" b="1" dirty="0" smtClean="0"/>
              <a:t>×</a:t>
            </a:r>
            <a:r>
              <a:rPr lang="zh-CN" altLang="en-US" b="1" dirty="0" smtClean="0"/>
              <a:t>（</a:t>
            </a:r>
            <a:r>
              <a:rPr lang="en-US" b="1" dirty="0" smtClean="0"/>
              <a:t>10111</a:t>
            </a:r>
            <a:r>
              <a:rPr lang="zh-CN" altLang="en-US" b="1" dirty="0" smtClean="0"/>
              <a:t>）</a:t>
            </a:r>
            <a:r>
              <a:rPr lang="en-US" b="1" baseline="-25000" dirty="0" smtClean="0"/>
              <a:t>2</a:t>
            </a:r>
            <a:endParaRPr lang="zh-CN" altLang="en-US" b="1" dirty="0"/>
          </a:p>
        </p:txBody>
      </p:sp>
      <p:grpSp>
        <p:nvGrpSpPr>
          <p:cNvPr id="101378" name="Group 2"/>
          <p:cNvGrpSpPr>
            <a:grpSpLocks/>
          </p:cNvGrpSpPr>
          <p:nvPr/>
        </p:nvGrpSpPr>
        <p:grpSpPr bwMode="auto">
          <a:xfrm>
            <a:off x="395536" y="4581129"/>
            <a:ext cx="8640960" cy="576262"/>
            <a:chOff x="1921" y="3743"/>
            <a:chExt cx="5760" cy="385"/>
          </a:xfrm>
        </p:grpSpPr>
        <p:sp>
          <p:nvSpPr>
            <p:cNvPr id="101379" name="Text Box 3"/>
            <p:cNvSpPr txBox="1">
              <a:spLocks noChangeArrowheads="1"/>
            </p:cNvSpPr>
            <p:nvPr/>
          </p:nvSpPr>
          <p:spPr bwMode="auto">
            <a:xfrm>
              <a:off x="1921" y="3743"/>
              <a:ext cx="5760" cy="385"/>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  0          0010111        0        11011101000110011001000  </a:t>
              </a:r>
              <a:endParaRPr kumimoji="0" lang="zh-CN" altLang="zh-CN" sz="5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80" name="Line 4"/>
            <p:cNvSpPr>
              <a:spLocks noChangeShapeType="1"/>
            </p:cNvSpPr>
            <p:nvPr/>
          </p:nvSpPr>
          <p:spPr bwMode="auto">
            <a:xfrm>
              <a:off x="2641" y="3743"/>
              <a:ext cx="0" cy="38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8000" b="1"/>
            </a:p>
          </p:txBody>
        </p:sp>
        <p:sp>
          <p:nvSpPr>
            <p:cNvPr id="101381" name="Line 5"/>
            <p:cNvSpPr>
              <a:spLocks noChangeShapeType="1"/>
            </p:cNvSpPr>
            <p:nvPr/>
          </p:nvSpPr>
          <p:spPr bwMode="auto">
            <a:xfrm flipH="1">
              <a:off x="4417" y="3743"/>
              <a:ext cx="0" cy="38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8000" b="1"/>
            </a:p>
          </p:txBody>
        </p:sp>
        <p:sp>
          <p:nvSpPr>
            <p:cNvPr id="101382" name="Line 6"/>
            <p:cNvSpPr>
              <a:spLocks noChangeShapeType="1"/>
            </p:cNvSpPr>
            <p:nvPr/>
          </p:nvSpPr>
          <p:spPr bwMode="auto">
            <a:xfrm>
              <a:off x="3721" y="3743"/>
              <a:ext cx="0" cy="38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8000" b="1"/>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pPr eaLnBrk="1" hangingPunct="1">
              <a:defRPr/>
            </a:pPr>
            <a:r>
              <a:rPr lang="en-US" altLang="zh-CN" dirty="0" smtClean="0"/>
              <a:t>4.4.1  </a:t>
            </a:r>
            <a:r>
              <a:rPr lang="zh-CN" altLang="en-US" dirty="0" smtClean="0"/>
              <a:t>数值数据</a:t>
            </a:r>
            <a:endParaRPr lang="zh-CN" altLang="en-US" dirty="0"/>
          </a:p>
        </p:txBody>
      </p:sp>
      <p:sp>
        <p:nvSpPr>
          <p:cNvPr id="394253" name="Text Box 13"/>
          <p:cNvSpPr txBox="1">
            <a:spLocks noChangeArrowheads="1"/>
          </p:cNvSpPr>
          <p:nvPr/>
        </p:nvSpPr>
        <p:spPr bwMode="auto">
          <a:xfrm>
            <a:off x="395288" y="2492375"/>
            <a:ext cx="6624637" cy="590550"/>
          </a:xfrm>
          <a:prstGeom prst="rect">
            <a:avLst/>
          </a:prstGeom>
          <a:noFill/>
          <a:ln w="12700">
            <a:noFill/>
            <a:miter lim="800000"/>
            <a:headEnd/>
            <a:tailEnd/>
          </a:ln>
        </p:spPr>
        <p:txBody>
          <a:bodyPr lIns="96488" tIns="48244" rIns="96488" bIns="48244">
            <a:spAutoFit/>
          </a:bodyPr>
          <a:lstStyle/>
          <a:p>
            <a:pPr defTabSz="965200" eaLnBrk="0" hangingPunct="0">
              <a:spcBef>
                <a:spcPct val="50000"/>
              </a:spcBef>
            </a:pPr>
            <a:r>
              <a:rPr kumimoji="1" lang="zh-CN" altLang="en-US" sz="3200" b="1">
                <a:solidFill>
                  <a:srgbClr val="003366"/>
                </a:solidFill>
                <a:latin typeface="华文楷体" pitchFamily="2" charset="-122"/>
                <a:ea typeface="华文楷体" pitchFamily="2" charset="-122"/>
              </a:rPr>
              <a:t>机内存储</a:t>
            </a:r>
          </a:p>
        </p:txBody>
      </p:sp>
      <p:sp>
        <p:nvSpPr>
          <p:cNvPr id="43012" name="Text Box 14"/>
          <p:cNvSpPr txBox="1">
            <a:spLocks noChangeArrowheads="1"/>
          </p:cNvSpPr>
          <p:nvPr/>
        </p:nvSpPr>
        <p:spPr bwMode="auto">
          <a:xfrm>
            <a:off x="-36512" y="548680"/>
            <a:ext cx="4598987" cy="588962"/>
          </a:xfrm>
          <a:prstGeom prst="rect">
            <a:avLst/>
          </a:prstGeom>
          <a:noFill/>
          <a:ln w="12700">
            <a:noFill/>
            <a:miter lim="800000"/>
            <a:headEnd/>
            <a:tailEnd/>
          </a:ln>
        </p:spPr>
        <p:txBody>
          <a:bodyPr lIns="96488" tIns="48244" rIns="96488" bIns="48244">
            <a:spAutoFit/>
          </a:bodyPr>
          <a:lstStyle/>
          <a:p>
            <a:pPr defTabSz="965200" eaLnBrk="0" hangingPunct="0">
              <a:spcBef>
                <a:spcPct val="50000"/>
              </a:spcBef>
            </a:pPr>
            <a:r>
              <a:rPr kumimoji="1" lang="zh-CN" altLang="en-US" sz="3200" b="1" dirty="0" smtClean="0">
                <a:solidFill>
                  <a:srgbClr val="A50021"/>
                </a:solidFill>
                <a:latin typeface="华文楷体" pitchFamily="2" charset="-122"/>
                <a:ea typeface="华文楷体" pitchFamily="2" charset="-122"/>
              </a:rPr>
              <a:t>浮点数的规格化</a:t>
            </a:r>
            <a:endParaRPr kumimoji="1" lang="zh-CN" altLang="en-US" sz="3200" b="1" dirty="0">
              <a:solidFill>
                <a:srgbClr val="A50021"/>
              </a:solidFill>
              <a:latin typeface="华文楷体" pitchFamily="2" charset="-122"/>
              <a:ea typeface="华文楷体" pitchFamily="2" charset="-122"/>
            </a:endParaRPr>
          </a:p>
        </p:txBody>
      </p:sp>
      <p:sp>
        <p:nvSpPr>
          <p:cNvPr id="43013" name="AutoShape 46"/>
          <p:cNvSpPr>
            <a:spLocks noChangeArrowheads="1"/>
          </p:cNvSpPr>
          <p:nvPr/>
        </p:nvSpPr>
        <p:spPr bwMode="auto">
          <a:xfrm>
            <a:off x="2987675" y="0"/>
            <a:ext cx="6156325" cy="1412875"/>
          </a:xfrm>
          <a:prstGeom prst="wedgeRoundRectCallout">
            <a:avLst>
              <a:gd name="adj1" fmla="val -42630"/>
              <a:gd name="adj2" fmla="val 62375"/>
              <a:gd name="adj3" fmla="val 16667"/>
            </a:avLst>
          </a:prstGeom>
          <a:solidFill>
            <a:srgbClr val="FFFF99"/>
          </a:solidFill>
          <a:ln w="25400">
            <a:solidFill>
              <a:srgbClr val="0099CC"/>
            </a:solidFill>
            <a:miter lim="800000"/>
            <a:headEnd/>
            <a:tailEnd/>
          </a:ln>
        </p:spPr>
        <p:txBody>
          <a:bodyPr/>
          <a:lstStyle/>
          <a:p>
            <a:r>
              <a:rPr kumimoji="1" lang="zh-CN" altLang="en-US" sz="2800" b="1">
                <a:latin typeface="华文楷体" pitchFamily="2" charset="-122"/>
                <a:ea typeface="华文楷体" pitchFamily="2" charset="-122"/>
              </a:rPr>
              <a:t>规格化的形式：尾数的绝对值大于等于</a:t>
            </a:r>
            <a:r>
              <a:rPr kumimoji="1" lang="en-US" altLang="zh-CN" sz="2800" b="1">
                <a:latin typeface="华文楷体" pitchFamily="2" charset="-122"/>
                <a:ea typeface="华文楷体" pitchFamily="2" charset="-122"/>
              </a:rPr>
              <a:t>0.1</a:t>
            </a:r>
            <a:r>
              <a:rPr kumimoji="1" lang="zh-CN" altLang="en-US" sz="2800" b="1">
                <a:latin typeface="华文楷体" pitchFamily="2" charset="-122"/>
                <a:ea typeface="华文楷体" pitchFamily="2" charset="-122"/>
              </a:rPr>
              <a:t>并且小于</a:t>
            </a:r>
            <a:r>
              <a:rPr kumimoji="1" lang="en-US" altLang="zh-CN" sz="2800" b="1">
                <a:latin typeface="华文楷体" pitchFamily="2" charset="-122"/>
                <a:ea typeface="华文楷体" pitchFamily="2" charset="-122"/>
              </a:rPr>
              <a:t>1</a:t>
            </a:r>
            <a:r>
              <a:rPr kumimoji="1" lang="zh-CN" altLang="en-US" sz="2800" b="1">
                <a:latin typeface="华文楷体" pitchFamily="2" charset="-122"/>
                <a:ea typeface="华文楷体" pitchFamily="2" charset="-122"/>
              </a:rPr>
              <a:t>，从而唯一地规定了小数点的位置。</a:t>
            </a:r>
          </a:p>
        </p:txBody>
      </p:sp>
      <p:sp>
        <p:nvSpPr>
          <p:cNvPr id="43014" name="Text Box 49"/>
          <p:cNvSpPr txBox="1">
            <a:spLocks noChangeArrowheads="1"/>
          </p:cNvSpPr>
          <p:nvPr/>
        </p:nvSpPr>
        <p:spPr bwMode="auto">
          <a:xfrm>
            <a:off x="611188" y="1412875"/>
            <a:ext cx="6480175" cy="641350"/>
          </a:xfrm>
          <a:prstGeom prst="rect">
            <a:avLst/>
          </a:prstGeom>
          <a:noFill/>
          <a:ln w="25400">
            <a:noFill/>
            <a:miter lim="800000"/>
            <a:headEnd/>
            <a:tailEnd/>
          </a:ln>
        </p:spPr>
        <p:txBody>
          <a:bodyPr>
            <a:spAutoFit/>
          </a:bodyPr>
          <a:lstStyle/>
          <a:p>
            <a:pPr>
              <a:spcBef>
                <a:spcPct val="50000"/>
              </a:spcBef>
            </a:pPr>
            <a:r>
              <a:rPr lang="zh-CN" altLang="en-US" sz="3200" b="1">
                <a:solidFill>
                  <a:srgbClr val="000066"/>
                </a:solidFill>
                <a:latin typeface="华文楷体" pitchFamily="2" charset="-122"/>
                <a:ea typeface="华文楷体" pitchFamily="2" charset="-122"/>
              </a:rPr>
              <a:t>规格化数</a:t>
            </a:r>
            <a:r>
              <a:rPr lang="en-US" altLang="zh-CN" sz="3600" b="1">
                <a:solidFill>
                  <a:srgbClr val="000066"/>
                </a:solidFill>
                <a:latin typeface="华文楷体" pitchFamily="2" charset="-122"/>
                <a:ea typeface="华文楷体" pitchFamily="2" charset="-122"/>
              </a:rPr>
              <a:t>=</a:t>
            </a:r>
            <a:r>
              <a:rPr lang="en-US" altLang="zh-CN" sz="3600" b="1">
                <a:solidFill>
                  <a:srgbClr val="A50021"/>
                </a:solidFill>
                <a:latin typeface="华文楷体" pitchFamily="2" charset="-122"/>
                <a:ea typeface="华文楷体" pitchFamily="2" charset="-122"/>
              </a:rPr>
              <a:t>±</a:t>
            </a:r>
            <a:r>
              <a:rPr lang="en-US" altLang="zh-CN" sz="3600" b="1">
                <a:solidFill>
                  <a:srgbClr val="FF0000"/>
                </a:solidFill>
                <a:latin typeface="华文楷体" pitchFamily="2" charset="-122"/>
                <a:ea typeface="华文楷体" pitchFamily="2" charset="-122"/>
              </a:rPr>
              <a:t>0.1</a:t>
            </a:r>
            <a:r>
              <a:rPr lang="en-US" altLang="zh-CN" sz="3600" b="1">
                <a:solidFill>
                  <a:srgbClr val="A50021"/>
                </a:solidFill>
                <a:latin typeface="华文楷体" pitchFamily="2" charset="-122"/>
                <a:ea typeface="华文楷体" pitchFamily="2" charset="-122"/>
              </a:rPr>
              <a:t>xx…xxx  </a:t>
            </a:r>
            <a:r>
              <a:rPr lang="en-US" altLang="zh-CN" sz="3200" b="1" i="1">
                <a:solidFill>
                  <a:srgbClr val="A50021"/>
                </a:solidFill>
                <a:latin typeface="华文楷体" pitchFamily="2" charset="-122"/>
                <a:ea typeface="华文楷体" pitchFamily="2" charset="-122"/>
              </a:rPr>
              <a:t>×</a:t>
            </a:r>
            <a:r>
              <a:rPr lang="en-US" altLang="zh-CN" sz="3600" b="1" i="1">
                <a:solidFill>
                  <a:srgbClr val="A50021"/>
                </a:solidFill>
                <a:latin typeface="华文楷体" pitchFamily="2" charset="-122"/>
                <a:ea typeface="华文楷体" pitchFamily="2" charset="-122"/>
              </a:rPr>
              <a:t>2</a:t>
            </a:r>
            <a:r>
              <a:rPr lang="en-US" altLang="zh-CN" sz="3600" b="1" baseline="42000">
                <a:solidFill>
                  <a:srgbClr val="FF0000"/>
                </a:solidFill>
                <a:latin typeface="华文楷体" pitchFamily="2" charset="-122"/>
                <a:ea typeface="华文楷体" pitchFamily="2" charset="-122"/>
              </a:rPr>
              <a:t>±</a:t>
            </a:r>
            <a:r>
              <a:rPr lang="en-US" altLang="zh-CN" sz="3600" b="1" i="1" baseline="42000">
                <a:solidFill>
                  <a:srgbClr val="A50021"/>
                </a:solidFill>
                <a:latin typeface="华文楷体" pitchFamily="2" charset="-122"/>
                <a:ea typeface="华文楷体" pitchFamily="2" charset="-122"/>
              </a:rPr>
              <a:t>p</a:t>
            </a:r>
          </a:p>
        </p:txBody>
      </p:sp>
      <p:graphicFrame>
        <p:nvGraphicFramePr>
          <p:cNvPr id="21540" name="Group 36"/>
          <p:cNvGraphicFramePr>
            <a:graphicFrameLocks noGrp="1"/>
          </p:cNvGraphicFramePr>
          <p:nvPr/>
        </p:nvGraphicFramePr>
        <p:xfrm>
          <a:off x="395288" y="3790950"/>
          <a:ext cx="4321175" cy="501650"/>
        </p:xfrm>
        <a:graphic>
          <a:graphicData uri="http://schemas.openxmlformats.org/drawingml/2006/table">
            <a:tbl>
              <a:tblPr/>
              <a:tblGrid>
                <a:gridCol w="960437"/>
                <a:gridCol w="984250"/>
                <a:gridCol w="1008063"/>
                <a:gridCol w="1368425"/>
              </a:tblGrid>
              <a:tr h="501650">
                <a:tc>
                  <a:txBody>
                    <a:bodyPr/>
                    <a:lstStyle/>
                    <a:p>
                      <a:pPr marL="273050" marR="0" lvl="0" indent="-273050" algn="ctr" defTabSz="914400" rtl="0" eaLnBrk="1" fontAlgn="base" latinLnBrk="0" hangingPunct="1">
                        <a:lnSpc>
                          <a:spcPct val="100000"/>
                        </a:lnSpc>
                        <a:spcBef>
                          <a:spcPct val="0"/>
                        </a:spcBef>
                        <a:spcAft>
                          <a:spcPct val="0"/>
                        </a:spcAft>
                        <a:buClr>
                          <a:srgbClr val="0BD0D9"/>
                        </a:buClr>
                        <a:buSzPct val="95000"/>
                        <a:buFont typeface="Wingdings 2" pitchFamily="18"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阶符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 </a:t>
                      </a: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阶码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
                          <a:srgbClr val="0BD0D9"/>
                        </a:buClr>
                        <a:buSzPct val="95000"/>
                        <a:buFont typeface="Wingdings 2" pitchFamily="18"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数符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3050" marR="0" lvl="0" indent="-273050" algn="ctr" defTabSz="914400" rtl="0" eaLnBrk="1" fontAlgn="base" latinLnBrk="0" hangingPunct="1">
                        <a:lnSpc>
                          <a:spcPct val="100000"/>
                        </a:lnSpc>
                        <a:spcBef>
                          <a:spcPct val="0"/>
                        </a:spcBef>
                        <a:spcAft>
                          <a:spcPct val="0"/>
                        </a:spcAft>
                        <a:buClr>
                          <a:srgbClr val="0BD0D9"/>
                        </a:buClr>
                        <a:buSzPct val="95000"/>
                        <a:buFont typeface="Wingdings 2" pitchFamily="18"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尾数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4303" name="AutoShape 63"/>
          <p:cNvSpPr>
            <a:spLocks noChangeArrowheads="1"/>
          </p:cNvSpPr>
          <p:nvPr/>
        </p:nvSpPr>
        <p:spPr bwMode="auto">
          <a:xfrm>
            <a:off x="250825" y="5373688"/>
            <a:ext cx="2520950" cy="576262"/>
          </a:xfrm>
          <a:prstGeom prst="wedgeEllipseCallout">
            <a:avLst>
              <a:gd name="adj1" fmla="val 4045"/>
              <a:gd name="adj2" fmla="val -229339"/>
            </a:avLst>
          </a:prstGeom>
          <a:solidFill>
            <a:schemeClr val="bg2">
              <a:lumMod val="90000"/>
            </a:schemeClr>
          </a:solidFill>
          <a:ln w="25400">
            <a:solidFill>
              <a:srgbClr val="0099CC"/>
            </a:solidFill>
            <a:miter lim="800000"/>
            <a:headEnd/>
            <a:tailEnd/>
          </a:ln>
          <a:effectLst/>
        </p:spPr>
        <p:txBody>
          <a:bodyPr/>
          <a:lstStyle/>
          <a:p>
            <a:pPr algn="ctr">
              <a:defRPr/>
            </a:pPr>
            <a:r>
              <a:rPr kumimoji="1" lang="zh-CN" altLang="en-US" sz="2800" b="1">
                <a:solidFill>
                  <a:srgbClr val="CC3300"/>
                </a:solidFill>
                <a:latin typeface="隶书" pitchFamily="49" charset="-122"/>
                <a:ea typeface="隶书" pitchFamily="49" charset="-122"/>
              </a:rPr>
              <a:t>定点整数</a:t>
            </a:r>
          </a:p>
        </p:txBody>
      </p:sp>
      <p:sp>
        <p:nvSpPr>
          <p:cNvPr id="394304" name="AutoShape 64"/>
          <p:cNvSpPr>
            <a:spLocks noChangeArrowheads="1"/>
          </p:cNvSpPr>
          <p:nvPr/>
        </p:nvSpPr>
        <p:spPr bwMode="auto">
          <a:xfrm>
            <a:off x="4067175" y="4941888"/>
            <a:ext cx="2520950" cy="576262"/>
          </a:xfrm>
          <a:prstGeom prst="wedgeEllipseCallout">
            <a:avLst>
              <a:gd name="adj1" fmla="val -48856"/>
              <a:gd name="adj2" fmla="val -158815"/>
            </a:avLst>
          </a:prstGeom>
          <a:solidFill>
            <a:schemeClr val="bg2"/>
          </a:solidFill>
          <a:ln w="25400">
            <a:solidFill>
              <a:srgbClr val="0099CC"/>
            </a:solidFill>
            <a:miter lim="800000"/>
            <a:headEnd/>
            <a:tailEnd/>
          </a:ln>
        </p:spPr>
        <p:txBody>
          <a:bodyPr/>
          <a:lstStyle/>
          <a:p>
            <a:pPr algn="ctr"/>
            <a:r>
              <a:rPr kumimoji="1" lang="zh-CN" altLang="en-US" sz="2800" b="1">
                <a:solidFill>
                  <a:srgbClr val="CC3300"/>
                </a:solidFill>
                <a:latin typeface="隶书" pitchFamily="49" charset="-122"/>
                <a:ea typeface="隶书" pitchFamily="49" charset="-122"/>
              </a:rPr>
              <a:t>定点小数</a:t>
            </a:r>
          </a:p>
        </p:txBody>
      </p:sp>
      <p:sp>
        <p:nvSpPr>
          <p:cNvPr id="394305" name="Text Box 65"/>
          <p:cNvSpPr txBox="1">
            <a:spLocks noChangeArrowheads="1"/>
          </p:cNvSpPr>
          <p:nvPr/>
        </p:nvSpPr>
        <p:spPr bwMode="auto">
          <a:xfrm>
            <a:off x="1619250" y="4149725"/>
            <a:ext cx="431800" cy="641350"/>
          </a:xfrm>
          <a:prstGeom prst="rect">
            <a:avLst/>
          </a:prstGeom>
          <a:noFill/>
          <a:ln w="25400">
            <a:noFill/>
            <a:miter lim="800000"/>
            <a:headEnd/>
            <a:tailEnd/>
          </a:ln>
        </p:spPr>
        <p:txBody>
          <a:bodyPr>
            <a:spAutoFit/>
          </a:bodyPr>
          <a:lstStyle/>
          <a:p>
            <a:pPr algn="ctr">
              <a:spcBef>
                <a:spcPct val="50000"/>
              </a:spcBef>
            </a:pPr>
            <a:r>
              <a:rPr lang="en-US" altLang="zh-CN" sz="3600">
                <a:solidFill>
                  <a:srgbClr val="000066"/>
                </a:solidFill>
              </a:rPr>
              <a:t>p</a:t>
            </a:r>
          </a:p>
        </p:txBody>
      </p:sp>
      <p:sp>
        <p:nvSpPr>
          <p:cNvPr id="394306" name="Text Box 66"/>
          <p:cNvSpPr txBox="1">
            <a:spLocks noChangeArrowheads="1"/>
          </p:cNvSpPr>
          <p:nvPr/>
        </p:nvSpPr>
        <p:spPr bwMode="auto">
          <a:xfrm>
            <a:off x="3708400" y="4221163"/>
            <a:ext cx="431800" cy="641350"/>
          </a:xfrm>
          <a:prstGeom prst="rect">
            <a:avLst/>
          </a:prstGeom>
          <a:noFill/>
          <a:ln w="25400">
            <a:noFill/>
            <a:miter lim="800000"/>
            <a:headEnd/>
            <a:tailEnd/>
          </a:ln>
        </p:spPr>
        <p:txBody>
          <a:bodyPr>
            <a:spAutoFit/>
          </a:bodyPr>
          <a:lstStyle/>
          <a:p>
            <a:pPr algn="ctr">
              <a:spcBef>
                <a:spcPct val="50000"/>
              </a:spcBef>
            </a:pPr>
            <a:r>
              <a:rPr lang="en-US" altLang="zh-CN" sz="3600">
                <a:solidFill>
                  <a:srgbClr val="000066"/>
                </a:solidFill>
              </a:rPr>
              <a:t>d</a:t>
            </a:r>
          </a:p>
        </p:txBody>
      </p:sp>
      <p:sp>
        <p:nvSpPr>
          <p:cNvPr id="394320" name="Rectangle 80"/>
          <p:cNvSpPr>
            <a:spLocks noChangeArrowheads="1"/>
          </p:cNvSpPr>
          <p:nvPr/>
        </p:nvSpPr>
        <p:spPr bwMode="auto">
          <a:xfrm>
            <a:off x="468313" y="3319463"/>
            <a:ext cx="4968875" cy="396875"/>
          </a:xfrm>
          <a:prstGeom prst="rect">
            <a:avLst/>
          </a:prstGeom>
          <a:noFill/>
          <a:ln w="25400">
            <a:noFill/>
            <a:miter lim="800000"/>
            <a:headEnd/>
            <a:tailEnd/>
          </a:ln>
        </p:spPr>
        <p:txBody>
          <a:bodyPr anchor="ctr">
            <a:spAutoFit/>
          </a:bodyPr>
          <a:lstStyle/>
          <a:p>
            <a:r>
              <a:rPr lang="en-US" altLang="zh-CN" sz="2000" b="1" dirty="0">
                <a:solidFill>
                  <a:srgbClr val="3333FF"/>
                </a:solidFill>
                <a:latin typeface="华文楷体" pitchFamily="2" charset="-122"/>
                <a:ea typeface="华文楷体" pitchFamily="2" charset="-122"/>
              </a:rPr>
              <a:t>  1</a:t>
            </a:r>
            <a:r>
              <a:rPr lang="zh-CN" altLang="en-US" sz="2000" b="1" dirty="0">
                <a:solidFill>
                  <a:srgbClr val="3333FF"/>
                </a:solidFill>
                <a:latin typeface="华文楷体" pitchFamily="2" charset="-122"/>
                <a:ea typeface="华文楷体" pitchFamily="2" charset="-122"/>
              </a:rPr>
              <a:t>位        </a:t>
            </a:r>
            <a:r>
              <a:rPr lang="en-US" altLang="zh-CN" sz="2000" b="1" dirty="0">
                <a:solidFill>
                  <a:srgbClr val="3333FF"/>
                </a:solidFill>
                <a:latin typeface="华文楷体" pitchFamily="2" charset="-122"/>
                <a:ea typeface="华文楷体" pitchFamily="2" charset="-122"/>
              </a:rPr>
              <a:t>7</a:t>
            </a:r>
            <a:r>
              <a:rPr lang="zh-CN" altLang="en-US" sz="2000" b="1" dirty="0">
                <a:solidFill>
                  <a:srgbClr val="3333FF"/>
                </a:solidFill>
                <a:latin typeface="华文楷体" pitchFamily="2" charset="-122"/>
                <a:ea typeface="华文楷体" pitchFamily="2" charset="-122"/>
              </a:rPr>
              <a:t>位          </a:t>
            </a:r>
            <a:r>
              <a:rPr lang="en-US" altLang="zh-CN" sz="2000" b="1" dirty="0">
                <a:solidFill>
                  <a:srgbClr val="3333FF"/>
                </a:solidFill>
                <a:latin typeface="华文楷体" pitchFamily="2" charset="-122"/>
                <a:ea typeface="华文楷体" pitchFamily="2" charset="-122"/>
              </a:rPr>
              <a:t>1</a:t>
            </a:r>
            <a:r>
              <a:rPr lang="zh-CN" altLang="en-US" sz="2000" b="1" dirty="0">
                <a:solidFill>
                  <a:srgbClr val="3333FF"/>
                </a:solidFill>
                <a:latin typeface="华文楷体" pitchFamily="2" charset="-122"/>
                <a:ea typeface="华文楷体" pitchFamily="2" charset="-122"/>
              </a:rPr>
              <a:t>位            </a:t>
            </a:r>
            <a:r>
              <a:rPr lang="en-US" altLang="zh-CN" sz="2000" b="1" dirty="0">
                <a:solidFill>
                  <a:srgbClr val="3333FF"/>
                </a:solidFill>
                <a:latin typeface="华文楷体" pitchFamily="2" charset="-122"/>
                <a:ea typeface="华文楷体" pitchFamily="2" charset="-122"/>
              </a:rPr>
              <a:t>23</a:t>
            </a:r>
            <a:r>
              <a:rPr lang="zh-CN" altLang="en-US" sz="2000" b="1" dirty="0">
                <a:solidFill>
                  <a:srgbClr val="3333FF"/>
                </a:solidFill>
                <a:latin typeface="华文楷体" pitchFamily="2" charset="-122"/>
                <a:ea typeface="华文楷体" pitchFamily="2" charset="-122"/>
              </a:rPr>
              <a:t>位</a:t>
            </a:r>
          </a:p>
        </p:txBody>
      </p:sp>
      <p:sp>
        <p:nvSpPr>
          <p:cNvPr id="394321" name="Rectangle 81"/>
          <p:cNvSpPr>
            <a:spLocks noChangeArrowheads="1"/>
          </p:cNvSpPr>
          <p:nvPr/>
        </p:nvSpPr>
        <p:spPr bwMode="auto">
          <a:xfrm>
            <a:off x="2555875" y="2708275"/>
            <a:ext cx="2447925" cy="360363"/>
          </a:xfrm>
          <a:prstGeom prst="rect">
            <a:avLst/>
          </a:prstGeom>
          <a:noFill/>
          <a:ln w="9525">
            <a:noFill/>
            <a:miter lim="800000"/>
            <a:headEnd/>
            <a:tailEnd/>
          </a:ln>
        </p:spPr>
        <p:txBody>
          <a:bodyPr anchor="ctr"/>
          <a:lstStyle/>
          <a:p>
            <a:r>
              <a:rPr kumimoji="1" lang="zh-CN" altLang="en-US" sz="2800" b="1">
                <a:solidFill>
                  <a:srgbClr val="3333FF"/>
                </a:solidFill>
                <a:latin typeface="华文楷体" pitchFamily="2" charset="-122"/>
                <a:ea typeface="华文楷体" pitchFamily="2" charset="-122"/>
              </a:rPr>
              <a:t>单精度  </a:t>
            </a:r>
            <a:r>
              <a:rPr kumimoji="1" lang="en-US" altLang="zh-CN" sz="2800" b="1">
                <a:solidFill>
                  <a:srgbClr val="3333FF"/>
                </a:solidFill>
                <a:latin typeface="华文楷体" pitchFamily="2" charset="-122"/>
                <a:ea typeface="华文楷体" pitchFamily="2" charset="-122"/>
              </a:rPr>
              <a:t>32</a:t>
            </a:r>
            <a:r>
              <a:rPr kumimoji="1" lang="zh-CN" altLang="en-US" sz="2800" b="1">
                <a:solidFill>
                  <a:srgbClr val="3333FF"/>
                </a:solidFill>
                <a:latin typeface="华文楷体" pitchFamily="2" charset="-122"/>
                <a:ea typeface="华文楷体" pitchFamily="2" charset="-122"/>
              </a:rPr>
              <a:t>位</a:t>
            </a:r>
            <a:endParaRPr kumimoji="1" lang="zh-CN" altLang="en-US" sz="2800">
              <a:solidFill>
                <a:srgbClr val="3333FF"/>
              </a:solidFill>
              <a:latin typeface="华文楷体" pitchFamily="2" charset="-122"/>
              <a:ea typeface="华文楷体" pitchFamily="2" charset="-122"/>
            </a:endParaRPr>
          </a:p>
        </p:txBody>
      </p:sp>
      <p:sp>
        <p:nvSpPr>
          <p:cNvPr id="394322" name="Text Box 82"/>
          <p:cNvSpPr txBox="1">
            <a:spLocks noChangeArrowheads="1"/>
          </p:cNvSpPr>
          <p:nvPr/>
        </p:nvSpPr>
        <p:spPr bwMode="auto">
          <a:xfrm>
            <a:off x="4860032" y="3140968"/>
            <a:ext cx="4130675" cy="1174648"/>
          </a:xfrm>
          <a:prstGeom prst="rect">
            <a:avLst/>
          </a:prstGeom>
          <a:noFill/>
          <a:ln w="12700">
            <a:noFill/>
            <a:miter lim="800000"/>
            <a:headEnd/>
            <a:tailEnd/>
          </a:ln>
        </p:spPr>
        <p:txBody>
          <a:bodyPr lIns="96488" tIns="48244" rIns="96488" bIns="48244">
            <a:spAutoFit/>
          </a:bodyPr>
          <a:lstStyle/>
          <a:p>
            <a:pPr defTabSz="965200" eaLnBrk="0" hangingPunct="0">
              <a:spcBef>
                <a:spcPct val="50000"/>
              </a:spcBef>
            </a:pPr>
            <a:r>
              <a:rPr kumimoji="1" lang="zh-CN" altLang="en-US" sz="2800" b="1" dirty="0">
                <a:solidFill>
                  <a:srgbClr val="CC3300"/>
                </a:solidFill>
                <a:latin typeface="华文楷体" pitchFamily="2" charset="-122"/>
                <a:ea typeface="华文楷体" pitchFamily="2" charset="-122"/>
              </a:rPr>
              <a:t>尾数</a:t>
            </a:r>
            <a:r>
              <a:rPr kumimoji="1" lang="zh-CN" altLang="en-US" sz="2800" b="1" dirty="0">
                <a:latin typeface="华文楷体" pitchFamily="2" charset="-122"/>
                <a:ea typeface="华文楷体" pitchFamily="2" charset="-122"/>
              </a:rPr>
              <a:t>的位数决定</a:t>
            </a:r>
            <a:r>
              <a:rPr kumimoji="1" lang="zh-CN" altLang="en-US" sz="2800" b="1" dirty="0">
                <a:solidFill>
                  <a:srgbClr val="CC3300"/>
                </a:solidFill>
                <a:latin typeface="华文楷体" pitchFamily="2" charset="-122"/>
                <a:ea typeface="华文楷体" pitchFamily="2" charset="-122"/>
              </a:rPr>
              <a:t>数的精度</a:t>
            </a:r>
          </a:p>
          <a:p>
            <a:pPr defTabSz="965200" eaLnBrk="0" hangingPunct="0">
              <a:spcBef>
                <a:spcPct val="50000"/>
              </a:spcBef>
            </a:pPr>
            <a:r>
              <a:rPr kumimoji="1" lang="zh-CN" altLang="en-US" sz="2800" b="1" dirty="0">
                <a:solidFill>
                  <a:srgbClr val="CC3300"/>
                </a:solidFill>
                <a:latin typeface="华文楷体" pitchFamily="2" charset="-122"/>
                <a:ea typeface="华文楷体" pitchFamily="2" charset="-122"/>
              </a:rPr>
              <a:t>阶码</a:t>
            </a:r>
            <a:r>
              <a:rPr kumimoji="1" lang="zh-CN" altLang="en-US" sz="2800" b="1" dirty="0">
                <a:latin typeface="华文楷体" pitchFamily="2" charset="-122"/>
                <a:ea typeface="华文楷体" pitchFamily="2" charset="-122"/>
              </a:rPr>
              <a:t>的位数决定</a:t>
            </a:r>
            <a:r>
              <a:rPr kumimoji="1" lang="zh-CN" altLang="en-US" sz="2800" b="1" dirty="0">
                <a:solidFill>
                  <a:srgbClr val="CC3300"/>
                </a:solidFill>
                <a:latin typeface="华文楷体" pitchFamily="2" charset="-122"/>
                <a:ea typeface="华文楷体" pitchFamily="2" charset="-122"/>
              </a:rPr>
              <a:t>数的范围</a:t>
            </a:r>
            <a:r>
              <a:rPr kumimoji="1" lang="zh-CN" altLang="en-US" sz="2800" b="1" dirty="0">
                <a:latin typeface="华文楷体" pitchFamily="2" charset="-122"/>
                <a:ea typeface="华文楷体" pitchFamily="2" charset="-122"/>
              </a:rPr>
              <a:t> </a:t>
            </a:r>
          </a:p>
        </p:txBody>
      </p:sp>
      <p:sp>
        <p:nvSpPr>
          <p:cNvPr id="394323" name="Rectangle 83"/>
          <p:cNvSpPr>
            <a:spLocks noChangeArrowheads="1"/>
          </p:cNvSpPr>
          <p:nvPr/>
        </p:nvSpPr>
        <p:spPr bwMode="auto">
          <a:xfrm>
            <a:off x="3063875" y="5589588"/>
            <a:ext cx="4532313" cy="522287"/>
          </a:xfrm>
          <a:prstGeom prst="rect">
            <a:avLst/>
          </a:prstGeom>
          <a:solidFill>
            <a:srgbClr val="FFCC99"/>
          </a:solidFill>
          <a:ln w="25400">
            <a:noFill/>
            <a:miter lim="800000"/>
            <a:headEnd/>
            <a:tailEnd/>
          </a:ln>
          <a:effectLst>
            <a:outerShdw dist="107763" dir="18900000" algn="ctr" rotWithShape="0">
              <a:schemeClr val="bg2">
                <a:alpha val="50000"/>
              </a:schemeClr>
            </a:outerShdw>
          </a:effectLst>
        </p:spPr>
        <p:txBody>
          <a:bodyPr wrap="none">
            <a:spAutoFit/>
          </a:bodyPr>
          <a:lstStyle/>
          <a:p>
            <a:pPr algn="ctr" eaLnBrk="0" hangingPunct="0">
              <a:spcBef>
                <a:spcPct val="50000"/>
              </a:spcBef>
              <a:defRPr/>
            </a:pPr>
            <a:r>
              <a:rPr kumimoji="1" lang="zh-CN" altLang="en-US" sz="2800" b="1" dirty="0">
                <a:solidFill>
                  <a:srgbClr val="003366"/>
                </a:solidFill>
                <a:latin typeface="华文楷体" pitchFamily="2" charset="-122"/>
                <a:ea typeface="华文楷体" pitchFamily="2" charset="-122"/>
              </a:rPr>
              <a:t>标准 </a:t>
            </a:r>
            <a:r>
              <a:rPr kumimoji="1" lang="en-US" altLang="zh-CN" sz="2800" b="1" dirty="0">
                <a:solidFill>
                  <a:srgbClr val="003366"/>
                </a:solidFill>
                <a:latin typeface="华文楷体" pitchFamily="2" charset="-122"/>
                <a:ea typeface="华文楷体" pitchFamily="2" charset="-122"/>
              </a:rPr>
              <a:t>IEEE 754</a:t>
            </a:r>
            <a:r>
              <a:rPr kumimoji="1" lang="zh-CN" altLang="en-US" sz="2800" b="1" dirty="0">
                <a:solidFill>
                  <a:srgbClr val="003366"/>
                </a:solidFill>
                <a:latin typeface="华文楷体" pitchFamily="2" charset="-122"/>
                <a:ea typeface="华文楷体" pitchFamily="2" charset="-122"/>
              </a:rPr>
              <a:t>，</a:t>
            </a:r>
            <a:r>
              <a:rPr kumimoji="1" lang="en-US" altLang="zh-CN" sz="2800" b="1" dirty="0">
                <a:solidFill>
                  <a:srgbClr val="003366"/>
                </a:solidFill>
                <a:latin typeface="华文楷体" pitchFamily="2" charset="-122"/>
                <a:ea typeface="华文楷体" pitchFamily="2" charset="-122"/>
              </a:rPr>
              <a:t>1985</a:t>
            </a:r>
            <a:r>
              <a:rPr kumimoji="1" lang="zh-CN" altLang="en-US" sz="2800" b="1" dirty="0">
                <a:solidFill>
                  <a:srgbClr val="003366"/>
                </a:solidFill>
                <a:latin typeface="华文楷体" pitchFamily="2" charset="-122"/>
                <a:ea typeface="华文楷体" pitchFamily="2" charset="-122"/>
              </a:rPr>
              <a:t>年制定</a:t>
            </a:r>
          </a:p>
        </p:txBody>
      </p:sp>
      <p:sp>
        <p:nvSpPr>
          <p:cNvPr id="43035" name="AutoShape 84"/>
          <p:cNvSpPr>
            <a:spLocks/>
          </p:cNvSpPr>
          <p:nvPr/>
        </p:nvSpPr>
        <p:spPr bwMode="auto">
          <a:xfrm rot="-5400000">
            <a:off x="4104482" y="1304131"/>
            <a:ext cx="360362" cy="1584325"/>
          </a:xfrm>
          <a:prstGeom prst="leftBrace">
            <a:avLst>
              <a:gd name="adj1" fmla="val 36637"/>
              <a:gd name="adj2" fmla="val 50000"/>
            </a:avLst>
          </a:prstGeom>
          <a:noFill/>
          <a:ln w="25400">
            <a:solidFill>
              <a:srgbClr val="0099CC"/>
            </a:solidFill>
            <a:round/>
            <a:headEnd/>
            <a:tailEnd/>
          </a:ln>
        </p:spPr>
        <p:txBody>
          <a:bodyPr wrap="none" anchor="ctr"/>
          <a:lstStyle/>
          <a:p>
            <a:pPr algn="ctr"/>
            <a:endParaRPr lang="zh-CN" altLang="en-US" sz="4400">
              <a:solidFill>
                <a:srgbClr val="000066"/>
              </a:solidFill>
            </a:endParaRPr>
          </a:p>
        </p:txBody>
      </p:sp>
      <p:sp>
        <p:nvSpPr>
          <p:cNvPr id="43036" name="Text Box 85"/>
          <p:cNvSpPr txBox="1">
            <a:spLocks noChangeArrowheads="1"/>
          </p:cNvSpPr>
          <p:nvPr/>
        </p:nvSpPr>
        <p:spPr bwMode="auto">
          <a:xfrm>
            <a:off x="3851275" y="2133600"/>
            <a:ext cx="431800" cy="641350"/>
          </a:xfrm>
          <a:prstGeom prst="rect">
            <a:avLst/>
          </a:prstGeom>
          <a:noFill/>
          <a:ln w="25400">
            <a:noFill/>
            <a:miter lim="800000"/>
            <a:headEnd/>
            <a:tailEnd/>
          </a:ln>
        </p:spPr>
        <p:txBody>
          <a:bodyPr>
            <a:spAutoFit/>
          </a:bodyPr>
          <a:lstStyle/>
          <a:p>
            <a:pPr algn="ctr">
              <a:spcBef>
                <a:spcPct val="50000"/>
              </a:spcBef>
            </a:pPr>
            <a:r>
              <a:rPr lang="en-US" altLang="zh-CN" sz="3600">
                <a:solidFill>
                  <a:srgbClr val="000066"/>
                </a:solidFill>
              </a:rPr>
              <a:t>d</a:t>
            </a:r>
          </a:p>
        </p:txBody>
      </p:sp>
      <p:sp>
        <p:nvSpPr>
          <p:cNvPr id="21541" name="Oval 37"/>
          <p:cNvSpPr>
            <a:spLocks noChangeArrowheads="1"/>
          </p:cNvSpPr>
          <p:nvPr/>
        </p:nvSpPr>
        <p:spPr bwMode="auto">
          <a:xfrm>
            <a:off x="2266950" y="4221163"/>
            <a:ext cx="144463" cy="144462"/>
          </a:xfrm>
          <a:prstGeom prst="ellipse">
            <a:avLst/>
          </a:prstGeom>
          <a:solidFill>
            <a:srgbClr val="A50021"/>
          </a:solidFill>
          <a:ln w="25400">
            <a:solidFill>
              <a:srgbClr val="A50021"/>
            </a:solidFill>
            <a:round/>
            <a:headEnd/>
            <a:tailEnd/>
          </a:ln>
        </p:spPr>
        <p:txBody>
          <a:bodyPr wrap="none" anchor="ctr"/>
          <a:lstStyle/>
          <a:p>
            <a:endParaRPr lang="zh-CN" altLang="en-US"/>
          </a:p>
        </p:txBody>
      </p:sp>
      <p:sp>
        <p:nvSpPr>
          <p:cNvPr id="21542" name="Oval 38"/>
          <p:cNvSpPr>
            <a:spLocks noChangeArrowheads="1"/>
          </p:cNvSpPr>
          <p:nvPr/>
        </p:nvSpPr>
        <p:spPr bwMode="auto">
          <a:xfrm>
            <a:off x="3276600" y="4221163"/>
            <a:ext cx="144463" cy="144462"/>
          </a:xfrm>
          <a:prstGeom prst="ellipse">
            <a:avLst/>
          </a:prstGeom>
          <a:solidFill>
            <a:srgbClr val="A50021"/>
          </a:solidFill>
          <a:ln w="25400">
            <a:solidFill>
              <a:srgbClr val="A50021"/>
            </a:solidFill>
            <a:round/>
            <a:headEnd/>
            <a:tailEnd/>
          </a:ln>
        </p:spPr>
        <p:txBody>
          <a:bodyPr wrap="none" anchor="ctr"/>
          <a:lstStyle/>
          <a:p>
            <a:endParaRPr lang="zh-CN" altLang="en-US"/>
          </a:p>
        </p:txBody>
      </p:sp>
      <p:sp>
        <p:nvSpPr>
          <p:cNvPr id="21" name="TextBox 20"/>
          <p:cNvSpPr txBox="1"/>
          <p:nvPr/>
        </p:nvSpPr>
        <p:spPr>
          <a:xfrm>
            <a:off x="4356100" y="6165850"/>
            <a:ext cx="3960813" cy="522288"/>
          </a:xfrm>
          <a:prstGeom prst="rect">
            <a:avLst/>
          </a:prstGeom>
          <a:solidFill>
            <a:schemeClr val="accent6">
              <a:lumMod val="50000"/>
            </a:schemeClr>
          </a:solidFill>
        </p:spPr>
        <p:txBody>
          <a:bodyPr>
            <a:spAutoFit/>
          </a:bodyPr>
          <a:lstStyle/>
          <a:p>
            <a:pPr>
              <a:defRPr/>
            </a:pPr>
            <a:r>
              <a:rPr lang="zh-CN" altLang="en-US" sz="2800" b="1" dirty="0">
                <a:solidFill>
                  <a:srgbClr val="FFFF00"/>
                </a:solidFill>
                <a:latin typeface="隶书" pitchFamily="49" charset="-122"/>
                <a:ea typeface="隶书" pitchFamily="49" charset="-122"/>
              </a:rPr>
              <a:t>尾数的最高位“</a:t>
            </a:r>
            <a:r>
              <a:rPr lang="en-US" altLang="zh-CN" sz="2800" b="1" dirty="0">
                <a:solidFill>
                  <a:srgbClr val="FFFF00"/>
                </a:solidFill>
                <a:latin typeface="隶书" pitchFamily="49" charset="-122"/>
                <a:ea typeface="隶书" pitchFamily="49" charset="-122"/>
              </a:rPr>
              <a:t>1</a:t>
            </a:r>
            <a:r>
              <a:rPr lang="zh-CN" altLang="en-US" sz="2800" b="1" dirty="0">
                <a:solidFill>
                  <a:srgbClr val="FFFF00"/>
                </a:solidFill>
                <a:latin typeface="隶书" pitchFamily="49" charset="-122"/>
                <a:ea typeface="隶书" pitchFamily="49" charset="-122"/>
              </a:rPr>
              <a:t>”缺省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43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4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43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43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43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430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432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43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3" grpId="0"/>
      <p:bldP spid="394303" grpId="0" animBg="1"/>
      <p:bldP spid="394304" grpId="0" animBg="1"/>
      <p:bldP spid="394305" grpId="0"/>
      <p:bldP spid="394306" grpId="0"/>
      <p:bldP spid="394320" grpId="0"/>
      <p:bldP spid="394321" grpId="0"/>
      <p:bldP spid="394322" grpId="0"/>
      <p:bldP spid="394323" grpId="0" animBg="1"/>
      <p:bldP spid="21541" grpId="0" animBg="1"/>
      <p:bldP spid="21542"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2.2  </a:t>
            </a:r>
            <a:r>
              <a:rPr kumimoji="0" lang="zh-CN" altLang="en-US" b="1" dirty="0">
                <a:solidFill>
                  <a:srgbClr val="FFFF00"/>
                </a:solidFill>
                <a:latin typeface="方正姚体" pitchFamily="2" charset="-122"/>
                <a:ea typeface="方正姚体" pitchFamily="2" charset="-122"/>
              </a:rPr>
              <a:t>二进制数值表示与计算</a:t>
            </a:r>
          </a:p>
        </p:txBody>
      </p:sp>
      <p:sp>
        <p:nvSpPr>
          <p:cNvPr id="4" name="Rectangle 83"/>
          <p:cNvSpPr>
            <a:spLocks noChangeArrowheads="1"/>
          </p:cNvSpPr>
          <p:nvPr/>
        </p:nvSpPr>
        <p:spPr bwMode="auto">
          <a:xfrm>
            <a:off x="211715" y="755993"/>
            <a:ext cx="5152373" cy="584775"/>
          </a:xfrm>
          <a:prstGeom prst="rect">
            <a:avLst/>
          </a:prstGeom>
          <a:solidFill>
            <a:srgbClr val="FFFF00"/>
          </a:solidFill>
          <a:ln w="25400">
            <a:noFill/>
            <a:miter lim="800000"/>
            <a:headEnd/>
            <a:tailEnd/>
          </a:ln>
          <a:effectLst>
            <a:outerShdw dist="107763" dir="18900000" algn="ctr" rotWithShape="0">
              <a:schemeClr val="bg2">
                <a:alpha val="50000"/>
              </a:schemeClr>
            </a:outerShdw>
          </a:effectLst>
        </p:spPr>
        <p:txBody>
          <a:bodyPr wrap="none">
            <a:spAutoFit/>
          </a:bodyPr>
          <a:lstStyle/>
          <a:p>
            <a:pPr algn="ctr" eaLnBrk="0" hangingPunct="0">
              <a:spcBef>
                <a:spcPct val="50000"/>
              </a:spcBef>
              <a:defRPr/>
            </a:pPr>
            <a:r>
              <a:rPr kumimoji="1" lang="zh-CN" altLang="en-US" b="1" dirty="0">
                <a:solidFill>
                  <a:srgbClr val="003366"/>
                </a:solidFill>
                <a:latin typeface="华文楷体" pitchFamily="2" charset="-122"/>
                <a:ea typeface="华文楷体" pitchFamily="2" charset="-122"/>
              </a:rPr>
              <a:t>标准 </a:t>
            </a:r>
            <a:r>
              <a:rPr kumimoji="1" lang="en-US" altLang="zh-CN" b="1" dirty="0">
                <a:solidFill>
                  <a:srgbClr val="003366"/>
                </a:solidFill>
                <a:latin typeface="华文楷体" pitchFamily="2" charset="-122"/>
                <a:ea typeface="华文楷体" pitchFamily="2" charset="-122"/>
              </a:rPr>
              <a:t>IEEE 754</a:t>
            </a:r>
            <a:r>
              <a:rPr kumimoji="1" lang="zh-CN" altLang="en-US" b="1" dirty="0">
                <a:solidFill>
                  <a:srgbClr val="003366"/>
                </a:solidFill>
                <a:latin typeface="华文楷体" pitchFamily="2" charset="-122"/>
                <a:ea typeface="华文楷体" pitchFamily="2" charset="-122"/>
              </a:rPr>
              <a:t>，</a:t>
            </a:r>
            <a:r>
              <a:rPr kumimoji="1" lang="en-US" altLang="zh-CN" b="1" dirty="0">
                <a:solidFill>
                  <a:srgbClr val="003366"/>
                </a:solidFill>
                <a:latin typeface="华文楷体" pitchFamily="2" charset="-122"/>
                <a:ea typeface="华文楷体" pitchFamily="2" charset="-122"/>
              </a:rPr>
              <a:t>1985</a:t>
            </a:r>
            <a:r>
              <a:rPr kumimoji="1" lang="zh-CN" altLang="en-US" b="1" dirty="0">
                <a:solidFill>
                  <a:srgbClr val="003366"/>
                </a:solidFill>
                <a:latin typeface="华文楷体" pitchFamily="2" charset="-122"/>
                <a:ea typeface="华文楷体" pitchFamily="2" charset="-122"/>
              </a:rPr>
              <a:t>年制定</a:t>
            </a:r>
          </a:p>
        </p:txBody>
      </p:sp>
      <p:sp>
        <p:nvSpPr>
          <p:cNvPr id="5" name="TextBox 4"/>
          <p:cNvSpPr txBox="1"/>
          <p:nvPr/>
        </p:nvSpPr>
        <p:spPr>
          <a:xfrm>
            <a:off x="214250" y="1412776"/>
            <a:ext cx="8929750" cy="5016758"/>
          </a:xfrm>
          <a:prstGeom prst="rect">
            <a:avLst/>
          </a:prstGeom>
          <a:noFill/>
        </p:spPr>
        <p:txBody>
          <a:bodyPr wrap="square" rtlCol="0">
            <a:spAutoFit/>
          </a:bodyPr>
          <a:lstStyle/>
          <a:p>
            <a:r>
              <a:rPr lang="en-US" altLang="zh-CN" b="1" dirty="0" smtClean="0">
                <a:latin typeface="华文楷体" pitchFamily="2" charset="-122"/>
                <a:ea typeface="华文楷体" pitchFamily="2" charset="-122"/>
              </a:rPr>
              <a:t>IEEE 754</a:t>
            </a:r>
            <a:r>
              <a:rPr lang="zh-CN" altLang="en-US" b="1" dirty="0" smtClean="0">
                <a:latin typeface="华文楷体" pitchFamily="2" charset="-122"/>
                <a:ea typeface="华文楷体" pitchFamily="2" charset="-122"/>
              </a:rPr>
              <a:t>在标识浮点数时，每个浮点数均由</a:t>
            </a:r>
            <a:r>
              <a:rPr lang="en-US" altLang="zh-CN" b="1" dirty="0" smtClean="0">
                <a:latin typeface="华文楷体" pitchFamily="2" charset="-122"/>
                <a:ea typeface="华文楷体" pitchFamily="2" charset="-122"/>
              </a:rPr>
              <a:t>3</a:t>
            </a:r>
            <a:r>
              <a:rPr lang="zh-CN" altLang="en-US" b="1" dirty="0" smtClean="0">
                <a:latin typeface="华文楷体" pitchFamily="2" charset="-122"/>
                <a:ea typeface="华文楷体" pitchFamily="2" charset="-122"/>
              </a:rPr>
              <a:t>个部分组成：符号位</a:t>
            </a:r>
            <a:r>
              <a:rPr lang="en-US" altLang="zh-CN" b="1" dirty="0" smtClean="0">
                <a:latin typeface="华文楷体" pitchFamily="2" charset="-122"/>
                <a:ea typeface="华文楷体" pitchFamily="2" charset="-122"/>
              </a:rPr>
              <a:t>S</a:t>
            </a:r>
            <a:r>
              <a:rPr lang="zh-CN" altLang="en-US" b="1" dirty="0" smtClean="0">
                <a:latin typeface="华文楷体" pitchFamily="2" charset="-122"/>
                <a:ea typeface="华文楷体" pitchFamily="2" charset="-122"/>
              </a:rPr>
              <a:t>，阶码</a:t>
            </a:r>
            <a:r>
              <a:rPr lang="en-US" altLang="zh-CN" b="1" dirty="0" smtClean="0">
                <a:latin typeface="华文楷体" pitchFamily="2" charset="-122"/>
                <a:ea typeface="华文楷体" pitchFamily="2" charset="-122"/>
              </a:rPr>
              <a:t>E</a:t>
            </a:r>
            <a:r>
              <a:rPr lang="zh-CN" altLang="en-US" b="1" dirty="0" smtClean="0">
                <a:latin typeface="华文楷体" pitchFamily="2" charset="-122"/>
                <a:ea typeface="华文楷体" pitchFamily="2" charset="-122"/>
              </a:rPr>
              <a:t>和尾数</a:t>
            </a:r>
            <a:r>
              <a:rPr lang="en-US" altLang="zh-CN" b="1" dirty="0" smtClean="0">
                <a:latin typeface="华文楷体" pitchFamily="2" charset="-122"/>
                <a:ea typeface="华文楷体" pitchFamily="2" charset="-122"/>
              </a:rPr>
              <a:t>M</a:t>
            </a:r>
          </a:p>
          <a:p>
            <a:endParaRPr lang="en-US" altLang="zh-CN" dirty="0" smtClean="0"/>
          </a:p>
          <a:p>
            <a:r>
              <a:rPr lang="zh-CN" altLang="en-US" dirty="0" smtClean="0"/>
              <a:t/>
            </a:r>
            <a:br>
              <a:rPr lang="zh-CN" altLang="en-US" dirty="0" smtClean="0"/>
            </a:br>
            <a:r>
              <a:rPr lang="zh-CN" altLang="en-US" dirty="0" smtClean="0"/>
              <a:t> </a:t>
            </a:r>
            <a:endParaRPr lang="en-US" altLang="zh-CN" dirty="0" smtClean="0"/>
          </a:p>
          <a:p>
            <a:r>
              <a:rPr lang="en-US" altLang="zh-CN" b="1" dirty="0" smtClean="0">
                <a:latin typeface="华文楷体" pitchFamily="2" charset="-122"/>
                <a:ea typeface="华文楷体" pitchFamily="2" charset="-122"/>
              </a:rPr>
              <a:t>IEEE754</a:t>
            </a:r>
            <a:r>
              <a:rPr lang="zh-CN" altLang="en-US" b="1" dirty="0" smtClean="0">
                <a:latin typeface="华文楷体" pitchFamily="2" charset="-122"/>
                <a:ea typeface="华文楷体" pitchFamily="2" charset="-122"/>
              </a:rPr>
              <a:t>标准约定在小数点左部有一位隐含位，从而使其有效位实际有</a:t>
            </a:r>
            <a:r>
              <a:rPr lang="en-US" altLang="zh-CN" b="1" dirty="0" smtClean="0">
                <a:latin typeface="华文楷体" pitchFamily="2" charset="-122"/>
                <a:ea typeface="华文楷体" pitchFamily="2" charset="-122"/>
              </a:rPr>
              <a:t>24</a:t>
            </a:r>
            <a:r>
              <a:rPr lang="zh-CN" altLang="en-US" b="1" dirty="0" smtClean="0">
                <a:latin typeface="华文楷体" pitchFamily="2" charset="-122"/>
                <a:ea typeface="华文楷体" pitchFamily="2" charset="-122"/>
              </a:rPr>
              <a:t>位，这样便使尾数的有效值变为</a:t>
            </a:r>
            <a:r>
              <a:rPr lang="en-US" altLang="zh-CN" b="1" dirty="0" smtClean="0">
                <a:latin typeface="华文楷体" pitchFamily="2" charset="-122"/>
                <a:ea typeface="华文楷体" pitchFamily="2" charset="-122"/>
              </a:rPr>
              <a:t>1M</a:t>
            </a:r>
            <a:r>
              <a:rPr lang="zh-CN" altLang="en-US" b="1" dirty="0" smtClean="0">
                <a:latin typeface="华文楷体" pitchFamily="2" charset="-122"/>
                <a:ea typeface="华文楷体" pitchFamily="2" charset="-122"/>
              </a:rPr>
              <a:t>。阶码部分采用移码表示，移码值为</a:t>
            </a:r>
            <a:r>
              <a:rPr lang="en-US" altLang="zh-CN" b="1" dirty="0" smtClean="0">
                <a:latin typeface="华文楷体" pitchFamily="2" charset="-122"/>
                <a:ea typeface="华文楷体" pitchFamily="2" charset="-122"/>
              </a:rPr>
              <a:t>127</a:t>
            </a:r>
            <a:r>
              <a:rPr lang="zh-CN" altLang="en-US" b="1" dirty="0" smtClean="0">
                <a:latin typeface="华文楷体" pitchFamily="2" charset="-122"/>
                <a:ea typeface="华文楷体" pitchFamily="2" charset="-122"/>
              </a:rPr>
              <a:t>，从而</a:t>
            </a:r>
            <a:r>
              <a:rPr lang="zh-CN" altLang="en-US" b="1" dirty="0" smtClean="0">
                <a:solidFill>
                  <a:srgbClr val="0033CC"/>
                </a:solidFill>
                <a:latin typeface="华文楷体" pitchFamily="2" charset="-122"/>
                <a:ea typeface="华文楷体" pitchFamily="2" charset="-122"/>
              </a:rPr>
              <a:t>使阶码值的范围由原来的</a:t>
            </a:r>
            <a:r>
              <a:rPr lang="en-US" altLang="zh-CN" b="1" dirty="0" smtClean="0">
                <a:solidFill>
                  <a:srgbClr val="0033CC"/>
                </a:solidFill>
                <a:latin typeface="华文楷体" pitchFamily="2" charset="-122"/>
                <a:ea typeface="华文楷体" pitchFamily="2" charset="-122"/>
              </a:rPr>
              <a:t>1</a:t>
            </a:r>
            <a:r>
              <a:rPr lang="zh-CN" altLang="en-US" b="1" dirty="0" smtClean="0">
                <a:solidFill>
                  <a:srgbClr val="0033CC"/>
                </a:solidFill>
                <a:latin typeface="华文楷体" pitchFamily="2" charset="-122"/>
                <a:ea typeface="华文楷体" pitchFamily="2" charset="-122"/>
              </a:rPr>
              <a:t>到</a:t>
            </a:r>
            <a:r>
              <a:rPr lang="en-US" altLang="zh-CN" b="1" dirty="0" smtClean="0">
                <a:solidFill>
                  <a:srgbClr val="0033CC"/>
                </a:solidFill>
                <a:latin typeface="华文楷体" pitchFamily="2" charset="-122"/>
                <a:ea typeface="华文楷体" pitchFamily="2" charset="-122"/>
              </a:rPr>
              <a:t>254</a:t>
            </a:r>
            <a:r>
              <a:rPr lang="zh-CN" altLang="en-US" b="1" dirty="0" smtClean="0">
                <a:solidFill>
                  <a:srgbClr val="0033CC"/>
                </a:solidFill>
                <a:latin typeface="华文楷体" pitchFamily="2" charset="-122"/>
                <a:ea typeface="华文楷体" pitchFamily="2" charset="-122"/>
              </a:rPr>
              <a:t>，经移码后变为</a:t>
            </a:r>
            <a:r>
              <a:rPr lang="en-US" altLang="zh-CN" b="1" dirty="0" smtClean="0">
                <a:solidFill>
                  <a:srgbClr val="0033CC"/>
                </a:solidFill>
                <a:latin typeface="华文楷体" pitchFamily="2" charset="-122"/>
                <a:ea typeface="华文楷体" pitchFamily="2" charset="-122"/>
              </a:rPr>
              <a:t>-126</a:t>
            </a:r>
            <a:r>
              <a:rPr lang="zh-CN" altLang="en-US" b="1" dirty="0" smtClean="0">
                <a:solidFill>
                  <a:srgbClr val="0033CC"/>
                </a:solidFill>
                <a:latin typeface="华文楷体" pitchFamily="2" charset="-122"/>
                <a:ea typeface="华文楷体" pitchFamily="2" charset="-122"/>
              </a:rPr>
              <a:t>到</a:t>
            </a:r>
            <a:r>
              <a:rPr lang="en-US" altLang="zh-CN" b="1" dirty="0" smtClean="0">
                <a:solidFill>
                  <a:srgbClr val="0033CC"/>
                </a:solidFill>
                <a:latin typeface="华文楷体" pitchFamily="2" charset="-122"/>
                <a:ea typeface="华文楷体" pitchFamily="2" charset="-122"/>
              </a:rPr>
              <a:t>+127</a:t>
            </a:r>
            <a:r>
              <a:rPr lang="zh-CN" altLang="en-US" b="1" dirty="0" smtClean="0">
                <a:latin typeface="华文楷体" pitchFamily="2" charset="-122"/>
                <a:ea typeface="华文楷体" pitchFamily="2" charset="-122"/>
              </a:rPr>
              <a:t>。</a:t>
            </a:r>
          </a:p>
        </p:txBody>
      </p:sp>
      <p:grpSp>
        <p:nvGrpSpPr>
          <p:cNvPr id="16" name="组合 15"/>
          <p:cNvGrpSpPr/>
          <p:nvPr/>
        </p:nvGrpSpPr>
        <p:grpSpPr>
          <a:xfrm>
            <a:off x="1835696" y="2708920"/>
            <a:ext cx="5884664" cy="936104"/>
            <a:chOff x="1835696" y="2492896"/>
            <a:chExt cx="5884664" cy="936104"/>
          </a:xfrm>
        </p:grpSpPr>
        <p:sp>
          <p:nvSpPr>
            <p:cNvPr id="7" name="AutoShape 4"/>
            <p:cNvSpPr>
              <a:spLocks noChangeArrowheads="1"/>
            </p:cNvSpPr>
            <p:nvPr/>
          </p:nvSpPr>
          <p:spPr bwMode="auto">
            <a:xfrm>
              <a:off x="2411760" y="2497658"/>
              <a:ext cx="2664296" cy="581025"/>
            </a:xfrm>
            <a:prstGeom prst="flowChartProcess">
              <a:avLst/>
            </a:prstGeom>
            <a:noFill/>
            <a:ln w="38100">
              <a:solidFill>
                <a:srgbClr val="008000"/>
              </a:solidFill>
              <a:miter lim="800000"/>
              <a:headEnd/>
              <a:tailEnd/>
            </a:ln>
          </p:spPr>
          <p:txBody>
            <a:bodyPr wrap="none" lIns="90000" tIns="46800" rIns="90000" bIns="46800" anchor="ctr"/>
            <a:lstStyle/>
            <a:p>
              <a:pPr eaLnBrk="1" hangingPunct="1"/>
              <a:r>
                <a:rPr lang="zh-CN" altLang="en-US" sz="3600" b="1" dirty="0" smtClean="0">
                  <a:solidFill>
                    <a:srgbClr val="800000"/>
                  </a:solidFill>
                  <a:latin typeface="隶书" pitchFamily="49" charset="-122"/>
                  <a:ea typeface="隶书" pitchFamily="49" charset="-122"/>
                </a:rPr>
                <a:t>数符</a:t>
              </a:r>
              <a:r>
                <a:rPr lang="en-US" altLang="zh-CN" sz="3600" b="1" dirty="0" smtClean="0">
                  <a:solidFill>
                    <a:srgbClr val="800000"/>
                  </a:solidFill>
                  <a:latin typeface="隶书" pitchFamily="49" charset="-122"/>
                  <a:ea typeface="隶书" pitchFamily="49" charset="-122"/>
                </a:rPr>
                <a:t>S</a:t>
              </a:r>
              <a:r>
                <a:rPr lang="zh-CN" altLang="en-US" sz="3600" b="1" dirty="0" smtClean="0">
                  <a:solidFill>
                    <a:srgbClr val="000042"/>
                  </a:solidFill>
                  <a:latin typeface="隶书" pitchFamily="49" charset="-122"/>
                  <a:ea typeface="隶书" pitchFamily="49" charset="-122"/>
                </a:rPr>
                <a:t> </a:t>
              </a:r>
              <a:r>
                <a:rPr lang="zh-CN" altLang="en-US" sz="3600" b="1" dirty="0">
                  <a:solidFill>
                    <a:srgbClr val="000042"/>
                  </a:solidFill>
                  <a:latin typeface="隶书" pitchFamily="49" charset="-122"/>
                  <a:ea typeface="隶书" pitchFamily="49" charset="-122"/>
                </a:rPr>
                <a:t>阶</a:t>
              </a:r>
              <a:r>
                <a:rPr lang="zh-CN" altLang="en-US" sz="3600" b="1" dirty="0" smtClean="0">
                  <a:solidFill>
                    <a:srgbClr val="000042"/>
                  </a:solidFill>
                  <a:latin typeface="隶书" pitchFamily="49" charset="-122"/>
                  <a:ea typeface="隶书" pitchFamily="49" charset="-122"/>
                </a:rPr>
                <a:t>码</a:t>
              </a:r>
              <a:r>
                <a:rPr lang="en-US" altLang="zh-CN" sz="3600" b="1" dirty="0" smtClean="0">
                  <a:solidFill>
                    <a:srgbClr val="000042"/>
                  </a:solidFill>
                  <a:latin typeface="隶书" pitchFamily="49" charset="-122"/>
                  <a:ea typeface="隶书" pitchFamily="49" charset="-122"/>
                </a:rPr>
                <a:t>E</a:t>
              </a:r>
              <a:endParaRPr lang="zh-CN" altLang="en-US" sz="2800" b="1" dirty="0">
                <a:solidFill>
                  <a:srgbClr val="000042"/>
                </a:solidFill>
                <a:latin typeface="Arial" pitchFamily="34" charset="0"/>
              </a:endParaRPr>
            </a:p>
          </p:txBody>
        </p:sp>
        <p:sp>
          <p:nvSpPr>
            <p:cNvPr id="8" name="AutoShape 5"/>
            <p:cNvSpPr>
              <a:spLocks noChangeArrowheads="1"/>
            </p:cNvSpPr>
            <p:nvPr/>
          </p:nvSpPr>
          <p:spPr bwMode="auto">
            <a:xfrm>
              <a:off x="5100283" y="2492896"/>
              <a:ext cx="2620077" cy="581025"/>
            </a:xfrm>
            <a:prstGeom prst="flowChartProcess">
              <a:avLst/>
            </a:prstGeom>
            <a:noFill/>
            <a:ln w="38100">
              <a:solidFill>
                <a:srgbClr val="008000"/>
              </a:solidFill>
              <a:miter lim="800000"/>
              <a:headEnd/>
              <a:tailEnd/>
            </a:ln>
          </p:spPr>
          <p:txBody>
            <a:bodyPr wrap="none" lIns="90000" tIns="46800" rIns="90000" bIns="46800" anchor="ctr"/>
            <a:lstStyle/>
            <a:p>
              <a:pPr eaLnBrk="1" hangingPunct="1"/>
              <a:r>
                <a:rPr lang="en-US" altLang="zh-CN" sz="2800" dirty="0">
                  <a:latin typeface="Arial" pitchFamily="34" charset="0"/>
                </a:rPr>
                <a:t> </a:t>
              </a:r>
              <a:r>
                <a:rPr lang="zh-CN" altLang="en-US" sz="3600" b="1" dirty="0" smtClean="0">
                  <a:latin typeface="隶书" pitchFamily="49" charset="-122"/>
                  <a:ea typeface="隶书" pitchFamily="49" charset="-122"/>
                </a:rPr>
                <a:t>  尾数</a:t>
              </a:r>
              <a:r>
                <a:rPr lang="en-US" altLang="zh-CN" sz="3600" b="1" dirty="0" smtClean="0">
                  <a:latin typeface="隶书" pitchFamily="49" charset="-122"/>
                  <a:ea typeface="隶书" pitchFamily="49" charset="-122"/>
                </a:rPr>
                <a:t>M</a:t>
              </a:r>
              <a:endParaRPr lang="zh-CN" altLang="en-US" sz="2800" b="1" dirty="0">
                <a:latin typeface="Arial" pitchFamily="34" charset="0"/>
              </a:endParaRPr>
            </a:p>
          </p:txBody>
        </p:sp>
        <p:sp>
          <p:nvSpPr>
            <p:cNvPr id="9" name="Line 6"/>
            <p:cNvSpPr>
              <a:spLocks noChangeShapeType="1"/>
            </p:cNvSpPr>
            <p:nvPr/>
          </p:nvSpPr>
          <p:spPr bwMode="auto">
            <a:xfrm>
              <a:off x="3715431" y="2492896"/>
              <a:ext cx="0" cy="585787"/>
            </a:xfrm>
            <a:prstGeom prst="line">
              <a:avLst/>
            </a:prstGeom>
            <a:noFill/>
            <a:ln w="38100">
              <a:solidFill>
                <a:srgbClr val="008000"/>
              </a:solidFill>
              <a:round/>
              <a:headEnd/>
              <a:tailEnd/>
            </a:ln>
          </p:spPr>
          <p:txBody>
            <a:bodyPr wrap="none" lIns="90000" tIns="46800" rIns="90000" bIns="46800" anchor="ctr"/>
            <a:lstStyle/>
            <a:p>
              <a:endParaRPr lang="zh-CN" altLang="en-US"/>
            </a:p>
          </p:txBody>
        </p:sp>
        <p:sp>
          <p:nvSpPr>
            <p:cNvPr id="15" name="Rectangle 80"/>
            <p:cNvSpPr>
              <a:spLocks noChangeArrowheads="1"/>
            </p:cNvSpPr>
            <p:nvPr/>
          </p:nvSpPr>
          <p:spPr bwMode="auto">
            <a:xfrm>
              <a:off x="1835696" y="3028890"/>
              <a:ext cx="4968875" cy="400110"/>
            </a:xfrm>
            <a:prstGeom prst="rect">
              <a:avLst/>
            </a:prstGeom>
            <a:noFill/>
            <a:ln w="25400">
              <a:noFill/>
              <a:miter lim="800000"/>
              <a:headEnd/>
              <a:tailEnd/>
            </a:ln>
          </p:spPr>
          <p:txBody>
            <a:bodyPr anchor="ctr">
              <a:spAutoFit/>
            </a:bodyPr>
            <a:lstStyle/>
            <a:p>
              <a:r>
                <a:rPr lang="en-US" altLang="zh-CN" sz="2000" b="1" dirty="0" smtClean="0">
                  <a:solidFill>
                    <a:srgbClr val="3333FF"/>
                  </a:solidFill>
                  <a:latin typeface="华文楷体" pitchFamily="2" charset="-122"/>
                  <a:ea typeface="华文楷体" pitchFamily="2" charset="-122"/>
                </a:rPr>
                <a:t>FLOAT: 1</a:t>
              </a:r>
              <a:r>
                <a:rPr lang="zh-CN" altLang="en-US" sz="2000" b="1" dirty="0">
                  <a:solidFill>
                    <a:srgbClr val="3333FF"/>
                  </a:solidFill>
                  <a:latin typeface="华文楷体" pitchFamily="2" charset="-122"/>
                  <a:ea typeface="华文楷体" pitchFamily="2" charset="-122"/>
                </a:rPr>
                <a:t>位        </a:t>
              </a:r>
              <a:r>
                <a:rPr lang="zh-CN" altLang="en-US" sz="2000" b="1" dirty="0" smtClean="0">
                  <a:solidFill>
                    <a:srgbClr val="3333FF"/>
                  </a:solidFill>
                  <a:latin typeface="华文楷体" pitchFamily="2" charset="-122"/>
                  <a:ea typeface="华文楷体" pitchFamily="2" charset="-122"/>
                </a:rPr>
                <a:t>       </a:t>
              </a:r>
              <a:r>
                <a:rPr lang="en-US" altLang="zh-CN" sz="2000" b="1" dirty="0" smtClean="0">
                  <a:solidFill>
                    <a:srgbClr val="3333FF"/>
                  </a:solidFill>
                  <a:latin typeface="华文楷体" pitchFamily="2" charset="-122"/>
                  <a:ea typeface="华文楷体" pitchFamily="2" charset="-122"/>
                </a:rPr>
                <a:t>8</a:t>
              </a:r>
              <a:r>
                <a:rPr lang="zh-CN" altLang="en-US" sz="2000" b="1" dirty="0" smtClean="0">
                  <a:solidFill>
                    <a:srgbClr val="3333FF"/>
                  </a:solidFill>
                  <a:latin typeface="华文楷体" pitchFamily="2" charset="-122"/>
                  <a:ea typeface="华文楷体" pitchFamily="2" charset="-122"/>
                </a:rPr>
                <a:t>位                       </a:t>
              </a:r>
              <a:r>
                <a:rPr lang="en-US" altLang="zh-CN" sz="2000" b="1" dirty="0" smtClean="0">
                  <a:solidFill>
                    <a:srgbClr val="3333FF"/>
                  </a:solidFill>
                  <a:latin typeface="华文楷体" pitchFamily="2" charset="-122"/>
                  <a:ea typeface="华文楷体" pitchFamily="2" charset="-122"/>
                </a:rPr>
                <a:t>23</a:t>
              </a:r>
              <a:r>
                <a:rPr lang="zh-CN" altLang="en-US" sz="2000" b="1" dirty="0">
                  <a:solidFill>
                    <a:srgbClr val="3333FF"/>
                  </a:solidFill>
                  <a:latin typeface="华文楷体" pitchFamily="2" charset="-122"/>
                  <a:ea typeface="华文楷体" pitchFamily="2" charset="-122"/>
                </a:rPr>
                <a:t>位</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50" y="692696"/>
            <a:ext cx="8750238" cy="5447645"/>
          </a:xfrm>
          <a:prstGeom prst="rect">
            <a:avLst/>
          </a:prstGeom>
          <a:noFill/>
        </p:spPr>
        <p:txBody>
          <a:bodyPr wrap="square" rtlCol="0">
            <a:spAutoFit/>
          </a:bodyPr>
          <a:lstStyle/>
          <a:p>
            <a:pPr eaLnBrk="1" hangingPunct="1">
              <a:spcBef>
                <a:spcPts val="600"/>
              </a:spcBef>
              <a:spcAft>
                <a:spcPts val="600"/>
              </a:spcAft>
            </a:pPr>
            <a:r>
              <a:rPr lang="zh-CN" altLang="en-US" b="1" dirty="0" smtClean="0">
                <a:solidFill>
                  <a:schemeClr val="accent1">
                    <a:lumMod val="75000"/>
                  </a:schemeClr>
                </a:solidFill>
                <a:latin typeface="华文楷体" pitchFamily="2" charset="-122"/>
                <a:ea typeface="华文楷体" pitchFamily="2" charset="-122"/>
              </a:rPr>
              <a:t>阶码</a:t>
            </a:r>
            <a:r>
              <a:rPr lang="en-US" altLang="zh-CN" b="1" dirty="0" smtClean="0">
                <a:solidFill>
                  <a:schemeClr val="accent1">
                    <a:lumMod val="75000"/>
                  </a:schemeClr>
                </a:solidFill>
                <a:latin typeface="华文楷体" pitchFamily="2" charset="-122"/>
                <a:ea typeface="华文楷体" pitchFamily="2" charset="-122"/>
              </a:rPr>
              <a:t>E</a:t>
            </a:r>
            <a:r>
              <a:rPr lang="zh-CN" altLang="en-US" b="1" dirty="0" smtClean="0">
                <a:solidFill>
                  <a:schemeClr val="accent1">
                    <a:lumMod val="75000"/>
                  </a:schemeClr>
                </a:solidFill>
                <a:latin typeface="华文楷体" pitchFamily="2" charset="-122"/>
                <a:ea typeface="华文楷体" pitchFamily="2" charset="-122"/>
              </a:rPr>
              <a:t>值为</a:t>
            </a:r>
            <a:r>
              <a:rPr lang="en-US" altLang="zh-CN" b="1" dirty="0" smtClean="0">
                <a:solidFill>
                  <a:schemeClr val="accent1">
                    <a:lumMod val="75000"/>
                  </a:schemeClr>
                </a:solidFill>
                <a:latin typeface="华文楷体" pitchFamily="2" charset="-122"/>
                <a:ea typeface="华文楷体" pitchFamily="2" charset="-122"/>
              </a:rPr>
              <a:t>0</a:t>
            </a:r>
            <a:r>
              <a:rPr lang="zh-CN" altLang="en-US" b="1" dirty="0" smtClean="0">
                <a:solidFill>
                  <a:schemeClr val="accent1">
                    <a:lumMod val="75000"/>
                  </a:schemeClr>
                </a:solidFill>
                <a:latin typeface="华文楷体" pitchFamily="2" charset="-122"/>
                <a:ea typeface="华文楷体" pitchFamily="2" charset="-122"/>
              </a:rPr>
              <a:t>和</a:t>
            </a:r>
            <a:r>
              <a:rPr lang="en-US" altLang="zh-CN" b="1" dirty="0" smtClean="0">
                <a:solidFill>
                  <a:schemeClr val="accent1">
                    <a:lumMod val="75000"/>
                  </a:schemeClr>
                </a:solidFill>
                <a:latin typeface="华文楷体" pitchFamily="2" charset="-122"/>
                <a:ea typeface="华文楷体" pitchFamily="2" charset="-122"/>
              </a:rPr>
              <a:t>255</a:t>
            </a:r>
            <a:r>
              <a:rPr lang="zh-CN" altLang="en-US" b="1" dirty="0" smtClean="0">
                <a:solidFill>
                  <a:schemeClr val="accent1">
                    <a:lumMod val="75000"/>
                  </a:schemeClr>
                </a:solidFill>
                <a:latin typeface="华文楷体" pitchFamily="2" charset="-122"/>
                <a:ea typeface="华文楷体" pitchFamily="2" charset="-122"/>
              </a:rPr>
              <a:t>分别用来表示特殊数值：</a:t>
            </a:r>
            <a:endParaRPr lang="en-US" altLang="zh-CN" b="1" dirty="0" smtClean="0">
              <a:solidFill>
                <a:schemeClr val="accent1">
                  <a:lumMod val="75000"/>
                </a:schemeClr>
              </a:solidFill>
              <a:latin typeface="华文楷体" pitchFamily="2" charset="-122"/>
              <a:ea typeface="华文楷体" pitchFamily="2" charset="-122"/>
            </a:endParaRPr>
          </a:p>
          <a:p>
            <a:pPr eaLnBrk="1" hangingPunct="1">
              <a:spcBef>
                <a:spcPts val="600"/>
              </a:spcBef>
              <a:spcAft>
                <a:spcPts val="600"/>
              </a:spcAft>
              <a:buClr>
                <a:srgbClr val="0033CC"/>
              </a:buClr>
              <a:buFont typeface="Wingdings" pitchFamily="2" charset="2"/>
              <a:buChar char="Ø"/>
            </a:pPr>
            <a:r>
              <a:rPr lang="zh-CN" altLang="en-US" b="1" dirty="0" smtClean="0">
                <a:solidFill>
                  <a:srgbClr val="0033CC"/>
                </a:solidFill>
                <a:latin typeface="华文楷体" pitchFamily="2" charset="-122"/>
                <a:ea typeface="华文楷体" pitchFamily="2" charset="-122"/>
              </a:rPr>
              <a:t>当</a:t>
            </a:r>
            <a:r>
              <a:rPr lang="en-US" altLang="zh-CN" b="1" dirty="0" smtClean="0">
                <a:solidFill>
                  <a:srgbClr val="0033CC"/>
                </a:solidFill>
                <a:latin typeface="华文楷体" pitchFamily="2" charset="-122"/>
                <a:ea typeface="华文楷体" pitchFamily="2" charset="-122"/>
              </a:rPr>
              <a:t>E=255</a:t>
            </a:r>
            <a:r>
              <a:rPr lang="zh-CN" altLang="en-US" b="1" dirty="0" smtClean="0">
                <a:solidFill>
                  <a:srgbClr val="0033CC"/>
                </a:solidFill>
                <a:latin typeface="华文楷体" pitchFamily="2" charset="-122"/>
                <a:ea typeface="华文楷体" pitchFamily="2" charset="-122"/>
              </a:rPr>
              <a:t>时</a:t>
            </a:r>
            <a:endParaRPr lang="en-US" altLang="zh-CN" b="1" dirty="0" smtClean="0">
              <a:solidFill>
                <a:srgbClr val="0033CC"/>
              </a:solidFill>
              <a:latin typeface="华文楷体" pitchFamily="2" charset="-122"/>
              <a:ea typeface="华文楷体" pitchFamily="2" charset="-122"/>
            </a:endParaRPr>
          </a:p>
          <a:p>
            <a:pPr lvl="1" eaLnBrk="1" hangingPunct="1">
              <a:spcBef>
                <a:spcPts val="600"/>
              </a:spcBef>
              <a:spcAft>
                <a:spcPts val="600"/>
              </a:spcAft>
              <a:buClr>
                <a:srgbClr val="0033CC"/>
              </a:buClr>
            </a:pPr>
            <a:r>
              <a:rPr lang="zh-CN" altLang="en-US" b="1" dirty="0" smtClean="0">
                <a:latin typeface="华文楷体" pitchFamily="2" charset="-122"/>
                <a:ea typeface="华文楷体" pitchFamily="2" charset="-122"/>
              </a:rPr>
              <a:t>若</a:t>
            </a:r>
            <a:r>
              <a:rPr lang="en-US" altLang="zh-CN" b="1" dirty="0" smtClean="0">
                <a:solidFill>
                  <a:srgbClr val="CC0066"/>
                </a:solidFill>
                <a:latin typeface="华文楷体" pitchFamily="2" charset="-122"/>
                <a:ea typeface="华文楷体" pitchFamily="2" charset="-122"/>
              </a:rPr>
              <a:t>M=0</a:t>
            </a:r>
            <a:r>
              <a:rPr lang="zh-CN" altLang="en-US" b="1" dirty="0" smtClean="0">
                <a:latin typeface="华文楷体" pitchFamily="2" charset="-122"/>
                <a:ea typeface="华文楷体" pitchFamily="2" charset="-122"/>
              </a:rPr>
              <a:t>，则表示</a:t>
            </a:r>
            <a:r>
              <a:rPr lang="zh-CN" altLang="en-US" b="1" dirty="0" smtClean="0">
                <a:solidFill>
                  <a:srgbClr val="CC0066"/>
                </a:solidFill>
                <a:latin typeface="华文楷体" pitchFamily="2" charset="-122"/>
                <a:ea typeface="华文楷体" pitchFamily="2" charset="-122"/>
              </a:rPr>
              <a:t>无穷大</a:t>
            </a:r>
            <a:r>
              <a:rPr lang="zh-CN" altLang="en-US" b="1" dirty="0" smtClean="0">
                <a:latin typeface="华文楷体" pitchFamily="2" charset="-122"/>
                <a:ea typeface="华文楷体" pitchFamily="2" charset="-122"/>
              </a:rPr>
              <a:t>；</a:t>
            </a:r>
            <a:endParaRPr lang="en-US" altLang="zh-CN" b="1" dirty="0" smtClean="0">
              <a:latin typeface="华文楷体" pitchFamily="2" charset="-122"/>
              <a:ea typeface="华文楷体" pitchFamily="2" charset="-122"/>
            </a:endParaRPr>
          </a:p>
          <a:p>
            <a:pPr lvl="1" eaLnBrk="1" hangingPunct="1">
              <a:spcBef>
                <a:spcPts val="600"/>
              </a:spcBef>
              <a:spcAft>
                <a:spcPts val="600"/>
              </a:spcAft>
              <a:buClr>
                <a:srgbClr val="0033CC"/>
              </a:buClr>
            </a:pPr>
            <a:r>
              <a:rPr lang="zh-CN" altLang="en-US" b="1" dirty="0" smtClean="0">
                <a:latin typeface="华文楷体" pitchFamily="2" charset="-122"/>
                <a:ea typeface="华文楷体" pitchFamily="2" charset="-122"/>
              </a:rPr>
              <a:t>若</a:t>
            </a:r>
            <a:r>
              <a:rPr lang="en-US" altLang="zh-CN" b="1" dirty="0" smtClean="0">
                <a:solidFill>
                  <a:srgbClr val="CC0066"/>
                </a:solidFill>
                <a:latin typeface="华文楷体" pitchFamily="2" charset="-122"/>
                <a:ea typeface="华文楷体" pitchFamily="2" charset="-122"/>
              </a:rPr>
              <a:t>M≠0</a:t>
            </a:r>
            <a:r>
              <a:rPr lang="zh-CN" altLang="en-US" b="1" dirty="0" smtClean="0">
                <a:latin typeface="华文楷体" pitchFamily="2" charset="-122"/>
                <a:ea typeface="华文楷体" pitchFamily="2" charset="-122"/>
              </a:rPr>
              <a:t>，则认为这是一个</a:t>
            </a:r>
            <a:r>
              <a:rPr lang="zh-CN" altLang="en-US" b="1" dirty="0" smtClean="0">
                <a:solidFill>
                  <a:srgbClr val="CC0066"/>
                </a:solidFill>
                <a:latin typeface="华文楷体" pitchFamily="2" charset="-122"/>
                <a:ea typeface="华文楷体" pitchFamily="2" charset="-122"/>
              </a:rPr>
              <a:t>非数值</a:t>
            </a:r>
            <a:r>
              <a:rPr lang="zh-CN" altLang="en-US" b="1" dirty="0" smtClean="0">
                <a:latin typeface="华文楷体" pitchFamily="2" charset="-122"/>
                <a:ea typeface="华文楷体" pitchFamily="2" charset="-122"/>
              </a:rPr>
              <a:t>。</a:t>
            </a:r>
            <a:endParaRPr lang="en-US" altLang="zh-CN" b="1" dirty="0" smtClean="0">
              <a:latin typeface="华文楷体" pitchFamily="2" charset="-122"/>
              <a:ea typeface="华文楷体" pitchFamily="2" charset="-122"/>
            </a:endParaRPr>
          </a:p>
          <a:p>
            <a:pPr eaLnBrk="1" hangingPunct="1">
              <a:spcBef>
                <a:spcPts val="600"/>
              </a:spcBef>
              <a:spcAft>
                <a:spcPts val="600"/>
              </a:spcAft>
              <a:buClr>
                <a:srgbClr val="0033CC"/>
              </a:buClr>
              <a:buFont typeface="Wingdings" pitchFamily="2" charset="2"/>
              <a:buChar char="Ø"/>
            </a:pPr>
            <a:r>
              <a:rPr lang="zh-CN" altLang="en-US" b="1" dirty="0" smtClean="0">
                <a:solidFill>
                  <a:srgbClr val="0033CC"/>
                </a:solidFill>
                <a:latin typeface="华文楷体" pitchFamily="2" charset="-122"/>
                <a:ea typeface="华文楷体" pitchFamily="2" charset="-122"/>
              </a:rPr>
              <a:t>当</a:t>
            </a:r>
            <a:r>
              <a:rPr lang="en-US" altLang="zh-CN" b="1" dirty="0" smtClean="0">
                <a:solidFill>
                  <a:srgbClr val="0033CC"/>
                </a:solidFill>
                <a:latin typeface="华文楷体" pitchFamily="2" charset="-122"/>
                <a:ea typeface="华文楷体" pitchFamily="2" charset="-122"/>
              </a:rPr>
              <a:t>E=0</a:t>
            </a:r>
            <a:r>
              <a:rPr lang="zh-CN" altLang="en-US" b="1" dirty="0" smtClean="0">
                <a:solidFill>
                  <a:srgbClr val="0033CC"/>
                </a:solidFill>
                <a:latin typeface="华文楷体" pitchFamily="2" charset="-122"/>
                <a:ea typeface="华文楷体" pitchFamily="2" charset="-122"/>
              </a:rPr>
              <a:t>时</a:t>
            </a:r>
            <a:endParaRPr lang="en-US" altLang="zh-CN" b="1" dirty="0" smtClean="0">
              <a:solidFill>
                <a:srgbClr val="0033CC"/>
              </a:solidFill>
              <a:latin typeface="华文楷体" pitchFamily="2" charset="-122"/>
              <a:ea typeface="华文楷体" pitchFamily="2" charset="-122"/>
            </a:endParaRPr>
          </a:p>
          <a:p>
            <a:pPr lvl="1" eaLnBrk="1" hangingPunct="1">
              <a:spcBef>
                <a:spcPts val="600"/>
              </a:spcBef>
              <a:spcAft>
                <a:spcPts val="600"/>
              </a:spcAft>
              <a:buClr>
                <a:srgbClr val="0033CC"/>
              </a:buClr>
            </a:pPr>
            <a:r>
              <a:rPr lang="zh-CN" altLang="en-US" b="1" dirty="0" smtClean="0">
                <a:latin typeface="华文楷体" pitchFamily="2" charset="-122"/>
                <a:ea typeface="华文楷体" pitchFamily="2" charset="-122"/>
              </a:rPr>
              <a:t>若</a:t>
            </a:r>
            <a:r>
              <a:rPr lang="en-US" altLang="zh-CN" b="1" dirty="0" smtClean="0">
                <a:solidFill>
                  <a:srgbClr val="CC0066"/>
                </a:solidFill>
                <a:latin typeface="华文楷体" pitchFamily="2" charset="-122"/>
                <a:ea typeface="华文楷体" pitchFamily="2" charset="-122"/>
              </a:rPr>
              <a:t>M=0</a:t>
            </a:r>
            <a:r>
              <a:rPr lang="zh-CN" altLang="en-US" b="1" dirty="0" smtClean="0">
                <a:latin typeface="华文楷体" pitchFamily="2" charset="-122"/>
                <a:ea typeface="华文楷体" pitchFamily="2" charset="-122"/>
              </a:rPr>
              <a:t>，则表示该数值为</a:t>
            </a:r>
            <a:r>
              <a:rPr lang="en-US" altLang="zh-CN" b="1" dirty="0" smtClean="0">
                <a:solidFill>
                  <a:srgbClr val="CC0066"/>
                </a:solidFill>
                <a:latin typeface="华文楷体" pitchFamily="2" charset="-122"/>
                <a:ea typeface="华文楷体" pitchFamily="2" charset="-122"/>
              </a:rPr>
              <a:t>0</a:t>
            </a:r>
            <a:r>
              <a:rPr lang="zh-CN" altLang="en-US" b="1" dirty="0" smtClean="0">
                <a:latin typeface="华文楷体" pitchFamily="2" charset="-122"/>
                <a:ea typeface="华文楷体" pitchFamily="2" charset="-122"/>
              </a:rPr>
              <a:t>（因为非零数的有效位总是≥</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，因此特别约定，这表示为</a:t>
            </a:r>
            <a:r>
              <a:rPr lang="en-US" altLang="zh-CN" b="1" dirty="0" smtClean="0">
                <a:latin typeface="华文楷体" pitchFamily="2" charset="-122"/>
                <a:ea typeface="华文楷体" pitchFamily="2" charset="-122"/>
              </a:rPr>
              <a:t>0</a:t>
            </a:r>
            <a:r>
              <a:rPr lang="zh-CN" altLang="en-US" b="1" dirty="0" smtClean="0">
                <a:latin typeface="华文楷体" pitchFamily="2" charset="-122"/>
                <a:ea typeface="华文楷体" pitchFamily="2" charset="-122"/>
              </a:rPr>
              <a:t>。）</a:t>
            </a:r>
            <a:endParaRPr lang="en-US" altLang="zh-CN" b="1" dirty="0" smtClean="0">
              <a:latin typeface="华文楷体" pitchFamily="2" charset="-122"/>
              <a:ea typeface="华文楷体" pitchFamily="2" charset="-122"/>
            </a:endParaRPr>
          </a:p>
          <a:p>
            <a:pPr lvl="1" eaLnBrk="1" hangingPunct="1">
              <a:spcBef>
                <a:spcPts val="600"/>
              </a:spcBef>
              <a:spcAft>
                <a:spcPts val="600"/>
              </a:spcAft>
              <a:buClr>
                <a:srgbClr val="0033CC"/>
              </a:buClr>
            </a:pPr>
            <a:r>
              <a:rPr lang="zh-CN" altLang="en-US" b="1" dirty="0" smtClean="0">
                <a:latin typeface="华文楷体" pitchFamily="2" charset="-122"/>
                <a:ea typeface="华文楷体" pitchFamily="2" charset="-122"/>
              </a:rPr>
              <a:t>若</a:t>
            </a:r>
            <a:r>
              <a:rPr lang="en-US" altLang="zh-CN" b="1" dirty="0" smtClean="0">
                <a:solidFill>
                  <a:srgbClr val="CC0066"/>
                </a:solidFill>
                <a:latin typeface="华文楷体" pitchFamily="2" charset="-122"/>
                <a:ea typeface="华文楷体" pitchFamily="2" charset="-122"/>
              </a:rPr>
              <a:t>M≠0</a:t>
            </a:r>
            <a:r>
              <a:rPr lang="zh-CN" altLang="en-US" b="1" dirty="0" smtClean="0">
                <a:latin typeface="华文楷体" pitchFamily="2" charset="-122"/>
                <a:ea typeface="华文楷体" pitchFamily="2" charset="-122"/>
              </a:rPr>
              <a:t>，则该数绝对值较小，允许采用比最小规格化数还要小的数（</a:t>
            </a:r>
            <a:r>
              <a:rPr lang="zh-CN" altLang="en-US" b="1" dirty="0" smtClean="0">
                <a:solidFill>
                  <a:srgbClr val="CC0066"/>
                </a:solidFill>
                <a:latin typeface="华文楷体" pitchFamily="2" charset="-122"/>
                <a:ea typeface="华文楷体" pitchFamily="2" charset="-122"/>
              </a:rPr>
              <a:t>非规格化数</a:t>
            </a:r>
            <a:r>
              <a:rPr lang="zh-CN" altLang="en-US" b="1" dirty="0" smtClean="0">
                <a:latin typeface="华文楷体" pitchFamily="2" charset="-122"/>
                <a:ea typeface="华文楷体" pitchFamily="2" charset="-122"/>
              </a:rPr>
              <a:t>）表示。</a:t>
            </a:r>
            <a:endParaRPr lang="en-US" altLang="zh-CN" b="1" dirty="0" smtClean="0">
              <a:latin typeface="华文楷体" pitchFamily="2" charset="-122"/>
              <a:ea typeface="华文楷体" pitchFamily="2" charset="-122"/>
            </a:endParaRPr>
          </a:p>
        </p:txBody>
      </p:sp>
      <p:sp>
        <p:nvSpPr>
          <p:cNvPr id="3"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2.2  </a:t>
            </a:r>
            <a:r>
              <a:rPr kumimoji="0" lang="zh-CN" altLang="en-US" b="1" dirty="0">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55650" y="2636441"/>
            <a:ext cx="5256213" cy="2062162"/>
            <a:chOff x="476" y="1571"/>
            <a:chExt cx="3311" cy="1299"/>
          </a:xfrm>
        </p:grpSpPr>
        <p:sp>
          <p:nvSpPr>
            <p:cNvPr id="8207" name="Text Box 4"/>
            <p:cNvSpPr txBox="1">
              <a:spLocks noChangeArrowheads="1"/>
            </p:cNvSpPr>
            <p:nvPr/>
          </p:nvSpPr>
          <p:spPr bwMode="auto">
            <a:xfrm>
              <a:off x="476" y="1571"/>
              <a:ext cx="3311" cy="1299"/>
            </a:xfrm>
            <a:prstGeom prst="rect">
              <a:avLst/>
            </a:prstGeom>
            <a:noFill/>
            <a:ln w="12700">
              <a:noFill/>
              <a:miter lim="800000"/>
              <a:headEnd type="none" w="sm" len="sm"/>
              <a:tailEnd type="none" w="sm" len="sm"/>
            </a:ln>
          </p:spPr>
          <p:txBody>
            <a:bodyPr wrap="square">
              <a:spAutoFit/>
            </a:bodyPr>
            <a:lstStyle/>
            <a:p>
              <a:pPr>
                <a:spcBef>
                  <a:spcPct val="50000"/>
                </a:spcBef>
                <a:buClr>
                  <a:schemeClr val="accent1"/>
                </a:buClr>
                <a:buFont typeface="Monotype Sorts" pitchFamily="2" charset="2"/>
                <a:buNone/>
              </a:pPr>
              <a:r>
                <a:rPr lang="zh-CN" altLang="en-US" sz="3200" b="1" dirty="0">
                  <a:latin typeface="楷体_GB2312" pitchFamily="49" charset="-122"/>
                  <a:ea typeface="楷体_GB2312" pitchFamily="49" charset="-122"/>
                </a:rPr>
                <a:t>例：</a:t>
              </a:r>
              <a:r>
                <a:rPr lang="zh-CN" altLang="en-US" sz="3200" b="1" dirty="0">
                  <a:ea typeface="楷体_GB2312" pitchFamily="49" charset="-122"/>
                </a:rPr>
                <a:t> 校对时针到</a:t>
              </a:r>
              <a:r>
                <a:rPr lang="zh-CN" altLang="en-US" sz="3200" b="1" dirty="0">
                  <a:solidFill>
                    <a:srgbClr val="FF0000"/>
                  </a:solidFill>
                  <a:ea typeface="楷体_GB2312" pitchFamily="49" charset="-122"/>
                </a:rPr>
                <a:t>红针</a:t>
              </a:r>
              <a:r>
                <a:rPr lang="zh-CN" altLang="en-US" sz="3200" b="1" dirty="0">
                  <a:ea typeface="楷体_GB2312" pitchFamily="49" charset="-122"/>
                </a:rPr>
                <a:t>位置</a:t>
              </a:r>
              <a:r>
                <a:rPr lang="zh-CN" altLang="en-US" sz="3200" dirty="0">
                  <a:ea typeface="楷体_GB2312" pitchFamily="49" charset="-122"/>
                </a:rPr>
                <a:t>：</a:t>
              </a:r>
            </a:p>
            <a:p>
              <a:pPr>
                <a:spcBef>
                  <a:spcPct val="50000"/>
                </a:spcBef>
                <a:buClr>
                  <a:schemeClr val="accent1"/>
                </a:buClr>
                <a:buFont typeface="Monotype Sorts" pitchFamily="2" charset="2"/>
                <a:buNone/>
              </a:pPr>
              <a:r>
                <a:rPr lang="zh-CN" altLang="en-US" sz="3200" b="1" dirty="0">
                  <a:solidFill>
                    <a:srgbClr val="000064"/>
                  </a:solidFill>
                  <a:ea typeface="楷体_GB2312" pitchFamily="49" charset="-122"/>
                  <a:sym typeface="Monotype Sorts" pitchFamily="2" charset="2"/>
                </a:rPr>
                <a:t>  </a:t>
              </a:r>
              <a:r>
                <a:rPr lang="zh-CN" altLang="en-US" sz="3200" b="1" dirty="0">
                  <a:solidFill>
                    <a:srgbClr val="3333FF"/>
                  </a:solidFill>
                  <a:ea typeface="楷体_GB2312" pitchFamily="49" charset="-122"/>
                </a:rPr>
                <a:t>蓝：顺时针         </a:t>
              </a:r>
              <a:r>
                <a:rPr lang="en-US" altLang="zh-CN" sz="3200" b="1" dirty="0">
                  <a:solidFill>
                    <a:srgbClr val="3333FF"/>
                  </a:solidFill>
                  <a:ea typeface="楷体_GB2312" pitchFamily="49" charset="-122"/>
                </a:rPr>
                <a:t>+7</a:t>
              </a:r>
              <a:r>
                <a:rPr lang="zh-CN" altLang="en-US" sz="3200" b="1" dirty="0">
                  <a:solidFill>
                    <a:srgbClr val="3333FF"/>
                  </a:solidFill>
                  <a:ea typeface="楷体_GB2312" pitchFamily="49" charset="-122"/>
                </a:rPr>
                <a:t>；</a:t>
              </a:r>
            </a:p>
            <a:p>
              <a:pPr>
                <a:spcBef>
                  <a:spcPct val="50000"/>
                </a:spcBef>
                <a:buClr>
                  <a:schemeClr val="accent1"/>
                </a:buClr>
                <a:buFont typeface="Monotype Sorts" pitchFamily="2" charset="2"/>
                <a:buNone/>
              </a:pPr>
              <a:r>
                <a:rPr lang="zh-CN" altLang="en-US" sz="3200" b="1" dirty="0">
                  <a:solidFill>
                    <a:srgbClr val="800000"/>
                  </a:solidFill>
                  <a:latin typeface="楷体_GB2312" pitchFamily="49" charset="-122"/>
                  <a:ea typeface="楷体_GB2312" pitchFamily="49" charset="-122"/>
                  <a:sym typeface="Monotype Sorts" pitchFamily="2" charset="2"/>
                </a:rPr>
                <a:t> </a:t>
              </a:r>
              <a:r>
                <a:rPr lang="zh-CN" altLang="en-US" sz="3200" b="1" dirty="0">
                  <a:solidFill>
                    <a:srgbClr val="9F5B11"/>
                  </a:solidFill>
                  <a:ea typeface="楷体_GB2312" pitchFamily="49" charset="-122"/>
                </a:rPr>
                <a:t>黄：逆时针          </a:t>
              </a:r>
              <a:r>
                <a:rPr lang="en-US" altLang="zh-CN" sz="3200" b="1" dirty="0">
                  <a:solidFill>
                    <a:srgbClr val="9F5B11"/>
                  </a:solidFill>
                  <a:ea typeface="楷体_GB2312" pitchFamily="49" charset="-122"/>
                </a:rPr>
                <a:t>–5</a:t>
              </a:r>
              <a:r>
                <a:rPr lang="zh-CN" altLang="en-US" sz="3200" b="1" dirty="0">
                  <a:solidFill>
                    <a:srgbClr val="9F5B11"/>
                  </a:solidFill>
                  <a:ea typeface="楷体_GB2312" pitchFamily="49" charset="-122"/>
                </a:rPr>
                <a:t>。</a:t>
              </a:r>
            </a:p>
          </p:txBody>
        </p:sp>
        <p:sp>
          <p:nvSpPr>
            <p:cNvPr id="8208" name="AutoShape 5"/>
            <p:cNvSpPr>
              <a:spLocks noChangeArrowheads="1"/>
            </p:cNvSpPr>
            <p:nvPr/>
          </p:nvSpPr>
          <p:spPr bwMode="auto">
            <a:xfrm>
              <a:off x="2064" y="2025"/>
              <a:ext cx="469" cy="240"/>
            </a:xfrm>
            <a:prstGeom prst="rightArrow">
              <a:avLst>
                <a:gd name="adj1" fmla="val 50000"/>
                <a:gd name="adj2" fmla="val 48854"/>
              </a:avLst>
            </a:prstGeom>
            <a:solidFill>
              <a:srgbClr val="009900"/>
            </a:solidFill>
            <a:ln w="12700">
              <a:solidFill>
                <a:schemeClr val="tx1"/>
              </a:solidFill>
              <a:miter lim="800000"/>
              <a:headEnd type="none" w="sm" len="sm"/>
              <a:tailEnd type="none" w="sm" len="sm"/>
            </a:ln>
          </p:spPr>
          <p:txBody>
            <a:bodyPr wrap="none" anchor="ctr"/>
            <a:lstStyle/>
            <a:p>
              <a:endParaRPr lang="zh-CN" altLang="en-US" sz="3200">
                <a:ea typeface="楷体_GB2312" pitchFamily="49" charset="-122"/>
              </a:endParaRPr>
            </a:p>
          </p:txBody>
        </p:sp>
        <p:sp>
          <p:nvSpPr>
            <p:cNvPr id="8209" name="AutoShape 6"/>
            <p:cNvSpPr>
              <a:spLocks noChangeArrowheads="1"/>
            </p:cNvSpPr>
            <p:nvPr/>
          </p:nvSpPr>
          <p:spPr bwMode="auto">
            <a:xfrm>
              <a:off x="2064" y="2505"/>
              <a:ext cx="469" cy="240"/>
            </a:xfrm>
            <a:prstGeom prst="rightArrow">
              <a:avLst>
                <a:gd name="adj1" fmla="val 50000"/>
                <a:gd name="adj2" fmla="val 48854"/>
              </a:avLst>
            </a:prstGeom>
            <a:solidFill>
              <a:srgbClr val="009900"/>
            </a:solidFill>
            <a:ln w="12700">
              <a:solidFill>
                <a:schemeClr val="tx1"/>
              </a:solidFill>
              <a:miter lim="800000"/>
              <a:headEnd type="none" w="sm" len="sm"/>
              <a:tailEnd type="none" w="sm" len="sm"/>
            </a:ln>
          </p:spPr>
          <p:txBody>
            <a:bodyPr wrap="none" anchor="ctr"/>
            <a:lstStyle/>
            <a:p>
              <a:endParaRPr lang="zh-CN" altLang="en-US" sz="3200">
                <a:ea typeface="楷体_GB2312" pitchFamily="49" charset="-122"/>
              </a:endParaRPr>
            </a:p>
          </p:txBody>
        </p:sp>
      </p:grpSp>
      <p:grpSp>
        <p:nvGrpSpPr>
          <p:cNvPr id="3" name="Group 7"/>
          <p:cNvGrpSpPr>
            <a:grpSpLocks/>
          </p:cNvGrpSpPr>
          <p:nvPr/>
        </p:nvGrpSpPr>
        <p:grpSpPr bwMode="auto">
          <a:xfrm>
            <a:off x="6137275" y="692849"/>
            <a:ext cx="2717800" cy="3240975"/>
            <a:chOff x="3808" y="890"/>
            <a:chExt cx="2223" cy="2750"/>
          </a:xfrm>
        </p:grpSpPr>
        <p:sp>
          <p:nvSpPr>
            <p:cNvPr id="8206" name="Text Box 8"/>
            <p:cNvSpPr txBox="1">
              <a:spLocks noChangeArrowheads="1"/>
            </p:cNvSpPr>
            <p:nvPr/>
          </p:nvSpPr>
          <p:spPr bwMode="auto">
            <a:xfrm>
              <a:off x="4507" y="890"/>
              <a:ext cx="910" cy="544"/>
            </a:xfrm>
            <a:prstGeom prst="rect">
              <a:avLst/>
            </a:prstGeom>
            <a:noFill/>
            <a:ln w="12700">
              <a:noFill/>
              <a:miter lim="800000"/>
              <a:headEnd/>
              <a:tailEnd/>
            </a:ln>
          </p:spPr>
          <p:txBody>
            <a:bodyPr>
              <a:spAutoFit/>
            </a:bodyPr>
            <a:lstStyle/>
            <a:p>
              <a:pPr>
                <a:spcBef>
                  <a:spcPct val="50000"/>
                </a:spcBef>
              </a:pPr>
              <a:r>
                <a:rPr lang="en-US" altLang="zh-CN" sz="3600" b="1" dirty="0">
                  <a:solidFill>
                    <a:srgbClr val="800000"/>
                  </a:solidFill>
                  <a:ea typeface="楷体_GB2312" pitchFamily="49" charset="-122"/>
                </a:rPr>
                <a:t>“0”</a:t>
              </a:r>
              <a:endParaRPr lang="en-US" altLang="zh-CN" sz="1400" dirty="0">
                <a:solidFill>
                  <a:srgbClr val="800000"/>
                </a:solidFill>
                <a:ea typeface="楷体_GB2312" pitchFamily="49" charset="-122"/>
              </a:endParaRPr>
            </a:p>
          </p:txBody>
        </p:sp>
        <p:graphicFrame>
          <p:nvGraphicFramePr>
            <p:cNvPr id="8194" name="Object 9"/>
            <p:cNvGraphicFramePr>
              <a:graphicFrameLocks noChangeAspect="1"/>
            </p:cNvGraphicFramePr>
            <p:nvPr/>
          </p:nvGraphicFramePr>
          <p:xfrm>
            <a:off x="3808" y="1326"/>
            <a:ext cx="2223" cy="2314"/>
          </p:xfrm>
          <a:graphic>
            <a:graphicData uri="http://schemas.openxmlformats.org/presentationml/2006/ole">
              <p:oleObj spid="_x0000_s188418" name="BMP 图象" r:id="rId5" imgW="3528366" imgH="3672381" progId="PBrush">
                <p:embed/>
              </p:oleObj>
            </a:graphicData>
          </a:graphic>
        </p:graphicFrame>
      </p:grpSp>
      <p:sp>
        <p:nvSpPr>
          <p:cNvPr id="165898" name="AutoShape 10" descr="新闻纸"/>
          <p:cNvSpPr>
            <a:spLocks noChangeArrowheads="1"/>
          </p:cNvSpPr>
          <p:nvPr/>
        </p:nvSpPr>
        <p:spPr bwMode="auto">
          <a:xfrm>
            <a:off x="1547813" y="4909963"/>
            <a:ext cx="3816350" cy="866775"/>
          </a:xfrm>
          <a:prstGeom prst="flowChartProcess">
            <a:avLst/>
          </a:prstGeom>
          <a:blipFill dpi="0" rotWithShape="0">
            <a:blip r:embed="rId6"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8F8F8"/>
            </a:extrusionClr>
          </a:sp3d>
        </p:spPr>
        <p:txBody>
          <a:bodyPr wrap="none" lIns="90000" tIns="46800" rIns="90000" bIns="46800" anchor="ctr">
            <a:flatTx/>
          </a:bodyPr>
          <a:lstStyle/>
          <a:p>
            <a:r>
              <a:rPr lang="en-US" altLang="zh-CN" sz="3600" b="1">
                <a:solidFill>
                  <a:srgbClr val="660033"/>
                </a:solidFill>
                <a:ea typeface="隶书" pitchFamily="49" charset="-122"/>
              </a:rPr>
              <a:t>“8 + 7” = “8 – 5”</a:t>
            </a:r>
            <a:endParaRPr lang="en-US" altLang="zh-CN" sz="3600" b="1">
              <a:solidFill>
                <a:srgbClr val="660033"/>
              </a:solidFill>
              <a:latin typeface="楷体_GB2312" pitchFamily="49" charset="-122"/>
              <a:ea typeface="楷体_GB2312" pitchFamily="49" charset="-122"/>
            </a:endParaRPr>
          </a:p>
        </p:txBody>
      </p:sp>
      <p:sp>
        <p:nvSpPr>
          <p:cNvPr id="165899" name="WordArt 11"/>
          <p:cNvSpPr>
            <a:spLocks noChangeArrowheads="1" noChangeShapeType="1" noTextEdit="1"/>
          </p:cNvSpPr>
          <p:nvPr/>
        </p:nvSpPr>
        <p:spPr bwMode="auto">
          <a:xfrm rot="-1263449">
            <a:off x="914400" y="4909963"/>
            <a:ext cx="530225" cy="866775"/>
          </a:xfrm>
          <a:prstGeom prst="rect">
            <a:avLst/>
          </a:prstGeom>
        </p:spPr>
        <p:txBody>
          <a:bodyPr wrap="none" fromWordArt="1">
            <a:prstTxWarp prst="textPlain">
              <a:avLst>
                <a:gd name="adj" fmla="val 45704"/>
              </a:avLst>
            </a:prstTxWarp>
          </a:bodyPr>
          <a:lstStyle/>
          <a:p>
            <a:r>
              <a:rPr lang="en-US" altLang="zh-CN" sz="3600" b="1"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a:t>
            </a:r>
            <a:endParaRPr lang="zh-CN" altLang="en-US" sz="3600" b="1"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endParaRPr>
          </a:p>
        </p:txBody>
      </p:sp>
      <p:sp>
        <p:nvSpPr>
          <p:cNvPr id="165900" name="Text Box 12"/>
          <p:cNvSpPr txBox="1">
            <a:spLocks noChangeArrowheads="1"/>
          </p:cNvSpPr>
          <p:nvPr/>
        </p:nvSpPr>
        <p:spPr bwMode="auto">
          <a:xfrm>
            <a:off x="611188" y="2052712"/>
            <a:ext cx="4824412" cy="584200"/>
          </a:xfrm>
          <a:prstGeom prst="rect">
            <a:avLst/>
          </a:prstGeom>
          <a:solidFill>
            <a:srgbClr val="FFC000"/>
          </a:solidFill>
          <a:ln w="9525">
            <a:noFill/>
            <a:miter lim="800000"/>
            <a:headEnd/>
            <a:tailEnd/>
          </a:ln>
        </p:spPr>
        <p:txBody>
          <a:bodyPr>
            <a:spAutoFit/>
          </a:bodyPr>
          <a:lstStyle/>
          <a:p>
            <a:pPr eaLnBrk="0" hangingPunct="0">
              <a:spcBef>
                <a:spcPct val="50000"/>
              </a:spcBef>
              <a:buClr>
                <a:srgbClr val="CC99FF"/>
              </a:buClr>
              <a:buFont typeface="Monotype Sorts" pitchFamily="2" charset="2"/>
              <a:buNone/>
              <a:defRPr/>
            </a:pPr>
            <a:r>
              <a:rPr lang="zh-CN" altLang="en-US" sz="3200" b="1" dirty="0">
                <a:solidFill>
                  <a:srgbClr val="3333FF"/>
                </a:solidFill>
                <a:effectLst>
                  <a:outerShdw blurRad="38100" dist="38100" dir="2700000" algn="tl">
                    <a:srgbClr val="000000">
                      <a:alpha val="43137"/>
                    </a:srgbClr>
                  </a:outerShdw>
                </a:effectLst>
                <a:latin typeface="Arial" charset="0"/>
                <a:ea typeface="楷体_GB2312" pitchFamily="49" charset="-122"/>
              </a:rPr>
              <a:t>使用加法解决减法的问题</a:t>
            </a:r>
          </a:p>
        </p:txBody>
      </p:sp>
      <p:sp>
        <p:nvSpPr>
          <p:cNvPr id="165901" name="Oval 13"/>
          <p:cNvSpPr>
            <a:spLocks noChangeArrowheads="1"/>
          </p:cNvSpPr>
          <p:nvPr/>
        </p:nvSpPr>
        <p:spPr bwMode="auto">
          <a:xfrm>
            <a:off x="5795963" y="4508500"/>
            <a:ext cx="2879725" cy="866775"/>
          </a:xfrm>
          <a:prstGeom prst="ellipse">
            <a:avLst/>
          </a:prstGeom>
          <a:gradFill rotWithShape="0">
            <a:gsLst>
              <a:gs pos="0">
                <a:schemeClr val="accent1"/>
              </a:gs>
              <a:gs pos="50000">
                <a:schemeClr val="accent1">
                  <a:gamma/>
                  <a:tint val="0"/>
                  <a:invGamma/>
                </a:schemeClr>
              </a:gs>
              <a:gs pos="100000">
                <a:schemeClr val="accent1"/>
              </a:gs>
            </a:gsLst>
            <a:lin ang="5400000" scaled="1"/>
          </a:gradFill>
          <a:ln w="9525">
            <a:noFill/>
            <a:round/>
            <a:headEnd/>
            <a:tailEnd/>
          </a:ln>
          <a:effectLst>
            <a:prstShdw prst="shdw17" dist="17961" dir="2700000">
              <a:schemeClr val="accent1">
                <a:gamma/>
                <a:shade val="60000"/>
                <a:invGamma/>
              </a:schemeClr>
            </a:prstShdw>
          </a:effectLst>
        </p:spPr>
        <p:txBody>
          <a:bodyPr wrap="none" anchor="ctr"/>
          <a:lstStyle/>
          <a:p>
            <a:pPr eaLnBrk="0" hangingPunct="0">
              <a:spcBef>
                <a:spcPct val="20000"/>
              </a:spcBef>
              <a:buClr>
                <a:srgbClr val="CC99FF"/>
              </a:buClr>
              <a:buFont typeface="Monotype Sorts" pitchFamily="2" charset="2"/>
              <a:buNone/>
              <a:defRPr/>
            </a:pPr>
            <a:r>
              <a:rPr lang="zh-CN" altLang="en-US" sz="3200" b="1" u="sng" dirty="0">
                <a:solidFill>
                  <a:srgbClr val="3333FF"/>
                </a:solidFill>
                <a:effectLst>
                  <a:outerShdw blurRad="38100" dist="38100" dir="2700000" algn="tl">
                    <a:srgbClr val="000000">
                      <a:alpha val="43137"/>
                    </a:srgbClr>
                  </a:outerShdw>
                </a:effectLst>
                <a:latin typeface="Arial" charset="0"/>
                <a:ea typeface="楷体_GB2312" pitchFamily="49" charset="-122"/>
              </a:rPr>
              <a:t>模数为</a:t>
            </a:r>
            <a:r>
              <a:rPr lang="en-US" altLang="zh-CN" sz="3200" b="1" u="sng" dirty="0">
                <a:solidFill>
                  <a:srgbClr val="3333FF"/>
                </a:solidFill>
                <a:effectLst>
                  <a:outerShdw blurRad="38100" dist="38100" dir="2700000" algn="tl">
                    <a:srgbClr val="000000">
                      <a:alpha val="43137"/>
                    </a:srgbClr>
                  </a:outerShdw>
                </a:effectLst>
                <a:latin typeface="Arial" charset="0"/>
                <a:ea typeface="楷体_GB2312" pitchFamily="49" charset="-122"/>
              </a:rPr>
              <a:t>12</a:t>
            </a:r>
          </a:p>
        </p:txBody>
      </p:sp>
      <p:sp>
        <p:nvSpPr>
          <p:cNvPr id="165902" name="AutoShape 14"/>
          <p:cNvSpPr>
            <a:spLocks noChangeArrowheads="1"/>
          </p:cNvSpPr>
          <p:nvPr/>
        </p:nvSpPr>
        <p:spPr bwMode="auto">
          <a:xfrm>
            <a:off x="1195388" y="6205363"/>
            <a:ext cx="1863725" cy="608013"/>
          </a:xfrm>
          <a:prstGeom prst="wedgeRoundRectCallout">
            <a:avLst>
              <a:gd name="adj1" fmla="val 34755"/>
              <a:gd name="adj2" fmla="val -158093"/>
              <a:gd name="adj3" fmla="val 16667"/>
            </a:avLst>
          </a:prstGeom>
          <a:gradFill rotWithShape="0">
            <a:gsLst>
              <a:gs pos="0">
                <a:schemeClr val="accent1"/>
              </a:gs>
              <a:gs pos="50000">
                <a:schemeClr val="accent1">
                  <a:gamma/>
                  <a:tint val="10196"/>
                  <a:invGamma/>
                </a:schemeClr>
              </a:gs>
              <a:gs pos="100000">
                <a:schemeClr val="accent1"/>
              </a:gs>
            </a:gsLst>
            <a:lin ang="2700000" scaled="1"/>
          </a:gradFill>
          <a:ln w="9525">
            <a:solidFill>
              <a:schemeClr val="tx1"/>
            </a:solidFill>
            <a:miter lim="800000"/>
            <a:headEnd/>
            <a:tailEnd/>
          </a:ln>
          <a:effectLst/>
        </p:spPr>
        <p:txBody>
          <a:bodyPr/>
          <a:lstStyle/>
          <a:p>
            <a:pPr eaLnBrk="0" hangingPunct="0">
              <a:spcBef>
                <a:spcPct val="20000"/>
              </a:spcBef>
              <a:buClr>
                <a:srgbClr val="CC99FF"/>
              </a:buClr>
              <a:buFont typeface="Monotype Sorts" pitchFamily="2" charset="2"/>
              <a:buNone/>
              <a:defRPr/>
            </a:pPr>
            <a:r>
              <a:rPr lang="en-US" altLang="zh-CN" sz="2800" b="1" dirty="0">
                <a:solidFill>
                  <a:srgbClr val="000064"/>
                </a:solidFill>
                <a:latin typeface="Arial" charset="0"/>
                <a:ea typeface="楷体_GB2312" pitchFamily="49" charset="-122"/>
              </a:rPr>
              <a:t>-5</a:t>
            </a:r>
            <a:r>
              <a:rPr lang="zh-CN" altLang="en-US" sz="2800" b="1" dirty="0">
                <a:solidFill>
                  <a:srgbClr val="000064"/>
                </a:solidFill>
                <a:latin typeface="Arial" charset="0"/>
                <a:ea typeface="楷体_GB2312" pitchFamily="49" charset="-122"/>
              </a:rPr>
              <a:t>的补码</a:t>
            </a:r>
          </a:p>
        </p:txBody>
      </p:sp>
      <p:sp>
        <p:nvSpPr>
          <p:cNvPr id="165903" name="Oval 15"/>
          <p:cNvSpPr>
            <a:spLocks noChangeArrowheads="1"/>
          </p:cNvSpPr>
          <p:nvPr/>
        </p:nvSpPr>
        <p:spPr bwMode="auto">
          <a:xfrm>
            <a:off x="1692275" y="4838526"/>
            <a:ext cx="1544638" cy="866775"/>
          </a:xfrm>
          <a:prstGeom prst="ellipse">
            <a:avLst/>
          </a:prstGeom>
          <a:noFill/>
          <a:ln w="57150">
            <a:solidFill>
              <a:srgbClr val="FF0000"/>
            </a:solidFill>
            <a:round/>
            <a:headEnd/>
            <a:tailEnd/>
          </a:ln>
        </p:spPr>
        <p:txBody>
          <a:bodyPr wrap="none" anchor="ctr"/>
          <a:lstStyle/>
          <a:p>
            <a:endParaRPr lang="zh-CN" altLang="en-US">
              <a:ea typeface="楷体_GB2312" pitchFamily="49" charset="-122"/>
            </a:endParaRPr>
          </a:p>
        </p:txBody>
      </p:sp>
      <p:sp>
        <p:nvSpPr>
          <p:cNvPr id="165904" name="AutoShape 16"/>
          <p:cNvSpPr>
            <a:spLocks noChangeArrowheads="1"/>
          </p:cNvSpPr>
          <p:nvPr/>
        </p:nvSpPr>
        <p:spPr bwMode="auto">
          <a:xfrm>
            <a:off x="3362325" y="6179963"/>
            <a:ext cx="3873500" cy="633413"/>
          </a:xfrm>
          <a:prstGeom prst="wedgeEllipseCallout">
            <a:avLst>
              <a:gd name="adj1" fmla="val -56722"/>
              <a:gd name="adj2" fmla="val -148245"/>
            </a:avLst>
          </a:prstGeom>
          <a:solidFill>
            <a:srgbClr val="FFFF99"/>
          </a:solidFill>
          <a:ln w="28575">
            <a:solidFill>
              <a:srgbClr val="800000"/>
            </a:solidFill>
            <a:miter lim="800000"/>
            <a:headEnd/>
            <a:tailEnd/>
          </a:ln>
        </p:spPr>
        <p:txBody>
          <a:bodyPr lIns="0" tIns="0" rIns="0" bIns="0" anchor="ctr">
            <a:spAutoFit/>
          </a:bodyPr>
          <a:lstStyle/>
          <a:p>
            <a:pPr eaLnBrk="0" hangingPunct="0">
              <a:spcBef>
                <a:spcPct val="20000"/>
              </a:spcBef>
              <a:buClr>
                <a:srgbClr val="CC99FF"/>
              </a:buClr>
              <a:buFont typeface="Monotype Sorts" pitchFamily="2" charset="2"/>
              <a:buNone/>
            </a:pPr>
            <a:r>
              <a:rPr lang="zh-CN" altLang="en-US" sz="2800" b="1">
                <a:solidFill>
                  <a:srgbClr val="660033"/>
                </a:solidFill>
                <a:ea typeface="楷体_GB2312" pitchFamily="49" charset="-122"/>
              </a:rPr>
              <a:t>结果去掉模数</a:t>
            </a:r>
            <a:r>
              <a:rPr lang="en-US" altLang="zh-CN" sz="2800" b="1">
                <a:solidFill>
                  <a:srgbClr val="660033"/>
                </a:solidFill>
                <a:ea typeface="楷体_GB2312" pitchFamily="49" charset="-122"/>
              </a:rPr>
              <a:t>12</a:t>
            </a:r>
          </a:p>
        </p:txBody>
      </p:sp>
      <p:sp>
        <p:nvSpPr>
          <p:cNvPr id="165906" name="Oval 18"/>
          <p:cNvSpPr>
            <a:spLocks noChangeArrowheads="1"/>
          </p:cNvSpPr>
          <p:nvPr/>
        </p:nvSpPr>
        <p:spPr bwMode="auto">
          <a:xfrm>
            <a:off x="179512" y="1272878"/>
            <a:ext cx="2449512" cy="715962"/>
          </a:xfrm>
          <a:prstGeom prst="ellipse">
            <a:avLst/>
          </a:prstGeom>
          <a:gradFill rotWithShape="0">
            <a:gsLst>
              <a:gs pos="0">
                <a:srgbClr val="00FF00"/>
              </a:gs>
              <a:gs pos="50000">
                <a:srgbClr val="FFFFFF"/>
              </a:gs>
              <a:gs pos="100000">
                <a:srgbClr val="00FF00"/>
              </a:gs>
            </a:gsLst>
            <a:lin ang="5400000" scaled="1"/>
          </a:gradFill>
          <a:ln w="28575">
            <a:solidFill>
              <a:schemeClr val="tx2"/>
            </a:solidFill>
            <a:round/>
            <a:headEnd/>
            <a:tailEnd/>
          </a:ln>
        </p:spPr>
        <p:txBody>
          <a:bodyPr wrap="none" lIns="90000" tIns="46800" rIns="90000" bIns="46800" anchor="ctr"/>
          <a:lstStyle/>
          <a:p>
            <a:pPr eaLnBrk="0" hangingPunct="0"/>
            <a:r>
              <a:rPr lang="zh-CN" altLang="zh-CN" sz="2800" b="1">
                <a:solidFill>
                  <a:srgbClr val="000066"/>
                </a:solidFill>
                <a:ea typeface="楷体_GB2312" pitchFamily="49" charset="-122"/>
              </a:rPr>
              <a:t>补码的引入</a:t>
            </a:r>
            <a:endParaRPr lang="zh-CN" altLang="en-US" sz="2800" b="1">
              <a:solidFill>
                <a:srgbClr val="000066"/>
              </a:solidFill>
              <a:ea typeface="楷体_GB2312" pitchFamily="49" charset="-122"/>
            </a:endParaRPr>
          </a:p>
        </p:txBody>
      </p:sp>
      <p:sp>
        <p:nvSpPr>
          <p:cNvPr id="1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18" name="Rectangle 6"/>
          <p:cNvSpPr>
            <a:spLocks noChangeArrowheads="1"/>
          </p:cNvSpPr>
          <p:nvPr/>
        </p:nvSpPr>
        <p:spPr bwMode="auto">
          <a:xfrm>
            <a:off x="107504" y="683985"/>
            <a:ext cx="5256213" cy="584775"/>
          </a:xfrm>
          <a:prstGeom prst="rect">
            <a:avLst/>
          </a:prstGeom>
          <a:noFill/>
          <a:ln w="38100">
            <a:noFill/>
            <a:miter lim="800000"/>
            <a:headEnd/>
            <a:tailEnd/>
          </a:ln>
        </p:spPr>
        <p:txBody>
          <a:bodyPr wrap="square">
            <a:spAutoFit/>
          </a:bodyPr>
          <a:lstStyle/>
          <a:p>
            <a:pPr marL="609600" indent="-609600" eaLnBrk="1" hangingPunct="1">
              <a:spcBef>
                <a:spcPct val="20000"/>
              </a:spcBef>
              <a:buClr>
                <a:schemeClr val="hlink"/>
              </a:buClr>
              <a:buSzPct val="60000"/>
            </a:pPr>
            <a:r>
              <a:rPr lang="en-US" altLang="zh-CN" b="1" dirty="0" smtClean="0">
                <a:solidFill>
                  <a:schemeClr val="accent2">
                    <a:lumMod val="50000"/>
                  </a:schemeClr>
                </a:solidFill>
                <a:latin typeface="楷体_GB2312" pitchFamily="49" charset="-122"/>
                <a:ea typeface="楷体_GB2312" pitchFamily="49" charset="-122"/>
              </a:rPr>
              <a:t>2.2.2 </a:t>
            </a:r>
            <a:r>
              <a:rPr lang="zh-CN" altLang="en-US" b="1" dirty="0" smtClean="0">
                <a:solidFill>
                  <a:schemeClr val="accent2">
                    <a:lumMod val="50000"/>
                  </a:schemeClr>
                </a:solidFill>
                <a:latin typeface="楷体_GB2312" pitchFamily="49" charset="-122"/>
                <a:ea typeface="楷体_GB2312" pitchFamily="49" charset="-122"/>
              </a:rPr>
              <a:t>算术运算与补码</a:t>
            </a:r>
            <a:endParaRPr lang="zh-CN" altLang="en-US" b="1" dirty="0">
              <a:solidFill>
                <a:schemeClr val="accent2">
                  <a:lumMod val="50000"/>
                </a:schemeClr>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65906"/>
                                        </p:tgtEl>
                                        <p:attrNameLst>
                                          <p:attrName>style.visibility</p:attrName>
                                        </p:attrNameLst>
                                      </p:cBhvr>
                                      <p:to>
                                        <p:strVal val="visible"/>
                                      </p:to>
                                    </p:set>
                                    <p:anim calcmode="lin" valueType="num">
                                      <p:cBhvr additive="base">
                                        <p:cTn id="7" dur="500" fill="hold"/>
                                        <p:tgtEl>
                                          <p:spTgt spid="165906"/>
                                        </p:tgtEl>
                                        <p:attrNameLst>
                                          <p:attrName>ppt_x</p:attrName>
                                        </p:attrNameLst>
                                      </p:cBhvr>
                                      <p:tavLst>
                                        <p:tav tm="0">
                                          <p:val>
                                            <p:strVal val="0-#ppt_w/2"/>
                                          </p:val>
                                        </p:tav>
                                        <p:tav tm="100000">
                                          <p:val>
                                            <p:strVal val="#ppt_x"/>
                                          </p:val>
                                        </p:tav>
                                      </p:tavLst>
                                    </p:anim>
                                    <p:anim calcmode="lin" valueType="num">
                                      <p:cBhvr additive="base">
                                        <p:cTn id="8" dur="500" fill="hold"/>
                                        <p:tgtEl>
                                          <p:spTgt spid="1659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65900"/>
                                        </p:tgtEl>
                                        <p:attrNameLst>
                                          <p:attrName>style.visibility</p:attrName>
                                        </p:attrNameLst>
                                      </p:cBhvr>
                                      <p:to>
                                        <p:strVal val="visible"/>
                                      </p:to>
                                    </p:set>
                                    <p:animEffect transition="in" filter="slide(fromBottom)">
                                      <p:cBhvr>
                                        <p:cTn id="13" dur="500"/>
                                        <p:tgtEl>
                                          <p:spTgt spid="16590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65901"/>
                                        </p:tgtEl>
                                        <p:attrNameLst>
                                          <p:attrName>style.visibility</p:attrName>
                                        </p:attrNameLst>
                                      </p:cBhvr>
                                      <p:to>
                                        <p:strVal val="visible"/>
                                      </p:to>
                                    </p:set>
                                    <p:anim calcmode="lin" valueType="num">
                                      <p:cBhvr>
                                        <p:cTn id="23" dur="1000" fill="hold"/>
                                        <p:tgtEl>
                                          <p:spTgt spid="165901"/>
                                        </p:tgtEl>
                                        <p:attrNameLst>
                                          <p:attrName>ppt_w</p:attrName>
                                        </p:attrNameLst>
                                      </p:cBhvr>
                                      <p:tavLst>
                                        <p:tav tm="0">
                                          <p:val>
                                            <p:fltVal val="0"/>
                                          </p:val>
                                        </p:tav>
                                        <p:tav tm="100000">
                                          <p:val>
                                            <p:strVal val="#ppt_w"/>
                                          </p:val>
                                        </p:tav>
                                      </p:tavLst>
                                    </p:anim>
                                    <p:anim calcmode="lin" valueType="num">
                                      <p:cBhvr>
                                        <p:cTn id="24" dur="1000" fill="hold"/>
                                        <p:tgtEl>
                                          <p:spTgt spid="165901"/>
                                        </p:tgtEl>
                                        <p:attrNameLst>
                                          <p:attrName>ppt_h</p:attrName>
                                        </p:attrNameLst>
                                      </p:cBhvr>
                                      <p:tavLst>
                                        <p:tav tm="0">
                                          <p:val>
                                            <p:fltVal val="0"/>
                                          </p:val>
                                        </p:tav>
                                        <p:tav tm="100000">
                                          <p:val>
                                            <p:strVal val="#ppt_h"/>
                                          </p:val>
                                        </p:tav>
                                      </p:tavLst>
                                    </p:anim>
                                    <p:anim calcmode="lin" valueType="num">
                                      <p:cBhvr>
                                        <p:cTn id="25" dur="1000" fill="hold"/>
                                        <p:tgtEl>
                                          <p:spTgt spid="16590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659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65898"/>
                                        </p:tgtEl>
                                        <p:attrNameLst>
                                          <p:attrName>style.visibility</p:attrName>
                                        </p:attrNameLst>
                                      </p:cBhvr>
                                      <p:to>
                                        <p:strVal val="visible"/>
                                      </p:to>
                                    </p:set>
                                    <p:animEffect transition="in" filter="slide(fromRight)">
                                      <p:cBhvr>
                                        <p:cTn id="36" dur="500"/>
                                        <p:tgtEl>
                                          <p:spTgt spid="165898"/>
                                        </p:tgtEl>
                                      </p:cBhvr>
                                    </p:animEffect>
                                  </p:childTnLst>
                                </p:cTn>
                              </p:par>
                            </p:childTnLst>
                          </p:cTn>
                        </p:par>
                        <p:par>
                          <p:cTn id="37" fill="hold">
                            <p:stCondLst>
                              <p:cond delay="500"/>
                            </p:stCondLst>
                            <p:childTnLst>
                              <p:par>
                                <p:cTn id="38" presetID="15" presetClass="entr" presetSubtype="0" fill="hold" grpId="0" nodeType="afterEffect">
                                  <p:stCondLst>
                                    <p:cond delay="0"/>
                                  </p:stCondLst>
                                  <p:childTnLst>
                                    <p:set>
                                      <p:cBhvr>
                                        <p:cTn id="39" dur="1" fill="hold">
                                          <p:stCondLst>
                                            <p:cond delay="0"/>
                                          </p:stCondLst>
                                        </p:cTn>
                                        <p:tgtEl>
                                          <p:spTgt spid="165899"/>
                                        </p:tgtEl>
                                        <p:attrNameLst>
                                          <p:attrName>style.visibility</p:attrName>
                                        </p:attrNameLst>
                                      </p:cBhvr>
                                      <p:to>
                                        <p:strVal val="visible"/>
                                      </p:to>
                                    </p:set>
                                    <p:anim calcmode="lin" valueType="num">
                                      <p:cBhvr>
                                        <p:cTn id="40" dur="1000" fill="hold"/>
                                        <p:tgtEl>
                                          <p:spTgt spid="165899"/>
                                        </p:tgtEl>
                                        <p:attrNameLst>
                                          <p:attrName>ppt_w</p:attrName>
                                        </p:attrNameLst>
                                      </p:cBhvr>
                                      <p:tavLst>
                                        <p:tav tm="0">
                                          <p:val>
                                            <p:fltVal val="0"/>
                                          </p:val>
                                        </p:tav>
                                        <p:tav tm="100000">
                                          <p:val>
                                            <p:strVal val="#ppt_w"/>
                                          </p:val>
                                        </p:tav>
                                      </p:tavLst>
                                    </p:anim>
                                    <p:anim calcmode="lin" valueType="num">
                                      <p:cBhvr>
                                        <p:cTn id="41" dur="1000" fill="hold"/>
                                        <p:tgtEl>
                                          <p:spTgt spid="165899"/>
                                        </p:tgtEl>
                                        <p:attrNameLst>
                                          <p:attrName>ppt_h</p:attrName>
                                        </p:attrNameLst>
                                      </p:cBhvr>
                                      <p:tavLst>
                                        <p:tav tm="0">
                                          <p:val>
                                            <p:fltVal val="0"/>
                                          </p:val>
                                        </p:tav>
                                        <p:tav tm="100000">
                                          <p:val>
                                            <p:strVal val="#ppt_h"/>
                                          </p:val>
                                        </p:tav>
                                      </p:tavLst>
                                    </p:anim>
                                    <p:anim calcmode="lin" valueType="num">
                                      <p:cBhvr>
                                        <p:cTn id="42" dur="1000" fill="hold"/>
                                        <p:tgtEl>
                                          <p:spTgt spid="165899"/>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589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8"/>
                                            </p:cond>
                                          </p:stCondLst>
                                          <p:endCondLst>
                                            <p:cond evt="onStopAudio" delay="0">
                                              <p:tgtEl>
                                                <p:sldTgt/>
                                              </p:tgtEl>
                                            </p:cond>
                                          </p:endCondLst>
                                        </p:cTn>
                                        <p:tgtEl>
                                          <p:sndTgt r:embed="rId4"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165902"/>
                                        </p:tgtEl>
                                        <p:attrNameLst>
                                          <p:attrName>style.visibility</p:attrName>
                                        </p:attrNameLst>
                                      </p:cBhvr>
                                      <p:to>
                                        <p:strVal val="visible"/>
                                      </p:to>
                                    </p:set>
                                    <p:anim calcmode="lin" valueType="num">
                                      <p:cBhvr>
                                        <p:cTn id="48" dur="500" fill="hold"/>
                                        <p:tgtEl>
                                          <p:spTgt spid="165902"/>
                                        </p:tgtEl>
                                        <p:attrNameLst>
                                          <p:attrName>ppt_x</p:attrName>
                                        </p:attrNameLst>
                                      </p:cBhvr>
                                      <p:tavLst>
                                        <p:tav tm="0">
                                          <p:val>
                                            <p:strVal val="#ppt_x"/>
                                          </p:val>
                                        </p:tav>
                                        <p:tav tm="100000">
                                          <p:val>
                                            <p:strVal val="#ppt_x"/>
                                          </p:val>
                                        </p:tav>
                                      </p:tavLst>
                                    </p:anim>
                                    <p:anim calcmode="lin" valueType="num">
                                      <p:cBhvr>
                                        <p:cTn id="49" dur="500" fill="hold"/>
                                        <p:tgtEl>
                                          <p:spTgt spid="165902"/>
                                        </p:tgtEl>
                                        <p:attrNameLst>
                                          <p:attrName>ppt_y</p:attrName>
                                        </p:attrNameLst>
                                      </p:cBhvr>
                                      <p:tavLst>
                                        <p:tav tm="0">
                                          <p:val>
                                            <p:strVal val="#ppt_y+#ppt_h/2"/>
                                          </p:val>
                                        </p:tav>
                                        <p:tav tm="100000">
                                          <p:val>
                                            <p:strVal val="#ppt_y"/>
                                          </p:val>
                                        </p:tav>
                                      </p:tavLst>
                                    </p:anim>
                                    <p:anim calcmode="lin" valueType="num">
                                      <p:cBhvr>
                                        <p:cTn id="50" dur="500" fill="hold"/>
                                        <p:tgtEl>
                                          <p:spTgt spid="165902"/>
                                        </p:tgtEl>
                                        <p:attrNameLst>
                                          <p:attrName>ppt_w</p:attrName>
                                        </p:attrNameLst>
                                      </p:cBhvr>
                                      <p:tavLst>
                                        <p:tav tm="0">
                                          <p:val>
                                            <p:strVal val="#ppt_w"/>
                                          </p:val>
                                        </p:tav>
                                        <p:tav tm="100000">
                                          <p:val>
                                            <p:strVal val="#ppt_w"/>
                                          </p:val>
                                        </p:tav>
                                      </p:tavLst>
                                    </p:anim>
                                    <p:anim calcmode="lin" valueType="num">
                                      <p:cBhvr>
                                        <p:cTn id="51" dur="500" fill="hold"/>
                                        <p:tgtEl>
                                          <p:spTgt spid="165902"/>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165903"/>
                                        </p:tgtEl>
                                        <p:attrNameLst>
                                          <p:attrName>style.visibility</p:attrName>
                                        </p:attrNameLst>
                                      </p:cBhvr>
                                      <p:to>
                                        <p:strVal val="visible"/>
                                      </p:to>
                                    </p:set>
                                    <p:anim calcmode="lin" valueType="num">
                                      <p:cBhvr>
                                        <p:cTn id="56" dur="500" fill="hold"/>
                                        <p:tgtEl>
                                          <p:spTgt spid="165903"/>
                                        </p:tgtEl>
                                        <p:attrNameLst>
                                          <p:attrName>ppt_x</p:attrName>
                                        </p:attrNameLst>
                                      </p:cBhvr>
                                      <p:tavLst>
                                        <p:tav tm="0">
                                          <p:val>
                                            <p:strVal val="#ppt_x"/>
                                          </p:val>
                                        </p:tav>
                                        <p:tav tm="100000">
                                          <p:val>
                                            <p:strVal val="#ppt_x"/>
                                          </p:val>
                                        </p:tav>
                                      </p:tavLst>
                                    </p:anim>
                                    <p:anim calcmode="lin" valueType="num">
                                      <p:cBhvr>
                                        <p:cTn id="57" dur="500" fill="hold"/>
                                        <p:tgtEl>
                                          <p:spTgt spid="165903"/>
                                        </p:tgtEl>
                                        <p:attrNameLst>
                                          <p:attrName>ppt_y</p:attrName>
                                        </p:attrNameLst>
                                      </p:cBhvr>
                                      <p:tavLst>
                                        <p:tav tm="0">
                                          <p:val>
                                            <p:strVal val="#ppt_y+#ppt_h/2"/>
                                          </p:val>
                                        </p:tav>
                                        <p:tav tm="100000">
                                          <p:val>
                                            <p:strVal val="#ppt_y"/>
                                          </p:val>
                                        </p:tav>
                                      </p:tavLst>
                                    </p:anim>
                                    <p:anim calcmode="lin" valueType="num">
                                      <p:cBhvr>
                                        <p:cTn id="58" dur="500" fill="hold"/>
                                        <p:tgtEl>
                                          <p:spTgt spid="165903"/>
                                        </p:tgtEl>
                                        <p:attrNameLst>
                                          <p:attrName>ppt_w</p:attrName>
                                        </p:attrNameLst>
                                      </p:cBhvr>
                                      <p:tavLst>
                                        <p:tav tm="0">
                                          <p:val>
                                            <p:strVal val="#ppt_w"/>
                                          </p:val>
                                        </p:tav>
                                        <p:tav tm="100000">
                                          <p:val>
                                            <p:strVal val="#ppt_w"/>
                                          </p:val>
                                        </p:tav>
                                      </p:tavLst>
                                    </p:anim>
                                    <p:anim calcmode="lin" valueType="num">
                                      <p:cBhvr>
                                        <p:cTn id="59" dur="500" fill="hold"/>
                                        <p:tgtEl>
                                          <p:spTgt spid="165903"/>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7" presetClass="entr" presetSubtype="4" fill="hold" grpId="0" nodeType="afterEffect">
                                  <p:stCondLst>
                                    <p:cond delay="0"/>
                                  </p:stCondLst>
                                  <p:childTnLst>
                                    <p:set>
                                      <p:cBhvr>
                                        <p:cTn id="62" dur="1" fill="hold">
                                          <p:stCondLst>
                                            <p:cond delay="0"/>
                                          </p:stCondLst>
                                        </p:cTn>
                                        <p:tgtEl>
                                          <p:spTgt spid="165904"/>
                                        </p:tgtEl>
                                        <p:attrNameLst>
                                          <p:attrName>style.visibility</p:attrName>
                                        </p:attrNameLst>
                                      </p:cBhvr>
                                      <p:to>
                                        <p:strVal val="visible"/>
                                      </p:to>
                                    </p:set>
                                    <p:anim calcmode="lin" valueType="num">
                                      <p:cBhvr>
                                        <p:cTn id="63" dur="500" fill="hold"/>
                                        <p:tgtEl>
                                          <p:spTgt spid="165904"/>
                                        </p:tgtEl>
                                        <p:attrNameLst>
                                          <p:attrName>ppt_x</p:attrName>
                                        </p:attrNameLst>
                                      </p:cBhvr>
                                      <p:tavLst>
                                        <p:tav tm="0">
                                          <p:val>
                                            <p:strVal val="#ppt_x"/>
                                          </p:val>
                                        </p:tav>
                                        <p:tav tm="100000">
                                          <p:val>
                                            <p:strVal val="#ppt_x"/>
                                          </p:val>
                                        </p:tav>
                                      </p:tavLst>
                                    </p:anim>
                                    <p:anim calcmode="lin" valueType="num">
                                      <p:cBhvr>
                                        <p:cTn id="64" dur="500" fill="hold"/>
                                        <p:tgtEl>
                                          <p:spTgt spid="165904"/>
                                        </p:tgtEl>
                                        <p:attrNameLst>
                                          <p:attrName>ppt_y</p:attrName>
                                        </p:attrNameLst>
                                      </p:cBhvr>
                                      <p:tavLst>
                                        <p:tav tm="0">
                                          <p:val>
                                            <p:strVal val="#ppt_y+#ppt_h/2"/>
                                          </p:val>
                                        </p:tav>
                                        <p:tav tm="100000">
                                          <p:val>
                                            <p:strVal val="#ppt_y"/>
                                          </p:val>
                                        </p:tav>
                                      </p:tavLst>
                                    </p:anim>
                                    <p:anim calcmode="lin" valueType="num">
                                      <p:cBhvr>
                                        <p:cTn id="65" dur="500" fill="hold"/>
                                        <p:tgtEl>
                                          <p:spTgt spid="165904"/>
                                        </p:tgtEl>
                                        <p:attrNameLst>
                                          <p:attrName>ppt_w</p:attrName>
                                        </p:attrNameLst>
                                      </p:cBhvr>
                                      <p:tavLst>
                                        <p:tav tm="0">
                                          <p:val>
                                            <p:strVal val="#ppt_w"/>
                                          </p:val>
                                        </p:tav>
                                        <p:tav tm="100000">
                                          <p:val>
                                            <p:strVal val="#ppt_w"/>
                                          </p:val>
                                        </p:tav>
                                      </p:tavLst>
                                    </p:anim>
                                    <p:anim calcmode="lin" valueType="num">
                                      <p:cBhvr>
                                        <p:cTn id="66" dur="500" fill="hold"/>
                                        <p:tgtEl>
                                          <p:spTgt spid="1659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animBg="1" autoUpdateAnimBg="0"/>
      <p:bldP spid="165899" grpId="0" animBg="1"/>
      <p:bldP spid="165900" grpId="0" animBg="1" autoUpdateAnimBg="0"/>
      <p:bldP spid="165901" grpId="0" animBg="1" autoUpdateAnimBg="0"/>
      <p:bldP spid="165902" grpId="0" animBg="1" autoUpdateAnimBg="0"/>
      <p:bldP spid="165903" grpId="0" animBg="1"/>
      <p:bldP spid="165904" grpId="0" animBg="1" autoUpdateAnimBg="0"/>
      <p:bldP spid="16590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7"/>
          <p:cNvSpPr>
            <a:spLocks noChangeArrowheads="1"/>
          </p:cNvSpPr>
          <p:nvPr/>
        </p:nvSpPr>
        <p:spPr bwMode="auto">
          <a:xfrm rot="5400000" flipV="1">
            <a:off x="4895057" y="2213768"/>
            <a:ext cx="438150" cy="773113"/>
          </a:xfrm>
          <a:prstGeom prst="notchedRightArrow">
            <a:avLst>
              <a:gd name="adj1" fmla="val 50000"/>
              <a:gd name="adj2" fmla="val 25000"/>
            </a:avLst>
          </a:prstGeom>
          <a:solidFill>
            <a:srgbClr val="FF0000"/>
          </a:solidFill>
          <a:ln w="6350">
            <a:solidFill>
              <a:srgbClr val="CC3300"/>
            </a:solidFill>
            <a:miter lim="800000"/>
            <a:headEnd/>
            <a:tailEnd/>
          </a:ln>
        </p:spPr>
        <p:txBody>
          <a:bodyPr wrap="none" lIns="92075" tIns="46038" rIns="92075" bIns="46038" anchor="ctr"/>
          <a:lstStyle/>
          <a:p>
            <a:pPr algn="ctr" eaLnBrk="1" hangingPunct="1"/>
            <a:endParaRPr lang="zh-CN" altLang="en-US"/>
          </a:p>
        </p:txBody>
      </p:sp>
      <p:sp>
        <p:nvSpPr>
          <p:cNvPr id="6147" name="Text Box 8"/>
          <p:cNvSpPr txBox="1">
            <a:spLocks noChangeArrowheads="1"/>
          </p:cNvSpPr>
          <p:nvPr/>
        </p:nvSpPr>
        <p:spPr bwMode="auto">
          <a:xfrm>
            <a:off x="3072514" y="3444716"/>
            <a:ext cx="616836" cy="1510030"/>
          </a:xfrm>
          <a:prstGeom prst="rect">
            <a:avLst/>
          </a:prstGeom>
          <a:noFill/>
          <a:ln w="101600" cmpd="thickThin">
            <a:noFill/>
            <a:miter lim="800000"/>
            <a:headEnd/>
            <a:tailEnd/>
          </a:ln>
        </p:spPr>
        <p:txBody>
          <a:bodyPr vert="eaVert" wrap="none" lIns="92075" tIns="46038" rIns="92075" bIns="46038">
            <a:spAutoFit/>
          </a:bodyPr>
          <a:lstStyle/>
          <a:p>
            <a:pPr algn="ctr" eaLnBrk="1" hangingPunct="1">
              <a:spcBef>
                <a:spcPct val="10000"/>
              </a:spcBef>
              <a:buClr>
                <a:srgbClr val="66FF33"/>
              </a:buClr>
              <a:buSzPct val="80000"/>
              <a:buFont typeface="Wingdings" pitchFamily="2" charset="2"/>
              <a:buNone/>
            </a:pPr>
            <a:r>
              <a:rPr lang="zh-CN" altLang="en-US" sz="2800" b="1" dirty="0">
                <a:ea typeface="楷体_GB2312" pitchFamily="49" charset="-122"/>
              </a:rPr>
              <a:t>输入数据</a:t>
            </a:r>
          </a:p>
        </p:txBody>
      </p:sp>
      <p:sp>
        <p:nvSpPr>
          <p:cNvPr id="6148" name="Text Box 9"/>
          <p:cNvSpPr txBox="1">
            <a:spLocks noChangeArrowheads="1"/>
          </p:cNvSpPr>
          <p:nvPr/>
        </p:nvSpPr>
        <p:spPr bwMode="auto">
          <a:xfrm>
            <a:off x="6287202" y="2890679"/>
            <a:ext cx="616836" cy="1510030"/>
          </a:xfrm>
          <a:prstGeom prst="rect">
            <a:avLst/>
          </a:prstGeom>
          <a:noFill/>
          <a:ln w="101600" cmpd="thickThin">
            <a:noFill/>
            <a:miter lim="800000"/>
            <a:headEnd/>
            <a:tailEnd/>
          </a:ln>
        </p:spPr>
        <p:txBody>
          <a:bodyPr vert="eaVert" wrap="none" lIns="92075" tIns="46038" rIns="92075" bIns="46038">
            <a:spAutoFit/>
          </a:bodyPr>
          <a:lstStyle/>
          <a:p>
            <a:pPr algn="ctr" eaLnBrk="1" hangingPunct="1">
              <a:spcBef>
                <a:spcPct val="10000"/>
              </a:spcBef>
              <a:buClr>
                <a:srgbClr val="66FF33"/>
              </a:buClr>
              <a:buSzPct val="80000"/>
              <a:buFont typeface="Wingdings" pitchFamily="2" charset="2"/>
              <a:buNone/>
            </a:pPr>
            <a:r>
              <a:rPr lang="zh-CN" altLang="en-US" sz="2800" b="1" dirty="0">
                <a:ea typeface="楷体_GB2312" pitchFamily="49" charset="-122"/>
              </a:rPr>
              <a:t>输出数据</a:t>
            </a:r>
          </a:p>
        </p:txBody>
      </p:sp>
      <p:grpSp>
        <p:nvGrpSpPr>
          <p:cNvPr id="6149" name="Group 10"/>
          <p:cNvGrpSpPr>
            <a:grpSpLocks/>
          </p:cNvGrpSpPr>
          <p:nvPr/>
        </p:nvGrpSpPr>
        <p:grpSpPr bwMode="auto">
          <a:xfrm>
            <a:off x="4478338" y="1595438"/>
            <a:ext cx="1512887" cy="790575"/>
            <a:chOff x="2517" y="1438"/>
            <a:chExt cx="953" cy="677"/>
          </a:xfrm>
        </p:grpSpPr>
        <p:sp>
          <p:nvSpPr>
            <p:cNvPr id="6172" name="AutoShape 11"/>
            <p:cNvSpPr>
              <a:spLocks noChangeArrowheads="1"/>
            </p:cNvSpPr>
            <p:nvPr/>
          </p:nvSpPr>
          <p:spPr bwMode="auto">
            <a:xfrm>
              <a:off x="2517" y="1438"/>
              <a:ext cx="953" cy="677"/>
            </a:xfrm>
            <a:prstGeom prst="foldedCorner">
              <a:avLst>
                <a:gd name="adj" fmla="val 37500"/>
              </a:avLst>
            </a:prstGeom>
            <a:noFill/>
            <a:ln w="6350">
              <a:solidFill>
                <a:srgbClr val="CC6600"/>
              </a:solidFill>
              <a:round/>
              <a:headEnd/>
              <a:tailEnd/>
            </a:ln>
          </p:spPr>
          <p:txBody>
            <a:bodyPr wrap="none" lIns="92075" tIns="46038" rIns="92075" bIns="46038" anchor="ctr"/>
            <a:lstStyle/>
            <a:p>
              <a:pPr algn="ctr" eaLnBrk="1" hangingPunct="1">
                <a:spcBef>
                  <a:spcPct val="10000"/>
                </a:spcBef>
                <a:buClr>
                  <a:srgbClr val="66FF33"/>
                </a:buClr>
                <a:buSzPct val="80000"/>
                <a:buFont typeface="Wingdings" pitchFamily="2" charset="2"/>
                <a:buNone/>
              </a:pPr>
              <a:endParaRPr lang="zh-CN" altLang="en-US">
                <a:solidFill>
                  <a:srgbClr val="FFFFFF"/>
                </a:solidFill>
                <a:ea typeface="楷体_GB2312" pitchFamily="49" charset="-122"/>
              </a:endParaRPr>
            </a:p>
          </p:txBody>
        </p:sp>
        <p:sp>
          <p:nvSpPr>
            <p:cNvPr id="6173" name="Text Box 12"/>
            <p:cNvSpPr txBox="1">
              <a:spLocks noChangeArrowheads="1"/>
            </p:cNvSpPr>
            <p:nvPr/>
          </p:nvSpPr>
          <p:spPr bwMode="auto">
            <a:xfrm>
              <a:off x="2653" y="1526"/>
              <a:ext cx="630" cy="497"/>
            </a:xfrm>
            <a:prstGeom prst="rect">
              <a:avLst/>
            </a:prstGeom>
            <a:noFill/>
            <a:ln w="101600" cmpd="thickThin">
              <a:noFill/>
              <a:miter lim="800000"/>
              <a:headEnd/>
              <a:tailEnd/>
            </a:ln>
          </p:spPr>
          <p:txBody>
            <a:bodyPr lIns="92075" tIns="46038" rIns="92075" bIns="46038">
              <a:spAutoFit/>
            </a:bodyPr>
            <a:lstStyle/>
            <a:p>
              <a:pPr algn="ctr" eaLnBrk="1" hangingPunct="1">
                <a:spcBef>
                  <a:spcPct val="10000"/>
                </a:spcBef>
                <a:buClr>
                  <a:srgbClr val="66FF33"/>
                </a:buClr>
                <a:buSzPct val="80000"/>
                <a:buFont typeface="Wingdings" pitchFamily="2" charset="2"/>
                <a:buNone/>
              </a:pPr>
              <a:r>
                <a:rPr lang="zh-CN" altLang="en-US" b="1" dirty="0">
                  <a:ea typeface="楷体_GB2312" pitchFamily="49" charset="-122"/>
                </a:rPr>
                <a:t>程序</a:t>
              </a:r>
            </a:p>
          </p:txBody>
        </p:sp>
      </p:grpSp>
      <p:sp>
        <p:nvSpPr>
          <p:cNvPr id="6150" name="Line 13"/>
          <p:cNvSpPr>
            <a:spLocks noChangeShapeType="1"/>
          </p:cNvSpPr>
          <p:nvPr/>
        </p:nvSpPr>
        <p:spPr bwMode="auto">
          <a:xfrm>
            <a:off x="3643313" y="4238625"/>
            <a:ext cx="563562" cy="0"/>
          </a:xfrm>
          <a:prstGeom prst="line">
            <a:avLst/>
          </a:prstGeom>
          <a:noFill/>
          <a:ln w="76200">
            <a:solidFill>
              <a:srgbClr val="CC3300"/>
            </a:solidFill>
            <a:round/>
            <a:headEnd/>
            <a:tailEnd type="stealth" w="lg" len="lg"/>
          </a:ln>
        </p:spPr>
        <p:txBody>
          <a:bodyPr lIns="92075" tIns="46038" rIns="92075" bIns="46038"/>
          <a:lstStyle/>
          <a:p>
            <a:endParaRPr lang="zh-CN" altLang="en-US"/>
          </a:p>
        </p:txBody>
      </p:sp>
      <p:sp>
        <p:nvSpPr>
          <p:cNvPr id="6151" name="Line 14"/>
          <p:cNvSpPr>
            <a:spLocks noChangeShapeType="1"/>
          </p:cNvSpPr>
          <p:nvPr/>
        </p:nvSpPr>
        <p:spPr bwMode="auto">
          <a:xfrm>
            <a:off x="5989638" y="3927475"/>
            <a:ext cx="504825" cy="0"/>
          </a:xfrm>
          <a:prstGeom prst="line">
            <a:avLst/>
          </a:prstGeom>
          <a:noFill/>
          <a:ln w="76200">
            <a:solidFill>
              <a:srgbClr val="CC3300"/>
            </a:solidFill>
            <a:round/>
            <a:headEnd/>
            <a:tailEnd type="stealth" w="lg" len="lg"/>
          </a:ln>
        </p:spPr>
        <p:txBody>
          <a:bodyPr lIns="92075" tIns="46038" rIns="92075" bIns="46038"/>
          <a:lstStyle/>
          <a:p>
            <a:endParaRPr lang="zh-CN" altLang="en-US"/>
          </a:p>
        </p:txBody>
      </p:sp>
      <p:pic>
        <p:nvPicPr>
          <p:cNvPr id="6152" name="Picture 15" descr="xiabiao"/>
          <p:cNvPicPr>
            <a:picLocks noChangeAspect="1" noChangeArrowheads="1" noCrop="1"/>
          </p:cNvPicPr>
          <p:nvPr/>
        </p:nvPicPr>
        <p:blipFill>
          <a:blip r:embed="rId3" cstate="print"/>
          <a:srcRect/>
          <a:stretch>
            <a:fillRect/>
          </a:stretch>
        </p:blipFill>
        <p:spPr bwMode="auto">
          <a:xfrm>
            <a:off x="4000500" y="2881313"/>
            <a:ext cx="2731740" cy="2708275"/>
          </a:xfrm>
          <a:prstGeom prst="rect">
            <a:avLst/>
          </a:prstGeom>
          <a:noFill/>
          <a:ln w="9525">
            <a:noFill/>
            <a:miter lim="800000"/>
            <a:headEnd/>
            <a:tailEnd/>
          </a:ln>
        </p:spPr>
      </p:pic>
      <p:grpSp>
        <p:nvGrpSpPr>
          <p:cNvPr id="3" name="Group 32"/>
          <p:cNvGrpSpPr>
            <a:grpSpLocks/>
          </p:cNvGrpSpPr>
          <p:nvPr/>
        </p:nvGrpSpPr>
        <p:grpSpPr bwMode="auto">
          <a:xfrm>
            <a:off x="323850" y="1797050"/>
            <a:ext cx="3167063" cy="3260725"/>
            <a:chOff x="341" y="1253"/>
            <a:chExt cx="1995" cy="2054"/>
          </a:xfrm>
        </p:grpSpPr>
        <p:graphicFrame>
          <p:nvGraphicFramePr>
            <p:cNvPr id="6164" name="Object 16"/>
            <p:cNvGraphicFramePr>
              <a:graphicFrameLocks noChangeAspect="1"/>
            </p:cNvGraphicFramePr>
            <p:nvPr/>
          </p:nvGraphicFramePr>
          <p:xfrm>
            <a:off x="476" y="1797"/>
            <a:ext cx="715" cy="716"/>
          </p:xfrm>
          <a:graphic>
            <a:graphicData uri="http://schemas.openxmlformats.org/presentationml/2006/ole">
              <p:oleObj spid="_x0000_s6164" name="剪辑" r:id="rId4" imgW="3452813" imgH="3459163" progId="">
                <p:embed/>
              </p:oleObj>
            </a:graphicData>
          </a:graphic>
        </p:graphicFrame>
        <p:sp>
          <p:nvSpPr>
            <p:cNvPr id="6165" name="Rectangle 20"/>
            <p:cNvSpPr>
              <a:spLocks noChangeArrowheads="1"/>
            </p:cNvSpPr>
            <p:nvPr/>
          </p:nvSpPr>
          <p:spPr bwMode="auto">
            <a:xfrm>
              <a:off x="598" y="1996"/>
              <a:ext cx="502" cy="292"/>
            </a:xfrm>
            <a:prstGeom prst="rect">
              <a:avLst/>
            </a:prstGeom>
            <a:noFill/>
            <a:ln w="19050">
              <a:noFill/>
              <a:miter lim="800000"/>
              <a:headEnd/>
              <a:tailEnd/>
            </a:ln>
          </p:spPr>
          <p:txBody>
            <a:bodyPr wrap="none" lIns="90000" tIns="46800" rIns="90000" bIns="46800" anchor="ctr">
              <a:spAutoFit/>
            </a:bodyPr>
            <a:lstStyle/>
            <a:p>
              <a:pPr algn="ctr" eaLnBrk="1" hangingPunct="1">
                <a:spcBef>
                  <a:spcPct val="20000"/>
                </a:spcBef>
              </a:pPr>
              <a:r>
                <a:rPr lang="zh-CN" altLang="en-US" sz="2400" b="1" dirty="0">
                  <a:latin typeface="隶书" pitchFamily="49" charset="-122"/>
                  <a:ea typeface="隶书" pitchFamily="49" charset="-122"/>
                </a:rPr>
                <a:t>色彩</a:t>
              </a:r>
              <a:endParaRPr lang="en-US" altLang="zh-CN" sz="2400" b="1" dirty="0">
                <a:solidFill>
                  <a:schemeClr val="tx2"/>
                </a:solidFill>
                <a:latin typeface="隶书" pitchFamily="49" charset="-122"/>
                <a:ea typeface="隶书" pitchFamily="49" charset="-122"/>
              </a:endParaRPr>
            </a:p>
          </p:txBody>
        </p:sp>
        <p:sp>
          <p:nvSpPr>
            <p:cNvPr id="6166" name="AutoShape 22" descr="花束"/>
            <p:cNvSpPr>
              <a:spLocks noChangeArrowheads="1"/>
            </p:cNvSpPr>
            <p:nvPr/>
          </p:nvSpPr>
          <p:spPr bwMode="auto">
            <a:xfrm>
              <a:off x="1157" y="1800"/>
              <a:ext cx="953" cy="450"/>
            </a:xfrm>
            <a:prstGeom prst="verticalScroll">
              <a:avLst>
                <a:gd name="adj" fmla="val 23630"/>
              </a:avLst>
            </a:prstGeom>
            <a:blipFill dpi="0" rotWithShape="0">
              <a:blip r:embed="rId5" cstate="print"/>
              <a:srcRect/>
              <a:tile tx="0" ty="0" sx="100000" sy="100000" flip="none" algn="tl"/>
            </a:blipFill>
            <a:ln w="19050">
              <a:solidFill>
                <a:srgbClr val="000099"/>
              </a:solidFill>
              <a:round/>
              <a:headEnd/>
              <a:tailEnd/>
            </a:ln>
          </p:spPr>
          <p:txBody>
            <a:bodyPr wrap="square" lIns="90000" tIns="46800" rIns="90000" bIns="46800" anchor="ctr">
              <a:spAutoFit/>
            </a:bodyPr>
            <a:lstStyle/>
            <a:p>
              <a:pPr algn="ctr" eaLnBrk="1" hangingPunct="1">
                <a:spcBef>
                  <a:spcPct val="20000"/>
                </a:spcBef>
              </a:pPr>
              <a:r>
                <a:rPr lang="zh-CN" altLang="en-US" sz="2400" b="1" dirty="0">
                  <a:solidFill>
                    <a:srgbClr val="0033CC"/>
                  </a:solidFill>
                  <a:ea typeface="隶书" pitchFamily="49" charset="-122"/>
                </a:rPr>
                <a:t>文字</a:t>
              </a:r>
            </a:p>
          </p:txBody>
        </p:sp>
        <p:sp>
          <p:nvSpPr>
            <p:cNvPr id="19" name="Rectangle 23"/>
            <p:cNvSpPr>
              <a:spLocks noChangeArrowheads="1"/>
            </p:cNvSpPr>
            <p:nvPr/>
          </p:nvSpPr>
          <p:spPr bwMode="auto">
            <a:xfrm>
              <a:off x="839" y="2976"/>
              <a:ext cx="793" cy="331"/>
            </a:xfrm>
            <a:prstGeom prst="rect">
              <a:avLst/>
            </a:prstGeom>
            <a:noFill/>
            <a:ln w="19050">
              <a:noFill/>
              <a:miter lim="800000"/>
              <a:headEnd/>
              <a:tailEnd/>
            </a:ln>
            <a:effectLst/>
          </p:spPr>
          <p:txBody>
            <a:bodyPr wrap="none" lIns="90000" tIns="46800" rIns="90000" bIns="46800" anchor="ctr">
              <a:spAutoFit/>
            </a:bodyPr>
            <a:lstStyle/>
            <a:p>
              <a:pPr algn="ctr" eaLnBrk="1" hangingPunct="1">
                <a:spcBef>
                  <a:spcPct val="20000"/>
                </a:spcBef>
                <a:defRPr/>
              </a:pPr>
              <a:r>
                <a:rPr lang="zh-CN" altLang="en-US" sz="2800" dirty="0">
                  <a:solidFill>
                    <a:schemeClr val="accent4"/>
                  </a:solidFill>
                  <a:ea typeface="隶书" pitchFamily="49" charset="-122"/>
                </a:rPr>
                <a:t>数字化</a:t>
              </a:r>
            </a:p>
          </p:txBody>
        </p:sp>
        <p:graphicFrame>
          <p:nvGraphicFramePr>
            <p:cNvPr id="6169" name="Object 17"/>
            <p:cNvGraphicFramePr>
              <a:graphicFrameLocks noChangeAspect="1"/>
            </p:cNvGraphicFramePr>
            <p:nvPr/>
          </p:nvGraphicFramePr>
          <p:xfrm>
            <a:off x="975" y="1344"/>
            <a:ext cx="612" cy="456"/>
          </p:xfrm>
          <a:graphic>
            <a:graphicData uri="http://schemas.openxmlformats.org/presentationml/2006/ole">
              <p:oleObj spid="_x0000_s6169" name="BMP 图象" r:id="rId6" imgW="971686" imgH="724001" progId="PBrush">
                <p:embed/>
              </p:oleObj>
            </a:graphicData>
          </a:graphic>
        </p:graphicFrame>
        <p:pic>
          <p:nvPicPr>
            <p:cNvPr id="6170" name="Picture 30" descr="xiong1"/>
            <p:cNvPicPr>
              <a:picLocks noChangeAspect="1" noChangeArrowheads="1"/>
            </p:cNvPicPr>
            <p:nvPr/>
          </p:nvPicPr>
          <p:blipFill>
            <a:blip r:embed="rId7" cstate="print"/>
            <a:srcRect/>
            <a:stretch>
              <a:fillRect/>
            </a:stretch>
          </p:blipFill>
          <p:spPr bwMode="auto">
            <a:xfrm>
              <a:off x="1111" y="2296"/>
              <a:ext cx="680" cy="581"/>
            </a:xfrm>
            <a:prstGeom prst="rect">
              <a:avLst/>
            </a:prstGeom>
            <a:noFill/>
            <a:ln w="9525">
              <a:noFill/>
              <a:miter lim="800000"/>
              <a:headEnd/>
              <a:tailEnd/>
            </a:ln>
          </p:spPr>
        </p:pic>
        <p:sp>
          <p:nvSpPr>
            <p:cNvPr id="6171" name="Oval 31"/>
            <p:cNvSpPr>
              <a:spLocks noChangeArrowheads="1"/>
            </p:cNvSpPr>
            <p:nvPr/>
          </p:nvSpPr>
          <p:spPr bwMode="auto">
            <a:xfrm>
              <a:off x="341" y="1253"/>
              <a:ext cx="1995" cy="1723"/>
            </a:xfrm>
            <a:prstGeom prst="ellipse">
              <a:avLst/>
            </a:prstGeom>
            <a:noFill/>
            <a:ln w="9525">
              <a:solidFill>
                <a:srgbClr val="CC6600"/>
              </a:solidFill>
              <a:round/>
              <a:headEnd/>
              <a:tailEnd/>
            </a:ln>
          </p:spPr>
          <p:txBody>
            <a:bodyPr wrap="none" anchor="ctr"/>
            <a:lstStyle/>
            <a:p>
              <a:pPr algn="ctr" eaLnBrk="1" hangingPunct="1"/>
              <a:endParaRPr lang="zh-CN" altLang="en-US"/>
            </a:p>
          </p:txBody>
        </p:sp>
      </p:grpSp>
      <p:grpSp>
        <p:nvGrpSpPr>
          <p:cNvPr id="4" name="Group 35"/>
          <p:cNvGrpSpPr>
            <a:grpSpLocks/>
          </p:cNvGrpSpPr>
          <p:nvPr/>
        </p:nvGrpSpPr>
        <p:grpSpPr bwMode="auto">
          <a:xfrm>
            <a:off x="6751638" y="952500"/>
            <a:ext cx="2032000" cy="2197101"/>
            <a:chOff x="4446" y="1434"/>
            <a:chExt cx="1280" cy="1384"/>
          </a:xfrm>
        </p:grpSpPr>
        <p:pic>
          <p:nvPicPr>
            <p:cNvPr id="6162" name="Picture 33" descr="xiong2"/>
            <p:cNvPicPr>
              <a:picLocks noChangeAspect="1" noChangeArrowheads="1"/>
            </p:cNvPicPr>
            <p:nvPr/>
          </p:nvPicPr>
          <p:blipFill>
            <a:blip r:embed="rId8" cstate="print"/>
            <a:srcRect/>
            <a:stretch>
              <a:fillRect/>
            </a:stretch>
          </p:blipFill>
          <p:spPr bwMode="auto">
            <a:xfrm>
              <a:off x="4513" y="1434"/>
              <a:ext cx="1021" cy="873"/>
            </a:xfrm>
            <a:prstGeom prst="rect">
              <a:avLst/>
            </a:prstGeom>
            <a:noFill/>
            <a:ln w="9525">
              <a:noFill/>
              <a:miter lim="800000"/>
              <a:headEnd/>
              <a:tailEnd/>
            </a:ln>
          </p:spPr>
        </p:pic>
        <p:sp>
          <p:nvSpPr>
            <p:cNvPr id="26" name="Rectangle 34"/>
            <p:cNvSpPr>
              <a:spLocks noChangeArrowheads="1"/>
            </p:cNvSpPr>
            <p:nvPr/>
          </p:nvSpPr>
          <p:spPr bwMode="auto">
            <a:xfrm>
              <a:off x="4446" y="2295"/>
              <a:ext cx="1280" cy="523"/>
            </a:xfrm>
            <a:prstGeom prst="rect">
              <a:avLst/>
            </a:prstGeom>
            <a:noFill/>
            <a:ln w="9525">
              <a:noFill/>
              <a:miter lim="800000"/>
              <a:headEnd/>
              <a:tailEnd/>
            </a:ln>
            <a:effectLst/>
          </p:spPr>
          <p:txBody>
            <a:bodyPr wrap="none">
              <a:spAutoFit/>
            </a:bodyPr>
            <a:lstStyle/>
            <a:p>
              <a:pPr algn="ctr" eaLnBrk="1" hangingPunct="1">
                <a:defRPr/>
              </a:pPr>
              <a:r>
                <a:rPr lang="zh-CN" altLang="en-US" sz="2400" b="1" dirty="0">
                  <a:solidFill>
                    <a:schemeClr val="accent4"/>
                  </a:solidFill>
                  <a:latin typeface="华文楷体" pitchFamily="2" charset="-122"/>
                  <a:ea typeface="华文楷体" pitchFamily="2" charset="-122"/>
                </a:rPr>
                <a:t>结果</a:t>
              </a:r>
            </a:p>
            <a:p>
              <a:pPr algn="ctr" eaLnBrk="1" hangingPunct="1">
                <a:defRPr/>
              </a:pPr>
              <a:r>
                <a:rPr lang="zh-CN" altLang="en-US" sz="2400" b="1" dirty="0">
                  <a:solidFill>
                    <a:schemeClr val="accent4"/>
                  </a:solidFill>
                  <a:latin typeface="华文楷体" pitchFamily="2" charset="-122"/>
                  <a:ea typeface="华文楷体" pitchFamily="2" charset="-122"/>
                </a:rPr>
                <a:t>符合人的习惯</a:t>
              </a:r>
            </a:p>
          </p:txBody>
        </p:sp>
      </p:grpSp>
      <p:sp>
        <p:nvSpPr>
          <p:cNvPr id="27" name="矩形 42"/>
          <p:cNvSpPr>
            <a:spLocks noChangeArrowheads="1"/>
          </p:cNvSpPr>
          <p:nvPr/>
        </p:nvSpPr>
        <p:spPr bwMode="auto">
          <a:xfrm>
            <a:off x="849313" y="5157788"/>
            <a:ext cx="3165475" cy="1076325"/>
          </a:xfrm>
          <a:prstGeom prst="rect">
            <a:avLst/>
          </a:prstGeom>
          <a:solidFill>
            <a:schemeClr val="accent6">
              <a:lumMod val="50000"/>
            </a:schemeClr>
          </a:solidFill>
          <a:ln>
            <a:noFill/>
          </a:ln>
        </p:spPr>
        <p:txBody>
          <a:bodyPr>
            <a:spAutoFit/>
          </a:bodyPr>
          <a:lstStyle/>
          <a:p>
            <a:pPr algn="ctr" eaLnBrk="1" hangingPunct="1">
              <a:buClr>
                <a:schemeClr val="hlink"/>
              </a:buClr>
              <a:buSzPct val="60000"/>
              <a:defRPr/>
            </a:pPr>
            <a:r>
              <a:rPr lang="zh-CN" altLang="en-US" dirty="0">
                <a:solidFill>
                  <a:schemeClr val="bg1"/>
                </a:solidFill>
                <a:latin typeface="微软雅黑" panose="020B0503020204020204" pitchFamily="34" charset="-122"/>
                <a:ea typeface="微软雅黑" panose="020B0503020204020204" pitchFamily="34" charset="-122"/>
              </a:rPr>
              <a:t> 方便物理实现</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1" hangingPunct="1">
              <a:buClr>
                <a:schemeClr val="hlink"/>
              </a:buClr>
              <a:buSzPct val="60000"/>
              <a:defRPr/>
            </a:pPr>
            <a:r>
              <a:rPr lang="zh-CN" altLang="en-US" dirty="0">
                <a:solidFill>
                  <a:schemeClr val="bg1"/>
                </a:solidFill>
                <a:latin typeface="微软雅黑" panose="020B0503020204020204" pitchFamily="34" charset="-122"/>
                <a:ea typeface="微软雅黑" panose="020B0503020204020204" pitchFamily="34" charset="-122"/>
              </a:rPr>
              <a:t> 运算控制简单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dirty="0" smtClean="0">
                <a:solidFill>
                  <a:schemeClr val="bg1"/>
                </a:solidFill>
                <a:latin typeface="方正姚体" pitchFamily="2" charset="-122"/>
                <a:ea typeface="方正姚体" pitchFamily="2" charset="-122"/>
                <a:cs typeface="Times New Roman" pitchFamily="18" charset="0"/>
              </a:rPr>
              <a:t>第</a:t>
            </a:r>
            <a:r>
              <a:rPr lang="en-US" altLang="zh-CN" sz="3600" dirty="0" smtClean="0">
                <a:solidFill>
                  <a:schemeClr val="bg1"/>
                </a:solidFill>
                <a:latin typeface="方正姚体" pitchFamily="2" charset="-122"/>
                <a:ea typeface="方正姚体" pitchFamily="2" charset="-122"/>
                <a:cs typeface="Times New Roman" pitchFamily="18" charset="0"/>
              </a:rPr>
              <a:t>2</a:t>
            </a:r>
            <a:r>
              <a:rPr lang="zh-CN" altLang="en-US" sz="3600" dirty="0" smtClean="0">
                <a:solidFill>
                  <a:schemeClr val="bg1"/>
                </a:solidFill>
                <a:latin typeface="方正姚体" pitchFamily="2" charset="-122"/>
                <a:ea typeface="方正姚体" pitchFamily="2" charset="-122"/>
                <a:cs typeface="Times New Roman" pitchFamily="18" charset="0"/>
              </a:rPr>
              <a:t>章 计算机信息数字化</a:t>
            </a:r>
            <a:r>
              <a:rPr lang="zh-CN" altLang="en-US" sz="3600" dirty="0">
                <a:solidFill>
                  <a:schemeClr val="bg1"/>
                </a:solidFill>
                <a:latin typeface="方正姚体" pitchFamily="2" charset="-122"/>
                <a:ea typeface="方正姚体" pitchFamily="2" charset="-122"/>
                <a:cs typeface="Times New Roman" pitchFamily="18" charset="0"/>
              </a:rPr>
              <a:t>基础</a:t>
            </a:r>
          </a:p>
        </p:txBody>
      </p:sp>
      <p:grpSp>
        <p:nvGrpSpPr>
          <p:cNvPr id="5" name="组合 32"/>
          <p:cNvGrpSpPr>
            <a:grpSpLocks/>
          </p:cNvGrpSpPr>
          <p:nvPr/>
        </p:nvGrpSpPr>
        <p:grpSpPr bwMode="auto">
          <a:xfrm>
            <a:off x="2987824" y="1268759"/>
            <a:ext cx="5905351" cy="5471765"/>
            <a:chOff x="2732829" y="1102456"/>
            <a:chExt cx="6108542" cy="5612668"/>
          </a:xfrm>
        </p:grpSpPr>
        <p:graphicFrame>
          <p:nvGraphicFramePr>
            <p:cNvPr id="6160" name="Object 5"/>
            <p:cNvGraphicFramePr>
              <a:graphicFrameLocks noChangeAspect="1"/>
            </p:cNvGraphicFramePr>
            <p:nvPr/>
          </p:nvGraphicFramePr>
          <p:xfrm>
            <a:off x="5715008" y="4786322"/>
            <a:ext cx="3126363" cy="1928802"/>
          </p:xfrm>
          <a:graphic>
            <a:graphicData uri="http://schemas.openxmlformats.org/presentationml/2006/ole">
              <p:oleObj spid="_x0000_s6160" name="BMP 图象" r:id="rId9" imgW="5020376" imgH="3561905" progId="PBrush">
                <p:embed/>
              </p:oleObj>
            </a:graphicData>
          </a:graphic>
        </p:graphicFrame>
        <p:graphicFrame>
          <p:nvGraphicFramePr>
            <p:cNvPr id="6161" name="Object 6"/>
            <p:cNvGraphicFramePr>
              <a:graphicFrameLocks noChangeAspect="1"/>
            </p:cNvGraphicFramePr>
            <p:nvPr/>
          </p:nvGraphicFramePr>
          <p:xfrm>
            <a:off x="2732829" y="1102456"/>
            <a:ext cx="1395412" cy="1990725"/>
          </p:xfrm>
          <a:graphic>
            <a:graphicData uri="http://schemas.openxmlformats.org/presentationml/2006/ole">
              <p:oleObj spid="_x0000_s6161" name="位图图像" r:id="rId10" imgW="5020376" imgH="3561905" progId="PBrush">
                <p:embed/>
              </p:oleObj>
            </a:graphicData>
          </a:graphic>
        </p:graphicFrame>
      </p:grpSp>
      <p:sp>
        <p:nvSpPr>
          <p:cNvPr id="1043" name="Rectangle 4"/>
          <p:cNvSpPr>
            <a:spLocks noChangeArrowheads="1"/>
          </p:cNvSpPr>
          <p:nvPr/>
        </p:nvSpPr>
        <p:spPr bwMode="auto">
          <a:xfrm>
            <a:off x="179388" y="817563"/>
            <a:ext cx="5054600" cy="523875"/>
          </a:xfrm>
          <a:prstGeom prst="rect">
            <a:avLst/>
          </a:prstGeom>
          <a:solidFill>
            <a:srgbClr val="C00000"/>
          </a:solidFill>
          <a:ln>
            <a:noFill/>
          </a:ln>
        </p:spPr>
        <p:txBody>
          <a:bodyPr>
            <a:spAutoFit/>
          </a:bodyPr>
          <a:lstStyle/>
          <a:p>
            <a:pPr eaLnBrk="1" hangingPunct="1">
              <a:defRPr/>
            </a:pPr>
            <a:r>
              <a:rPr lang="zh-CN" altLang="en-US" sz="2800" b="1" u="sng" dirty="0">
                <a:solidFill>
                  <a:schemeClr val="bg1"/>
                </a:solidFill>
                <a:effectLst>
                  <a:outerShdw blurRad="38100" dist="38100" dir="2700000" algn="tl">
                    <a:srgbClr val="000000">
                      <a:alpha val="43137"/>
                    </a:srgbClr>
                  </a:outerShdw>
                </a:effectLst>
                <a:latin typeface="华文楷体" pitchFamily="2" charset="-122"/>
                <a:ea typeface="华文楷体" pitchFamily="2" charset="-122"/>
              </a:rPr>
              <a:t>问题导入</a:t>
            </a:r>
            <a:r>
              <a:rPr lang="en-US" altLang="zh-CN" sz="2800" b="1" u="sng" dirty="0">
                <a:solidFill>
                  <a:schemeClr val="bg1"/>
                </a:solidFill>
                <a:effectLst>
                  <a:outerShdw blurRad="38100" dist="38100" dir="2700000" algn="tl">
                    <a:srgbClr val="000000">
                      <a:alpha val="43137"/>
                    </a:srgbClr>
                  </a:outerShdw>
                </a:effectLst>
                <a:latin typeface="华文楷体" pitchFamily="2" charset="-122"/>
                <a:ea typeface="华文楷体" pitchFamily="2" charset="-122"/>
              </a:rPr>
              <a:t>:</a:t>
            </a:r>
            <a:r>
              <a:rPr lang="zh-CN" altLang="en-US" sz="2800" b="1" dirty="0">
                <a:solidFill>
                  <a:schemeClr val="bg1"/>
                </a:solidFill>
                <a:latin typeface="华文楷体" pitchFamily="2" charset="-122"/>
                <a:ea typeface="华文楷体" pitchFamily="2" charset="-122"/>
              </a:rPr>
              <a:t>为什么要用二进制</a:t>
            </a:r>
            <a:r>
              <a:rPr lang="en-US" altLang="zh-CN" sz="2800" b="1" dirty="0">
                <a:solidFill>
                  <a:schemeClr val="bg1"/>
                </a:solidFill>
                <a:latin typeface="华文楷体" pitchFamily="2" charset="-122"/>
                <a:ea typeface="华文楷体" pitchFamily="2" charset="-122"/>
              </a:rPr>
              <a:t>?</a:t>
            </a:r>
            <a:endParaRPr lang="zh-CN" altLang="en-US" sz="2800" b="1" dirty="0">
              <a:solidFill>
                <a:schemeClr val="bg1"/>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amond(in)">
                                      <p:cBhvr>
                                        <p:cTn id="2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11" name="TextBox 10"/>
          <p:cNvSpPr txBox="1"/>
          <p:nvPr/>
        </p:nvSpPr>
        <p:spPr>
          <a:xfrm>
            <a:off x="107504" y="764704"/>
            <a:ext cx="9036496" cy="5478423"/>
          </a:xfrm>
          <a:prstGeom prst="rect">
            <a:avLst/>
          </a:prstGeom>
          <a:noFill/>
        </p:spPr>
        <p:txBody>
          <a:bodyPr wrap="square" rtlCol="0">
            <a:spAutoFit/>
          </a:bodyPr>
          <a:lstStyle/>
          <a:p>
            <a:pPr>
              <a:spcBef>
                <a:spcPts val="600"/>
              </a:spcBef>
              <a:buFont typeface="Wingdings" pitchFamily="2" charset="2"/>
              <a:buChar char="l"/>
            </a:pPr>
            <a:r>
              <a:rPr lang="zh-CN" altLang="en-US" sz="3000" b="1" dirty="0" smtClean="0">
                <a:solidFill>
                  <a:srgbClr val="0033CC"/>
                </a:solidFill>
                <a:latin typeface="华文楷体" pitchFamily="2" charset="-122"/>
                <a:ea typeface="华文楷体" pitchFamily="2" charset="-122"/>
              </a:rPr>
              <a:t>对于确定的模（</a:t>
            </a:r>
            <a:r>
              <a:rPr lang="en-US" sz="3000" b="1" i="1" dirty="0" smtClean="0">
                <a:solidFill>
                  <a:srgbClr val="0033CC"/>
                </a:solidFill>
                <a:latin typeface="华文楷体" pitchFamily="2" charset="-122"/>
                <a:ea typeface="华文楷体" pitchFamily="2" charset="-122"/>
              </a:rPr>
              <a:t>n</a:t>
            </a:r>
            <a:r>
              <a:rPr lang="zh-CN" altLang="en-US" sz="3000" b="1" dirty="0" smtClean="0">
                <a:solidFill>
                  <a:srgbClr val="0033CC"/>
                </a:solidFill>
                <a:latin typeface="华文楷体" pitchFamily="2" charset="-122"/>
                <a:ea typeface="华文楷体" pitchFamily="2" charset="-122"/>
              </a:rPr>
              <a:t>位二进制数，其模为</a:t>
            </a:r>
            <a:r>
              <a:rPr lang="en-US" sz="3000" b="1" dirty="0" smtClean="0">
                <a:solidFill>
                  <a:srgbClr val="0033CC"/>
                </a:solidFill>
                <a:latin typeface="华文楷体" pitchFamily="2" charset="-122"/>
                <a:ea typeface="华文楷体" pitchFamily="2" charset="-122"/>
              </a:rPr>
              <a:t>2</a:t>
            </a:r>
            <a:r>
              <a:rPr lang="en-US" sz="3000" b="1" i="1" baseline="30000" dirty="0" smtClean="0">
                <a:solidFill>
                  <a:srgbClr val="0033CC"/>
                </a:solidFill>
                <a:latin typeface="华文楷体" pitchFamily="2" charset="-122"/>
                <a:ea typeface="华文楷体" pitchFamily="2" charset="-122"/>
              </a:rPr>
              <a:t>n</a:t>
            </a:r>
            <a:r>
              <a:rPr lang="zh-CN" altLang="en-US" sz="3000" b="1" dirty="0" smtClean="0">
                <a:solidFill>
                  <a:srgbClr val="0033CC"/>
                </a:solidFill>
                <a:latin typeface="华文楷体" pitchFamily="2" charset="-122"/>
                <a:ea typeface="华文楷体" pitchFamily="2" charset="-122"/>
              </a:rPr>
              <a:t>），从某数减去一个小于模的数（</a:t>
            </a:r>
            <a:r>
              <a:rPr lang="en-US" altLang="zh-CN" sz="3000" b="1" dirty="0" smtClean="0">
                <a:solidFill>
                  <a:srgbClr val="0033CC"/>
                </a:solidFill>
                <a:latin typeface="华文楷体" pitchFamily="2" charset="-122"/>
                <a:ea typeface="华文楷体" pitchFamily="2" charset="-122"/>
              </a:rPr>
              <a:t>8-5</a:t>
            </a:r>
            <a:r>
              <a:rPr lang="zh-CN" altLang="en-US" sz="3000" b="1" dirty="0" smtClean="0">
                <a:solidFill>
                  <a:srgbClr val="0033CC"/>
                </a:solidFill>
                <a:latin typeface="华文楷体" pitchFamily="2" charset="-122"/>
                <a:ea typeface="华文楷体" pitchFamily="2" charset="-122"/>
              </a:rPr>
              <a:t>），总可以用加上其模与该数之差来代替（</a:t>
            </a:r>
            <a:r>
              <a:rPr lang="en-US" altLang="zh-CN" sz="3000" b="1" dirty="0" smtClean="0">
                <a:solidFill>
                  <a:srgbClr val="0033CC"/>
                </a:solidFill>
                <a:latin typeface="华文楷体" pitchFamily="2" charset="-122"/>
                <a:ea typeface="华文楷体" pitchFamily="2" charset="-122"/>
              </a:rPr>
              <a:t>12-5=7</a:t>
            </a:r>
            <a:r>
              <a:rPr lang="zh-CN" altLang="en-US" sz="3000" b="1" dirty="0" smtClean="0">
                <a:solidFill>
                  <a:srgbClr val="0033CC"/>
                </a:solidFill>
                <a:latin typeface="华文楷体" pitchFamily="2" charset="-122"/>
                <a:ea typeface="华文楷体" pitchFamily="2" charset="-122"/>
              </a:rPr>
              <a:t>）。</a:t>
            </a:r>
            <a:r>
              <a:rPr lang="zh-CN" altLang="en-US" sz="3000" b="1" dirty="0" smtClean="0">
                <a:latin typeface="华文楷体" pitchFamily="2" charset="-122"/>
                <a:ea typeface="华文楷体" pitchFamily="2" charset="-122"/>
              </a:rPr>
              <a:t>所以可以用</a:t>
            </a:r>
            <a:r>
              <a:rPr lang="zh-CN" altLang="en-US" sz="3000" b="1" dirty="0" smtClean="0">
                <a:solidFill>
                  <a:srgbClr val="CC0066"/>
                </a:solidFill>
                <a:latin typeface="华文楷体" pitchFamily="2" charset="-122"/>
                <a:ea typeface="华文楷体" pitchFamily="2" charset="-122"/>
              </a:rPr>
              <a:t>模与某数之差（</a:t>
            </a:r>
            <a:r>
              <a:rPr lang="en-US" altLang="zh-CN" sz="3000" b="1" dirty="0" smtClean="0">
                <a:solidFill>
                  <a:srgbClr val="CC0066"/>
                </a:solidFill>
                <a:latin typeface="华文楷体" pitchFamily="2" charset="-122"/>
                <a:ea typeface="华文楷体" pitchFamily="2" charset="-122"/>
              </a:rPr>
              <a:t>7</a:t>
            </a:r>
            <a:r>
              <a:rPr lang="zh-CN" altLang="en-US" sz="3000" b="1" dirty="0" smtClean="0">
                <a:solidFill>
                  <a:srgbClr val="CC0066"/>
                </a:solidFill>
                <a:latin typeface="华文楷体" pitchFamily="2" charset="-122"/>
                <a:ea typeface="华文楷体" pitchFamily="2" charset="-122"/>
              </a:rPr>
              <a:t>）</a:t>
            </a:r>
            <a:r>
              <a:rPr lang="zh-CN" altLang="en-US" sz="3000" b="1" dirty="0" smtClean="0">
                <a:latin typeface="华文楷体" pitchFamily="2" charset="-122"/>
                <a:ea typeface="华文楷体" pitchFamily="2" charset="-122"/>
              </a:rPr>
              <a:t>表示</a:t>
            </a:r>
            <a:r>
              <a:rPr lang="zh-CN" altLang="en-US" sz="3000" b="1" dirty="0" smtClean="0">
                <a:solidFill>
                  <a:srgbClr val="CC0066"/>
                </a:solidFill>
                <a:latin typeface="华文楷体" pitchFamily="2" charset="-122"/>
                <a:ea typeface="华文楷体" pitchFamily="2" charset="-122"/>
              </a:rPr>
              <a:t>该数对应的负数（</a:t>
            </a:r>
            <a:r>
              <a:rPr lang="en-US" altLang="zh-CN" sz="3000" b="1" dirty="0" smtClean="0">
                <a:solidFill>
                  <a:srgbClr val="CC0066"/>
                </a:solidFill>
                <a:latin typeface="华文楷体" pitchFamily="2" charset="-122"/>
                <a:ea typeface="华文楷体" pitchFamily="2" charset="-122"/>
              </a:rPr>
              <a:t>-5</a:t>
            </a:r>
            <a:r>
              <a:rPr lang="zh-CN" altLang="en-US" sz="3000" b="1" dirty="0" smtClean="0">
                <a:solidFill>
                  <a:srgbClr val="CC0066"/>
                </a:solidFill>
                <a:latin typeface="华文楷体" pitchFamily="2" charset="-122"/>
                <a:ea typeface="华文楷体" pitchFamily="2" charset="-122"/>
              </a:rPr>
              <a:t>）</a:t>
            </a:r>
            <a:r>
              <a:rPr lang="zh-CN" altLang="en-US" sz="3000" b="1" dirty="0" smtClean="0">
                <a:latin typeface="华文楷体" pitchFamily="2" charset="-122"/>
                <a:ea typeface="华文楷体" pitchFamily="2" charset="-122"/>
              </a:rPr>
              <a:t>，这种模与该数之“差”的形式就是数的补码（</a:t>
            </a:r>
            <a:r>
              <a:rPr lang="en-US" altLang="zh-CN" sz="3000" b="1" dirty="0" smtClean="0">
                <a:latin typeface="华文楷体" pitchFamily="2" charset="-122"/>
                <a:ea typeface="华文楷体" pitchFamily="2" charset="-122"/>
              </a:rPr>
              <a:t>+7</a:t>
            </a:r>
            <a:r>
              <a:rPr lang="zh-CN" altLang="en-US" sz="3000" b="1" dirty="0" smtClean="0">
                <a:latin typeface="华文楷体" pitchFamily="2" charset="-122"/>
                <a:ea typeface="华文楷体" pitchFamily="2" charset="-122"/>
              </a:rPr>
              <a:t>是</a:t>
            </a:r>
            <a:r>
              <a:rPr lang="en-US" altLang="zh-CN" sz="3000" b="1" dirty="0" smtClean="0">
                <a:latin typeface="华文楷体" pitchFamily="2" charset="-122"/>
                <a:ea typeface="华文楷体" pitchFamily="2" charset="-122"/>
              </a:rPr>
              <a:t>-5</a:t>
            </a:r>
            <a:r>
              <a:rPr lang="zh-CN" altLang="en-US" sz="3000" b="1" dirty="0" smtClean="0">
                <a:latin typeface="华文楷体" pitchFamily="2" charset="-122"/>
                <a:ea typeface="华文楷体" pitchFamily="2" charset="-122"/>
              </a:rPr>
              <a:t>的补码）。</a:t>
            </a:r>
            <a:endParaRPr lang="en-US" altLang="zh-CN" sz="3000" b="1" dirty="0" smtClean="0">
              <a:latin typeface="华文楷体" pitchFamily="2" charset="-122"/>
              <a:ea typeface="华文楷体" pitchFamily="2" charset="-122"/>
            </a:endParaRPr>
          </a:p>
          <a:p>
            <a:pPr>
              <a:spcBef>
                <a:spcPts val="600"/>
              </a:spcBef>
              <a:buFont typeface="Wingdings" pitchFamily="2" charset="2"/>
              <a:buChar char="l"/>
            </a:pPr>
            <a:r>
              <a:rPr lang="zh-CN" altLang="en-US" sz="3000" b="1" dirty="0" smtClean="0">
                <a:latin typeface="华文楷体" pitchFamily="2" charset="-122"/>
                <a:ea typeface="华文楷体" pitchFamily="2" charset="-122"/>
              </a:rPr>
              <a:t>引进补码，可以使减法化作“加一个负的减数”的加法来完成，这样可以只需加法器，以减少逻辑电路的种类，提高硬件的可靠性。</a:t>
            </a:r>
            <a:endParaRPr lang="en-US" altLang="zh-CN" sz="3000" b="1" dirty="0" smtClean="0">
              <a:latin typeface="华文楷体" pitchFamily="2" charset="-122"/>
              <a:ea typeface="华文楷体" pitchFamily="2" charset="-122"/>
            </a:endParaRPr>
          </a:p>
          <a:p>
            <a:pPr>
              <a:spcBef>
                <a:spcPts val="600"/>
              </a:spcBef>
              <a:buFont typeface="Wingdings" pitchFamily="2" charset="2"/>
              <a:buChar char="l"/>
            </a:pPr>
            <a:r>
              <a:rPr lang="zh-CN" altLang="en-US" sz="3000" b="1" dirty="0" smtClean="0">
                <a:latin typeface="华文楷体" pitchFamily="2" charset="-122"/>
                <a:ea typeface="华文楷体" pitchFamily="2" charset="-122"/>
              </a:rPr>
              <a:t>加、减补码运算规则：</a:t>
            </a:r>
            <a:endParaRPr lang="en-US" altLang="zh-CN" sz="3000" b="1" dirty="0" smtClean="0">
              <a:latin typeface="华文楷体" pitchFamily="2" charset="-122"/>
              <a:ea typeface="华文楷体" pitchFamily="2" charset="-122"/>
            </a:endParaRPr>
          </a:p>
          <a:p>
            <a:pPr>
              <a:spcBef>
                <a:spcPts val="600"/>
              </a:spcBef>
            </a:pPr>
            <a:r>
              <a:rPr lang="en-US" sz="3000" b="1" dirty="0" smtClean="0">
                <a:solidFill>
                  <a:srgbClr val="C00000"/>
                </a:solidFill>
                <a:latin typeface="华文楷体" pitchFamily="2" charset="-122"/>
                <a:ea typeface="华文楷体" pitchFamily="2" charset="-122"/>
              </a:rPr>
              <a:t>    [X</a:t>
            </a:r>
            <a:r>
              <a:rPr lang="en-US" altLang="zh-CN" sz="3000" b="1" dirty="0" smtClean="0">
                <a:solidFill>
                  <a:srgbClr val="C00000"/>
                </a:solidFill>
                <a:latin typeface="华文楷体" pitchFamily="2" charset="-122"/>
                <a:ea typeface="华文楷体" pitchFamily="2" charset="-122"/>
              </a:rPr>
              <a:t>±</a:t>
            </a:r>
            <a:r>
              <a:rPr lang="en-US" sz="3000" b="1" dirty="0" smtClean="0">
                <a:solidFill>
                  <a:srgbClr val="C00000"/>
                </a:solidFill>
                <a:latin typeface="华文楷体" pitchFamily="2" charset="-122"/>
                <a:ea typeface="华文楷体" pitchFamily="2" charset="-122"/>
              </a:rPr>
              <a:t>Y]</a:t>
            </a:r>
            <a:r>
              <a:rPr lang="zh-CN" altLang="en-US" sz="3000" b="1" dirty="0" smtClean="0">
                <a:solidFill>
                  <a:srgbClr val="C00000"/>
                </a:solidFill>
                <a:latin typeface="华文楷体" pitchFamily="2" charset="-122"/>
                <a:ea typeface="华文楷体" pitchFamily="2" charset="-122"/>
              </a:rPr>
              <a:t>补码</a:t>
            </a:r>
            <a:r>
              <a:rPr lang="en-US" sz="3000" b="1" dirty="0" smtClean="0">
                <a:solidFill>
                  <a:srgbClr val="C00000"/>
                </a:solidFill>
                <a:latin typeface="华文楷体" pitchFamily="2" charset="-122"/>
                <a:ea typeface="华文楷体" pitchFamily="2" charset="-122"/>
              </a:rPr>
              <a:t>=[X]</a:t>
            </a:r>
            <a:r>
              <a:rPr lang="zh-CN" altLang="en-US" sz="3000" b="1" dirty="0" smtClean="0">
                <a:solidFill>
                  <a:srgbClr val="C00000"/>
                </a:solidFill>
                <a:latin typeface="华文楷体" pitchFamily="2" charset="-122"/>
                <a:ea typeface="华文楷体" pitchFamily="2" charset="-122"/>
              </a:rPr>
              <a:t>补码</a:t>
            </a:r>
            <a:r>
              <a:rPr lang="en-US" altLang="zh-CN" sz="3000" b="1" dirty="0" smtClean="0">
                <a:solidFill>
                  <a:srgbClr val="C00000"/>
                </a:solidFill>
                <a:latin typeface="华文楷体" pitchFamily="2" charset="-122"/>
                <a:ea typeface="华文楷体" pitchFamily="2" charset="-122"/>
              </a:rPr>
              <a:t>±</a:t>
            </a:r>
            <a:r>
              <a:rPr lang="en-US" sz="3000" b="1" dirty="0" smtClean="0">
                <a:solidFill>
                  <a:srgbClr val="C00000"/>
                </a:solidFill>
                <a:latin typeface="华文楷体" pitchFamily="2" charset="-122"/>
                <a:ea typeface="华文楷体" pitchFamily="2" charset="-122"/>
              </a:rPr>
              <a:t>[Y]</a:t>
            </a:r>
            <a:r>
              <a:rPr lang="zh-CN" altLang="en-US" sz="3000" b="1" dirty="0" smtClean="0">
                <a:solidFill>
                  <a:srgbClr val="C00000"/>
                </a:solidFill>
                <a:latin typeface="华文楷体" pitchFamily="2" charset="-122"/>
                <a:ea typeface="华文楷体" pitchFamily="2" charset="-122"/>
              </a:rPr>
              <a:t>补码</a:t>
            </a:r>
            <a:endParaRPr lang="en-US" altLang="zh-CN" sz="3000" b="1" dirty="0" smtClean="0">
              <a:solidFill>
                <a:srgbClr val="C00000"/>
              </a:solidFill>
              <a:latin typeface="华文楷体" pitchFamily="2" charset="-122"/>
              <a:ea typeface="华文楷体" pitchFamily="2" charset="-122"/>
            </a:endParaRPr>
          </a:p>
          <a:p>
            <a:pPr lvl="1">
              <a:spcBef>
                <a:spcPts val="600"/>
              </a:spcBef>
            </a:pPr>
            <a:r>
              <a:rPr lang="en-US" sz="3000" b="1" dirty="0" smtClean="0">
                <a:latin typeface="华文楷体" pitchFamily="2" charset="-122"/>
                <a:ea typeface="华文楷体" pitchFamily="2" charset="-122"/>
              </a:rPr>
              <a:t>[</a:t>
            </a:r>
            <a:r>
              <a:rPr lang="zh-CN" altLang="en-US" sz="3000" b="1" dirty="0" smtClean="0">
                <a:latin typeface="华文楷体" pitchFamily="2" charset="-122"/>
                <a:ea typeface="华文楷体" pitchFamily="2" charset="-122"/>
              </a:rPr>
              <a:t>例</a:t>
            </a:r>
            <a:r>
              <a:rPr lang="en-US" sz="3000" b="1" dirty="0" smtClean="0">
                <a:latin typeface="华文楷体" pitchFamily="2" charset="-122"/>
                <a:ea typeface="华文楷体" pitchFamily="2" charset="-122"/>
              </a:rPr>
              <a:t>2–9</a:t>
            </a:r>
            <a:r>
              <a:rPr lang="zh-CN" altLang="en-US" sz="3000" b="1" dirty="0" smtClean="0">
                <a:latin typeface="华文楷体" pitchFamily="2" charset="-122"/>
                <a:ea typeface="华文楷体" pitchFamily="2" charset="-122"/>
              </a:rPr>
              <a:t>、</a:t>
            </a:r>
            <a:r>
              <a:rPr lang="en-US" sz="3000" b="1" dirty="0" smtClean="0">
                <a:latin typeface="华文楷体" pitchFamily="2" charset="-122"/>
                <a:ea typeface="华文楷体" pitchFamily="2" charset="-122"/>
              </a:rPr>
              <a:t>10] </a:t>
            </a:r>
            <a:r>
              <a:rPr lang="en-US" altLang="zh-CN" sz="3000" b="1" dirty="0" smtClean="0">
                <a:latin typeface="华文楷体" pitchFamily="2" charset="-122"/>
                <a:ea typeface="华文楷体" pitchFamily="2" charset="-122"/>
              </a:rPr>
              <a:t>P24</a:t>
            </a:r>
            <a:endParaRPr lang="zh-CN" altLang="en-US" sz="3000" b="1" dirty="0">
              <a:latin typeface="华文楷体" pitchFamily="2" charset="-122"/>
              <a:ea typeface="华文楷体" pitchFamily="2" charset="-122"/>
            </a:endParaRPr>
          </a:p>
        </p:txBody>
      </p:sp>
      <p:sp>
        <p:nvSpPr>
          <p:cNvPr id="4" name="矩形 3"/>
          <p:cNvSpPr/>
          <p:nvPr/>
        </p:nvSpPr>
        <p:spPr bwMode="auto">
          <a:xfrm>
            <a:off x="5652120" y="5661248"/>
            <a:ext cx="3312368" cy="936104"/>
          </a:xfrm>
          <a:prstGeom prst="rect">
            <a:avLst/>
          </a:prstGeom>
          <a:solidFill>
            <a:srgbClr val="FFFF00"/>
          </a:solidFill>
          <a:ln w="9525" cap="flat" cmpd="sng" algn="ctr">
            <a:solidFill>
              <a:srgbClr val="0033CC"/>
            </a:solidFill>
            <a:prstDash val="solid"/>
            <a:round/>
            <a:headEnd type="none" w="med" len="med"/>
            <a:tailEnd type="none" w="med" len="med"/>
          </a:ln>
          <a:effectLst>
            <a:glow rad="101600">
              <a:schemeClr val="accent5">
                <a:satMod val="175000"/>
                <a:alpha val="40000"/>
              </a:schemeClr>
            </a:glo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smtClean="0">
                <a:ln>
                  <a:noFill/>
                </a:ln>
                <a:solidFill>
                  <a:schemeClr val="tx1"/>
                </a:solidFill>
                <a:effectLst>
                  <a:outerShdw blurRad="38100" dist="38100" dir="2700000" algn="tl">
                    <a:srgbClr val="000000">
                      <a:alpha val="43137"/>
                    </a:srgbClr>
                  </a:outerShdw>
                </a:effectLst>
                <a:latin typeface="华文新魏" pitchFamily="2" charset="-122"/>
                <a:ea typeface="华文新魏" pitchFamily="2" charset="-122"/>
              </a:rPr>
              <a:t>符号位参加运算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WordArt 2"/>
          <p:cNvSpPr>
            <a:spLocks noChangeArrowheads="1" noChangeShapeType="1" noTextEdit="1"/>
          </p:cNvSpPr>
          <p:nvPr/>
        </p:nvSpPr>
        <p:spPr bwMode="auto">
          <a:xfrm rot="-1703741">
            <a:off x="1390799" y="836142"/>
            <a:ext cx="439737" cy="573087"/>
          </a:xfrm>
          <a:prstGeom prst="rect">
            <a:avLst/>
          </a:prstGeom>
        </p:spPr>
        <p:txBody>
          <a:bodyPr wrap="none" fromWordArt="1">
            <a:prstTxWarp prst="textPlain">
              <a:avLst>
                <a:gd name="adj" fmla="val 45704"/>
              </a:avLst>
            </a:prstTxWarp>
          </a:bodyPr>
          <a:lstStyle/>
          <a:p>
            <a:r>
              <a:rPr lang="zh-CN" altLang="en-US" sz="3600" b="1" kern="10">
                <a:ln w="25400">
                  <a:solidFill>
                    <a:srgbClr val="660033"/>
                  </a:solidFill>
                  <a:round/>
                  <a:headEnd/>
                  <a:tailEnd/>
                </a:ln>
                <a:solidFill>
                  <a:srgbClr val="FF6600"/>
                </a:solidFill>
                <a:effectLst>
                  <a:outerShdw dist="35921" dir="2700000" algn="ctr" rotWithShape="0">
                    <a:srgbClr val="C0C0C0"/>
                  </a:outerShdw>
                </a:effectLst>
                <a:latin typeface="宋体"/>
                <a:ea typeface="宋体"/>
              </a:rPr>
              <a:t>？</a:t>
            </a:r>
          </a:p>
        </p:txBody>
      </p:sp>
      <p:sp>
        <p:nvSpPr>
          <p:cNvPr id="172035" name="Rectangle 3"/>
          <p:cNvSpPr>
            <a:spLocks noChangeArrowheads="1"/>
          </p:cNvSpPr>
          <p:nvPr/>
        </p:nvSpPr>
        <p:spPr bwMode="auto">
          <a:xfrm>
            <a:off x="2108349" y="764704"/>
            <a:ext cx="5487987" cy="57943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altLang="en-US" b="1" i="1" dirty="0">
                <a:solidFill>
                  <a:srgbClr val="FF0000"/>
                </a:solidFill>
                <a:effectLst>
                  <a:outerShdw blurRad="38100" dist="38100" dir="2700000" algn="tl">
                    <a:srgbClr val="C0C0C0"/>
                  </a:outerShdw>
                </a:effectLst>
                <a:latin typeface="Arial" charset="0"/>
                <a:ea typeface="楷体_GB2312" pitchFamily="49" charset="-122"/>
              </a:rPr>
              <a:t>为什么负数补码的码多一个？</a:t>
            </a:r>
            <a:endParaRPr lang="zh-CN" altLang="en-US" b="1" dirty="0">
              <a:solidFill>
                <a:srgbClr val="FF0000"/>
              </a:solidFill>
              <a:effectLst>
                <a:outerShdw blurRad="38100" dist="38100" dir="2700000" algn="tl">
                  <a:srgbClr val="C0C0C0"/>
                </a:outerShdw>
              </a:effectLst>
              <a:latin typeface="Arial" charset="0"/>
              <a:ea typeface="楷体_GB2312" pitchFamily="49" charset="-122"/>
            </a:endParaRPr>
          </a:p>
        </p:txBody>
      </p:sp>
      <p:sp>
        <p:nvSpPr>
          <p:cNvPr id="172036" name="Rectangle 4"/>
          <p:cNvSpPr>
            <a:spLocks noChangeArrowheads="1"/>
          </p:cNvSpPr>
          <p:nvPr/>
        </p:nvSpPr>
        <p:spPr bwMode="auto">
          <a:xfrm>
            <a:off x="4788024" y="2060848"/>
            <a:ext cx="4264309" cy="2948499"/>
          </a:xfrm>
          <a:prstGeom prst="rect">
            <a:avLst/>
          </a:prstGeom>
          <a:noFill/>
          <a:ln w="9525">
            <a:noFill/>
            <a:miter lim="800000"/>
            <a:headEnd/>
            <a:tailEnd/>
          </a:ln>
        </p:spPr>
        <p:txBody>
          <a:bodyPr wrap="none">
            <a:spAutoFit/>
          </a:bodyPr>
          <a:lstStyle/>
          <a:p>
            <a:pPr algn="l">
              <a:spcBef>
                <a:spcPct val="20000"/>
              </a:spcBef>
              <a:buClr>
                <a:srgbClr val="CC99FF"/>
              </a:buClr>
              <a:buFont typeface="Monotype Sorts" pitchFamily="2" charset="2"/>
              <a:buNone/>
            </a:pPr>
            <a:r>
              <a:rPr lang="en-US" altLang="zh-CN" dirty="0">
                <a:ea typeface="楷体_GB2312" pitchFamily="49" charset="-122"/>
              </a:rPr>
              <a:t>[</a:t>
            </a:r>
            <a:r>
              <a:rPr lang="en-US" altLang="zh-CN" b="1" dirty="0">
                <a:ea typeface="楷体_GB2312" pitchFamily="49" charset="-122"/>
              </a:rPr>
              <a:t>–2</a:t>
            </a:r>
            <a:r>
              <a:rPr lang="zh-CN" altLang="zh-CN" b="1" baseline="30000" dirty="0">
                <a:ea typeface="楷体_GB2312" pitchFamily="49" charset="-122"/>
              </a:rPr>
              <a:t>4 -1 </a:t>
            </a:r>
            <a:r>
              <a:rPr lang="zh-CN" altLang="zh-CN" dirty="0">
                <a:ea typeface="楷体_GB2312" pitchFamily="49" charset="-122"/>
              </a:rPr>
              <a:t>]</a:t>
            </a:r>
            <a:r>
              <a:rPr lang="zh-CN" altLang="zh-CN" baseline="-25000" dirty="0">
                <a:ea typeface="楷体_GB2312" pitchFamily="49" charset="-122"/>
              </a:rPr>
              <a:t>补</a:t>
            </a:r>
            <a:r>
              <a:rPr lang="en-US" altLang="zh-CN" b="1" dirty="0">
                <a:ea typeface="楷体_GB2312" pitchFamily="49" charset="-122"/>
              </a:rPr>
              <a:t>=2</a:t>
            </a:r>
            <a:r>
              <a:rPr lang="zh-CN" altLang="zh-CN" b="1" baseline="30000" dirty="0">
                <a:ea typeface="楷体_GB2312" pitchFamily="49" charset="-122"/>
              </a:rPr>
              <a:t>4</a:t>
            </a:r>
            <a:r>
              <a:rPr lang="en-US" altLang="zh-CN" b="1" dirty="0">
                <a:ea typeface="楷体_GB2312" pitchFamily="49" charset="-122"/>
              </a:rPr>
              <a:t>–</a:t>
            </a:r>
            <a:r>
              <a:rPr lang="zh-CN" altLang="zh-CN" dirty="0">
                <a:latin typeface="Arial" pitchFamily="34" charset="0"/>
                <a:ea typeface="楷体_GB2312" pitchFamily="49" charset="-122"/>
              </a:rPr>
              <a:t>| –</a:t>
            </a:r>
            <a:r>
              <a:rPr lang="en-US" altLang="zh-CN" b="1" dirty="0">
                <a:ea typeface="楷体_GB2312" pitchFamily="49" charset="-122"/>
              </a:rPr>
              <a:t>2</a:t>
            </a:r>
            <a:r>
              <a:rPr lang="zh-CN" altLang="zh-CN" b="1" baseline="30000" dirty="0">
                <a:ea typeface="楷体_GB2312" pitchFamily="49" charset="-122"/>
              </a:rPr>
              <a:t>4 -1 </a:t>
            </a:r>
            <a:r>
              <a:rPr lang="zh-CN" altLang="zh-CN" dirty="0">
                <a:latin typeface="Arial" pitchFamily="34" charset="0"/>
                <a:ea typeface="楷体_GB2312" pitchFamily="49" charset="-122"/>
              </a:rPr>
              <a:t>|</a:t>
            </a:r>
          </a:p>
          <a:p>
            <a:pPr algn="l">
              <a:spcBef>
                <a:spcPct val="20000"/>
              </a:spcBef>
              <a:buClr>
                <a:srgbClr val="CC99FF"/>
              </a:buClr>
              <a:buFont typeface="Monotype Sorts" pitchFamily="2" charset="2"/>
              <a:buNone/>
            </a:pPr>
            <a:r>
              <a:rPr lang="zh-CN" altLang="zh-CN" dirty="0">
                <a:latin typeface="Arial" pitchFamily="34" charset="0"/>
                <a:ea typeface="楷体_GB2312" pitchFamily="49" charset="-122"/>
              </a:rPr>
              <a:t>             = </a:t>
            </a:r>
            <a:r>
              <a:rPr lang="en-US" altLang="zh-CN" b="1" dirty="0">
                <a:ea typeface="楷体_GB2312" pitchFamily="49" charset="-122"/>
              </a:rPr>
              <a:t>2</a:t>
            </a:r>
            <a:r>
              <a:rPr lang="zh-CN" altLang="zh-CN" b="1" baseline="30000" dirty="0">
                <a:ea typeface="楷体_GB2312" pitchFamily="49" charset="-122"/>
              </a:rPr>
              <a:t>4 </a:t>
            </a:r>
            <a:r>
              <a:rPr lang="zh-CN" altLang="zh-CN" dirty="0">
                <a:latin typeface="Arial" pitchFamily="34" charset="0"/>
                <a:ea typeface="楷体_GB2312" pitchFamily="49" charset="-122"/>
              </a:rPr>
              <a:t>–</a:t>
            </a:r>
            <a:r>
              <a:rPr lang="en-US" altLang="zh-CN" b="1" dirty="0">
                <a:ea typeface="楷体_GB2312" pitchFamily="49" charset="-122"/>
              </a:rPr>
              <a:t>2</a:t>
            </a:r>
            <a:r>
              <a:rPr lang="zh-CN" altLang="zh-CN" b="1" baseline="30000" dirty="0">
                <a:ea typeface="楷体_GB2312" pitchFamily="49" charset="-122"/>
              </a:rPr>
              <a:t>4 -1 </a:t>
            </a:r>
          </a:p>
          <a:p>
            <a:pPr algn="l">
              <a:spcBef>
                <a:spcPct val="20000"/>
              </a:spcBef>
              <a:buClr>
                <a:srgbClr val="CC99FF"/>
              </a:buClr>
              <a:buFont typeface="Monotype Sorts" pitchFamily="2" charset="2"/>
              <a:buNone/>
            </a:pPr>
            <a:r>
              <a:rPr lang="en-US" altLang="zh-CN" b="1" baseline="30000" dirty="0">
                <a:ea typeface="楷体_GB2312" pitchFamily="49" charset="-122"/>
              </a:rPr>
              <a:t>                     </a:t>
            </a:r>
            <a:r>
              <a:rPr lang="zh-CN" altLang="zh-CN" dirty="0" smtClean="0">
                <a:latin typeface="Arial" pitchFamily="34" charset="0"/>
                <a:ea typeface="楷体_GB2312" pitchFamily="49" charset="-122"/>
              </a:rPr>
              <a:t>=</a:t>
            </a:r>
            <a:r>
              <a:rPr lang="zh-CN" altLang="zh-CN" dirty="0">
                <a:latin typeface="Arial" pitchFamily="34" charset="0"/>
                <a:ea typeface="楷体_GB2312" pitchFamily="49" charset="-122"/>
              </a:rPr>
              <a:t>2 </a:t>
            </a:r>
            <a:r>
              <a:rPr lang="zh-CN" altLang="zh-CN" b="1" dirty="0">
                <a:ea typeface="楷体_GB2312" pitchFamily="49" charset="-122"/>
                <a:sym typeface="Symbol" pitchFamily="18" charset="2"/>
              </a:rPr>
              <a:t></a:t>
            </a:r>
            <a:r>
              <a:rPr lang="zh-CN" altLang="zh-CN" dirty="0">
                <a:latin typeface="Arial" pitchFamily="34" charset="0"/>
                <a:ea typeface="楷体_GB2312" pitchFamily="49" charset="-122"/>
              </a:rPr>
              <a:t> </a:t>
            </a:r>
            <a:r>
              <a:rPr lang="en-US" altLang="zh-CN" b="1" dirty="0">
                <a:ea typeface="楷体_GB2312" pitchFamily="49" charset="-122"/>
              </a:rPr>
              <a:t>2</a:t>
            </a:r>
            <a:r>
              <a:rPr lang="zh-CN" altLang="zh-CN" b="1" baseline="30000" dirty="0">
                <a:ea typeface="楷体_GB2312" pitchFamily="49" charset="-122"/>
              </a:rPr>
              <a:t>4 -1 </a:t>
            </a:r>
            <a:r>
              <a:rPr lang="zh-CN" altLang="zh-CN" dirty="0">
                <a:latin typeface="Arial" pitchFamily="34" charset="0"/>
                <a:ea typeface="楷体_GB2312" pitchFamily="49" charset="-122"/>
              </a:rPr>
              <a:t>–</a:t>
            </a:r>
            <a:r>
              <a:rPr lang="en-US" altLang="zh-CN" b="1" dirty="0">
                <a:ea typeface="楷体_GB2312" pitchFamily="49" charset="-122"/>
              </a:rPr>
              <a:t>2</a:t>
            </a:r>
            <a:r>
              <a:rPr lang="zh-CN" altLang="zh-CN" b="1" baseline="30000" dirty="0">
                <a:ea typeface="楷体_GB2312" pitchFamily="49" charset="-122"/>
              </a:rPr>
              <a:t>4 -1 </a:t>
            </a:r>
          </a:p>
          <a:p>
            <a:pPr algn="l">
              <a:spcBef>
                <a:spcPct val="20000"/>
              </a:spcBef>
              <a:buClr>
                <a:srgbClr val="CC99FF"/>
              </a:buClr>
              <a:buFont typeface="Monotype Sorts" pitchFamily="2" charset="2"/>
              <a:buNone/>
            </a:pPr>
            <a:r>
              <a:rPr lang="zh-CN" altLang="zh-CN" dirty="0">
                <a:latin typeface="Arial" pitchFamily="34" charset="0"/>
                <a:ea typeface="楷体_GB2312" pitchFamily="49" charset="-122"/>
              </a:rPr>
              <a:t>             </a:t>
            </a:r>
            <a:r>
              <a:rPr lang="zh-CN" altLang="zh-CN" dirty="0" smtClean="0">
                <a:latin typeface="Arial" pitchFamily="34" charset="0"/>
                <a:ea typeface="楷体_GB2312" pitchFamily="49" charset="-122"/>
              </a:rPr>
              <a:t>= </a:t>
            </a:r>
            <a:r>
              <a:rPr lang="en-US" altLang="zh-CN" b="1" dirty="0">
                <a:ea typeface="楷体_GB2312" pitchFamily="49" charset="-122"/>
              </a:rPr>
              <a:t>2</a:t>
            </a:r>
            <a:r>
              <a:rPr lang="zh-CN" altLang="zh-CN" b="1" baseline="30000" dirty="0">
                <a:ea typeface="楷体_GB2312" pitchFamily="49" charset="-122"/>
              </a:rPr>
              <a:t>4 -1 </a:t>
            </a:r>
          </a:p>
          <a:p>
            <a:pPr algn="l">
              <a:spcBef>
                <a:spcPct val="20000"/>
              </a:spcBef>
              <a:buClr>
                <a:srgbClr val="CC99FF"/>
              </a:buClr>
              <a:buFont typeface="Monotype Sorts" pitchFamily="2" charset="2"/>
              <a:buNone/>
            </a:pPr>
            <a:r>
              <a:rPr lang="zh-CN" altLang="zh-CN" b="1" baseline="30000" dirty="0">
                <a:ea typeface="楷体_GB2312" pitchFamily="49" charset="-122"/>
              </a:rPr>
              <a:t>                     </a:t>
            </a:r>
            <a:r>
              <a:rPr lang="zh-CN" altLang="zh-CN" dirty="0" smtClean="0">
                <a:latin typeface="Arial" pitchFamily="34" charset="0"/>
                <a:ea typeface="楷体_GB2312" pitchFamily="49" charset="-122"/>
              </a:rPr>
              <a:t>= </a:t>
            </a:r>
            <a:r>
              <a:rPr lang="zh-CN" altLang="zh-CN" dirty="0">
                <a:latin typeface="Arial" pitchFamily="34" charset="0"/>
                <a:ea typeface="楷体_GB2312" pitchFamily="49" charset="-122"/>
              </a:rPr>
              <a:t>1000</a:t>
            </a:r>
            <a:endParaRPr lang="en-US" altLang="zh-CN" b="1" baseline="30000" dirty="0">
              <a:ea typeface="楷体_GB2312" pitchFamily="49" charset="-122"/>
            </a:endParaRPr>
          </a:p>
        </p:txBody>
      </p:sp>
      <p:sp>
        <p:nvSpPr>
          <p:cNvPr id="172037" name="Rectangle 5"/>
          <p:cNvSpPr>
            <a:spLocks noChangeArrowheads="1"/>
          </p:cNvSpPr>
          <p:nvPr/>
        </p:nvSpPr>
        <p:spPr bwMode="auto">
          <a:xfrm>
            <a:off x="2257053" y="1340768"/>
            <a:ext cx="6275387" cy="641350"/>
          </a:xfrm>
          <a:prstGeom prst="rect">
            <a:avLst/>
          </a:prstGeom>
          <a:noFill/>
          <a:ln w="9525">
            <a:noFill/>
            <a:miter lim="800000"/>
            <a:headEnd/>
            <a:tailEnd/>
          </a:ln>
        </p:spPr>
        <p:txBody>
          <a:bodyPr>
            <a:spAutoFit/>
          </a:bodyPr>
          <a:lstStyle/>
          <a:p>
            <a:pPr algn="l">
              <a:spcBef>
                <a:spcPct val="20000"/>
              </a:spcBef>
              <a:buClr>
                <a:srgbClr val="CC99FF"/>
              </a:buClr>
              <a:buFont typeface="Monotype Sorts" pitchFamily="2" charset="2"/>
              <a:buNone/>
            </a:pPr>
            <a:r>
              <a:rPr lang="zh-CN" altLang="en-US" sz="3600" b="1" dirty="0">
                <a:latin typeface="Arial" pitchFamily="34" charset="0"/>
                <a:ea typeface="楷体_GB2312" pitchFamily="49" charset="-122"/>
              </a:rPr>
              <a:t>当</a:t>
            </a:r>
            <a:r>
              <a:rPr lang="en-US" altLang="en-US" sz="3600" b="1" dirty="0">
                <a:latin typeface="Arial" pitchFamily="34" charset="0"/>
                <a:ea typeface="楷体_GB2312" pitchFamily="49" charset="-122"/>
              </a:rPr>
              <a:t>n=</a:t>
            </a:r>
            <a:r>
              <a:rPr lang="en-US" altLang="zh-CN" sz="3600" b="1" dirty="0">
                <a:latin typeface="Arial" pitchFamily="34" charset="0"/>
                <a:ea typeface="楷体_GB2312" pitchFamily="49" charset="-122"/>
              </a:rPr>
              <a:t>4</a:t>
            </a:r>
            <a:r>
              <a:rPr lang="zh-CN" altLang="en-US" sz="3600" b="1" dirty="0">
                <a:latin typeface="Arial" pitchFamily="34" charset="0"/>
                <a:ea typeface="楷体_GB2312" pitchFamily="49" charset="-122"/>
              </a:rPr>
              <a:t>时， </a:t>
            </a:r>
            <a:r>
              <a:rPr lang="en-US" altLang="zh-CN" sz="3600" b="1" dirty="0">
                <a:ea typeface="楷体_GB2312" pitchFamily="49" charset="-122"/>
              </a:rPr>
              <a:t>–2</a:t>
            </a:r>
            <a:r>
              <a:rPr lang="zh-CN" altLang="zh-CN" sz="3600" b="1" baseline="30000" dirty="0">
                <a:ea typeface="楷体_GB2312" pitchFamily="49" charset="-122"/>
              </a:rPr>
              <a:t>4 -1</a:t>
            </a:r>
            <a:r>
              <a:rPr lang="en-US" altLang="zh-CN" sz="3600" b="1" dirty="0">
                <a:latin typeface="Arial" pitchFamily="34" charset="0"/>
                <a:ea typeface="楷体_GB2312" pitchFamily="49" charset="-122"/>
              </a:rPr>
              <a:t> </a:t>
            </a:r>
            <a:r>
              <a:rPr lang="zh-CN" altLang="en-US" sz="3600" b="1" dirty="0">
                <a:latin typeface="Arial" pitchFamily="34" charset="0"/>
                <a:ea typeface="楷体_GB2312" pitchFamily="49" charset="-122"/>
              </a:rPr>
              <a:t>的补码是？</a:t>
            </a:r>
          </a:p>
        </p:txBody>
      </p:sp>
      <p:sp>
        <p:nvSpPr>
          <p:cNvPr id="172038" name="Rectangle 6"/>
          <p:cNvSpPr>
            <a:spLocks noChangeArrowheads="1"/>
          </p:cNvSpPr>
          <p:nvPr/>
        </p:nvSpPr>
        <p:spPr bwMode="auto">
          <a:xfrm>
            <a:off x="1114425" y="3284538"/>
            <a:ext cx="3275013" cy="1433512"/>
          </a:xfrm>
          <a:prstGeom prst="rect">
            <a:avLst/>
          </a:prstGeom>
          <a:noFill/>
          <a:ln w="9525">
            <a:noFill/>
            <a:miter lim="800000"/>
            <a:headEnd/>
            <a:tailEnd/>
          </a:ln>
          <a:effectLst/>
        </p:spPr>
        <p:txBody>
          <a:bodyPr>
            <a:spAutoFit/>
          </a:bodyPr>
          <a:lstStyle/>
          <a:p>
            <a:pPr algn="l">
              <a:spcBef>
                <a:spcPct val="20000"/>
              </a:spcBef>
              <a:buClr>
                <a:srgbClr val="CC99FF"/>
              </a:buClr>
              <a:buFont typeface="Monotype Sorts" pitchFamily="2" charset="2"/>
              <a:buNone/>
              <a:defRPr/>
            </a:pPr>
            <a:r>
              <a:rPr lang="zh-CN" altLang="en-US" sz="4000" b="1" i="1" dirty="0">
                <a:solidFill>
                  <a:srgbClr val="3333FF"/>
                </a:solidFill>
                <a:effectLst>
                  <a:outerShdw blurRad="38100" dist="38100" dir="2700000" algn="tl">
                    <a:srgbClr val="C0C0C0"/>
                  </a:outerShdw>
                </a:effectLst>
                <a:latin typeface="Arial" charset="0"/>
                <a:ea typeface="楷体_GB2312" pitchFamily="49" charset="-122"/>
              </a:rPr>
              <a:t>这是</a:t>
            </a:r>
            <a:r>
              <a:rPr lang="en-US" altLang="zh-CN" sz="4000" b="1" i="1" dirty="0">
                <a:solidFill>
                  <a:srgbClr val="3333FF"/>
                </a:solidFill>
                <a:effectLst>
                  <a:outerShdw blurRad="38100" dist="38100" dir="2700000" algn="tl">
                    <a:srgbClr val="C0C0C0"/>
                  </a:outerShdw>
                </a:effectLst>
                <a:latin typeface="Arial" charset="0"/>
                <a:ea typeface="楷体_GB2312" pitchFamily="49" charset="-122"/>
              </a:rPr>
              <a:t>-8</a:t>
            </a:r>
            <a:r>
              <a:rPr lang="zh-CN" altLang="en-US" sz="4000" b="1" i="1" dirty="0">
                <a:solidFill>
                  <a:srgbClr val="3333FF"/>
                </a:solidFill>
                <a:effectLst>
                  <a:outerShdw blurRad="38100" dist="38100" dir="2700000" algn="tl">
                    <a:srgbClr val="C0C0C0"/>
                  </a:outerShdw>
                </a:effectLst>
                <a:latin typeface="Arial" charset="0"/>
                <a:ea typeface="楷体_GB2312" pitchFamily="49" charset="-122"/>
              </a:rPr>
              <a:t>的补码</a:t>
            </a:r>
          </a:p>
          <a:p>
            <a:pPr algn="l">
              <a:spcBef>
                <a:spcPct val="20000"/>
              </a:spcBef>
              <a:buClr>
                <a:srgbClr val="CC99FF"/>
              </a:buClr>
              <a:buFont typeface="Monotype Sorts" pitchFamily="2" charset="2"/>
              <a:buNone/>
              <a:defRPr/>
            </a:pPr>
            <a:r>
              <a:rPr lang="zh-CN" altLang="en-US" sz="4000" b="1" i="1" dirty="0">
                <a:solidFill>
                  <a:srgbClr val="3333FF"/>
                </a:solidFill>
                <a:effectLst>
                  <a:outerShdw blurRad="38100" dist="38100" dir="2700000" algn="tl">
                    <a:srgbClr val="C0C0C0"/>
                  </a:outerShdw>
                </a:effectLst>
                <a:latin typeface="Arial" charset="0"/>
                <a:ea typeface="楷体_GB2312" pitchFamily="49" charset="-122"/>
              </a:rPr>
              <a:t>还是</a:t>
            </a:r>
            <a:r>
              <a:rPr lang="en-US" altLang="zh-CN" sz="4000" b="1" i="1" dirty="0">
                <a:solidFill>
                  <a:srgbClr val="3333FF"/>
                </a:solidFill>
                <a:effectLst>
                  <a:outerShdw blurRad="38100" dist="38100" dir="2700000" algn="tl">
                    <a:srgbClr val="C0C0C0"/>
                  </a:outerShdw>
                </a:effectLst>
                <a:latin typeface="Arial" charset="0"/>
                <a:ea typeface="楷体_GB2312" pitchFamily="49" charset="-122"/>
              </a:rPr>
              <a:t>-0</a:t>
            </a:r>
            <a:r>
              <a:rPr lang="zh-CN" altLang="en-US" sz="4000" b="1" i="1" dirty="0">
                <a:solidFill>
                  <a:srgbClr val="3333FF"/>
                </a:solidFill>
                <a:effectLst>
                  <a:outerShdw blurRad="38100" dist="38100" dir="2700000" algn="tl">
                    <a:srgbClr val="C0C0C0"/>
                  </a:outerShdw>
                </a:effectLst>
                <a:latin typeface="Arial" charset="0"/>
                <a:ea typeface="楷体_GB2312" pitchFamily="49" charset="-122"/>
              </a:rPr>
              <a:t>的原码</a:t>
            </a:r>
          </a:p>
        </p:txBody>
      </p:sp>
      <p:sp>
        <p:nvSpPr>
          <p:cNvPr id="172039" name="AutoShape 7"/>
          <p:cNvSpPr>
            <a:spLocks noChangeArrowheads="1"/>
          </p:cNvSpPr>
          <p:nvPr/>
        </p:nvSpPr>
        <p:spPr bwMode="auto">
          <a:xfrm rot="12027992">
            <a:off x="4485935" y="4002069"/>
            <a:ext cx="1747144" cy="646878"/>
          </a:xfrm>
          <a:prstGeom prst="notchedRightArrow">
            <a:avLst>
              <a:gd name="adj1" fmla="val 20306"/>
              <a:gd name="adj2" fmla="val 99744"/>
            </a:avLst>
          </a:prstGeom>
          <a:solidFill>
            <a:srgbClr val="FFFF66"/>
          </a:solidFill>
          <a:ln w="9525">
            <a:solidFill>
              <a:schemeClr val="tx1"/>
            </a:solidFill>
            <a:miter lim="800000"/>
            <a:headEnd/>
            <a:tailEnd/>
          </a:ln>
        </p:spPr>
        <p:txBody>
          <a:bodyPr wrap="none" anchor="ctr"/>
          <a:lstStyle/>
          <a:p>
            <a:endParaRPr lang="zh-CN" altLang="en-US">
              <a:ea typeface="楷体_GB2312" pitchFamily="49" charset="-122"/>
            </a:endParaRPr>
          </a:p>
        </p:txBody>
      </p:sp>
      <p:sp>
        <p:nvSpPr>
          <p:cNvPr id="172040" name="WordArt 8"/>
          <p:cNvSpPr>
            <a:spLocks noChangeArrowheads="1" noChangeShapeType="1" noTextEdit="1"/>
          </p:cNvSpPr>
          <p:nvPr/>
        </p:nvSpPr>
        <p:spPr bwMode="auto">
          <a:xfrm rot="-1703741">
            <a:off x="460375" y="3721100"/>
            <a:ext cx="439738" cy="573088"/>
          </a:xfrm>
          <a:prstGeom prst="rect">
            <a:avLst/>
          </a:prstGeom>
        </p:spPr>
        <p:txBody>
          <a:bodyPr wrap="none" fromWordArt="1">
            <a:prstTxWarp prst="textPlain">
              <a:avLst>
                <a:gd name="adj" fmla="val 45704"/>
              </a:avLst>
            </a:prstTxWarp>
          </a:bodyPr>
          <a:lstStyle/>
          <a:p>
            <a:r>
              <a:rPr lang="zh-CN" altLang="en-US" sz="3600" b="1"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rPr>
              <a:t>？</a:t>
            </a:r>
          </a:p>
        </p:txBody>
      </p:sp>
      <p:sp>
        <p:nvSpPr>
          <p:cNvPr id="172041" name="Rectangle 9"/>
          <p:cNvSpPr>
            <a:spLocks noChangeArrowheads="1"/>
          </p:cNvSpPr>
          <p:nvPr/>
        </p:nvSpPr>
        <p:spPr bwMode="auto">
          <a:xfrm>
            <a:off x="611188" y="5357813"/>
            <a:ext cx="4824412" cy="879475"/>
          </a:xfrm>
          <a:prstGeom prst="rect">
            <a:avLst/>
          </a:prstGeom>
          <a:noFill/>
          <a:ln w="57150" cmpd="thinThick">
            <a:solidFill>
              <a:srgbClr val="3333FF"/>
            </a:solidFill>
            <a:miter lim="800000"/>
            <a:headEnd/>
            <a:tailEnd/>
          </a:ln>
          <a:effectLst>
            <a:prstShdw prst="shdw17" dist="17961" dir="2700000">
              <a:srgbClr val="008000">
                <a:gamma/>
                <a:shade val="60000"/>
                <a:invGamma/>
              </a:srgbClr>
            </a:prstShdw>
          </a:effectLst>
        </p:spPr>
        <p:txBody>
          <a:bodyPr>
            <a:spAutoFit/>
          </a:bodyPr>
          <a:lstStyle/>
          <a:p>
            <a:pPr algn="l">
              <a:lnSpc>
                <a:spcPct val="80000"/>
              </a:lnSpc>
              <a:buClr>
                <a:srgbClr val="CC99FF"/>
              </a:buClr>
              <a:buFont typeface="Monotype Sorts" pitchFamily="2" charset="2"/>
              <a:buNone/>
              <a:defRPr/>
            </a:pPr>
            <a:r>
              <a:rPr lang="zh-CN" altLang="en-US" b="1" dirty="0">
                <a:solidFill>
                  <a:schemeClr val="accent1">
                    <a:lumMod val="75000"/>
                  </a:schemeClr>
                </a:solidFill>
                <a:effectLst>
                  <a:outerShdw blurRad="38100" dist="38100" dir="2700000" algn="tl">
                    <a:srgbClr val="C0C0C0"/>
                  </a:outerShdw>
                </a:effectLst>
                <a:latin typeface="隶书" pitchFamily="49" charset="-122"/>
                <a:ea typeface="隶书" pitchFamily="49" charset="-122"/>
              </a:rPr>
              <a:t>任何一个负数的原码形式</a:t>
            </a:r>
          </a:p>
          <a:p>
            <a:pPr algn="l">
              <a:lnSpc>
                <a:spcPct val="80000"/>
              </a:lnSpc>
              <a:buClr>
                <a:srgbClr val="CC99FF"/>
              </a:buClr>
              <a:buFont typeface="Monotype Sorts" pitchFamily="2" charset="2"/>
              <a:buNone/>
              <a:defRPr/>
            </a:pPr>
            <a:r>
              <a:rPr lang="zh-CN" altLang="en-US" b="1" dirty="0">
                <a:solidFill>
                  <a:schemeClr val="accent1">
                    <a:lumMod val="75000"/>
                  </a:schemeClr>
                </a:solidFill>
                <a:effectLst>
                  <a:outerShdw blurRad="38100" dist="38100" dir="2700000" algn="tl">
                    <a:srgbClr val="C0C0C0"/>
                  </a:outerShdw>
                </a:effectLst>
                <a:latin typeface="隶书" pitchFamily="49" charset="-122"/>
                <a:ea typeface="隶书" pitchFamily="49" charset="-122"/>
              </a:rPr>
              <a:t>都是另一个负数的补码！</a:t>
            </a:r>
            <a:endParaRPr lang="zh-CN" altLang="en-US" b="1" dirty="0">
              <a:solidFill>
                <a:schemeClr val="accent1">
                  <a:lumMod val="75000"/>
                </a:schemeClr>
              </a:solidFill>
              <a:latin typeface="隶书" pitchFamily="49" charset="-122"/>
              <a:ea typeface="隶书" pitchFamily="49" charset="-122"/>
            </a:endParaRPr>
          </a:p>
        </p:txBody>
      </p:sp>
      <p:sp>
        <p:nvSpPr>
          <p:cNvPr id="44042" name="WordArt 10"/>
          <p:cNvSpPr>
            <a:spLocks noChangeArrowheads="1" noChangeShapeType="1" noTextEdit="1"/>
          </p:cNvSpPr>
          <p:nvPr/>
        </p:nvSpPr>
        <p:spPr bwMode="auto">
          <a:xfrm>
            <a:off x="0" y="692696"/>
            <a:ext cx="860425" cy="965200"/>
          </a:xfrm>
          <a:prstGeom prst="rect">
            <a:avLst/>
          </a:prstGeom>
        </p:spPr>
        <p:txBody>
          <a:bodyPr wrap="none" fromWordArt="1">
            <a:prstTxWarp prst="textCascadeUp">
              <a:avLst>
                <a:gd name="adj" fmla="val 62583"/>
              </a:avLst>
            </a:prstTxWarp>
            <a:scene3d>
              <a:camera prst="legacyPerspectiveFront">
                <a:rot lat="20519977" lon="1080000" rev="0"/>
              </a:camera>
              <a:lightRig rig="legacyHarsh2" dir="b"/>
            </a:scene3d>
            <a:sp3d extrusionH="430200" prstMaterial="legacyMatte">
              <a:extrusionClr>
                <a:srgbClr val="FF6600"/>
              </a:extrusionClr>
            </a:sp3d>
          </a:bodyPr>
          <a:lstStyle/>
          <a:p>
            <a:r>
              <a:rPr lang="zh-CN" altLang="en-US" sz="3600" b="1" kern="10" dirty="0">
                <a:ln w="9525">
                  <a:round/>
                  <a:headEnd/>
                  <a:tailEnd/>
                </a:ln>
                <a:gradFill rotWithShape="1">
                  <a:gsLst>
                    <a:gs pos="0">
                      <a:schemeClr val="tx1"/>
                    </a:gs>
                    <a:gs pos="100000">
                      <a:srgbClr val="FE3E02"/>
                    </a:gs>
                  </a:gsLst>
                  <a:lin ang="5400000" scaled="1"/>
                </a:gradFill>
                <a:latin typeface="宋体"/>
                <a:ea typeface="宋体"/>
              </a:rPr>
              <a:t>讨论：</a:t>
            </a:r>
          </a:p>
        </p:txBody>
      </p:sp>
      <p:sp>
        <p:nvSpPr>
          <p:cNvPr id="14"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grpSp>
        <p:nvGrpSpPr>
          <p:cNvPr id="15" name="组合 15"/>
          <p:cNvGrpSpPr>
            <a:grpSpLocks/>
          </p:cNvGrpSpPr>
          <p:nvPr/>
        </p:nvGrpSpPr>
        <p:grpSpPr bwMode="auto">
          <a:xfrm>
            <a:off x="1" y="1916832"/>
            <a:ext cx="4716015" cy="1295871"/>
            <a:chOff x="2123728" y="1484784"/>
            <a:chExt cx="6768752" cy="1368152"/>
          </a:xfrm>
        </p:grpSpPr>
        <p:sp>
          <p:nvSpPr>
            <p:cNvPr id="16" name="矩形 15"/>
            <p:cNvSpPr/>
            <p:nvPr/>
          </p:nvSpPr>
          <p:spPr>
            <a:xfrm>
              <a:off x="2123728" y="1484784"/>
              <a:ext cx="6768752" cy="1368152"/>
            </a:xfrm>
            <a:prstGeom prst="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sz="2800" b="1" dirty="0">
                  <a:solidFill>
                    <a:schemeClr val="accent4">
                      <a:lumMod val="50000"/>
                    </a:schemeClr>
                  </a:solidFill>
                  <a:effectLst>
                    <a:outerShdw blurRad="38100" dist="38100" dir="2700000" algn="tl">
                      <a:srgbClr val="000000">
                        <a:alpha val="43137"/>
                      </a:srgbClr>
                    </a:outerShdw>
                  </a:effectLst>
                </a:rPr>
                <a:t>             </a:t>
              </a:r>
              <a:r>
                <a:rPr lang="en-US" altLang="zh-CN" sz="2800" b="1" dirty="0" smtClean="0">
                  <a:solidFill>
                    <a:schemeClr val="accent4">
                      <a:lumMod val="50000"/>
                    </a:schemeClr>
                  </a:solidFill>
                  <a:effectLst>
                    <a:outerShdw blurRad="38100" dist="38100" dir="2700000" algn="tl">
                      <a:srgbClr val="000000">
                        <a:alpha val="43137"/>
                      </a:srgbClr>
                    </a:outerShdw>
                  </a:effectLst>
                </a:rPr>
                <a:t>X       </a:t>
              </a:r>
              <a:r>
                <a:rPr lang="zh-CN" altLang="en-US" sz="2800" b="1" dirty="0" smtClean="0">
                  <a:solidFill>
                    <a:schemeClr val="accent4">
                      <a:lumMod val="50000"/>
                    </a:schemeClr>
                  </a:solidFill>
                  <a:effectLst>
                    <a:outerShdw blurRad="38100" dist="38100" dir="2700000" algn="tl">
                      <a:srgbClr val="000000">
                        <a:alpha val="43137"/>
                      </a:srgbClr>
                    </a:outerShdw>
                  </a:effectLst>
                </a:rPr>
                <a:t>（</a:t>
              </a:r>
              <a:r>
                <a:rPr lang="en-US" altLang="zh-CN" sz="2800" b="1" dirty="0">
                  <a:solidFill>
                    <a:schemeClr val="accent4">
                      <a:lumMod val="50000"/>
                    </a:schemeClr>
                  </a:solidFill>
                  <a:effectLst>
                    <a:outerShdw blurRad="38100" dist="38100" dir="2700000" algn="tl">
                      <a:srgbClr val="000000">
                        <a:alpha val="43137"/>
                      </a:srgbClr>
                    </a:outerShdw>
                  </a:effectLst>
                </a:rPr>
                <a:t>0≤X&lt;2</a:t>
              </a:r>
              <a:r>
                <a:rPr lang="en-US" altLang="zh-CN" sz="2800" b="1" baseline="30000" dirty="0">
                  <a:solidFill>
                    <a:schemeClr val="accent4">
                      <a:lumMod val="50000"/>
                    </a:schemeClr>
                  </a:solidFill>
                  <a:effectLst>
                    <a:outerShdw blurRad="38100" dist="38100" dir="2700000" algn="tl">
                      <a:srgbClr val="000000">
                        <a:alpha val="43137"/>
                      </a:srgbClr>
                    </a:outerShdw>
                  </a:effectLst>
                </a:rPr>
                <a:t>n-1</a:t>
              </a:r>
              <a:r>
                <a:rPr lang="zh-CN" altLang="en-US" sz="2800" b="1" dirty="0">
                  <a:solidFill>
                    <a:schemeClr val="accent4">
                      <a:lumMod val="50000"/>
                    </a:schemeClr>
                  </a:solidFill>
                  <a:effectLst>
                    <a:outerShdw blurRad="38100" dist="38100" dir="2700000" algn="tl">
                      <a:srgbClr val="000000">
                        <a:alpha val="43137"/>
                      </a:srgbClr>
                    </a:outerShdw>
                  </a:effectLst>
                </a:rPr>
                <a:t>）</a:t>
              </a:r>
              <a:endParaRPr lang="en-US" altLang="zh-CN" sz="2800" b="1" dirty="0">
                <a:solidFill>
                  <a:schemeClr val="accent4">
                    <a:lumMod val="50000"/>
                  </a:schemeClr>
                </a:solidFill>
                <a:effectLst>
                  <a:outerShdw blurRad="38100" dist="38100" dir="2700000" algn="tl">
                    <a:srgbClr val="000000">
                      <a:alpha val="43137"/>
                    </a:srgbClr>
                  </a:outerShdw>
                </a:effectLst>
              </a:endParaRPr>
            </a:p>
            <a:p>
              <a:pPr algn="l">
                <a:defRPr/>
              </a:pPr>
              <a:r>
                <a:rPr lang="en-US" altLang="zh-CN" sz="2800" b="1" dirty="0">
                  <a:solidFill>
                    <a:schemeClr val="accent4">
                      <a:lumMod val="50000"/>
                    </a:schemeClr>
                  </a:solidFill>
                  <a:effectLst>
                    <a:outerShdw blurRad="38100" dist="38100" dir="2700000" algn="tl">
                      <a:srgbClr val="000000">
                        <a:alpha val="43137"/>
                      </a:srgbClr>
                    </a:outerShdw>
                  </a:effectLst>
                </a:rPr>
                <a:t>             </a:t>
              </a:r>
              <a:r>
                <a:rPr lang="en-US" altLang="zh-CN" sz="2800" b="1" dirty="0" smtClean="0">
                  <a:solidFill>
                    <a:schemeClr val="accent4">
                      <a:lumMod val="50000"/>
                    </a:schemeClr>
                  </a:solidFill>
                  <a:effectLst>
                    <a:outerShdw blurRad="38100" dist="38100" dir="2700000" algn="tl">
                      <a:srgbClr val="000000">
                        <a:alpha val="43137"/>
                      </a:srgbClr>
                    </a:outerShdw>
                  </a:effectLst>
                </a:rPr>
                <a:t>2</a:t>
              </a:r>
              <a:r>
                <a:rPr lang="en-US" altLang="zh-CN" sz="2800" b="1" baseline="30000" dirty="0" smtClean="0">
                  <a:solidFill>
                    <a:schemeClr val="accent4">
                      <a:lumMod val="50000"/>
                    </a:schemeClr>
                  </a:solidFill>
                  <a:effectLst>
                    <a:outerShdw blurRad="38100" dist="38100" dir="2700000" algn="tl">
                      <a:srgbClr val="000000">
                        <a:alpha val="43137"/>
                      </a:srgbClr>
                    </a:outerShdw>
                  </a:effectLst>
                </a:rPr>
                <a:t>n</a:t>
              </a:r>
              <a:r>
                <a:rPr lang="en-US" altLang="zh-CN" sz="2800" b="1" dirty="0" smtClean="0">
                  <a:solidFill>
                    <a:schemeClr val="accent4">
                      <a:lumMod val="50000"/>
                    </a:schemeClr>
                  </a:solidFill>
                  <a:effectLst>
                    <a:outerShdw blurRad="38100" dist="38100" dir="2700000" algn="tl">
                      <a:srgbClr val="000000">
                        <a:alpha val="43137"/>
                      </a:srgbClr>
                    </a:outerShdw>
                  </a:effectLst>
                </a:rPr>
                <a:t>-</a:t>
              </a:r>
              <a:r>
                <a:rPr lang="en-US" altLang="zh-CN" sz="2800" b="1" dirty="0">
                  <a:solidFill>
                    <a:schemeClr val="accent4">
                      <a:lumMod val="50000"/>
                    </a:schemeClr>
                  </a:solidFill>
                  <a:effectLst>
                    <a:outerShdw blurRad="38100" dist="38100" dir="2700000" algn="tl">
                      <a:srgbClr val="000000">
                        <a:alpha val="43137"/>
                      </a:srgbClr>
                    </a:outerShdw>
                  </a:effectLst>
                </a:rPr>
                <a:t>|X</a:t>
              </a:r>
              <a:r>
                <a:rPr lang="en-US" altLang="zh-CN" sz="2800" b="1" dirty="0" smtClean="0">
                  <a:solidFill>
                    <a:schemeClr val="accent4">
                      <a:lumMod val="50000"/>
                    </a:schemeClr>
                  </a:solidFill>
                  <a:effectLst>
                    <a:outerShdw blurRad="38100" dist="38100" dir="2700000" algn="tl">
                      <a:srgbClr val="000000">
                        <a:alpha val="43137"/>
                      </a:srgbClr>
                    </a:outerShdw>
                  </a:effectLst>
                </a:rPr>
                <a:t>|</a:t>
              </a:r>
              <a:r>
                <a:rPr lang="zh-CN" altLang="en-US" sz="2800" b="1" dirty="0" smtClean="0">
                  <a:solidFill>
                    <a:schemeClr val="accent4">
                      <a:lumMod val="50000"/>
                    </a:schemeClr>
                  </a:solidFill>
                  <a:effectLst>
                    <a:outerShdw blurRad="38100" dist="38100" dir="2700000" algn="tl">
                      <a:srgbClr val="000000">
                        <a:alpha val="43137"/>
                      </a:srgbClr>
                    </a:outerShdw>
                  </a:effectLst>
                </a:rPr>
                <a:t>（</a:t>
              </a:r>
              <a:r>
                <a:rPr lang="en-US" altLang="zh-CN" sz="2800" b="1" dirty="0">
                  <a:solidFill>
                    <a:schemeClr val="accent4">
                      <a:lumMod val="50000"/>
                    </a:schemeClr>
                  </a:solidFill>
                  <a:effectLst>
                    <a:outerShdw blurRad="38100" dist="38100" dir="2700000" algn="tl">
                      <a:srgbClr val="000000">
                        <a:alpha val="43137"/>
                      </a:srgbClr>
                    </a:outerShdw>
                  </a:effectLst>
                </a:rPr>
                <a:t>-2</a:t>
              </a:r>
              <a:r>
                <a:rPr lang="en-US" altLang="zh-CN" sz="2800" b="1" baseline="30000" dirty="0">
                  <a:solidFill>
                    <a:schemeClr val="accent4">
                      <a:lumMod val="50000"/>
                    </a:schemeClr>
                  </a:solidFill>
                  <a:effectLst>
                    <a:outerShdw blurRad="38100" dist="38100" dir="2700000" algn="tl">
                      <a:srgbClr val="000000">
                        <a:alpha val="43137"/>
                      </a:srgbClr>
                    </a:outerShdw>
                  </a:effectLst>
                </a:rPr>
                <a:t>n-1</a:t>
              </a:r>
              <a:r>
                <a:rPr lang="en-US" altLang="zh-CN" sz="2800" b="1" dirty="0">
                  <a:solidFill>
                    <a:schemeClr val="accent4">
                      <a:lumMod val="50000"/>
                    </a:schemeClr>
                  </a:solidFill>
                  <a:effectLst>
                    <a:outerShdw blurRad="38100" dist="38100" dir="2700000" algn="tl">
                      <a:srgbClr val="000000">
                        <a:alpha val="43137"/>
                      </a:srgbClr>
                    </a:outerShdw>
                  </a:effectLst>
                </a:rPr>
                <a:t>≤X&lt;0</a:t>
              </a:r>
              <a:r>
                <a:rPr lang="zh-CN" altLang="en-US" sz="2800" b="1" dirty="0">
                  <a:solidFill>
                    <a:schemeClr val="accent4">
                      <a:lumMod val="50000"/>
                    </a:schemeClr>
                  </a:solidFill>
                  <a:effectLst>
                    <a:outerShdw blurRad="38100" dist="38100" dir="2700000" algn="tl">
                      <a:srgbClr val="000000">
                        <a:alpha val="43137"/>
                      </a:srgbClr>
                    </a:outerShdw>
                  </a:effectLst>
                </a:rPr>
                <a:t>）</a:t>
              </a:r>
              <a:endParaRPr lang="en-US" altLang="zh-CN" sz="2800" b="1" dirty="0">
                <a:solidFill>
                  <a:schemeClr val="accent4">
                    <a:lumMod val="50000"/>
                  </a:schemeClr>
                </a:solidFill>
                <a:effectLst>
                  <a:outerShdw blurRad="38100" dist="38100" dir="2700000" algn="tl">
                    <a:srgbClr val="000000">
                      <a:alpha val="43137"/>
                    </a:srgbClr>
                  </a:outerShdw>
                </a:effectLst>
              </a:endParaRPr>
            </a:p>
          </p:txBody>
        </p:sp>
        <p:sp>
          <p:nvSpPr>
            <p:cNvPr id="17" name="TextBox 16"/>
            <p:cNvSpPr txBox="1"/>
            <p:nvPr/>
          </p:nvSpPr>
          <p:spPr>
            <a:xfrm>
              <a:off x="2123728" y="1835552"/>
              <a:ext cx="1584244" cy="552404"/>
            </a:xfrm>
            <a:prstGeom prst="rect">
              <a:avLst/>
            </a:prstGeom>
            <a:noFill/>
          </p:spPr>
          <p:txBody>
            <a:bodyPr>
              <a:spAutoFit/>
            </a:bodyPr>
            <a:lstStyle/>
            <a:p>
              <a:pPr>
                <a:defRPr/>
              </a:pPr>
              <a:r>
                <a:rPr kumimoji="0" lang="en-US" altLang="zh-CN" sz="2800" b="1" dirty="0">
                  <a:solidFill>
                    <a:schemeClr val="accent4">
                      <a:lumMod val="50000"/>
                    </a:schemeClr>
                  </a:solidFill>
                  <a:latin typeface="Arial" charset="0"/>
                  <a:ea typeface="隶书" pitchFamily="49" charset="-122"/>
                </a:rPr>
                <a:t>[X]</a:t>
              </a:r>
              <a:r>
                <a:rPr kumimoji="0" lang="zh-CN" altLang="en-US" sz="2800" b="1" baseline="-25000" dirty="0">
                  <a:solidFill>
                    <a:schemeClr val="accent4">
                      <a:lumMod val="50000"/>
                    </a:schemeClr>
                  </a:solidFill>
                  <a:latin typeface="Arial" charset="0"/>
                  <a:ea typeface="隶书" pitchFamily="49" charset="-122"/>
                </a:rPr>
                <a:t>补</a:t>
              </a:r>
              <a:r>
                <a:rPr kumimoji="0" lang="en-US" altLang="zh-CN" sz="2800" b="1" dirty="0">
                  <a:solidFill>
                    <a:schemeClr val="accent4">
                      <a:lumMod val="50000"/>
                    </a:schemeClr>
                  </a:solidFill>
                  <a:latin typeface="Arial" charset="0"/>
                  <a:ea typeface="隶书" pitchFamily="49" charset="-122"/>
                </a:rPr>
                <a:t>=</a:t>
              </a:r>
            </a:p>
          </p:txBody>
        </p:sp>
        <p:sp>
          <p:nvSpPr>
            <p:cNvPr id="18" name="左大括号 17"/>
            <p:cNvSpPr/>
            <p:nvPr/>
          </p:nvSpPr>
          <p:spPr>
            <a:xfrm>
              <a:off x="3636538" y="1845075"/>
              <a:ext cx="215889" cy="647571"/>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sz="2800">
                <a:effectLst>
                  <a:outerShdw blurRad="38100" dist="38100" dir="2700000" algn="tl">
                    <a:srgbClr val="000000">
                      <a:alpha val="43137"/>
                    </a:srgbClr>
                  </a:outerShdw>
                </a:effectLst>
              </a:endParaRPr>
            </a:p>
          </p:txBody>
        </p:sp>
      </p:grpSp>
      <p:cxnSp>
        <p:nvCxnSpPr>
          <p:cNvPr id="20" name="直接连接符 19"/>
          <p:cNvCxnSpPr/>
          <p:nvPr/>
        </p:nvCxnSpPr>
        <p:spPr bwMode="auto">
          <a:xfrm>
            <a:off x="6660232" y="4941168"/>
            <a:ext cx="936104"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additive="base">
                                        <p:cTn id="7" dur="500" fill="hold"/>
                                        <p:tgtEl>
                                          <p:spTgt spid="172034"/>
                                        </p:tgtEl>
                                        <p:attrNameLst>
                                          <p:attrName>ppt_x</p:attrName>
                                        </p:attrNameLst>
                                      </p:cBhvr>
                                      <p:tavLst>
                                        <p:tav tm="0">
                                          <p:val>
                                            <p:strVal val="0-#ppt_w/2"/>
                                          </p:val>
                                        </p:tav>
                                        <p:tav tm="100000">
                                          <p:val>
                                            <p:strVal val="#ppt_x"/>
                                          </p:val>
                                        </p:tav>
                                      </p:tavLst>
                                    </p:anim>
                                    <p:anim calcmode="lin" valueType="num">
                                      <p:cBhvr additive="base">
                                        <p:cTn id="8" dur="500" fill="hold"/>
                                        <p:tgtEl>
                                          <p:spTgt spid="1720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2035"/>
                                        </p:tgtEl>
                                        <p:attrNameLst>
                                          <p:attrName>style.visibility</p:attrName>
                                        </p:attrNameLst>
                                      </p:cBhvr>
                                      <p:to>
                                        <p:strVal val="visible"/>
                                      </p:to>
                                    </p:set>
                                    <p:anim calcmode="lin" valueType="num">
                                      <p:cBhvr additive="base">
                                        <p:cTn id="12" dur="500" fill="hold"/>
                                        <p:tgtEl>
                                          <p:spTgt spid="172035"/>
                                        </p:tgtEl>
                                        <p:attrNameLst>
                                          <p:attrName>ppt_x</p:attrName>
                                        </p:attrNameLst>
                                      </p:cBhvr>
                                      <p:tavLst>
                                        <p:tav tm="0">
                                          <p:val>
                                            <p:strVal val="0-#ppt_w/2"/>
                                          </p:val>
                                        </p:tav>
                                        <p:tav tm="100000">
                                          <p:val>
                                            <p:strVal val="#ppt_x"/>
                                          </p:val>
                                        </p:tav>
                                      </p:tavLst>
                                    </p:anim>
                                    <p:anim calcmode="lin" valueType="num">
                                      <p:cBhvr additive="base">
                                        <p:cTn id="13" dur="500" fill="hold"/>
                                        <p:tgtEl>
                                          <p:spTgt spid="1720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72037"/>
                                        </p:tgtEl>
                                        <p:attrNameLst>
                                          <p:attrName>style.visibility</p:attrName>
                                        </p:attrNameLst>
                                      </p:cBhvr>
                                      <p:to>
                                        <p:strVal val="visible"/>
                                      </p:to>
                                    </p:set>
                                    <p:animEffect transition="in" filter="barn(outVertical)">
                                      <p:cBhvr>
                                        <p:cTn id="18" dur="500"/>
                                        <p:tgtEl>
                                          <p:spTgt spid="17203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2036"/>
                                        </p:tgtEl>
                                        <p:attrNameLst>
                                          <p:attrName>style.visibility</p:attrName>
                                        </p:attrNameLst>
                                      </p:cBhvr>
                                      <p:to>
                                        <p:strVal val="visible"/>
                                      </p:to>
                                    </p:set>
                                    <p:animEffect transition="in" filter="blinds(horizontal)">
                                      <p:cBhvr>
                                        <p:cTn id="28" dur="500"/>
                                        <p:tgtEl>
                                          <p:spTgt spid="1720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2039"/>
                                        </p:tgtEl>
                                        <p:attrNameLst>
                                          <p:attrName>style.visibility</p:attrName>
                                        </p:attrNameLst>
                                      </p:cBhvr>
                                      <p:to>
                                        <p:strVal val="visible"/>
                                      </p:to>
                                    </p:set>
                                    <p:anim calcmode="lin" valueType="num">
                                      <p:cBhvr additive="base">
                                        <p:cTn id="33" dur="500" fill="hold"/>
                                        <p:tgtEl>
                                          <p:spTgt spid="172039"/>
                                        </p:tgtEl>
                                        <p:attrNameLst>
                                          <p:attrName>ppt_x</p:attrName>
                                        </p:attrNameLst>
                                      </p:cBhvr>
                                      <p:tavLst>
                                        <p:tav tm="0">
                                          <p:val>
                                            <p:strVal val="#ppt_x"/>
                                          </p:val>
                                        </p:tav>
                                        <p:tav tm="100000">
                                          <p:val>
                                            <p:strVal val="#ppt_x"/>
                                          </p:val>
                                        </p:tav>
                                      </p:tavLst>
                                    </p:anim>
                                    <p:anim calcmode="lin" valueType="num">
                                      <p:cBhvr additive="base">
                                        <p:cTn id="34" dur="500" fill="hold"/>
                                        <p:tgtEl>
                                          <p:spTgt spid="17203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172038"/>
                                        </p:tgtEl>
                                        <p:attrNameLst>
                                          <p:attrName>style.visibility</p:attrName>
                                        </p:attrNameLst>
                                      </p:cBhvr>
                                      <p:to>
                                        <p:strVal val="visible"/>
                                      </p:to>
                                    </p:set>
                                    <p:anim calcmode="lin" valueType="num">
                                      <p:cBhvr additive="base">
                                        <p:cTn id="42" dur="500" fill="hold"/>
                                        <p:tgtEl>
                                          <p:spTgt spid="172038"/>
                                        </p:tgtEl>
                                        <p:attrNameLst>
                                          <p:attrName>ppt_x</p:attrName>
                                        </p:attrNameLst>
                                      </p:cBhvr>
                                      <p:tavLst>
                                        <p:tav tm="0">
                                          <p:val>
                                            <p:strVal val="0-#ppt_w/2"/>
                                          </p:val>
                                        </p:tav>
                                        <p:tav tm="100000">
                                          <p:val>
                                            <p:strVal val="#ppt_x"/>
                                          </p:val>
                                        </p:tav>
                                      </p:tavLst>
                                    </p:anim>
                                    <p:anim calcmode="lin" valueType="num">
                                      <p:cBhvr additive="base">
                                        <p:cTn id="43" dur="500" fill="hold"/>
                                        <p:tgtEl>
                                          <p:spTgt spid="172038"/>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172040"/>
                                        </p:tgtEl>
                                        <p:attrNameLst>
                                          <p:attrName>style.visibility</p:attrName>
                                        </p:attrNameLst>
                                      </p:cBhvr>
                                      <p:to>
                                        <p:strVal val="visible"/>
                                      </p:to>
                                    </p:set>
                                    <p:anim calcmode="lin" valueType="num">
                                      <p:cBhvr additive="base">
                                        <p:cTn id="47" dur="500" fill="hold"/>
                                        <p:tgtEl>
                                          <p:spTgt spid="172040"/>
                                        </p:tgtEl>
                                        <p:attrNameLst>
                                          <p:attrName>ppt_x</p:attrName>
                                        </p:attrNameLst>
                                      </p:cBhvr>
                                      <p:tavLst>
                                        <p:tav tm="0">
                                          <p:val>
                                            <p:strVal val="0-#ppt_w/2"/>
                                          </p:val>
                                        </p:tav>
                                        <p:tav tm="100000">
                                          <p:val>
                                            <p:strVal val="#ppt_x"/>
                                          </p:val>
                                        </p:tav>
                                      </p:tavLst>
                                    </p:anim>
                                    <p:anim calcmode="lin" valueType="num">
                                      <p:cBhvr additive="base">
                                        <p:cTn id="48" dur="500" fill="hold"/>
                                        <p:tgtEl>
                                          <p:spTgt spid="17204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2041"/>
                                        </p:tgtEl>
                                        <p:attrNameLst>
                                          <p:attrName>style.visibility</p:attrName>
                                        </p:attrNameLst>
                                      </p:cBhvr>
                                      <p:to>
                                        <p:strVal val="visible"/>
                                      </p:to>
                                    </p:set>
                                    <p:anim calcmode="lin" valueType="num">
                                      <p:cBhvr additive="base">
                                        <p:cTn id="53" dur="500" fill="hold"/>
                                        <p:tgtEl>
                                          <p:spTgt spid="172041"/>
                                        </p:tgtEl>
                                        <p:attrNameLst>
                                          <p:attrName>ppt_x</p:attrName>
                                        </p:attrNameLst>
                                      </p:cBhvr>
                                      <p:tavLst>
                                        <p:tav tm="0">
                                          <p:val>
                                            <p:strVal val="#ppt_x"/>
                                          </p:val>
                                        </p:tav>
                                        <p:tav tm="100000">
                                          <p:val>
                                            <p:strVal val="#ppt_x"/>
                                          </p:val>
                                        </p:tav>
                                      </p:tavLst>
                                    </p:anim>
                                    <p:anim calcmode="lin" valueType="num">
                                      <p:cBhvr additive="base">
                                        <p:cTn id="54" dur="500" fill="hold"/>
                                        <p:tgtEl>
                                          <p:spTgt spid="172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nimBg="1"/>
      <p:bldP spid="172035" grpId="0" autoUpdateAnimBg="0"/>
      <p:bldP spid="172036" grpId="0" autoUpdateAnimBg="0"/>
      <p:bldP spid="172037" grpId="0" autoUpdateAnimBg="0"/>
      <p:bldP spid="172038" grpId="0" autoUpdateAnimBg="0"/>
      <p:bldP spid="172039" grpId="0" animBg="1"/>
      <p:bldP spid="172040" grpId="0" animBg="1"/>
      <p:bldP spid="1720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47838" y="2497138"/>
            <a:ext cx="5556250" cy="523875"/>
          </a:xfrm>
          <a:prstGeom prst="rect">
            <a:avLst/>
          </a:prstGeom>
          <a:noFill/>
          <a:ln w="9525">
            <a:noFill/>
            <a:miter lim="800000"/>
            <a:headEnd/>
            <a:tailEnd/>
          </a:ln>
        </p:spPr>
        <p:txBody>
          <a:bodyPr>
            <a:spAutoFit/>
          </a:bodyPr>
          <a:lstStyle/>
          <a:p>
            <a:pPr>
              <a:spcBef>
                <a:spcPct val="50000"/>
              </a:spcBef>
            </a:pPr>
            <a:endParaRPr lang="zh-CN" altLang="zh-CN" sz="2800">
              <a:ea typeface="楷体_GB2312" pitchFamily="49" charset="-122"/>
            </a:endParaRPr>
          </a:p>
        </p:txBody>
      </p:sp>
      <p:sp>
        <p:nvSpPr>
          <p:cNvPr id="3" name="Rectangle 3"/>
          <p:cNvSpPr>
            <a:spLocks noChangeArrowheads="1"/>
          </p:cNvSpPr>
          <p:nvPr/>
        </p:nvSpPr>
        <p:spPr bwMode="auto">
          <a:xfrm>
            <a:off x="107950" y="981075"/>
            <a:ext cx="1951038" cy="639763"/>
          </a:xfrm>
          <a:prstGeom prst="rect">
            <a:avLst/>
          </a:prstGeom>
          <a:noFill/>
          <a:ln w="9525">
            <a:noFill/>
            <a:miter lim="800000"/>
            <a:headEnd/>
            <a:tailEnd/>
          </a:ln>
        </p:spPr>
        <p:txBody>
          <a:bodyPr lIns="90488" tIns="44450" rIns="90488" bIns="44450"/>
          <a:lstStyle/>
          <a:p>
            <a:pPr marL="342900" indent="-342900">
              <a:spcBef>
                <a:spcPct val="20000"/>
              </a:spcBef>
              <a:buClr>
                <a:srgbClr val="CC99FF"/>
              </a:buClr>
              <a:buFont typeface="Monotype Sorts" pitchFamily="2" charset="2"/>
              <a:buChar char="["/>
            </a:pPr>
            <a:r>
              <a:rPr lang="en-US" altLang="zh-CN" sz="2800" b="1">
                <a:solidFill>
                  <a:srgbClr val="FF0000"/>
                </a:solidFill>
                <a:ea typeface="楷体_GB2312" pitchFamily="49" charset="-122"/>
              </a:rPr>
              <a:t> </a:t>
            </a:r>
            <a:r>
              <a:rPr lang="zh-CN" altLang="en-US" sz="2800" b="1">
                <a:solidFill>
                  <a:srgbClr val="FF0000"/>
                </a:solidFill>
                <a:ea typeface="楷体_GB2312" pitchFamily="49" charset="-122"/>
              </a:rPr>
              <a:t>溢出：</a:t>
            </a:r>
            <a:endParaRPr lang="zh-CN" altLang="zh-CN" sz="2800" b="1">
              <a:solidFill>
                <a:srgbClr val="FF0000"/>
              </a:solidFill>
              <a:ea typeface="楷体_GB2312" pitchFamily="49" charset="-122"/>
            </a:endParaRPr>
          </a:p>
        </p:txBody>
      </p:sp>
      <p:sp>
        <p:nvSpPr>
          <p:cNvPr id="4" name="Text Box 4"/>
          <p:cNvSpPr txBox="1">
            <a:spLocks noChangeArrowheads="1"/>
          </p:cNvSpPr>
          <p:nvPr/>
        </p:nvSpPr>
        <p:spPr bwMode="auto">
          <a:xfrm>
            <a:off x="4886325" y="2636912"/>
            <a:ext cx="2781300" cy="519112"/>
          </a:xfrm>
          <a:prstGeom prst="rect">
            <a:avLst/>
          </a:prstGeom>
          <a:noFill/>
          <a:ln w="12700">
            <a:noFill/>
            <a:miter lim="800000"/>
            <a:headEnd/>
            <a:tailEnd/>
          </a:ln>
        </p:spPr>
        <p:txBody>
          <a:bodyPr>
            <a:spAutoFit/>
          </a:bodyPr>
          <a:lstStyle/>
          <a:p>
            <a:pPr>
              <a:spcBef>
                <a:spcPct val="50000"/>
              </a:spcBef>
            </a:pPr>
            <a:r>
              <a:rPr lang="en-US" altLang="zh-CN" sz="2800" dirty="0">
                <a:solidFill>
                  <a:schemeClr val="accent1"/>
                </a:solidFill>
                <a:ea typeface="楷体_GB2312" pitchFamily="49" charset="-122"/>
              </a:rPr>
              <a:t>   </a:t>
            </a:r>
            <a:r>
              <a:rPr lang="en-US" altLang="zh-CN" sz="2800" dirty="0">
                <a:solidFill>
                  <a:srgbClr val="CC0066"/>
                </a:solidFill>
                <a:ea typeface="楷体_GB2312" pitchFamily="49" charset="-122"/>
              </a:rPr>
              <a:t>1</a:t>
            </a:r>
            <a:r>
              <a:rPr lang="en-US" altLang="zh-CN" sz="2800" dirty="0">
                <a:solidFill>
                  <a:schemeClr val="accent1"/>
                </a:solidFill>
                <a:ea typeface="楷体_GB2312" pitchFamily="49" charset="-122"/>
              </a:rPr>
              <a:t> </a:t>
            </a:r>
            <a:r>
              <a:rPr lang="en-US" altLang="zh-CN" sz="2800" b="1" dirty="0">
                <a:ea typeface="楷体_GB2312" pitchFamily="49" charset="-122"/>
              </a:rPr>
              <a:t>0 0 0 0 0 0 1</a:t>
            </a:r>
          </a:p>
        </p:txBody>
      </p:sp>
      <p:grpSp>
        <p:nvGrpSpPr>
          <p:cNvPr id="5" name="Group 5"/>
          <p:cNvGrpSpPr>
            <a:grpSpLocks/>
          </p:cNvGrpSpPr>
          <p:nvPr/>
        </p:nvGrpSpPr>
        <p:grpSpPr bwMode="auto">
          <a:xfrm>
            <a:off x="4816475" y="1616075"/>
            <a:ext cx="3068689" cy="1030694"/>
            <a:chOff x="1104" y="2064"/>
            <a:chExt cx="1873" cy="512"/>
          </a:xfrm>
        </p:grpSpPr>
        <p:sp>
          <p:nvSpPr>
            <p:cNvPr id="6" name="Text Box 6"/>
            <p:cNvSpPr txBox="1">
              <a:spLocks noChangeArrowheads="1"/>
            </p:cNvSpPr>
            <p:nvPr/>
          </p:nvSpPr>
          <p:spPr bwMode="auto">
            <a:xfrm>
              <a:off x="1152" y="2064"/>
              <a:ext cx="1825" cy="512"/>
            </a:xfrm>
            <a:prstGeom prst="rect">
              <a:avLst/>
            </a:prstGeom>
            <a:noFill/>
            <a:ln w="12700">
              <a:noFill/>
              <a:miter lim="800000"/>
              <a:headEnd/>
              <a:tailEnd/>
            </a:ln>
          </p:spPr>
          <p:txBody>
            <a:bodyPr wrap="square">
              <a:spAutoFit/>
            </a:bodyPr>
            <a:lstStyle/>
            <a:p>
              <a:pPr>
                <a:spcBef>
                  <a:spcPts val="600"/>
                </a:spcBef>
              </a:pPr>
              <a:r>
                <a:rPr lang="en-US" altLang="zh-CN" sz="2800" dirty="0">
                  <a:solidFill>
                    <a:srgbClr val="CC0066"/>
                  </a:solidFill>
                  <a:ea typeface="楷体_GB2312" pitchFamily="49" charset="-122"/>
                </a:rPr>
                <a:t>   </a:t>
              </a:r>
              <a:r>
                <a:rPr lang="en-US" altLang="zh-CN" sz="2800" b="1" dirty="0">
                  <a:solidFill>
                    <a:srgbClr val="CC0066"/>
                  </a:solidFill>
                  <a:ea typeface="楷体_GB2312" pitchFamily="49" charset="-122"/>
                </a:rPr>
                <a:t>0</a:t>
              </a:r>
              <a:r>
                <a:rPr lang="en-US" altLang="zh-CN" sz="2800" b="1" dirty="0">
                  <a:solidFill>
                    <a:srgbClr val="FF0000"/>
                  </a:solidFill>
                  <a:ea typeface="楷体_GB2312" pitchFamily="49" charset="-122"/>
                </a:rPr>
                <a:t> </a:t>
              </a:r>
              <a:r>
                <a:rPr lang="en-US" altLang="zh-CN" sz="2800" b="1" dirty="0">
                  <a:ea typeface="楷体_GB2312" pitchFamily="49" charset="-122"/>
                </a:rPr>
                <a:t>1 1 1 1 1 1 1 </a:t>
              </a:r>
              <a:endParaRPr lang="en-US" altLang="zh-CN" sz="2800" b="1" dirty="0" smtClean="0">
                <a:ea typeface="楷体_GB2312" pitchFamily="49" charset="-122"/>
              </a:endParaRPr>
            </a:p>
            <a:p>
              <a:pPr>
                <a:spcBef>
                  <a:spcPts val="600"/>
                </a:spcBef>
              </a:pPr>
              <a:r>
                <a:rPr lang="zh-CN" altLang="zh-CN" sz="2800" b="1" dirty="0" smtClean="0">
                  <a:ea typeface="楷体_GB2312" pitchFamily="49" charset="-122"/>
                </a:rPr>
                <a:t>+</a:t>
              </a:r>
              <a:r>
                <a:rPr lang="en-US" altLang="zh-CN" sz="2800" b="1" dirty="0" smtClean="0">
                  <a:ea typeface="楷体_GB2312" pitchFamily="49" charset="-122"/>
                </a:rPr>
                <a:t> </a:t>
              </a:r>
              <a:r>
                <a:rPr lang="en-US" altLang="zh-CN" sz="2800" b="1" dirty="0">
                  <a:solidFill>
                    <a:srgbClr val="CC0066"/>
                  </a:solidFill>
                  <a:ea typeface="楷体_GB2312" pitchFamily="49" charset="-122"/>
                </a:rPr>
                <a:t>0</a:t>
              </a:r>
              <a:r>
                <a:rPr lang="en-US" altLang="zh-CN" sz="2800" b="1" dirty="0">
                  <a:ea typeface="楷体_GB2312" pitchFamily="49" charset="-122"/>
                </a:rPr>
                <a:t> 0 0 0 0 0 1 0</a:t>
              </a:r>
              <a:r>
                <a:rPr lang="en-US" altLang="zh-CN" sz="2800" dirty="0">
                  <a:ea typeface="楷体_GB2312" pitchFamily="49" charset="-122"/>
                </a:rPr>
                <a:t>    </a:t>
              </a:r>
            </a:p>
          </p:txBody>
        </p:sp>
        <p:sp>
          <p:nvSpPr>
            <p:cNvPr id="7" name="Line 7"/>
            <p:cNvSpPr>
              <a:spLocks noChangeShapeType="1"/>
            </p:cNvSpPr>
            <p:nvPr/>
          </p:nvSpPr>
          <p:spPr bwMode="auto">
            <a:xfrm>
              <a:off x="1104" y="2571"/>
              <a:ext cx="1824" cy="0"/>
            </a:xfrm>
            <a:prstGeom prst="line">
              <a:avLst/>
            </a:prstGeom>
            <a:noFill/>
            <a:ln w="28575">
              <a:solidFill>
                <a:schemeClr val="tx1"/>
              </a:solidFill>
              <a:round/>
              <a:headEnd/>
              <a:tailEnd/>
            </a:ln>
          </p:spPr>
          <p:txBody>
            <a:bodyPr wrap="none" anchor="ctr"/>
            <a:lstStyle/>
            <a:p>
              <a:endParaRPr lang="zh-CN" altLang="en-US"/>
            </a:p>
          </p:txBody>
        </p:sp>
      </p:grpSp>
      <p:sp>
        <p:nvSpPr>
          <p:cNvPr id="8" name="Rectangle 8"/>
          <p:cNvSpPr>
            <a:spLocks noChangeArrowheads="1"/>
          </p:cNvSpPr>
          <p:nvPr/>
        </p:nvSpPr>
        <p:spPr bwMode="auto">
          <a:xfrm>
            <a:off x="5148064" y="2708920"/>
            <a:ext cx="280988" cy="381000"/>
          </a:xfrm>
          <a:prstGeom prst="rect">
            <a:avLst/>
          </a:prstGeom>
          <a:noFill/>
          <a:ln w="9525">
            <a:solidFill>
              <a:schemeClr val="tx1"/>
            </a:solidFill>
            <a:miter lim="800000"/>
            <a:headEnd/>
            <a:tailEnd/>
          </a:ln>
        </p:spPr>
        <p:txBody>
          <a:bodyPr wrap="none" anchor="ctr"/>
          <a:lstStyle/>
          <a:p>
            <a:endParaRPr lang="zh-CN" altLang="en-US" sz="2800">
              <a:ea typeface="楷体_GB2312" pitchFamily="49" charset="-122"/>
            </a:endParaRPr>
          </a:p>
        </p:txBody>
      </p:sp>
      <p:sp>
        <p:nvSpPr>
          <p:cNvPr id="9" name="Rectangle 10"/>
          <p:cNvSpPr>
            <a:spLocks noChangeArrowheads="1"/>
          </p:cNvSpPr>
          <p:nvPr/>
        </p:nvSpPr>
        <p:spPr bwMode="auto">
          <a:xfrm>
            <a:off x="395288" y="1736725"/>
            <a:ext cx="4502150" cy="539750"/>
          </a:xfrm>
          <a:prstGeom prst="rect">
            <a:avLst/>
          </a:prstGeom>
          <a:noFill/>
          <a:ln w="9525">
            <a:noFill/>
            <a:miter lim="800000"/>
            <a:headEnd/>
            <a:tailEnd/>
          </a:ln>
        </p:spPr>
        <p:txBody>
          <a:bodyPr lIns="90488" tIns="44450" rIns="90488" bIns="44450"/>
          <a:lstStyle/>
          <a:p>
            <a:pPr marL="0" lvl="1">
              <a:spcBef>
                <a:spcPct val="20000"/>
              </a:spcBef>
              <a:buClr>
                <a:srgbClr val="CC99FF"/>
              </a:buClr>
              <a:buFont typeface="Monotype Sorts" pitchFamily="2" charset="2"/>
              <a:buNone/>
              <a:defRPr/>
            </a:pPr>
            <a:r>
              <a:rPr lang="zh-CN" altLang="en-US" sz="2800" b="1" dirty="0">
                <a:latin typeface="Arial" charset="0"/>
                <a:ea typeface="楷体_GB2312" pitchFamily="49" charset="-122"/>
              </a:rPr>
              <a:t>例如：设</a:t>
            </a:r>
            <a:r>
              <a:rPr lang="en-US" altLang="en-US" sz="2800" dirty="0">
                <a:latin typeface="Arial" charset="0"/>
                <a:ea typeface="楷体_GB2312" pitchFamily="49" charset="-122"/>
              </a:rPr>
              <a:t>n=8</a:t>
            </a:r>
            <a:r>
              <a:rPr lang="zh-CN" altLang="en-US" sz="2800" dirty="0">
                <a:latin typeface="Arial" charset="0"/>
                <a:ea typeface="楷体_GB2312" pitchFamily="49" charset="-122"/>
              </a:rPr>
              <a:t>，</a:t>
            </a:r>
            <a:r>
              <a:rPr lang="en-US" altLang="en-US" sz="2800" dirty="0">
                <a:latin typeface="Arial" charset="0"/>
                <a:ea typeface="楷体_GB2312" pitchFamily="49" charset="-122"/>
              </a:rPr>
              <a:t>127+2</a:t>
            </a:r>
            <a:r>
              <a:rPr lang="zh-CN" altLang="en-US" sz="2800" dirty="0">
                <a:latin typeface="Arial" charset="0"/>
                <a:ea typeface="楷体_GB2312" pitchFamily="49" charset="-122"/>
              </a:rPr>
              <a:t>。</a:t>
            </a:r>
            <a:endParaRPr lang="zh-CN" altLang="zh-CN" sz="2800" b="1" dirty="0">
              <a:solidFill>
                <a:schemeClr val="accent3">
                  <a:lumMod val="75000"/>
                </a:schemeClr>
              </a:solidFill>
              <a:latin typeface="Arial" charset="0"/>
              <a:ea typeface="楷体_GB2312" pitchFamily="49" charset="-122"/>
            </a:endParaRPr>
          </a:p>
        </p:txBody>
      </p:sp>
      <p:grpSp>
        <p:nvGrpSpPr>
          <p:cNvPr id="10" name="组合 29"/>
          <p:cNvGrpSpPr>
            <a:grpSpLocks/>
          </p:cNvGrpSpPr>
          <p:nvPr/>
        </p:nvGrpSpPr>
        <p:grpSpPr bwMode="auto">
          <a:xfrm>
            <a:off x="1655763" y="2205038"/>
            <a:ext cx="4572000" cy="954087"/>
            <a:chOff x="1656184" y="2204864"/>
            <a:chExt cx="4572000" cy="954899"/>
          </a:xfrm>
        </p:grpSpPr>
        <p:sp>
          <p:nvSpPr>
            <p:cNvPr id="11" name="矩形 10"/>
            <p:cNvSpPr/>
            <p:nvPr/>
          </p:nvSpPr>
          <p:spPr>
            <a:xfrm>
              <a:off x="1656184" y="2204864"/>
              <a:ext cx="4572000" cy="954899"/>
            </a:xfrm>
            <a:prstGeom prst="rect">
              <a:avLst/>
            </a:prstGeom>
          </p:spPr>
          <p:txBody>
            <a:bodyPr>
              <a:spAutoFit/>
            </a:bodyPr>
            <a:lstStyle/>
            <a:p>
              <a:pPr>
                <a:defRPr/>
              </a:pPr>
              <a:r>
                <a:rPr lang="zh-CN" altLang="en-US" sz="2800" b="1" dirty="0">
                  <a:solidFill>
                    <a:srgbClr val="3333FF"/>
                  </a:solidFill>
                  <a:latin typeface="Arial" charset="0"/>
                  <a:ea typeface="楷体_GB2312" pitchFamily="49" charset="-122"/>
                </a:rPr>
                <a:t>同号相加得异号</a:t>
              </a:r>
              <a:r>
                <a:rPr lang="zh-CN" altLang="en-US" sz="2800" dirty="0">
                  <a:solidFill>
                    <a:srgbClr val="3333FF"/>
                  </a:solidFill>
                  <a:latin typeface="Arial" charset="0"/>
                  <a:ea typeface="楷体_GB2312" pitchFamily="49" charset="-122"/>
                </a:rPr>
                <a:t> </a:t>
              </a:r>
              <a:r>
                <a:rPr lang="zh-CN" altLang="en-US" sz="2800" dirty="0">
                  <a:latin typeface="Arial" charset="0"/>
                  <a:ea typeface="楷体_GB2312" pitchFamily="49" charset="-122"/>
                </a:rPr>
                <a:t>      </a:t>
              </a:r>
              <a:endParaRPr lang="en-US" altLang="zh-CN" sz="2800" dirty="0">
                <a:latin typeface="Arial" charset="0"/>
                <a:ea typeface="楷体_GB2312" pitchFamily="49" charset="-122"/>
              </a:endParaRPr>
            </a:p>
            <a:p>
              <a:pPr>
                <a:defRPr/>
              </a:pPr>
              <a:r>
                <a:rPr lang="zh-CN" altLang="en-US" sz="2800" b="1" dirty="0">
                  <a:solidFill>
                    <a:schemeClr val="accent3">
                      <a:lumMod val="75000"/>
                    </a:schemeClr>
                  </a:solidFill>
                  <a:latin typeface="Arial" charset="0"/>
                  <a:ea typeface="楷体_GB2312" pitchFamily="49" charset="-122"/>
                </a:rPr>
                <a:t>        结果错误！</a:t>
              </a:r>
              <a:endParaRPr lang="zh-CN" altLang="en-US" sz="2800" dirty="0">
                <a:latin typeface="Arial" charset="0"/>
              </a:endParaRPr>
            </a:p>
          </p:txBody>
        </p:sp>
        <p:sp>
          <p:nvSpPr>
            <p:cNvPr id="12" name="AutoShape 11"/>
            <p:cNvSpPr>
              <a:spLocks noChangeArrowheads="1"/>
            </p:cNvSpPr>
            <p:nvPr/>
          </p:nvSpPr>
          <p:spPr bwMode="auto">
            <a:xfrm>
              <a:off x="1849464" y="2780928"/>
              <a:ext cx="634304" cy="355581"/>
            </a:xfrm>
            <a:prstGeom prst="rightArrow">
              <a:avLst>
                <a:gd name="adj1" fmla="val 50000"/>
                <a:gd name="adj2" fmla="val 52087"/>
              </a:avLst>
            </a:prstGeom>
            <a:solidFill>
              <a:srgbClr val="800080"/>
            </a:solidFill>
            <a:ln w="9525">
              <a:solidFill>
                <a:schemeClr val="tx1"/>
              </a:solidFill>
              <a:miter lim="800000"/>
              <a:headEnd/>
              <a:tailEnd/>
            </a:ln>
          </p:spPr>
          <p:txBody>
            <a:bodyPr wrap="none" anchor="ctr"/>
            <a:lstStyle/>
            <a:p>
              <a:endParaRPr lang="zh-CN" altLang="en-US" sz="2800">
                <a:ea typeface="楷体_GB2312" pitchFamily="49" charset="-122"/>
              </a:endParaRPr>
            </a:p>
          </p:txBody>
        </p:sp>
      </p:grpSp>
      <p:sp>
        <p:nvSpPr>
          <p:cNvPr id="13" name="Text Box 12"/>
          <p:cNvSpPr txBox="1">
            <a:spLocks noChangeArrowheads="1"/>
          </p:cNvSpPr>
          <p:nvPr/>
        </p:nvSpPr>
        <p:spPr bwMode="auto">
          <a:xfrm>
            <a:off x="5362575" y="5142136"/>
            <a:ext cx="2881313" cy="519112"/>
          </a:xfrm>
          <a:prstGeom prst="rect">
            <a:avLst/>
          </a:prstGeom>
          <a:noFill/>
          <a:ln w="12700">
            <a:noFill/>
            <a:miter lim="800000"/>
            <a:headEnd/>
            <a:tailEnd/>
          </a:ln>
        </p:spPr>
        <p:txBody>
          <a:bodyPr>
            <a:spAutoFit/>
          </a:bodyPr>
          <a:lstStyle/>
          <a:p>
            <a:pPr>
              <a:spcBef>
                <a:spcPct val="50000"/>
              </a:spcBef>
            </a:pPr>
            <a:r>
              <a:rPr lang="en-US" altLang="zh-CN" sz="2800" b="1" dirty="0">
                <a:solidFill>
                  <a:srgbClr val="CC0066"/>
                </a:solidFill>
                <a:ea typeface="楷体_GB2312" pitchFamily="49" charset="-122"/>
              </a:rPr>
              <a:t>1 1</a:t>
            </a:r>
            <a:r>
              <a:rPr lang="en-US" altLang="zh-CN" sz="2800" dirty="0">
                <a:solidFill>
                  <a:schemeClr val="accent1"/>
                </a:solidFill>
                <a:ea typeface="楷体_GB2312" pitchFamily="49" charset="-122"/>
              </a:rPr>
              <a:t> </a:t>
            </a:r>
            <a:r>
              <a:rPr lang="en-US" altLang="zh-CN" sz="2800" b="1" dirty="0">
                <a:ea typeface="楷体_GB2312" pitchFamily="49" charset="-122"/>
              </a:rPr>
              <a:t>1 1 1 1 0 1 1</a:t>
            </a:r>
          </a:p>
        </p:txBody>
      </p:sp>
      <p:grpSp>
        <p:nvGrpSpPr>
          <p:cNvPr id="14" name="Group 13"/>
          <p:cNvGrpSpPr>
            <a:grpSpLocks/>
          </p:cNvGrpSpPr>
          <p:nvPr/>
        </p:nvGrpSpPr>
        <p:grpSpPr bwMode="auto">
          <a:xfrm>
            <a:off x="5292716" y="4116388"/>
            <a:ext cx="2951173" cy="1042037"/>
            <a:chOff x="1105" y="2044"/>
            <a:chExt cx="1871" cy="419"/>
          </a:xfrm>
        </p:grpSpPr>
        <p:sp>
          <p:nvSpPr>
            <p:cNvPr id="15" name="Text Box 14"/>
            <p:cNvSpPr txBox="1">
              <a:spLocks noChangeArrowheads="1"/>
            </p:cNvSpPr>
            <p:nvPr/>
          </p:nvSpPr>
          <p:spPr bwMode="auto">
            <a:xfrm>
              <a:off x="1152" y="2044"/>
              <a:ext cx="1824" cy="415"/>
            </a:xfrm>
            <a:prstGeom prst="rect">
              <a:avLst/>
            </a:prstGeom>
            <a:noFill/>
            <a:ln w="12700">
              <a:noFill/>
              <a:miter lim="800000"/>
              <a:headEnd/>
              <a:tailEnd/>
            </a:ln>
          </p:spPr>
          <p:txBody>
            <a:bodyPr>
              <a:spAutoFit/>
            </a:bodyPr>
            <a:lstStyle/>
            <a:p>
              <a:pPr>
                <a:spcBef>
                  <a:spcPts val="600"/>
                </a:spcBef>
              </a:pPr>
              <a:r>
                <a:rPr lang="en-US" altLang="zh-CN" sz="2800" dirty="0">
                  <a:ea typeface="楷体_GB2312" pitchFamily="49" charset="-122"/>
                </a:rPr>
                <a:t>   </a:t>
              </a:r>
              <a:r>
                <a:rPr lang="en-US" altLang="zh-CN" sz="2800" b="1" dirty="0">
                  <a:solidFill>
                    <a:srgbClr val="CC0066"/>
                  </a:solidFill>
                  <a:ea typeface="楷体_GB2312" pitchFamily="49" charset="-122"/>
                </a:rPr>
                <a:t>1</a:t>
              </a:r>
              <a:r>
                <a:rPr lang="en-US" altLang="zh-CN" sz="2800" b="1" dirty="0">
                  <a:ea typeface="楷体_GB2312" pitchFamily="49" charset="-122"/>
                </a:rPr>
                <a:t> 1 1 1 1 1 0 1 </a:t>
              </a:r>
              <a:endParaRPr lang="en-US" altLang="zh-CN" sz="2800" b="1" dirty="0" smtClean="0">
                <a:ea typeface="楷体_GB2312" pitchFamily="49" charset="-122"/>
              </a:endParaRPr>
            </a:p>
            <a:p>
              <a:pPr>
                <a:spcBef>
                  <a:spcPts val="600"/>
                </a:spcBef>
              </a:pPr>
              <a:r>
                <a:rPr lang="zh-CN" altLang="zh-CN" sz="2800" b="1" dirty="0" smtClean="0">
                  <a:ea typeface="楷体_GB2312" pitchFamily="49" charset="-122"/>
                </a:rPr>
                <a:t>+</a:t>
              </a:r>
              <a:r>
                <a:rPr lang="en-US" altLang="zh-CN" sz="2800" b="1" dirty="0" smtClean="0">
                  <a:ea typeface="楷体_GB2312" pitchFamily="49" charset="-122"/>
                </a:rPr>
                <a:t> </a:t>
              </a:r>
              <a:r>
                <a:rPr lang="en-US" altLang="zh-CN" sz="2800" b="1" dirty="0">
                  <a:solidFill>
                    <a:srgbClr val="CC0066"/>
                  </a:solidFill>
                  <a:ea typeface="楷体_GB2312" pitchFamily="49" charset="-122"/>
                </a:rPr>
                <a:t>1</a:t>
              </a:r>
              <a:r>
                <a:rPr lang="en-US" altLang="zh-CN" sz="2800" b="1" dirty="0">
                  <a:ea typeface="楷体_GB2312" pitchFamily="49" charset="-122"/>
                </a:rPr>
                <a:t> 1 1 1 1 1 1 0     </a:t>
              </a:r>
            </a:p>
          </p:txBody>
        </p:sp>
        <p:sp>
          <p:nvSpPr>
            <p:cNvPr id="16" name="Line 15"/>
            <p:cNvSpPr>
              <a:spLocks noChangeShapeType="1"/>
            </p:cNvSpPr>
            <p:nvPr/>
          </p:nvSpPr>
          <p:spPr bwMode="auto">
            <a:xfrm>
              <a:off x="1105" y="2463"/>
              <a:ext cx="1824" cy="0"/>
            </a:xfrm>
            <a:prstGeom prst="line">
              <a:avLst/>
            </a:prstGeom>
            <a:noFill/>
            <a:ln w="28575">
              <a:solidFill>
                <a:schemeClr val="tx1"/>
              </a:solidFill>
              <a:round/>
              <a:headEnd/>
              <a:tailEnd/>
            </a:ln>
          </p:spPr>
          <p:txBody>
            <a:bodyPr wrap="none" anchor="ctr"/>
            <a:lstStyle/>
            <a:p>
              <a:endParaRPr lang="zh-CN" altLang="en-US"/>
            </a:p>
          </p:txBody>
        </p:sp>
      </p:grpSp>
      <p:sp>
        <p:nvSpPr>
          <p:cNvPr id="17" name="Rectangle 16"/>
          <p:cNvSpPr>
            <a:spLocks noChangeArrowheads="1"/>
          </p:cNvSpPr>
          <p:nvPr/>
        </p:nvSpPr>
        <p:spPr bwMode="auto">
          <a:xfrm>
            <a:off x="5364088" y="5208240"/>
            <a:ext cx="280988" cy="381000"/>
          </a:xfrm>
          <a:prstGeom prst="rect">
            <a:avLst/>
          </a:prstGeom>
          <a:noFill/>
          <a:ln w="9525">
            <a:solidFill>
              <a:schemeClr val="tx1"/>
            </a:solidFill>
            <a:miter lim="800000"/>
            <a:headEnd/>
            <a:tailEnd/>
          </a:ln>
        </p:spPr>
        <p:txBody>
          <a:bodyPr wrap="none" anchor="ctr"/>
          <a:lstStyle/>
          <a:p>
            <a:endParaRPr lang="zh-CN" altLang="en-US" sz="2800">
              <a:ea typeface="楷体_GB2312" pitchFamily="49" charset="-122"/>
            </a:endParaRPr>
          </a:p>
        </p:txBody>
      </p:sp>
      <p:sp>
        <p:nvSpPr>
          <p:cNvPr id="18" name="Rectangle 18"/>
          <p:cNvSpPr>
            <a:spLocks noChangeArrowheads="1"/>
          </p:cNvSpPr>
          <p:nvPr/>
        </p:nvSpPr>
        <p:spPr bwMode="auto">
          <a:xfrm>
            <a:off x="0" y="3595688"/>
            <a:ext cx="5119688" cy="1273175"/>
          </a:xfrm>
          <a:prstGeom prst="rect">
            <a:avLst/>
          </a:prstGeom>
          <a:noFill/>
          <a:ln w="9525">
            <a:noFill/>
            <a:miter lim="800000"/>
            <a:headEnd/>
            <a:tailEnd/>
          </a:ln>
        </p:spPr>
        <p:txBody>
          <a:bodyPr lIns="90488" tIns="44450" rIns="90488" bIns="44450"/>
          <a:lstStyle/>
          <a:p>
            <a:pPr marL="342900" indent="-342900">
              <a:spcBef>
                <a:spcPct val="20000"/>
              </a:spcBef>
              <a:buClr>
                <a:srgbClr val="CC99FF"/>
              </a:buClr>
              <a:buFont typeface="Monotype Sorts" pitchFamily="2" charset="2"/>
              <a:buChar char="["/>
              <a:defRPr/>
            </a:pPr>
            <a:r>
              <a:rPr lang="en-US" altLang="zh-CN" sz="2800" b="1" dirty="0">
                <a:latin typeface="Arial" charset="0"/>
                <a:ea typeface="楷体_GB2312" pitchFamily="49" charset="-122"/>
              </a:rPr>
              <a:t> </a:t>
            </a:r>
            <a:r>
              <a:rPr lang="zh-CN" altLang="en-US" sz="2800" b="1" dirty="0">
                <a:solidFill>
                  <a:srgbClr val="FF0000"/>
                </a:solidFill>
                <a:latin typeface="Arial" charset="0"/>
                <a:ea typeface="楷体_GB2312" pitchFamily="49" charset="-122"/>
              </a:rPr>
              <a:t>正常舍弃：</a:t>
            </a:r>
          </a:p>
          <a:p>
            <a:pPr marL="742950" lvl="1" indent="-285750">
              <a:spcBef>
                <a:spcPct val="20000"/>
              </a:spcBef>
              <a:buClr>
                <a:srgbClr val="CC99FF"/>
              </a:buClr>
              <a:buFont typeface="Monotype Sorts" pitchFamily="2" charset="2"/>
              <a:buNone/>
              <a:defRPr/>
            </a:pPr>
            <a:r>
              <a:rPr lang="zh-CN" altLang="en-US" sz="2800" b="1" dirty="0">
                <a:latin typeface="Arial" charset="0"/>
                <a:ea typeface="楷体_GB2312" pitchFamily="49" charset="-122"/>
              </a:rPr>
              <a:t>例如：</a:t>
            </a:r>
            <a:r>
              <a:rPr lang="en-US" altLang="zh-CN" sz="2800" b="1" dirty="0">
                <a:latin typeface="Arial" charset="0"/>
                <a:ea typeface="楷体_GB2312" pitchFamily="49" charset="-122"/>
              </a:rPr>
              <a:t>[-3]</a:t>
            </a:r>
            <a:r>
              <a:rPr lang="zh-CN" altLang="en-US" sz="2800" b="1" baseline="-25000" dirty="0">
                <a:latin typeface="Arial" charset="0"/>
                <a:ea typeface="楷体_GB2312" pitchFamily="49" charset="-122"/>
              </a:rPr>
              <a:t>补</a:t>
            </a:r>
            <a:r>
              <a:rPr lang="en-US" altLang="zh-CN" sz="2800" b="1" dirty="0">
                <a:latin typeface="Arial" charset="0"/>
                <a:ea typeface="楷体_GB2312" pitchFamily="49" charset="-122"/>
              </a:rPr>
              <a:t>+[-2]</a:t>
            </a:r>
            <a:r>
              <a:rPr lang="zh-CN" altLang="en-US" sz="2800" b="1" baseline="-25000" dirty="0">
                <a:latin typeface="Arial" charset="0"/>
                <a:ea typeface="楷体_GB2312" pitchFamily="49" charset="-122"/>
              </a:rPr>
              <a:t>补</a:t>
            </a:r>
            <a:r>
              <a:rPr lang="en-US" altLang="zh-CN" sz="2800" b="1" dirty="0">
                <a:latin typeface="Arial" charset="0"/>
                <a:ea typeface="楷体_GB2312" pitchFamily="49" charset="-122"/>
              </a:rPr>
              <a:t>=[-5]</a:t>
            </a:r>
            <a:r>
              <a:rPr lang="zh-CN" altLang="en-US" sz="2800" b="1" baseline="-25000" dirty="0">
                <a:latin typeface="Arial" charset="0"/>
                <a:ea typeface="楷体_GB2312" pitchFamily="49" charset="-122"/>
              </a:rPr>
              <a:t>补                 	</a:t>
            </a:r>
            <a:endParaRPr lang="zh-CN" altLang="zh-CN" sz="2800" b="1" dirty="0">
              <a:solidFill>
                <a:schemeClr val="accent3">
                  <a:lumMod val="75000"/>
                </a:schemeClr>
              </a:solidFill>
              <a:latin typeface="Arial" charset="0"/>
              <a:ea typeface="楷体_GB2312" pitchFamily="49" charset="-122"/>
            </a:endParaRPr>
          </a:p>
        </p:txBody>
      </p:sp>
      <p:grpSp>
        <p:nvGrpSpPr>
          <p:cNvPr id="19" name="Group 20"/>
          <p:cNvGrpSpPr>
            <a:grpSpLocks/>
          </p:cNvGrpSpPr>
          <p:nvPr/>
        </p:nvGrpSpPr>
        <p:grpSpPr bwMode="auto">
          <a:xfrm>
            <a:off x="755650" y="5373216"/>
            <a:ext cx="3810000" cy="1774825"/>
            <a:chOff x="1105" y="3262"/>
            <a:chExt cx="1728" cy="632"/>
          </a:xfrm>
        </p:grpSpPr>
        <p:sp>
          <p:nvSpPr>
            <p:cNvPr id="20" name="AutoShape 21"/>
            <p:cNvSpPr>
              <a:spLocks noChangeArrowheads="1"/>
            </p:cNvSpPr>
            <p:nvPr/>
          </p:nvSpPr>
          <p:spPr bwMode="auto">
            <a:xfrm>
              <a:off x="1105" y="3262"/>
              <a:ext cx="1728" cy="528"/>
            </a:xfrm>
            <a:prstGeom prst="wedgeEllipseCallout">
              <a:avLst>
                <a:gd name="adj1" fmla="val 67593"/>
                <a:gd name="adj2" fmla="val -52144"/>
              </a:avLst>
            </a:prstGeom>
            <a:gradFill rotWithShape="1">
              <a:gsLst>
                <a:gs pos="0">
                  <a:srgbClr val="CC99FF"/>
                </a:gs>
                <a:gs pos="50000">
                  <a:srgbClr val="FFFFFF"/>
                </a:gs>
                <a:gs pos="100000">
                  <a:srgbClr val="CC99FF"/>
                </a:gs>
              </a:gsLst>
              <a:lin ang="5400000" scaled="1"/>
            </a:gradFill>
            <a:ln w="38100">
              <a:pattFill prst="trellis">
                <a:fgClr>
                  <a:srgbClr val="800080"/>
                </a:fgClr>
                <a:bgClr>
                  <a:srgbClr val="FFFFFF"/>
                </a:bgClr>
              </a:pattFill>
              <a:miter lim="800000"/>
              <a:headEnd/>
              <a:tailEnd/>
            </a:ln>
          </p:spPr>
          <p:txBody>
            <a:bodyPr wrap="none" anchor="ctr"/>
            <a:lstStyle/>
            <a:p>
              <a:pPr>
                <a:spcBef>
                  <a:spcPct val="50000"/>
                </a:spcBef>
              </a:pPr>
              <a:endParaRPr lang="zh-CN" altLang="zh-CN" sz="2800" b="1">
                <a:solidFill>
                  <a:srgbClr val="3333FF"/>
                </a:solidFill>
                <a:ea typeface="楷体_GB2312" pitchFamily="49" charset="-122"/>
              </a:endParaRPr>
            </a:p>
          </p:txBody>
        </p:sp>
        <p:sp>
          <p:nvSpPr>
            <p:cNvPr id="21" name="Text Box 22"/>
            <p:cNvSpPr txBox="1">
              <a:spLocks noChangeArrowheads="1"/>
            </p:cNvSpPr>
            <p:nvPr/>
          </p:nvSpPr>
          <p:spPr bwMode="auto">
            <a:xfrm>
              <a:off x="1334" y="3304"/>
              <a:ext cx="1392" cy="590"/>
            </a:xfrm>
            <a:prstGeom prst="rect">
              <a:avLst/>
            </a:prstGeom>
            <a:noFill/>
            <a:ln w="9525">
              <a:noFill/>
              <a:miter lim="800000"/>
              <a:headEnd/>
              <a:tailEnd/>
            </a:ln>
          </p:spPr>
          <p:txBody>
            <a:bodyPr>
              <a:spAutoFit/>
            </a:bodyPr>
            <a:lstStyle/>
            <a:p>
              <a:pPr>
                <a:spcBef>
                  <a:spcPct val="50000"/>
                </a:spcBef>
              </a:pPr>
              <a:r>
                <a:rPr lang="zh-CN" altLang="en-US" sz="3600" b="1" dirty="0">
                  <a:solidFill>
                    <a:srgbClr val="3333FF"/>
                  </a:solidFill>
                  <a:ea typeface="隶书" pitchFamily="49" charset="-122"/>
                </a:rPr>
                <a:t>符号位运算进位信息舍弃</a:t>
              </a:r>
            </a:p>
          </p:txBody>
        </p:sp>
      </p:grpSp>
      <p:grpSp>
        <p:nvGrpSpPr>
          <p:cNvPr id="22" name="组合 28"/>
          <p:cNvGrpSpPr>
            <a:grpSpLocks/>
          </p:cNvGrpSpPr>
          <p:nvPr/>
        </p:nvGrpSpPr>
        <p:grpSpPr bwMode="auto">
          <a:xfrm>
            <a:off x="1857375" y="4797425"/>
            <a:ext cx="2744788" cy="523875"/>
            <a:chOff x="1857931" y="4797152"/>
            <a:chExt cx="2745409" cy="523735"/>
          </a:xfrm>
        </p:grpSpPr>
        <p:sp>
          <p:nvSpPr>
            <p:cNvPr id="23" name="AutoShape 19"/>
            <p:cNvSpPr>
              <a:spLocks noChangeArrowheads="1"/>
            </p:cNvSpPr>
            <p:nvPr/>
          </p:nvSpPr>
          <p:spPr bwMode="auto">
            <a:xfrm>
              <a:off x="1857931" y="4924400"/>
              <a:ext cx="697845" cy="304800"/>
            </a:xfrm>
            <a:prstGeom prst="rightArrow">
              <a:avLst>
                <a:gd name="adj1" fmla="val 50000"/>
                <a:gd name="adj2" fmla="val 56125"/>
              </a:avLst>
            </a:prstGeom>
            <a:solidFill>
              <a:srgbClr val="800080"/>
            </a:solidFill>
            <a:ln w="9525">
              <a:solidFill>
                <a:schemeClr val="tx1"/>
              </a:solidFill>
              <a:miter lim="800000"/>
              <a:headEnd/>
              <a:tailEnd/>
            </a:ln>
          </p:spPr>
          <p:txBody>
            <a:bodyPr wrap="none" anchor="ctr"/>
            <a:lstStyle/>
            <a:p>
              <a:endParaRPr lang="zh-CN" altLang="en-US" sz="2800">
                <a:ea typeface="楷体_GB2312" pitchFamily="49" charset="-122"/>
              </a:endParaRPr>
            </a:p>
          </p:txBody>
        </p:sp>
        <p:sp>
          <p:nvSpPr>
            <p:cNvPr id="24" name="矩形 23"/>
            <p:cNvSpPr/>
            <p:nvPr/>
          </p:nvSpPr>
          <p:spPr>
            <a:xfrm>
              <a:off x="2615340" y="4797152"/>
              <a:ext cx="1988000" cy="523735"/>
            </a:xfrm>
            <a:prstGeom prst="rect">
              <a:avLst/>
            </a:prstGeom>
          </p:spPr>
          <p:txBody>
            <a:bodyPr wrap="none">
              <a:spAutoFit/>
            </a:bodyPr>
            <a:lstStyle/>
            <a:p>
              <a:pPr>
                <a:defRPr/>
              </a:pPr>
              <a:r>
                <a:rPr lang="zh-CN" altLang="en-US" sz="2800" b="1" dirty="0">
                  <a:solidFill>
                    <a:schemeClr val="accent3">
                      <a:lumMod val="75000"/>
                    </a:schemeClr>
                  </a:solidFill>
                  <a:latin typeface="Arial" charset="0"/>
                  <a:ea typeface="楷体_GB2312" pitchFamily="49" charset="-122"/>
                </a:rPr>
                <a:t>结果正确！</a:t>
              </a:r>
              <a:endParaRPr lang="zh-CN" altLang="en-US" sz="2800" dirty="0">
                <a:latin typeface="Arial" charset="0"/>
              </a:endParaRPr>
            </a:p>
          </p:txBody>
        </p:sp>
      </p:grpSp>
      <p:sp>
        <p:nvSpPr>
          <p:cNvPr id="25"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ppt_w/2"/>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23" presetClass="entr" presetSubtype="27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2/3*#ppt_w"/>
                                          </p:val>
                                        </p:tav>
                                        <p:tav tm="100000">
                                          <p:val>
                                            <p:strVal val="#ppt_w"/>
                                          </p:val>
                                        </p:tav>
                                      </p:tavLst>
                                    </p:anim>
                                    <p:anim calcmode="lin" valueType="num">
                                      <p:cBhvr>
                                        <p:cTn id="24" dur="500" fill="hold"/>
                                        <p:tgtEl>
                                          <p:spTgt spid="8"/>
                                        </p:tgtEl>
                                        <p:attrNameLst>
                                          <p:attrName>ppt_h</p:attrName>
                                        </p:attrNameLst>
                                      </p:cBhvr>
                                      <p:tavLst>
                                        <p:tav tm="0">
                                          <p:val>
                                            <p:strVal val="2/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ppt_x</p:attrName>
                                        </p:attrNameLst>
                                      </p:cBhvr>
                                      <p:tavLst>
                                        <p:tav tm="0">
                                          <p:val>
                                            <p:strVal val="#ppt_x-#ppt_w/2"/>
                                          </p:val>
                                        </p:tav>
                                        <p:tav tm="100000">
                                          <p:val>
                                            <p:strVal val="#ppt_x"/>
                                          </p:val>
                                        </p:tav>
                                      </p:tavLst>
                                    </p:anim>
                                    <p:anim calcmode="lin" valueType="num">
                                      <p:cBhvr>
                                        <p:cTn id="44" dur="500" fill="hold"/>
                                        <p:tgtEl>
                                          <p:spTgt spid="13"/>
                                        </p:tgtEl>
                                        <p:attrNameLst>
                                          <p:attrName>ppt_y</p:attrName>
                                        </p:attrNameLst>
                                      </p:cBhvr>
                                      <p:tavLst>
                                        <p:tav tm="0">
                                          <p:val>
                                            <p:strVal val="#ppt_y"/>
                                          </p:val>
                                        </p:tav>
                                        <p:tav tm="100000">
                                          <p:val>
                                            <p:strVal val="#ppt_y"/>
                                          </p:val>
                                        </p:tav>
                                      </p:tavLst>
                                    </p:anim>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strVal val="#ppt_h"/>
                                          </p:val>
                                        </p:tav>
                                        <p:tav tm="100000">
                                          <p:val>
                                            <p:strVal val="#ppt_h"/>
                                          </p:val>
                                        </p:tav>
                                      </p:tavLst>
                                    </p:anim>
                                  </p:childTnLst>
                                </p:cTn>
                              </p:par>
                            </p:childTnLst>
                          </p:cTn>
                        </p:par>
                        <p:par>
                          <p:cTn id="47" fill="hold">
                            <p:stCondLst>
                              <p:cond delay="500"/>
                            </p:stCondLst>
                            <p:childTnLst>
                              <p:par>
                                <p:cTn id="48" presetID="23" presetClass="entr" presetSubtype="27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strVal val="2/3*#ppt_w"/>
                                          </p:val>
                                        </p:tav>
                                        <p:tav tm="100000">
                                          <p:val>
                                            <p:strVal val="#ppt_w"/>
                                          </p:val>
                                        </p:tav>
                                      </p:tavLst>
                                    </p:anim>
                                    <p:anim calcmode="lin" valueType="num">
                                      <p:cBhvr>
                                        <p:cTn id="51" dur="500" fill="hold"/>
                                        <p:tgtEl>
                                          <p:spTgt spid="17"/>
                                        </p:tgtEl>
                                        <p:attrNameLst>
                                          <p:attrName>ppt_h</p:attrName>
                                        </p:attrNameLst>
                                      </p:cBhvr>
                                      <p:tavLst>
                                        <p:tav tm="0">
                                          <p:val>
                                            <p:strVal val="2/3*#ppt_h"/>
                                          </p:val>
                                        </p:tav>
                                        <p:tav tm="100000">
                                          <p:val>
                                            <p:strVal val="#ppt_h"/>
                                          </p:val>
                                        </p:tav>
                                      </p:tavLst>
                                    </p:anim>
                                  </p:childTnLst>
                                </p:cTn>
                              </p:par>
                            </p:childTnLst>
                          </p:cTn>
                        </p:par>
                        <p:par>
                          <p:cTn id="52" fill="hold">
                            <p:stCondLst>
                              <p:cond delay="1000"/>
                            </p:stCondLst>
                            <p:childTnLst>
                              <p:par>
                                <p:cTn id="53" presetID="3" presetClass="entr" presetSubtype="10"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nimBg="1"/>
      <p:bldP spid="9" grpId="0"/>
      <p:bldP spid="13" grpId="0" autoUpdateAnimBg="0"/>
      <p:bldP spid="17" grpId="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323850" y="1989138"/>
            <a:ext cx="8496300" cy="3024187"/>
          </a:xfrm>
          <a:prstGeom prst="rect">
            <a:avLst/>
          </a:prstGeom>
          <a:noFill/>
          <a:ln w="9525">
            <a:noFill/>
            <a:miter lim="800000"/>
            <a:headEnd/>
            <a:tailEnd/>
          </a:ln>
        </p:spPr>
        <p:txBody>
          <a:bodyPr lIns="90488" tIns="44450" rIns="90488" bIns="44450"/>
          <a:lstStyle/>
          <a:p>
            <a:pPr marL="342900" indent="-342900">
              <a:lnSpc>
                <a:spcPct val="150000"/>
              </a:lnSpc>
              <a:spcBef>
                <a:spcPct val="20000"/>
              </a:spcBef>
              <a:buClr>
                <a:schemeClr val="accent1"/>
              </a:buClr>
              <a:buFont typeface="Monotype Sorts" pitchFamily="2" charset="2"/>
              <a:buNone/>
            </a:pPr>
            <a:r>
              <a:rPr lang="en-US" altLang="zh-CN" sz="3600" b="1">
                <a:latin typeface="楷体_GB2312" pitchFamily="49" charset="-122"/>
                <a:ea typeface="楷体_GB2312" pitchFamily="49" charset="-122"/>
                <a:sym typeface="Monotype Sorts" pitchFamily="2" charset="2"/>
              </a:rPr>
              <a:t>(</a:t>
            </a:r>
            <a:r>
              <a:rPr lang="zh-CN" altLang="zh-CN" sz="3600" b="1">
                <a:latin typeface="楷体_GB2312" pitchFamily="49" charset="-122"/>
                <a:ea typeface="楷体_GB2312" pitchFamily="49" charset="-122"/>
                <a:sym typeface="Monotype Sorts" pitchFamily="2" charset="2"/>
              </a:rPr>
              <a:t>1</a:t>
            </a:r>
            <a:r>
              <a:rPr lang="en-US" altLang="zh-CN" sz="3600" b="1">
                <a:latin typeface="楷体_GB2312" pitchFamily="49" charset="-122"/>
                <a:ea typeface="楷体_GB2312" pitchFamily="49" charset="-122"/>
                <a:sym typeface="Monotype Sorts" pitchFamily="2" charset="2"/>
              </a:rPr>
              <a:t>)</a:t>
            </a:r>
            <a:r>
              <a:rPr lang="en-US" altLang="zh-CN" sz="3600" b="1">
                <a:ea typeface="楷体_GB2312" pitchFamily="49" charset="-122"/>
                <a:sym typeface="Monotype Sorts" pitchFamily="2" charset="2"/>
              </a:rPr>
              <a:t> </a:t>
            </a:r>
            <a:r>
              <a:rPr lang="zh-CN" altLang="zh-CN" sz="3600" b="1">
                <a:ea typeface="楷体_GB2312" pitchFamily="49" charset="-122"/>
              </a:rPr>
              <a:t>计算机系统通常采用</a:t>
            </a:r>
            <a:r>
              <a:rPr lang="zh-CN" altLang="zh-CN" sz="3600" b="1">
                <a:solidFill>
                  <a:srgbClr val="FF0000"/>
                </a:solidFill>
                <a:ea typeface="楷体_GB2312" pitchFamily="49" charset="-122"/>
              </a:rPr>
              <a:t>补码运算</a:t>
            </a:r>
            <a:r>
              <a:rPr lang="zh-CN" altLang="zh-CN" sz="3600" b="1">
                <a:ea typeface="楷体_GB2312" pitchFamily="49" charset="-122"/>
              </a:rPr>
              <a:t>；</a:t>
            </a:r>
          </a:p>
          <a:p>
            <a:pPr marL="342900" indent="-342900">
              <a:lnSpc>
                <a:spcPct val="150000"/>
              </a:lnSpc>
              <a:spcBef>
                <a:spcPct val="20000"/>
              </a:spcBef>
              <a:buClr>
                <a:schemeClr val="accent1"/>
              </a:buClr>
              <a:buFont typeface="Monotype Sorts" pitchFamily="2" charset="2"/>
              <a:buNone/>
            </a:pPr>
            <a:r>
              <a:rPr lang="en-US" altLang="zh-CN" sz="3600" b="1">
                <a:latin typeface="楷体_GB2312" pitchFamily="49" charset="-122"/>
                <a:ea typeface="楷体_GB2312" pitchFamily="49" charset="-122"/>
                <a:sym typeface="Monotype Sorts" pitchFamily="2" charset="2"/>
              </a:rPr>
              <a:t>(2)</a:t>
            </a:r>
            <a:r>
              <a:rPr lang="en-US" altLang="zh-CN" sz="3600" b="1">
                <a:ea typeface="楷体_GB2312" pitchFamily="49" charset="-122"/>
                <a:sym typeface="Monotype Sorts" pitchFamily="2" charset="2"/>
              </a:rPr>
              <a:t> </a:t>
            </a:r>
            <a:r>
              <a:rPr lang="zh-CN" altLang="en-US" sz="3600" b="1">
                <a:ea typeface="楷体_GB2312" pitchFamily="49" charset="-122"/>
              </a:rPr>
              <a:t>仅用</a:t>
            </a:r>
            <a:r>
              <a:rPr lang="zh-CN" altLang="en-US" sz="3600" b="1">
                <a:solidFill>
                  <a:srgbClr val="FF0000"/>
                </a:solidFill>
                <a:ea typeface="楷体_GB2312" pitchFamily="49" charset="-122"/>
              </a:rPr>
              <a:t>加法器</a:t>
            </a:r>
            <a:r>
              <a:rPr lang="zh-CN" altLang="en-US" sz="3600" b="1">
                <a:ea typeface="楷体_GB2312" pitchFamily="49" charset="-122"/>
              </a:rPr>
              <a:t>就可实现所有算术运算；</a:t>
            </a:r>
          </a:p>
          <a:p>
            <a:pPr marL="342900" indent="-342900">
              <a:lnSpc>
                <a:spcPct val="150000"/>
              </a:lnSpc>
              <a:spcBef>
                <a:spcPct val="20000"/>
              </a:spcBef>
              <a:buClr>
                <a:schemeClr val="accent1"/>
              </a:buClr>
              <a:buFont typeface="Monotype Sorts" pitchFamily="2" charset="2"/>
              <a:buNone/>
            </a:pPr>
            <a:r>
              <a:rPr lang="en-US" altLang="zh-CN" sz="3600" b="1">
                <a:latin typeface="楷体_GB2312" pitchFamily="49" charset="-122"/>
                <a:ea typeface="楷体_GB2312" pitchFamily="49" charset="-122"/>
                <a:sym typeface="Monotype Sorts" pitchFamily="2" charset="2"/>
              </a:rPr>
              <a:t>(</a:t>
            </a:r>
            <a:r>
              <a:rPr lang="zh-CN" altLang="zh-CN" sz="3600" b="1">
                <a:latin typeface="楷体_GB2312" pitchFamily="49" charset="-122"/>
                <a:ea typeface="楷体_GB2312" pitchFamily="49" charset="-122"/>
                <a:sym typeface="Monotype Sorts" pitchFamily="2" charset="2"/>
              </a:rPr>
              <a:t>3</a:t>
            </a:r>
            <a:r>
              <a:rPr lang="en-US" altLang="zh-CN" sz="3600" b="1">
                <a:latin typeface="楷体_GB2312" pitchFamily="49" charset="-122"/>
                <a:ea typeface="楷体_GB2312" pitchFamily="49" charset="-122"/>
                <a:sym typeface="Monotype Sorts" pitchFamily="2" charset="2"/>
              </a:rPr>
              <a:t>)</a:t>
            </a:r>
            <a:r>
              <a:rPr lang="zh-CN" altLang="zh-CN" sz="3600" b="1">
                <a:ea typeface="楷体_GB2312" pitchFamily="49" charset="-122"/>
                <a:sym typeface="Monotype Sorts" pitchFamily="2" charset="2"/>
              </a:rPr>
              <a:t> </a:t>
            </a:r>
            <a:r>
              <a:rPr lang="zh-CN" altLang="zh-CN" sz="3600" b="1">
                <a:solidFill>
                  <a:srgbClr val="FF0000"/>
                </a:solidFill>
                <a:ea typeface="楷体_GB2312" pitchFamily="49" charset="-122"/>
              </a:rPr>
              <a:t>符号位和数值</a:t>
            </a:r>
            <a:r>
              <a:rPr lang="zh-CN" altLang="zh-CN" sz="3600" b="1">
                <a:ea typeface="楷体_GB2312" pitchFamily="49" charset="-122"/>
              </a:rPr>
              <a:t>部分一样参加运算。</a:t>
            </a:r>
            <a:endParaRPr lang="zh-CN" altLang="zh-CN" sz="3600" b="1">
              <a:solidFill>
                <a:schemeClr val="accent1"/>
              </a:solidFill>
              <a:ea typeface="楷体_GB2312" pitchFamily="49" charset="-122"/>
            </a:endParaRPr>
          </a:p>
        </p:txBody>
      </p:sp>
      <p:sp>
        <p:nvSpPr>
          <p:cNvPr id="54275" name="Rectangle 3"/>
          <p:cNvSpPr>
            <a:spLocks noChangeArrowheads="1"/>
          </p:cNvSpPr>
          <p:nvPr/>
        </p:nvSpPr>
        <p:spPr bwMode="auto">
          <a:xfrm>
            <a:off x="323850" y="1196975"/>
            <a:ext cx="7259638" cy="755650"/>
          </a:xfrm>
          <a:prstGeom prst="rect">
            <a:avLst/>
          </a:prstGeom>
          <a:noFill/>
          <a:ln w="9525">
            <a:noFill/>
            <a:miter lim="800000"/>
            <a:headEnd/>
            <a:tailEnd/>
          </a:ln>
        </p:spPr>
        <p:txBody>
          <a:bodyPr lIns="90488" tIns="44450" rIns="90488" bIns="44450" anchor="ctr"/>
          <a:lstStyle/>
          <a:p>
            <a:r>
              <a:rPr lang="zh-CN" altLang="zh-CN" sz="3600" b="1">
                <a:solidFill>
                  <a:srgbClr val="3333FF"/>
                </a:solidFill>
                <a:latin typeface="楷体_GB2312" pitchFamily="49" charset="-122"/>
                <a:ea typeface="楷体_GB2312" pitchFamily="49" charset="-122"/>
              </a:rPr>
              <a:t>补码的理解</a:t>
            </a:r>
          </a:p>
        </p:txBody>
      </p:sp>
      <p:sp>
        <p:nvSpPr>
          <p:cNvPr id="6"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 calcmode="lin" valueType="num">
                                      <p:cBhvr additive="base">
                                        <p:cTn id="7" dur="500" fill="hold"/>
                                        <p:tgtEl>
                                          <p:spTgt spid="174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2">
                                            <p:txEl>
                                              <p:pRg st="1" end="1"/>
                                            </p:txEl>
                                          </p:spTgt>
                                        </p:tgtEl>
                                        <p:attrNameLst>
                                          <p:attrName>style.visibility</p:attrName>
                                        </p:attrNameLst>
                                      </p:cBhvr>
                                      <p:to>
                                        <p:strVal val="visible"/>
                                      </p:to>
                                    </p:set>
                                    <p:anim calcmode="lin" valueType="num">
                                      <p:cBhvr additive="base">
                                        <p:cTn id="13" dur="500" fill="hold"/>
                                        <p:tgtEl>
                                          <p:spTgt spid="174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082">
                                            <p:txEl>
                                              <p:pRg st="2" end="2"/>
                                            </p:txEl>
                                          </p:spTgt>
                                        </p:tgtEl>
                                        <p:attrNameLst>
                                          <p:attrName>style.visibility</p:attrName>
                                        </p:attrNameLst>
                                      </p:cBhvr>
                                      <p:to>
                                        <p:strVal val="visible"/>
                                      </p:to>
                                    </p:set>
                                    <p:anim calcmode="lin" valueType="num">
                                      <p:cBhvr additive="base">
                                        <p:cTn id="19" dur="500" fill="hold"/>
                                        <p:tgtEl>
                                          <p:spTgt spid="1740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Text Box 3"/>
          <p:cNvSpPr txBox="1">
            <a:spLocks noChangeArrowheads="1"/>
          </p:cNvSpPr>
          <p:nvPr/>
        </p:nvSpPr>
        <p:spPr bwMode="auto">
          <a:xfrm>
            <a:off x="250825" y="620688"/>
            <a:ext cx="4783138" cy="579438"/>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lang="zh-CN" altLang="en-US" sz="3200" b="1" dirty="0">
                <a:solidFill>
                  <a:srgbClr val="FF0000"/>
                </a:solidFill>
                <a:ea typeface="楷体_GB2312" pitchFamily="49" charset="-122"/>
              </a:rPr>
              <a:t>正数：</a:t>
            </a:r>
            <a:r>
              <a:rPr lang="zh-CN" altLang="en-US" sz="3200" b="1" dirty="0">
                <a:ea typeface="楷体_GB2312" pitchFamily="49" charset="-122"/>
              </a:rPr>
              <a:t>原码</a:t>
            </a:r>
            <a:r>
              <a:rPr lang="en-US" altLang="zh-CN" sz="3200" b="1" dirty="0">
                <a:ea typeface="楷体_GB2312" pitchFamily="49" charset="-122"/>
              </a:rPr>
              <a:t>=</a:t>
            </a:r>
            <a:r>
              <a:rPr lang="zh-CN" altLang="en-US" sz="3200" b="1" dirty="0">
                <a:ea typeface="楷体_GB2312" pitchFamily="49" charset="-122"/>
              </a:rPr>
              <a:t>反码</a:t>
            </a:r>
            <a:r>
              <a:rPr lang="en-US" altLang="zh-CN" sz="3200" b="1" dirty="0">
                <a:ea typeface="楷体_GB2312" pitchFamily="49" charset="-122"/>
              </a:rPr>
              <a:t>=</a:t>
            </a:r>
            <a:r>
              <a:rPr lang="zh-CN" altLang="en-US" sz="3200" b="1" dirty="0">
                <a:ea typeface="楷体_GB2312" pitchFamily="49" charset="-122"/>
              </a:rPr>
              <a:t>补码</a:t>
            </a:r>
          </a:p>
        </p:txBody>
      </p:sp>
      <p:sp>
        <p:nvSpPr>
          <p:cNvPr id="180228" name="Text Box 4"/>
          <p:cNvSpPr txBox="1">
            <a:spLocks noChangeArrowheads="1"/>
          </p:cNvSpPr>
          <p:nvPr/>
        </p:nvSpPr>
        <p:spPr bwMode="auto">
          <a:xfrm>
            <a:off x="250825" y="1341413"/>
            <a:ext cx="8245475" cy="1066800"/>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lang="zh-CN" altLang="en-US" sz="3200" b="1" dirty="0">
                <a:solidFill>
                  <a:srgbClr val="FF0000"/>
                </a:solidFill>
                <a:ea typeface="楷体_GB2312" pitchFamily="49" charset="-122"/>
              </a:rPr>
              <a:t>负数：</a:t>
            </a:r>
            <a:r>
              <a:rPr lang="zh-CN" altLang="en-US" sz="3200" b="1" dirty="0">
                <a:ea typeface="楷体_GB2312" pitchFamily="49" charset="-122"/>
              </a:rPr>
              <a:t>原码</a:t>
            </a:r>
            <a:r>
              <a:rPr lang="en-US" altLang="zh-CN" sz="3200" b="1" dirty="0">
                <a:ea typeface="楷体_GB2312" pitchFamily="49" charset="-122"/>
              </a:rPr>
              <a:t>=</a:t>
            </a:r>
            <a:r>
              <a:rPr lang="zh-CN" altLang="en-US" sz="3200" b="1" dirty="0">
                <a:ea typeface="楷体_GB2312" pitchFamily="49" charset="-122"/>
              </a:rPr>
              <a:t>符号位为</a:t>
            </a:r>
            <a:r>
              <a:rPr lang="en-US" altLang="zh-CN" sz="3200" b="1" dirty="0">
                <a:ea typeface="楷体_GB2312" pitchFamily="49" charset="-122"/>
              </a:rPr>
              <a:t>1</a:t>
            </a:r>
            <a:r>
              <a:rPr lang="zh-CN" altLang="en-US" sz="3200" b="1" dirty="0">
                <a:ea typeface="楷体_GB2312" pitchFamily="49" charset="-122"/>
              </a:rPr>
              <a:t>，其他位与正数原码</a:t>
            </a:r>
          </a:p>
          <a:p>
            <a:pPr eaLnBrk="0" hangingPunct="0">
              <a:buClr>
                <a:srgbClr val="CC99FF"/>
              </a:buClr>
              <a:buFont typeface="Monotype Sorts" pitchFamily="2" charset="2"/>
              <a:buNone/>
            </a:pPr>
            <a:r>
              <a:rPr lang="zh-CN" altLang="en-US" sz="3200" b="1" dirty="0">
                <a:ea typeface="楷体_GB2312" pitchFamily="49" charset="-122"/>
              </a:rPr>
              <a:t>	             相同。</a:t>
            </a:r>
          </a:p>
        </p:txBody>
      </p:sp>
      <p:sp>
        <p:nvSpPr>
          <p:cNvPr id="180229" name="Text Box 5"/>
          <p:cNvSpPr txBox="1">
            <a:spLocks noChangeArrowheads="1"/>
          </p:cNvSpPr>
          <p:nvPr/>
        </p:nvSpPr>
        <p:spPr bwMode="auto">
          <a:xfrm>
            <a:off x="1512888" y="2276451"/>
            <a:ext cx="7596187" cy="1066800"/>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lang="zh-CN" altLang="en-US" sz="3200" b="1">
                <a:ea typeface="楷体_GB2312" pitchFamily="49" charset="-122"/>
              </a:rPr>
              <a:t>反码</a:t>
            </a:r>
            <a:r>
              <a:rPr lang="en-US" altLang="zh-CN" sz="3200" b="1">
                <a:ea typeface="楷体_GB2312" pitchFamily="49" charset="-122"/>
              </a:rPr>
              <a:t>=</a:t>
            </a:r>
            <a:r>
              <a:rPr lang="zh-CN" altLang="en-US" sz="3200" b="1">
                <a:ea typeface="楷体_GB2312" pitchFamily="49" charset="-122"/>
              </a:rPr>
              <a:t>负数的原码除符号位外，其他按</a:t>
            </a:r>
          </a:p>
          <a:p>
            <a:pPr eaLnBrk="0" hangingPunct="0">
              <a:buClr>
                <a:srgbClr val="CC99FF"/>
              </a:buClr>
              <a:buFont typeface="Monotype Sorts" pitchFamily="2" charset="2"/>
              <a:buNone/>
            </a:pPr>
            <a:r>
              <a:rPr lang="zh-CN" altLang="en-US" sz="3200" b="1">
                <a:ea typeface="楷体_GB2312" pitchFamily="49" charset="-122"/>
              </a:rPr>
              <a:t>	  位取反。</a:t>
            </a:r>
          </a:p>
        </p:txBody>
      </p:sp>
      <p:sp>
        <p:nvSpPr>
          <p:cNvPr id="180230" name="Text Box 6"/>
          <p:cNvSpPr txBox="1">
            <a:spLocks noChangeArrowheads="1"/>
          </p:cNvSpPr>
          <p:nvPr/>
        </p:nvSpPr>
        <p:spPr bwMode="auto">
          <a:xfrm>
            <a:off x="1517650" y="3357538"/>
            <a:ext cx="3990975" cy="579438"/>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lang="zh-CN" altLang="en-US" sz="3200" b="1">
                <a:ea typeface="楷体_GB2312" pitchFamily="49" charset="-122"/>
              </a:rPr>
              <a:t>补码</a:t>
            </a:r>
            <a:r>
              <a:rPr lang="en-US" altLang="zh-CN" sz="3200" b="1">
                <a:ea typeface="楷体_GB2312" pitchFamily="49" charset="-122"/>
              </a:rPr>
              <a:t>=</a:t>
            </a:r>
            <a:r>
              <a:rPr lang="zh-CN" altLang="en-US" sz="3200" b="1">
                <a:ea typeface="楷体_GB2312" pitchFamily="49" charset="-122"/>
              </a:rPr>
              <a:t>负数的反码</a:t>
            </a:r>
            <a:r>
              <a:rPr lang="en-US" altLang="zh-CN" sz="3200" b="1">
                <a:ea typeface="楷体_GB2312" pitchFamily="49" charset="-122"/>
              </a:rPr>
              <a:t>+1</a:t>
            </a:r>
          </a:p>
        </p:txBody>
      </p:sp>
      <p:sp>
        <p:nvSpPr>
          <p:cNvPr id="180231" name="Text Box 7"/>
          <p:cNvSpPr txBox="1">
            <a:spLocks noChangeArrowheads="1"/>
          </p:cNvSpPr>
          <p:nvPr/>
        </p:nvSpPr>
        <p:spPr bwMode="auto">
          <a:xfrm>
            <a:off x="317500" y="3975076"/>
            <a:ext cx="5838825" cy="579437"/>
          </a:xfrm>
          <a:prstGeom prst="rect">
            <a:avLst/>
          </a:prstGeom>
          <a:noFill/>
          <a:ln w="9525">
            <a:noFill/>
            <a:miter lim="800000"/>
            <a:headEnd/>
            <a:tailEnd/>
          </a:ln>
        </p:spPr>
        <p:txBody>
          <a:bodyPr>
            <a:spAutoFit/>
          </a:bodyPr>
          <a:lstStyle/>
          <a:p>
            <a:pPr eaLnBrk="0" hangingPunct="0">
              <a:spcBef>
                <a:spcPct val="50000"/>
              </a:spcBef>
              <a:buClr>
                <a:srgbClr val="CC99FF"/>
              </a:buClr>
              <a:buFont typeface="Monotype Sorts" pitchFamily="2" charset="2"/>
              <a:buNone/>
            </a:pPr>
            <a:r>
              <a:rPr lang="zh-CN" altLang="en-US" sz="3200" b="1" dirty="0">
                <a:solidFill>
                  <a:srgbClr val="CC0066"/>
                </a:solidFill>
                <a:ea typeface="楷体_GB2312" pitchFamily="49" charset="-122"/>
              </a:rPr>
              <a:t>直接写出负数补码的方法：</a:t>
            </a:r>
          </a:p>
        </p:txBody>
      </p:sp>
      <p:sp>
        <p:nvSpPr>
          <p:cNvPr id="180232" name="Text Box 8"/>
          <p:cNvSpPr txBox="1">
            <a:spLocks noChangeArrowheads="1"/>
          </p:cNvSpPr>
          <p:nvPr/>
        </p:nvSpPr>
        <p:spPr bwMode="auto">
          <a:xfrm>
            <a:off x="395536" y="4509120"/>
            <a:ext cx="8568952" cy="2062103"/>
          </a:xfrm>
          <a:prstGeom prst="rect">
            <a:avLst/>
          </a:prstGeom>
          <a:solidFill>
            <a:srgbClr val="FFFF00"/>
          </a:solidFill>
          <a:ln w="9525">
            <a:solidFill>
              <a:srgbClr val="0033CC"/>
            </a:solidFill>
            <a:miter lim="800000"/>
            <a:headEnd/>
            <a:tailEnd/>
          </a:ln>
        </p:spPr>
        <p:txBody>
          <a:bodyPr wrap="square">
            <a:spAutoFit/>
          </a:bodyPr>
          <a:lstStyle/>
          <a:p>
            <a:pPr marL="0" lvl="1" eaLnBrk="1" hangingPunct="1">
              <a:spcBef>
                <a:spcPct val="20000"/>
              </a:spcBef>
              <a:buClr>
                <a:srgbClr val="0033CC"/>
              </a:buClr>
            </a:pPr>
            <a:r>
              <a:rPr lang="zh-CN" altLang="en-US" b="1" dirty="0">
                <a:solidFill>
                  <a:schemeClr val="accent6">
                    <a:lumMod val="50000"/>
                  </a:schemeClr>
                </a:solidFill>
                <a:ea typeface="楷体_GB2312" pitchFamily="49" charset="-122"/>
              </a:rPr>
              <a:t>先写出负数的原码，除符号位外，从右端开始看第一个</a:t>
            </a:r>
            <a:r>
              <a:rPr lang="en-US" altLang="zh-CN" b="1" dirty="0">
                <a:solidFill>
                  <a:schemeClr val="accent6">
                    <a:lumMod val="50000"/>
                  </a:schemeClr>
                </a:solidFill>
                <a:ea typeface="楷体_GB2312" pitchFamily="49" charset="-122"/>
              </a:rPr>
              <a:t>1</a:t>
            </a:r>
            <a:r>
              <a:rPr lang="zh-CN" altLang="en-US" b="1" dirty="0">
                <a:solidFill>
                  <a:schemeClr val="accent6">
                    <a:lumMod val="50000"/>
                  </a:schemeClr>
                </a:solidFill>
                <a:ea typeface="楷体_GB2312" pitchFamily="49" charset="-122"/>
              </a:rPr>
              <a:t>（不含）的左面数码按位变</a:t>
            </a:r>
            <a:r>
              <a:rPr lang="zh-CN" altLang="en-US" b="1" dirty="0" smtClean="0">
                <a:solidFill>
                  <a:schemeClr val="accent6">
                    <a:lumMod val="50000"/>
                  </a:schemeClr>
                </a:solidFill>
                <a:ea typeface="楷体_GB2312" pitchFamily="49" charset="-122"/>
              </a:rPr>
              <a:t>反（原码除符号位外从高到低按位取反，直到最后一个</a:t>
            </a:r>
            <a:r>
              <a:rPr lang="en-US" altLang="zh-CN" b="1" dirty="0" smtClean="0">
                <a:solidFill>
                  <a:schemeClr val="accent6">
                    <a:lumMod val="50000"/>
                  </a:schemeClr>
                </a:solidFill>
                <a:ea typeface="楷体_GB2312" pitchFamily="49" charset="-122"/>
              </a:rPr>
              <a:t>1</a:t>
            </a:r>
            <a:r>
              <a:rPr lang="zh-CN" altLang="en-US" b="1" dirty="0" smtClean="0">
                <a:solidFill>
                  <a:schemeClr val="accent6">
                    <a:lumMod val="50000"/>
                  </a:schemeClr>
                </a:solidFill>
                <a:ea typeface="楷体_GB2312" pitchFamily="49" charset="-122"/>
              </a:rPr>
              <a:t>为止，最后一个</a:t>
            </a:r>
            <a:r>
              <a:rPr lang="en-US" altLang="zh-CN" b="1" dirty="0" smtClean="0">
                <a:solidFill>
                  <a:schemeClr val="accent6">
                    <a:lumMod val="50000"/>
                  </a:schemeClr>
                </a:solidFill>
                <a:ea typeface="楷体_GB2312" pitchFamily="49" charset="-122"/>
              </a:rPr>
              <a:t>1</a:t>
            </a:r>
            <a:r>
              <a:rPr lang="zh-CN" altLang="en-US" b="1" dirty="0" smtClean="0">
                <a:solidFill>
                  <a:schemeClr val="accent6">
                    <a:lumMod val="50000"/>
                  </a:schemeClr>
                </a:solidFill>
                <a:ea typeface="楷体_GB2312" pitchFamily="49" charset="-122"/>
              </a:rPr>
              <a:t>及其右侧的</a:t>
            </a:r>
            <a:r>
              <a:rPr lang="en-US" altLang="zh-CN" b="1" dirty="0" smtClean="0">
                <a:solidFill>
                  <a:schemeClr val="accent6">
                    <a:lumMod val="50000"/>
                  </a:schemeClr>
                </a:solidFill>
                <a:ea typeface="楷体_GB2312" pitchFamily="49" charset="-122"/>
              </a:rPr>
              <a:t>0</a:t>
            </a:r>
            <a:r>
              <a:rPr lang="zh-CN" altLang="en-US" b="1" dirty="0" smtClean="0">
                <a:solidFill>
                  <a:schemeClr val="accent6">
                    <a:lumMod val="50000"/>
                  </a:schemeClr>
                </a:solidFill>
                <a:ea typeface="楷体_GB2312" pitchFamily="49" charset="-122"/>
              </a:rPr>
              <a:t>不变）</a:t>
            </a:r>
            <a:endParaRPr lang="zh-CN" altLang="en-US" b="1" dirty="0">
              <a:solidFill>
                <a:schemeClr val="accent6">
                  <a:lumMod val="50000"/>
                </a:schemeClr>
              </a:solidFill>
              <a:ea typeface="楷体_GB2312" pitchFamily="49" charset="-122"/>
            </a:endParaRPr>
          </a:p>
        </p:txBody>
      </p:sp>
      <p:sp>
        <p:nvSpPr>
          <p:cNvPr id="1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blinds(horizontal)">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28"/>
                                        </p:tgtEl>
                                        <p:attrNameLst>
                                          <p:attrName>style.visibility</p:attrName>
                                        </p:attrNameLst>
                                      </p:cBhvr>
                                      <p:to>
                                        <p:strVal val="visible"/>
                                      </p:to>
                                    </p:set>
                                    <p:animEffect transition="in" filter="blinds(horizontal)">
                                      <p:cBhvr>
                                        <p:cTn id="12" dur="500"/>
                                        <p:tgtEl>
                                          <p:spTgt spid="1802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29"/>
                                        </p:tgtEl>
                                        <p:attrNameLst>
                                          <p:attrName>style.visibility</p:attrName>
                                        </p:attrNameLst>
                                      </p:cBhvr>
                                      <p:to>
                                        <p:strVal val="visible"/>
                                      </p:to>
                                    </p:set>
                                    <p:animEffect transition="in" filter="blinds(horizontal)">
                                      <p:cBhvr>
                                        <p:cTn id="17" dur="500"/>
                                        <p:tgtEl>
                                          <p:spTgt spid="1802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0230"/>
                                        </p:tgtEl>
                                        <p:attrNameLst>
                                          <p:attrName>style.visibility</p:attrName>
                                        </p:attrNameLst>
                                      </p:cBhvr>
                                      <p:to>
                                        <p:strVal val="visible"/>
                                      </p:to>
                                    </p:set>
                                    <p:animEffect transition="in" filter="blinds(horizontal)">
                                      <p:cBhvr>
                                        <p:cTn id="22" dur="500"/>
                                        <p:tgtEl>
                                          <p:spTgt spid="1802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0231"/>
                                        </p:tgtEl>
                                        <p:attrNameLst>
                                          <p:attrName>style.visibility</p:attrName>
                                        </p:attrNameLst>
                                      </p:cBhvr>
                                      <p:to>
                                        <p:strVal val="visible"/>
                                      </p:to>
                                    </p:set>
                                    <p:animEffect transition="in" filter="blinds(horizontal)">
                                      <p:cBhvr>
                                        <p:cTn id="27" dur="500"/>
                                        <p:tgtEl>
                                          <p:spTgt spid="1802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0232"/>
                                        </p:tgtEl>
                                        <p:attrNameLst>
                                          <p:attrName>style.visibility</p:attrName>
                                        </p:attrNameLst>
                                      </p:cBhvr>
                                      <p:to>
                                        <p:strVal val="visible"/>
                                      </p:to>
                                    </p:set>
                                    <p:animEffect transition="in" filter="blinds(horizontal)">
                                      <p:cBhvr>
                                        <p:cTn id="32" dur="500"/>
                                        <p:tgtEl>
                                          <p:spTgt spid="180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autoUpdateAnimBg="0"/>
      <p:bldP spid="180229" grpId="0" autoUpdateAnimBg="0"/>
      <p:bldP spid="180230" grpId="0" autoUpdateAnimBg="0"/>
      <p:bldP spid="180231" grpId="0" autoUpdateAnimBg="0"/>
      <p:bldP spid="18023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Text Box 5"/>
          <p:cNvSpPr txBox="1">
            <a:spLocks noChangeArrowheads="1"/>
          </p:cNvSpPr>
          <p:nvPr/>
        </p:nvSpPr>
        <p:spPr bwMode="auto">
          <a:xfrm>
            <a:off x="250825" y="1340768"/>
            <a:ext cx="8497888" cy="1818063"/>
          </a:xfrm>
          <a:prstGeom prst="rect">
            <a:avLst/>
          </a:prstGeom>
          <a:noFill/>
          <a:ln w="28575">
            <a:noFill/>
            <a:miter lim="800000"/>
            <a:headEnd/>
            <a:tailEnd/>
          </a:ln>
        </p:spPr>
        <p:txBody>
          <a:bodyPr lIns="90000" tIns="46800" rIns="90000" bIns="46800" anchor="ctr">
            <a:spAutoFit/>
          </a:bodyPr>
          <a:lstStyle/>
          <a:p>
            <a:pPr eaLnBrk="1" hangingPunct="1">
              <a:spcBef>
                <a:spcPct val="50000"/>
              </a:spcBef>
            </a:pPr>
            <a:r>
              <a:rPr lang="en-US" altLang="zh-CN" sz="2800" b="1" dirty="0">
                <a:latin typeface="楷体_GB2312" pitchFamily="49" charset="-122"/>
                <a:ea typeface="楷体_GB2312" pitchFamily="49" charset="-122"/>
              </a:rPr>
              <a:t>  1847</a:t>
            </a:r>
            <a:r>
              <a:rPr lang="zh-CN" altLang="en-US" sz="2800" b="1" dirty="0">
                <a:latin typeface="楷体_GB2312" pitchFamily="49" charset="-122"/>
                <a:ea typeface="楷体_GB2312" pitchFamily="49" charset="-122"/>
              </a:rPr>
              <a:t>年，英国数学家布尔提出用符号表达语言和思维逻辑的思想。</a:t>
            </a:r>
            <a:r>
              <a:rPr lang="en-US" altLang="zh-CN" sz="2800" b="1" dirty="0">
                <a:latin typeface="楷体_GB2312" pitchFamily="49" charset="-122"/>
                <a:ea typeface="楷体_GB2312" pitchFamily="49" charset="-122"/>
              </a:rPr>
              <a:t>20</a:t>
            </a:r>
            <a:r>
              <a:rPr lang="zh-CN" altLang="en-US" sz="2800" b="1" dirty="0" smtClean="0">
                <a:latin typeface="楷体_GB2312" pitchFamily="49" charset="-122"/>
                <a:ea typeface="楷体_GB2312" pitchFamily="49" charset="-122"/>
              </a:rPr>
              <a:t>世纪，布尔</a:t>
            </a:r>
            <a:r>
              <a:rPr lang="zh-CN" altLang="en-US" sz="2800" b="1" dirty="0">
                <a:latin typeface="楷体_GB2312" pitchFamily="49" charset="-122"/>
                <a:ea typeface="楷体_GB2312" pitchFamily="49" charset="-122"/>
              </a:rPr>
              <a:t>的这种思想发展成为一种现代数学方法，叫做</a:t>
            </a:r>
            <a:r>
              <a:rPr lang="zh-CN" altLang="en-US" sz="2800" b="1" dirty="0">
                <a:solidFill>
                  <a:schemeClr val="accent1">
                    <a:lumMod val="75000"/>
                  </a:schemeClr>
                </a:solidFill>
                <a:latin typeface="楷体_GB2312" pitchFamily="49" charset="-122"/>
                <a:ea typeface="楷体_GB2312" pitchFamily="49" charset="-122"/>
              </a:rPr>
              <a:t>逻辑代数</a:t>
            </a:r>
            <a:r>
              <a:rPr lang="zh-CN" altLang="en-US" sz="2800" b="1" dirty="0">
                <a:latin typeface="楷体_GB2312" pitchFamily="49" charset="-122"/>
                <a:ea typeface="楷体_GB2312" pitchFamily="49" charset="-122"/>
              </a:rPr>
              <a:t>，也叫</a:t>
            </a:r>
            <a:r>
              <a:rPr lang="zh-CN" altLang="en-US" sz="2800" b="1" dirty="0" smtClean="0">
                <a:solidFill>
                  <a:schemeClr val="accent1">
                    <a:lumMod val="75000"/>
                  </a:schemeClr>
                </a:solidFill>
                <a:latin typeface="楷体_GB2312" pitchFamily="49" charset="-122"/>
                <a:ea typeface="楷体_GB2312" pitchFamily="49" charset="-122"/>
              </a:rPr>
              <a:t>布尔代数</a:t>
            </a:r>
            <a:r>
              <a:rPr lang="zh-CN" altLang="en-US" sz="2800" b="1" dirty="0" smtClean="0">
                <a:latin typeface="楷体_GB2312" pitchFamily="49" charset="-122"/>
                <a:ea typeface="楷体_GB2312" pitchFamily="49" charset="-122"/>
              </a:rPr>
              <a:t>，对</a:t>
            </a:r>
            <a:r>
              <a:rPr lang="zh-CN" altLang="en-US" sz="2800" b="1" dirty="0">
                <a:latin typeface="楷体_GB2312" pitchFamily="49" charset="-122"/>
                <a:ea typeface="楷体_GB2312" pitchFamily="49" charset="-122"/>
              </a:rPr>
              <a:t>计算机科学的发展起到了重大推进作用。</a:t>
            </a:r>
          </a:p>
        </p:txBody>
      </p:sp>
      <p:sp>
        <p:nvSpPr>
          <p:cNvPr id="4198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2.2  </a:t>
            </a:r>
            <a:r>
              <a:rPr kumimoji="0" lang="zh-CN" altLang="en-US" b="1" dirty="0">
                <a:solidFill>
                  <a:srgbClr val="FFFF00"/>
                </a:solidFill>
                <a:latin typeface="方正姚体" pitchFamily="2" charset="-122"/>
                <a:ea typeface="方正姚体" pitchFamily="2" charset="-122"/>
              </a:rPr>
              <a:t>二进制数值表示与计算</a:t>
            </a:r>
          </a:p>
        </p:txBody>
      </p:sp>
      <p:sp>
        <p:nvSpPr>
          <p:cNvPr id="41988" name="Rectangle 6"/>
          <p:cNvSpPr>
            <a:spLocks noChangeArrowheads="1"/>
          </p:cNvSpPr>
          <p:nvPr/>
        </p:nvSpPr>
        <p:spPr bwMode="auto">
          <a:xfrm>
            <a:off x="107504" y="620713"/>
            <a:ext cx="7128470" cy="584775"/>
          </a:xfrm>
          <a:prstGeom prst="rect">
            <a:avLst/>
          </a:prstGeom>
          <a:noFill/>
          <a:ln w="38100">
            <a:noFill/>
            <a:miter lim="800000"/>
            <a:headEnd/>
            <a:tailEnd/>
          </a:ln>
        </p:spPr>
        <p:txBody>
          <a:bodyPr wrap="square">
            <a:spAutoFit/>
          </a:bodyPr>
          <a:lstStyle/>
          <a:p>
            <a:pPr marL="609600" indent="-609600" eaLnBrk="1" hangingPunct="1">
              <a:spcBef>
                <a:spcPct val="20000"/>
              </a:spcBef>
              <a:buClr>
                <a:schemeClr val="hlink"/>
              </a:buClr>
              <a:buSzPct val="60000"/>
              <a:buFont typeface="Wingdings" pitchFamily="2" charset="2"/>
              <a:buNone/>
            </a:pPr>
            <a:r>
              <a:rPr lang="en-US" altLang="zh-CN" b="1" dirty="0" smtClean="0">
                <a:solidFill>
                  <a:schemeClr val="accent2">
                    <a:lumMod val="50000"/>
                  </a:schemeClr>
                </a:solidFill>
                <a:latin typeface="楷体_GB2312" pitchFamily="49" charset="-122"/>
                <a:ea typeface="楷体_GB2312" pitchFamily="49" charset="-122"/>
              </a:rPr>
              <a:t>2.2.3 </a:t>
            </a:r>
            <a:r>
              <a:rPr lang="zh-CN" altLang="en-US" b="1" dirty="0">
                <a:solidFill>
                  <a:schemeClr val="accent2">
                    <a:lumMod val="50000"/>
                  </a:schemeClr>
                </a:solidFill>
                <a:latin typeface="楷体_GB2312" pitchFamily="49" charset="-122"/>
                <a:ea typeface="楷体_GB2312" pitchFamily="49" charset="-122"/>
              </a:rPr>
              <a:t>逻辑运算与计算机控制</a:t>
            </a:r>
          </a:p>
        </p:txBody>
      </p:sp>
      <p:sp>
        <p:nvSpPr>
          <p:cNvPr id="2" name="Text Box 5"/>
          <p:cNvSpPr txBox="1">
            <a:spLocks noChangeArrowheads="1"/>
          </p:cNvSpPr>
          <p:nvPr/>
        </p:nvSpPr>
        <p:spPr bwMode="auto">
          <a:xfrm>
            <a:off x="250825" y="3861048"/>
            <a:ext cx="8497888" cy="2464394"/>
          </a:xfrm>
          <a:prstGeom prst="rect">
            <a:avLst/>
          </a:prstGeom>
          <a:noFill/>
          <a:ln w="28575" algn="ctr">
            <a:noFill/>
            <a:miter lim="800000"/>
            <a:headEnd/>
            <a:tailEnd/>
          </a:ln>
        </p:spPr>
        <p:txBody>
          <a:bodyPr wrap="square" lIns="90000" tIns="46800" rIns="90000" bIns="46800" anchor="ctr">
            <a:spAutoFit/>
          </a:bodyPr>
          <a:lstStyle/>
          <a:p>
            <a:pPr eaLnBrk="1" hangingPunct="1">
              <a:spcBef>
                <a:spcPct val="50000"/>
              </a:spcBef>
            </a:pPr>
            <a:r>
              <a:rPr lang="zh-CN" altLang="en-US" sz="2800" b="1" dirty="0">
                <a:latin typeface="楷体_GB2312" pitchFamily="49" charset="-122"/>
                <a:ea typeface="楷体_GB2312" pitchFamily="49" charset="-122"/>
              </a:rPr>
              <a:t>  由于逻辑量只有两个值，所以可用</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位二进制数表示，通常用</a:t>
            </a:r>
            <a:r>
              <a:rPr lang="en-US" altLang="zh-CN" sz="2800" b="1" dirty="0">
                <a:solidFill>
                  <a:schemeClr val="accent1">
                    <a:lumMod val="75000"/>
                  </a:schemeClr>
                </a:solidFill>
                <a:latin typeface="楷体_GB2312" pitchFamily="49" charset="-122"/>
                <a:ea typeface="楷体_GB2312" pitchFamily="49" charset="-122"/>
              </a:rPr>
              <a:t>0</a:t>
            </a:r>
            <a:r>
              <a:rPr lang="zh-CN" altLang="en-US" sz="2800" b="1" dirty="0">
                <a:solidFill>
                  <a:schemeClr val="accent1">
                    <a:lumMod val="75000"/>
                  </a:schemeClr>
                </a:solidFill>
                <a:latin typeface="楷体_GB2312" pitchFamily="49" charset="-122"/>
                <a:ea typeface="楷体_GB2312" pitchFamily="49" charset="-122"/>
              </a:rPr>
              <a:t>表示假</a:t>
            </a:r>
            <a:r>
              <a:rPr lang="zh-CN" altLang="en-US" sz="2800" b="1" dirty="0">
                <a:latin typeface="楷体_GB2312" pitchFamily="49" charset="-122"/>
                <a:ea typeface="楷体_GB2312" pitchFamily="49" charset="-122"/>
              </a:rPr>
              <a:t>，用</a:t>
            </a:r>
            <a:r>
              <a:rPr lang="en-US" altLang="zh-CN" sz="2800" b="1" dirty="0">
                <a:solidFill>
                  <a:schemeClr val="accent1">
                    <a:lumMod val="75000"/>
                  </a:schemeClr>
                </a:solidFill>
                <a:latin typeface="楷体_GB2312" pitchFamily="49" charset="-122"/>
                <a:ea typeface="楷体_GB2312" pitchFamily="49" charset="-122"/>
              </a:rPr>
              <a:t>1</a:t>
            </a:r>
            <a:r>
              <a:rPr lang="zh-CN" altLang="en-US" sz="2800" b="1" dirty="0">
                <a:solidFill>
                  <a:schemeClr val="accent1">
                    <a:lumMod val="75000"/>
                  </a:schemeClr>
                </a:solidFill>
                <a:latin typeface="楷体_GB2312" pitchFamily="49" charset="-122"/>
                <a:ea typeface="楷体_GB2312" pitchFamily="49" charset="-122"/>
              </a:rPr>
              <a:t>表示真</a:t>
            </a:r>
            <a:r>
              <a:rPr lang="zh-CN" altLang="en-US" sz="2800" b="1" dirty="0">
                <a:latin typeface="楷体_GB2312" pitchFamily="49" charset="-122"/>
                <a:ea typeface="楷体_GB2312" pitchFamily="49" charset="-122"/>
              </a:rPr>
              <a:t>。这恰与计算机系统里使用的二进制一致，所以在计算机中使用逻辑代数是非常方便的</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pPr eaLnBrk="1" hangingPunct="1">
              <a:spcBef>
                <a:spcPct val="50000"/>
              </a:spcBef>
            </a:pPr>
            <a:r>
              <a:rPr lang="zh-CN" altLang="en-US" sz="2800" b="1" dirty="0" smtClean="0">
                <a:latin typeface="楷体_GB2312" pitchFamily="49" charset="-122"/>
                <a:ea typeface="楷体_GB2312" pitchFamily="49" charset="-122"/>
              </a:rPr>
              <a:t>逻辑</a:t>
            </a:r>
            <a:r>
              <a:rPr lang="zh-CN" altLang="en-US" sz="2800" b="1" dirty="0">
                <a:latin typeface="楷体_GB2312" pitchFamily="49" charset="-122"/>
                <a:ea typeface="楷体_GB2312" pitchFamily="49" charset="-122"/>
              </a:rPr>
              <a:t>数据在各种程序设计语言中的表示是有所不同的。 </a:t>
            </a:r>
          </a:p>
        </p:txBody>
      </p:sp>
      <p:sp>
        <p:nvSpPr>
          <p:cNvPr id="41990" name="Rectangle 6"/>
          <p:cNvSpPr>
            <a:spLocks noChangeArrowheads="1"/>
          </p:cNvSpPr>
          <p:nvPr/>
        </p:nvSpPr>
        <p:spPr bwMode="auto">
          <a:xfrm>
            <a:off x="323528" y="3284984"/>
            <a:ext cx="5256213" cy="519112"/>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en-US" altLang="zh-CN" sz="2800" b="1" dirty="0">
                <a:solidFill>
                  <a:srgbClr val="0033CC"/>
                </a:solidFill>
                <a:latin typeface="楷体_GB2312" pitchFamily="49" charset="-122"/>
                <a:ea typeface="楷体_GB2312" pitchFamily="49" charset="-122"/>
              </a:rPr>
              <a:t>1.</a:t>
            </a:r>
            <a:r>
              <a:rPr lang="zh-CN" altLang="en-US" sz="2800" b="1" dirty="0">
                <a:solidFill>
                  <a:srgbClr val="0033CC"/>
                </a:solidFill>
                <a:latin typeface="楷体_GB2312" pitchFamily="49" charset="-122"/>
                <a:ea typeface="楷体_GB2312" pitchFamily="49" charset="-122"/>
              </a:rPr>
              <a:t>逻辑数据的表示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p:cTn id="7" dur="500" fill="hold"/>
                                        <p:tgtEl>
                                          <p:spTgt spid="189445"/>
                                        </p:tgtEl>
                                        <p:attrNameLst>
                                          <p:attrName>ppt_x</p:attrName>
                                        </p:attrNameLst>
                                      </p:cBhvr>
                                      <p:tavLst>
                                        <p:tav tm="0">
                                          <p:val>
                                            <p:strVal val="#ppt_x-#ppt_w/2"/>
                                          </p:val>
                                        </p:tav>
                                        <p:tav tm="100000">
                                          <p:val>
                                            <p:strVal val="#ppt_x"/>
                                          </p:val>
                                        </p:tav>
                                      </p:tavLst>
                                    </p:anim>
                                    <p:anim calcmode="lin" valueType="num">
                                      <p:cBhvr>
                                        <p:cTn id="8" dur="500" fill="hold"/>
                                        <p:tgtEl>
                                          <p:spTgt spid="189445"/>
                                        </p:tgtEl>
                                        <p:attrNameLst>
                                          <p:attrName>ppt_y</p:attrName>
                                        </p:attrNameLst>
                                      </p:cBhvr>
                                      <p:tavLst>
                                        <p:tav tm="0">
                                          <p:val>
                                            <p:strVal val="#ppt_y"/>
                                          </p:val>
                                        </p:tav>
                                        <p:tav tm="100000">
                                          <p:val>
                                            <p:strVal val="#ppt_y"/>
                                          </p:val>
                                        </p:tav>
                                      </p:tavLst>
                                    </p:anim>
                                    <p:anim calcmode="lin" valueType="num">
                                      <p:cBhvr>
                                        <p:cTn id="9" dur="500" fill="hold"/>
                                        <p:tgtEl>
                                          <p:spTgt spid="189445"/>
                                        </p:tgtEl>
                                        <p:attrNameLst>
                                          <p:attrName>ppt_w</p:attrName>
                                        </p:attrNameLst>
                                      </p:cBhvr>
                                      <p:tavLst>
                                        <p:tav tm="0">
                                          <p:val>
                                            <p:fltVal val="0"/>
                                          </p:val>
                                        </p:tav>
                                        <p:tav tm="100000">
                                          <p:val>
                                            <p:strVal val="#ppt_w"/>
                                          </p:val>
                                        </p:tav>
                                      </p:tavLst>
                                    </p:anim>
                                    <p:anim calcmode="lin" valueType="num">
                                      <p:cBhvr>
                                        <p:cTn id="10" dur="500" fill="hold"/>
                                        <p:tgtEl>
                                          <p:spTgt spid="18944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P spid="2" grpId="0" autoUpdateAnimBg="0"/>
      <p:bldP spid="4199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3" name="Text Box 5"/>
          <p:cNvSpPr txBox="1">
            <a:spLocks noChangeArrowheads="1"/>
          </p:cNvSpPr>
          <p:nvPr/>
        </p:nvSpPr>
        <p:spPr bwMode="auto">
          <a:xfrm>
            <a:off x="179512" y="3995772"/>
            <a:ext cx="8569325" cy="2679837"/>
          </a:xfrm>
          <a:prstGeom prst="rect">
            <a:avLst/>
          </a:prstGeom>
          <a:noFill/>
          <a:ln w="28575" algn="ctr">
            <a:noFill/>
            <a:miter lim="800000"/>
            <a:headEnd/>
            <a:tailEnd/>
          </a:ln>
        </p:spPr>
        <p:txBody>
          <a:bodyPr lIns="90000" tIns="46800" rIns="90000" bIns="46800" anchor="ctr">
            <a:spAutoFit/>
          </a:bodyPr>
          <a:lstStyle/>
          <a:p>
            <a:pPr eaLnBrk="1" hangingPunct="1">
              <a:spcBef>
                <a:spcPct val="50000"/>
              </a:spcBef>
            </a:pPr>
            <a:r>
              <a:rPr lang="zh-CN" altLang="en-US" sz="2800" b="1" dirty="0" smtClean="0">
                <a:latin typeface="华文楷体" pitchFamily="2" charset="-122"/>
                <a:ea typeface="华文楷体" pitchFamily="2" charset="-122"/>
              </a:rPr>
              <a:t>        </a:t>
            </a:r>
            <a:r>
              <a:rPr lang="zh-CN" altLang="en-US" sz="2800" b="1" dirty="0" smtClean="0">
                <a:solidFill>
                  <a:schemeClr val="accent1">
                    <a:lumMod val="75000"/>
                  </a:schemeClr>
                </a:solidFill>
                <a:latin typeface="华文楷体" pitchFamily="2" charset="-122"/>
                <a:ea typeface="华文楷体" pitchFamily="2" charset="-122"/>
              </a:rPr>
              <a:t>逻辑门</a:t>
            </a:r>
            <a:r>
              <a:rPr lang="zh-CN" altLang="en-US" sz="2800" b="1" dirty="0" smtClean="0">
                <a:latin typeface="华文楷体" pitchFamily="2" charset="-122"/>
                <a:ea typeface="华文楷体" pitchFamily="2" charset="-122"/>
              </a:rPr>
              <a:t>是计算机硬件电路的基础，是描述数字逻辑电路的最基本单元部件。输入信号经由一定的逻辑门可以得到一定的输出信号。在逻辑门电路中，任何信号只存在两种状态，即高电平和低电平，对应到逻辑运算，以高电平来表示逻辑“</a:t>
            </a:r>
            <a:r>
              <a:rPr lang="en-US" sz="2800" b="1" dirty="0" smtClean="0">
                <a:latin typeface="华文楷体" pitchFamily="2" charset="-122"/>
                <a:ea typeface="华文楷体" pitchFamily="2" charset="-122"/>
              </a:rPr>
              <a:t>1</a:t>
            </a:r>
            <a:r>
              <a:rPr lang="zh-CN" altLang="en-US" sz="2800" b="1" dirty="0" smtClean="0">
                <a:latin typeface="华文楷体" pitchFamily="2" charset="-122"/>
                <a:ea typeface="华文楷体" pitchFamily="2" charset="-122"/>
              </a:rPr>
              <a:t>”（真）、以低电平来表示逻辑“</a:t>
            </a:r>
            <a:r>
              <a:rPr lang="en-US" sz="2800" b="1" dirty="0" smtClean="0">
                <a:latin typeface="华文楷体" pitchFamily="2" charset="-122"/>
                <a:ea typeface="华文楷体" pitchFamily="2" charset="-122"/>
              </a:rPr>
              <a:t>0</a:t>
            </a:r>
            <a:r>
              <a:rPr lang="zh-CN" altLang="en-US" sz="2800" b="1" dirty="0" smtClean="0">
                <a:latin typeface="华文楷体" pitchFamily="2" charset="-122"/>
                <a:ea typeface="华文楷体" pitchFamily="2" charset="-122"/>
              </a:rPr>
              <a:t>”（假）。</a:t>
            </a:r>
            <a:endParaRPr lang="zh-CN" altLang="en-US" sz="2400" b="1" dirty="0">
              <a:latin typeface="华文楷体" pitchFamily="2" charset="-122"/>
              <a:ea typeface="华文楷体" pitchFamily="2" charset="-122"/>
            </a:endParaRPr>
          </a:p>
        </p:txBody>
      </p:sp>
      <p:sp>
        <p:nvSpPr>
          <p:cNvPr id="5" name="Text Box 5"/>
          <p:cNvSpPr txBox="1">
            <a:spLocks noChangeArrowheads="1"/>
          </p:cNvSpPr>
          <p:nvPr/>
        </p:nvSpPr>
        <p:spPr bwMode="auto">
          <a:xfrm>
            <a:off x="178495" y="1253219"/>
            <a:ext cx="8569325" cy="2679837"/>
          </a:xfrm>
          <a:prstGeom prst="rect">
            <a:avLst/>
          </a:prstGeom>
          <a:noFill/>
          <a:ln w="28575" algn="ctr">
            <a:noFill/>
            <a:miter lim="800000"/>
            <a:headEnd/>
            <a:tailEnd/>
          </a:ln>
        </p:spPr>
        <p:txBody>
          <a:bodyPr lIns="90000" tIns="46800" rIns="90000" bIns="46800" anchor="ctr">
            <a:spAutoFit/>
          </a:bodyPr>
          <a:lstStyle/>
          <a:p>
            <a:pPr eaLnBrk="1" hangingPunct="1">
              <a:spcBef>
                <a:spcPts val="0"/>
              </a:spcBef>
            </a:pPr>
            <a:r>
              <a:rPr lang="zh-CN" altLang="en-US" sz="2800" b="1" dirty="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  </a:t>
            </a:r>
            <a:r>
              <a:rPr lang="zh-CN" altLang="en-US" sz="2800" b="1" dirty="0" smtClean="0">
                <a:solidFill>
                  <a:schemeClr val="accent1">
                    <a:lumMod val="75000"/>
                  </a:schemeClr>
                </a:solidFill>
                <a:latin typeface="楷体_GB2312" pitchFamily="49" charset="-122"/>
                <a:ea typeface="楷体_GB2312" pitchFamily="49" charset="-122"/>
              </a:rPr>
              <a:t>逻辑</a:t>
            </a:r>
            <a:r>
              <a:rPr lang="zh-CN" altLang="en-US" sz="2800" b="1" dirty="0">
                <a:solidFill>
                  <a:schemeClr val="accent1">
                    <a:lumMod val="75000"/>
                  </a:schemeClr>
                </a:solidFill>
                <a:latin typeface="楷体_GB2312" pitchFamily="49" charset="-122"/>
                <a:ea typeface="楷体_GB2312" pitchFamily="49" charset="-122"/>
              </a:rPr>
              <a:t>量</a:t>
            </a:r>
            <a:r>
              <a:rPr lang="zh-CN" altLang="en-US" sz="2800" b="1" dirty="0">
                <a:latin typeface="楷体_GB2312" pitchFamily="49" charset="-122"/>
                <a:ea typeface="楷体_GB2312" pitchFamily="49" charset="-122"/>
              </a:rPr>
              <a:t>的值常用以表示某个事件是否成立，成立则为真，否则为假。</a:t>
            </a:r>
            <a:r>
              <a:rPr lang="zh-CN" altLang="en-US" sz="2800" b="1" dirty="0" smtClean="0">
                <a:latin typeface="楷体_GB2312" pitchFamily="49" charset="-122"/>
                <a:ea typeface="楷体_GB2312" pitchFamily="49" charset="-122"/>
              </a:rPr>
              <a:t>如：</a:t>
            </a:r>
            <a:endParaRPr lang="en-US" altLang="zh-CN" sz="2800" b="1" dirty="0" smtClean="0">
              <a:latin typeface="楷体_GB2312" pitchFamily="49" charset="-122"/>
              <a:ea typeface="楷体_GB2312" pitchFamily="49" charset="-122"/>
            </a:endParaRPr>
          </a:p>
          <a:p>
            <a:pPr lvl="1" eaLnBrk="1" hangingPunct="1">
              <a:spcBef>
                <a:spcPts val="0"/>
              </a:spcBef>
              <a:buFont typeface="Wingdings" pitchFamily="2" charset="2"/>
              <a:buChar char="Ø"/>
            </a:pPr>
            <a:r>
              <a:rPr lang="zh-CN" altLang="en-US" sz="2800" b="1" dirty="0" smtClean="0">
                <a:solidFill>
                  <a:schemeClr val="accent3">
                    <a:lumMod val="75000"/>
                  </a:schemeClr>
                </a:solidFill>
                <a:ea typeface="楷体_GB2312" pitchFamily="49" charset="-122"/>
              </a:rPr>
              <a:t>“</a:t>
            </a:r>
            <a:r>
              <a:rPr lang="zh-CN" altLang="en-US" sz="2800" b="1" dirty="0">
                <a:solidFill>
                  <a:schemeClr val="accent3">
                    <a:lumMod val="75000"/>
                  </a:schemeClr>
                </a:solidFill>
                <a:latin typeface="楷体_GB2312" pitchFamily="49" charset="-122"/>
                <a:ea typeface="楷体_GB2312" pitchFamily="49" charset="-122"/>
              </a:rPr>
              <a:t>雪是白的</a:t>
            </a:r>
            <a:r>
              <a:rPr lang="zh-CN" altLang="en-US" sz="2800" b="1" dirty="0">
                <a:solidFill>
                  <a:schemeClr val="accent3">
                    <a:lumMod val="75000"/>
                  </a:schemeClr>
                </a:solidFill>
                <a:ea typeface="楷体_GB2312" pitchFamily="49" charset="-122"/>
              </a:rPr>
              <a:t>”</a:t>
            </a:r>
            <a:r>
              <a:rPr lang="zh-CN" altLang="en-US" sz="2800" b="1" dirty="0" smtClean="0">
                <a:solidFill>
                  <a:schemeClr val="accent3">
                    <a:lumMod val="75000"/>
                  </a:schemeClr>
                </a:solidFill>
                <a:latin typeface="楷体_GB2312" pitchFamily="49" charset="-122"/>
                <a:ea typeface="楷体_GB2312" pitchFamily="49" charset="-122"/>
              </a:rPr>
              <a:t>，成立（真），</a:t>
            </a:r>
            <a:r>
              <a:rPr lang="en-US" altLang="zh-CN" sz="2800" b="1" dirty="0" smtClean="0">
                <a:solidFill>
                  <a:schemeClr val="accent3">
                    <a:lumMod val="75000"/>
                  </a:schemeClr>
                </a:solidFill>
                <a:latin typeface="楷体_GB2312" pitchFamily="49" charset="-122"/>
                <a:ea typeface="楷体_GB2312" pitchFamily="49" charset="-122"/>
              </a:rPr>
              <a:t>A=1</a:t>
            </a:r>
          </a:p>
          <a:p>
            <a:pPr lvl="1" eaLnBrk="1" hangingPunct="1">
              <a:spcBef>
                <a:spcPts val="0"/>
              </a:spcBef>
              <a:buFont typeface="Wingdings" pitchFamily="2" charset="2"/>
              <a:buChar char="Ø"/>
            </a:pPr>
            <a:r>
              <a:rPr lang="zh-CN" altLang="en-US" sz="2800" b="1" dirty="0" smtClean="0">
                <a:solidFill>
                  <a:schemeClr val="accent3">
                    <a:lumMod val="75000"/>
                  </a:schemeClr>
                </a:solidFill>
                <a:ea typeface="楷体_GB2312" pitchFamily="49" charset="-122"/>
              </a:rPr>
              <a:t>“</a:t>
            </a:r>
            <a:r>
              <a:rPr lang="en-US" altLang="zh-CN" sz="2800" b="1" dirty="0">
                <a:solidFill>
                  <a:schemeClr val="accent3">
                    <a:lumMod val="75000"/>
                  </a:schemeClr>
                </a:solidFill>
                <a:latin typeface="楷体_GB2312" pitchFamily="49" charset="-122"/>
                <a:ea typeface="楷体_GB2312" pitchFamily="49" charset="-122"/>
              </a:rPr>
              <a:t>2</a:t>
            </a:r>
            <a:r>
              <a:rPr lang="zh-CN" altLang="en-US" sz="2800" b="1" dirty="0">
                <a:solidFill>
                  <a:schemeClr val="accent3">
                    <a:lumMod val="75000"/>
                  </a:schemeClr>
                </a:solidFill>
                <a:latin typeface="楷体_GB2312" pitchFamily="49" charset="-122"/>
                <a:ea typeface="楷体_GB2312" pitchFamily="49" charset="-122"/>
              </a:rPr>
              <a:t>＞</a:t>
            </a:r>
            <a:r>
              <a:rPr lang="en-US" altLang="zh-CN" sz="2800" b="1" dirty="0">
                <a:solidFill>
                  <a:schemeClr val="accent3">
                    <a:lumMod val="75000"/>
                  </a:schemeClr>
                </a:solidFill>
                <a:latin typeface="楷体_GB2312" pitchFamily="49" charset="-122"/>
                <a:ea typeface="楷体_GB2312" pitchFamily="49" charset="-122"/>
              </a:rPr>
              <a:t>3</a:t>
            </a:r>
            <a:r>
              <a:rPr lang="en-US" altLang="zh-CN" sz="2800" b="1" dirty="0" smtClean="0">
                <a:solidFill>
                  <a:schemeClr val="accent3">
                    <a:lumMod val="75000"/>
                  </a:schemeClr>
                </a:solidFill>
                <a:ea typeface="楷体_GB2312" pitchFamily="49" charset="-122"/>
              </a:rPr>
              <a:t>”</a:t>
            </a:r>
            <a:r>
              <a:rPr lang="zh-CN" altLang="en-US" sz="2800" b="1" dirty="0" smtClean="0">
                <a:solidFill>
                  <a:schemeClr val="accent3">
                    <a:lumMod val="75000"/>
                  </a:schemeClr>
                </a:solidFill>
                <a:ea typeface="楷体_GB2312" pitchFamily="49" charset="-122"/>
              </a:rPr>
              <a:t>，不成立（假）</a:t>
            </a:r>
            <a:r>
              <a:rPr lang="zh-CN" altLang="en-US" sz="2800" b="1" dirty="0" smtClean="0">
                <a:solidFill>
                  <a:schemeClr val="accent3">
                    <a:lumMod val="75000"/>
                  </a:schemeClr>
                </a:solidFill>
                <a:latin typeface="楷体_GB2312" pitchFamily="49" charset="-122"/>
                <a:ea typeface="楷体_GB2312" pitchFamily="49" charset="-122"/>
              </a:rPr>
              <a:t>，</a:t>
            </a:r>
            <a:r>
              <a:rPr lang="en-US" altLang="zh-CN" sz="2800" b="1" dirty="0" smtClean="0">
                <a:solidFill>
                  <a:schemeClr val="accent3">
                    <a:lumMod val="75000"/>
                  </a:schemeClr>
                </a:solidFill>
                <a:latin typeface="楷体_GB2312" pitchFamily="49" charset="-122"/>
                <a:ea typeface="楷体_GB2312" pitchFamily="49" charset="-122"/>
              </a:rPr>
              <a:t>B=0</a:t>
            </a:r>
          </a:p>
          <a:p>
            <a:pPr lvl="1" eaLnBrk="1" hangingPunct="1">
              <a:spcBef>
                <a:spcPts val="0"/>
              </a:spcBef>
              <a:buFont typeface="Wingdings" pitchFamily="2" charset="2"/>
              <a:buChar char="Ø"/>
            </a:pPr>
            <a:r>
              <a:rPr lang="zh-CN" altLang="en-US" sz="2800" b="1" dirty="0" smtClean="0">
                <a:solidFill>
                  <a:schemeClr val="accent3">
                    <a:lumMod val="75000"/>
                  </a:schemeClr>
                </a:solidFill>
                <a:ea typeface="楷体_GB2312" pitchFamily="49" charset="-122"/>
              </a:rPr>
              <a:t>“</a:t>
            </a:r>
            <a:r>
              <a:rPr lang="zh-CN" altLang="en-US" sz="2800" b="1" dirty="0" smtClean="0">
                <a:solidFill>
                  <a:schemeClr val="accent3">
                    <a:lumMod val="75000"/>
                  </a:schemeClr>
                </a:solidFill>
                <a:latin typeface="楷体_GB2312" pitchFamily="49" charset="-122"/>
                <a:ea typeface="楷体_GB2312" pitchFamily="49" charset="-122"/>
              </a:rPr>
              <a:t>正在下雨</a:t>
            </a:r>
            <a:r>
              <a:rPr lang="zh-CN" altLang="en-US" sz="2800" b="1" dirty="0" smtClean="0">
                <a:solidFill>
                  <a:schemeClr val="accent3">
                    <a:lumMod val="75000"/>
                  </a:schemeClr>
                </a:solidFill>
                <a:ea typeface="楷体_GB2312" pitchFamily="49" charset="-122"/>
              </a:rPr>
              <a:t>”</a:t>
            </a:r>
            <a:r>
              <a:rPr lang="zh-CN" altLang="en-US" sz="2800" b="1" dirty="0">
                <a:solidFill>
                  <a:schemeClr val="accent3">
                    <a:lumMod val="75000"/>
                  </a:schemeClr>
                </a:solidFill>
                <a:latin typeface="楷体_GB2312" pitchFamily="49" charset="-122"/>
                <a:ea typeface="楷体_GB2312" pitchFamily="49" charset="-122"/>
              </a:rPr>
              <a:t>，值可能是真，也可能是假，但不能同时取真、假两个值。</a:t>
            </a:r>
          </a:p>
        </p:txBody>
      </p:sp>
      <p:sp>
        <p:nvSpPr>
          <p:cNvPr id="6" name="Rectangle 6"/>
          <p:cNvSpPr>
            <a:spLocks noChangeArrowheads="1"/>
          </p:cNvSpPr>
          <p:nvPr/>
        </p:nvSpPr>
        <p:spPr bwMode="auto">
          <a:xfrm>
            <a:off x="251520" y="764704"/>
            <a:ext cx="5256213" cy="519113"/>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en-US" altLang="zh-CN" sz="2800" b="1" dirty="0">
                <a:solidFill>
                  <a:srgbClr val="0033CC"/>
                </a:solidFill>
                <a:latin typeface="楷体_GB2312" pitchFamily="49" charset="-122"/>
                <a:ea typeface="楷体_GB2312" pitchFamily="49" charset="-122"/>
              </a:rPr>
              <a:t>2.</a:t>
            </a:r>
            <a:r>
              <a:rPr lang="zh-CN" altLang="en-US" sz="2800" b="1" dirty="0">
                <a:solidFill>
                  <a:srgbClr val="0033CC"/>
                </a:solidFill>
                <a:latin typeface="楷体_GB2312" pitchFamily="49" charset="-122"/>
                <a:ea typeface="楷体_GB2312" pitchFamily="49" charset="-122"/>
              </a:rPr>
              <a:t>逻辑运算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ppt_w/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43012" name="Rectangle 6"/>
          <p:cNvSpPr>
            <a:spLocks noChangeArrowheads="1"/>
          </p:cNvSpPr>
          <p:nvPr/>
        </p:nvSpPr>
        <p:spPr bwMode="auto">
          <a:xfrm>
            <a:off x="35496" y="620713"/>
            <a:ext cx="5256213" cy="519112"/>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zh-CN" altLang="en-US" sz="2800" b="1" dirty="0">
                <a:solidFill>
                  <a:srgbClr val="C00000"/>
                </a:solidFill>
                <a:latin typeface="华文楷体" pitchFamily="2" charset="-122"/>
                <a:ea typeface="华文楷体" pitchFamily="2" charset="-122"/>
              </a:rPr>
              <a:t>（</a:t>
            </a:r>
            <a:r>
              <a:rPr lang="en-US" altLang="zh-CN" sz="2800" b="1" dirty="0">
                <a:solidFill>
                  <a:srgbClr val="C00000"/>
                </a:solidFill>
                <a:latin typeface="华文楷体" pitchFamily="2" charset="-122"/>
                <a:ea typeface="华文楷体" pitchFamily="2" charset="-122"/>
              </a:rPr>
              <a:t>1</a:t>
            </a:r>
            <a:r>
              <a:rPr lang="zh-CN" altLang="en-US" sz="2800" b="1" dirty="0">
                <a:solidFill>
                  <a:srgbClr val="C00000"/>
                </a:solidFill>
                <a:latin typeface="华文楷体" pitchFamily="2" charset="-122"/>
                <a:ea typeface="华文楷体" pitchFamily="2" charset="-122"/>
              </a:rPr>
              <a:t>）“非”运算</a:t>
            </a:r>
          </a:p>
        </p:txBody>
      </p:sp>
      <p:sp>
        <p:nvSpPr>
          <p:cNvPr id="2" name="Text Box 5"/>
          <p:cNvSpPr txBox="1">
            <a:spLocks noChangeArrowheads="1"/>
          </p:cNvSpPr>
          <p:nvPr/>
        </p:nvSpPr>
        <p:spPr bwMode="auto">
          <a:xfrm>
            <a:off x="251520" y="3789040"/>
            <a:ext cx="8569325" cy="2248950"/>
          </a:xfrm>
          <a:prstGeom prst="rect">
            <a:avLst/>
          </a:prstGeom>
          <a:noFill/>
          <a:ln w="28575" algn="ctr">
            <a:noFill/>
            <a:miter lim="800000"/>
            <a:headEnd/>
            <a:tailEnd/>
          </a:ln>
        </p:spPr>
        <p:txBody>
          <a:bodyPr lIns="90000" tIns="46800" rIns="90000" bIns="46800" anchor="ctr">
            <a:spAutoFit/>
          </a:bodyPr>
          <a:lstStyle/>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rPr>
              <a:t>由两个简单事件</a:t>
            </a:r>
            <a:r>
              <a:rPr lang="en-US" altLang="zh-CN" sz="2800" b="1" dirty="0">
                <a:latin typeface="楷体_GB2312" pitchFamily="49" charset="-122"/>
                <a:ea typeface="楷体_GB2312" pitchFamily="49" charset="-122"/>
              </a:rPr>
              <a:t>A</a:t>
            </a:r>
            <a:r>
              <a:rPr lang="zh-CN" altLang="zh-CN" sz="2800" b="1" dirty="0">
                <a:latin typeface="楷体_GB2312" pitchFamily="49" charset="-122"/>
                <a:ea typeface="楷体_GB2312" pitchFamily="49" charset="-122"/>
              </a:rPr>
              <a:t>及</a:t>
            </a:r>
            <a:r>
              <a:rPr lang="en-US" altLang="zh-CN" sz="2800" b="1" dirty="0">
                <a:latin typeface="楷体_GB2312" pitchFamily="49" charset="-122"/>
                <a:ea typeface="楷体_GB2312" pitchFamily="49" charset="-122"/>
              </a:rPr>
              <a:t>B</a:t>
            </a:r>
            <a:r>
              <a:rPr lang="zh-CN" altLang="zh-CN" sz="2800" b="1" dirty="0">
                <a:latin typeface="楷体_GB2312" pitchFamily="49" charset="-122"/>
                <a:ea typeface="楷体_GB2312" pitchFamily="49" charset="-122"/>
              </a:rPr>
              <a:t>构成逻辑相乘的复杂事件，它可用</a:t>
            </a:r>
            <a:r>
              <a:rPr lang="en-US" altLang="zh-CN" sz="2800" b="1" dirty="0">
                <a:solidFill>
                  <a:schemeClr val="accent1">
                    <a:lumMod val="75000"/>
                  </a:schemeClr>
                </a:solidFill>
                <a:latin typeface="楷体_GB2312" pitchFamily="49" charset="-122"/>
                <a:ea typeface="楷体_GB2312" pitchFamily="49" charset="-122"/>
              </a:rPr>
              <a:t>AB</a:t>
            </a:r>
            <a:r>
              <a:rPr lang="zh-CN" altLang="zh-CN" sz="2800" b="1" dirty="0">
                <a:latin typeface="楷体_GB2312" pitchFamily="49" charset="-122"/>
                <a:ea typeface="楷体_GB2312" pitchFamily="49" charset="-122"/>
              </a:rPr>
              <a:t>、</a:t>
            </a:r>
            <a:r>
              <a:rPr lang="en-US" altLang="zh-CN" sz="2800" b="1" dirty="0">
                <a:solidFill>
                  <a:schemeClr val="accent1">
                    <a:lumMod val="75000"/>
                  </a:schemeClr>
                </a:solidFill>
                <a:latin typeface="楷体_GB2312" pitchFamily="49" charset="-122"/>
                <a:ea typeface="楷体_GB2312" pitchFamily="49" charset="-122"/>
              </a:rPr>
              <a:t>A×B</a:t>
            </a:r>
            <a:r>
              <a:rPr lang="zh-CN" altLang="zh-CN" sz="2800" b="1" dirty="0">
                <a:latin typeface="楷体_GB2312" pitchFamily="49" charset="-122"/>
                <a:ea typeface="楷体_GB2312" pitchFamily="49" charset="-122"/>
              </a:rPr>
              <a:t>或</a:t>
            </a:r>
            <a:r>
              <a:rPr lang="en-US" altLang="zh-CN" sz="2800" b="1" dirty="0">
                <a:solidFill>
                  <a:schemeClr val="accent1">
                    <a:lumMod val="75000"/>
                  </a:schemeClr>
                </a:solidFill>
                <a:latin typeface="楷体_GB2312" pitchFamily="49" charset="-122"/>
                <a:ea typeface="楷体_GB2312" pitchFamily="49" charset="-122"/>
              </a:rPr>
              <a:t>A</a:t>
            </a:r>
            <a:r>
              <a:rPr lang="zh-CN" altLang="zh-CN" sz="2800" b="1" dirty="0">
                <a:solidFill>
                  <a:schemeClr val="accent1">
                    <a:lumMod val="75000"/>
                  </a:schemeClr>
                </a:solidFill>
                <a:latin typeface="楷体_GB2312" pitchFamily="49" charset="-122"/>
                <a:ea typeface="楷体_GB2312" pitchFamily="49" charset="-122"/>
              </a:rPr>
              <a:t>·</a:t>
            </a:r>
            <a:r>
              <a:rPr lang="en-US" altLang="zh-CN" sz="2800" b="1" dirty="0">
                <a:solidFill>
                  <a:schemeClr val="accent1">
                    <a:lumMod val="75000"/>
                  </a:schemeClr>
                </a:solidFill>
                <a:latin typeface="楷体_GB2312" pitchFamily="49" charset="-122"/>
                <a:ea typeface="楷体_GB2312" pitchFamily="49" charset="-122"/>
              </a:rPr>
              <a:t>B</a:t>
            </a:r>
            <a:r>
              <a:rPr lang="zh-CN" altLang="zh-CN" sz="2800" b="1" dirty="0">
                <a:latin typeface="楷体_GB2312" pitchFamily="49" charset="-122"/>
                <a:ea typeface="楷体_GB2312" pitchFamily="49" charset="-122"/>
              </a:rPr>
              <a:t>来表示，读作“</a:t>
            </a:r>
            <a:r>
              <a:rPr lang="en-US" altLang="zh-CN" sz="2800" b="1" dirty="0">
                <a:solidFill>
                  <a:schemeClr val="accent1">
                    <a:lumMod val="75000"/>
                  </a:schemeClr>
                </a:solidFill>
                <a:latin typeface="楷体_GB2312" pitchFamily="49" charset="-122"/>
                <a:ea typeface="楷体_GB2312" pitchFamily="49" charset="-122"/>
              </a:rPr>
              <a:t>A</a:t>
            </a:r>
            <a:r>
              <a:rPr lang="zh-CN" altLang="zh-CN" sz="2800" b="1" dirty="0">
                <a:solidFill>
                  <a:schemeClr val="accent1">
                    <a:lumMod val="75000"/>
                  </a:schemeClr>
                </a:solidFill>
                <a:latin typeface="楷体_GB2312" pitchFamily="49" charset="-122"/>
                <a:ea typeface="楷体_GB2312" pitchFamily="49" charset="-122"/>
              </a:rPr>
              <a:t>与</a:t>
            </a:r>
            <a:r>
              <a:rPr lang="en-US" altLang="zh-CN" sz="2800" b="1" dirty="0">
                <a:solidFill>
                  <a:schemeClr val="accent1">
                    <a:lumMod val="75000"/>
                  </a:schemeClr>
                </a:solidFill>
                <a:latin typeface="楷体_GB2312" pitchFamily="49" charset="-122"/>
                <a:ea typeface="楷体_GB2312" pitchFamily="49" charset="-122"/>
              </a:rPr>
              <a:t>B</a:t>
            </a:r>
            <a:r>
              <a:rPr lang="zh-CN" altLang="zh-CN" sz="2800" b="1" dirty="0">
                <a:latin typeface="楷体_GB2312" pitchFamily="49" charset="-122"/>
                <a:ea typeface="楷体_GB2312" pitchFamily="49" charset="-122"/>
              </a:rPr>
              <a:t>”。该事件表示只有当</a:t>
            </a:r>
            <a:r>
              <a:rPr lang="en-US" altLang="zh-CN" sz="2800" b="1" dirty="0">
                <a:latin typeface="楷体_GB2312" pitchFamily="49" charset="-122"/>
                <a:ea typeface="楷体_GB2312" pitchFamily="49" charset="-122"/>
              </a:rPr>
              <a:t>A</a:t>
            </a:r>
            <a:r>
              <a:rPr lang="zh-CN" altLang="zh-CN"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B</a:t>
            </a:r>
            <a:r>
              <a:rPr lang="zh-CN" altLang="zh-CN" sz="2800" b="1" dirty="0">
                <a:latin typeface="楷体_GB2312" pitchFamily="49" charset="-122"/>
                <a:ea typeface="楷体_GB2312" pitchFamily="49" charset="-122"/>
              </a:rPr>
              <a:t>都为真时结果才为真。如果</a:t>
            </a:r>
            <a:r>
              <a:rPr lang="en-US" altLang="zh-CN" sz="2800" b="1" dirty="0">
                <a:latin typeface="楷体_GB2312" pitchFamily="49" charset="-122"/>
                <a:ea typeface="楷体_GB2312" pitchFamily="49" charset="-122"/>
              </a:rPr>
              <a:t>A</a:t>
            </a:r>
            <a:r>
              <a:rPr lang="zh-CN" altLang="zh-CN"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B</a:t>
            </a:r>
            <a:r>
              <a:rPr lang="zh-CN" altLang="zh-CN" sz="2800" b="1" dirty="0">
                <a:latin typeface="楷体_GB2312" pitchFamily="49" charset="-122"/>
                <a:ea typeface="楷体_GB2312" pitchFamily="49" charset="-122"/>
              </a:rPr>
              <a:t>其一为假时，则</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与</a:t>
            </a:r>
            <a:r>
              <a:rPr lang="en-US" altLang="zh-CN" sz="2800" b="1" dirty="0" smtClean="0">
                <a:latin typeface="楷体_GB2312" pitchFamily="49" charset="-122"/>
                <a:ea typeface="楷体_GB2312" pitchFamily="49" charset="-122"/>
              </a:rPr>
              <a:t>B</a:t>
            </a:r>
            <a:r>
              <a:rPr lang="zh-CN" altLang="zh-CN" sz="2800" b="1" dirty="0">
                <a:latin typeface="楷体_GB2312" pitchFamily="49" charset="-122"/>
                <a:ea typeface="楷体_GB2312" pitchFamily="49" charset="-122"/>
              </a:rPr>
              <a:t>的事件将是假的。</a:t>
            </a:r>
            <a:r>
              <a:rPr lang="zh-CN" altLang="zh-CN" sz="2800" b="1" dirty="0" smtClean="0">
                <a:solidFill>
                  <a:srgbClr val="0033CC"/>
                </a:solidFill>
                <a:latin typeface="楷体_GB2312" pitchFamily="49" charset="-122"/>
                <a:ea typeface="楷体_GB2312" pitchFamily="49" charset="-122"/>
              </a:rPr>
              <a:t>逻辑与也</a:t>
            </a:r>
            <a:r>
              <a:rPr lang="zh-CN" altLang="zh-CN" sz="2800" b="1" dirty="0">
                <a:solidFill>
                  <a:srgbClr val="0033CC"/>
                </a:solidFill>
                <a:latin typeface="楷体_GB2312" pitchFamily="49" charset="-122"/>
                <a:ea typeface="楷体_GB2312" pitchFamily="49" charset="-122"/>
              </a:rPr>
              <a:t>叫</a:t>
            </a:r>
            <a:r>
              <a:rPr lang="zh-CN" altLang="zh-CN" sz="2800" b="1" dirty="0" smtClean="0">
                <a:solidFill>
                  <a:srgbClr val="0033CC"/>
                </a:solidFill>
                <a:latin typeface="楷体_GB2312" pitchFamily="49" charset="-122"/>
                <a:ea typeface="楷体_GB2312" pitchFamily="49" charset="-122"/>
              </a:rPr>
              <a:t>逻辑乘</a:t>
            </a:r>
            <a:r>
              <a:rPr lang="zh-CN" altLang="zh-CN" sz="2800" b="1" dirty="0" smtClean="0">
                <a:latin typeface="楷体_GB2312" pitchFamily="49" charset="-122"/>
                <a:ea typeface="楷体_GB2312" pitchFamily="49" charset="-122"/>
              </a:rPr>
              <a:t>。</a:t>
            </a:r>
            <a:r>
              <a:rPr lang="zh-CN" altLang="en-US" sz="2800" b="1" dirty="0">
                <a:latin typeface="楷体_GB2312" pitchFamily="49" charset="-122"/>
                <a:ea typeface="楷体_GB2312" pitchFamily="49" charset="-122"/>
              </a:rPr>
              <a:t>其运算规则为： </a:t>
            </a:r>
          </a:p>
        </p:txBody>
      </p:sp>
      <p:sp>
        <p:nvSpPr>
          <p:cNvPr id="43014" name="Rectangle 6"/>
          <p:cNvSpPr>
            <a:spLocks noChangeArrowheads="1"/>
          </p:cNvSpPr>
          <p:nvPr/>
        </p:nvSpPr>
        <p:spPr bwMode="auto">
          <a:xfrm>
            <a:off x="107504" y="3197920"/>
            <a:ext cx="5256212" cy="519112"/>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zh-CN" altLang="en-US" sz="2800" b="1" dirty="0" smtClean="0">
                <a:solidFill>
                  <a:srgbClr val="C00000"/>
                </a:solidFill>
                <a:latin typeface="楷体_GB2312" pitchFamily="49" charset="-122"/>
                <a:ea typeface="楷体_GB2312" pitchFamily="49" charset="-122"/>
              </a:rPr>
              <a:t>（</a:t>
            </a:r>
            <a:r>
              <a:rPr lang="en-US" altLang="zh-CN" sz="2800" b="1" dirty="0" smtClean="0">
                <a:solidFill>
                  <a:srgbClr val="C00000"/>
                </a:solidFill>
                <a:latin typeface="楷体_GB2312" pitchFamily="49" charset="-122"/>
                <a:ea typeface="楷体_GB2312" pitchFamily="49" charset="-122"/>
              </a:rPr>
              <a:t>2</a:t>
            </a:r>
            <a:r>
              <a:rPr lang="zh-CN" altLang="en-US" sz="2800" b="1" dirty="0" smtClean="0">
                <a:solidFill>
                  <a:srgbClr val="C00000"/>
                </a:solidFill>
                <a:latin typeface="楷体_GB2312" pitchFamily="49" charset="-122"/>
                <a:ea typeface="楷体_GB2312" pitchFamily="49" charset="-122"/>
              </a:rPr>
              <a:t>）</a:t>
            </a:r>
            <a:r>
              <a:rPr lang="en-US" altLang="zh-CN" sz="2800" b="1" dirty="0" smtClean="0">
                <a:solidFill>
                  <a:srgbClr val="C00000"/>
                </a:solidFill>
                <a:latin typeface="楷体_GB2312" pitchFamily="49" charset="-122"/>
                <a:ea typeface="楷体_GB2312" pitchFamily="49" charset="-122"/>
              </a:rPr>
              <a:t>“</a:t>
            </a:r>
            <a:r>
              <a:rPr lang="zh-CN" altLang="en-US" sz="2800" b="1" dirty="0">
                <a:solidFill>
                  <a:srgbClr val="C00000"/>
                </a:solidFill>
                <a:latin typeface="楷体_GB2312" pitchFamily="49" charset="-122"/>
                <a:ea typeface="楷体_GB2312" pitchFamily="49" charset="-122"/>
              </a:rPr>
              <a:t>与”运算</a:t>
            </a:r>
          </a:p>
        </p:txBody>
      </p:sp>
      <p:sp>
        <p:nvSpPr>
          <p:cNvPr id="43017" name="矩形 3"/>
          <p:cNvSpPr>
            <a:spLocks noChangeArrowheads="1"/>
          </p:cNvSpPr>
          <p:nvPr/>
        </p:nvSpPr>
        <p:spPr bwMode="auto">
          <a:xfrm>
            <a:off x="3963343" y="5562997"/>
            <a:ext cx="1328737" cy="1322387"/>
          </a:xfrm>
          <a:prstGeom prst="rect">
            <a:avLst/>
          </a:prstGeom>
          <a:noFill/>
          <a:ln w="9525">
            <a:noFill/>
            <a:miter lim="800000"/>
            <a:headEnd/>
            <a:tailEnd/>
          </a:ln>
        </p:spPr>
        <p:txBody>
          <a:bodyPr>
            <a:spAutoFit/>
          </a:bodyPr>
          <a:lstStyle/>
          <a:p>
            <a:pPr algn="ctr" eaLnBrk="1" hangingPunct="1"/>
            <a:r>
              <a:rPr lang="en-US" altLang="zh-CN" sz="2000" b="1" dirty="0">
                <a:solidFill>
                  <a:srgbClr val="0033CC"/>
                </a:solidFill>
              </a:rPr>
              <a:t>0 × 0=0</a:t>
            </a:r>
            <a:endParaRPr lang="zh-CN" altLang="zh-CN" sz="2000" b="1" dirty="0">
              <a:solidFill>
                <a:srgbClr val="0033CC"/>
              </a:solidFill>
            </a:endParaRPr>
          </a:p>
          <a:p>
            <a:pPr algn="ctr" eaLnBrk="1" hangingPunct="1"/>
            <a:r>
              <a:rPr lang="en-US" altLang="zh-CN" sz="2000" b="1" dirty="0">
                <a:solidFill>
                  <a:srgbClr val="0033CC"/>
                </a:solidFill>
              </a:rPr>
              <a:t>0 × 1=0</a:t>
            </a:r>
            <a:endParaRPr lang="zh-CN" altLang="zh-CN" sz="2000" b="1" dirty="0">
              <a:solidFill>
                <a:srgbClr val="0033CC"/>
              </a:solidFill>
            </a:endParaRPr>
          </a:p>
          <a:p>
            <a:pPr algn="ctr" eaLnBrk="1" hangingPunct="1"/>
            <a:r>
              <a:rPr lang="en-US" altLang="zh-CN" sz="2000" b="1" dirty="0">
                <a:solidFill>
                  <a:srgbClr val="0033CC"/>
                </a:solidFill>
              </a:rPr>
              <a:t>1 × 0=0</a:t>
            </a:r>
            <a:endParaRPr lang="zh-CN" altLang="zh-CN" sz="2000" b="1" dirty="0">
              <a:solidFill>
                <a:srgbClr val="0033CC"/>
              </a:solidFill>
            </a:endParaRPr>
          </a:p>
          <a:p>
            <a:pPr algn="ctr" eaLnBrk="1" hangingPunct="1"/>
            <a:r>
              <a:rPr lang="en-US" altLang="zh-CN" sz="2000" b="1" dirty="0">
                <a:solidFill>
                  <a:srgbClr val="0033CC"/>
                </a:solidFill>
              </a:rPr>
              <a:t>1 × 1=1</a:t>
            </a:r>
            <a:endParaRPr lang="zh-CN" altLang="zh-CN" sz="2000" b="1" dirty="0">
              <a:solidFill>
                <a:srgbClr val="0033CC"/>
              </a:solidFill>
            </a:endParaRPr>
          </a:p>
        </p:txBody>
      </p:sp>
      <p:grpSp>
        <p:nvGrpSpPr>
          <p:cNvPr id="43018" name="Group 13"/>
          <p:cNvGrpSpPr>
            <a:grpSpLocks noChangeAspect="1"/>
          </p:cNvGrpSpPr>
          <p:nvPr/>
        </p:nvGrpSpPr>
        <p:grpSpPr bwMode="auto">
          <a:xfrm>
            <a:off x="5607050" y="5910089"/>
            <a:ext cx="1957388" cy="776287"/>
            <a:chOff x="2411" y="3172"/>
            <a:chExt cx="3081" cy="1222"/>
          </a:xfrm>
        </p:grpSpPr>
        <p:sp>
          <p:nvSpPr>
            <p:cNvPr id="43019" name="AutoShape 14"/>
            <p:cNvSpPr>
              <a:spLocks noChangeAspect="1" noChangeArrowheads="1"/>
            </p:cNvSpPr>
            <p:nvPr/>
          </p:nvSpPr>
          <p:spPr bwMode="auto">
            <a:xfrm>
              <a:off x="2411" y="3172"/>
              <a:ext cx="3081" cy="1222"/>
            </a:xfrm>
            <a:prstGeom prst="rect">
              <a:avLst/>
            </a:prstGeom>
            <a:noFill/>
            <a:ln w="9525">
              <a:noFill/>
              <a:miter lim="800000"/>
              <a:headEnd/>
              <a:tailEnd/>
            </a:ln>
          </p:spPr>
          <p:txBody>
            <a:bodyPr/>
            <a:lstStyle/>
            <a:p>
              <a:pPr algn="ctr" eaLnBrk="1" hangingPunct="1"/>
              <a:endParaRPr lang="zh-CN" altLang="en-US" b="1"/>
            </a:p>
          </p:txBody>
        </p:sp>
        <p:cxnSp>
          <p:nvCxnSpPr>
            <p:cNvPr id="43020" name="AutoShape 15"/>
            <p:cNvCxnSpPr>
              <a:cxnSpLocks noChangeShapeType="1"/>
            </p:cNvCxnSpPr>
            <p:nvPr/>
          </p:nvCxnSpPr>
          <p:spPr bwMode="auto">
            <a:xfrm>
              <a:off x="4080" y="3721"/>
              <a:ext cx="533" cy="1"/>
            </a:xfrm>
            <a:prstGeom prst="straightConnector1">
              <a:avLst/>
            </a:prstGeom>
            <a:noFill/>
            <a:ln w="9525">
              <a:solidFill>
                <a:srgbClr val="000000"/>
              </a:solidFill>
              <a:round/>
              <a:headEnd/>
              <a:tailEnd/>
            </a:ln>
          </p:spPr>
        </p:cxnSp>
        <p:sp>
          <p:nvSpPr>
            <p:cNvPr id="43021" name="Text Box 16"/>
            <p:cNvSpPr txBox="1">
              <a:spLocks noChangeArrowheads="1"/>
            </p:cNvSpPr>
            <p:nvPr/>
          </p:nvSpPr>
          <p:spPr bwMode="auto">
            <a:xfrm>
              <a:off x="2426" y="3220"/>
              <a:ext cx="607" cy="501"/>
            </a:xfrm>
            <a:prstGeom prst="rect">
              <a:avLst/>
            </a:prstGeom>
            <a:noFill/>
            <a:ln w="9525">
              <a:noFill/>
              <a:miter lim="800000"/>
              <a:headEnd/>
              <a:tailEnd/>
            </a:ln>
          </p:spPr>
          <p:txBody>
            <a:bodyPr/>
            <a:lstStyle/>
            <a:p>
              <a:pPr eaLnBrk="1" hangingPunct="1"/>
              <a:r>
                <a:rPr lang="en-US" altLang="zh-CN" sz="900" b="1">
                  <a:latin typeface="宋体" pitchFamily="2" charset="-122"/>
                </a:rPr>
                <a:t>A</a:t>
              </a:r>
              <a:endParaRPr lang="zh-CN" altLang="zh-CN" b="1"/>
            </a:p>
          </p:txBody>
        </p:sp>
        <p:sp>
          <p:nvSpPr>
            <p:cNvPr id="43022" name="Text Box 17"/>
            <p:cNvSpPr txBox="1">
              <a:spLocks noChangeArrowheads="1"/>
            </p:cNvSpPr>
            <p:nvPr/>
          </p:nvSpPr>
          <p:spPr bwMode="auto">
            <a:xfrm>
              <a:off x="4764" y="3559"/>
              <a:ext cx="728" cy="502"/>
            </a:xfrm>
            <a:prstGeom prst="rect">
              <a:avLst/>
            </a:prstGeom>
            <a:noFill/>
            <a:ln w="9525">
              <a:noFill/>
              <a:miter lim="800000"/>
              <a:headEnd/>
              <a:tailEnd/>
            </a:ln>
          </p:spPr>
          <p:txBody>
            <a:bodyPr/>
            <a:lstStyle/>
            <a:p>
              <a:pPr eaLnBrk="1" hangingPunct="1"/>
              <a:r>
                <a:rPr lang="en-US" altLang="zh-CN" sz="900" b="1">
                  <a:latin typeface="宋体" pitchFamily="2" charset="-122"/>
                </a:rPr>
                <a:t>O</a:t>
              </a:r>
              <a:endParaRPr lang="zh-CN" altLang="zh-CN" b="1"/>
            </a:p>
          </p:txBody>
        </p:sp>
        <p:sp>
          <p:nvSpPr>
            <p:cNvPr id="43023" name="Oval 18"/>
            <p:cNvSpPr>
              <a:spLocks noChangeArrowheads="1"/>
            </p:cNvSpPr>
            <p:nvPr/>
          </p:nvSpPr>
          <p:spPr bwMode="auto">
            <a:xfrm>
              <a:off x="3124" y="3274"/>
              <a:ext cx="1072" cy="904"/>
            </a:xfrm>
            <a:prstGeom prst="ellipse">
              <a:avLst/>
            </a:prstGeom>
            <a:solidFill>
              <a:srgbClr val="FFFFFF"/>
            </a:solidFill>
            <a:ln w="9525">
              <a:solidFill>
                <a:srgbClr val="000000"/>
              </a:solidFill>
              <a:round/>
              <a:headEnd/>
              <a:tailEnd/>
            </a:ln>
          </p:spPr>
          <p:txBody>
            <a:bodyPr/>
            <a:lstStyle/>
            <a:p>
              <a:pPr algn="ctr" eaLnBrk="1" hangingPunct="1"/>
              <a:endParaRPr lang="zh-CN" altLang="en-US" b="1"/>
            </a:p>
          </p:txBody>
        </p:sp>
        <p:sp>
          <p:nvSpPr>
            <p:cNvPr id="43024" name="Rectangle 19"/>
            <p:cNvSpPr>
              <a:spLocks noChangeArrowheads="1"/>
            </p:cNvSpPr>
            <p:nvPr/>
          </p:nvSpPr>
          <p:spPr bwMode="auto">
            <a:xfrm>
              <a:off x="3095" y="3172"/>
              <a:ext cx="556" cy="1222"/>
            </a:xfrm>
            <a:prstGeom prst="rect">
              <a:avLst/>
            </a:prstGeom>
            <a:solidFill>
              <a:srgbClr val="FFFFFF"/>
            </a:solidFill>
            <a:ln w="9525">
              <a:noFill/>
              <a:miter lim="800000"/>
              <a:headEnd/>
              <a:tailEnd/>
            </a:ln>
          </p:spPr>
          <p:txBody>
            <a:bodyPr/>
            <a:lstStyle/>
            <a:p>
              <a:pPr algn="ctr" eaLnBrk="1" hangingPunct="1"/>
              <a:endParaRPr lang="zh-CN" altLang="en-US" b="1"/>
            </a:p>
          </p:txBody>
        </p:sp>
        <p:cxnSp>
          <p:nvCxnSpPr>
            <p:cNvPr id="43025" name="AutoShape 20"/>
            <p:cNvCxnSpPr>
              <a:cxnSpLocks noChangeShapeType="1"/>
            </p:cNvCxnSpPr>
            <p:nvPr/>
          </p:nvCxnSpPr>
          <p:spPr bwMode="auto">
            <a:xfrm>
              <a:off x="3651" y="3274"/>
              <a:ext cx="1" cy="879"/>
            </a:xfrm>
            <a:prstGeom prst="straightConnector1">
              <a:avLst/>
            </a:prstGeom>
            <a:noFill/>
            <a:ln w="9525">
              <a:solidFill>
                <a:srgbClr val="000000"/>
              </a:solidFill>
              <a:round/>
              <a:headEnd/>
              <a:tailEnd/>
            </a:ln>
          </p:spPr>
        </p:cxnSp>
        <p:cxnSp>
          <p:nvCxnSpPr>
            <p:cNvPr id="43026" name="AutoShape 21"/>
            <p:cNvCxnSpPr>
              <a:cxnSpLocks noChangeShapeType="1"/>
            </p:cNvCxnSpPr>
            <p:nvPr/>
          </p:nvCxnSpPr>
          <p:spPr bwMode="auto">
            <a:xfrm flipV="1">
              <a:off x="3060" y="3525"/>
              <a:ext cx="592" cy="1"/>
            </a:xfrm>
            <a:prstGeom prst="straightConnector1">
              <a:avLst/>
            </a:prstGeom>
            <a:noFill/>
            <a:ln w="9525">
              <a:solidFill>
                <a:srgbClr val="000000"/>
              </a:solidFill>
              <a:round/>
              <a:headEnd/>
              <a:tailEnd/>
            </a:ln>
          </p:spPr>
        </p:cxnSp>
        <p:cxnSp>
          <p:nvCxnSpPr>
            <p:cNvPr id="43027" name="AutoShape 22"/>
            <p:cNvCxnSpPr>
              <a:cxnSpLocks noChangeShapeType="1"/>
            </p:cNvCxnSpPr>
            <p:nvPr/>
          </p:nvCxnSpPr>
          <p:spPr bwMode="auto">
            <a:xfrm flipV="1">
              <a:off x="3059" y="3941"/>
              <a:ext cx="592" cy="1"/>
            </a:xfrm>
            <a:prstGeom prst="straightConnector1">
              <a:avLst/>
            </a:prstGeom>
            <a:noFill/>
            <a:ln w="9525">
              <a:solidFill>
                <a:srgbClr val="000000"/>
              </a:solidFill>
              <a:round/>
              <a:headEnd/>
              <a:tailEnd/>
            </a:ln>
          </p:spPr>
        </p:cxnSp>
        <p:sp>
          <p:nvSpPr>
            <p:cNvPr id="43028" name="Text Box 23"/>
            <p:cNvSpPr txBox="1">
              <a:spLocks noChangeArrowheads="1"/>
            </p:cNvSpPr>
            <p:nvPr/>
          </p:nvSpPr>
          <p:spPr bwMode="auto">
            <a:xfrm>
              <a:off x="2411" y="3893"/>
              <a:ext cx="607" cy="501"/>
            </a:xfrm>
            <a:prstGeom prst="rect">
              <a:avLst/>
            </a:prstGeom>
            <a:noFill/>
            <a:ln w="9525">
              <a:noFill/>
              <a:miter lim="800000"/>
              <a:headEnd/>
              <a:tailEnd/>
            </a:ln>
          </p:spPr>
          <p:txBody>
            <a:bodyPr/>
            <a:lstStyle/>
            <a:p>
              <a:pPr eaLnBrk="1" hangingPunct="1"/>
              <a:r>
                <a:rPr lang="en-US" altLang="zh-CN" sz="900" b="1">
                  <a:latin typeface="宋体" pitchFamily="2" charset="-122"/>
                </a:rPr>
                <a:t>B</a:t>
              </a:r>
              <a:endParaRPr lang="zh-CN" altLang="zh-CN" b="1"/>
            </a:p>
          </p:txBody>
        </p:sp>
      </p:grpSp>
      <p:grpSp>
        <p:nvGrpSpPr>
          <p:cNvPr id="26" name="组合 25"/>
          <p:cNvGrpSpPr/>
          <p:nvPr/>
        </p:nvGrpSpPr>
        <p:grpSpPr>
          <a:xfrm>
            <a:off x="250825" y="1106881"/>
            <a:ext cx="8785671" cy="1818063"/>
            <a:chOff x="250825" y="1106881"/>
            <a:chExt cx="8785671" cy="1818063"/>
          </a:xfrm>
        </p:grpSpPr>
        <p:grpSp>
          <p:nvGrpSpPr>
            <p:cNvPr id="23" name="组合 22"/>
            <p:cNvGrpSpPr/>
            <p:nvPr/>
          </p:nvGrpSpPr>
          <p:grpSpPr>
            <a:xfrm>
              <a:off x="250825" y="1106881"/>
              <a:ext cx="8785671" cy="1818063"/>
              <a:chOff x="250825" y="1106881"/>
              <a:chExt cx="8785671" cy="1818063"/>
            </a:xfrm>
          </p:grpSpPr>
          <p:sp>
            <p:nvSpPr>
              <p:cNvPr id="189445" name="Text Box 5"/>
              <p:cNvSpPr txBox="1">
                <a:spLocks noChangeArrowheads="1"/>
              </p:cNvSpPr>
              <p:nvPr/>
            </p:nvSpPr>
            <p:spPr bwMode="auto">
              <a:xfrm>
                <a:off x="250825" y="1106881"/>
                <a:ext cx="8785671" cy="1818063"/>
              </a:xfrm>
              <a:prstGeom prst="rect">
                <a:avLst/>
              </a:prstGeom>
              <a:noFill/>
              <a:ln w="28575" algn="ctr">
                <a:noFill/>
                <a:miter lim="800000"/>
                <a:headEnd/>
                <a:tailEnd/>
              </a:ln>
            </p:spPr>
            <p:txBody>
              <a:bodyPr wrap="square" lIns="90000" tIns="46800" rIns="90000" bIns="46800" anchor="ctr">
                <a:spAutoFit/>
              </a:bodyPr>
              <a:lstStyle/>
              <a:p>
                <a:pPr eaLnBrk="1" hangingPunct="1">
                  <a:spcBef>
                    <a:spcPct val="50000"/>
                  </a:spcBef>
                </a:pPr>
                <a:r>
                  <a:rPr lang="zh-CN" altLang="en-US" sz="2800" b="1" dirty="0">
                    <a:latin typeface="楷体_GB2312" pitchFamily="49" charset="-122"/>
                    <a:ea typeface="楷体_GB2312" pitchFamily="49" charset="-122"/>
                  </a:rPr>
                  <a:t>    它表示同原事件含义相反。假定事件</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的非运算用</a:t>
                </a:r>
                <a:r>
                  <a:rPr lang="zh-CN" altLang="en-US" sz="2800" b="1" dirty="0" smtClean="0">
                    <a:latin typeface="楷体_GB2312" pitchFamily="49" charset="-122"/>
                    <a:ea typeface="楷体_GB2312" pitchFamily="49" charset="-122"/>
                  </a:rPr>
                  <a:t>符号</a:t>
                </a:r>
                <a:r>
                  <a:rPr lang="en-US" altLang="zh-CN" sz="2800" b="1" dirty="0" smtClean="0">
                    <a:solidFill>
                      <a:schemeClr val="accent1">
                        <a:lumMod val="75000"/>
                      </a:schemeClr>
                    </a:solidFill>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或</a:t>
                </a:r>
                <a:r>
                  <a:rPr lang="en-US" altLang="zh-CN" sz="2800" b="1" dirty="0" smtClean="0">
                    <a:solidFill>
                      <a:schemeClr val="accent1">
                        <a:lumMod val="75000"/>
                      </a:schemeClr>
                    </a:solidFill>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来</a:t>
                </a:r>
                <a:r>
                  <a:rPr lang="zh-CN" altLang="en-US" sz="2800" b="1" dirty="0">
                    <a:latin typeface="楷体_GB2312" pitchFamily="49" charset="-122"/>
                    <a:ea typeface="楷体_GB2312" pitchFamily="49" charset="-122"/>
                  </a:rPr>
                  <a:t>表示（读作</a:t>
                </a:r>
                <a:r>
                  <a:rPr lang="zh-CN" altLang="en-US" sz="2800" b="1" dirty="0">
                    <a:ea typeface="楷体_GB2312" pitchFamily="49" charset="-122"/>
                  </a:rPr>
                  <a:t>“</a:t>
                </a:r>
                <a:r>
                  <a:rPr lang="en-US" altLang="zh-CN" sz="2800" b="1" dirty="0">
                    <a:solidFill>
                      <a:schemeClr val="accent1">
                        <a:lumMod val="75000"/>
                      </a:schemeClr>
                    </a:solidFill>
                    <a:latin typeface="楷体_GB2312" pitchFamily="49" charset="-122"/>
                    <a:ea typeface="楷体_GB2312" pitchFamily="49" charset="-122"/>
                  </a:rPr>
                  <a:t>A</a:t>
                </a:r>
                <a:r>
                  <a:rPr lang="zh-CN" altLang="en-US" sz="2800" b="1" dirty="0">
                    <a:solidFill>
                      <a:schemeClr val="accent1">
                        <a:lumMod val="75000"/>
                      </a:schemeClr>
                    </a:solidFill>
                    <a:latin typeface="楷体_GB2312" pitchFamily="49" charset="-122"/>
                    <a:ea typeface="楷体_GB2312" pitchFamily="49" charset="-122"/>
                  </a:rPr>
                  <a:t>非</a:t>
                </a:r>
                <a:r>
                  <a:rPr lang="zh-CN" altLang="en-US" sz="2800" b="1" dirty="0">
                    <a:ea typeface="楷体_GB2312" pitchFamily="49" charset="-122"/>
                  </a:rPr>
                  <a:t>”</a:t>
                </a:r>
                <a:r>
                  <a:rPr lang="zh-CN" altLang="en-US" sz="2800" b="1" dirty="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那么</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或</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将</a:t>
                </a:r>
                <a:r>
                  <a:rPr lang="zh-CN" altLang="en-US" sz="2800" b="1" dirty="0">
                    <a:latin typeface="楷体_GB2312" pitchFamily="49" charset="-122"/>
                    <a:ea typeface="楷体_GB2312" pitchFamily="49" charset="-122"/>
                  </a:rPr>
                  <a:t>被理解为：当</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为真时，</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非便为假，</a:t>
                </a:r>
                <a:r>
                  <a:rPr lang="zh-CN" altLang="en-US" sz="2800" b="1" dirty="0">
                    <a:latin typeface="楷体_GB2312" pitchFamily="49" charset="-122"/>
                    <a:ea typeface="楷体_GB2312" pitchFamily="49" charset="-122"/>
                  </a:rPr>
                  <a:t>当</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为假时，</a:t>
                </a:r>
                <a:r>
                  <a:rPr lang="en-US" altLang="zh-CN" sz="2800" b="1" dirty="0" smtClean="0">
                    <a:latin typeface="楷体_GB2312" pitchFamily="49" charset="-122"/>
                    <a:ea typeface="楷体_GB2312" pitchFamily="49" charset="-122"/>
                  </a:rPr>
                  <a:t>A</a:t>
                </a:r>
                <a:r>
                  <a:rPr lang="zh-CN" altLang="en-US" sz="2800" b="1" dirty="0" smtClean="0">
                    <a:latin typeface="楷体_GB2312" pitchFamily="49" charset="-122"/>
                    <a:ea typeface="楷体_GB2312" pitchFamily="49" charset="-122"/>
                  </a:rPr>
                  <a:t>非便为真。</a:t>
                </a:r>
                <a:r>
                  <a:rPr lang="zh-CN" altLang="en-US" sz="2800" b="1" dirty="0">
                    <a:latin typeface="楷体_GB2312" pitchFamily="49" charset="-122"/>
                    <a:ea typeface="楷体_GB2312" pitchFamily="49" charset="-122"/>
                  </a:rPr>
                  <a:t>其运算规则为：</a:t>
                </a:r>
                <a:r>
                  <a:rPr lang="zh-CN" altLang="en-US" sz="2800" b="1" dirty="0"/>
                  <a:t> </a:t>
                </a:r>
                <a:r>
                  <a:rPr lang="zh-CN" altLang="en-US" sz="2800" b="1" dirty="0">
                    <a:latin typeface="楷体_GB2312" pitchFamily="49" charset="-122"/>
                    <a:ea typeface="楷体_GB2312" pitchFamily="49" charset="-122"/>
                  </a:rPr>
                  <a:t> </a:t>
                </a:r>
              </a:p>
            </p:txBody>
          </p:sp>
          <p:cxnSp>
            <p:nvCxnSpPr>
              <p:cNvPr id="22" name="直接连接符 21"/>
              <p:cNvCxnSpPr/>
              <p:nvPr/>
            </p:nvCxnSpPr>
            <p:spPr bwMode="auto">
              <a:xfrm>
                <a:off x="1079632" y="1628800"/>
                <a:ext cx="180000" cy="0"/>
              </a:xfrm>
              <a:prstGeom prst="line">
                <a:avLst/>
              </a:prstGeom>
              <a:solidFill>
                <a:schemeClr val="accent1"/>
              </a:solidFill>
              <a:ln w="19050" cap="flat" cmpd="sng" algn="ctr">
                <a:solidFill>
                  <a:schemeClr val="accent1">
                    <a:lumMod val="75000"/>
                  </a:schemeClr>
                </a:solidFill>
                <a:prstDash val="solid"/>
                <a:round/>
                <a:headEnd type="none" w="med" len="med"/>
                <a:tailEnd type="none" w="med" len="med"/>
              </a:ln>
              <a:effectLst/>
            </p:spPr>
          </p:cxnSp>
        </p:grpSp>
        <p:cxnSp>
          <p:nvCxnSpPr>
            <p:cNvPr id="25" name="直接连接符 24"/>
            <p:cNvCxnSpPr/>
            <p:nvPr/>
          </p:nvCxnSpPr>
          <p:spPr bwMode="auto">
            <a:xfrm>
              <a:off x="6948264" y="1628800"/>
              <a:ext cx="2160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27" name="组合 26"/>
          <p:cNvGrpSpPr/>
          <p:nvPr/>
        </p:nvGrpSpPr>
        <p:grpSpPr>
          <a:xfrm>
            <a:off x="4860032" y="2492896"/>
            <a:ext cx="4141167" cy="1113845"/>
            <a:chOff x="5002833" y="2492896"/>
            <a:chExt cx="4141167" cy="1113845"/>
          </a:xfrm>
        </p:grpSpPr>
        <p:graphicFrame>
          <p:nvGraphicFramePr>
            <p:cNvPr id="43015" name="对象 2"/>
            <p:cNvGraphicFramePr>
              <a:graphicFrameLocks noChangeAspect="1"/>
            </p:cNvGraphicFramePr>
            <p:nvPr/>
          </p:nvGraphicFramePr>
          <p:xfrm>
            <a:off x="5002833" y="2526621"/>
            <a:ext cx="649287" cy="941387"/>
          </p:xfrm>
          <a:graphic>
            <a:graphicData uri="http://schemas.openxmlformats.org/presentationml/2006/ole">
              <p:oleObj spid="_x0000_s43015" r:id="rId3" imgW="330057" imgH="482391" progId="">
                <p:embed/>
              </p:oleObj>
            </a:graphicData>
          </a:graphic>
        </p:graphicFrame>
        <p:pic>
          <p:nvPicPr>
            <p:cNvPr id="43016" name="Picture 12"/>
            <p:cNvPicPr>
              <a:picLocks noChangeAspect="1" noChangeArrowheads="1"/>
            </p:cNvPicPr>
            <p:nvPr/>
          </p:nvPicPr>
          <p:blipFill>
            <a:blip r:embed="rId4" cstate="print"/>
            <a:srcRect/>
            <a:stretch>
              <a:fillRect/>
            </a:stretch>
          </p:blipFill>
          <p:spPr bwMode="auto">
            <a:xfrm>
              <a:off x="5652120" y="2492896"/>
              <a:ext cx="2088232" cy="1113845"/>
            </a:xfrm>
            <a:prstGeom prst="rect">
              <a:avLst/>
            </a:prstGeom>
            <a:noFill/>
            <a:ln w="9525">
              <a:noFill/>
              <a:miter lim="800000"/>
              <a:headEnd/>
              <a:tailEnd/>
            </a:ln>
          </p:spPr>
        </p:pic>
        <p:pic>
          <p:nvPicPr>
            <p:cNvPr id="3" name="Picture 9" descr="http://d.hiphotos.baidu.com/baike/c0%3Dbaike80%2C5%2C5%2C80%2C26/sign=faf9d5eb233fb80e18dc698557b8444b/0eb30f2442a7d93333853da9af4bd11373f0013f.jpg"/>
            <p:cNvPicPr>
              <a:picLocks noChangeAspect="1" noChangeArrowheads="1"/>
            </p:cNvPicPr>
            <p:nvPr/>
          </p:nvPicPr>
          <p:blipFill>
            <a:blip r:embed="rId5" cstate="print"/>
            <a:srcRect l="20084" t="19759" r="27696" b="31687"/>
            <a:stretch>
              <a:fillRect/>
            </a:stretch>
          </p:blipFill>
          <p:spPr bwMode="auto">
            <a:xfrm>
              <a:off x="7631832" y="2492896"/>
              <a:ext cx="1512168" cy="1046886"/>
            </a:xfrm>
            <a:prstGeom prst="rect">
              <a:avLst/>
            </a:prstGeom>
            <a:noFill/>
          </p:spPr>
        </p:pic>
      </p:grpSp>
      <p:pic>
        <p:nvPicPr>
          <p:cNvPr id="4" name="Picture 11" descr="http://g.hiphotos.baidu.com/baike/c0%3Dbaike80%2C5%2C5%2C80%2C26/sign=263b9ee40ef3d7ca18fb37249376d56c/cdbf6c81800a19d802275ddf31fa828ba71e46c0.jpg"/>
          <p:cNvPicPr>
            <a:picLocks noChangeAspect="1" noChangeArrowheads="1"/>
          </p:cNvPicPr>
          <p:nvPr/>
        </p:nvPicPr>
        <p:blipFill>
          <a:blip r:embed="rId6" cstate="print"/>
          <a:srcRect l="16395" t="22019" r="28955" b="31496"/>
          <a:stretch>
            <a:fillRect/>
          </a:stretch>
        </p:blipFill>
        <p:spPr bwMode="auto">
          <a:xfrm>
            <a:off x="7092280" y="5740998"/>
            <a:ext cx="1763688" cy="111700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3017"/>
                                        </p:tgtEl>
                                        <p:attrNameLst>
                                          <p:attrName>style.visibility</p:attrName>
                                        </p:attrNameLst>
                                      </p:cBhvr>
                                      <p:to>
                                        <p:strVal val="visible"/>
                                      </p:to>
                                    </p:set>
                                    <p:animEffect transition="in" filter="blinds(horizontal)">
                                      <p:cBhvr>
                                        <p:cTn id="19" dur="500"/>
                                        <p:tgtEl>
                                          <p:spTgt spid="43017"/>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43018"/>
                                        </p:tgtEl>
                                        <p:attrNameLst>
                                          <p:attrName>style.visibility</p:attrName>
                                        </p:attrNameLst>
                                      </p:cBhvr>
                                      <p:to>
                                        <p:strVal val="visible"/>
                                      </p:to>
                                    </p:set>
                                    <p:animEffect transition="in" filter="blinds(horizontal)">
                                      <p:cBhvr>
                                        <p:cTn id="23" dur="500"/>
                                        <p:tgtEl>
                                          <p:spTgt spid="43018"/>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3014" grpId="0" autoUpdateAnimBg="0"/>
      <p:bldP spid="4301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Text Box 5"/>
          <p:cNvSpPr txBox="1">
            <a:spLocks noChangeArrowheads="1"/>
          </p:cNvSpPr>
          <p:nvPr/>
        </p:nvSpPr>
        <p:spPr bwMode="auto">
          <a:xfrm>
            <a:off x="250824" y="1340768"/>
            <a:ext cx="8641655" cy="2248950"/>
          </a:xfrm>
          <a:prstGeom prst="rect">
            <a:avLst/>
          </a:prstGeom>
          <a:noFill/>
          <a:ln w="28575" algn="ctr">
            <a:noFill/>
            <a:miter lim="800000"/>
            <a:headEnd/>
            <a:tailEnd/>
          </a:ln>
        </p:spPr>
        <p:txBody>
          <a:bodyPr wrap="square" lIns="90000" tIns="46800" rIns="90000" bIns="46800" anchor="ctr">
            <a:spAutoFit/>
          </a:bodyPr>
          <a:lstStyle/>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rPr>
              <a:t>由两个或多个</a:t>
            </a:r>
            <a:r>
              <a:rPr lang="zh-CN" altLang="zh-CN" sz="2800" b="1" dirty="0" smtClean="0">
                <a:latin typeface="楷体_GB2312" pitchFamily="49" charset="-122"/>
                <a:ea typeface="楷体_GB2312" pitchFamily="49" charset="-122"/>
              </a:rPr>
              <a:t>事件逻辑或</a:t>
            </a:r>
            <a:r>
              <a:rPr lang="zh-CN" altLang="en-US" sz="2800" b="1" dirty="0" smtClean="0">
                <a:latin typeface="楷体_GB2312" pitchFamily="49" charset="-122"/>
                <a:ea typeface="楷体_GB2312" pitchFamily="49" charset="-122"/>
              </a:rPr>
              <a:t>运</a:t>
            </a:r>
            <a:r>
              <a:rPr lang="zh-CN" altLang="zh-CN" sz="2800" b="1" dirty="0" smtClean="0">
                <a:latin typeface="楷体_GB2312" pitchFamily="49" charset="-122"/>
                <a:ea typeface="楷体_GB2312" pitchFamily="49" charset="-122"/>
              </a:rPr>
              <a:t>算构成</a:t>
            </a:r>
            <a:r>
              <a:rPr lang="zh-CN" altLang="en-US" sz="2800" b="1" dirty="0" smtClean="0">
                <a:latin typeface="楷体_GB2312" pitchFamily="49" charset="-122"/>
                <a:ea typeface="楷体_GB2312" pitchFamily="49" charset="-122"/>
              </a:rPr>
              <a:t>的</a:t>
            </a:r>
            <a:r>
              <a:rPr lang="zh-CN" altLang="zh-CN" sz="2800" b="1" dirty="0" smtClean="0">
                <a:latin typeface="楷体_GB2312" pitchFamily="49" charset="-122"/>
                <a:ea typeface="楷体_GB2312" pitchFamily="49" charset="-122"/>
              </a:rPr>
              <a:t>复杂</a:t>
            </a:r>
            <a:r>
              <a:rPr lang="zh-CN" altLang="zh-CN" sz="2800" b="1" dirty="0">
                <a:latin typeface="楷体_GB2312" pitchFamily="49" charset="-122"/>
                <a:ea typeface="楷体_GB2312" pitchFamily="49" charset="-122"/>
              </a:rPr>
              <a:t>事件，如由事件</a:t>
            </a:r>
            <a:r>
              <a:rPr lang="en-US" altLang="zh-CN" sz="2800" b="1" dirty="0">
                <a:latin typeface="楷体_GB2312" pitchFamily="49" charset="-122"/>
                <a:ea typeface="楷体_GB2312" pitchFamily="49" charset="-122"/>
              </a:rPr>
              <a:t>A</a:t>
            </a:r>
            <a:r>
              <a:rPr lang="zh-CN" altLang="zh-CN" sz="2800" b="1" dirty="0">
                <a:latin typeface="楷体_GB2312" pitchFamily="49" charset="-122"/>
                <a:ea typeface="楷体_GB2312" pitchFamily="49" charset="-122"/>
              </a:rPr>
              <a:t>和事件</a:t>
            </a:r>
            <a:r>
              <a:rPr lang="en-US" altLang="zh-CN" sz="2800" b="1" dirty="0">
                <a:latin typeface="楷体_GB2312" pitchFamily="49" charset="-122"/>
                <a:ea typeface="楷体_GB2312" pitchFamily="49" charset="-122"/>
              </a:rPr>
              <a:t>B</a:t>
            </a:r>
            <a:r>
              <a:rPr lang="zh-CN" altLang="zh-CN" sz="2800" b="1" dirty="0">
                <a:latin typeface="楷体_GB2312" pitchFamily="49" charset="-122"/>
                <a:ea typeface="楷体_GB2312" pitchFamily="49" charset="-122"/>
              </a:rPr>
              <a:t>构成的逻辑或事件，可记作“</a:t>
            </a:r>
            <a:r>
              <a:rPr lang="en-US" altLang="zh-CN" sz="2800" b="1" dirty="0">
                <a:solidFill>
                  <a:schemeClr val="accent1">
                    <a:lumMod val="75000"/>
                  </a:schemeClr>
                </a:solidFill>
                <a:latin typeface="楷体_GB2312" pitchFamily="49" charset="-122"/>
                <a:ea typeface="楷体_GB2312" pitchFamily="49" charset="-122"/>
              </a:rPr>
              <a:t>A+B</a:t>
            </a:r>
            <a:r>
              <a:rPr lang="zh-CN" altLang="zh-CN" sz="2800" b="1" dirty="0">
                <a:latin typeface="楷体_GB2312" pitchFamily="49" charset="-122"/>
                <a:ea typeface="楷体_GB2312" pitchFamily="49" charset="-122"/>
              </a:rPr>
              <a:t>”，读作“</a:t>
            </a:r>
            <a:r>
              <a:rPr lang="en-US" altLang="zh-CN" sz="2800" b="1" dirty="0">
                <a:solidFill>
                  <a:schemeClr val="accent1">
                    <a:lumMod val="75000"/>
                  </a:schemeClr>
                </a:solidFill>
                <a:latin typeface="楷体_GB2312" pitchFamily="49" charset="-122"/>
                <a:ea typeface="楷体_GB2312" pitchFamily="49" charset="-122"/>
              </a:rPr>
              <a:t>A</a:t>
            </a:r>
            <a:r>
              <a:rPr lang="zh-CN" altLang="zh-CN" sz="2800" b="1" dirty="0">
                <a:solidFill>
                  <a:schemeClr val="accent1">
                    <a:lumMod val="75000"/>
                  </a:schemeClr>
                </a:solidFill>
                <a:latin typeface="楷体_GB2312" pitchFamily="49" charset="-122"/>
                <a:ea typeface="楷体_GB2312" pitchFamily="49" charset="-122"/>
              </a:rPr>
              <a:t>或</a:t>
            </a:r>
            <a:r>
              <a:rPr lang="en-US" altLang="zh-CN" sz="2800" b="1" dirty="0">
                <a:solidFill>
                  <a:schemeClr val="accent1">
                    <a:lumMod val="75000"/>
                  </a:schemeClr>
                </a:solidFill>
                <a:latin typeface="楷体_GB2312" pitchFamily="49" charset="-122"/>
                <a:ea typeface="楷体_GB2312" pitchFamily="49" charset="-122"/>
              </a:rPr>
              <a:t>B</a:t>
            </a:r>
            <a:r>
              <a:rPr lang="zh-CN" altLang="zh-CN" sz="2800" b="1" dirty="0">
                <a:latin typeface="楷体_GB2312" pitchFamily="49" charset="-122"/>
                <a:ea typeface="楷体_GB2312" pitchFamily="49" charset="-122"/>
              </a:rPr>
              <a:t>”。它表示事件</a:t>
            </a:r>
            <a:r>
              <a:rPr lang="en-US" altLang="zh-CN" sz="2800" b="1" dirty="0">
                <a:latin typeface="楷体_GB2312" pitchFamily="49" charset="-122"/>
                <a:ea typeface="楷体_GB2312" pitchFamily="49" charset="-122"/>
              </a:rPr>
              <a:t>A</a:t>
            </a:r>
            <a:r>
              <a:rPr lang="zh-CN" altLang="zh-CN"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B</a:t>
            </a:r>
            <a:r>
              <a:rPr lang="zh-CN" altLang="zh-CN" sz="2800" b="1" dirty="0">
                <a:latin typeface="楷体_GB2312" pitchFamily="49" charset="-122"/>
                <a:ea typeface="楷体_GB2312" pitchFamily="49" charset="-122"/>
              </a:rPr>
              <a:t>中，只要有一个是真，则结果就是真。只有两个事件都是假时，结果才是假</a:t>
            </a:r>
            <a:r>
              <a:rPr lang="zh-CN" altLang="zh-CN" sz="2800" b="1" dirty="0" smtClean="0">
                <a:latin typeface="楷体_GB2312" pitchFamily="49" charset="-122"/>
                <a:ea typeface="楷体_GB2312" pitchFamily="49" charset="-122"/>
              </a:rPr>
              <a:t>。</a:t>
            </a:r>
            <a:r>
              <a:rPr lang="zh-CN" altLang="zh-CN" sz="2800" b="1" dirty="0" smtClean="0">
                <a:solidFill>
                  <a:srgbClr val="0033CC"/>
                </a:solidFill>
                <a:latin typeface="楷体_GB2312" pitchFamily="49" charset="-122"/>
                <a:ea typeface="楷体_GB2312" pitchFamily="49" charset="-122"/>
              </a:rPr>
              <a:t>逻辑</a:t>
            </a:r>
            <a:r>
              <a:rPr lang="zh-CN" altLang="zh-CN" sz="2800" b="1" dirty="0">
                <a:solidFill>
                  <a:srgbClr val="0033CC"/>
                </a:solidFill>
                <a:latin typeface="楷体_GB2312" pitchFamily="49" charset="-122"/>
                <a:ea typeface="楷体_GB2312" pitchFamily="49" charset="-122"/>
              </a:rPr>
              <a:t>或也叫逻辑加</a:t>
            </a:r>
            <a:r>
              <a:rPr lang="zh-CN"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其运算规则为：  </a:t>
            </a:r>
          </a:p>
        </p:txBody>
      </p:sp>
      <p:sp>
        <p:nvSpPr>
          <p:cNvPr id="44035"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44036" name="Rectangle 6"/>
          <p:cNvSpPr>
            <a:spLocks noChangeArrowheads="1"/>
          </p:cNvSpPr>
          <p:nvPr/>
        </p:nvSpPr>
        <p:spPr bwMode="auto">
          <a:xfrm>
            <a:off x="35496" y="692696"/>
            <a:ext cx="5256213" cy="519112"/>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zh-CN" altLang="en-US" sz="2800" b="1" dirty="0">
                <a:solidFill>
                  <a:srgbClr val="C00000"/>
                </a:solidFill>
                <a:latin typeface="楷体_GB2312" pitchFamily="49" charset="-122"/>
                <a:ea typeface="楷体_GB2312" pitchFamily="49" charset="-122"/>
              </a:rPr>
              <a:t>（</a:t>
            </a:r>
            <a:r>
              <a:rPr lang="en-US" altLang="zh-CN" sz="2800" b="1" dirty="0">
                <a:solidFill>
                  <a:srgbClr val="C00000"/>
                </a:solidFill>
                <a:latin typeface="楷体_GB2312" pitchFamily="49" charset="-122"/>
                <a:ea typeface="楷体_GB2312" pitchFamily="49" charset="-122"/>
              </a:rPr>
              <a:t>3</a:t>
            </a:r>
            <a:r>
              <a:rPr lang="zh-CN" altLang="en-US" sz="2800" b="1" dirty="0">
                <a:solidFill>
                  <a:srgbClr val="C00000"/>
                </a:solidFill>
                <a:latin typeface="楷体_GB2312" pitchFamily="49" charset="-122"/>
                <a:ea typeface="楷体_GB2312" pitchFamily="49" charset="-122"/>
              </a:rPr>
              <a:t>）</a:t>
            </a:r>
            <a:r>
              <a:rPr lang="zh-CN" altLang="en-US" sz="2800" b="1" dirty="0">
                <a:solidFill>
                  <a:srgbClr val="C00000"/>
                </a:solidFill>
                <a:latin typeface="隶书" pitchFamily="49" charset="-122"/>
                <a:ea typeface="楷体_GB2312" pitchFamily="49" charset="-122"/>
              </a:rPr>
              <a:t>“或”</a:t>
            </a:r>
            <a:r>
              <a:rPr lang="zh-CN" altLang="en-US" sz="2800" b="1" dirty="0">
                <a:solidFill>
                  <a:srgbClr val="C00000"/>
                </a:solidFill>
                <a:latin typeface="楷体_GB2312" pitchFamily="49" charset="-122"/>
                <a:ea typeface="楷体_GB2312" pitchFamily="49" charset="-122"/>
              </a:rPr>
              <a:t>运算</a:t>
            </a:r>
          </a:p>
        </p:txBody>
      </p:sp>
      <p:pic>
        <p:nvPicPr>
          <p:cNvPr id="44039" name="Picture 4"/>
          <p:cNvPicPr>
            <a:picLocks noChangeAspect="1" noChangeArrowheads="1"/>
          </p:cNvPicPr>
          <p:nvPr/>
        </p:nvPicPr>
        <p:blipFill>
          <a:blip r:embed="rId2" cstate="print"/>
          <a:srcRect/>
          <a:stretch>
            <a:fillRect/>
          </a:stretch>
        </p:blipFill>
        <p:spPr bwMode="auto">
          <a:xfrm>
            <a:off x="3877948" y="4077072"/>
            <a:ext cx="2854292" cy="1150615"/>
          </a:xfrm>
          <a:prstGeom prst="rect">
            <a:avLst/>
          </a:prstGeom>
          <a:noFill/>
          <a:ln w="9525" algn="ctr">
            <a:noFill/>
            <a:miter lim="800000"/>
            <a:headEnd/>
            <a:tailEnd/>
          </a:ln>
        </p:spPr>
      </p:pic>
      <p:sp>
        <p:nvSpPr>
          <p:cNvPr id="44040" name="矩形 11"/>
          <p:cNvSpPr>
            <a:spLocks noChangeArrowheads="1"/>
          </p:cNvSpPr>
          <p:nvPr/>
        </p:nvSpPr>
        <p:spPr bwMode="auto">
          <a:xfrm>
            <a:off x="1547664" y="4005064"/>
            <a:ext cx="2286248" cy="1384995"/>
          </a:xfrm>
          <a:prstGeom prst="rect">
            <a:avLst/>
          </a:prstGeom>
          <a:noFill/>
          <a:ln w="9525">
            <a:noFill/>
            <a:miter lim="800000"/>
            <a:headEnd/>
            <a:tailEnd/>
          </a:ln>
        </p:spPr>
        <p:txBody>
          <a:bodyPr wrap="square">
            <a:spAutoFit/>
          </a:bodyPr>
          <a:lstStyle/>
          <a:p>
            <a:pPr eaLnBrk="1" hangingPunct="1"/>
            <a:r>
              <a:rPr lang="en-US" altLang="zh-CN" sz="2800" b="1" dirty="0">
                <a:solidFill>
                  <a:srgbClr val="0033CC"/>
                </a:solidFill>
              </a:rPr>
              <a:t>0</a:t>
            </a:r>
            <a:r>
              <a:rPr lang="zh-CN" altLang="zh-CN" sz="2800" b="1" dirty="0">
                <a:solidFill>
                  <a:srgbClr val="0033CC"/>
                </a:solidFill>
              </a:rPr>
              <a:t>＋</a:t>
            </a:r>
            <a:r>
              <a:rPr lang="en-US" altLang="zh-CN" sz="2800" b="1" dirty="0">
                <a:solidFill>
                  <a:srgbClr val="0033CC"/>
                </a:solidFill>
              </a:rPr>
              <a:t>0=0</a:t>
            </a:r>
            <a:endParaRPr lang="zh-CN" altLang="zh-CN" sz="2800" b="1" dirty="0">
              <a:solidFill>
                <a:srgbClr val="0033CC"/>
              </a:solidFill>
            </a:endParaRPr>
          </a:p>
          <a:p>
            <a:pPr eaLnBrk="1" hangingPunct="1"/>
            <a:r>
              <a:rPr lang="en-US" altLang="zh-CN" sz="2800" b="1" dirty="0">
                <a:solidFill>
                  <a:srgbClr val="0033CC"/>
                </a:solidFill>
              </a:rPr>
              <a:t>0</a:t>
            </a:r>
            <a:r>
              <a:rPr lang="zh-CN" altLang="zh-CN" sz="2800" b="1" dirty="0">
                <a:solidFill>
                  <a:srgbClr val="0033CC"/>
                </a:solidFill>
              </a:rPr>
              <a:t>＋</a:t>
            </a:r>
            <a:r>
              <a:rPr lang="en-US" altLang="zh-CN" sz="2800" b="1" dirty="0">
                <a:solidFill>
                  <a:srgbClr val="0033CC"/>
                </a:solidFill>
              </a:rPr>
              <a:t>1=1</a:t>
            </a:r>
            <a:r>
              <a:rPr lang="zh-CN" altLang="zh-CN" sz="2800" b="1" dirty="0">
                <a:solidFill>
                  <a:srgbClr val="0033CC"/>
                </a:solidFill>
              </a:rPr>
              <a:t>＋</a:t>
            </a:r>
            <a:r>
              <a:rPr lang="en-US" altLang="zh-CN" sz="2800" b="1" dirty="0">
                <a:solidFill>
                  <a:srgbClr val="0033CC"/>
                </a:solidFill>
              </a:rPr>
              <a:t>0=1</a:t>
            </a:r>
            <a:endParaRPr lang="zh-CN" altLang="zh-CN" sz="2800" b="1" dirty="0">
              <a:solidFill>
                <a:srgbClr val="0033CC"/>
              </a:solidFill>
            </a:endParaRPr>
          </a:p>
          <a:p>
            <a:pPr eaLnBrk="1" hangingPunct="1"/>
            <a:r>
              <a:rPr lang="en-US" altLang="zh-CN" sz="2800" b="1" dirty="0">
                <a:solidFill>
                  <a:srgbClr val="0033CC"/>
                </a:solidFill>
              </a:rPr>
              <a:t>1</a:t>
            </a:r>
            <a:r>
              <a:rPr lang="zh-CN" altLang="zh-CN" sz="2800" b="1" dirty="0">
                <a:solidFill>
                  <a:srgbClr val="0033CC"/>
                </a:solidFill>
              </a:rPr>
              <a:t>＋</a:t>
            </a:r>
            <a:r>
              <a:rPr lang="en-US" altLang="zh-CN" sz="2800" b="1" dirty="0">
                <a:solidFill>
                  <a:srgbClr val="0033CC"/>
                </a:solidFill>
              </a:rPr>
              <a:t>1=1</a:t>
            </a:r>
            <a:endParaRPr lang="zh-CN" altLang="zh-CN" sz="2800" b="1" dirty="0">
              <a:solidFill>
                <a:srgbClr val="0033CC"/>
              </a:solidFill>
            </a:endParaRPr>
          </a:p>
        </p:txBody>
      </p:sp>
      <p:pic>
        <p:nvPicPr>
          <p:cNvPr id="215042" name="Picture 2" descr="http://f.hiphotos.baidu.com/baike/c0%3Dbaike80%2C5%2C5%2C80%2C26/sign=5a1c7d65a2ec08fa320d1bf538875608/e1fe9925bc315c6099b7b2358fb1cb13485477ce.jpg"/>
          <p:cNvPicPr>
            <a:picLocks noChangeAspect="1" noChangeArrowheads="1"/>
          </p:cNvPicPr>
          <p:nvPr/>
        </p:nvPicPr>
        <p:blipFill>
          <a:blip r:embed="rId3" cstate="print"/>
          <a:srcRect l="23682" t="22019" r="34420" b="31496"/>
          <a:stretch>
            <a:fillRect/>
          </a:stretch>
        </p:blipFill>
        <p:spPr bwMode="auto">
          <a:xfrm>
            <a:off x="6335688" y="3933056"/>
            <a:ext cx="1656184" cy="136815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p:cTn id="7" dur="500" fill="hold"/>
                                        <p:tgtEl>
                                          <p:spTgt spid="189445"/>
                                        </p:tgtEl>
                                        <p:attrNameLst>
                                          <p:attrName>ppt_x</p:attrName>
                                        </p:attrNameLst>
                                      </p:cBhvr>
                                      <p:tavLst>
                                        <p:tav tm="0">
                                          <p:val>
                                            <p:strVal val="#ppt_x-#ppt_w/2"/>
                                          </p:val>
                                        </p:tav>
                                        <p:tav tm="100000">
                                          <p:val>
                                            <p:strVal val="#ppt_x"/>
                                          </p:val>
                                        </p:tav>
                                      </p:tavLst>
                                    </p:anim>
                                    <p:anim calcmode="lin" valueType="num">
                                      <p:cBhvr>
                                        <p:cTn id="8" dur="500" fill="hold"/>
                                        <p:tgtEl>
                                          <p:spTgt spid="189445"/>
                                        </p:tgtEl>
                                        <p:attrNameLst>
                                          <p:attrName>ppt_y</p:attrName>
                                        </p:attrNameLst>
                                      </p:cBhvr>
                                      <p:tavLst>
                                        <p:tav tm="0">
                                          <p:val>
                                            <p:strVal val="#ppt_y"/>
                                          </p:val>
                                        </p:tav>
                                        <p:tav tm="100000">
                                          <p:val>
                                            <p:strVal val="#ppt_y"/>
                                          </p:val>
                                        </p:tav>
                                      </p:tavLst>
                                    </p:anim>
                                    <p:anim calcmode="lin" valueType="num">
                                      <p:cBhvr>
                                        <p:cTn id="9" dur="500" fill="hold"/>
                                        <p:tgtEl>
                                          <p:spTgt spid="189445"/>
                                        </p:tgtEl>
                                        <p:attrNameLst>
                                          <p:attrName>ppt_w</p:attrName>
                                        </p:attrNameLst>
                                      </p:cBhvr>
                                      <p:tavLst>
                                        <p:tav tm="0">
                                          <p:val>
                                            <p:fltVal val="0"/>
                                          </p:val>
                                        </p:tav>
                                        <p:tav tm="100000">
                                          <p:val>
                                            <p:strVal val="#ppt_w"/>
                                          </p:val>
                                        </p:tav>
                                      </p:tavLst>
                                    </p:anim>
                                    <p:anim calcmode="lin" valueType="num">
                                      <p:cBhvr>
                                        <p:cTn id="10" dur="500" fill="hold"/>
                                        <p:tgtEl>
                                          <p:spTgt spid="18944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040"/>
                                        </p:tgtEl>
                                        <p:attrNameLst>
                                          <p:attrName>style.visibility</p:attrName>
                                        </p:attrNameLst>
                                      </p:cBhvr>
                                      <p:to>
                                        <p:strVal val="visible"/>
                                      </p:to>
                                    </p:set>
                                    <p:animEffect transition="in" filter="blinds(horizontal)">
                                      <p:cBhvr>
                                        <p:cTn id="15" dur="500"/>
                                        <p:tgtEl>
                                          <p:spTgt spid="44040"/>
                                        </p:tgtEl>
                                      </p:cBhvr>
                                    </p:animEffect>
                                  </p:childTnLst>
                                </p:cTn>
                              </p:par>
                              <p:par>
                                <p:cTn id="16" presetID="3" presetClass="entr" presetSubtype="10" fill="hold" nodeType="withEffect">
                                  <p:stCondLst>
                                    <p:cond delay="0"/>
                                  </p:stCondLst>
                                  <p:childTnLst>
                                    <p:set>
                                      <p:cBhvr>
                                        <p:cTn id="17" dur="1" fill="hold">
                                          <p:stCondLst>
                                            <p:cond delay="0"/>
                                          </p:stCondLst>
                                        </p:cTn>
                                        <p:tgtEl>
                                          <p:spTgt spid="44039"/>
                                        </p:tgtEl>
                                        <p:attrNameLst>
                                          <p:attrName>style.visibility</p:attrName>
                                        </p:attrNameLst>
                                      </p:cBhvr>
                                      <p:to>
                                        <p:strVal val="visible"/>
                                      </p:to>
                                    </p:set>
                                    <p:animEffect transition="in" filter="blinds(horizontal)">
                                      <p:cBhvr>
                                        <p:cTn id="18" dur="500"/>
                                        <p:tgtEl>
                                          <p:spTgt spid="44039"/>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15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P spid="4404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3" name="Text Box 5"/>
          <p:cNvSpPr txBox="1">
            <a:spLocks noChangeArrowheads="1"/>
          </p:cNvSpPr>
          <p:nvPr/>
        </p:nvSpPr>
        <p:spPr bwMode="auto">
          <a:xfrm>
            <a:off x="179512" y="1213302"/>
            <a:ext cx="8569325" cy="3326168"/>
          </a:xfrm>
          <a:prstGeom prst="rect">
            <a:avLst/>
          </a:prstGeom>
          <a:noFill/>
          <a:ln w="28575" algn="ctr">
            <a:noFill/>
            <a:miter lim="800000"/>
            <a:headEnd/>
            <a:tailEnd/>
          </a:ln>
        </p:spPr>
        <p:txBody>
          <a:bodyPr lIns="90000" tIns="46800" rIns="90000" bIns="46800" anchor="ctr">
            <a:spAutoFit/>
          </a:bodyPr>
          <a:lstStyle/>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rPr>
              <a:t>除了基本的“与”运算、“或”运算、“非”运算之外，为了方便逻辑关系的描述常常使用一些通过这三种基本逻辑运算关系派生出来的逻辑运算关系，“异或”运算就是其中一个。</a:t>
            </a:r>
          </a:p>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rPr>
              <a:t>“异或”的意思是：</a:t>
            </a:r>
            <a:r>
              <a:rPr lang="zh-CN" altLang="zh-CN" sz="2800" b="1" dirty="0">
                <a:solidFill>
                  <a:srgbClr val="0033CC"/>
                </a:solidFill>
                <a:latin typeface="楷体_GB2312" pitchFamily="49" charset="-122"/>
                <a:ea typeface="楷体_GB2312" pitchFamily="49" charset="-122"/>
              </a:rPr>
              <a:t>判断参加运算的相应位是否“相异”</a:t>
            </a:r>
            <a:r>
              <a:rPr lang="zh-CN" altLang="zh-CN" sz="2800" b="1" dirty="0">
                <a:latin typeface="楷体_GB2312" pitchFamily="49" charset="-122"/>
                <a:ea typeface="楷体_GB2312" pitchFamily="49" charset="-122"/>
              </a:rPr>
              <a:t>，即值不同</a:t>
            </a:r>
            <a:r>
              <a:rPr lang="zh-CN"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记作</a:t>
            </a:r>
            <a:r>
              <a:rPr lang="en-US" altLang="zh-CN" sz="2800" b="1" dirty="0" smtClean="0">
                <a:solidFill>
                  <a:schemeClr val="accent1">
                    <a:lumMod val="75000"/>
                  </a:schemeClr>
                </a:solidFill>
                <a:latin typeface="楷体_GB2312" pitchFamily="49" charset="-122"/>
                <a:ea typeface="楷体_GB2312" pitchFamily="49" charset="-122"/>
              </a:rPr>
              <a:t>A</a:t>
            </a:r>
            <a:r>
              <a:rPr lang="zh-CN" altLang="zh-CN" sz="2800" b="1" dirty="0" smtClean="0">
                <a:solidFill>
                  <a:schemeClr val="accent1">
                    <a:lumMod val="75000"/>
                  </a:schemeClr>
                </a:solidFill>
                <a:latin typeface="楷体_GB2312" pitchFamily="49" charset="-122"/>
                <a:ea typeface="楷体_GB2312" pitchFamily="49" charset="-122"/>
              </a:rPr>
              <a:t>⊕</a:t>
            </a:r>
            <a:r>
              <a:rPr lang="en-US" altLang="zh-CN" sz="2800" b="1" dirty="0" smtClean="0">
                <a:solidFill>
                  <a:schemeClr val="accent1">
                    <a:lumMod val="75000"/>
                  </a:schemeClr>
                </a:solidFill>
                <a:latin typeface="楷体_GB2312" pitchFamily="49" charset="-122"/>
                <a:ea typeface="楷体_GB2312" pitchFamily="49" charset="-122"/>
              </a:rPr>
              <a:t>B</a:t>
            </a:r>
            <a:r>
              <a:rPr lang="zh-CN" altLang="en-US" sz="2800" b="1" dirty="0" smtClean="0">
                <a:latin typeface="楷体_GB2312" pitchFamily="49" charset="-122"/>
                <a:ea typeface="楷体_GB2312" pitchFamily="49" charset="-122"/>
              </a:rPr>
              <a:t>或</a:t>
            </a:r>
            <a:r>
              <a:rPr lang="en-US" altLang="zh-CN" sz="2800" b="1" dirty="0" smtClean="0">
                <a:solidFill>
                  <a:schemeClr val="accent1">
                    <a:lumMod val="75000"/>
                  </a:schemeClr>
                </a:solidFill>
                <a:latin typeface="楷体_GB2312" pitchFamily="49" charset="-122"/>
                <a:ea typeface="楷体_GB2312" pitchFamily="49" charset="-122"/>
              </a:rPr>
              <a:t>A XOR B</a:t>
            </a:r>
            <a:r>
              <a:rPr lang="zh-CN" altLang="en-US" sz="2800" b="1" dirty="0" smtClean="0">
                <a:latin typeface="楷体_GB2312" pitchFamily="49" charset="-122"/>
                <a:ea typeface="楷体_GB2312" pitchFamily="49" charset="-122"/>
              </a:rPr>
              <a:t>。</a:t>
            </a:r>
            <a:r>
              <a:rPr lang="zh-CN" altLang="zh-CN" sz="2800" b="1" dirty="0" smtClean="0">
                <a:latin typeface="楷体_GB2312" pitchFamily="49" charset="-122"/>
                <a:ea typeface="楷体_GB2312" pitchFamily="49" charset="-122"/>
              </a:rPr>
              <a:t>若</a:t>
            </a:r>
            <a:r>
              <a:rPr lang="zh-CN" altLang="zh-CN" sz="2800" b="1" dirty="0">
                <a:latin typeface="楷体_GB2312" pitchFamily="49" charset="-122"/>
                <a:ea typeface="楷体_GB2312" pitchFamily="49" charset="-122"/>
              </a:rPr>
              <a:t>“相异”则取真值，否则取假值。</a:t>
            </a:r>
            <a:r>
              <a:rPr lang="zh-CN" altLang="zh-CN" sz="2800" b="1" dirty="0" smtClean="0">
                <a:latin typeface="楷体_GB2312" pitchFamily="49" charset="-122"/>
                <a:ea typeface="楷体_GB2312" pitchFamily="49" charset="-122"/>
              </a:rPr>
              <a:t>异或运算</a:t>
            </a:r>
            <a:r>
              <a:rPr lang="zh-CN" altLang="en-US" sz="2800" b="1" dirty="0" smtClean="0">
                <a:latin typeface="楷体_GB2312" pitchFamily="49" charset="-122"/>
                <a:ea typeface="楷体_GB2312" pitchFamily="49" charset="-122"/>
              </a:rPr>
              <a:t>的</a:t>
            </a:r>
            <a:r>
              <a:rPr lang="zh-CN" altLang="zh-CN" sz="2800" b="1" dirty="0" smtClean="0">
                <a:latin typeface="楷体_GB2312" pitchFamily="49" charset="-122"/>
                <a:ea typeface="楷体_GB2312" pitchFamily="49" charset="-122"/>
              </a:rPr>
              <a:t>规则</a:t>
            </a:r>
            <a:r>
              <a:rPr lang="zh-CN" altLang="zh-CN" sz="2800" b="1" dirty="0">
                <a:latin typeface="楷体_GB2312" pitchFamily="49" charset="-122"/>
                <a:ea typeface="楷体_GB2312" pitchFamily="49" charset="-122"/>
              </a:rPr>
              <a:t>如下：</a:t>
            </a:r>
            <a:r>
              <a:rPr lang="zh-CN" altLang="en-US" sz="2800" b="1" dirty="0">
                <a:latin typeface="楷体_GB2312" pitchFamily="49" charset="-122"/>
                <a:ea typeface="楷体_GB2312" pitchFamily="49" charset="-122"/>
              </a:rPr>
              <a:t> </a:t>
            </a:r>
          </a:p>
        </p:txBody>
      </p:sp>
      <p:sp>
        <p:nvSpPr>
          <p:cNvPr id="4" name="Rectangle 6"/>
          <p:cNvSpPr>
            <a:spLocks noChangeArrowheads="1"/>
          </p:cNvSpPr>
          <p:nvPr/>
        </p:nvSpPr>
        <p:spPr bwMode="auto">
          <a:xfrm>
            <a:off x="179512" y="692696"/>
            <a:ext cx="5256212" cy="584775"/>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en-US" altLang="zh-CN" b="1" dirty="0">
                <a:solidFill>
                  <a:srgbClr val="C00000"/>
                </a:solidFill>
                <a:latin typeface="楷体_GB2312" pitchFamily="49" charset="-122"/>
                <a:ea typeface="楷体_GB2312" pitchFamily="49" charset="-122"/>
              </a:rPr>
              <a:t>(4) “</a:t>
            </a:r>
            <a:r>
              <a:rPr lang="zh-CN" altLang="en-US" b="1" dirty="0">
                <a:solidFill>
                  <a:srgbClr val="C00000"/>
                </a:solidFill>
                <a:latin typeface="楷体_GB2312" pitchFamily="49" charset="-122"/>
                <a:ea typeface="楷体_GB2312" pitchFamily="49" charset="-122"/>
              </a:rPr>
              <a:t>异或”运算</a:t>
            </a:r>
          </a:p>
        </p:txBody>
      </p:sp>
      <p:sp>
        <p:nvSpPr>
          <p:cNvPr id="5" name="矩形 12"/>
          <p:cNvSpPr>
            <a:spLocks noChangeArrowheads="1"/>
          </p:cNvSpPr>
          <p:nvPr/>
        </p:nvSpPr>
        <p:spPr bwMode="auto">
          <a:xfrm>
            <a:off x="1259632" y="4725144"/>
            <a:ext cx="1550988" cy="1815882"/>
          </a:xfrm>
          <a:prstGeom prst="rect">
            <a:avLst/>
          </a:prstGeom>
          <a:noFill/>
          <a:ln w="9525">
            <a:noFill/>
            <a:miter lim="800000"/>
            <a:headEnd/>
            <a:tailEnd/>
          </a:ln>
        </p:spPr>
        <p:txBody>
          <a:bodyPr>
            <a:spAutoFit/>
          </a:bodyPr>
          <a:lstStyle/>
          <a:p>
            <a:pPr algn="ctr" eaLnBrk="1" hangingPunct="1"/>
            <a:r>
              <a:rPr lang="en-US" altLang="zh-CN" sz="2800" b="1" dirty="0">
                <a:solidFill>
                  <a:srgbClr val="0033CC"/>
                </a:solidFill>
              </a:rPr>
              <a:t>0</a:t>
            </a:r>
            <a:r>
              <a:rPr lang="zh-CN" altLang="zh-CN" sz="2800" b="1" dirty="0">
                <a:solidFill>
                  <a:srgbClr val="0033CC"/>
                </a:solidFill>
              </a:rPr>
              <a:t>⊕</a:t>
            </a:r>
            <a:r>
              <a:rPr lang="en-US" altLang="zh-CN" sz="2800" b="1" dirty="0">
                <a:solidFill>
                  <a:srgbClr val="0033CC"/>
                </a:solidFill>
              </a:rPr>
              <a:t>0=0</a:t>
            </a:r>
            <a:endParaRPr lang="zh-CN" altLang="zh-CN" sz="2800" b="1" dirty="0">
              <a:solidFill>
                <a:srgbClr val="0033CC"/>
              </a:solidFill>
            </a:endParaRPr>
          </a:p>
          <a:p>
            <a:pPr algn="ctr" eaLnBrk="1" hangingPunct="1"/>
            <a:r>
              <a:rPr lang="en-US" altLang="zh-CN" sz="2800" b="1" dirty="0">
                <a:solidFill>
                  <a:srgbClr val="0033CC"/>
                </a:solidFill>
              </a:rPr>
              <a:t>1</a:t>
            </a:r>
            <a:r>
              <a:rPr lang="zh-CN" altLang="zh-CN" sz="2800" b="1" dirty="0">
                <a:solidFill>
                  <a:srgbClr val="0033CC"/>
                </a:solidFill>
              </a:rPr>
              <a:t>⊕</a:t>
            </a:r>
            <a:r>
              <a:rPr lang="en-US" altLang="zh-CN" sz="2800" b="1" dirty="0">
                <a:solidFill>
                  <a:srgbClr val="0033CC"/>
                </a:solidFill>
              </a:rPr>
              <a:t>0=1</a:t>
            </a:r>
            <a:endParaRPr lang="zh-CN" altLang="zh-CN" sz="2800" b="1" dirty="0">
              <a:solidFill>
                <a:srgbClr val="0033CC"/>
              </a:solidFill>
            </a:endParaRPr>
          </a:p>
          <a:p>
            <a:pPr algn="ctr" eaLnBrk="1" hangingPunct="1"/>
            <a:r>
              <a:rPr lang="en-US" altLang="zh-CN" sz="2800" b="1" dirty="0">
                <a:solidFill>
                  <a:srgbClr val="0033CC"/>
                </a:solidFill>
              </a:rPr>
              <a:t>0</a:t>
            </a:r>
            <a:r>
              <a:rPr lang="zh-CN" altLang="zh-CN" sz="2800" b="1" dirty="0">
                <a:solidFill>
                  <a:srgbClr val="0033CC"/>
                </a:solidFill>
              </a:rPr>
              <a:t>⊕</a:t>
            </a:r>
            <a:r>
              <a:rPr lang="en-US" altLang="zh-CN" sz="2800" b="1" dirty="0">
                <a:solidFill>
                  <a:srgbClr val="0033CC"/>
                </a:solidFill>
              </a:rPr>
              <a:t>1=1</a:t>
            </a:r>
            <a:endParaRPr lang="zh-CN" altLang="zh-CN" sz="2800" b="1" dirty="0">
              <a:solidFill>
                <a:srgbClr val="0033CC"/>
              </a:solidFill>
            </a:endParaRPr>
          </a:p>
          <a:p>
            <a:pPr algn="ctr" eaLnBrk="1" hangingPunct="1"/>
            <a:r>
              <a:rPr lang="en-US" altLang="zh-CN" sz="2800" b="1" dirty="0">
                <a:solidFill>
                  <a:srgbClr val="0033CC"/>
                </a:solidFill>
              </a:rPr>
              <a:t>1</a:t>
            </a:r>
            <a:r>
              <a:rPr lang="zh-CN" altLang="zh-CN" sz="2800" b="1" dirty="0">
                <a:solidFill>
                  <a:srgbClr val="0033CC"/>
                </a:solidFill>
              </a:rPr>
              <a:t>⊕</a:t>
            </a:r>
            <a:r>
              <a:rPr lang="en-US" altLang="zh-CN" sz="2800" b="1" dirty="0">
                <a:solidFill>
                  <a:srgbClr val="0033CC"/>
                </a:solidFill>
              </a:rPr>
              <a:t>1=0</a:t>
            </a:r>
            <a:endParaRPr lang="zh-CN" altLang="zh-CN" sz="2800" b="1" dirty="0">
              <a:solidFill>
                <a:srgbClr val="0033CC"/>
              </a:solidFill>
            </a:endParaRPr>
          </a:p>
        </p:txBody>
      </p:sp>
      <p:pic>
        <p:nvPicPr>
          <p:cNvPr id="6" name="Picture 13"/>
          <p:cNvPicPr>
            <a:picLocks noChangeAspect="1" noChangeArrowheads="1"/>
          </p:cNvPicPr>
          <p:nvPr/>
        </p:nvPicPr>
        <p:blipFill>
          <a:blip r:embed="rId2" cstate="print"/>
          <a:srcRect/>
          <a:stretch>
            <a:fillRect/>
          </a:stretch>
        </p:blipFill>
        <p:spPr bwMode="auto">
          <a:xfrm>
            <a:off x="2915816" y="5013176"/>
            <a:ext cx="3168352" cy="1510655"/>
          </a:xfrm>
          <a:prstGeom prst="rect">
            <a:avLst/>
          </a:prstGeom>
          <a:noFill/>
          <a:ln w="9525">
            <a:noFill/>
            <a:miter lim="800000"/>
            <a:headEnd/>
            <a:tailEnd/>
          </a:ln>
        </p:spPr>
      </p:pic>
      <p:pic>
        <p:nvPicPr>
          <p:cNvPr id="214018" name="Picture 2" descr="http://g.hiphotos.baidu.com/baike/c0%3Dbaike80%2C5%2C5%2C80%2C26/sign=8b8dc4fd2934349b600b66d7a8837eab/7e3e6709c93d70cf95678feaf9dcd100bba12bb3.jpg"/>
          <p:cNvPicPr>
            <a:picLocks noChangeAspect="1" noChangeArrowheads="1"/>
          </p:cNvPicPr>
          <p:nvPr/>
        </p:nvPicPr>
        <p:blipFill>
          <a:blip r:embed="rId3" cstate="print"/>
          <a:srcRect/>
          <a:stretch>
            <a:fillRect/>
          </a:stretch>
        </p:blipFill>
        <p:spPr bwMode="auto">
          <a:xfrm>
            <a:off x="5652120" y="5013176"/>
            <a:ext cx="2664130" cy="117388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14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2.1  </a:t>
            </a:r>
            <a:r>
              <a:rPr kumimoji="0" lang="zh-CN" altLang="en-US" b="1" dirty="0">
                <a:solidFill>
                  <a:srgbClr val="FFFF00"/>
                </a:solidFill>
                <a:latin typeface="方正姚体" pitchFamily="2" charset="-122"/>
                <a:ea typeface="方正姚体" pitchFamily="2" charset="-122"/>
              </a:rPr>
              <a:t>计算机</a:t>
            </a:r>
            <a:r>
              <a:rPr kumimoji="0" lang="zh-CN" altLang="en-US" b="1" dirty="0" smtClean="0">
                <a:solidFill>
                  <a:srgbClr val="FFFF00"/>
                </a:solidFill>
                <a:latin typeface="方正姚体" pitchFamily="2" charset="-122"/>
                <a:ea typeface="方正姚体" pitchFamily="2" charset="-122"/>
              </a:rPr>
              <a:t>中基于“实现计算”的</a:t>
            </a:r>
            <a:r>
              <a:rPr kumimoji="0" lang="zh-CN" altLang="en-US" b="1" dirty="0">
                <a:solidFill>
                  <a:srgbClr val="FFFF00"/>
                </a:solidFill>
                <a:latin typeface="方正姚体" pitchFamily="2" charset="-122"/>
                <a:ea typeface="方正姚体" pitchFamily="2" charset="-122"/>
              </a:rPr>
              <a:t>数制及其转换</a:t>
            </a:r>
          </a:p>
        </p:txBody>
      </p:sp>
      <p:sp>
        <p:nvSpPr>
          <p:cNvPr id="116744" name="Text Box 8"/>
          <p:cNvSpPr txBox="1">
            <a:spLocks noChangeArrowheads="1"/>
          </p:cNvSpPr>
          <p:nvPr/>
        </p:nvSpPr>
        <p:spPr bwMode="auto">
          <a:xfrm>
            <a:off x="107504" y="620688"/>
            <a:ext cx="4103687" cy="584775"/>
          </a:xfrm>
          <a:prstGeom prst="rect">
            <a:avLst/>
          </a:prstGeom>
          <a:noFill/>
          <a:ln w="9525" algn="ctr">
            <a:noFill/>
            <a:miter lim="800000"/>
            <a:headEnd/>
            <a:tailEnd/>
          </a:ln>
        </p:spPr>
        <p:txBody>
          <a:bodyPr>
            <a:spAutoFit/>
          </a:bodyPr>
          <a:lstStyle/>
          <a:p>
            <a:pPr marL="609600" indent="-609600" eaLnBrk="1" hangingPunct="1">
              <a:spcBef>
                <a:spcPct val="50000"/>
              </a:spcBef>
            </a:pPr>
            <a:r>
              <a:rPr lang="en-US" altLang="zh-CN" b="1" dirty="0">
                <a:solidFill>
                  <a:schemeClr val="accent2">
                    <a:lumMod val="50000"/>
                  </a:schemeClr>
                </a:solidFill>
                <a:latin typeface="华文楷体" pitchFamily="2" charset="-122"/>
                <a:ea typeface="华文楷体" pitchFamily="2" charset="-122"/>
              </a:rPr>
              <a:t>2.1.1 </a:t>
            </a:r>
            <a:r>
              <a:rPr lang="zh-CN" altLang="en-US" b="1" dirty="0">
                <a:solidFill>
                  <a:schemeClr val="accent2">
                    <a:lumMod val="50000"/>
                  </a:schemeClr>
                </a:solidFill>
                <a:latin typeface="华文楷体" pitchFamily="2" charset="-122"/>
                <a:ea typeface="华文楷体" pitchFamily="2" charset="-122"/>
              </a:rPr>
              <a:t>计算机中的</a:t>
            </a:r>
            <a:r>
              <a:rPr lang="en-US" altLang="zh-CN" b="1" dirty="0">
                <a:solidFill>
                  <a:schemeClr val="accent2">
                    <a:lumMod val="50000"/>
                  </a:schemeClr>
                </a:solidFill>
                <a:latin typeface="华文楷体" pitchFamily="2" charset="-122"/>
                <a:ea typeface="华文楷体" pitchFamily="2" charset="-122"/>
              </a:rPr>
              <a:t>0</a:t>
            </a:r>
            <a:r>
              <a:rPr lang="zh-CN" altLang="en-US" b="1" dirty="0">
                <a:solidFill>
                  <a:schemeClr val="accent2">
                    <a:lumMod val="50000"/>
                  </a:schemeClr>
                </a:solidFill>
                <a:latin typeface="华文楷体" pitchFamily="2" charset="-122"/>
                <a:ea typeface="华文楷体" pitchFamily="2" charset="-122"/>
              </a:rPr>
              <a:t>和</a:t>
            </a:r>
            <a:r>
              <a:rPr lang="en-US" altLang="zh-CN" b="1" dirty="0">
                <a:solidFill>
                  <a:schemeClr val="accent2">
                    <a:lumMod val="50000"/>
                  </a:schemeClr>
                </a:solidFill>
                <a:latin typeface="华文楷体" pitchFamily="2" charset="-122"/>
                <a:ea typeface="华文楷体" pitchFamily="2" charset="-122"/>
              </a:rPr>
              <a:t>1</a:t>
            </a:r>
            <a:endParaRPr lang="zh-CN" altLang="en-US" b="1" dirty="0">
              <a:solidFill>
                <a:schemeClr val="accent2">
                  <a:lumMod val="50000"/>
                </a:schemeClr>
              </a:solidFill>
              <a:latin typeface="华文楷体" pitchFamily="2" charset="-122"/>
              <a:ea typeface="华文楷体" pitchFamily="2" charset="-122"/>
            </a:endParaRPr>
          </a:p>
        </p:txBody>
      </p:sp>
      <p:sp>
        <p:nvSpPr>
          <p:cNvPr id="6" name="TextBox 5"/>
          <p:cNvSpPr txBox="1"/>
          <p:nvPr/>
        </p:nvSpPr>
        <p:spPr>
          <a:xfrm>
            <a:off x="1835696" y="1340768"/>
            <a:ext cx="6357982" cy="2123658"/>
          </a:xfrm>
          <a:prstGeom prst="rect">
            <a:avLst/>
          </a:prstGeom>
          <a:noFill/>
        </p:spPr>
        <p:txBody>
          <a:bodyPr wrap="square" rtlCol="0">
            <a:spAutoFit/>
          </a:bodyPr>
          <a:lstStyle/>
          <a:p>
            <a:r>
              <a:rPr lang="zh-CN" altLang="en-US" b="1" dirty="0" smtClean="0">
                <a:latin typeface="华文楷体" pitchFamily="2" charset="-122"/>
                <a:ea typeface="华文楷体" pitchFamily="2" charset="-122"/>
              </a:rPr>
              <a:t>思维方式和</a:t>
            </a:r>
            <a:r>
              <a:rPr lang="zh-CN" altLang="en-US" b="1" dirty="0">
                <a:latin typeface="华文楷体" pitchFamily="2" charset="-122"/>
                <a:ea typeface="华文楷体" pitchFamily="2" charset="-122"/>
              </a:rPr>
              <a:t>人非常</a:t>
            </a:r>
            <a:r>
              <a:rPr lang="zh-CN" altLang="en-US" b="1" dirty="0" smtClean="0">
                <a:latin typeface="华文楷体" pitchFamily="2" charset="-122"/>
                <a:ea typeface="华文楷体" pitchFamily="2" charset="-122"/>
              </a:rPr>
              <a:t>接近，但要</a:t>
            </a:r>
            <a:r>
              <a:rPr lang="zh-CN" altLang="en-US" b="1" dirty="0">
                <a:latin typeface="华文楷体" pitchFamily="2" charset="-122"/>
                <a:ea typeface="华文楷体" pitchFamily="2" charset="-122"/>
              </a:rPr>
              <a:t>找到具有</a:t>
            </a:r>
            <a:r>
              <a:rPr lang="en-US" b="1" dirty="0">
                <a:latin typeface="华文楷体" pitchFamily="2" charset="-122"/>
                <a:ea typeface="华文楷体" pitchFamily="2" charset="-122"/>
              </a:rPr>
              <a:t>10</a:t>
            </a:r>
            <a:r>
              <a:rPr lang="zh-CN" altLang="en-US" b="1" dirty="0">
                <a:latin typeface="华文楷体" pitchFamily="2" charset="-122"/>
                <a:ea typeface="华文楷体" pitchFamily="2" charset="-122"/>
              </a:rPr>
              <a:t>种稳定状态的元件来对应十进制的</a:t>
            </a:r>
            <a:r>
              <a:rPr lang="en-US" b="1" dirty="0">
                <a:latin typeface="华文楷体" pitchFamily="2" charset="-122"/>
                <a:ea typeface="华文楷体" pitchFamily="2" charset="-122"/>
              </a:rPr>
              <a:t>10</a:t>
            </a:r>
            <a:r>
              <a:rPr lang="zh-CN" altLang="en-US" b="1" dirty="0">
                <a:latin typeface="华文楷体" pitchFamily="2" charset="-122"/>
                <a:ea typeface="华文楷体" pitchFamily="2" charset="-122"/>
              </a:rPr>
              <a:t>个数是困难的</a:t>
            </a:r>
            <a:endParaRPr lang="en-US" altLang="zh-CN" b="1" dirty="0" smtClean="0">
              <a:latin typeface="华文楷体" pitchFamily="2" charset="-122"/>
              <a:ea typeface="华文楷体" pitchFamily="2" charset="-122"/>
            </a:endParaRPr>
          </a:p>
          <a:p>
            <a:endParaRPr lang="zh-CN" altLang="en-US" sz="3600" b="1" dirty="0">
              <a:latin typeface="华文楷体" pitchFamily="2" charset="-122"/>
              <a:ea typeface="华文楷体" pitchFamily="2" charset="-122"/>
            </a:endParaRPr>
          </a:p>
        </p:txBody>
      </p:sp>
      <p:sp>
        <p:nvSpPr>
          <p:cNvPr id="7" name="TextBox 6"/>
          <p:cNvSpPr txBox="1"/>
          <p:nvPr/>
        </p:nvSpPr>
        <p:spPr>
          <a:xfrm>
            <a:off x="285720" y="1340768"/>
            <a:ext cx="1928826" cy="584775"/>
          </a:xfrm>
          <a:prstGeom prst="rect">
            <a:avLst/>
          </a:prstGeom>
          <a:noFill/>
        </p:spPr>
        <p:txBody>
          <a:bodyPr wrap="square" rtlCol="0">
            <a:spAutoFit/>
          </a:bodyPr>
          <a:lstStyle/>
          <a:p>
            <a:r>
              <a:rPr lang="zh-CN" altLang="en-US" b="1" dirty="0" smtClean="0">
                <a:solidFill>
                  <a:srgbClr val="0033CC"/>
                </a:solidFill>
                <a:latin typeface="华文楷体" pitchFamily="2" charset="-122"/>
                <a:ea typeface="华文楷体" pitchFamily="2" charset="-122"/>
              </a:rPr>
              <a:t>十进制</a:t>
            </a:r>
            <a:r>
              <a:rPr lang="en-US" altLang="zh-CN" b="1" dirty="0" smtClean="0">
                <a:solidFill>
                  <a:srgbClr val="0033CC"/>
                </a:solidFill>
                <a:latin typeface="华文楷体" pitchFamily="2" charset="-122"/>
                <a:ea typeface="华文楷体" pitchFamily="2" charset="-122"/>
              </a:rPr>
              <a:t>:</a:t>
            </a:r>
            <a:endParaRPr lang="zh-CN" altLang="en-US" b="1" dirty="0">
              <a:solidFill>
                <a:srgbClr val="0033CC"/>
              </a:solidFill>
              <a:latin typeface="华文楷体" pitchFamily="2" charset="-122"/>
              <a:ea typeface="华文楷体" pitchFamily="2" charset="-122"/>
            </a:endParaRPr>
          </a:p>
        </p:txBody>
      </p:sp>
      <p:sp>
        <p:nvSpPr>
          <p:cNvPr id="8" name="TextBox 7"/>
          <p:cNvSpPr txBox="1"/>
          <p:nvPr/>
        </p:nvSpPr>
        <p:spPr>
          <a:xfrm>
            <a:off x="467544" y="3212976"/>
            <a:ext cx="8286808"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smtClean="0">
                <a:solidFill>
                  <a:schemeClr val="accent4">
                    <a:lumMod val="75000"/>
                  </a:schemeClr>
                </a:solidFill>
                <a:latin typeface="华文楷体" pitchFamily="2" charset="-122"/>
                <a:ea typeface="华文楷体" pitchFamily="2" charset="-122"/>
              </a:rPr>
              <a:t>而具有</a:t>
            </a:r>
            <a:r>
              <a:rPr lang="zh-CN" altLang="en-US" b="1" dirty="0">
                <a:solidFill>
                  <a:schemeClr val="accent4">
                    <a:lumMod val="75000"/>
                  </a:schemeClr>
                </a:solidFill>
                <a:latin typeface="华文楷体" pitchFamily="2" charset="-122"/>
                <a:ea typeface="华文楷体" pitchFamily="2" charset="-122"/>
              </a:rPr>
              <a:t>两种稳定状态的元件却非常容易</a:t>
            </a:r>
            <a:r>
              <a:rPr lang="zh-CN" altLang="en-US" b="1" dirty="0" smtClean="0">
                <a:solidFill>
                  <a:schemeClr val="accent4">
                    <a:lumMod val="75000"/>
                  </a:schemeClr>
                </a:solidFill>
                <a:latin typeface="华文楷体" pitchFamily="2" charset="-122"/>
                <a:ea typeface="华文楷体" pitchFamily="2" charset="-122"/>
              </a:rPr>
              <a:t>找到</a:t>
            </a:r>
            <a:endParaRPr lang="en-US" altLang="zh-CN" b="1" dirty="0" smtClean="0">
              <a:solidFill>
                <a:schemeClr val="accent4">
                  <a:lumMod val="75000"/>
                </a:schemeClr>
              </a:solidFill>
              <a:latin typeface="华文楷体" pitchFamily="2" charset="-122"/>
              <a:ea typeface="华文楷体" pitchFamily="2" charset="-122"/>
            </a:endParaRPr>
          </a:p>
          <a:p>
            <a:pPr algn="ctr"/>
            <a:r>
              <a:rPr lang="zh-CN" altLang="en-US" sz="2400" b="1" dirty="0">
                <a:latin typeface="华文楷体" pitchFamily="2" charset="-122"/>
                <a:ea typeface="华文楷体" pitchFamily="2" charset="-122"/>
              </a:rPr>
              <a:t>比如“</a:t>
            </a:r>
            <a:r>
              <a:rPr lang="en-US"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”是表示</a:t>
            </a:r>
            <a:r>
              <a:rPr lang="zh-CN" altLang="en-US" sz="2400" b="1" dirty="0">
                <a:solidFill>
                  <a:schemeClr val="accent4">
                    <a:lumMod val="60000"/>
                    <a:lumOff val="40000"/>
                  </a:schemeClr>
                </a:solidFill>
                <a:latin typeface="华文楷体" pitchFamily="2" charset="-122"/>
                <a:ea typeface="华文楷体" pitchFamily="2" charset="-122"/>
              </a:rPr>
              <a:t>高电平</a:t>
            </a:r>
            <a:r>
              <a:rPr lang="zh-CN" altLang="en-US" sz="2400" b="1" dirty="0">
                <a:latin typeface="华文楷体" pitchFamily="2" charset="-122"/>
                <a:ea typeface="华文楷体" pitchFamily="2" charset="-122"/>
              </a:rPr>
              <a:t>，“</a:t>
            </a:r>
            <a:r>
              <a:rPr lang="en-US" sz="2400" b="1" dirty="0">
                <a:latin typeface="华文楷体" pitchFamily="2" charset="-122"/>
                <a:ea typeface="华文楷体" pitchFamily="2" charset="-122"/>
              </a:rPr>
              <a:t>0</a:t>
            </a:r>
            <a:r>
              <a:rPr lang="zh-CN" altLang="en-US" sz="2400" b="1" dirty="0">
                <a:latin typeface="华文楷体" pitchFamily="2" charset="-122"/>
                <a:ea typeface="华文楷体" pitchFamily="2" charset="-122"/>
              </a:rPr>
              <a:t>”表示</a:t>
            </a:r>
            <a:r>
              <a:rPr lang="zh-CN" altLang="en-US" sz="2400" b="1" dirty="0">
                <a:solidFill>
                  <a:schemeClr val="accent4">
                    <a:lumMod val="60000"/>
                    <a:lumOff val="40000"/>
                  </a:schemeClr>
                </a:solidFill>
                <a:latin typeface="华文楷体" pitchFamily="2" charset="-122"/>
                <a:ea typeface="华文楷体" pitchFamily="2" charset="-122"/>
              </a:rPr>
              <a:t>低</a:t>
            </a:r>
            <a:r>
              <a:rPr lang="zh-CN" altLang="en-US" sz="2400" b="1" dirty="0" smtClean="0">
                <a:solidFill>
                  <a:schemeClr val="accent4">
                    <a:lumMod val="60000"/>
                    <a:lumOff val="40000"/>
                  </a:schemeClr>
                </a:solidFill>
                <a:latin typeface="华文楷体" pitchFamily="2" charset="-122"/>
                <a:ea typeface="华文楷体" pitchFamily="2" charset="-122"/>
              </a:rPr>
              <a:t>电平</a:t>
            </a:r>
            <a:endParaRPr lang="en-US" altLang="zh-CN" sz="2400" b="1" dirty="0" smtClean="0">
              <a:solidFill>
                <a:schemeClr val="accent4">
                  <a:lumMod val="60000"/>
                  <a:lumOff val="40000"/>
                </a:schemeClr>
              </a:solidFill>
              <a:latin typeface="华文楷体" pitchFamily="2" charset="-122"/>
              <a:ea typeface="华文楷体" pitchFamily="2" charset="-122"/>
            </a:endParaRPr>
          </a:p>
          <a:p>
            <a:pPr algn="ctr"/>
            <a:r>
              <a:rPr lang="zh-CN" altLang="en-US" sz="2400" b="1" dirty="0" smtClean="0">
                <a:latin typeface="华文楷体" pitchFamily="2" charset="-122"/>
                <a:ea typeface="华文楷体" pitchFamily="2" charset="-122"/>
              </a:rPr>
              <a:t>             “</a:t>
            </a:r>
            <a:r>
              <a:rPr lang="en-US"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”表示</a:t>
            </a:r>
            <a:r>
              <a:rPr lang="zh-CN" altLang="en-US" sz="2400" b="1" dirty="0">
                <a:solidFill>
                  <a:schemeClr val="accent4">
                    <a:lumMod val="60000"/>
                    <a:lumOff val="40000"/>
                  </a:schemeClr>
                </a:solidFill>
                <a:latin typeface="华文楷体" pitchFamily="2" charset="-122"/>
                <a:ea typeface="华文楷体" pitchFamily="2" charset="-122"/>
              </a:rPr>
              <a:t>接通状态</a:t>
            </a:r>
            <a:r>
              <a:rPr lang="zh-CN" altLang="en-US" sz="2400" b="1" dirty="0">
                <a:latin typeface="华文楷体" pitchFamily="2" charset="-122"/>
                <a:ea typeface="华文楷体" pitchFamily="2" charset="-122"/>
              </a:rPr>
              <a:t>，“</a:t>
            </a:r>
            <a:r>
              <a:rPr lang="en-US" sz="2400" b="1" dirty="0">
                <a:latin typeface="华文楷体" pitchFamily="2" charset="-122"/>
                <a:ea typeface="华文楷体" pitchFamily="2" charset="-122"/>
              </a:rPr>
              <a:t>0</a:t>
            </a:r>
            <a:r>
              <a:rPr lang="zh-CN" altLang="en-US" sz="2400" b="1" dirty="0">
                <a:latin typeface="华文楷体" pitchFamily="2" charset="-122"/>
                <a:ea typeface="华文楷体" pitchFamily="2" charset="-122"/>
              </a:rPr>
              <a:t>”表示</a:t>
            </a:r>
            <a:r>
              <a:rPr lang="zh-CN" altLang="en-US" sz="2400" b="1" dirty="0">
                <a:solidFill>
                  <a:schemeClr val="accent4">
                    <a:lumMod val="60000"/>
                    <a:lumOff val="40000"/>
                  </a:schemeClr>
                </a:solidFill>
                <a:latin typeface="华文楷体" pitchFamily="2" charset="-122"/>
                <a:ea typeface="华文楷体" pitchFamily="2" charset="-122"/>
              </a:rPr>
              <a:t>断开状态</a:t>
            </a:r>
          </a:p>
        </p:txBody>
      </p:sp>
      <p:sp>
        <p:nvSpPr>
          <p:cNvPr id="9" name="TextBox 8"/>
          <p:cNvSpPr txBox="1"/>
          <p:nvPr/>
        </p:nvSpPr>
        <p:spPr>
          <a:xfrm>
            <a:off x="3071802" y="5661248"/>
            <a:ext cx="321471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b="1" dirty="0" smtClean="0">
                <a:latin typeface="华文楷体" pitchFamily="2" charset="-122"/>
                <a:ea typeface="华文楷体" pitchFamily="2" charset="-122"/>
              </a:rPr>
              <a:t>计算机中的二进制</a:t>
            </a:r>
            <a:endParaRPr lang="zh-CN" altLang="en-US" sz="2400" b="1" dirty="0">
              <a:latin typeface="华文楷体" pitchFamily="2" charset="-122"/>
              <a:ea typeface="华文楷体" pitchFamily="2" charset="-122"/>
            </a:endParaRPr>
          </a:p>
        </p:txBody>
      </p:sp>
      <p:cxnSp>
        <p:nvCxnSpPr>
          <p:cNvPr id="11" name="直接箭头连接符 10"/>
          <p:cNvCxnSpPr>
            <a:stCxn id="8" idx="2"/>
            <a:endCxn id="9" idx="0"/>
          </p:cNvCxnSpPr>
          <p:nvPr/>
        </p:nvCxnSpPr>
        <p:spPr bwMode="auto">
          <a:xfrm>
            <a:off x="4610948" y="4536415"/>
            <a:ext cx="0" cy="1124833"/>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3" name="Text Box 5"/>
          <p:cNvSpPr txBox="1">
            <a:spLocks noChangeArrowheads="1"/>
          </p:cNvSpPr>
          <p:nvPr/>
        </p:nvSpPr>
        <p:spPr bwMode="auto">
          <a:xfrm>
            <a:off x="179512" y="1448337"/>
            <a:ext cx="8569325" cy="2556727"/>
          </a:xfrm>
          <a:prstGeom prst="rect">
            <a:avLst/>
          </a:prstGeom>
          <a:noFill/>
          <a:ln w="28575" algn="ctr">
            <a:noFill/>
            <a:miter lim="800000"/>
            <a:headEnd/>
            <a:tailEnd/>
          </a:ln>
        </p:spPr>
        <p:txBody>
          <a:bodyPr lIns="90000" tIns="46800" rIns="90000" bIns="46800" anchor="ctr">
            <a:spAutoFit/>
          </a:bodyPr>
          <a:lstStyle/>
          <a:p>
            <a:pPr eaLnBrk="1" hangingPunct="1">
              <a:spcBef>
                <a:spcPct val="50000"/>
              </a:spcBef>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同</a:t>
            </a:r>
            <a:r>
              <a:rPr lang="zh-CN" altLang="zh-CN" b="1" dirty="0" smtClean="0">
                <a:latin typeface="楷体_GB2312" pitchFamily="49" charset="-122"/>
                <a:ea typeface="楷体_GB2312" pitchFamily="49" charset="-122"/>
              </a:rPr>
              <a:t>或”的</a:t>
            </a:r>
            <a:r>
              <a:rPr lang="zh-CN" altLang="zh-CN" b="1" dirty="0">
                <a:latin typeface="楷体_GB2312" pitchFamily="49" charset="-122"/>
                <a:ea typeface="楷体_GB2312" pitchFamily="49" charset="-122"/>
              </a:rPr>
              <a:t>意思是：</a:t>
            </a:r>
            <a:r>
              <a:rPr lang="zh-CN" altLang="zh-CN" b="1" dirty="0">
                <a:solidFill>
                  <a:srgbClr val="0033CC"/>
                </a:solidFill>
                <a:latin typeface="楷体_GB2312" pitchFamily="49" charset="-122"/>
                <a:ea typeface="楷体_GB2312" pitchFamily="49" charset="-122"/>
              </a:rPr>
              <a:t>判断参加运算的相应位是否</a:t>
            </a:r>
            <a:r>
              <a:rPr lang="zh-CN" altLang="zh-CN" b="1" dirty="0" smtClean="0">
                <a:solidFill>
                  <a:srgbClr val="0033CC"/>
                </a:solidFill>
                <a:latin typeface="楷体_GB2312" pitchFamily="49" charset="-122"/>
                <a:ea typeface="楷体_GB2312" pitchFamily="49" charset="-122"/>
              </a:rPr>
              <a:t>“相</a:t>
            </a:r>
            <a:r>
              <a:rPr lang="zh-CN" altLang="en-US" b="1" dirty="0" smtClean="0">
                <a:solidFill>
                  <a:srgbClr val="0033CC"/>
                </a:solidFill>
                <a:latin typeface="楷体_GB2312" pitchFamily="49" charset="-122"/>
                <a:ea typeface="楷体_GB2312" pitchFamily="49" charset="-122"/>
              </a:rPr>
              <a:t>同</a:t>
            </a:r>
            <a:r>
              <a:rPr lang="zh-CN" altLang="zh-CN" b="1" dirty="0" smtClean="0">
                <a:solidFill>
                  <a:srgbClr val="0033CC"/>
                </a:solidFill>
                <a:latin typeface="楷体_GB2312" pitchFamily="49" charset="-122"/>
                <a:ea typeface="楷体_GB2312" pitchFamily="49" charset="-122"/>
              </a:rPr>
              <a:t>”</a:t>
            </a:r>
            <a:r>
              <a:rPr lang="zh-CN"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记作</a:t>
            </a:r>
            <a:r>
              <a:rPr lang="en-US" altLang="zh-CN" b="1" dirty="0" smtClean="0">
                <a:solidFill>
                  <a:schemeClr val="accent1">
                    <a:lumMod val="75000"/>
                  </a:schemeClr>
                </a:solidFill>
                <a:latin typeface="楷体_GB2312" pitchFamily="49" charset="-122"/>
                <a:ea typeface="楷体_GB2312" pitchFamily="49" charset="-122"/>
              </a:rPr>
              <a:t>A⊙B</a:t>
            </a:r>
            <a:r>
              <a:rPr lang="zh-CN" altLang="en-US" b="1" dirty="0" smtClean="0">
                <a:latin typeface="楷体_GB2312" pitchFamily="49" charset="-122"/>
                <a:ea typeface="楷体_GB2312" pitchFamily="49" charset="-122"/>
              </a:rPr>
              <a:t>或</a:t>
            </a:r>
            <a:r>
              <a:rPr lang="en-US" altLang="zh-CN" b="1" dirty="0" smtClean="0">
                <a:solidFill>
                  <a:schemeClr val="accent1">
                    <a:lumMod val="75000"/>
                  </a:schemeClr>
                </a:solidFill>
                <a:latin typeface="楷体_GB2312" pitchFamily="49" charset="-122"/>
                <a:ea typeface="楷体_GB2312" pitchFamily="49" charset="-122"/>
              </a:rPr>
              <a:t>A XNOR B</a:t>
            </a:r>
            <a:r>
              <a:rPr lang="zh-CN" altLang="en-US" b="1" dirty="0" smtClean="0">
                <a:latin typeface="楷体_GB2312" pitchFamily="49" charset="-122"/>
                <a:ea typeface="楷体_GB2312" pitchFamily="49" charset="-122"/>
              </a:rPr>
              <a:t>。</a:t>
            </a:r>
            <a:r>
              <a:rPr lang="zh-CN" altLang="zh-CN" b="1" dirty="0" smtClean="0">
                <a:latin typeface="楷体_GB2312" pitchFamily="49" charset="-122"/>
                <a:ea typeface="楷体_GB2312" pitchFamily="49" charset="-122"/>
              </a:rPr>
              <a:t>若“相</a:t>
            </a:r>
            <a:r>
              <a:rPr lang="zh-CN" altLang="en-US" b="1" dirty="0" smtClean="0">
                <a:latin typeface="楷体_GB2312" pitchFamily="49" charset="-122"/>
                <a:ea typeface="楷体_GB2312" pitchFamily="49" charset="-122"/>
              </a:rPr>
              <a:t>同</a:t>
            </a:r>
            <a:r>
              <a:rPr lang="zh-CN" altLang="zh-CN" b="1" dirty="0" smtClean="0">
                <a:latin typeface="楷体_GB2312" pitchFamily="49" charset="-122"/>
                <a:ea typeface="楷体_GB2312" pitchFamily="49" charset="-122"/>
              </a:rPr>
              <a:t>”</a:t>
            </a:r>
            <a:r>
              <a:rPr lang="zh-CN" altLang="zh-CN" b="1" dirty="0">
                <a:latin typeface="楷体_GB2312" pitchFamily="49" charset="-122"/>
                <a:ea typeface="楷体_GB2312" pitchFamily="49" charset="-122"/>
              </a:rPr>
              <a:t>则取真值，否则取假值</a:t>
            </a:r>
            <a:r>
              <a:rPr lang="zh-CN"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门电路中，可用异或门串联一个非门实现。同</a:t>
            </a:r>
            <a:r>
              <a:rPr lang="zh-CN" altLang="zh-CN" b="1" dirty="0" smtClean="0">
                <a:latin typeface="楷体_GB2312" pitchFamily="49" charset="-122"/>
                <a:ea typeface="楷体_GB2312" pitchFamily="49" charset="-122"/>
              </a:rPr>
              <a:t>或运算</a:t>
            </a:r>
            <a:r>
              <a:rPr lang="zh-CN" altLang="en-US" b="1" dirty="0" smtClean="0">
                <a:latin typeface="楷体_GB2312" pitchFamily="49" charset="-122"/>
                <a:ea typeface="楷体_GB2312" pitchFamily="49" charset="-122"/>
              </a:rPr>
              <a:t>的</a:t>
            </a:r>
            <a:r>
              <a:rPr lang="zh-CN" altLang="zh-CN" b="1" dirty="0" smtClean="0">
                <a:latin typeface="楷体_GB2312" pitchFamily="49" charset="-122"/>
                <a:ea typeface="楷体_GB2312" pitchFamily="49" charset="-122"/>
              </a:rPr>
              <a:t>规则</a:t>
            </a:r>
            <a:r>
              <a:rPr lang="zh-CN" altLang="zh-CN" b="1" dirty="0">
                <a:latin typeface="楷体_GB2312" pitchFamily="49" charset="-122"/>
                <a:ea typeface="楷体_GB2312" pitchFamily="49" charset="-122"/>
              </a:rPr>
              <a:t>如下：</a:t>
            </a:r>
            <a:r>
              <a:rPr lang="zh-CN" altLang="en-US" b="1" dirty="0">
                <a:latin typeface="楷体_GB2312" pitchFamily="49" charset="-122"/>
                <a:ea typeface="楷体_GB2312" pitchFamily="49" charset="-122"/>
              </a:rPr>
              <a:t> </a:t>
            </a:r>
          </a:p>
        </p:txBody>
      </p:sp>
      <p:sp>
        <p:nvSpPr>
          <p:cNvPr id="4" name="Rectangle 6"/>
          <p:cNvSpPr>
            <a:spLocks noChangeArrowheads="1"/>
          </p:cNvSpPr>
          <p:nvPr/>
        </p:nvSpPr>
        <p:spPr bwMode="auto">
          <a:xfrm>
            <a:off x="179512" y="692696"/>
            <a:ext cx="6480720" cy="584775"/>
          </a:xfrm>
          <a:prstGeom prst="rect">
            <a:avLst/>
          </a:prstGeom>
          <a:noFill/>
          <a:ln w="38100">
            <a:noFill/>
            <a:miter lim="800000"/>
            <a:headEnd/>
            <a:tailEnd/>
          </a:ln>
        </p:spPr>
        <p:txBody>
          <a:bodyPr wrap="square">
            <a:spAutoFit/>
          </a:bodyPr>
          <a:lstStyle/>
          <a:p>
            <a:pPr marL="609600" indent="-609600" eaLnBrk="1" hangingPunct="1">
              <a:spcBef>
                <a:spcPct val="20000"/>
              </a:spcBef>
              <a:buClr>
                <a:schemeClr val="hlink"/>
              </a:buClr>
              <a:buSzPct val="60000"/>
              <a:buFont typeface="Wingdings" pitchFamily="2" charset="2"/>
              <a:buNone/>
            </a:pPr>
            <a:r>
              <a:rPr lang="en-US" altLang="zh-CN" b="1" dirty="0" smtClean="0">
                <a:solidFill>
                  <a:srgbClr val="C00000"/>
                </a:solidFill>
                <a:latin typeface="楷体_GB2312" pitchFamily="49" charset="-122"/>
                <a:ea typeface="楷体_GB2312" pitchFamily="49" charset="-122"/>
              </a:rPr>
              <a:t>(5) “</a:t>
            </a:r>
            <a:r>
              <a:rPr lang="zh-CN" altLang="en-US" b="1" dirty="0" smtClean="0">
                <a:solidFill>
                  <a:srgbClr val="C00000"/>
                </a:solidFill>
                <a:latin typeface="楷体_GB2312" pitchFamily="49" charset="-122"/>
                <a:ea typeface="楷体_GB2312" pitchFamily="49" charset="-122"/>
              </a:rPr>
              <a:t>同或”（异或非）运算</a:t>
            </a:r>
            <a:endParaRPr lang="zh-CN" altLang="en-US" b="1" dirty="0">
              <a:solidFill>
                <a:srgbClr val="C00000"/>
              </a:solidFill>
              <a:latin typeface="楷体_GB2312" pitchFamily="49" charset="-122"/>
              <a:ea typeface="楷体_GB2312" pitchFamily="49" charset="-122"/>
            </a:endParaRPr>
          </a:p>
        </p:txBody>
      </p:sp>
      <p:sp>
        <p:nvSpPr>
          <p:cNvPr id="5" name="矩形 12"/>
          <p:cNvSpPr>
            <a:spLocks noChangeArrowheads="1"/>
          </p:cNvSpPr>
          <p:nvPr/>
        </p:nvSpPr>
        <p:spPr bwMode="auto">
          <a:xfrm>
            <a:off x="899592" y="4247217"/>
            <a:ext cx="1550988" cy="2062103"/>
          </a:xfrm>
          <a:prstGeom prst="rect">
            <a:avLst/>
          </a:prstGeom>
          <a:noFill/>
          <a:ln w="9525">
            <a:noFill/>
            <a:miter lim="800000"/>
            <a:headEnd/>
            <a:tailEnd/>
          </a:ln>
        </p:spPr>
        <p:txBody>
          <a:bodyPr>
            <a:spAutoFit/>
          </a:bodyPr>
          <a:lstStyle/>
          <a:p>
            <a:pPr algn="ctr" eaLnBrk="1" hangingPunct="1"/>
            <a:r>
              <a:rPr lang="en-US" altLang="zh-CN" b="1" dirty="0" smtClean="0">
                <a:solidFill>
                  <a:srgbClr val="0033CC"/>
                </a:solidFill>
              </a:rPr>
              <a:t>0⊙0=1</a:t>
            </a:r>
            <a:endParaRPr lang="zh-CN" altLang="zh-CN" b="1" dirty="0">
              <a:solidFill>
                <a:srgbClr val="0033CC"/>
              </a:solidFill>
            </a:endParaRPr>
          </a:p>
          <a:p>
            <a:pPr algn="ctr" eaLnBrk="1" hangingPunct="1"/>
            <a:r>
              <a:rPr lang="en-US" altLang="zh-CN" b="1" dirty="0" smtClean="0">
                <a:solidFill>
                  <a:srgbClr val="0033CC"/>
                </a:solidFill>
              </a:rPr>
              <a:t>1⊙0=0</a:t>
            </a:r>
            <a:endParaRPr lang="zh-CN" altLang="zh-CN" b="1" dirty="0">
              <a:solidFill>
                <a:srgbClr val="0033CC"/>
              </a:solidFill>
            </a:endParaRPr>
          </a:p>
          <a:p>
            <a:pPr algn="ctr" eaLnBrk="1" hangingPunct="1"/>
            <a:r>
              <a:rPr lang="en-US" altLang="zh-CN" b="1" dirty="0" smtClean="0">
                <a:solidFill>
                  <a:srgbClr val="0033CC"/>
                </a:solidFill>
              </a:rPr>
              <a:t>0⊙1=0</a:t>
            </a:r>
            <a:endParaRPr lang="zh-CN" altLang="zh-CN" b="1" dirty="0">
              <a:solidFill>
                <a:srgbClr val="0033CC"/>
              </a:solidFill>
            </a:endParaRPr>
          </a:p>
          <a:p>
            <a:pPr algn="ctr" eaLnBrk="1" hangingPunct="1"/>
            <a:r>
              <a:rPr lang="en-US" altLang="zh-CN" b="1" dirty="0" smtClean="0">
                <a:solidFill>
                  <a:srgbClr val="0033CC"/>
                </a:solidFill>
              </a:rPr>
              <a:t>1⊙1=1</a:t>
            </a:r>
            <a:endParaRPr lang="zh-CN" altLang="zh-CN" b="1" dirty="0">
              <a:solidFill>
                <a:srgbClr val="0033CC"/>
              </a:solidFill>
            </a:endParaRPr>
          </a:p>
        </p:txBody>
      </p:sp>
      <p:pic>
        <p:nvPicPr>
          <p:cNvPr id="246786" name="Picture 2" descr="http://b.hiphotos.baidu.com/baike/c0%3Dbaike80%2C5%2C5%2C80%2C26/sign=716f329fe824b899ca31716a0f6f76f0/9a504fc2d5628535bc8acabe91ef76c6a6ef63c2.jpg"/>
          <p:cNvPicPr>
            <a:picLocks noChangeAspect="1" noChangeArrowheads="1"/>
          </p:cNvPicPr>
          <p:nvPr/>
        </p:nvPicPr>
        <p:blipFill>
          <a:blip r:embed="rId2" cstate="print"/>
          <a:srcRect/>
          <a:stretch>
            <a:fillRect/>
          </a:stretch>
        </p:blipFill>
        <p:spPr bwMode="auto">
          <a:xfrm>
            <a:off x="3059832" y="4581128"/>
            <a:ext cx="2495600" cy="1099624"/>
          </a:xfrm>
          <a:prstGeom prst="rect">
            <a:avLst/>
          </a:prstGeom>
          <a:noFill/>
        </p:spPr>
      </p:pic>
      <p:pic>
        <p:nvPicPr>
          <p:cNvPr id="246788" name="Picture 4" descr="http://e.hiphotos.baidu.com/baike/w%3D268/sign=e4ae300cae4bd11304cdb03462afa488/377adab44aed2e73a7ef52538401a18b87d6fa4f.jpg"/>
          <p:cNvPicPr>
            <a:picLocks noChangeAspect="1" noChangeArrowheads="1"/>
          </p:cNvPicPr>
          <p:nvPr/>
        </p:nvPicPr>
        <p:blipFill>
          <a:blip r:embed="rId3" cstate="print"/>
          <a:srcRect/>
          <a:stretch>
            <a:fillRect/>
          </a:stretch>
        </p:blipFill>
        <p:spPr bwMode="auto">
          <a:xfrm>
            <a:off x="6156176" y="4581128"/>
            <a:ext cx="2390775" cy="10763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4678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Text Box 5"/>
          <p:cNvSpPr txBox="1">
            <a:spLocks noChangeArrowheads="1"/>
          </p:cNvSpPr>
          <p:nvPr/>
        </p:nvSpPr>
        <p:spPr bwMode="auto">
          <a:xfrm>
            <a:off x="322263" y="1253219"/>
            <a:ext cx="8499475" cy="2679837"/>
          </a:xfrm>
          <a:prstGeom prst="rect">
            <a:avLst/>
          </a:prstGeom>
          <a:noFill/>
          <a:ln w="28575" algn="ctr">
            <a:noFill/>
            <a:miter lim="800000"/>
            <a:headEnd/>
            <a:tailEnd/>
          </a:ln>
        </p:spPr>
        <p:txBody>
          <a:bodyPr lIns="90000" tIns="46800" rIns="90000" bIns="46800" anchor="ctr">
            <a:spAutoFit/>
          </a:bodyPr>
          <a:lstStyle/>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rPr>
              <a:t>用</a:t>
            </a:r>
            <a:r>
              <a:rPr lang="zh-CN" altLang="zh-CN" sz="2800" b="1" dirty="0" smtClean="0">
                <a:latin typeface="楷体_GB2312" pitchFamily="49" charset="-122"/>
                <a:ea typeface="楷体_GB2312" pitchFamily="49" charset="-122"/>
              </a:rPr>
              <a:t>逻辑</a:t>
            </a:r>
            <a:r>
              <a:rPr lang="zh-CN" altLang="en-US" sz="2800" b="1" dirty="0" smtClean="0">
                <a:latin typeface="楷体_GB2312" pitchFamily="49" charset="-122"/>
                <a:ea typeface="楷体_GB2312" pitchFamily="49" charset="-122"/>
              </a:rPr>
              <a:t>运</a:t>
            </a:r>
            <a:r>
              <a:rPr lang="zh-CN" altLang="zh-CN" sz="2800" b="1" dirty="0" smtClean="0">
                <a:latin typeface="楷体_GB2312" pitchFamily="49" charset="-122"/>
                <a:ea typeface="楷体_GB2312" pitchFamily="49" charset="-122"/>
              </a:rPr>
              <a:t>算</a:t>
            </a:r>
            <a:r>
              <a:rPr lang="zh-CN" altLang="zh-CN" sz="2800" b="1" dirty="0">
                <a:latin typeface="楷体_GB2312" pitchFamily="49" charset="-122"/>
                <a:ea typeface="楷体_GB2312" pitchFamily="49" charset="-122"/>
              </a:rPr>
              <a:t>符或括号将逻辑变量或逻辑常数连接而成的式子叫逻辑表达式，其值为逻辑值。求值过程应按照如下顺序进行：</a:t>
            </a:r>
          </a:p>
          <a:p>
            <a:pPr eaLnBrk="1" hangingPunct="1">
              <a:spcBef>
                <a:spcPct val="50000"/>
              </a:spcBef>
            </a:pPr>
            <a:r>
              <a:rPr lang="en-US" altLang="zh-CN" sz="2800" b="1" dirty="0">
                <a:latin typeface="楷体_GB2312" pitchFamily="49" charset="-122"/>
                <a:ea typeface="楷体_GB2312" pitchFamily="49" charset="-122"/>
              </a:rPr>
              <a:t>  </a:t>
            </a:r>
            <a:r>
              <a:rPr lang="zh-CN" altLang="zh-CN" sz="2800" b="1" dirty="0">
                <a:solidFill>
                  <a:srgbClr val="0033CC"/>
                </a:solidFill>
                <a:latin typeface="楷体_GB2312" pitchFamily="49" charset="-122"/>
                <a:ea typeface="楷体_GB2312" pitchFamily="49" charset="-122"/>
              </a:rPr>
              <a:t>如有括号，先括号内后括号</a:t>
            </a:r>
            <a:r>
              <a:rPr lang="zh-CN" altLang="zh-CN" sz="2800" b="1" dirty="0" smtClean="0">
                <a:solidFill>
                  <a:srgbClr val="0033CC"/>
                </a:solidFill>
                <a:latin typeface="楷体_GB2312" pitchFamily="49" charset="-122"/>
                <a:ea typeface="楷体_GB2312" pitchFamily="49" charset="-122"/>
              </a:rPr>
              <a:t>外</a:t>
            </a:r>
            <a:endParaRPr lang="en-US" altLang="zh-CN" sz="2800" b="1" dirty="0" smtClean="0">
              <a:solidFill>
                <a:srgbClr val="0033CC"/>
              </a:solidFill>
              <a:latin typeface="楷体_GB2312" pitchFamily="49" charset="-122"/>
              <a:ea typeface="楷体_GB2312" pitchFamily="49" charset="-122"/>
            </a:endParaRPr>
          </a:p>
          <a:p>
            <a:pPr eaLnBrk="1" hangingPunct="1">
              <a:spcBef>
                <a:spcPct val="50000"/>
              </a:spcBef>
            </a:pPr>
            <a:r>
              <a:rPr lang="en-US" altLang="zh-CN" sz="2800" b="1" dirty="0" smtClean="0">
                <a:solidFill>
                  <a:srgbClr val="0033CC"/>
                </a:solidFill>
                <a:latin typeface="楷体_GB2312" pitchFamily="49" charset="-122"/>
                <a:ea typeface="楷体_GB2312" pitchFamily="49" charset="-122"/>
              </a:rPr>
              <a:t>  </a:t>
            </a:r>
            <a:r>
              <a:rPr lang="zh-CN" altLang="zh-CN" sz="2800" b="1" dirty="0" smtClean="0">
                <a:solidFill>
                  <a:srgbClr val="0033CC"/>
                </a:solidFill>
                <a:latin typeface="楷体_GB2312" pitchFamily="49" charset="-122"/>
                <a:ea typeface="楷体_GB2312" pitchFamily="49" charset="-122"/>
              </a:rPr>
              <a:t>逻辑运算</a:t>
            </a:r>
            <a:r>
              <a:rPr lang="zh-CN" altLang="zh-CN" sz="2800" b="1" dirty="0">
                <a:solidFill>
                  <a:srgbClr val="0033CC"/>
                </a:solidFill>
                <a:latin typeface="楷体_GB2312" pitchFamily="49" charset="-122"/>
                <a:ea typeface="楷体_GB2312" pitchFamily="49" charset="-122"/>
              </a:rPr>
              <a:t>的优先顺序为</a:t>
            </a:r>
            <a:r>
              <a:rPr lang="zh-CN" altLang="zh-CN" sz="2800" b="1" dirty="0" smtClean="0">
                <a:solidFill>
                  <a:srgbClr val="0033CC"/>
                </a:solidFill>
                <a:latin typeface="楷体_GB2312" pitchFamily="49" charset="-122"/>
                <a:ea typeface="楷体_GB2312" pitchFamily="49" charset="-122"/>
              </a:rPr>
              <a:t>：</a:t>
            </a:r>
            <a:r>
              <a:rPr lang="zh-CN" altLang="zh-CN" sz="2800" b="1" dirty="0" smtClean="0">
                <a:solidFill>
                  <a:srgbClr val="CC0066"/>
                </a:solidFill>
                <a:latin typeface="楷体_GB2312" pitchFamily="49" charset="-122"/>
                <a:ea typeface="楷体_GB2312" pitchFamily="49" charset="-122"/>
              </a:rPr>
              <a:t>非</a:t>
            </a:r>
            <a:r>
              <a:rPr lang="en-US" altLang="zh-CN" sz="2800" b="1" dirty="0" smtClean="0">
                <a:solidFill>
                  <a:srgbClr val="CC0066"/>
                </a:solidFill>
                <a:latin typeface="楷体_GB2312" pitchFamily="49" charset="-122"/>
                <a:ea typeface="楷体_GB2312" pitchFamily="49" charset="-122"/>
              </a:rPr>
              <a:t>&gt;</a:t>
            </a:r>
            <a:r>
              <a:rPr lang="zh-CN" altLang="zh-CN" sz="2800" b="1" dirty="0" smtClean="0">
                <a:solidFill>
                  <a:srgbClr val="CC0066"/>
                </a:solidFill>
                <a:latin typeface="楷体_GB2312" pitchFamily="49" charset="-122"/>
                <a:ea typeface="楷体_GB2312" pitchFamily="49" charset="-122"/>
              </a:rPr>
              <a:t>与</a:t>
            </a:r>
            <a:r>
              <a:rPr lang="en-US" altLang="zh-CN" sz="2800" b="1" dirty="0" smtClean="0">
                <a:solidFill>
                  <a:srgbClr val="CC0066"/>
                </a:solidFill>
                <a:latin typeface="楷体_GB2312" pitchFamily="49" charset="-122"/>
                <a:ea typeface="楷体_GB2312" pitchFamily="49" charset="-122"/>
              </a:rPr>
              <a:t>&gt;</a:t>
            </a:r>
            <a:r>
              <a:rPr lang="zh-CN" altLang="en-US" sz="2800" b="1" dirty="0" smtClean="0">
                <a:solidFill>
                  <a:srgbClr val="CC0066"/>
                </a:solidFill>
                <a:latin typeface="楷体_GB2312" pitchFamily="49" charset="-122"/>
                <a:ea typeface="楷体_GB2312" pitchFamily="49" charset="-122"/>
              </a:rPr>
              <a:t>异或</a:t>
            </a:r>
            <a:r>
              <a:rPr lang="en-US" altLang="zh-CN" sz="2800" b="1" dirty="0" smtClean="0">
                <a:solidFill>
                  <a:srgbClr val="CC0066"/>
                </a:solidFill>
                <a:latin typeface="楷体_GB2312" pitchFamily="49" charset="-122"/>
                <a:ea typeface="楷体_GB2312" pitchFamily="49" charset="-122"/>
              </a:rPr>
              <a:t>&gt;</a:t>
            </a:r>
            <a:r>
              <a:rPr lang="zh-CN" altLang="zh-CN" sz="2800" b="1" dirty="0" smtClean="0">
                <a:solidFill>
                  <a:srgbClr val="CC0066"/>
                </a:solidFill>
                <a:latin typeface="楷体_GB2312" pitchFamily="49" charset="-122"/>
                <a:ea typeface="楷体_GB2312" pitchFamily="49" charset="-122"/>
              </a:rPr>
              <a:t>或</a:t>
            </a:r>
            <a:r>
              <a:rPr lang="zh-CN" altLang="en-US" sz="2800" b="1" dirty="0" smtClean="0">
                <a:solidFill>
                  <a:srgbClr val="0033CC"/>
                </a:solidFill>
                <a:latin typeface="楷体_GB2312" pitchFamily="49" charset="-122"/>
                <a:ea typeface="楷体_GB2312" pitchFamily="49" charset="-122"/>
              </a:rPr>
              <a:t>  </a:t>
            </a:r>
            <a:endParaRPr lang="zh-CN" altLang="en-US" sz="2800" b="1" dirty="0">
              <a:solidFill>
                <a:srgbClr val="0033CC"/>
              </a:solidFill>
              <a:latin typeface="楷体_GB2312" pitchFamily="49" charset="-122"/>
              <a:ea typeface="楷体_GB2312" pitchFamily="49" charset="-122"/>
            </a:endParaRPr>
          </a:p>
        </p:txBody>
      </p:sp>
      <p:sp>
        <p:nvSpPr>
          <p:cNvPr id="45059"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2.2  </a:t>
            </a:r>
            <a:r>
              <a:rPr kumimoji="0" lang="zh-CN" altLang="en-US" b="1">
                <a:solidFill>
                  <a:srgbClr val="FFFF00"/>
                </a:solidFill>
                <a:latin typeface="方正姚体" pitchFamily="2" charset="-122"/>
                <a:ea typeface="方正姚体" pitchFamily="2" charset="-122"/>
              </a:rPr>
              <a:t>二进制数值表示与计算</a:t>
            </a:r>
          </a:p>
        </p:txBody>
      </p:sp>
      <p:sp>
        <p:nvSpPr>
          <p:cNvPr id="45060" name="Rectangle 6"/>
          <p:cNvSpPr>
            <a:spLocks noChangeArrowheads="1"/>
          </p:cNvSpPr>
          <p:nvPr/>
        </p:nvSpPr>
        <p:spPr bwMode="auto">
          <a:xfrm>
            <a:off x="-36512" y="692696"/>
            <a:ext cx="5256213" cy="584775"/>
          </a:xfrm>
          <a:prstGeom prst="rect">
            <a:avLst/>
          </a:prstGeom>
          <a:noFill/>
          <a:ln w="38100">
            <a:noFill/>
            <a:miter lim="800000"/>
            <a:headEnd/>
            <a:tailEnd/>
          </a:ln>
        </p:spPr>
        <p:txBody>
          <a:bodyPr>
            <a:spAutoFit/>
          </a:bodyPr>
          <a:lstStyle/>
          <a:p>
            <a:pPr marL="609600" indent="-609600" eaLnBrk="1" hangingPunct="1">
              <a:spcBef>
                <a:spcPct val="20000"/>
              </a:spcBef>
              <a:buClr>
                <a:schemeClr val="hlink"/>
              </a:buClr>
              <a:buSzPct val="60000"/>
              <a:buFont typeface="Wingdings" pitchFamily="2" charset="2"/>
              <a:buNone/>
            </a:pPr>
            <a:r>
              <a:rPr lang="zh-CN" altLang="en-US" b="1" dirty="0" smtClean="0">
                <a:solidFill>
                  <a:srgbClr val="C00000"/>
                </a:solidFill>
                <a:latin typeface="楷体_GB2312" pitchFamily="49" charset="-122"/>
                <a:ea typeface="楷体_GB2312" pitchFamily="49" charset="-122"/>
              </a:rPr>
              <a:t>（</a:t>
            </a:r>
            <a:r>
              <a:rPr lang="en-US" altLang="zh-CN" b="1" dirty="0" smtClean="0">
                <a:solidFill>
                  <a:srgbClr val="C00000"/>
                </a:solidFill>
                <a:latin typeface="楷体_GB2312" pitchFamily="49" charset="-122"/>
                <a:ea typeface="楷体_GB2312" pitchFamily="49" charset="-122"/>
              </a:rPr>
              <a:t>6</a:t>
            </a:r>
            <a:r>
              <a:rPr lang="zh-CN" altLang="en-US" b="1" dirty="0" smtClean="0">
                <a:solidFill>
                  <a:srgbClr val="C00000"/>
                </a:solidFill>
                <a:latin typeface="楷体_GB2312" pitchFamily="49" charset="-122"/>
                <a:ea typeface="楷体_GB2312" pitchFamily="49" charset="-122"/>
              </a:rPr>
              <a:t>）</a:t>
            </a:r>
            <a:r>
              <a:rPr lang="en-US" altLang="zh-CN" b="1" dirty="0" smtClean="0">
                <a:solidFill>
                  <a:srgbClr val="C000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逻辑表达式的计算</a:t>
            </a:r>
          </a:p>
        </p:txBody>
      </p:sp>
      <p:sp>
        <p:nvSpPr>
          <p:cNvPr id="45061" name="TextBox 2"/>
          <p:cNvSpPr txBox="1">
            <a:spLocks noChangeArrowheads="1"/>
          </p:cNvSpPr>
          <p:nvPr/>
        </p:nvSpPr>
        <p:spPr bwMode="auto">
          <a:xfrm>
            <a:off x="827088" y="4715916"/>
            <a:ext cx="3600450" cy="585788"/>
          </a:xfrm>
          <a:prstGeom prst="rect">
            <a:avLst/>
          </a:prstGeom>
          <a:noFill/>
          <a:ln w="9525">
            <a:noFill/>
            <a:miter lim="800000"/>
            <a:headEnd/>
            <a:tailEnd/>
          </a:ln>
        </p:spPr>
        <p:txBody>
          <a:bodyPr>
            <a:spAutoFit/>
          </a:bodyPr>
          <a:lstStyle/>
          <a:p>
            <a:pPr eaLnBrk="1" hangingPunct="1"/>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例</a:t>
            </a:r>
            <a:r>
              <a:rPr lang="en-US" altLang="zh-CN" b="1" dirty="0" smtClean="0">
                <a:latin typeface="华文楷体" pitchFamily="2" charset="-122"/>
                <a:ea typeface="华文楷体" pitchFamily="2" charset="-122"/>
              </a:rPr>
              <a:t>2-11】P27 </a:t>
            </a:r>
            <a:endParaRPr lang="zh-CN" altLang="en-US" b="1" dirty="0">
              <a:latin typeface="华文楷体" pitchFamily="2" charset="-122"/>
              <a:ea typeface="华文楷体" pitchFamily="2" charset="-122"/>
            </a:endParaRPr>
          </a:p>
        </p:txBody>
      </p:sp>
      <p:sp>
        <p:nvSpPr>
          <p:cNvPr id="45062" name="TextBox 13"/>
          <p:cNvSpPr txBox="1">
            <a:spLocks noChangeArrowheads="1"/>
          </p:cNvSpPr>
          <p:nvPr/>
        </p:nvSpPr>
        <p:spPr bwMode="auto">
          <a:xfrm>
            <a:off x="827088" y="5579516"/>
            <a:ext cx="3600450" cy="585788"/>
          </a:xfrm>
          <a:prstGeom prst="rect">
            <a:avLst/>
          </a:prstGeom>
          <a:noFill/>
          <a:ln w="9525">
            <a:noFill/>
            <a:miter lim="800000"/>
            <a:headEnd/>
            <a:tailEnd/>
          </a:ln>
        </p:spPr>
        <p:txBody>
          <a:bodyPr>
            <a:spAutoFit/>
          </a:bodyPr>
          <a:lstStyle/>
          <a:p>
            <a:pPr eaLnBrk="1" hangingPunct="1"/>
            <a:r>
              <a:rPr lang="en-US" altLang="zh-CN" b="1" dirty="0" smtClean="0">
                <a:solidFill>
                  <a:srgbClr val="FF0000"/>
                </a:solidFill>
                <a:latin typeface="华文楷体" pitchFamily="2" charset="-122"/>
                <a:ea typeface="华文楷体" pitchFamily="2" charset="-122"/>
              </a:rPr>
              <a:t>【</a:t>
            </a:r>
            <a:r>
              <a:rPr lang="zh-CN" altLang="en-US" b="1" dirty="0" smtClean="0">
                <a:solidFill>
                  <a:srgbClr val="FF0000"/>
                </a:solidFill>
                <a:latin typeface="华文楷体" pitchFamily="2" charset="-122"/>
                <a:ea typeface="华文楷体" pitchFamily="2" charset="-122"/>
              </a:rPr>
              <a:t>练习与思考  </a:t>
            </a:r>
            <a:r>
              <a:rPr lang="en-US" altLang="zh-CN" b="1" dirty="0" smtClean="0">
                <a:solidFill>
                  <a:srgbClr val="FF0000"/>
                </a:solidFill>
                <a:latin typeface="华文楷体" pitchFamily="2" charset="-122"/>
                <a:ea typeface="华文楷体" pitchFamily="2" charset="-122"/>
              </a:rPr>
              <a:t>2-2】           </a:t>
            </a:r>
            <a:endParaRPr lang="zh-CN" altLang="en-US"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p:cTn id="7" dur="500" fill="hold"/>
                                        <p:tgtEl>
                                          <p:spTgt spid="189445"/>
                                        </p:tgtEl>
                                        <p:attrNameLst>
                                          <p:attrName>ppt_x</p:attrName>
                                        </p:attrNameLst>
                                      </p:cBhvr>
                                      <p:tavLst>
                                        <p:tav tm="0">
                                          <p:val>
                                            <p:strVal val="#ppt_x-#ppt_w/2"/>
                                          </p:val>
                                        </p:tav>
                                        <p:tav tm="100000">
                                          <p:val>
                                            <p:strVal val="#ppt_x"/>
                                          </p:val>
                                        </p:tav>
                                      </p:tavLst>
                                    </p:anim>
                                    <p:anim calcmode="lin" valueType="num">
                                      <p:cBhvr>
                                        <p:cTn id="8" dur="500" fill="hold"/>
                                        <p:tgtEl>
                                          <p:spTgt spid="189445"/>
                                        </p:tgtEl>
                                        <p:attrNameLst>
                                          <p:attrName>ppt_y</p:attrName>
                                        </p:attrNameLst>
                                      </p:cBhvr>
                                      <p:tavLst>
                                        <p:tav tm="0">
                                          <p:val>
                                            <p:strVal val="#ppt_y"/>
                                          </p:val>
                                        </p:tav>
                                        <p:tav tm="100000">
                                          <p:val>
                                            <p:strVal val="#ppt_y"/>
                                          </p:val>
                                        </p:tav>
                                      </p:tavLst>
                                    </p:anim>
                                    <p:anim calcmode="lin" valueType="num">
                                      <p:cBhvr>
                                        <p:cTn id="9" dur="500" fill="hold"/>
                                        <p:tgtEl>
                                          <p:spTgt spid="189445"/>
                                        </p:tgtEl>
                                        <p:attrNameLst>
                                          <p:attrName>ppt_w</p:attrName>
                                        </p:attrNameLst>
                                      </p:cBhvr>
                                      <p:tavLst>
                                        <p:tav tm="0">
                                          <p:val>
                                            <p:fltVal val="0"/>
                                          </p:val>
                                        </p:tav>
                                        <p:tav tm="100000">
                                          <p:val>
                                            <p:strVal val="#ppt_w"/>
                                          </p:val>
                                        </p:tav>
                                      </p:tavLst>
                                    </p:anim>
                                    <p:anim calcmode="lin" valueType="num">
                                      <p:cBhvr>
                                        <p:cTn id="10" dur="500" fill="hold"/>
                                        <p:tgtEl>
                                          <p:spTgt spid="1894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92138" y="1069975"/>
            <a:ext cx="7959725" cy="35798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spcBef>
                <a:spcPct val="85000"/>
              </a:spcBef>
              <a:buFontTx/>
              <a:buNone/>
              <a:defRPr/>
            </a:pPr>
            <a:r>
              <a:rPr kumimoji="0" lang="zh-CN" altLang="en-US" sz="2800"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latin typeface="微软雅黑" panose="020B0503020204020204" pitchFamily="34" charset="-122"/>
                <a:ea typeface="微软雅黑" panose="020B0503020204020204" pitchFamily="34" charset="-122"/>
              </a:rPr>
              <a:t>2.1  </a:t>
            </a:r>
            <a:r>
              <a:rPr kumimoji="0" lang="zh-CN" altLang="en-US" kern="0" dirty="0" smtClean="0">
                <a:latin typeface="微软雅黑" panose="020B0503020204020204" pitchFamily="34" charset="-122"/>
                <a:ea typeface="微软雅黑" panose="020B0503020204020204" pitchFamily="34" charset="-122"/>
              </a:rPr>
              <a:t>计算机中基于“实现计算”的数制及其转换</a:t>
            </a:r>
            <a:endParaRPr lang="en-US" altLang="zh-CN" kern="0" dirty="0" smtClean="0">
              <a:latin typeface="微软雅黑" panose="020B0503020204020204" pitchFamily="34" charset="-122"/>
              <a:ea typeface="微软雅黑" panose="020B0503020204020204" pitchFamily="34" charset="-122"/>
            </a:endParaRPr>
          </a:p>
          <a:p>
            <a:pPr marL="609600" indent="-609600" eaLnBrk="1" hangingPunct="1">
              <a:spcBef>
                <a:spcPts val="600"/>
              </a:spcBef>
              <a:buFontTx/>
              <a:buNone/>
              <a:defRPr/>
            </a:pPr>
            <a:r>
              <a:rPr lang="en-US" altLang="zh-CN" kern="0" dirty="0" smtClean="0">
                <a:solidFill>
                  <a:srgbClr val="990000"/>
                </a:solidFill>
                <a:latin typeface="微软雅黑" panose="020B0503020204020204" pitchFamily="34" charset="-122"/>
                <a:ea typeface="微软雅黑" panose="020B0503020204020204" pitchFamily="34" charset="-122"/>
              </a:rPr>
              <a:t>    </a:t>
            </a:r>
            <a:r>
              <a:rPr lang="zh-CN" altLang="en-US" kern="0" dirty="0" smtClean="0">
                <a:solidFill>
                  <a:srgbClr val="990000"/>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2.2  </a:t>
            </a:r>
            <a:r>
              <a:rPr kumimoji="0" lang="zh-CN" altLang="en-US" kern="0" dirty="0" smtClean="0">
                <a:solidFill>
                  <a:srgbClr val="000048"/>
                </a:solidFill>
                <a:latin typeface="微软雅黑" panose="020B0503020204020204" pitchFamily="34" charset="-122"/>
                <a:ea typeface="微软雅黑" panose="020B0503020204020204" pitchFamily="34" charset="-122"/>
              </a:rPr>
              <a:t>二进制数值表示与计算</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2.3  </a:t>
            </a:r>
            <a:r>
              <a:rPr kumimoji="0" lang="zh-CN" altLang="en-US" kern="0" dirty="0" smtClean="0">
                <a:solidFill>
                  <a:srgbClr val="000048"/>
                </a:solidFill>
                <a:latin typeface="微软雅黑" panose="020B0503020204020204" pitchFamily="34" charset="-122"/>
                <a:ea typeface="微软雅黑" panose="020B0503020204020204" pitchFamily="34" charset="-122"/>
              </a:rPr>
              <a:t>字符信息编码与标准交换</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2.4  </a:t>
            </a:r>
            <a:r>
              <a:rPr kumimoji="0" lang="zh-CN" altLang="en-US" kern="0" dirty="0" smtClean="0">
                <a:solidFill>
                  <a:srgbClr val="000048"/>
                </a:solidFill>
                <a:latin typeface="微软雅黑" panose="020B0503020204020204" pitchFamily="34" charset="-122"/>
                <a:ea typeface="微软雅黑" panose="020B0503020204020204" pitchFamily="34" charset="-122"/>
              </a:rPr>
              <a:t>多媒体信息编码</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2.5  RFID</a:t>
            </a:r>
            <a:r>
              <a:rPr kumimoji="0" lang="zh-CN" altLang="en-US" kern="0" dirty="0" smtClean="0">
                <a:solidFill>
                  <a:srgbClr val="000048"/>
                </a:solidFill>
                <a:latin typeface="微软雅黑" panose="020B0503020204020204" pitchFamily="34" charset="-122"/>
                <a:ea typeface="微软雅黑" panose="020B0503020204020204" pitchFamily="34" charset="-122"/>
              </a:rPr>
              <a:t>与条形码</a:t>
            </a:r>
          </a:p>
          <a:p>
            <a:pPr marL="609600" indent="-609600" eaLnBrk="1" hangingPunct="1">
              <a:buFontTx/>
              <a:buNone/>
              <a:defRPr/>
            </a:pPr>
            <a:r>
              <a:rPr kumimoji="0" lang="en-US" altLang="zh-CN" kern="0" dirty="0" smtClean="0">
                <a:solidFill>
                  <a:srgbClr val="000048"/>
                </a:solidFill>
                <a:latin typeface="微软雅黑" panose="020B0503020204020204" pitchFamily="34" charset="-122"/>
                <a:ea typeface="微软雅黑" panose="020B0503020204020204" pitchFamily="34" charset="-122"/>
              </a:rPr>
              <a:t>    </a:t>
            </a: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2.6  </a:t>
            </a:r>
            <a:r>
              <a:rPr kumimoji="0" lang="zh-CN" altLang="en-US" kern="0" dirty="0" smtClean="0">
                <a:solidFill>
                  <a:srgbClr val="000048"/>
                </a:solidFill>
                <a:latin typeface="微软雅黑" panose="020B0503020204020204" pitchFamily="34" charset="-122"/>
                <a:ea typeface="微软雅黑" panose="020B0503020204020204" pitchFamily="34" charset="-122"/>
              </a:rPr>
              <a:t>信息标准化</a:t>
            </a:r>
          </a:p>
        </p:txBody>
      </p:sp>
      <p:sp>
        <p:nvSpPr>
          <p:cNvPr id="5" name="矩形 4"/>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6084"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a:solidFill>
                  <a:schemeClr val="bg1"/>
                </a:solidFill>
                <a:latin typeface="方正姚体" pitchFamily="2" charset="-122"/>
                <a:ea typeface="方正姚体" pitchFamily="2" charset="-122"/>
                <a:cs typeface="Times New Roman" pitchFamily="18" charset="0"/>
              </a:rPr>
              <a:t>第</a:t>
            </a:r>
            <a:r>
              <a:rPr lang="en-US" altLang="zh-CN" sz="3600">
                <a:solidFill>
                  <a:schemeClr val="bg1"/>
                </a:solidFill>
                <a:latin typeface="方正姚体" pitchFamily="2" charset="-122"/>
                <a:ea typeface="方正姚体" pitchFamily="2" charset="-122"/>
                <a:cs typeface="Times New Roman" pitchFamily="18" charset="0"/>
              </a:rPr>
              <a:t>2</a:t>
            </a:r>
            <a:r>
              <a:rPr lang="zh-CN" altLang="en-US" sz="3600">
                <a:solidFill>
                  <a:schemeClr val="bg1"/>
                </a:solidFill>
                <a:latin typeface="方正姚体" pitchFamily="2" charset="-122"/>
                <a:ea typeface="方正姚体" pitchFamily="2" charset="-122"/>
                <a:cs typeface="Times New Roman" pitchFamily="18" charset="0"/>
              </a:rPr>
              <a:t>章 计算机数字化基础</a:t>
            </a:r>
          </a:p>
        </p:txBody>
      </p:sp>
      <p:grpSp>
        <p:nvGrpSpPr>
          <p:cNvPr id="7" name="组合 10"/>
          <p:cNvGrpSpPr>
            <a:grpSpLocks/>
          </p:cNvGrpSpPr>
          <p:nvPr/>
        </p:nvGrpSpPr>
        <p:grpSpPr bwMode="auto">
          <a:xfrm>
            <a:off x="468313" y="2643182"/>
            <a:ext cx="7358062" cy="642938"/>
            <a:chOff x="785786" y="1428736"/>
            <a:chExt cx="7858180" cy="785818"/>
          </a:xfrm>
        </p:grpSpPr>
        <p:sp>
          <p:nvSpPr>
            <p:cNvPr id="46086"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9" name="燕尾形箭头 8"/>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79513" y="1268760"/>
            <a:ext cx="8784976" cy="5016619"/>
          </a:xfrm>
          <a:prstGeom prst="rect">
            <a:avLst/>
          </a:prstGeom>
          <a:noFill/>
          <a:ln w="9525">
            <a:noFill/>
            <a:miter lim="800000"/>
            <a:headEnd/>
            <a:tailEnd/>
          </a:ln>
        </p:spPr>
        <p:txBody>
          <a:bodyPr/>
          <a:lstStyle/>
          <a:p>
            <a:pPr eaLnBrk="1" hangingPunct="1"/>
            <a:r>
              <a:rPr lang="en-US" altLang="zh-CN" sz="2800" b="1" dirty="0" smtClean="0">
                <a:solidFill>
                  <a:srgbClr val="0033CC"/>
                </a:solidFill>
                <a:latin typeface="华文楷体" pitchFamily="2" charset="-122"/>
                <a:ea typeface="华文楷体" pitchFamily="2" charset="-122"/>
              </a:rPr>
              <a:t>1.</a:t>
            </a:r>
            <a:r>
              <a:rPr lang="zh-CN" altLang="en-US" sz="2800" b="1" dirty="0" smtClean="0">
                <a:solidFill>
                  <a:srgbClr val="0033CC"/>
                </a:solidFill>
                <a:latin typeface="华文楷体" pitchFamily="2" charset="-122"/>
                <a:ea typeface="华文楷体" pitchFamily="2" charset="-122"/>
              </a:rPr>
              <a:t>信息分类</a:t>
            </a:r>
            <a:endParaRPr lang="en-US" altLang="zh-CN" sz="2800" b="1" dirty="0" smtClean="0">
              <a:solidFill>
                <a:srgbClr val="0033CC"/>
              </a:solidFill>
              <a:latin typeface="华文楷体" pitchFamily="2" charset="-122"/>
              <a:ea typeface="华文楷体" pitchFamily="2" charset="-122"/>
            </a:endParaRPr>
          </a:p>
          <a:p>
            <a:pPr indent="446088" eaLnBrk="1" hangingPunct="1">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数值型数据。</a:t>
            </a:r>
            <a:r>
              <a:rPr lang="zh-CN" altLang="en-US" sz="2800" b="1" dirty="0" smtClean="0">
                <a:solidFill>
                  <a:srgbClr val="000000"/>
                </a:solidFill>
                <a:latin typeface="华文楷体" pitchFamily="2" charset="-122"/>
                <a:ea typeface="华文楷体" pitchFamily="2" charset="-122"/>
              </a:rPr>
              <a:t>能进行算术运算的数据。</a:t>
            </a:r>
            <a:endParaRPr lang="en-US" altLang="zh-CN" sz="2800" b="1" dirty="0" smtClean="0">
              <a:solidFill>
                <a:srgbClr val="000000"/>
              </a:solidFill>
              <a:latin typeface="华文楷体" pitchFamily="2" charset="-122"/>
              <a:ea typeface="华文楷体" pitchFamily="2" charset="-122"/>
            </a:endParaRPr>
          </a:p>
          <a:p>
            <a:pPr indent="446088" eaLnBrk="1" hangingPunct="1">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非数值型数据。</a:t>
            </a:r>
            <a:r>
              <a:rPr lang="zh-CN" altLang="en-US" sz="2800" b="1" dirty="0" smtClean="0">
                <a:solidFill>
                  <a:srgbClr val="000000"/>
                </a:solidFill>
                <a:latin typeface="华文楷体" pitchFamily="2" charset="-122"/>
                <a:ea typeface="华文楷体" pitchFamily="2" charset="-122"/>
              </a:rPr>
              <a:t>如文字、图形、声音、图像、视频、音频等，不需要进行通常的算术运算，</a:t>
            </a:r>
            <a:r>
              <a:rPr lang="zh-CN" altLang="en-US" sz="2800" b="1" dirty="0" smtClean="0">
                <a:latin typeface="华文楷体" pitchFamily="2" charset="-122"/>
                <a:ea typeface="华文楷体" pitchFamily="2" charset="-122"/>
              </a:rPr>
              <a:t>又称为</a:t>
            </a:r>
            <a:r>
              <a:rPr lang="zh-CN" altLang="en-US" sz="2800" b="1" dirty="0" smtClean="0">
                <a:solidFill>
                  <a:schemeClr val="accent1">
                    <a:lumMod val="75000"/>
                  </a:schemeClr>
                </a:solidFill>
                <a:latin typeface="华文楷体" pitchFamily="2" charset="-122"/>
                <a:ea typeface="华文楷体" pitchFamily="2" charset="-122"/>
              </a:rPr>
              <a:t>字符型数据。</a:t>
            </a:r>
            <a:endParaRPr lang="en-US" altLang="zh-CN" sz="2400" b="1" dirty="0" smtClean="0">
              <a:solidFill>
                <a:srgbClr val="000000"/>
              </a:solidFill>
              <a:latin typeface="华文楷体" pitchFamily="2" charset="-122"/>
              <a:ea typeface="华文楷体" pitchFamily="2" charset="-122"/>
            </a:endParaRPr>
          </a:p>
          <a:p>
            <a:pPr lvl="0" eaLnBrk="1" hangingPunct="1">
              <a:spcBef>
                <a:spcPts val="1200"/>
              </a:spcBef>
            </a:pPr>
            <a:r>
              <a:rPr lang="en-US" altLang="zh-CN" sz="2800" b="1" dirty="0" smtClean="0">
                <a:solidFill>
                  <a:srgbClr val="0033CC"/>
                </a:solidFill>
                <a:latin typeface="华文楷体" pitchFamily="2" charset="-122"/>
                <a:ea typeface="华文楷体" pitchFamily="2" charset="-122"/>
              </a:rPr>
              <a:t>2.</a:t>
            </a:r>
            <a:r>
              <a:rPr lang="zh-CN" altLang="en-US" sz="2800" b="1" dirty="0" smtClean="0">
                <a:solidFill>
                  <a:srgbClr val="0033CC"/>
                </a:solidFill>
                <a:latin typeface="华文楷体" pitchFamily="2" charset="-122"/>
                <a:ea typeface="华文楷体" pitchFamily="2" charset="-122"/>
              </a:rPr>
              <a:t>信息数字化方法</a:t>
            </a:r>
            <a:endParaRPr lang="en-US" altLang="zh-CN" sz="2800" b="1" dirty="0" smtClean="0">
              <a:solidFill>
                <a:srgbClr val="0033CC"/>
              </a:solidFill>
              <a:latin typeface="华文楷体" pitchFamily="2" charset="-122"/>
              <a:ea typeface="华文楷体" pitchFamily="2" charset="-122"/>
            </a:endParaRPr>
          </a:p>
          <a:p>
            <a:pPr indent="446088" eaLnBrk="1" hangingPunct="1"/>
            <a:r>
              <a:rPr lang="zh-CN" altLang="en-US" sz="2800" b="1" dirty="0" smtClean="0">
                <a:solidFill>
                  <a:srgbClr val="000000"/>
                </a:solidFill>
                <a:latin typeface="华文楷体" pitchFamily="2" charset="-122"/>
                <a:ea typeface="华文楷体" pitchFamily="2" charset="-122"/>
              </a:rPr>
              <a:t>根据各种非数值型数据自身的特点建立编码规则和方法。这种</a:t>
            </a:r>
            <a:r>
              <a:rPr lang="zh-CN" altLang="en-US" sz="2800" b="1" dirty="0" smtClean="0">
                <a:solidFill>
                  <a:schemeClr val="accent1">
                    <a:lumMod val="75000"/>
                  </a:schemeClr>
                </a:solidFill>
                <a:latin typeface="华文楷体" pitchFamily="2" charset="-122"/>
                <a:ea typeface="华文楷体" pitchFamily="2" charset="-122"/>
              </a:rPr>
              <a:t>对信息的二进制编码表示方法</a:t>
            </a:r>
            <a:r>
              <a:rPr lang="zh-CN" altLang="en-US" sz="2800" b="1" dirty="0" smtClean="0">
                <a:solidFill>
                  <a:srgbClr val="000000"/>
                </a:solidFill>
                <a:latin typeface="华文楷体" pitchFamily="2" charset="-122"/>
                <a:ea typeface="华文楷体" pitchFamily="2" charset="-122"/>
              </a:rPr>
              <a:t>就称为</a:t>
            </a:r>
            <a:r>
              <a:rPr lang="zh-CN" altLang="en-US" sz="2800" b="1" dirty="0" smtClean="0">
                <a:solidFill>
                  <a:srgbClr val="CC0066"/>
                </a:solidFill>
                <a:latin typeface="华文楷体" pitchFamily="2" charset="-122"/>
                <a:ea typeface="华文楷体" pitchFamily="2" charset="-122"/>
              </a:rPr>
              <a:t>信息数字化方法</a:t>
            </a:r>
            <a:r>
              <a:rPr lang="zh-CN" altLang="en-US" sz="2800" b="1" dirty="0" smtClean="0">
                <a:solidFill>
                  <a:srgbClr val="000000"/>
                </a:solidFill>
                <a:latin typeface="华文楷体" pitchFamily="2" charset="-122"/>
                <a:ea typeface="华文楷体" pitchFamily="2" charset="-122"/>
              </a:rPr>
              <a:t>。</a:t>
            </a:r>
            <a:endParaRPr lang="en-US" altLang="zh-CN" sz="2800" b="1" dirty="0" smtClean="0">
              <a:solidFill>
                <a:srgbClr val="000000"/>
              </a:solidFill>
              <a:latin typeface="华文楷体" pitchFamily="2" charset="-122"/>
              <a:ea typeface="华文楷体" pitchFamily="2" charset="-122"/>
            </a:endParaRPr>
          </a:p>
          <a:p>
            <a:pPr indent="446088" eaLnBrk="1" hangingPunct="1"/>
            <a:r>
              <a:rPr lang="zh-CN" altLang="en-US" sz="2800" b="1" dirty="0" smtClean="0">
                <a:latin typeface="华文楷体" pitchFamily="2" charset="-122"/>
                <a:ea typeface="华文楷体" pitchFamily="2" charset="-122"/>
              </a:rPr>
              <a:t>我们常用的字符编码包括西文字符编码、汉字信息编码、通用字符编码集（</a:t>
            </a:r>
            <a:r>
              <a:rPr lang="en-US" sz="2800" b="1" dirty="0" smtClean="0">
                <a:latin typeface="华文楷体" pitchFamily="2" charset="-122"/>
                <a:ea typeface="华文楷体" pitchFamily="2" charset="-122"/>
              </a:rPr>
              <a:t>UCS</a:t>
            </a:r>
            <a:r>
              <a:rPr lang="zh-CN" altLang="en-US" sz="2800" b="1" dirty="0" smtClean="0">
                <a:latin typeface="华文楷体" pitchFamily="2" charset="-122"/>
                <a:ea typeface="华文楷体" pitchFamily="2" charset="-122"/>
              </a:rPr>
              <a:t>）等</a:t>
            </a:r>
            <a:endParaRPr lang="en-US" altLang="zh-CN" sz="2800" b="1" dirty="0" smtClean="0">
              <a:solidFill>
                <a:srgbClr val="000000"/>
              </a:solidFill>
              <a:latin typeface="华文楷体" pitchFamily="2" charset="-122"/>
              <a:ea typeface="华文楷体" pitchFamily="2" charset="-122"/>
            </a:endParaRPr>
          </a:p>
          <a:p>
            <a:endParaRPr lang="en-US" altLang="zh-CN" sz="1400" dirty="0" smtClean="0"/>
          </a:p>
          <a:p>
            <a:endParaRPr lang="zh-CN" altLang="zh-CN" sz="1400" dirty="0">
              <a:latin typeface="方正姚体" pitchFamily="2" charset="-122"/>
              <a:ea typeface="方正姚体" pitchFamily="2" charset="-122"/>
            </a:endParaRPr>
          </a:p>
        </p:txBody>
      </p:sp>
      <p:sp>
        <p:nvSpPr>
          <p:cNvPr id="47107"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2.3 </a:t>
            </a:r>
            <a:r>
              <a:rPr kumimoji="0" lang="zh-CN" altLang="en-US" b="1" dirty="0">
                <a:solidFill>
                  <a:srgbClr val="FFFF00"/>
                </a:solidFill>
                <a:latin typeface="方正姚体" pitchFamily="2" charset="-122"/>
                <a:ea typeface="方正姚体" pitchFamily="2" charset="-122"/>
              </a:rPr>
              <a:t>字符信息编码与标准交换</a:t>
            </a:r>
          </a:p>
        </p:txBody>
      </p:sp>
      <p:sp>
        <p:nvSpPr>
          <p:cNvPr id="47108" name="TextBox 4"/>
          <p:cNvSpPr txBox="1">
            <a:spLocks noChangeArrowheads="1"/>
          </p:cNvSpPr>
          <p:nvPr/>
        </p:nvSpPr>
        <p:spPr bwMode="auto">
          <a:xfrm>
            <a:off x="107504" y="692696"/>
            <a:ext cx="5832475" cy="523875"/>
          </a:xfrm>
          <a:prstGeom prst="rect">
            <a:avLst/>
          </a:prstGeom>
          <a:noFill/>
          <a:ln w="9525">
            <a:noFill/>
            <a:miter lim="800000"/>
            <a:headEnd/>
            <a:tailEnd/>
          </a:ln>
        </p:spPr>
        <p:txBody>
          <a:bodyPr>
            <a:spAutoFit/>
          </a:bodyPr>
          <a:lstStyle/>
          <a:p>
            <a:pPr marL="0" lvl="2" eaLnBrk="1" hangingPunct="1"/>
            <a:r>
              <a:rPr lang="en-US" altLang="zh-CN" sz="2800" b="1" dirty="0">
                <a:solidFill>
                  <a:schemeClr val="accent2">
                    <a:lumMod val="50000"/>
                  </a:schemeClr>
                </a:solidFill>
                <a:latin typeface="华文楷体" pitchFamily="2" charset="-122"/>
                <a:ea typeface="华文楷体" pitchFamily="2" charset="-122"/>
              </a:rPr>
              <a:t>2.3.1 </a:t>
            </a:r>
            <a:r>
              <a:rPr lang="zh-CN" altLang="zh-CN" sz="2800" b="1" dirty="0">
                <a:solidFill>
                  <a:schemeClr val="accent2">
                    <a:lumMod val="50000"/>
                  </a:schemeClr>
                </a:solidFill>
                <a:latin typeface="华文楷体" pitchFamily="2" charset="-122"/>
                <a:ea typeface="华文楷体" pitchFamily="2" charset="-122"/>
              </a:rPr>
              <a:t>信息分类与信息数字化方法</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501651" y="1268760"/>
            <a:ext cx="1982118" cy="595313"/>
          </a:xfrm>
          <a:prstGeom prst="rect">
            <a:avLst/>
          </a:prstGeom>
          <a:solidFill>
            <a:schemeClr val="accent1"/>
          </a:solidFill>
          <a:ln w="9525">
            <a:noFill/>
            <a:miter lim="800000"/>
            <a:headEnd/>
            <a:tailEnd/>
          </a:ln>
        </p:spPr>
        <p:txBody>
          <a:bodyPr anchor="ctr"/>
          <a:lstStyle/>
          <a:p>
            <a:pPr eaLnBrk="1" hangingPunct="1">
              <a:lnSpc>
                <a:spcPct val="125000"/>
              </a:lnSpc>
            </a:pPr>
            <a:r>
              <a:rPr kumimoji="0" lang="en-US" altLang="zh-CN" b="1" dirty="0">
                <a:latin typeface="隶书" pitchFamily="49" charset="-122"/>
                <a:ea typeface="隶书" pitchFamily="49" charset="-122"/>
              </a:rPr>
              <a:t>ASCII </a:t>
            </a:r>
            <a:r>
              <a:rPr kumimoji="0" lang="zh-CN" altLang="en-US" b="1" dirty="0">
                <a:latin typeface="隶书" pitchFamily="49" charset="-122"/>
                <a:ea typeface="隶书" pitchFamily="49" charset="-122"/>
              </a:rPr>
              <a:t>码</a:t>
            </a:r>
            <a:endParaRPr kumimoji="0" lang="zh-CN" altLang="zh-CN" b="1" dirty="0">
              <a:latin typeface="隶书" pitchFamily="49" charset="-122"/>
              <a:ea typeface="隶书" pitchFamily="49" charset="-122"/>
            </a:endParaRPr>
          </a:p>
        </p:txBody>
      </p:sp>
      <p:sp>
        <p:nvSpPr>
          <p:cNvPr id="193539" name="Text Box 3"/>
          <p:cNvSpPr txBox="1">
            <a:spLocks noChangeArrowheads="1"/>
          </p:cNvSpPr>
          <p:nvPr/>
        </p:nvSpPr>
        <p:spPr bwMode="auto">
          <a:xfrm>
            <a:off x="539750" y="1957388"/>
            <a:ext cx="8031163" cy="955675"/>
          </a:xfrm>
          <a:prstGeom prst="rect">
            <a:avLst/>
          </a:prstGeom>
          <a:noFill/>
          <a:ln w="9525">
            <a:noFill/>
            <a:miter lim="800000"/>
            <a:headEnd/>
            <a:tailEnd/>
          </a:ln>
        </p:spPr>
        <p:txBody>
          <a:bodyPr lIns="90000" tIns="46800" rIns="90000" bIns="46800">
            <a:spAutoFit/>
          </a:bodyPr>
          <a:lstStyle/>
          <a:p>
            <a:pPr>
              <a:spcBef>
                <a:spcPct val="50000"/>
              </a:spcBef>
            </a:pPr>
            <a:r>
              <a:rPr lang="en-US" altLang="zh-CN" sz="2800" b="1" dirty="0">
                <a:solidFill>
                  <a:srgbClr val="0033CC"/>
                </a:solidFill>
                <a:latin typeface="Arial" pitchFamily="34" charset="0"/>
              </a:rPr>
              <a:t>America Standard Code for Information </a:t>
            </a:r>
            <a:r>
              <a:rPr lang="en-US" altLang="zh-CN" sz="2800" b="1" dirty="0" smtClean="0">
                <a:solidFill>
                  <a:srgbClr val="0033CC"/>
                </a:solidFill>
                <a:latin typeface="Arial" pitchFamily="34" charset="0"/>
              </a:rPr>
              <a:t>Interchange</a:t>
            </a:r>
            <a:r>
              <a:rPr lang="zh-CN" altLang="en-US" sz="2800" b="1" dirty="0" smtClean="0">
                <a:solidFill>
                  <a:srgbClr val="0033CC"/>
                </a:solidFill>
                <a:latin typeface="Arial" pitchFamily="34" charset="0"/>
              </a:rPr>
              <a:t>（</a:t>
            </a:r>
            <a:r>
              <a:rPr lang="zh-CN" altLang="en-US" sz="2800" b="1" dirty="0" smtClean="0">
                <a:solidFill>
                  <a:srgbClr val="0033CC"/>
                </a:solidFill>
                <a:latin typeface="华文楷体" pitchFamily="2" charset="-122"/>
                <a:ea typeface="华文楷体" pitchFamily="2" charset="-122"/>
              </a:rPr>
              <a:t>美国标准信息交换码）</a:t>
            </a:r>
            <a:endParaRPr lang="en-US" altLang="zh-CN" sz="2800" b="1" dirty="0">
              <a:solidFill>
                <a:srgbClr val="0033CC"/>
              </a:solidFill>
              <a:latin typeface="Arial" pitchFamily="34" charset="0"/>
            </a:endParaRPr>
          </a:p>
        </p:txBody>
      </p:sp>
      <p:sp>
        <p:nvSpPr>
          <p:cNvPr id="193540" name="Text Box 4"/>
          <p:cNvSpPr txBox="1">
            <a:spLocks noChangeArrowheads="1"/>
          </p:cNvSpPr>
          <p:nvPr/>
        </p:nvSpPr>
        <p:spPr bwMode="auto">
          <a:xfrm>
            <a:off x="481013" y="2854325"/>
            <a:ext cx="7985125" cy="525401"/>
          </a:xfrm>
          <a:prstGeom prst="rect">
            <a:avLst/>
          </a:prstGeom>
          <a:noFill/>
          <a:ln w="9525">
            <a:noFill/>
            <a:miter lim="800000"/>
            <a:headEnd/>
            <a:tailEnd/>
          </a:ln>
        </p:spPr>
        <p:txBody>
          <a:bodyPr lIns="90000" tIns="46800" rIns="90000" bIns="46800">
            <a:spAutoFit/>
          </a:bodyPr>
          <a:lstStyle/>
          <a:p>
            <a:pPr>
              <a:spcBef>
                <a:spcPct val="50000"/>
              </a:spcBef>
            </a:pPr>
            <a:r>
              <a:rPr lang="zh-CN" altLang="en-US" sz="2800" b="1" dirty="0" smtClean="0">
                <a:latin typeface="华文楷体" pitchFamily="2" charset="-122"/>
                <a:ea typeface="华文楷体" pitchFamily="2" charset="-122"/>
              </a:rPr>
              <a:t>是目前</a:t>
            </a:r>
            <a:r>
              <a:rPr lang="zh-CN" altLang="en-US" sz="2800" b="1" dirty="0">
                <a:latin typeface="华文楷体" pitchFamily="2" charset="-122"/>
                <a:ea typeface="华文楷体" pitchFamily="2" charset="-122"/>
              </a:rPr>
              <a:t>国际上最为流行的字符信息编码方案。</a:t>
            </a:r>
            <a:endParaRPr lang="zh-CN" altLang="en-US" sz="2800" b="1" dirty="0">
              <a:solidFill>
                <a:schemeClr val="tx2"/>
              </a:solidFill>
              <a:latin typeface="华文楷体" pitchFamily="2" charset="-122"/>
              <a:ea typeface="华文楷体" pitchFamily="2" charset="-122"/>
            </a:endParaRPr>
          </a:p>
        </p:txBody>
      </p:sp>
      <p:sp>
        <p:nvSpPr>
          <p:cNvPr id="193543" name="Text Box 7"/>
          <p:cNvSpPr txBox="1">
            <a:spLocks noChangeArrowheads="1"/>
          </p:cNvSpPr>
          <p:nvPr/>
        </p:nvSpPr>
        <p:spPr bwMode="auto">
          <a:xfrm>
            <a:off x="409005" y="3645024"/>
            <a:ext cx="8483475" cy="2679837"/>
          </a:xfrm>
          <a:prstGeom prst="rect">
            <a:avLst/>
          </a:prstGeom>
          <a:solidFill>
            <a:srgbClr val="FFFFFF"/>
          </a:solidFill>
          <a:ln w="9525">
            <a:noFill/>
            <a:miter lim="800000"/>
            <a:headEnd/>
            <a:tailEnd/>
          </a:ln>
          <a:effectLst>
            <a:prstShdw prst="shdw17" dist="17961" dir="2700000">
              <a:srgbClr val="999999"/>
            </a:prstShdw>
          </a:effectLst>
        </p:spPr>
        <p:txBody>
          <a:bodyPr wrap="square" lIns="90000" tIns="46800" rIns="90000" bIns="46800">
            <a:spAutoFit/>
          </a:bodyPr>
          <a:lstStyle/>
          <a:p>
            <a:pPr eaLnBrk="1" latinLnBrk="1" hangingPunct="1">
              <a:lnSpc>
                <a:spcPct val="120000"/>
              </a:lnSpc>
              <a:spcBef>
                <a:spcPct val="50000"/>
              </a:spcBef>
            </a:pPr>
            <a:r>
              <a:rPr lang="zh-CN" altLang="en-US" sz="2800" b="1" dirty="0" smtClean="0">
                <a:latin typeface="华文楷体" pitchFamily="2" charset="-122"/>
                <a:ea typeface="华文楷体" pitchFamily="2" charset="-122"/>
              </a:rPr>
              <a:t>这套字符集共有</a:t>
            </a:r>
            <a:r>
              <a:rPr lang="en-US" sz="2800" b="1" dirty="0" smtClean="0">
                <a:solidFill>
                  <a:srgbClr val="C00000"/>
                </a:solidFill>
                <a:latin typeface="华文楷体" pitchFamily="2" charset="-122"/>
                <a:ea typeface="华文楷体" pitchFamily="2" charset="-122"/>
              </a:rPr>
              <a:t>128</a:t>
            </a:r>
            <a:r>
              <a:rPr lang="zh-CN" altLang="en-US" sz="2800" b="1" dirty="0" smtClean="0">
                <a:solidFill>
                  <a:srgbClr val="C00000"/>
                </a:solidFill>
                <a:latin typeface="华文楷体" pitchFamily="2" charset="-122"/>
                <a:ea typeface="华文楷体" pitchFamily="2" charset="-122"/>
              </a:rPr>
              <a:t>个（</a:t>
            </a:r>
            <a:r>
              <a:rPr lang="en-US" sz="2800" b="1" dirty="0" smtClean="0">
                <a:solidFill>
                  <a:srgbClr val="C00000"/>
                </a:solidFill>
                <a:latin typeface="华文楷体" pitchFamily="2" charset="-122"/>
                <a:ea typeface="华文楷体" pitchFamily="2" charset="-122"/>
              </a:rPr>
              <a:t>00</a:t>
            </a:r>
            <a:r>
              <a:rPr lang="zh-CN" altLang="en-US" sz="2800" b="1" dirty="0" smtClean="0">
                <a:solidFill>
                  <a:srgbClr val="C00000"/>
                </a:solidFill>
                <a:latin typeface="华文楷体" pitchFamily="2" charset="-122"/>
                <a:ea typeface="华文楷体" pitchFamily="2" charset="-122"/>
              </a:rPr>
              <a:t>～</a:t>
            </a:r>
            <a:r>
              <a:rPr lang="en-US" sz="2800" b="1" dirty="0" smtClean="0">
                <a:solidFill>
                  <a:srgbClr val="C00000"/>
                </a:solidFill>
                <a:latin typeface="华文楷体" pitchFamily="2" charset="-122"/>
                <a:ea typeface="华文楷体" pitchFamily="2" charset="-122"/>
              </a:rPr>
              <a:t>7FH</a:t>
            </a:r>
            <a:r>
              <a:rPr lang="zh-CN" altLang="en-US" sz="2800" b="1" dirty="0" smtClean="0">
                <a:solidFill>
                  <a:srgbClr val="C00000"/>
                </a:solidFill>
                <a:latin typeface="华文楷体" pitchFamily="2" charset="-122"/>
                <a:ea typeface="华文楷体" pitchFamily="2" charset="-122"/>
              </a:rPr>
              <a:t>）</a:t>
            </a:r>
            <a:r>
              <a:rPr lang="zh-CN" altLang="en-US" sz="2800" b="1" dirty="0" smtClean="0">
                <a:latin typeface="华文楷体" pitchFamily="2" charset="-122"/>
                <a:ea typeface="华文楷体" pitchFamily="2" charset="-122"/>
              </a:rPr>
              <a:t>编码，其中包括</a:t>
            </a:r>
            <a:r>
              <a:rPr lang="en-US" sz="2800" b="1" dirty="0" smtClean="0">
                <a:latin typeface="华文楷体" pitchFamily="2" charset="-122"/>
                <a:ea typeface="华文楷体" pitchFamily="2" charset="-122"/>
              </a:rPr>
              <a:t>26</a:t>
            </a:r>
            <a:r>
              <a:rPr lang="zh-CN" altLang="en-US" sz="2800" b="1" dirty="0" smtClean="0">
                <a:latin typeface="华文楷体" pitchFamily="2" charset="-122"/>
                <a:ea typeface="华文楷体" pitchFamily="2" charset="-122"/>
              </a:rPr>
              <a:t>个英文字母的大小写符号编码以及一些标点符号、专用符号及控制符（如回车、换行、响铃等），</a:t>
            </a:r>
            <a:r>
              <a:rPr lang="en-US" sz="2800" b="1" dirty="0" smtClean="0">
                <a:solidFill>
                  <a:srgbClr val="C00000"/>
                </a:solidFill>
                <a:latin typeface="华文楷体" pitchFamily="2" charset="-122"/>
                <a:ea typeface="华文楷体" pitchFamily="2" charset="-122"/>
              </a:rPr>
              <a:t>ASCII</a:t>
            </a:r>
            <a:r>
              <a:rPr lang="zh-CN" altLang="en-US" sz="2800" b="1" dirty="0" smtClean="0">
                <a:solidFill>
                  <a:srgbClr val="C00000"/>
                </a:solidFill>
                <a:latin typeface="华文楷体" pitchFamily="2" charset="-122"/>
                <a:ea typeface="华文楷体" pitchFamily="2" charset="-122"/>
              </a:rPr>
              <a:t>码用</a:t>
            </a:r>
            <a:r>
              <a:rPr lang="en-US" sz="2800" b="1" dirty="0" smtClean="0">
                <a:solidFill>
                  <a:srgbClr val="C00000"/>
                </a:solidFill>
                <a:latin typeface="华文楷体" pitchFamily="2" charset="-122"/>
                <a:ea typeface="华文楷体" pitchFamily="2" charset="-122"/>
              </a:rPr>
              <a:t>7</a:t>
            </a:r>
            <a:r>
              <a:rPr lang="zh-CN" altLang="en-US" sz="2800" b="1" dirty="0" smtClean="0">
                <a:solidFill>
                  <a:srgbClr val="C00000"/>
                </a:solidFill>
                <a:latin typeface="华文楷体" pitchFamily="2" charset="-122"/>
                <a:ea typeface="华文楷体" pitchFamily="2" charset="-122"/>
              </a:rPr>
              <a:t>位二进制编码</a:t>
            </a:r>
            <a:r>
              <a:rPr lang="zh-CN" altLang="en-US" sz="2800" b="1" dirty="0" smtClean="0">
                <a:latin typeface="华文楷体" pitchFamily="2" charset="-122"/>
                <a:ea typeface="华文楷体" pitchFamily="2" charset="-122"/>
              </a:rPr>
              <a:t>，恰好可以表示</a:t>
            </a:r>
            <a:r>
              <a:rPr lang="en-US" sz="2800" b="1" dirty="0" smtClean="0">
                <a:latin typeface="华文楷体" pitchFamily="2" charset="-122"/>
                <a:ea typeface="华文楷体" pitchFamily="2" charset="-122"/>
              </a:rPr>
              <a:t>128</a:t>
            </a:r>
            <a:r>
              <a:rPr lang="zh-CN" altLang="en-US" sz="2800" b="1" dirty="0" smtClean="0">
                <a:latin typeface="华文楷体" pitchFamily="2" charset="-122"/>
                <a:ea typeface="华文楷体" pitchFamily="2" charset="-122"/>
              </a:rPr>
              <a:t>种字符和控制符号。</a:t>
            </a:r>
            <a:endParaRPr lang="zh-CN" altLang="en-US" sz="2800" b="1" dirty="0">
              <a:latin typeface="华文楷体" pitchFamily="2" charset="-122"/>
              <a:ea typeface="华文楷体" pitchFamily="2" charset="-122"/>
            </a:endParaRPr>
          </a:p>
        </p:txBody>
      </p:sp>
      <p:sp>
        <p:nvSpPr>
          <p:cNvPr id="48135"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
        <p:nvSpPr>
          <p:cNvPr id="48136" name="TextBox 8"/>
          <p:cNvSpPr txBox="1">
            <a:spLocks noChangeArrowheads="1"/>
          </p:cNvSpPr>
          <p:nvPr/>
        </p:nvSpPr>
        <p:spPr bwMode="auto">
          <a:xfrm>
            <a:off x="107504" y="692696"/>
            <a:ext cx="5832475" cy="523875"/>
          </a:xfrm>
          <a:prstGeom prst="rect">
            <a:avLst/>
          </a:prstGeom>
          <a:noFill/>
          <a:ln w="9525">
            <a:noFill/>
            <a:miter lim="800000"/>
            <a:headEnd/>
            <a:tailEnd/>
          </a:ln>
        </p:spPr>
        <p:txBody>
          <a:bodyPr>
            <a:spAutoFit/>
          </a:bodyPr>
          <a:lstStyle/>
          <a:p>
            <a:pPr marL="0" lvl="2" eaLnBrk="1" hangingPunct="1"/>
            <a:r>
              <a:rPr lang="en-US" altLang="zh-CN" sz="2800" b="1" dirty="0">
                <a:solidFill>
                  <a:schemeClr val="accent2">
                    <a:lumMod val="50000"/>
                  </a:schemeClr>
                </a:solidFill>
                <a:latin typeface="华文楷体" pitchFamily="2" charset="-122"/>
                <a:ea typeface="华文楷体" pitchFamily="2" charset="-122"/>
              </a:rPr>
              <a:t>2.3.2  </a:t>
            </a:r>
            <a:r>
              <a:rPr lang="zh-CN" altLang="zh-CN" sz="2800" b="1" dirty="0">
                <a:solidFill>
                  <a:schemeClr val="accent2">
                    <a:lumMod val="50000"/>
                  </a:schemeClr>
                </a:solidFill>
                <a:latin typeface="华文楷体" pitchFamily="2" charset="-122"/>
                <a:ea typeface="华文楷体" pitchFamily="2" charset="-122"/>
              </a:rPr>
              <a:t>西文字符的</a:t>
            </a:r>
            <a:r>
              <a:rPr lang="zh-CN" altLang="zh-CN" sz="2800" b="1" dirty="0" smtClean="0">
                <a:solidFill>
                  <a:schemeClr val="accent2">
                    <a:lumMod val="50000"/>
                  </a:schemeClr>
                </a:solidFill>
                <a:latin typeface="华文楷体" pitchFamily="2" charset="-122"/>
                <a:ea typeface="华文楷体" pitchFamily="2" charset="-122"/>
              </a:rPr>
              <a:t>编码</a:t>
            </a:r>
            <a:endParaRPr lang="zh-CN" altLang="zh-CN" sz="2800" b="1" dirty="0">
              <a:solidFill>
                <a:schemeClr val="accent2">
                  <a:lumMod val="50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additive="base">
                                        <p:cTn id="7" dur="500" fill="hold"/>
                                        <p:tgtEl>
                                          <p:spTgt spid="193538"/>
                                        </p:tgtEl>
                                        <p:attrNameLst>
                                          <p:attrName>ppt_x</p:attrName>
                                        </p:attrNameLst>
                                      </p:cBhvr>
                                      <p:tavLst>
                                        <p:tav tm="0">
                                          <p:val>
                                            <p:strVal val="#ppt_x"/>
                                          </p:val>
                                        </p:tav>
                                        <p:tav tm="100000">
                                          <p:val>
                                            <p:strVal val="#ppt_x"/>
                                          </p:val>
                                        </p:tav>
                                      </p:tavLst>
                                    </p:anim>
                                    <p:anim calcmode="lin" valueType="num">
                                      <p:cBhvr additive="base">
                                        <p:cTn id="8" dur="500" fill="hold"/>
                                        <p:tgtEl>
                                          <p:spTgt spid="1935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3539"/>
                                        </p:tgtEl>
                                        <p:attrNameLst>
                                          <p:attrName>style.visibility</p:attrName>
                                        </p:attrNameLst>
                                      </p:cBhvr>
                                      <p:to>
                                        <p:strVal val="visible"/>
                                      </p:to>
                                    </p:set>
                                    <p:animEffect transition="in" filter="blinds(horizontal)">
                                      <p:cBhvr>
                                        <p:cTn id="13" dur="500"/>
                                        <p:tgtEl>
                                          <p:spTgt spid="193539"/>
                                        </p:tgtEl>
                                      </p:cBhvr>
                                    </p:animEffect>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93540"/>
                                        </p:tgtEl>
                                        <p:attrNameLst>
                                          <p:attrName>style.visibility</p:attrName>
                                        </p:attrNameLst>
                                      </p:cBhvr>
                                      <p:to>
                                        <p:strVal val="visible"/>
                                      </p:to>
                                    </p:set>
                                    <p:animEffect transition="in" filter="blinds(horizontal)">
                                      <p:cBhvr>
                                        <p:cTn id="17" dur="500"/>
                                        <p:tgtEl>
                                          <p:spTgt spid="193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3543"/>
                                        </p:tgtEl>
                                        <p:attrNameLst>
                                          <p:attrName>style.visibility</p:attrName>
                                        </p:attrNameLst>
                                      </p:cBhvr>
                                      <p:to>
                                        <p:strVal val="visible"/>
                                      </p:to>
                                    </p:set>
                                    <p:animEffect transition="in" filter="blinds(horizontal)">
                                      <p:cBhvr>
                                        <p:cTn id="22"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autoUpdateAnimBg="0"/>
      <p:bldP spid="193539" grpId="0" autoUpdateAnimBg="0"/>
      <p:bldP spid="193540" grpId="0" autoUpdateAnimBg="0"/>
      <p:bldP spid="19354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5" name="表格 464"/>
          <p:cNvGraphicFramePr>
            <a:graphicFrameLocks noGrp="1"/>
          </p:cNvGraphicFramePr>
          <p:nvPr/>
        </p:nvGraphicFramePr>
        <p:xfrm>
          <a:off x="179512" y="692702"/>
          <a:ext cx="8821643" cy="5665262"/>
        </p:xfrm>
        <a:graphic>
          <a:graphicData uri="http://schemas.openxmlformats.org/drawingml/2006/table">
            <a:tbl>
              <a:tblPr/>
              <a:tblGrid>
                <a:gridCol w="1193594"/>
                <a:gridCol w="998722"/>
                <a:gridCol w="998722"/>
                <a:gridCol w="939043"/>
                <a:gridCol w="985326"/>
                <a:gridCol w="934172"/>
                <a:gridCol w="929299"/>
                <a:gridCol w="862312"/>
                <a:gridCol w="980453"/>
              </a:tblGrid>
              <a:tr h="617010">
                <a:tc>
                  <a:txBody>
                    <a:bodyPr/>
                    <a:lstStyle/>
                    <a:p>
                      <a:pPr marL="114300" indent="-47625" algn="just">
                        <a:lnSpc>
                          <a:spcPts val="1100"/>
                        </a:lnSpc>
                        <a:spcAft>
                          <a:spcPts val="0"/>
                        </a:spcAft>
                      </a:pPr>
                      <a:r>
                        <a:rPr lang="en-US" sz="1000" kern="100" dirty="0">
                          <a:latin typeface="Times New Roman"/>
                          <a:ea typeface="宋体"/>
                          <a:cs typeface="Times New Roman"/>
                        </a:rPr>
                        <a:t>   </a:t>
                      </a:r>
                      <a:r>
                        <a:rPr lang="en-US" sz="1000" kern="100" dirty="0" smtClean="0">
                          <a:latin typeface="Times New Roman"/>
                          <a:ea typeface="宋体"/>
                          <a:cs typeface="Times New Roman"/>
                        </a:rPr>
                        <a:t>          </a:t>
                      </a:r>
                      <a:r>
                        <a:rPr lang="en-US" sz="1000" kern="100" dirty="0">
                          <a:latin typeface="Times New Roman"/>
                          <a:ea typeface="宋体"/>
                          <a:cs typeface="Times New Roman"/>
                        </a:rPr>
                        <a:t>b6b5b4</a:t>
                      </a:r>
                      <a:endParaRPr lang="zh-CN" sz="1000" kern="100" dirty="0">
                        <a:latin typeface="Times New Roman"/>
                        <a:ea typeface="宋体"/>
                        <a:cs typeface="Times New Roman"/>
                      </a:endParaRPr>
                    </a:p>
                    <a:p>
                      <a:pPr indent="269875" algn="just">
                        <a:lnSpc>
                          <a:spcPts val="1100"/>
                        </a:lnSpc>
                        <a:spcAft>
                          <a:spcPts val="0"/>
                        </a:spcAft>
                      </a:pPr>
                      <a:endParaRPr lang="en-US" sz="1000" kern="100" dirty="0" smtClean="0">
                        <a:latin typeface="Times New Roman"/>
                        <a:ea typeface="宋体"/>
                        <a:cs typeface="Times New Roman"/>
                      </a:endParaRPr>
                    </a:p>
                    <a:p>
                      <a:pPr indent="269875" algn="just">
                        <a:lnSpc>
                          <a:spcPts val="1100"/>
                        </a:lnSpc>
                        <a:spcAft>
                          <a:spcPts val="0"/>
                        </a:spcAft>
                      </a:pPr>
                      <a:endParaRPr lang="en-US" sz="1000" kern="100" dirty="0" smtClean="0">
                        <a:latin typeface="Times New Roman"/>
                        <a:ea typeface="宋体"/>
                        <a:cs typeface="Times New Roman"/>
                      </a:endParaRPr>
                    </a:p>
                    <a:p>
                      <a:pPr indent="269875" algn="just">
                        <a:lnSpc>
                          <a:spcPts val="1100"/>
                        </a:lnSpc>
                        <a:spcAft>
                          <a:spcPts val="0"/>
                        </a:spcAft>
                      </a:pPr>
                      <a:r>
                        <a:rPr lang="en-US" sz="1000" kern="100" dirty="0" smtClean="0">
                          <a:latin typeface="Times New Roman"/>
                          <a:ea typeface="宋体"/>
                          <a:cs typeface="Times New Roman"/>
                        </a:rPr>
                        <a:t>b3b2b1b0</a:t>
                      </a:r>
                      <a:endParaRPr lang="zh-CN" sz="1000" kern="100" dirty="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000</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dirty="0">
                          <a:latin typeface="Times New Roman"/>
                          <a:ea typeface="宋体"/>
                          <a:cs typeface="Times New Roman"/>
                        </a:rPr>
                        <a:t>  </a:t>
                      </a:r>
                      <a:endParaRPr lang="zh-CN" sz="1000" kern="100" dirty="0">
                        <a:latin typeface="Times New Roman"/>
                        <a:ea typeface="宋体"/>
                        <a:cs typeface="Times New Roman"/>
                      </a:endParaRPr>
                    </a:p>
                    <a:p>
                      <a:pPr indent="269875" algn="just">
                        <a:lnSpc>
                          <a:spcPts val="1100"/>
                        </a:lnSpc>
                        <a:spcAft>
                          <a:spcPts val="0"/>
                        </a:spcAft>
                      </a:pPr>
                      <a:r>
                        <a:rPr lang="en-US" sz="1000" kern="100" dirty="0">
                          <a:latin typeface="Times New Roman"/>
                          <a:ea typeface="宋体"/>
                          <a:cs typeface="Times New Roman"/>
                        </a:rPr>
                        <a:t>     001</a:t>
                      </a:r>
                      <a:endParaRPr lang="zh-CN" sz="1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010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011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100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101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110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100"/>
                        </a:lnSpc>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p>
                      <a:pPr indent="269875" algn="just">
                        <a:lnSpc>
                          <a:spcPts val="1100"/>
                        </a:lnSpc>
                        <a:spcAft>
                          <a:spcPts val="0"/>
                        </a:spcAft>
                      </a:pPr>
                      <a:r>
                        <a:rPr lang="en-US" sz="1000" kern="100">
                          <a:latin typeface="Times New Roman"/>
                          <a:ea typeface="宋体"/>
                          <a:cs typeface="Times New Roman"/>
                        </a:rPr>
                        <a:t>   111</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0000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NUL</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DLE</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SP</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0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P</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p</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0001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SOH</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DC1</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1</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Q</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q</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0010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STX</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DC2</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2</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B</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R</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b</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r</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0011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EXT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DC3</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3</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C</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c</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0100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EOT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DC4</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4</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d</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0101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ENQ</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NAK</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5</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U</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u</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0110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ACK</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SYN</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&amp;</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6</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F</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V</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f</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v</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0111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BEL</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ETB</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7</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G</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W</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g</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w</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1000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BS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CAN</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zh-CN" sz="1000" kern="10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8</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H</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X</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h</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x</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1001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HT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EM</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zh-CN" sz="1000" kern="10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9</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I</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Y</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i</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y</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1010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LF</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SUB</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J</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Z</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j</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z</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1011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VT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ESC</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zh-CN" sz="1000" kern="10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K</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k</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276">
                <a:tc>
                  <a:txBody>
                    <a:bodyPr/>
                    <a:lstStyle/>
                    <a:p>
                      <a:pPr indent="269875" algn="ctr">
                        <a:spcAft>
                          <a:spcPts val="0"/>
                        </a:spcAft>
                      </a:pPr>
                      <a:r>
                        <a:rPr lang="en-US" sz="1000" kern="100">
                          <a:latin typeface="Times New Roman"/>
                          <a:ea typeface="宋体"/>
                          <a:cs typeface="Times New Roman"/>
                        </a:rPr>
                        <a:t>1100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FF</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FS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&lt;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L</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l</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1101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CR</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GS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en-US" sz="1000" kern="100">
                          <a:latin typeface="宋体"/>
                          <a:ea typeface="宋体"/>
                          <a:cs typeface="Times New Roman"/>
                        </a:rPr>
                        <a: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M</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m</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276">
                <a:tc>
                  <a:txBody>
                    <a:bodyPr/>
                    <a:lstStyle/>
                    <a:p>
                      <a:pPr indent="269875" algn="ctr">
                        <a:spcAft>
                          <a:spcPts val="0"/>
                        </a:spcAft>
                      </a:pPr>
                      <a:r>
                        <a:rPr lang="en-US" sz="1000" kern="100">
                          <a:latin typeface="Times New Roman"/>
                          <a:ea typeface="宋体"/>
                          <a:cs typeface="Times New Roman"/>
                        </a:rPr>
                        <a:t>1110</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SO</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RS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&gt;</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N</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zh-CN" sz="1000" kern="10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n</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r>
                        <a:rPr lang="zh-CN" sz="1000" kern="10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50">
                <a:tc>
                  <a:txBody>
                    <a:bodyPr/>
                    <a:lstStyle/>
                    <a:p>
                      <a:pPr indent="269875" algn="ctr">
                        <a:spcAft>
                          <a:spcPts val="0"/>
                        </a:spcAft>
                      </a:pPr>
                      <a:r>
                        <a:rPr lang="en-US" sz="1000" kern="100">
                          <a:latin typeface="Times New Roman"/>
                          <a:ea typeface="宋体"/>
                          <a:cs typeface="Times New Roman"/>
                        </a:rPr>
                        <a:t>1111</a:t>
                      </a:r>
                      <a:endParaRPr lang="zh-CN" sz="1000" kern="100">
                        <a:latin typeface="Times New Roman"/>
                        <a:ea typeface="宋体"/>
                        <a:cs typeface="Times New Roman"/>
                      </a:endParaRPr>
                    </a:p>
                  </a:txBody>
                  <a:tcPr marL="17780" marR="177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SI</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US</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O</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dirty="0">
                          <a:latin typeface="Times New Roman"/>
                          <a:ea typeface="宋体"/>
                          <a:cs typeface="Times New Roman"/>
                        </a:rPr>
                        <a:t>    </a:t>
                      </a:r>
                      <a:r>
                        <a:rPr lang="zh-CN" sz="1000" kern="100" dirty="0">
                          <a:latin typeface="Times New Roman"/>
                          <a:ea typeface="宋体"/>
                          <a:cs typeface="Times New Roman"/>
                        </a:rPr>
                        <a:t>←</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a:latin typeface="Times New Roman"/>
                          <a:ea typeface="宋体"/>
                          <a:cs typeface="Times New Roman"/>
                        </a:rPr>
                        <a:t>    o</a:t>
                      </a:r>
                      <a:endParaRPr lang="zh-CN" sz="1000" kern="10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000" kern="100" dirty="0">
                          <a:latin typeface="Times New Roman"/>
                          <a:ea typeface="宋体"/>
                          <a:cs typeface="Times New Roman"/>
                        </a:rPr>
                        <a:t>   DEL</a:t>
                      </a:r>
                      <a:endParaRPr lang="zh-CN" sz="1000" kern="100" dirty="0">
                        <a:latin typeface="Times New Roman"/>
                        <a:ea typeface="宋体"/>
                        <a:cs typeface="Times New Roman"/>
                      </a:endParaRPr>
                    </a:p>
                  </a:txBody>
                  <a:tcPr marL="17780" marR="177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6" name="TextBox 465"/>
          <p:cNvSpPr txBox="1"/>
          <p:nvPr/>
        </p:nvSpPr>
        <p:spPr>
          <a:xfrm>
            <a:off x="3275856" y="116632"/>
            <a:ext cx="4357718" cy="584775"/>
          </a:xfrm>
          <a:prstGeom prst="rect">
            <a:avLst/>
          </a:prstGeom>
          <a:noFill/>
        </p:spPr>
        <p:txBody>
          <a:bodyPr wrap="square" rtlCol="0">
            <a:spAutoFit/>
          </a:bodyPr>
          <a:lstStyle/>
          <a:p>
            <a:r>
              <a:rPr lang="en-US" b="1" dirty="0" smtClean="0">
                <a:latin typeface="隶书" pitchFamily="49" charset="-122"/>
                <a:ea typeface="隶书" pitchFamily="49" charset="-122"/>
              </a:rPr>
              <a:t>ASCII</a:t>
            </a:r>
            <a:r>
              <a:rPr lang="zh-CN" altLang="en-US" b="1" dirty="0" smtClean="0">
                <a:latin typeface="隶书" pitchFamily="49" charset="-122"/>
                <a:ea typeface="隶书" pitchFamily="49" charset="-122"/>
              </a:rPr>
              <a:t>码表</a:t>
            </a:r>
            <a:endParaRPr lang="zh-CN" altLang="en-US" b="1"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TextBox 465"/>
          <p:cNvSpPr txBox="1"/>
          <p:nvPr/>
        </p:nvSpPr>
        <p:spPr>
          <a:xfrm>
            <a:off x="1214414" y="214290"/>
            <a:ext cx="6643734" cy="584775"/>
          </a:xfrm>
          <a:prstGeom prst="rect">
            <a:avLst/>
          </a:prstGeom>
          <a:noFill/>
        </p:spPr>
        <p:txBody>
          <a:bodyPr wrap="square" rtlCol="0">
            <a:spAutoFit/>
          </a:bodyPr>
          <a:lstStyle/>
          <a:p>
            <a:r>
              <a:rPr lang="en-US" b="1" dirty="0" smtClean="0">
                <a:latin typeface="隶书" pitchFamily="49" charset="-122"/>
                <a:ea typeface="隶书" pitchFamily="49" charset="-122"/>
              </a:rPr>
              <a:t>ASCII</a:t>
            </a:r>
            <a:r>
              <a:rPr lang="zh-CN" altLang="en-US" b="1" dirty="0" smtClean="0">
                <a:latin typeface="隶书" pitchFamily="49" charset="-122"/>
                <a:ea typeface="隶书" pitchFamily="49" charset="-122"/>
              </a:rPr>
              <a:t>中的特殊控制符的意义或动作</a:t>
            </a:r>
            <a:endParaRPr lang="zh-CN" altLang="en-US" b="1" dirty="0">
              <a:latin typeface="隶书" pitchFamily="49" charset="-122"/>
              <a:ea typeface="隶书" pitchFamily="49" charset="-122"/>
            </a:endParaRPr>
          </a:p>
        </p:txBody>
      </p:sp>
      <p:graphicFrame>
        <p:nvGraphicFramePr>
          <p:cNvPr id="4" name="表格 3"/>
          <p:cNvGraphicFramePr>
            <a:graphicFrameLocks noGrp="1"/>
          </p:cNvGraphicFramePr>
          <p:nvPr/>
        </p:nvGraphicFramePr>
        <p:xfrm>
          <a:off x="500033" y="928673"/>
          <a:ext cx="8143934" cy="5429289"/>
        </p:xfrm>
        <a:graphic>
          <a:graphicData uri="http://schemas.openxmlformats.org/drawingml/2006/table">
            <a:tbl>
              <a:tblPr/>
              <a:tblGrid>
                <a:gridCol w="1006681"/>
                <a:gridCol w="1782114"/>
                <a:gridCol w="891057"/>
                <a:gridCol w="1602395"/>
                <a:gridCol w="1051925"/>
                <a:gridCol w="1809762"/>
              </a:tblGrid>
              <a:tr h="434343">
                <a:tc>
                  <a:txBody>
                    <a:bodyPr/>
                    <a:lstStyle/>
                    <a:p>
                      <a:pPr indent="269875" algn="ctr">
                        <a:spcAft>
                          <a:spcPts val="0"/>
                        </a:spcAft>
                      </a:pPr>
                      <a:r>
                        <a:rPr lang="zh-CN" sz="1600" b="1" kern="100" dirty="0">
                          <a:solidFill>
                            <a:srgbClr val="0033CC"/>
                          </a:solidFill>
                          <a:latin typeface="华文楷体" pitchFamily="2" charset="-122"/>
                          <a:ea typeface="华文楷体" pitchFamily="2" charset="-122"/>
                          <a:cs typeface="Times New Roman"/>
                        </a:rPr>
                        <a:t>符号</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7150" algn="ctr">
                        <a:spcAft>
                          <a:spcPts val="0"/>
                        </a:spcAft>
                      </a:pPr>
                      <a:r>
                        <a:rPr lang="zh-CN" sz="1600" b="1" kern="100" dirty="0">
                          <a:solidFill>
                            <a:srgbClr val="0033CC"/>
                          </a:solidFill>
                          <a:latin typeface="华文楷体" pitchFamily="2" charset="-122"/>
                          <a:ea typeface="华文楷体" pitchFamily="2" charset="-122"/>
                          <a:cs typeface="Times New Roman"/>
                        </a:rPr>
                        <a:t>意义或动作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r>
                        <a:rPr lang="zh-CN" sz="1600" b="1" kern="100" dirty="0">
                          <a:solidFill>
                            <a:srgbClr val="0033CC"/>
                          </a:solidFill>
                          <a:latin typeface="华文楷体" pitchFamily="2" charset="-122"/>
                          <a:ea typeface="华文楷体" pitchFamily="2" charset="-122"/>
                          <a:cs typeface="Times New Roman"/>
                        </a:rPr>
                        <a:t>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zh-CN" sz="1600" b="1" kern="100" dirty="0">
                          <a:solidFill>
                            <a:srgbClr val="0033CC"/>
                          </a:solidFill>
                          <a:latin typeface="华文楷体" pitchFamily="2" charset="-122"/>
                          <a:ea typeface="华文楷体" pitchFamily="2" charset="-122"/>
                          <a:cs typeface="Times New Roman"/>
                        </a:rPr>
                        <a:t>意义或动作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r>
                        <a:rPr lang="zh-CN" sz="1600" b="1" kern="100" dirty="0">
                          <a:solidFill>
                            <a:srgbClr val="0033CC"/>
                          </a:solidFill>
                          <a:latin typeface="华文楷体" pitchFamily="2" charset="-122"/>
                          <a:ea typeface="华文楷体" pitchFamily="2" charset="-122"/>
                          <a:cs typeface="Times New Roman"/>
                        </a:rPr>
                        <a:t>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zh-CN" sz="1600" b="1" kern="100" dirty="0">
                          <a:solidFill>
                            <a:srgbClr val="0033CC"/>
                          </a:solidFill>
                          <a:latin typeface="华文楷体" pitchFamily="2" charset="-122"/>
                          <a:ea typeface="华文楷体" pitchFamily="2" charset="-122"/>
                          <a:cs typeface="Times New Roman"/>
                        </a:rPr>
                        <a:t>意义或动作</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NUL</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dirty="0">
                          <a:latin typeface="华文楷体" pitchFamily="2" charset="-122"/>
                          <a:ea typeface="华文楷体" pitchFamily="2" charset="-122"/>
                          <a:cs typeface="Times New Roman"/>
                        </a:rPr>
                        <a:t>FF</a:t>
                      </a:r>
                      <a:endParaRPr lang="zh-CN" sz="16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走纸控制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ETB</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信息组传送束</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953">
                <a:tc>
                  <a:txBody>
                    <a:bodyPr/>
                    <a:lstStyle/>
                    <a:p>
                      <a:pPr indent="269875" algn="ctr">
                        <a:spcAft>
                          <a:spcPts val="0"/>
                        </a:spcAft>
                      </a:pPr>
                      <a:r>
                        <a:rPr lang="en-US" sz="1600" b="1" kern="100">
                          <a:latin typeface="华文楷体" pitchFamily="2" charset="-122"/>
                          <a:ea typeface="华文楷体" pitchFamily="2" charset="-122"/>
                          <a:cs typeface="Times New Roman"/>
                        </a:rPr>
                        <a:t>SOH</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标题开始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CR</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回车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CAN</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作废</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STX</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正文开始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SO</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移位输出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EM</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纸尽</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EXT</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正文结束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SI</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移位输入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SUB</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减</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953">
                <a:tc>
                  <a:txBody>
                    <a:bodyPr/>
                    <a:lstStyle/>
                    <a:p>
                      <a:pPr indent="269875" algn="ctr">
                        <a:spcAft>
                          <a:spcPts val="0"/>
                        </a:spcAft>
                      </a:pPr>
                      <a:r>
                        <a:rPr lang="en-US" sz="1600" b="1" kern="100">
                          <a:latin typeface="华文楷体" pitchFamily="2" charset="-122"/>
                          <a:ea typeface="华文楷体" pitchFamily="2" charset="-122"/>
                          <a:cs typeface="Times New Roman"/>
                        </a:rPr>
                        <a:t>EOT</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传输结束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3525" algn="just">
                        <a:spcAft>
                          <a:spcPts val="0"/>
                        </a:spcAft>
                      </a:pPr>
                      <a:r>
                        <a:rPr lang="en-US" sz="1600" b="1" kern="100" dirty="0">
                          <a:latin typeface="华文楷体" pitchFamily="2" charset="-122"/>
                          <a:ea typeface="华文楷体" pitchFamily="2" charset="-122"/>
                          <a:cs typeface="Times New Roman"/>
                        </a:rPr>
                        <a:t>SP</a:t>
                      </a:r>
                      <a:endParaRPr lang="zh-CN" sz="1600" b="1" kern="100" dirty="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dirty="0">
                          <a:latin typeface="华文楷体" pitchFamily="2" charset="-122"/>
                          <a:ea typeface="华文楷体" pitchFamily="2" charset="-122"/>
                          <a:cs typeface="Times New Roman"/>
                        </a:rPr>
                        <a:t>空格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ESC</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换码</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ENQ</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询问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DLE</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数据链换码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FS</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文字分隔符</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ACK</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承认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DC1</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设备控制</a:t>
                      </a:r>
                      <a:r>
                        <a:rPr lang="en-US" sz="1600" b="1" kern="100">
                          <a:latin typeface="华文楷体" pitchFamily="2" charset="-122"/>
                          <a:ea typeface="华文楷体" pitchFamily="2" charset="-122"/>
                          <a:cs typeface="Times New Roman"/>
                        </a:rPr>
                        <a:t>1</a:t>
                      </a:r>
                      <a:endParaRPr lang="zh-CN"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GS</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组分隔符</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BEL</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响铃报警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DC2</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设备控制</a:t>
                      </a:r>
                      <a:r>
                        <a:rPr lang="en-US" sz="1600" b="1" kern="100">
                          <a:latin typeface="华文楷体" pitchFamily="2" charset="-122"/>
                          <a:ea typeface="华文楷体" pitchFamily="2" charset="-122"/>
                          <a:cs typeface="Times New Roman"/>
                        </a:rPr>
                        <a:t>2</a:t>
                      </a:r>
                      <a:endParaRPr lang="zh-CN"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RS</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记录分隔符</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BS</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退一格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DC3</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设备控制</a:t>
                      </a:r>
                      <a:r>
                        <a:rPr lang="en-US" sz="1600" b="1" kern="100">
                          <a:latin typeface="华文楷体" pitchFamily="2" charset="-122"/>
                          <a:ea typeface="华文楷体" pitchFamily="2" charset="-122"/>
                          <a:cs typeface="Times New Roman"/>
                        </a:rPr>
                        <a:t>3</a:t>
                      </a:r>
                      <a:endParaRPr lang="zh-CN"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US</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单元分隔符</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HT</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横向列表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DC4</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设备控制</a:t>
                      </a:r>
                      <a:r>
                        <a:rPr lang="en-US" sz="1600" b="1" kern="100">
                          <a:latin typeface="华文楷体" pitchFamily="2" charset="-122"/>
                          <a:ea typeface="华文楷体" pitchFamily="2" charset="-122"/>
                          <a:cs typeface="Times New Roman"/>
                        </a:rPr>
                        <a:t>4</a:t>
                      </a:r>
                      <a:endParaRPr lang="zh-CN"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DEL</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删除</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953">
                <a:tc>
                  <a:txBody>
                    <a:bodyPr/>
                    <a:lstStyle/>
                    <a:p>
                      <a:pPr indent="269875" algn="ctr">
                        <a:spcAft>
                          <a:spcPts val="0"/>
                        </a:spcAft>
                      </a:pPr>
                      <a:r>
                        <a:rPr lang="en-US" sz="1600" b="1" kern="100">
                          <a:latin typeface="华文楷体" pitchFamily="2" charset="-122"/>
                          <a:ea typeface="华文楷体" pitchFamily="2" charset="-122"/>
                          <a:cs typeface="Times New Roman"/>
                        </a:rPr>
                        <a:t>LF</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换行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NAK</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否定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endParaRPr lang="en-US"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endParaRPr lang="en-US"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343">
                <a:tc>
                  <a:txBody>
                    <a:bodyPr/>
                    <a:lstStyle/>
                    <a:p>
                      <a:pPr indent="269875" algn="ctr">
                        <a:spcAft>
                          <a:spcPts val="0"/>
                        </a:spcAft>
                      </a:pPr>
                      <a:r>
                        <a:rPr lang="en-US" sz="1600" b="1" kern="100">
                          <a:latin typeface="华文楷体" pitchFamily="2" charset="-122"/>
                          <a:ea typeface="华文楷体" pitchFamily="2" charset="-122"/>
                          <a:cs typeface="Times New Roman"/>
                        </a:rPr>
                        <a:t>VT</a:t>
                      </a:r>
                      <a:endParaRPr lang="zh-CN" sz="1600" b="1" kern="100">
                        <a:latin typeface="华文楷体" pitchFamily="2" charset="-122"/>
                        <a:ea typeface="华文楷体" pitchFamily="2" charset="-122"/>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垂直列表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spcAft>
                          <a:spcPts val="0"/>
                        </a:spcAft>
                      </a:pPr>
                      <a:r>
                        <a:rPr lang="en-US" sz="1600" b="1" kern="100">
                          <a:latin typeface="华文楷体" pitchFamily="2" charset="-122"/>
                          <a:ea typeface="华文楷体" pitchFamily="2" charset="-122"/>
                          <a:cs typeface="Times New Roman"/>
                        </a:rPr>
                        <a:t>SYN</a:t>
                      </a:r>
                      <a:endParaRPr lang="zh-CN" sz="1600" b="1" kern="100">
                        <a:latin typeface="华文楷体" pitchFamily="2" charset="-122"/>
                        <a:ea typeface="华文楷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spcAft>
                          <a:spcPts val="0"/>
                        </a:spcAft>
                      </a:pPr>
                      <a:r>
                        <a:rPr lang="zh-CN" sz="1600" b="1" kern="100">
                          <a:latin typeface="华文楷体" pitchFamily="2" charset="-122"/>
                          <a:ea typeface="华文楷体" pitchFamily="2" charset="-122"/>
                          <a:cs typeface="Times New Roman"/>
                        </a:rPr>
                        <a:t>空转同步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endParaRPr lang="en-US" sz="1600" b="1" kern="10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endParaRPr lang="en-US" sz="1600" b="1" kern="100" dirty="0">
                        <a:latin typeface="华文楷体" pitchFamily="2" charset="-122"/>
                        <a:ea typeface="华文楷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261938" y="1196975"/>
            <a:ext cx="8882062" cy="3413242"/>
          </a:xfrm>
          <a:prstGeom prst="rect">
            <a:avLst/>
          </a:prstGeom>
          <a:noFill/>
          <a:ln w="9525">
            <a:noFill/>
            <a:miter lim="800000"/>
            <a:headEnd/>
            <a:tailEnd/>
          </a:ln>
        </p:spPr>
        <p:txBody>
          <a:bodyPr lIns="64008" tIns="32004" rIns="64008" bIns="32004">
            <a:spAutoFit/>
          </a:bodyPr>
          <a:lstStyle/>
          <a:p>
            <a:pPr defTabSz="639763">
              <a:lnSpc>
                <a:spcPct val="105000"/>
              </a:lnSpc>
              <a:spcBef>
                <a:spcPct val="10000"/>
              </a:spcBef>
            </a:pPr>
            <a:r>
              <a:rPr kumimoji="1" lang="zh-CN" altLang="en-US" b="1" dirty="0">
                <a:latin typeface="华文楷体" pitchFamily="2" charset="-122"/>
                <a:ea typeface="华文楷体" pitchFamily="2" charset="-122"/>
              </a:rPr>
              <a:t>   换行      </a:t>
            </a:r>
            <a:r>
              <a:rPr kumimoji="1" lang="en-US" altLang="zh-CN" b="1" dirty="0">
                <a:latin typeface="华文楷体" pitchFamily="2" charset="-122"/>
                <a:ea typeface="华文楷体" pitchFamily="2" charset="-122"/>
              </a:rPr>
              <a:t>0AH      	 10</a:t>
            </a:r>
          </a:p>
          <a:p>
            <a:pPr defTabSz="639763">
              <a:lnSpc>
                <a:spcPct val="105000"/>
              </a:lnSpc>
              <a:spcBef>
                <a:spcPct val="10000"/>
              </a:spcBef>
            </a:pPr>
            <a:r>
              <a:rPr kumimoji="1" lang="en-US" altLang="zh-CN" b="1" dirty="0">
                <a:latin typeface="华文楷体" pitchFamily="2" charset="-122"/>
                <a:ea typeface="华文楷体" pitchFamily="2" charset="-122"/>
              </a:rPr>
              <a:t>   </a:t>
            </a:r>
            <a:r>
              <a:rPr kumimoji="1" lang="zh-CN" altLang="en-US" b="1" dirty="0">
                <a:latin typeface="华文楷体" pitchFamily="2" charset="-122"/>
                <a:ea typeface="华文楷体" pitchFamily="2" charset="-122"/>
              </a:rPr>
              <a:t>回车      </a:t>
            </a:r>
            <a:r>
              <a:rPr kumimoji="1" lang="en-US" altLang="zh-CN" b="1" dirty="0">
                <a:latin typeface="华文楷体" pitchFamily="2" charset="-122"/>
                <a:ea typeface="华文楷体" pitchFamily="2" charset="-122"/>
              </a:rPr>
              <a:t>0DH        	 13</a:t>
            </a:r>
          </a:p>
          <a:p>
            <a:pPr defTabSz="639763">
              <a:lnSpc>
                <a:spcPct val="105000"/>
              </a:lnSpc>
              <a:spcBef>
                <a:spcPct val="10000"/>
              </a:spcBef>
            </a:pPr>
            <a:r>
              <a:rPr kumimoji="1" lang="en-US" altLang="zh-CN" b="1" dirty="0">
                <a:latin typeface="华文楷体" pitchFamily="2" charset="-122"/>
                <a:ea typeface="华文楷体" pitchFamily="2" charset="-122"/>
              </a:rPr>
              <a:t>   </a:t>
            </a:r>
            <a:r>
              <a:rPr kumimoji="1" lang="zh-CN" altLang="en-US" b="1" dirty="0">
                <a:latin typeface="华文楷体" pitchFamily="2" charset="-122"/>
                <a:ea typeface="华文楷体" pitchFamily="2" charset="-122"/>
              </a:rPr>
              <a:t>空格      </a:t>
            </a:r>
            <a:r>
              <a:rPr kumimoji="1" lang="en-US" altLang="zh-CN" b="1" dirty="0">
                <a:latin typeface="华文楷体" pitchFamily="2" charset="-122"/>
                <a:ea typeface="华文楷体" pitchFamily="2" charset="-122"/>
              </a:rPr>
              <a:t>20H		 </a:t>
            </a:r>
            <a:r>
              <a:rPr kumimoji="1" lang="en-US" altLang="zh-CN" b="1" dirty="0" smtClean="0">
                <a:latin typeface="华文楷体" pitchFamily="2" charset="-122"/>
                <a:ea typeface="华文楷体" pitchFamily="2" charset="-122"/>
              </a:rPr>
              <a:t>32</a:t>
            </a:r>
          </a:p>
          <a:p>
            <a:pPr defTabSz="639763">
              <a:lnSpc>
                <a:spcPct val="105000"/>
              </a:lnSpc>
              <a:spcBef>
                <a:spcPct val="10000"/>
              </a:spcBef>
            </a:pPr>
            <a:r>
              <a:rPr kumimoji="1" lang="en-US" altLang="zh-CN" b="1" dirty="0" smtClean="0">
                <a:latin typeface="华文楷体" pitchFamily="2" charset="-122"/>
                <a:ea typeface="华文楷体" pitchFamily="2" charset="-122"/>
              </a:rPr>
              <a:t>‘0</a:t>
            </a:r>
            <a:r>
              <a:rPr kumimoji="1" lang="en-US" altLang="zh-CN" b="1" dirty="0">
                <a:latin typeface="华文楷体" pitchFamily="2" charset="-122"/>
                <a:ea typeface="华文楷体" pitchFamily="2" charset="-122"/>
              </a:rPr>
              <a:t>’</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9’   30H</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39H    48</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57</a:t>
            </a:r>
          </a:p>
          <a:p>
            <a:pPr defTabSz="639763">
              <a:lnSpc>
                <a:spcPct val="105000"/>
              </a:lnSpc>
              <a:spcBef>
                <a:spcPct val="10000"/>
              </a:spcBef>
            </a:pPr>
            <a:r>
              <a:rPr kumimoji="1" lang="en-US" altLang="zh-CN" b="1" dirty="0" smtClean="0">
                <a:latin typeface="华文楷体" pitchFamily="2" charset="-122"/>
                <a:ea typeface="华文楷体" pitchFamily="2" charset="-122"/>
              </a:rPr>
              <a:t>‘</a:t>
            </a:r>
            <a:r>
              <a:rPr kumimoji="1" lang="en-US" altLang="zh-CN" b="1" dirty="0">
                <a:latin typeface="华文楷体" pitchFamily="2" charset="-122"/>
                <a:ea typeface="华文楷体" pitchFamily="2" charset="-122"/>
              </a:rPr>
              <a:t>A’</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Z’   41H</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5AH    65</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90</a:t>
            </a:r>
            <a:r>
              <a:rPr kumimoji="1" lang="zh-CN" altLang="en-US" b="1" dirty="0">
                <a:latin typeface="华文楷体" pitchFamily="2" charset="-122"/>
                <a:ea typeface="华文楷体" pitchFamily="2" charset="-122"/>
              </a:rPr>
              <a:t>（</a:t>
            </a:r>
            <a:r>
              <a:rPr kumimoji="1" lang="en-US" altLang="zh-CN" b="1" dirty="0">
                <a:solidFill>
                  <a:srgbClr val="3333FF"/>
                </a:solidFill>
                <a:latin typeface="华文楷体" pitchFamily="2" charset="-122"/>
                <a:ea typeface="华文楷体" pitchFamily="2" charset="-122"/>
              </a:rPr>
              <a:t>d</a:t>
            </a:r>
            <a:r>
              <a:rPr kumimoji="1" lang="en-US" altLang="zh-CN" b="1" baseline="-25000" dirty="0">
                <a:solidFill>
                  <a:srgbClr val="3333FF"/>
                </a:solidFill>
                <a:latin typeface="华文楷体" pitchFamily="2" charset="-122"/>
                <a:ea typeface="华文楷体" pitchFamily="2" charset="-122"/>
              </a:rPr>
              <a:t>5</a:t>
            </a:r>
            <a:r>
              <a:rPr kumimoji="1" lang="zh-CN" altLang="en-US" b="1" dirty="0">
                <a:solidFill>
                  <a:srgbClr val="3333FF"/>
                </a:solidFill>
                <a:latin typeface="华文楷体" pitchFamily="2" charset="-122"/>
                <a:ea typeface="华文楷体" pitchFamily="2" charset="-122"/>
              </a:rPr>
              <a:t>位为</a:t>
            </a:r>
            <a:r>
              <a:rPr kumimoji="1" lang="en-US" altLang="zh-CN" b="1" dirty="0">
                <a:solidFill>
                  <a:srgbClr val="3333FF"/>
                </a:solidFill>
                <a:latin typeface="华文楷体" pitchFamily="2" charset="-122"/>
                <a:ea typeface="华文楷体" pitchFamily="2" charset="-122"/>
              </a:rPr>
              <a:t>0</a:t>
            </a:r>
            <a:r>
              <a:rPr kumimoji="1" lang="zh-CN" altLang="en-US" b="1" dirty="0">
                <a:latin typeface="华文楷体" pitchFamily="2" charset="-122"/>
                <a:ea typeface="华文楷体" pitchFamily="2" charset="-122"/>
              </a:rPr>
              <a:t>）</a:t>
            </a:r>
            <a:endParaRPr kumimoji="1" lang="en-US" altLang="zh-CN" b="1" dirty="0">
              <a:latin typeface="华文楷体" pitchFamily="2" charset="-122"/>
              <a:ea typeface="华文楷体" pitchFamily="2" charset="-122"/>
            </a:endParaRPr>
          </a:p>
          <a:p>
            <a:pPr defTabSz="639763">
              <a:lnSpc>
                <a:spcPct val="105000"/>
              </a:lnSpc>
              <a:spcBef>
                <a:spcPct val="10000"/>
              </a:spcBef>
            </a:pPr>
            <a:r>
              <a:rPr kumimoji="1" lang="en-US" altLang="zh-CN" b="1" dirty="0" smtClean="0">
                <a:latin typeface="华文楷体" pitchFamily="2" charset="-122"/>
                <a:ea typeface="华文楷体" pitchFamily="2" charset="-122"/>
              </a:rPr>
              <a:t>‘</a:t>
            </a:r>
            <a:r>
              <a:rPr kumimoji="1" lang="en-US" altLang="zh-CN" b="1" dirty="0">
                <a:latin typeface="华文楷体" pitchFamily="2" charset="-122"/>
                <a:ea typeface="华文楷体" pitchFamily="2" charset="-122"/>
              </a:rPr>
              <a:t>a’</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z’   61H</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7AH    97</a:t>
            </a:r>
            <a:r>
              <a:rPr kumimoji="1" lang="zh-CN" altLang="en-US" b="1" dirty="0">
                <a:latin typeface="华文楷体" pitchFamily="2" charset="-122"/>
                <a:ea typeface="华文楷体" pitchFamily="2" charset="-122"/>
              </a:rPr>
              <a:t>～</a:t>
            </a:r>
            <a:r>
              <a:rPr kumimoji="1" lang="en-US" altLang="zh-CN" b="1" dirty="0">
                <a:latin typeface="华文楷体" pitchFamily="2" charset="-122"/>
                <a:ea typeface="华文楷体" pitchFamily="2" charset="-122"/>
              </a:rPr>
              <a:t>122</a:t>
            </a:r>
            <a:r>
              <a:rPr kumimoji="1" lang="zh-CN" altLang="en-US" b="1" dirty="0">
                <a:latin typeface="华文楷体" pitchFamily="2" charset="-122"/>
                <a:ea typeface="华文楷体" pitchFamily="2" charset="-122"/>
              </a:rPr>
              <a:t>（</a:t>
            </a:r>
            <a:r>
              <a:rPr kumimoji="1" lang="en-US" altLang="zh-CN" b="1" dirty="0">
                <a:solidFill>
                  <a:srgbClr val="3333FF"/>
                </a:solidFill>
                <a:latin typeface="华文楷体" pitchFamily="2" charset="-122"/>
                <a:ea typeface="华文楷体" pitchFamily="2" charset="-122"/>
              </a:rPr>
              <a:t>d</a:t>
            </a:r>
            <a:r>
              <a:rPr kumimoji="1" lang="en-US" altLang="zh-CN" b="1" baseline="-25000" dirty="0">
                <a:solidFill>
                  <a:srgbClr val="3333FF"/>
                </a:solidFill>
                <a:latin typeface="华文楷体" pitchFamily="2" charset="-122"/>
                <a:ea typeface="华文楷体" pitchFamily="2" charset="-122"/>
              </a:rPr>
              <a:t>5</a:t>
            </a:r>
            <a:r>
              <a:rPr kumimoji="1" lang="zh-CN" altLang="en-US" b="1" dirty="0">
                <a:solidFill>
                  <a:srgbClr val="3333FF"/>
                </a:solidFill>
                <a:latin typeface="华文楷体" pitchFamily="2" charset="-122"/>
                <a:ea typeface="华文楷体" pitchFamily="2" charset="-122"/>
              </a:rPr>
              <a:t>位为</a:t>
            </a:r>
            <a:r>
              <a:rPr kumimoji="1" lang="en-US" altLang="zh-CN" b="1" dirty="0">
                <a:solidFill>
                  <a:srgbClr val="3333FF"/>
                </a:solidFill>
                <a:latin typeface="华文楷体" pitchFamily="2" charset="-122"/>
                <a:ea typeface="华文楷体" pitchFamily="2" charset="-122"/>
              </a:rPr>
              <a:t>1</a:t>
            </a:r>
            <a:r>
              <a:rPr kumimoji="1" lang="zh-CN" altLang="en-US" b="1" dirty="0">
                <a:latin typeface="华文楷体" pitchFamily="2" charset="-122"/>
                <a:ea typeface="华文楷体" pitchFamily="2" charset="-122"/>
              </a:rPr>
              <a:t>）</a:t>
            </a:r>
            <a:endParaRPr kumimoji="1" lang="en-US" altLang="zh-CN" b="1" dirty="0">
              <a:latin typeface="华文楷体" pitchFamily="2" charset="-122"/>
              <a:ea typeface="华文楷体" pitchFamily="2" charset="-122"/>
            </a:endParaRPr>
          </a:p>
        </p:txBody>
      </p:sp>
      <p:sp>
        <p:nvSpPr>
          <p:cNvPr id="60420" name="Rectangle 5"/>
          <p:cNvSpPr>
            <a:spLocks noChangeArrowheads="1"/>
          </p:cNvSpPr>
          <p:nvPr/>
        </p:nvSpPr>
        <p:spPr bwMode="auto">
          <a:xfrm>
            <a:off x="323528" y="4869160"/>
            <a:ext cx="8568952" cy="1077218"/>
          </a:xfrm>
          <a:prstGeom prst="rect">
            <a:avLst/>
          </a:prstGeom>
          <a:noFill/>
          <a:ln w="25400">
            <a:noFill/>
            <a:miter lim="800000"/>
            <a:headEnd/>
            <a:tailEnd/>
          </a:ln>
        </p:spPr>
        <p:txBody>
          <a:bodyPr wrap="square">
            <a:spAutoFit/>
          </a:bodyPr>
          <a:lstStyle/>
          <a:p>
            <a:r>
              <a:rPr kumimoji="1" lang="zh-CN" altLang="en-US" b="1" dirty="0">
                <a:solidFill>
                  <a:srgbClr val="A50021"/>
                </a:solidFill>
                <a:latin typeface="华文楷体" pitchFamily="2" charset="-122"/>
                <a:ea typeface="华文楷体" pitchFamily="2" charset="-122"/>
              </a:rPr>
              <a:t>例如：“</a:t>
            </a:r>
            <a:r>
              <a:rPr kumimoji="1" lang="en-US" altLang="zh-CN" b="1" dirty="0">
                <a:solidFill>
                  <a:srgbClr val="A50021"/>
                </a:solidFill>
                <a:latin typeface="华文楷体" pitchFamily="2" charset="-122"/>
                <a:ea typeface="华文楷体" pitchFamily="2" charset="-122"/>
              </a:rPr>
              <a:t>a”</a:t>
            </a:r>
            <a:r>
              <a:rPr kumimoji="1" lang="zh-CN" altLang="en-US" b="1" dirty="0">
                <a:solidFill>
                  <a:srgbClr val="A50021"/>
                </a:solidFill>
                <a:latin typeface="华文楷体" pitchFamily="2" charset="-122"/>
                <a:ea typeface="华文楷体" pitchFamily="2" charset="-122"/>
              </a:rPr>
              <a:t>字符的编码为</a:t>
            </a:r>
            <a:r>
              <a:rPr kumimoji="1" lang="en-US" altLang="zh-CN" b="1" dirty="0">
                <a:solidFill>
                  <a:srgbClr val="A50021"/>
                </a:solidFill>
                <a:latin typeface="华文楷体" pitchFamily="2" charset="-122"/>
                <a:ea typeface="华文楷体" pitchFamily="2" charset="-122"/>
              </a:rPr>
              <a:t>01100001</a:t>
            </a:r>
            <a:r>
              <a:rPr kumimoji="1" lang="zh-CN" altLang="en-US" b="1" dirty="0">
                <a:solidFill>
                  <a:srgbClr val="A50021"/>
                </a:solidFill>
                <a:latin typeface="华文楷体" pitchFamily="2" charset="-122"/>
                <a:ea typeface="华文楷体" pitchFamily="2" charset="-122"/>
              </a:rPr>
              <a:t>，对应的十进制数是</a:t>
            </a:r>
            <a:r>
              <a:rPr kumimoji="1" lang="en-US" altLang="zh-CN" b="1" dirty="0">
                <a:solidFill>
                  <a:srgbClr val="A50021"/>
                </a:solidFill>
                <a:latin typeface="华文楷体" pitchFamily="2" charset="-122"/>
                <a:ea typeface="华文楷体" pitchFamily="2" charset="-122"/>
              </a:rPr>
              <a:t>97</a:t>
            </a:r>
            <a:endParaRPr kumimoji="1" lang="zh-CN" altLang="en-US" b="1" dirty="0">
              <a:latin typeface="华文楷体" pitchFamily="2" charset="-122"/>
              <a:ea typeface="华文楷体" pitchFamily="2" charset="-122"/>
            </a:endParaRPr>
          </a:p>
        </p:txBody>
      </p:sp>
      <p:sp>
        <p:nvSpPr>
          <p:cNvPr id="60421" name="Rectangle 6"/>
          <p:cNvSpPr>
            <a:spLocks noChangeArrowheads="1"/>
          </p:cNvSpPr>
          <p:nvPr/>
        </p:nvSpPr>
        <p:spPr bwMode="auto">
          <a:xfrm>
            <a:off x="107950" y="611188"/>
            <a:ext cx="3467100" cy="585787"/>
          </a:xfrm>
          <a:prstGeom prst="rect">
            <a:avLst/>
          </a:prstGeom>
          <a:noFill/>
          <a:ln w="25400">
            <a:noFill/>
            <a:miter lim="800000"/>
            <a:headEnd/>
            <a:tailEnd/>
          </a:ln>
        </p:spPr>
        <p:txBody>
          <a:bodyPr wrap="none">
            <a:spAutoFit/>
          </a:bodyPr>
          <a:lstStyle/>
          <a:p>
            <a:pPr algn="ctr"/>
            <a:r>
              <a:rPr kumimoji="1" lang="zh-CN" altLang="en-US" sz="3200" b="1">
                <a:solidFill>
                  <a:srgbClr val="A50021"/>
                </a:solidFill>
                <a:latin typeface="华文楷体" pitchFamily="2" charset="-122"/>
                <a:ea typeface="华文楷体" pitchFamily="2" charset="-122"/>
              </a:rPr>
              <a:t>需记字符和规律：</a:t>
            </a:r>
          </a:p>
        </p:txBody>
      </p:sp>
      <p:sp>
        <p:nvSpPr>
          <p:cNvPr id="9"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43" name="Text Box 7"/>
          <p:cNvSpPr txBox="1">
            <a:spLocks noChangeArrowheads="1"/>
          </p:cNvSpPr>
          <p:nvPr/>
        </p:nvSpPr>
        <p:spPr bwMode="auto">
          <a:xfrm>
            <a:off x="571471" y="1571613"/>
            <a:ext cx="7999441" cy="1424109"/>
          </a:xfrm>
          <a:prstGeom prst="rect">
            <a:avLst/>
          </a:prstGeom>
          <a:solidFill>
            <a:srgbClr val="FFFFFF"/>
          </a:solidFill>
          <a:ln w="9525">
            <a:noFill/>
            <a:miter lim="800000"/>
            <a:headEnd/>
            <a:tailEnd/>
          </a:ln>
          <a:effectLst>
            <a:prstShdw prst="shdw17" dist="17961" dir="2700000">
              <a:srgbClr val="999999"/>
            </a:prstShdw>
          </a:effectLst>
        </p:spPr>
        <p:txBody>
          <a:bodyPr wrap="square" lIns="90000" tIns="46800" rIns="90000" bIns="46800">
            <a:spAutoFit/>
          </a:bodyPr>
          <a:lstStyle/>
          <a:p>
            <a:pPr>
              <a:lnSpc>
                <a:spcPct val="120000"/>
              </a:lnSpc>
              <a:spcBef>
                <a:spcPct val="50000"/>
              </a:spcBef>
            </a:pPr>
            <a:r>
              <a:rPr lang="en-US" altLang="zh-CN" sz="2400" b="1" dirty="0" smtClean="0">
                <a:solidFill>
                  <a:srgbClr val="C00000"/>
                </a:solidFill>
                <a:latin typeface="方正姚体" pitchFamily="2" charset="-122"/>
                <a:ea typeface="方正姚体" pitchFamily="2" charset="-122"/>
              </a:rPr>
              <a:t>【</a:t>
            </a:r>
            <a:r>
              <a:rPr lang="zh-CN" altLang="en-US" sz="2400" b="1" dirty="0" smtClean="0">
                <a:solidFill>
                  <a:srgbClr val="C00000"/>
                </a:solidFill>
                <a:latin typeface="方正姚体" pitchFamily="2" charset="-122"/>
                <a:ea typeface="方正姚体" pitchFamily="2" charset="-122"/>
              </a:rPr>
              <a:t>情景问题</a:t>
            </a:r>
            <a:r>
              <a:rPr lang="en-US" sz="2400" b="1" dirty="0" smtClean="0">
                <a:solidFill>
                  <a:srgbClr val="C00000"/>
                </a:solidFill>
                <a:latin typeface="方正姚体" pitchFamily="2" charset="-122"/>
                <a:ea typeface="方正姚体" pitchFamily="2" charset="-122"/>
              </a:rPr>
              <a:t>2-2</a:t>
            </a:r>
            <a:r>
              <a:rPr lang="en-US" altLang="zh-CN" sz="2400" b="1" dirty="0" smtClean="0">
                <a:solidFill>
                  <a:srgbClr val="C00000"/>
                </a:solidFill>
                <a:latin typeface="方正姚体" pitchFamily="2" charset="-122"/>
                <a:ea typeface="方正姚体" pitchFamily="2" charset="-122"/>
              </a:rPr>
              <a:t>】 </a:t>
            </a:r>
            <a:r>
              <a:rPr lang="zh-CN" altLang="en-US" sz="2400" b="1" dirty="0" smtClean="0">
                <a:solidFill>
                  <a:srgbClr val="C00000"/>
                </a:solidFill>
                <a:latin typeface="方正姚体" pitchFamily="2" charset="-122"/>
                <a:ea typeface="方正姚体" pitchFamily="2" charset="-122"/>
              </a:rPr>
              <a:t>下面是我们能从计算机中看到的拉丁字母表的一部分，这个表与英文字母表以及我们的汉字表有什么不同和相同呢？</a:t>
            </a:r>
            <a:endParaRPr lang="zh-CN" altLang="en-US" sz="2800" b="1" dirty="0">
              <a:solidFill>
                <a:srgbClr val="C00000"/>
              </a:solidFill>
              <a:latin typeface="方正姚体" pitchFamily="2" charset="-122"/>
              <a:ea typeface="方正姚体" pitchFamily="2" charset="-122"/>
            </a:endParaRPr>
          </a:p>
        </p:txBody>
      </p:sp>
      <p:sp>
        <p:nvSpPr>
          <p:cNvPr id="48135"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rPr>
              <a:t>   2.3 </a:t>
            </a:r>
            <a:r>
              <a:rPr kumimoji="0" lang="zh-CN" altLang="en-US" b="1">
                <a:solidFill>
                  <a:srgbClr val="FFFF00"/>
                </a:solidFill>
              </a:rPr>
              <a:t>字符信息编码与标准交换</a:t>
            </a:r>
          </a:p>
        </p:txBody>
      </p:sp>
      <p:sp>
        <p:nvSpPr>
          <p:cNvPr id="48136" name="TextBox 8"/>
          <p:cNvSpPr txBox="1">
            <a:spLocks noChangeArrowheads="1"/>
          </p:cNvSpPr>
          <p:nvPr/>
        </p:nvSpPr>
        <p:spPr bwMode="auto">
          <a:xfrm>
            <a:off x="107504" y="692696"/>
            <a:ext cx="5832475" cy="584775"/>
          </a:xfrm>
          <a:prstGeom prst="rect">
            <a:avLst/>
          </a:prstGeom>
          <a:noFill/>
          <a:ln w="9525">
            <a:noFill/>
            <a:miter lim="800000"/>
            <a:headEnd/>
            <a:tailEnd/>
          </a:ln>
        </p:spPr>
        <p:txBody>
          <a:bodyPr>
            <a:spAutoFit/>
          </a:bodyPr>
          <a:lstStyle/>
          <a:p>
            <a:pPr marL="0" lvl="2" eaLnBrk="1" hangingPunct="1"/>
            <a:r>
              <a:rPr lang="en-US" altLang="zh-CN" b="1" dirty="0">
                <a:solidFill>
                  <a:schemeClr val="accent2">
                    <a:lumMod val="50000"/>
                  </a:schemeClr>
                </a:solidFill>
                <a:latin typeface="华文楷体" pitchFamily="2" charset="-122"/>
                <a:ea typeface="华文楷体" pitchFamily="2" charset="-122"/>
              </a:rPr>
              <a:t>2.3.2  </a:t>
            </a:r>
            <a:r>
              <a:rPr lang="zh-CN" altLang="zh-CN" b="1" dirty="0">
                <a:solidFill>
                  <a:schemeClr val="accent2">
                    <a:lumMod val="50000"/>
                  </a:schemeClr>
                </a:solidFill>
                <a:latin typeface="华文楷体" pitchFamily="2" charset="-122"/>
                <a:ea typeface="华文楷体" pitchFamily="2" charset="-122"/>
              </a:rPr>
              <a:t>西文字符的</a:t>
            </a:r>
            <a:r>
              <a:rPr lang="zh-CN" altLang="zh-CN" b="1" dirty="0" smtClean="0">
                <a:solidFill>
                  <a:schemeClr val="accent2">
                    <a:lumMod val="50000"/>
                  </a:schemeClr>
                </a:solidFill>
                <a:latin typeface="华文楷体" pitchFamily="2" charset="-122"/>
                <a:ea typeface="华文楷体" pitchFamily="2" charset="-122"/>
              </a:rPr>
              <a:t>编码</a:t>
            </a:r>
            <a:endParaRPr lang="zh-CN" altLang="zh-CN" b="1" dirty="0">
              <a:solidFill>
                <a:schemeClr val="accent2">
                  <a:lumMod val="50000"/>
                </a:schemeClr>
              </a:solidFill>
              <a:latin typeface="华文楷体" pitchFamily="2" charset="-122"/>
              <a:ea typeface="华文楷体" pitchFamily="2" charset="-122"/>
            </a:endParaRPr>
          </a:p>
        </p:txBody>
      </p:sp>
      <p:pic>
        <p:nvPicPr>
          <p:cNvPr id="105474" name="Picture 2"/>
          <p:cNvPicPr>
            <a:picLocks noChangeAspect="1" noChangeArrowheads="1"/>
          </p:cNvPicPr>
          <p:nvPr/>
        </p:nvPicPr>
        <p:blipFill>
          <a:blip r:embed="rId2" cstate="print"/>
          <a:srcRect/>
          <a:stretch>
            <a:fillRect/>
          </a:stretch>
        </p:blipFill>
        <p:spPr bwMode="auto">
          <a:xfrm>
            <a:off x="2714612" y="3357562"/>
            <a:ext cx="3857652" cy="268583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43"/>
                                        </p:tgtEl>
                                        <p:attrNameLst>
                                          <p:attrName>style.visibility</p:attrName>
                                        </p:attrNameLst>
                                      </p:cBhvr>
                                      <p:to>
                                        <p:strVal val="visible"/>
                                      </p:to>
                                    </p:set>
                                    <p:animEffect transition="in" filter="blinds(horizontal)">
                                      <p:cBhvr>
                                        <p:cTn id="7"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188913" y="2090738"/>
            <a:ext cx="8696325" cy="1643062"/>
          </a:xfrm>
          <a:prstGeom prst="rect">
            <a:avLst/>
          </a:prstGeom>
          <a:noFill/>
          <a:ln w="9525">
            <a:noFill/>
            <a:miter lim="800000"/>
            <a:headEnd/>
            <a:tailEnd/>
          </a:ln>
        </p:spPr>
        <p:txBody>
          <a:bodyPr>
            <a:spAutoFit/>
          </a:bodyPr>
          <a:lstStyle/>
          <a:p>
            <a:pPr eaLnBrk="1" hangingPunct="1">
              <a:lnSpc>
                <a:spcPct val="105000"/>
              </a:lnSpc>
            </a:pPr>
            <a:r>
              <a:rPr lang="en-US" altLang="zh-CN" b="1" dirty="0">
                <a:latin typeface="华文楷体" pitchFamily="2" charset="-122"/>
                <a:ea typeface="华文楷体" pitchFamily="2" charset="-122"/>
              </a:rPr>
              <a:t>     </a:t>
            </a:r>
            <a:r>
              <a:rPr lang="zh-CN" altLang="zh-CN" b="1" dirty="0">
                <a:solidFill>
                  <a:srgbClr val="0033CC"/>
                </a:solidFill>
                <a:latin typeface="华文楷体" pitchFamily="2" charset="-122"/>
                <a:ea typeface="华文楷体" pitchFamily="2" charset="-122"/>
              </a:rPr>
              <a:t>1</a:t>
            </a:r>
            <a:r>
              <a:rPr lang="en-US" altLang="zh-CN" b="1" dirty="0">
                <a:solidFill>
                  <a:srgbClr val="0033CC"/>
                </a:solidFill>
                <a:latin typeface="华文楷体" pitchFamily="2" charset="-122"/>
                <a:ea typeface="华文楷体" pitchFamily="2" charset="-122"/>
              </a:rPr>
              <a:t>. </a:t>
            </a:r>
            <a:r>
              <a:rPr lang="zh-CN" altLang="zh-CN" b="1" dirty="0">
                <a:solidFill>
                  <a:srgbClr val="0033CC"/>
                </a:solidFill>
                <a:latin typeface="华文楷体" pitchFamily="2" charset="-122"/>
                <a:ea typeface="华文楷体" pitchFamily="2" charset="-122"/>
              </a:rPr>
              <a:t>字数多。 </a:t>
            </a:r>
            <a:r>
              <a:rPr lang="zh-CN" altLang="zh-CN" b="1" dirty="0">
                <a:latin typeface="华文楷体" pitchFamily="2" charset="-122"/>
                <a:ea typeface="华文楷体" pitchFamily="2" charset="-122"/>
              </a:rPr>
              <a:t>共6万左右，需要的编码多。</a:t>
            </a:r>
          </a:p>
          <a:p>
            <a:pPr eaLnBrk="1" hangingPunct="1">
              <a:lnSpc>
                <a:spcPct val="105000"/>
              </a:lnSpc>
            </a:pPr>
            <a:r>
              <a:rPr lang="zh-CN" altLang="zh-CN" b="1" dirty="0">
                <a:latin typeface="华文楷体" pitchFamily="2" charset="-122"/>
                <a:ea typeface="华文楷体" pitchFamily="2" charset="-122"/>
              </a:rPr>
              <a:t>     </a:t>
            </a:r>
            <a:r>
              <a:rPr lang="zh-CN" altLang="zh-CN" b="1" dirty="0">
                <a:solidFill>
                  <a:srgbClr val="0033CC"/>
                </a:solidFill>
                <a:latin typeface="华文楷体" pitchFamily="2" charset="-122"/>
                <a:ea typeface="华文楷体" pitchFamily="2" charset="-122"/>
              </a:rPr>
              <a:t>2</a:t>
            </a:r>
            <a:r>
              <a:rPr lang="en-US" altLang="zh-CN" b="1" dirty="0">
                <a:solidFill>
                  <a:srgbClr val="0033CC"/>
                </a:solidFill>
                <a:latin typeface="华文楷体" pitchFamily="2" charset="-122"/>
                <a:ea typeface="华文楷体" pitchFamily="2" charset="-122"/>
              </a:rPr>
              <a:t>. </a:t>
            </a:r>
            <a:r>
              <a:rPr lang="zh-CN" altLang="zh-CN" b="1" dirty="0">
                <a:solidFill>
                  <a:srgbClr val="0033CC"/>
                </a:solidFill>
                <a:latin typeface="华文楷体" pitchFamily="2" charset="-122"/>
                <a:ea typeface="华文楷体" pitchFamily="2" charset="-122"/>
              </a:rPr>
              <a:t>字形复杂。</a:t>
            </a:r>
            <a:r>
              <a:rPr lang="zh-CN" altLang="zh-CN" b="1" dirty="0">
                <a:latin typeface="华文楷体" pitchFamily="2" charset="-122"/>
                <a:ea typeface="华文楷体" pitchFamily="2" charset="-122"/>
              </a:rPr>
              <a:t> 20画以上需要字模点阵多。</a:t>
            </a:r>
          </a:p>
          <a:p>
            <a:pPr eaLnBrk="1" hangingPunct="1">
              <a:lnSpc>
                <a:spcPct val="105000"/>
              </a:lnSpc>
            </a:pPr>
            <a:r>
              <a:rPr lang="zh-CN" altLang="zh-CN" b="1" dirty="0">
                <a:solidFill>
                  <a:srgbClr val="0033CC"/>
                </a:solidFill>
                <a:latin typeface="华文楷体" pitchFamily="2" charset="-122"/>
                <a:ea typeface="华文楷体" pitchFamily="2" charset="-122"/>
              </a:rPr>
              <a:t>     3</a:t>
            </a:r>
            <a:r>
              <a:rPr lang="en-US" altLang="zh-CN" b="1" dirty="0">
                <a:solidFill>
                  <a:srgbClr val="0033CC"/>
                </a:solidFill>
                <a:latin typeface="华文楷体" pitchFamily="2" charset="-122"/>
                <a:ea typeface="华文楷体" pitchFamily="2" charset="-122"/>
              </a:rPr>
              <a:t>. </a:t>
            </a:r>
            <a:r>
              <a:rPr lang="zh-CN" altLang="zh-CN" b="1" dirty="0">
                <a:solidFill>
                  <a:srgbClr val="0033CC"/>
                </a:solidFill>
                <a:latin typeface="华文楷体" pitchFamily="2" charset="-122"/>
                <a:ea typeface="华文楷体" pitchFamily="2" charset="-122"/>
              </a:rPr>
              <a:t>同音字多。 </a:t>
            </a:r>
            <a:r>
              <a:rPr lang="zh-CN" altLang="zh-CN" b="1" dirty="0">
                <a:latin typeface="华文楷体" pitchFamily="2" charset="-122"/>
                <a:ea typeface="华文楷体" pitchFamily="2" charset="-122"/>
              </a:rPr>
              <a:t>需要输入方法灵活。</a:t>
            </a:r>
          </a:p>
        </p:txBody>
      </p:sp>
      <p:sp>
        <p:nvSpPr>
          <p:cNvPr id="204803" name="Rectangle 3"/>
          <p:cNvSpPr>
            <a:spLocks noChangeArrowheads="1"/>
          </p:cNvSpPr>
          <p:nvPr/>
        </p:nvSpPr>
        <p:spPr bwMode="auto">
          <a:xfrm>
            <a:off x="561975" y="4322763"/>
            <a:ext cx="7951788" cy="1258887"/>
          </a:xfrm>
          <a:prstGeom prst="rect">
            <a:avLst/>
          </a:prstGeom>
          <a:noFill/>
          <a:ln w="9525">
            <a:noFill/>
            <a:miter lim="800000"/>
            <a:headEnd/>
            <a:tailEnd/>
          </a:ln>
          <a:effectLst>
            <a:prstShdw prst="shdw17" dist="17961" dir="2700000">
              <a:srgbClr val="001F00"/>
            </a:prstShdw>
          </a:effectLst>
        </p:spPr>
        <p:txBody>
          <a:bodyPr anchor="ctr"/>
          <a:lstStyle/>
          <a:p>
            <a:pPr eaLnBrk="1" hangingPunct="1">
              <a:lnSpc>
                <a:spcPct val="125000"/>
              </a:lnSpc>
            </a:pPr>
            <a:r>
              <a:rPr kumimoji="0" lang="en-US" altLang="zh-CN" sz="1600" b="1" dirty="0">
                <a:solidFill>
                  <a:schemeClr val="accent1">
                    <a:lumMod val="75000"/>
                  </a:schemeClr>
                </a:solidFill>
                <a:latin typeface="华文楷体" pitchFamily="2" charset="-122"/>
                <a:ea typeface="华文楷体" pitchFamily="2" charset="-122"/>
              </a:rPr>
              <a:t>	</a:t>
            </a:r>
            <a:r>
              <a:rPr kumimoji="0" lang="zh-CN" altLang="en-US" b="1" dirty="0">
                <a:solidFill>
                  <a:schemeClr val="accent1">
                    <a:lumMod val="75000"/>
                  </a:schemeClr>
                </a:solidFill>
                <a:latin typeface="华文楷体" pitchFamily="2" charset="-122"/>
                <a:ea typeface="华文楷体" pitchFamily="2" charset="-122"/>
              </a:rPr>
              <a:t>计算机对于汉字的处理实际上就是对各种汉字代码进行转换。</a:t>
            </a:r>
            <a:endParaRPr kumimoji="0" lang="zh-CN" altLang="zh-CN" dirty="0">
              <a:solidFill>
                <a:schemeClr val="accent1">
                  <a:lumMod val="75000"/>
                </a:schemeClr>
              </a:solidFill>
              <a:latin typeface="华文楷体" pitchFamily="2" charset="-122"/>
              <a:ea typeface="华文楷体" pitchFamily="2" charset="-122"/>
            </a:endParaRPr>
          </a:p>
        </p:txBody>
      </p:sp>
      <p:sp>
        <p:nvSpPr>
          <p:cNvPr id="2" name="矩形 1"/>
          <p:cNvSpPr/>
          <p:nvPr/>
        </p:nvSpPr>
        <p:spPr>
          <a:xfrm>
            <a:off x="467544" y="1412776"/>
            <a:ext cx="2244725" cy="609600"/>
          </a:xfrm>
          <a:prstGeom prst="rect">
            <a:avLst/>
          </a:prstGeom>
          <a:solidFill>
            <a:schemeClr val="accent1">
              <a:lumMod val="90000"/>
            </a:schemeClr>
          </a:solidFill>
        </p:spPr>
        <p:txBody>
          <a:bodyPr wrap="none">
            <a:spAutoFit/>
          </a:bodyPr>
          <a:lstStyle/>
          <a:p>
            <a:pPr eaLnBrk="1" hangingPunct="1">
              <a:lnSpc>
                <a:spcPct val="105000"/>
              </a:lnSpc>
              <a:defRPr/>
            </a:pPr>
            <a:r>
              <a:rPr lang="zh-CN" altLang="zh-CN" b="1" dirty="0">
                <a:latin typeface="隶书" pitchFamily="49" charset="-122"/>
                <a:ea typeface="隶书" pitchFamily="49" charset="-122"/>
              </a:rPr>
              <a:t>汉字的特点</a:t>
            </a:r>
          </a:p>
        </p:txBody>
      </p:sp>
      <p:sp>
        <p:nvSpPr>
          <p:cNvPr id="51205"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
        <p:nvSpPr>
          <p:cNvPr id="6" name="矩形 5"/>
          <p:cNvSpPr/>
          <p:nvPr/>
        </p:nvSpPr>
        <p:spPr>
          <a:xfrm>
            <a:off x="179512" y="692696"/>
            <a:ext cx="4019049" cy="584775"/>
          </a:xfrm>
          <a:prstGeom prst="rect">
            <a:avLst/>
          </a:prstGeom>
          <a:noFill/>
          <a:ln w="9525">
            <a:noFill/>
            <a:miter lim="800000"/>
            <a:headEnd/>
            <a:tailEnd/>
          </a:ln>
        </p:spPr>
        <p:txBody>
          <a:bodyPr>
            <a:spAutoFit/>
          </a:bodyPr>
          <a:lstStyle/>
          <a:p>
            <a:pPr marL="0" lvl="2" eaLnBrk="1" hangingPunct="1"/>
            <a:r>
              <a:rPr lang="en-US" altLang="zh-CN" b="1" dirty="0" smtClean="0">
                <a:solidFill>
                  <a:schemeClr val="accent2">
                    <a:lumMod val="50000"/>
                  </a:schemeClr>
                </a:solidFill>
                <a:latin typeface="华文楷体" pitchFamily="2" charset="-122"/>
                <a:ea typeface="华文楷体" pitchFamily="2" charset="-122"/>
              </a:rPr>
              <a:t>2.3.3  </a:t>
            </a:r>
            <a:r>
              <a:rPr lang="zh-CN" altLang="en-US" b="1" dirty="0" smtClean="0">
                <a:solidFill>
                  <a:schemeClr val="accent2">
                    <a:lumMod val="50000"/>
                  </a:schemeClr>
                </a:solidFill>
                <a:latin typeface="华文楷体" pitchFamily="2" charset="-122"/>
                <a:ea typeface="华文楷体" pitchFamily="2" charset="-122"/>
              </a:rPr>
              <a:t>汉字信息</a:t>
            </a:r>
            <a:r>
              <a:rPr lang="zh-CN" altLang="zh-CN" b="1" dirty="0" smtClean="0">
                <a:solidFill>
                  <a:schemeClr val="accent2">
                    <a:lumMod val="50000"/>
                  </a:schemeClr>
                </a:solidFill>
                <a:latin typeface="华文楷体" pitchFamily="2" charset="-122"/>
                <a:ea typeface="华文楷体" pitchFamily="2" charset="-122"/>
              </a:rPr>
              <a:t>的编码</a:t>
            </a:r>
            <a:endParaRPr lang="zh-CN" altLang="zh-CN" b="1" dirty="0">
              <a:solidFill>
                <a:schemeClr val="accent2">
                  <a:lumMod val="50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Effect transition="in" filter="strips(upRight)">
                                      <p:cBhvr>
                                        <p:cTn id="17" dur="500"/>
                                        <p:tgtEl>
                                          <p:spTgt spid="204802">
                                            <p:txEl>
                                              <p:pRg st="2" end="2"/>
                                            </p:txEl>
                                          </p:spTgt>
                                        </p:tgtEl>
                                      </p:cBhvr>
                                    </p:animEffect>
                                  </p:childTnLst>
                                </p:cTn>
                              </p:par>
                            </p:childTnLst>
                          </p:cTn>
                        </p:par>
                        <p:par>
                          <p:cTn id="18" fill="hold" nodeType="afterGroup">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204803"/>
                                        </p:tgtEl>
                                        <p:attrNameLst>
                                          <p:attrName>style.visibility</p:attrName>
                                        </p:attrNameLst>
                                      </p:cBhvr>
                                      <p:to>
                                        <p:strVal val="visible"/>
                                      </p:to>
                                    </p:set>
                                    <p:anim calcmode="lin" valueType="num">
                                      <p:cBhvr>
                                        <p:cTn id="21" dur="500" fill="hold"/>
                                        <p:tgtEl>
                                          <p:spTgt spid="204803"/>
                                        </p:tgtEl>
                                        <p:attrNameLst>
                                          <p:attrName>ppt_w</p:attrName>
                                        </p:attrNameLst>
                                      </p:cBhvr>
                                      <p:tavLst>
                                        <p:tav tm="0">
                                          <p:val>
                                            <p:fltVal val="0"/>
                                          </p:val>
                                        </p:tav>
                                        <p:tav tm="100000">
                                          <p:val>
                                            <p:strVal val="#ppt_w"/>
                                          </p:val>
                                        </p:tav>
                                      </p:tavLst>
                                    </p:anim>
                                    <p:anim calcmode="lin" valueType="num">
                                      <p:cBhvr>
                                        <p:cTn id="22" dur="500" fill="hold"/>
                                        <p:tgtEl>
                                          <p:spTgt spid="204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P spid="2048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箭头连接符 18"/>
          <p:cNvCxnSpPr>
            <a:stCxn id="15" idx="2"/>
            <a:endCxn id="16" idx="0"/>
          </p:cNvCxnSpPr>
          <p:nvPr/>
        </p:nvCxnSpPr>
        <p:spPr bwMode="auto">
          <a:xfrm flipH="1">
            <a:off x="4500562" y="3958998"/>
            <a:ext cx="160546" cy="139882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7170"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2.1  </a:t>
            </a:r>
            <a:r>
              <a:rPr kumimoji="0" lang="zh-CN" altLang="en-US" b="1" dirty="0">
                <a:solidFill>
                  <a:srgbClr val="FFFF00"/>
                </a:solidFill>
                <a:latin typeface="方正姚体" pitchFamily="2" charset="-122"/>
                <a:ea typeface="方正姚体" pitchFamily="2" charset="-122"/>
              </a:rPr>
              <a:t>计算机</a:t>
            </a:r>
            <a:r>
              <a:rPr kumimoji="0" lang="zh-CN" altLang="en-US" b="1" dirty="0" smtClean="0">
                <a:solidFill>
                  <a:srgbClr val="FFFF00"/>
                </a:solidFill>
                <a:latin typeface="方正姚体" pitchFamily="2" charset="-122"/>
                <a:ea typeface="方正姚体" pitchFamily="2" charset="-122"/>
              </a:rPr>
              <a:t>中基于“实现计算”的</a:t>
            </a:r>
            <a:r>
              <a:rPr kumimoji="0" lang="zh-CN" altLang="en-US" b="1" dirty="0">
                <a:solidFill>
                  <a:srgbClr val="FFFF00"/>
                </a:solidFill>
                <a:latin typeface="方正姚体" pitchFamily="2" charset="-122"/>
                <a:ea typeface="方正姚体" pitchFamily="2" charset="-122"/>
              </a:rPr>
              <a:t>数制及其转换</a:t>
            </a:r>
          </a:p>
        </p:txBody>
      </p:sp>
      <p:grpSp>
        <p:nvGrpSpPr>
          <p:cNvPr id="10" name="Group 8"/>
          <p:cNvGrpSpPr>
            <a:grpSpLocks/>
          </p:cNvGrpSpPr>
          <p:nvPr/>
        </p:nvGrpSpPr>
        <p:grpSpPr bwMode="auto">
          <a:xfrm>
            <a:off x="285720" y="785795"/>
            <a:ext cx="5463414" cy="1077913"/>
            <a:chOff x="804" y="2361"/>
            <a:chExt cx="3205" cy="679"/>
          </a:xfrm>
        </p:grpSpPr>
        <p:sp>
          <p:nvSpPr>
            <p:cNvPr id="12" name="AutoShape 9"/>
            <p:cNvSpPr>
              <a:spLocks/>
            </p:cNvSpPr>
            <p:nvPr/>
          </p:nvSpPr>
          <p:spPr bwMode="auto">
            <a:xfrm>
              <a:off x="2620" y="2451"/>
              <a:ext cx="192" cy="576"/>
            </a:xfrm>
            <a:prstGeom prst="leftBrace">
              <a:avLst>
                <a:gd name="adj1" fmla="val 25000"/>
                <a:gd name="adj2" fmla="val 50000"/>
              </a:avLst>
            </a:prstGeom>
            <a:noFill/>
            <a:ln w="38100">
              <a:solidFill>
                <a:srgbClr val="0033CC"/>
              </a:solidFill>
              <a:round/>
              <a:headEnd/>
              <a:tailEnd/>
            </a:ln>
          </p:spPr>
          <p:txBody>
            <a:bodyPr wrap="none" anchor="ctr"/>
            <a:lstStyle/>
            <a:p>
              <a:pPr algn="ctr" eaLnBrk="1" latinLnBrk="1" hangingPunct="1"/>
              <a:endParaRPr lang="zh-CN" altLang="en-US" b="1">
                <a:ln>
                  <a:solidFill>
                    <a:srgbClr val="0033CC"/>
                  </a:solidFill>
                </a:ln>
                <a:solidFill>
                  <a:srgbClr val="0033CC"/>
                </a:solidFill>
                <a:latin typeface="华文楷体" pitchFamily="2" charset="-122"/>
                <a:ea typeface="华文楷体" pitchFamily="2" charset="-122"/>
              </a:endParaRPr>
            </a:p>
          </p:txBody>
        </p:sp>
        <p:sp>
          <p:nvSpPr>
            <p:cNvPr id="13" name="Text Box 10"/>
            <p:cNvSpPr txBox="1">
              <a:spLocks noChangeArrowheads="1"/>
            </p:cNvSpPr>
            <p:nvPr/>
          </p:nvSpPr>
          <p:spPr bwMode="auto">
            <a:xfrm>
              <a:off x="2732" y="2361"/>
              <a:ext cx="1277" cy="679"/>
            </a:xfrm>
            <a:prstGeom prst="rect">
              <a:avLst/>
            </a:prstGeom>
            <a:noFill/>
            <a:ln w="9525">
              <a:noFill/>
              <a:miter lim="800000"/>
              <a:headEnd/>
              <a:tailEnd/>
            </a:ln>
            <a:effectLst/>
          </p:spPr>
          <p:txBody>
            <a:bodyPr>
              <a:spAutoFit/>
            </a:bodyPr>
            <a:lstStyle/>
            <a:p>
              <a:pPr eaLnBrk="1" latinLnBrk="1" hangingPunct="1">
                <a:defRPr/>
              </a:pPr>
              <a:r>
                <a:rPr lang="zh-CN" altLang="en-US" b="1" dirty="0" smtClean="0">
                  <a:solidFill>
                    <a:srgbClr val="0033CC"/>
                  </a:solidFill>
                  <a:latin typeface="华文楷体" pitchFamily="2" charset="-122"/>
                  <a:ea typeface="华文楷体" pitchFamily="2" charset="-122"/>
                </a:rPr>
                <a:t>数值数据字符数据</a:t>
              </a:r>
              <a:endPar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endParaRPr>
            </a:p>
          </p:txBody>
        </p:sp>
        <p:sp>
          <p:nvSpPr>
            <p:cNvPr id="14" name="Text Box 11"/>
            <p:cNvSpPr txBox="1">
              <a:spLocks noChangeArrowheads="1"/>
            </p:cNvSpPr>
            <p:nvPr/>
          </p:nvSpPr>
          <p:spPr bwMode="auto">
            <a:xfrm>
              <a:off x="804" y="2575"/>
              <a:ext cx="1793" cy="368"/>
            </a:xfrm>
            <a:prstGeom prst="rect">
              <a:avLst/>
            </a:prstGeom>
            <a:noFill/>
            <a:ln w="9525">
              <a:noFill/>
              <a:miter lim="800000"/>
              <a:headEnd/>
              <a:tailEnd/>
            </a:ln>
            <a:effectLst/>
          </p:spPr>
          <p:txBody>
            <a:bodyPr wrap="none">
              <a:spAutoFit/>
            </a:bodyPr>
            <a:lstStyle/>
            <a:p>
              <a:pPr eaLnBrk="1" latinLnBrk="1" hangingPunct="1">
                <a:defRPr/>
              </a:pPr>
              <a:r>
                <a:rPr lang="zh-CN" altLang="en-US" b="1" dirty="0" smtClean="0">
                  <a:solidFill>
                    <a:srgbClr val="0033CC"/>
                  </a:solidFill>
                  <a:latin typeface="华文楷体" pitchFamily="2" charset="-122"/>
                  <a:ea typeface="华文楷体" pitchFamily="2" charset="-122"/>
                </a:rPr>
                <a:t>计算机中的数据</a:t>
              </a:r>
              <a:endParaRPr lang="en-US" altLang="zh-CN" b="1" dirty="0" smtClean="0">
                <a:solidFill>
                  <a:srgbClr val="0033CC"/>
                </a:solidFill>
                <a:latin typeface="华文楷体" pitchFamily="2" charset="-122"/>
                <a:ea typeface="华文楷体" pitchFamily="2" charset="-122"/>
              </a:endParaRPr>
            </a:p>
          </p:txBody>
        </p:sp>
      </p:grpSp>
      <p:sp>
        <p:nvSpPr>
          <p:cNvPr id="15" name="TextBox 14"/>
          <p:cNvSpPr txBox="1"/>
          <p:nvPr/>
        </p:nvSpPr>
        <p:spPr>
          <a:xfrm>
            <a:off x="285720" y="2143116"/>
            <a:ext cx="8750776"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eaLnBrk="1" latinLnBrk="1"/>
            <a:r>
              <a:rPr lang="zh-CN" altLang="en-US" sz="2800" b="1" dirty="0" smtClean="0">
                <a:solidFill>
                  <a:schemeClr val="accent1">
                    <a:lumMod val="75000"/>
                  </a:schemeClr>
                </a:solidFill>
                <a:latin typeface="华文楷体" pitchFamily="2" charset="-122"/>
                <a:ea typeface="华文楷体" pitchFamily="2" charset="-122"/>
              </a:rPr>
              <a:t>数值数据</a:t>
            </a:r>
            <a:r>
              <a:rPr lang="zh-CN" altLang="en-US" sz="2800" b="1" dirty="0" smtClean="0">
                <a:latin typeface="华文楷体" pitchFamily="2" charset="-122"/>
                <a:ea typeface="华文楷体" pitchFamily="2" charset="-122"/>
              </a:rPr>
              <a:t>用以表示量的大小、正负，如整数、小数等。</a:t>
            </a:r>
            <a:endParaRPr lang="en-US" altLang="zh-CN" sz="2800" b="1" dirty="0" smtClean="0">
              <a:latin typeface="华文楷体" pitchFamily="2" charset="-122"/>
              <a:ea typeface="华文楷体" pitchFamily="2" charset="-122"/>
            </a:endParaRPr>
          </a:p>
          <a:p>
            <a:pPr eaLnBrk="1" latinLnBrk="1"/>
            <a:r>
              <a:rPr lang="zh-CN" altLang="en-US" sz="2800" b="1" dirty="0" smtClean="0">
                <a:solidFill>
                  <a:schemeClr val="accent1">
                    <a:lumMod val="75000"/>
                  </a:schemeClr>
                </a:solidFill>
                <a:latin typeface="华文楷体" pitchFamily="2" charset="-122"/>
                <a:ea typeface="华文楷体" pitchFamily="2" charset="-122"/>
              </a:rPr>
              <a:t>字符数据</a:t>
            </a:r>
            <a:r>
              <a:rPr lang="zh-CN" altLang="en-US" sz="2800" b="1" dirty="0" smtClean="0">
                <a:latin typeface="华文楷体" pitchFamily="2" charset="-122"/>
                <a:ea typeface="华文楷体" pitchFamily="2" charset="-122"/>
              </a:rPr>
              <a:t>用以表示一些符号、标记，如英文字母、数字</a:t>
            </a:r>
            <a:r>
              <a:rPr lang="en-US" sz="2800" b="1" dirty="0" smtClean="0">
                <a:latin typeface="华文楷体" pitchFamily="2" charset="-122"/>
                <a:ea typeface="华文楷体" pitchFamily="2" charset="-122"/>
              </a:rPr>
              <a:t>0</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9</a:t>
            </a:r>
            <a:r>
              <a:rPr lang="zh-CN" altLang="en-US" sz="2800" b="1" dirty="0" smtClean="0">
                <a:latin typeface="华文楷体" pitchFamily="2" charset="-122"/>
                <a:ea typeface="华文楷体" pitchFamily="2" charset="-122"/>
              </a:rPr>
              <a:t>、各种专用字符</a:t>
            </a:r>
            <a:r>
              <a:rPr lang="en-US"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、［及标点符号等，还有汉字、图形、声音、视频等数据也属于字符数据。</a:t>
            </a:r>
            <a:endParaRPr lang="zh-CN" altLang="en-US" sz="2800" b="1" dirty="0">
              <a:latin typeface="华文楷体" pitchFamily="2" charset="-122"/>
              <a:ea typeface="华文楷体" pitchFamily="2" charset="-122"/>
            </a:endParaRPr>
          </a:p>
        </p:txBody>
      </p:sp>
      <p:sp>
        <p:nvSpPr>
          <p:cNvPr id="16" name="TextBox 15"/>
          <p:cNvSpPr txBox="1"/>
          <p:nvPr/>
        </p:nvSpPr>
        <p:spPr>
          <a:xfrm>
            <a:off x="1928794" y="5357826"/>
            <a:ext cx="5143536"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eaLnBrk="1" latinLnBrk="1"/>
            <a:r>
              <a:rPr lang="en-US" altLang="zh-CN" b="1" dirty="0" smtClean="0">
                <a:latin typeface="华文楷体" pitchFamily="2" charset="-122"/>
                <a:ea typeface="华文楷体" pitchFamily="2" charset="-122"/>
              </a:rPr>
              <a:t>010001111010001101111</a:t>
            </a:r>
            <a:endParaRPr lang="zh-CN" altLang="en-US" b="1" dirty="0">
              <a:latin typeface="华文楷体" pitchFamily="2" charset="-122"/>
              <a:ea typeface="华文楷体" pitchFamily="2" charset="-122"/>
            </a:endParaRPr>
          </a:p>
        </p:txBody>
      </p:sp>
      <p:sp>
        <p:nvSpPr>
          <p:cNvPr id="17" name="TextBox 16"/>
          <p:cNvSpPr txBox="1"/>
          <p:nvPr/>
        </p:nvSpPr>
        <p:spPr>
          <a:xfrm>
            <a:off x="4714876" y="4071942"/>
            <a:ext cx="4071966" cy="1200329"/>
          </a:xfrm>
          <a:prstGeom prst="rect">
            <a:avLst/>
          </a:prstGeom>
          <a:noFill/>
        </p:spPr>
        <p:txBody>
          <a:bodyPr wrap="square" rtlCol="0">
            <a:spAutoFit/>
          </a:bodyPr>
          <a:lstStyle/>
          <a:p>
            <a:pPr eaLnBrk="1" latinLnBrk="1"/>
            <a:r>
              <a:rPr lang="zh-CN" altLang="en-US" sz="2400" b="1" dirty="0" smtClean="0">
                <a:solidFill>
                  <a:srgbClr val="FF0000"/>
                </a:solidFill>
                <a:latin typeface="华文楷体" pitchFamily="2" charset="-122"/>
                <a:ea typeface="华文楷体" pitchFamily="2" charset="-122"/>
              </a:rPr>
              <a:t>所有的数据信息必须转换成二进制数的编码形式，才能存入计算机中</a:t>
            </a:r>
            <a:endParaRPr lang="zh-CN" altLang="en-US" sz="2400" b="1" dirty="0" smtClean="0">
              <a:solidFill>
                <a:srgbClr val="FF0000"/>
              </a:solidFill>
              <a:effectLst>
                <a:outerShdw blurRad="38100" dist="38100" dir="2700000" algn="tl">
                  <a:srgbClr val="C0C0C0"/>
                </a:outerShdw>
              </a:effectLst>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97" name="Text Box 33"/>
          <p:cNvSpPr txBox="1">
            <a:spLocks noChangeArrowheads="1"/>
          </p:cNvSpPr>
          <p:nvPr/>
        </p:nvSpPr>
        <p:spPr bwMode="auto">
          <a:xfrm>
            <a:off x="500034" y="785794"/>
            <a:ext cx="3581400" cy="579438"/>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kumimoji="0" lang="zh-CN" altLang="en-US" b="1" dirty="0" smtClean="0">
                <a:solidFill>
                  <a:srgbClr val="0033CC"/>
                </a:solidFill>
                <a:ea typeface="隶书" pitchFamily="49" charset="-122"/>
              </a:rPr>
              <a:t>汉字信息处理过程</a:t>
            </a:r>
            <a:endParaRPr kumimoji="0" lang="zh-CN" altLang="en-US" b="1" dirty="0">
              <a:solidFill>
                <a:srgbClr val="0033CC"/>
              </a:solidFill>
              <a:ea typeface="隶书" pitchFamily="49" charset="-122"/>
            </a:endParaRPr>
          </a:p>
        </p:txBody>
      </p:sp>
      <p:sp>
        <p:nvSpPr>
          <p:cNvPr id="236581" name="AutoShape 37"/>
          <p:cNvSpPr>
            <a:spLocks noChangeArrowheads="1"/>
          </p:cNvSpPr>
          <p:nvPr/>
        </p:nvSpPr>
        <p:spPr bwMode="auto">
          <a:xfrm>
            <a:off x="395536" y="2924944"/>
            <a:ext cx="3347864" cy="1484313"/>
          </a:xfrm>
          <a:prstGeom prst="horizontalScroll">
            <a:avLst>
              <a:gd name="adj" fmla="val 4324"/>
            </a:avLst>
          </a:prstGeom>
          <a:gradFill rotWithShape="1">
            <a:gsLst>
              <a:gs pos="0">
                <a:srgbClr val="CCFFCC"/>
              </a:gs>
              <a:gs pos="50000">
                <a:srgbClr val="CCFFCC">
                  <a:gamma/>
                  <a:tint val="0"/>
                  <a:invGamma/>
                </a:srgbClr>
              </a:gs>
              <a:gs pos="100000">
                <a:srgbClr val="CCFFCC"/>
              </a:gs>
            </a:gsLst>
            <a:lin ang="5400000" scaled="1"/>
          </a:gradFill>
          <a:ln w="25400">
            <a:solidFill>
              <a:srgbClr val="800000"/>
            </a:solidFill>
            <a:round/>
            <a:headEnd/>
            <a:tailEnd/>
          </a:ln>
          <a:effectLst/>
        </p:spPr>
        <p:txBody>
          <a:bodyPr lIns="90000" tIns="46800" rIns="90000" bIns="46800" anchor="ctr"/>
          <a:lstStyle/>
          <a:p>
            <a:pPr algn="ctr" eaLnBrk="1" hangingPunct="1">
              <a:defRPr/>
            </a:pPr>
            <a:r>
              <a:rPr lang="zh-CN" altLang="zh-CN" sz="2800" b="1" dirty="0">
                <a:solidFill>
                  <a:srgbClr val="800000"/>
                </a:solidFill>
                <a:effectLst>
                  <a:outerShdw blurRad="38100" dist="38100" dir="2700000" algn="tl">
                    <a:srgbClr val="000000"/>
                  </a:outerShdw>
                </a:effectLst>
                <a:latin typeface="华文楷体" pitchFamily="2" charset="-122"/>
                <a:ea typeface="华文楷体" pitchFamily="2" charset="-122"/>
              </a:rPr>
              <a:t>汉字信息处理系统</a:t>
            </a:r>
            <a:r>
              <a:rPr lang="zh-CN" altLang="zh-CN" sz="2800" b="1" dirty="0">
                <a:effectLst>
                  <a:outerShdw blurRad="38100" dist="38100" dir="2700000" algn="tl">
                    <a:srgbClr val="FFFFFF"/>
                  </a:outerShdw>
                </a:effectLst>
                <a:latin typeface="华文楷体" pitchFamily="2" charset="-122"/>
                <a:ea typeface="华文楷体" pitchFamily="2" charset="-122"/>
              </a:rPr>
              <a:t>：</a:t>
            </a:r>
            <a:r>
              <a:rPr lang="zh-CN" altLang="zh-CN" sz="2800" b="1" dirty="0">
                <a:latin typeface="华文楷体" pitchFamily="2" charset="-122"/>
                <a:ea typeface="华文楷体" pitchFamily="2" charset="-122"/>
              </a:rPr>
              <a:t>进行各种汉字代码转换的系统</a:t>
            </a:r>
            <a:endParaRPr lang="zh-CN" altLang="en-US" sz="2800" dirty="0">
              <a:latin typeface="华文楷体" pitchFamily="2" charset="-122"/>
              <a:ea typeface="华文楷体" pitchFamily="2" charset="-122"/>
            </a:endParaRP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graphicFrame>
        <p:nvGraphicFramePr>
          <p:cNvPr id="75777" name="Object 1"/>
          <p:cNvGraphicFramePr>
            <a:graphicFrameLocks noChangeAspect="1"/>
          </p:cNvGraphicFramePr>
          <p:nvPr/>
        </p:nvGraphicFramePr>
        <p:xfrm>
          <a:off x="5715008" y="142851"/>
          <a:ext cx="2357454" cy="6687009"/>
        </p:xfrm>
        <a:graphic>
          <a:graphicData uri="http://schemas.openxmlformats.org/presentationml/2006/ole">
            <p:oleObj spid="_x0000_s75777" name="Visio" r:id="rId3" imgW="1308794" imgH="3716280" progId="">
              <p:embed/>
            </p:oleObj>
          </a:graphicData>
        </a:graphic>
      </p:graphicFrame>
      <p:sp>
        <p:nvSpPr>
          <p:cNvPr id="7" name="矩形 6"/>
          <p:cNvSpPr/>
          <p:nvPr/>
        </p:nvSpPr>
        <p:spPr bwMode="auto">
          <a:xfrm>
            <a:off x="6948264" y="2852936"/>
            <a:ext cx="792088" cy="36004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accent2">
                    <a:lumMod val="75000"/>
                  </a:schemeClr>
                </a:solidFill>
                <a:effectLst/>
                <a:latin typeface="Times New Roman" pitchFamily="18" charset="0"/>
                <a:ea typeface="宋体" pitchFamily="2" charset="-122"/>
              </a:rPr>
              <a:t>5756H</a:t>
            </a:r>
            <a:endParaRPr kumimoji="1" lang="zh-CN" altLang="en-US" sz="2000" b="1" i="0" u="none" strike="noStrike" cap="none" normalizeH="0" baseline="0" dirty="0" smtClean="0">
              <a:ln>
                <a:noFill/>
              </a:ln>
              <a:solidFill>
                <a:schemeClr val="accent2">
                  <a:lumMod val="75000"/>
                </a:schemeClr>
              </a:solidFill>
              <a:effectLst/>
              <a:latin typeface="Times New Roman" pitchFamily="18" charset="0"/>
              <a:ea typeface="宋体" pitchFamily="2" charset="-122"/>
            </a:endParaRPr>
          </a:p>
        </p:txBody>
      </p:sp>
      <p:sp>
        <p:nvSpPr>
          <p:cNvPr id="8" name="矩形 7"/>
          <p:cNvSpPr/>
          <p:nvPr/>
        </p:nvSpPr>
        <p:spPr bwMode="auto">
          <a:xfrm>
            <a:off x="6948264" y="3717032"/>
            <a:ext cx="864096" cy="36004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smtClean="0">
                <a:solidFill>
                  <a:schemeClr val="accent2">
                    <a:lumMod val="75000"/>
                  </a:schemeClr>
                </a:solidFill>
              </a:rPr>
              <a:t>D7D6</a:t>
            </a:r>
            <a:r>
              <a:rPr kumimoji="1" lang="en-US" altLang="zh-CN" sz="2000" b="1" i="0" u="none" strike="noStrike" cap="none" normalizeH="0" baseline="0" dirty="0" smtClean="0">
                <a:ln>
                  <a:noFill/>
                </a:ln>
                <a:solidFill>
                  <a:schemeClr val="accent2">
                    <a:lumMod val="75000"/>
                  </a:schemeClr>
                </a:solidFill>
                <a:effectLst/>
                <a:latin typeface="Times New Roman" pitchFamily="18" charset="0"/>
                <a:ea typeface="宋体" pitchFamily="2" charset="-122"/>
              </a:rPr>
              <a:t>H</a:t>
            </a:r>
            <a:endParaRPr kumimoji="1" lang="zh-CN" altLang="en-US" sz="2000" b="1" i="0" u="none" strike="noStrike" cap="none" normalizeH="0" baseline="0" dirty="0" smtClean="0">
              <a:ln>
                <a:noFill/>
              </a:ln>
              <a:solidFill>
                <a:schemeClr val="accent2">
                  <a:lumMod val="75000"/>
                </a:schemeClr>
              </a:solidFill>
              <a:effectLst/>
              <a:latin typeface="Times New Roman" pitchFamily="18" charset="0"/>
              <a:ea typeface="宋体" pitchFamily="2" charset="-122"/>
            </a:endParaRPr>
          </a:p>
        </p:txBody>
      </p:sp>
      <p:sp>
        <p:nvSpPr>
          <p:cNvPr id="9" name="矩形 8"/>
          <p:cNvSpPr/>
          <p:nvPr/>
        </p:nvSpPr>
        <p:spPr bwMode="auto">
          <a:xfrm>
            <a:off x="6948264" y="3284984"/>
            <a:ext cx="1008112" cy="360040"/>
          </a:xfrm>
          <a:prstGeom prst="rect">
            <a:avLst/>
          </a:prstGeom>
          <a:no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smtClean="0">
                <a:solidFill>
                  <a:srgbClr val="7030A0"/>
                </a:solidFill>
              </a:rPr>
              <a:t>+8080H</a:t>
            </a:r>
            <a:endParaRPr kumimoji="1" lang="zh-CN" altLang="en-US" sz="2000" b="1" i="0" u="none" strike="noStrike" cap="none" normalizeH="0" baseline="0" dirty="0" smtClean="0">
              <a:ln>
                <a:noFill/>
              </a:ln>
              <a:solidFill>
                <a:srgbClr val="7030A0"/>
              </a:solidFill>
              <a:effectLst/>
              <a:latin typeface="Times New Roman" pitchFamily="18" charset="0"/>
              <a:ea typeface="宋体" pitchFamily="2" charset="-122"/>
            </a:endParaRPr>
          </a:p>
        </p:txBody>
      </p:sp>
      <p:sp>
        <p:nvSpPr>
          <p:cNvPr id="10" name="Rectangle 16"/>
          <p:cNvSpPr>
            <a:spLocks noChangeArrowheads="1"/>
          </p:cNvSpPr>
          <p:nvPr/>
        </p:nvSpPr>
        <p:spPr bwMode="auto">
          <a:xfrm>
            <a:off x="3491880" y="2348880"/>
            <a:ext cx="2087811" cy="431800"/>
          </a:xfrm>
          <a:prstGeom prst="rect">
            <a:avLst/>
          </a:prstGeom>
          <a:solidFill>
            <a:schemeClr val="accent5">
              <a:lumMod val="20000"/>
              <a:lumOff val="80000"/>
            </a:schemeClr>
          </a:solidFill>
          <a:ln w="25400">
            <a:solidFill>
              <a:srgbClr val="0099CC"/>
            </a:solidFill>
            <a:miter lim="800000"/>
            <a:headEnd/>
            <a:tailEnd/>
          </a:ln>
          <a:effectLst/>
        </p:spPr>
        <p:txBody>
          <a:bodyPr wrap="none" anchor="ctr"/>
          <a:lstStyle/>
          <a:p>
            <a:pPr algn="ctr">
              <a:defRPr/>
            </a:pPr>
            <a:r>
              <a:rPr kumimoji="1" lang="zh-CN" altLang="en-US" sz="2400" b="1" dirty="0">
                <a:solidFill>
                  <a:schemeClr val="accent3">
                    <a:lumMod val="50000"/>
                  </a:schemeClr>
                </a:solidFill>
                <a:latin typeface="方正姚体" pitchFamily="2" charset="-122"/>
                <a:ea typeface="方正姚体" pitchFamily="2" charset="-122"/>
              </a:rPr>
              <a:t>输入管理模块</a:t>
            </a:r>
          </a:p>
        </p:txBody>
      </p:sp>
      <p:cxnSp>
        <p:nvCxnSpPr>
          <p:cNvPr id="12" name="直接箭头连接符 11"/>
          <p:cNvCxnSpPr>
            <a:endCxn id="10" idx="3"/>
          </p:cNvCxnSpPr>
          <p:nvPr/>
        </p:nvCxnSpPr>
        <p:spPr bwMode="auto">
          <a:xfrm flipH="1">
            <a:off x="5579691" y="2204864"/>
            <a:ext cx="288454" cy="359916"/>
          </a:xfrm>
          <a:prstGeom prst="straightConnector1">
            <a:avLst/>
          </a:prstGeom>
          <a:solidFill>
            <a:schemeClr val="accent1"/>
          </a:solidFill>
          <a:ln w="19050" cap="flat" cmpd="sng" algn="ctr">
            <a:solidFill>
              <a:srgbClr val="0033CC"/>
            </a:solidFill>
            <a:prstDash val="solid"/>
            <a:round/>
            <a:headEnd type="none" w="med" len="med"/>
            <a:tailEnd type="arrow"/>
          </a:ln>
          <a:effectLst/>
        </p:spPr>
      </p:cxnSp>
      <p:cxnSp>
        <p:nvCxnSpPr>
          <p:cNvPr id="14" name="直接箭头连接符 13"/>
          <p:cNvCxnSpPr>
            <a:stCxn id="10" idx="3"/>
          </p:cNvCxnSpPr>
          <p:nvPr/>
        </p:nvCxnSpPr>
        <p:spPr bwMode="auto">
          <a:xfrm>
            <a:off x="5579691" y="2564780"/>
            <a:ext cx="288453" cy="360164"/>
          </a:xfrm>
          <a:prstGeom prst="straightConnector1">
            <a:avLst/>
          </a:prstGeom>
          <a:solidFill>
            <a:schemeClr val="accent1"/>
          </a:solidFill>
          <a:ln w="19050" cap="flat" cmpd="sng" algn="ctr">
            <a:solidFill>
              <a:srgbClr val="0033CC"/>
            </a:solidFill>
            <a:prstDash val="solid"/>
            <a:round/>
            <a:headEnd type="none" w="med" len="med"/>
            <a:tailEnd type="arrow"/>
          </a:ln>
          <a:effectLst/>
        </p:spPr>
      </p:cxnSp>
      <p:sp>
        <p:nvSpPr>
          <p:cNvPr id="15" name="Rectangle 16"/>
          <p:cNvSpPr>
            <a:spLocks noChangeArrowheads="1"/>
          </p:cNvSpPr>
          <p:nvPr/>
        </p:nvSpPr>
        <p:spPr bwMode="auto">
          <a:xfrm>
            <a:off x="4067944" y="4149080"/>
            <a:ext cx="1511994" cy="431800"/>
          </a:xfrm>
          <a:prstGeom prst="rect">
            <a:avLst/>
          </a:prstGeom>
          <a:solidFill>
            <a:schemeClr val="accent5">
              <a:lumMod val="20000"/>
              <a:lumOff val="80000"/>
            </a:schemeClr>
          </a:solidFill>
          <a:ln w="25400">
            <a:solidFill>
              <a:srgbClr val="0099CC"/>
            </a:solidFill>
            <a:miter lim="800000"/>
            <a:headEnd/>
            <a:tailEnd/>
          </a:ln>
          <a:effectLst/>
        </p:spPr>
        <p:txBody>
          <a:bodyPr wrap="none" anchor="ctr"/>
          <a:lstStyle/>
          <a:p>
            <a:pPr algn="ctr">
              <a:defRPr/>
            </a:pPr>
            <a:r>
              <a:rPr lang="zh-CN" altLang="en-US" sz="2400" b="1" dirty="0">
                <a:solidFill>
                  <a:schemeClr val="accent3">
                    <a:lumMod val="50000"/>
                  </a:schemeClr>
                </a:solidFill>
                <a:latin typeface="方正姚体" pitchFamily="2" charset="-122"/>
                <a:ea typeface="方正姚体" pitchFamily="2" charset="-122"/>
              </a:rPr>
              <a:t>汉字字库</a:t>
            </a:r>
          </a:p>
        </p:txBody>
      </p:sp>
      <p:cxnSp>
        <p:nvCxnSpPr>
          <p:cNvPr id="16" name="直接箭头连接符 15"/>
          <p:cNvCxnSpPr/>
          <p:nvPr/>
        </p:nvCxnSpPr>
        <p:spPr bwMode="auto">
          <a:xfrm flipH="1">
            <a:off x="5580112" y="4005064"/>
            <a:ext cx="288453" cy="359916"/>
          </a:xfrm>
          <a:prstGeom prst="straightConnector1">
            <a:avLst/>
          </a:prstGeom>
          <a:solidFill>
            <a:schemeClr val="accent1"/>
          </a:solidFill>
          <a:ln w="19050" cap="flat" cmpd="sng" algn="ctr">
            <a:solidFill>
              <a:srgbClr val="0033CC"/>
            </a:solidFill>
            <a:prstDash val="solid"/>
            <a:round/>
            <a:headEnd type="none" w="med" len="med"/>
            <a:tailEnd type="arrow"/>
          </a:ln>
          <a:effectLst/>
        </p:spPr>
      </p:cxnSp>
      <p:cxnSp>
        <p:nvCxnSpPr>
          <p:cNvPr id="17" name="直接箭头连接符 16"/>
          <p:cNvCxnSpPr/>
          <p:nvPr/>
        </p:nvCxnSpPr>
        <p:spPr bwMode="auto">
          <a:xfrm>
            <a:off x="5580112" y="4364980"/>
            <a:ext cx="288453" cy="360164"/>
          </a:xfrm>
          <a:prstGeom prst="straightConnector1">
            <a:avLst/>
          </a:prstGeom>
          <a:solidFill>
            <a:schemeClr val="accent1"/>
          </a:solidFill>
          <a:ln w="19050" cap="flat" cmpd="sng" algn="ctr">
            <a:solidFill>
              <a:srgbClr val="0033CC"/>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331913" y="1628775"/>
            <a:ext cx="6875462" cy="3693319"/>
          </a:xfrm>
          <a:prstGeom prst="rect">
            <a:avLst/>
          </a:prstGeom>
          <a:noFill/>
          <a:ln w="9525">
            <a:noFill/>
            <a:miter lim="800000"/>
            <a:headEnd/>
            <a:tailEnd/>
          </a:ln>
          <a:effectLst>
            <a:prstShdw prst="shdw17" dist="17961" dir="2700000">
              <a:srgbClr val="FFE3FF">
                <a:gamma/>
                <a:shade val="60000"/>
                <a:invGamma/>
              </a:srgbClr>
            </a:prstShdw>
          </a:effectLst>
        </p:spPr>
        <p:txBody>
          <a:bodyPr>
            <a:spAutoFit/>
          </a:bodyPr>
          <a:lstStyle/>
          <a:p>
            <a:pPr>
              <a:lnSpc>
                <a:spcPct val="130000"/>
              </a:lnSpc>
              <a:defRPr/>
            </a:pPr>
            <a:r>
              <a:rPr lang="zh-CN" altLang="en-US" sz="3600" b="1" dirty="0">
                <a:latin typeface="华文楷体" pitchFamily="2" charset="-122"/>
                <a:ea typeface="华文楷体" pitchFamily="2" charset="-122"/>
              </a:rPr>
              <a:t>汉字</a:t>
            </a:r>
            <a:r>
              <a:rPr lang="zh-CN" altLang="en-US" sz="3600" b="1" dirty="0" smtClean="0">
                <a:latin typeface="华文楷体" pitchFamily="2" charset="-122"/>
                <a:ea typeface="华文楷体" pitchFamily="2" charset="-122"/>
              </a:rPr>
              <a:t>的四种主要</a:t>
            </a:r>
            <a:r>
              <a:rPr lang="zh-CN" altLang="zh-CN" sz="3600" b="1" dirty="0" smtClean="0">
                <a:latin typeface="华文楷体" pitchFamily="2" charset="-122"/>
                <a:ea typeface="华文楷体" pitchFamily="2" charset="-122"/>
              </a:rPr>
              <a:t>编码</a:t>
            </a:r>
            <a:endParaRPr lang="zh-CN" altLang="en-US" sz="3600" b="1" dirty="0">
              <a:latin typeface="华文楷体" pitchFamily="2" charset="-122"/>
              <a:ea typeface="华文楷体" pitchFamily="2" charset="-122"/>
            </a:endParaRPr>
          </a:p>
          <a:p>
            <a:pPr>
              <a:lnSpc>
                <a:spcPct val="130000"/>
              </a:lnSpc>
              <a:defRPr/>
            </a:pPr>
            <a:r>
              <a:rPr lang="zh-CN" altLang="en-US" sz="3600" b="1" dirty="0">
                <a:latin typeface="华文楷体" pitchFamily="2" charset="-122"/>
                <a:ea typeface="华文楷体" pitchFamily="2" charset="-122"/>
              </a:rPr>
              <a:t>	汉字</a:t>
            </a:r>
            <a:r>
              <a:rPr lang="zh-CN" altLang="en-US" sz="3600" b="1" dirty="0">
                <a:solidFill>
                  <a:srgbClr val="680000"/>
                </a:solidFill>
                <a:effectLst>
                  <a:outerShdw blurRad="38100" dist="38100" dir="2700000" algn="tl">
                    <a:srgbClr val="C0C0C0"/>
                  </a:outerShdw>
                </a:effectLst>
                <a:latin typeface="华文楷体" pitchFamily="2" charset="-122"/>
                <a:ea typeface="华文楷体" pitchFamily="2" charset="-122"/>
              </a:rPr>
              <a:t>输入码</a:t>
            </a:r>
          </a:p>
          <a:p>
            <a:pPr>
              <a:lnSpc>
                <a:spcPct val="130000"/>
              </a:lnSpc>
              <a:defRPr/>
            </a:pPr>
            <a:r>
              <a:rPr lang="zh-CN" altLang="en-US" sz="3600" b="1" dirty="0">
                <a:latin typeface="华文楷体" pitchFamily="2" charset="-122"/>
                <a:ea typeface="华文楷体" pitchFamily="2" charset="-122"/>
              </a:rPr>
              <a:t>	</a:t>
            </a:r>
            <a:r>
              <a:rPr lang="zh-CN" altLang="en-US" sz="3600" b="1" dirty="0" smtClean="0">
                <a:latin typeface="华文楷体" pitchFamily="2" charset="-122"/>
                <a:ea typeface="华文楷体" pitchFamily="2" charset="-122"/>
              </a:rPr>
              <a:t>汉字</a:t>
            </a:r>
            <a:r>
              <a:rPr lang="zh-CN" altLang="en-US" sz="3600" b="1" dirty="0" smtClean="0">
                <a:solidFill>
                  <a:srgbClr val="680000"/>
                </a:solidFill>
                <a:effectLst>
                  <a:outerShdw blurRad="38100" dist="38100" dir="2700000" algn="tl">
                    <a:srgbClr val="C0C0C0"/>
                  </a:outerShdw>
                </a:effectLst>
                <a:latin typeface="华文楷体" pitchFamily="2" charset="-122"/>
                <a:ea typeface="华文楷体" pitchFamily="2" charset="-122"/>
              </a:rPr>
              <a:t>国标码</a:t>
            </a:r>
            <a:endParaRPr lang="zh-CN" altLang="en-US" sz="3600" b="1" dirty="0">
              <a:solidFill>
                <a:srgbClr val="680000"/>
              </a:solidFill>
              <a:effectLst>
                <a:outerShdw blurRad="38100" dist="38100" dir="2700000" algn="tl">
                  <a:srgbClr val="C0C0C0"/>
                </a:outerShdw>
              </a:effectLst>
              <a:latin typeface="华文楷体" pitchFamily="2" charset="-122"/>
              <a:ea typeface="华文楷体" pitchFamily="2" charset="-122"/>
            </a:endParaRPr>
          </a:p>
          <a:p>
            <a:pPr>
              <a:lnSpc>
                <a:spcPct val="130000"/>
              </a:lnSpc>
              <a:defRPr/>
            </a:pPr>
            <a:r>
              <a:rPr lang="zh-CN" altLang="en-US" sz="3600" b="1" dirty="0">
                <a:latin typeface="华文楷体" pitchFamily="2" charset="-122"/>
                <a:ea typeface="华文楷体" pitchFamily="2" charset="-122"/>
              </a:rPr>
              <a:t>	</a:t>
            </a:r>
            <a:r>
              <a:rPr lang="zh-CN" altLang="en-US" sz="3600" b="1" dirty="0" smtClean="0">
                <a:latin typeface="华文楷体" pitchFamily="2" charset="-122"/>
                <a:ea typeface="华文楷体" pitchFamily="2" charset="-122"/>
              </a:rPr>
              <a:t>汉字</a:t>
            </a:r>
            <a:r>
              <a:rPr lang="zh-CN" altLang="en-US" sz="3600" b="1" dirty="0" smtClean="0">
                <a:solidFill>
                  <a:srgbClr val="680000"/>
                </a:solidFill>
                <a:effectLst>
                  <a:outerShdw blurRad="38100" dist="38100" dir="2700000" algn="tl">
                    <a:srgbClr val="C0C0C0"/>
                  </a:outerShdw>
                </a:effectLst>
                <a:latin typeface="华文楷体" pitchFamily="2" charset="-122"/>
                <a:ea typeface="华文楷体" pitchFamily="2" charset="-122"/>
              </a:rPr>
              <a:t>机内码</a:t>
            </a:r>
            <a:endParaRPr lang="zh-CN" altLang="en-US" sz="3600" b="1" dirty="0">
              <a:solidFill>
                <a:srgbClr val="680000"/>
              </a:solidFill>
              <a:effectLst>
                <a:outerShdw blurRad="38100" dist="38100" dir="2700000" algn="tl">
                  <a:srgbClr val="C0C0C0"/>
                </a:outerShdw>
              </a:effectLst>
              <a:latin typeface="华文楷体" pitchFamily="2" charset="-122"/>
              <a:ea typeface="华文楷体" pitchFamily="2" charset="-122"/>
            </a:endParaRPr>
          </a:p>
          <a:p>
            <a:pPr>
              <a:lnSpc>
                <a:spcPct val="130000"/>
              </a:lnSpc>
              <a:defRPr/>
            </a:pPr>
            <a:r>
              <a:rPr lang="zh-CN" altLang="en-US" sz="3600" b="1" dirty="0">
                <a:latin typeface="华文楷体" pitchFamily="2" charset="-122"/>
                <a:ea typeface="华文楷体" pitchFamily="2" charset="-122"/>
              </a:rPr>
              <a:t>	</a:t>
            </a:r>
            <a:r>
              <a:rPr lang="zh-CN" altLang="en-US" sz="3600" b="1" dirty="0" smtClean="0">
                <a:latin typeface="华文楷体" pitchFamily="2" charset="-122"/>
                <a:ea typeface="华文楷体" pitchFamily="2" charset="-122"/>
              </a:rPr>
              <a:t>汉字</a:t>
            </a:r>
            <a:r>
              <a:rPr lang="zh-CN" altLang="en-US" sz="3600" b="1" dirty="0" smtClean="0">
                <a:solidFill>
                  <a:srgbClr val="680000"/>
                </a:solidFill>
                <a:effectLst>
                  <a:outerShdw blurRad="38100" dist="38100" dir="2700000" algn="tl">
                    <a:srgbClr val="C0C0C0"/>
                  </a:outerShdw>
                </a:effectLst>
                <a:latin typeface="华文楷体" pitchFamily="2" charset="-122"/>
                <a:ea typeface="华文楷体" pitchFamily="2" charset="-122"/>
              </a:rPr>
              <a:t>字形码</a:t>
            </a:r>
            <a:endParaRPr lang="zh-CN" altLang="en-US" sz="3600" b="1" dirty="0">
              <a:solidFill>
                <a:srgbClr val="680000"/>
              </a:solidFill>
              <a:effectLst>
                <a:outerShdw blurRad="38100" dist="38100" dir="2700000" algn="tl">
                  <a:srgbClr val="C0C0C0"/>
                </a:outerShdw>
              </a:effectLst>
              <a:latin typeface="华文楷体" pitchFamily="2" charset="-122"/>
              <a:ea typeface="华文楷体" pitchFamily="2" charset="-122"/>
            </a:endParaRPr>
          </a:p>
        </p:txBody>
      </p:sp>
      <p:sp>
        <p:nvSpPr>
          <p:cNvPr id="73731" name="Rectangle 3"/>
          <p:cNvSpPr>
            <a:spLocks noChangeArrowheads="1"/>
          </p:cNvSpPr>
          <p:nvPr/>
        </p:nvSpPr>
        <p:spPr bwMode="auto">
          <a:xfrm>
            <a:off x="660400" y="820738"/>
            <a:ext cx="2349500" cy="674687"/>
          </a:xfrm>
          <a:prstGeom prst="rect">
            <a:avLst/>
          </a:prstGeom>
          <a:solidFill>
            <a:schemeClr val="accent1">
              <a:lumMod val="90000"/>
            </a:schemeClr>
          </a:solidFill>
          <a:ln>
            <a:noFill/>
          </a:ln>
        </p:spPr>
        <p:txBody>
          <a:bodyPr>
            <a:spAutoFit/>
          </a:bodyPr>
          <a:lstStyle/>
          <a:p>
            <a:pPr eaLnBrk="1" hangingPunct="1">
              <a:lnSpc>
                <a:spcPct val="105000"/>
              </a:lnSpc>
              <a:defRPr/>
            </a:pPr>
            <a:r>
              <a:rPr lang="zh-CN" altLang="zh-CN" sz="3600" b="1" dirty="0">
                <a:latin typeface="隶书" pitchFamily="49" charset="-122"/>
                <a:ea typeface="隶书" pitchFamily="49" charset="-122"/>
              </a:rPr>
              <a:t>汉字编码</a:t>
            </a:r>
          </a:p>
        </p:txBody>
      </p:sp>
      <p:sp>
        <p:nvSpPr>
          <p:cNvPr id="140294" name="AutoShape 6"/>
          <p:cNvSpPr>
            <a:spLocks noChangeArrowheads="1"/>
          </p:cNvSpPr>
          <p:nvPr/>
        </p:nvSpPr>
        <p:spPr bwMode="auto">
          <a:xfrm>
            <a:off x="1619250" y="2636838"/>
            <a:ext cx="431800" cy="288925"/>
          </a:xfrm>
          <a:prstGeom prst="flowChartMagneticTape">
            <a:avLst/>
          </a:prstGeom>
          <a:solidFill>
            <a:srgbClr val="990000"/>
          </a:solidFill>
          <a:ln w="12700" cap="sq">
            <a:noFill/>
            <a:miter lim="800000"/>
            <a:headEnd type="none" w="sm" len="sm"/>
            <a:tailEnd type="none" w="sm" len="sm"/>
          </a:ln>
        </p:spPr>
        <p:txBody>
          <a:bodyPr wrap="none" anchor="ctr"/>
          <a:lstStyle/>
          <a:p>
            <a:pPr algn="ctr" eaLnBrk="1" hangingPunct="1"/>
            <a:endParaRPr kumimoji="0" lang="zh-CN" altLang="zh-CN" sz="2800" b="1">
              <a:solidFill>
                <a:schemeClr val="bg1"/>
              </a:solidFill>
              <a:latin typeface="宋体" pitchFamily="2" charset="-122"/>
            </a:endParaRPr>
          </a:p>
        </p:txBody>
      </p:sp>
      <p:sp>
        <p:nvSpPr>
          <p:cNvPr id="2" name="AutoShape 6"/>
          <p:cNvSpPr>
            <a:spLocks noChangeArrowheads="1"/>
          </p:cNvSpPr>
          <p:nvPr/>
        </p:nvSpPr>
        <p:spPr bwMode="auto">
          <a:xfrm>
            <a:off x="1619250" y="3429000"/>
            <a:ext cx="431800" cy="288925"/>
          </a:xfrm>
          <a:prstGeom prst="flowChartMagneticTape">
            <a:avLst/>
          </a:prstGeom>
          <a:solidFill>
            <a:srgbClr val="990000"/>
          </a:solidFill>
          <a:ln w="12700" cap="sq">
            <a:noFill/>
            <a:miter lim="800000"/>
            <a:headEnd type="none" w="sm" len="sm"/>
            <a:tailEnd type="none" w="sm" len="sm"/>
          </a:ln>
        </p:spPr>
        <p:txBody>
          <a:bodyPr wrap="none" anchor="ctr"/>
          <a:lstStyle/>
          <a:p>
            <a:pPr algn="ctr" eaLnBrk="1" hangingPunct="1"/>
            <a:endParaRPr kumimoji="0" lang="zh-CN" altLang="zh-CN" sz="2800" b="1">
              <a:solidFill>
                <a:schemeClr val="bg1"/>
              </a:solidFill>
              <a:latin typeface="宋体" pitchFamily="2" charset="-122"/>
            </a:endParaRPr>
          </a:p>
        </p:txBody>
      </p:sp>
      <p:sp>
        <p:nvSpPr>
          <p:cNvPr id="3" name="AutoShape 6"/>
          <p:cNvSpPr>
            <a:spLocks noChangeArrowheads="1"/>
          </p:cNvSpPr>
          <p:nvPr/>
        </p:nvSpPr>
        <p:spPr bwMode="auto">
          <a:xfrm>
            <a:off x="1619250" y="4149725"/>
            <a:ext cx="431800" cy="288925"/>
          </a:xfrm>
          <a:prstGeom prst="flowChartMagneticTape">
            <a:avLst/>
          </a:prstGeom>
          <a:solidFill>
            <a:srgbClr val="990000"/>
          </a:solidFill>
          <a:ln w="12700" cap="sq">
            <a:noFill/>
            <a:miter lim="800000"/>
            <a:headEnd type="none" w="sm" len="sm"/>
            <a:tailEnd type="none" w="sm" len="sm"/>
          </a:ln>
        </p:spPr>
        <p:txBody>
          <a:bodyPr wrap="none" anchor="ctr"/>
          <a:lstStyle/>
          <a:p>
            <a:pPr algn="ctr" eaLnBrk="1" hangingPunct="1"/>
            <a:endParaRPr kumimoji="0" lang="zh-CN" altLang="zh-CN" sz="2800" b="1">
              <a:solidFill>
                <a:schemeClr val="bg1"/>
              </a:solidFill>
              <a:latin typeface="宋体" pitchFamily="2" charset="-122"/>
            </a:endParaRPr>
          </a:p>
        </p:txBody>
      </p:sp>
      <p:sp>
        <p:nvSpPr>
          <p:cNvPr id="4" name="AutoShape 6"/>
          <p:cNvSpPr>
            <a:spLocks noChangeArrowheads="1"/>
          </p:cNvSpPr>
          <p:nvPr/>
        </p:nvSpPr>
        <p:spPr bwMode="auto">
          <a:xfrm>
            <a:off x="1619250" y="4797425"/>
            <a:ext cx="431800" cy="288925"/>
          </a:xfrm>
          <a:prstGeom prst="flowChartMagneticTape">
            <a:avLst/>
          </a:prstGeom>
          <a:solidFill>
            <a:srgbClr val="990000"/>
          </a:solidFill>
          <a:ln w="12700" cap="sq">
            <a:noFill/>
            <a:miter lim="800000"/>
            <a:headEnd type="none" w="sm" len="sm"/>
            <a:tailEnd type="none" w="sm" len="sm"/>
          </a:ln>
        </p:spPr>
        <p:txBody>
          <a:bodyPr wrap="none" anchor="ctr"/>
          <a:lstStyle/>
          <a:p>
            <a:pPr algn="ctr" eaLnBrk="1" hangingPunct="1"/>
            <a:endParaRPr kumimoji="0" lang="zh-CN" altLang="zh-CN" sz="2800" b="1">
              <a:solidFill>
                <a:schemeClr val="bg1"/>
              </a:solidFill>
              <a:latin typeface="宋体" pitchFamily="2" charset="-122"/>
            </a:endParaRPr>
          </a:p>
        </p:txBody>
      </p:sp>
      <p:sp>
        <p:nvSpPr>
          <p:cNvPr id="53257"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5826">
                                            <p:txEl>
                                              <p:pRg st="0" end="0"/>
                                            </p:txEl>
                                          </p:spTgt>
                                        </p:tgtEl>
                                        <p:attrNameLst>
                                          <p:attrName>style.visibility</p:attrName>
                                        </p:attrNameLst>
                                      </p:cBhvr>
                                      <p:to>
                                        <p:strVal val="visible"/>
                                      </p:to>
                                    </p:set>
                                    <p:anim calcmode="lin" valueType="num">
                                      <p:cBhvr>
                                        <p:cTn id="7" dur="500" fill="hold"/>
                                        <p:tgtEl>
                                          <p:spTgt spid="20582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582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4"/>
                                        </p:tgtEl>
                                        <p:attrNameLst>
                                          <p:attrName>style.visibility</p:attrName>
                                        </p:attrNameLst>
                                      </p:cBhvr>
                                      <p:to>
                                        <p:strVal val="visible"/>
                                      </p:to>
                                    </p:set>
                                    <p:anim calcmode="lin" valueType="num">
                                      <p:cBhvr additive="base">
                                        <p:cTn id="13" dur="500" fill="hold"/>
                                        <p:tgtEl>
                                          <p:spTgt spid="140294"/>
                                        </p:tgtEl>
                                        <p:attrNameLst>
                                          <p:attrName>ppt_x</p:attrName>
                                        </p:attrNameLst>
                                      </p:cBhvr>
                                      <p:tavLst>
                                        <p:tav tm="0">
                                          <p:val>
                                            <p:strVal val="0-#ppt_w/2"/>
                                          </p:val>
                                        </p:tav>
                                        <p:tav tm="100000">
                                          <p:val>
                                            <p:strVal val="#ppt_x"/>
                                          </p:val>
                                        </p:tav>
                                      </p:tavLst>
                                    </p:anim>
                                    <p:anim calcmode="lin" valueType="num">
                                      <p:cBhvr additive="base">
                                        <p:cTn id="14" dur="500" fill="hold"/>
                                        <p:tgtEl>
                                          <p:spTgt spid="14029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10" fill="hold" grpId="0" nodeType="afterEffect">
                                  <p:stCondLst>
                                    <p:cond delay="0"/>
                                  </p:stCondLst>
                                  <p:childTnLst>
                                    <p:set>
                                      <p:cBhvr>
                                        <p:cTn id="17" dur="1" fill="hold">
                                          <p:stCondLst>
                                            <p:cond delay="0"/>
                                          </p:stCondLst>
                                        </p:cTn>
                                        <p:tgtEl>
                                          <p:spTgt spid="205826">
                                            <p:txEl>
                                              <p:pRg st="1" end="1"/>
                                            </p:txEl>
                                          </p:spTgt>
                                        </p:tgtEl>
                                        <p:attrNameLst>
                                          <p:attrName>style.visibility</p:attrName>
                                        </p:attrNameLst>
                                      </p:cBhvr>
                                      <p:to>
                                        <p:strVal val="visible"/>
                                      </p:to>
                                    </p:set>
                                    <p:anim calcmode="lin" valueType="num">
                                      <p:cBhvr>
                                        <p:cTn id="18" dur="500" fill="hold"/>
                                        <p:tgtEl>
                                          <p:spTgt spid="205826">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0582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7" presetClass="entr" presetSubtype="10" fill="hold" grpId="0" nodeType="afterEffect">
                                  <p:stCondLst>
                                    <p:cond delay="0"/>
                                  </p:stCondLst>
                                  <p:childTnLst>
                                    <p:set>
                                      <p:cBhvr>
                                        <p:cTn id="28" dur="1" fill="hold">
                                          <p:stCondLst>
                                            <p:cond delay="0"/>
                                          </p:stCondLst>
                                        </p:cTn>
                                        <p:tgtEl>
                                          <p:spTgt spid="205826">
                                            <p:txEl>
                                              <p:pRg st="2" end="2"/>
                                            </p:txEl>
                                          </p:spTgt>
                                        </p:tgtEl>
                                        <p:attrNameLst>
                                          <p:attrName>style.visibility</p:attrName>
                                        </p:attrNameLst>
                                      </p:cBhvr>
                                      <p:to>
                                        <p:strVal val="visible"/>
                                      </p:to>
                                    </p:set>
                                    <p:anim calcmode="lin" valueType="num">
                                      <p:cBhvr>
                                        <p:cTn id="29" dur="500" fill="hold"/>
                                        <p:tgtEl>
                                          <p:spTgt spid="205826">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20582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0-#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7" presetClass="entr" presetSubtype="10" fill="hold" grpId="0" nodeType="afterEffect">
                                  <p:stCondLst>
                                    <p:cond delay="0"/>
                                  </p:stCondLst>
                                  <p:childTnLst>
                                    <p:set>
                                      <p:cBhvr>
                                        <p:cTn id="39" dur="1" fill="hold">
                                          <p:stCondLst>
                                            <p:cond delay="0"/>
                                          </p:stCondLst>
                                        </p:cTn>
                                        <p:tgtEl>
                                          <p:spTgt spid="205826">
                                            <p:txEl>
                                              <p:pRg st="3" end="3"/>
                                            </p:txEl>
                                          </p:spTgt>
                                        </p:tgtEl>
                                        <p:attrNameLst>
                                          <p:attrName>style.visibility</p:attrName>
                                        </p:attrNameLst>
                                      </p:cBhvr>
                                      <p:to>
                                        <p:strVal val="visible"/>
                                      </p:to>
                                    </p:set>
                                    <p:anim calcmode="lin" valueType="num">
                                      <p:cBhvr>
                                        <p:cTn id="40" dur="500" fill="hold"/>
                                        <p:tgtEl>
                                          <p:spTgt spid="205826">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20582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0-#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17" presetClass="entr" presetSubtype="10" fill="hold" grpId="0" nodeType="afterEffect">
                                  <p:stCondLst>
                                    <p:cond delay="0"/>
                                  </p:stCondLst>
                                  <p:childTnLst>
                                    <p:set>
                                      <p:cBhvr>
                                        <p:cTn id="50" dur="1" fill="hold">
                                          <p:stCondLst>
                                            <p:cond delay="0"/>
                                          </p:stCondLst>
                                        </p:cTn>
                                        <p:tgtEl>
                                          <p:spTgt spid="205826">
                                            <p:txEl>
                                              <p:pRg st="4" end="4"/>
                                            </p:txEl>
                                          </p:spTgt>
                                        </p:tgtEl>
                                        <p:attrNameLst>
                                          <p:attrName>style.visibility</p:attrName>
                                        </p:attrNameLst>
                                      </p:cBhvr>
                                      <p:to>
                                        <p:strVal val="visible"/>
                                      </p:to>
                                    </p:set>
                                    <p:anim calcmode="lin" valueType="num">
                                      <p:cBhvr>
                                        <p:cTn id="51" dur="500" fill="hold"/>
                                        <p:tgtEl>
                                          <p:spTgt spid="205826">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205826">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p:bldP spid="140294" grpId="0" animBg="1" autoUpdateAnimBg="0"/>
      <p:bldP spid="2" grpId="0" animBg="1" autoUpdateAnimBg="0"/>
      <p:bldP spid="3" grpId="0" animBg="1" autoUpdateAnimBg="0"/>
      <p:bldP spid="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
        <p:nvSpPr>
          <p:cNvPr id="10" name="TextBox 9"/>
          <p:cNvSpPr txBox="1"/>
          <p:nvPr/>
        </p:nvSpPr>
        <p:spPr>
          <a:xfrm>
            <a:off x="179512" y="620688"/>
            <a:ext cx="8964488" cy="5896999"/>
          </a:xfrm>
          <a:prstGeom prst="rect">
            <a:avLst/>
          </a:prstGeom>
          <a:noFill/>
        </p:spPr>
        <p:txBody>
          <a:bodyPr wrap="square" rtlCol="0">
            <a:spAutoFit/>
          </a:bodyPr>
          <a:lstStyle/>
          <a:p>
            <a:pPr eaLnBrk="1" latinLnBrk="1" hangingPunct="1">
              <a:lnSpc>
                <a:spcPct val="130000"/>
              </a:lnSpc>
              <a:defRPr/>
            </a:pPr>
            <a:r>
              <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1.</a:t>
            </a:r>
            <a:r>
              <a:rPr lang="zh-CN" altLang="en-US"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汉字输入码（外码）</a:t>
            </a:r>
            <a:endPar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endParaRPr>
          </a:p>
          <a:p>
            <a:pPr eaLnBrk="1" latinLnBrk="1" hangingPunct="1">
              <a:defRPr/>
            </a:pPr>
            <a:r>
              <a:rPr lang="zh-CN" altLang="en-US" b="1" dirty="0" smtClean="0">
                <a:latin typeface="华文楷体" pitchFamily="2" charset="-122"/>
                <a:ea typeface="华文楷体" pitchFamily="2" charset="-122"/>
              </a:rPr>
              <a:t>汉字输入码是指在键盘上利用数字、符号或拼音字母将汉字以代码的形式输入的代码。</a:t>
            </a:r>
            <a:endParaRPr lang="en-US" altLang="zh-CN" b="1" dirty="0" smtClean="0">
              <a:latin typeface="华文楷体" pitchFamily="2" charset="-122"/>
              <a:ea typeface="华文楷体" pitchFamily="2" charset="-122"/>
            </a:endParaRPr>
          </a:p>
          <a:p>
            <a:pPr marL="268288" lvl="1" indent="-268288" defTabSz="712788">
              <a:lnSpc>
                <a:spcPct val="105000"/>
              </a:lnSpc>
              <a:spcBef>
                <a:spcPct val="20000"/>
              </a:spcBef>
              <a:defRPr/>
            </a:pPr>
            <a:r>
              <a:rPr lang="zh-CN" altLang="en-US" sz="2800" b="1" dirty="0" smtClean="0">
                <a:solidFill>
                  <a:schemeClr val="accent3">
                    <a:lumMod val="75000"/>
                  </a:schemeClr>
                </a:solidFill>
                <a:latin typeface="华文楷体" pitchFamily="2" charset="-122"/>
                <a:ea typeface="华文楷体" pitchFamily="2" charset="-122"/>
              </a:rPr>
              <a:t>音码类：全拼、双拼、微软拼音、自然码、智能</a:t>
            </a:r>
            <a:r>
              <a:rPr lang="en-US" altLang="zh-CN" sz="2800" b="1" dirty="0" smtClean="0">
                <a:solidFill>
                  <a:schemeClr val="accent3">
                    <a:lumMod val="75000"/>
                  </a:schemeClr>
                </a:solidFill>
                <a:latin typeface="华文楷体" pitchFamily="2" charset="-122"/>
                <a:ea typeface="华文楷体" pitchFamily="2" charset="-122"/>
              </a:rPr>
              <a:t>ABC</a:t>
            </a:r>
            <a:r>
              <a:rPr lang="zh-CN" altLang="en-US" sz="2800" b="1" dirty="0" smtClean="0">
                <a:solidFill>
                  <a:schemeClr val="accent3">
                    <a:lumMod val="75000"/>
                  </a:schemeClr>
                </a:solidFill>
                <a:latin typeface="华文楷体" pitchFamily="2" charset="-122"/>
                <a:ea typeface="华文楷体" pitchFamily="2" charset="-122"/>
              </a:rPr>
              <a:t>等 </a:t>
            </a:r>
          </a:p>
          <a:p>
            <a:pPr marL="268288" lvl="1" indent="-268288" defTabSz="712788">
              <a:lnSpc>
                <a:spcPct val="105000"/>
              </a:lnSpc>
              <a:spcBef>
                <a:spcPct val="20000"/>
              </a:spcBef>
              <a:defRPr/>
            </a:pPr>
            <a:r>
              <a:rPr lang="zh-CN" altLang="en-US" sz="2800" b="1" dirty="0" smtClean="0">
                <a:solidFill>
                  <a:schemeClr val="accent3">
                    <a:lumMod val="75000"/>
                  </a:schemeClr>
                </a:solidFill>
                <a:latin typeface="华文楷体" pitchFamily="2" charset="-122"/>
                <a:ea typeface="华文楷体" pitchFamily="2" charset="-122"/>
              </a:rPr>
              <a:t>形码类：五笔字型法、郑码输入法、表形码等 。</a:t>
            </a:r>
          </a:p>
          <a:p>
            <a:pPr eaLnBrk="1" latinLnBrk="1" hangingPunct="1">
              <a:lnSpc>
                <a:spcPct val="130000"/>
              </a:lnSpc>
              <a:defRPr/>
            </a:pPr>
            <a:r>
              <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2.</a:t>
            </a:r>
            <a:r>
              <a:rPr lang="zh-CN" altLang="en-US"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汉字国标码</a:t>
            </a:r>
            <a:endPar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endParaRPr>
          </a:p>
          <a:p>
            <a:pPr eaLnBrk="1" latinLnBrk="1" hangingPunct="1">
              <a:defRPr/>
            </a:pPr>
            <a:r>
              <a:rPr lang="zh-CN" altLang="en-US" b="1" dirty="0" smtClean="0">
                <a:latin typeface="华文楷体" pitchFamily="2" charset="-122"/>
                <a:ea typeface="华文楷体" pitchFamily="2" charset="-122"/>
              </a:rPr>
              <a:t>汉字国标码是我国国家标准总局</a:t>
            </a:r>
            <a:r>
              <a:rPr lang="en-US" b="1" dirty="0" smtClean="0">
                <a:latin typeface="华文楷体" pitchFamily="2" charset="-122"/>
                <a:ea typeface="华文楷体" pitchFamily="2" charset="-122"/>
              </a:rPr>
              <a:t>1981</a:t>
            </a:r>
            <a:r>
              <a:rPr lang="zh-CN" altLang="en-US" b="1" dirty="0" smtClean="0">
                <a:latin typeface="华文楷体" pitchFamily="2" charset="-122"/>
                <a:ea typeface="华文楷体" pitchFamily="2" charset="-122"/>
              </a:rPr>
              <a:t>年公布的</a:t>
            </a:r>
            <a:r>
              <a:rPr lang="zh-CN" altLang="en-US" b="1" dirty="0" smtClean="0">
                <a:solidFill>
                  <a:srgbClr val="7030A0"/>
                </a:solidFill>
                <a:latin typeface="华文楷体" pitchFamily="2" charset="-122"/>
                <a:ea typeface="华文楷体" pitchFamily="2" charset="-122"/>
              </a:rPr>
              <a:t>信息交换用汉字编码字符集</a:t>
            </a:r>
            <a:r>
              <a:rPr lang="zh-CN" altLang="en-US" b="1" dirty="0" smtClean="0">
                <a:latin typeface="华文楷体" pitchFamily="2" charset="-122"/>
                <a:ea typeface="华文楷体" pitchFamily="2" charset="-122"/>
              </a:rPr>
              <a:t>（</a:t>
            </a:r>
            <a:r>
              <a:rPr lang="en-US" b="1" dirty="0" smtClean="0">
                <a:latin typeface="华文楷体" pitchFamily="2" charset="-122"/>
                <a:ea typeface="华文楷体" pitchFamily="2" charset="-122"/>
              </a:rPr>
              <a:t>GB2312―80</a:t>
            </a:r>
            <a:r>
              <a:rPr lang="zh-CN" altLang="en-US" b="1" dirty="0" smtClean="0">
                <a:latin typeface="华文楷体" pitchFamily="2" charset="-122"/>
                <a:ea typeface="华文楷体" pitchFamily="2" charset="-122"/>
              </a:rPr>
              <a:t>）代码。国标码中有</a:t>
            </a:r>
            <a:r>
              <a:rPr lang="en-US" b="1" dirty="0" smtClean="0">
                <a:latin typeface="华文楷体" pitchFamily="2" charset="-122"/>
                <a:ea typeface="华文楷体" pitchFamily="2" charset="-122"/>
              </a:rPr>
              <a:t>6763</a:t>
            </a:r>
            <a:r>
              <a:rPr lang="zh-CN" altLang="en-US" b="1" dirty="0" smtClean="0">
                <a:latin typeface="华文楷体" pitchFamily="2" charset="-122"/>
                <a:ea typeface="华文楷体" pitchFamily="2" charset="-122"/>
              </a:rPr>
              <a:t>个汉字和</a:t>
            </a:r>
            <a:r>
              <a:rPr lang="en-US" b="1" dirty="0" smtClean="0">
                <a:latin typeface="华文楷体" pitchFamily="2" charset="-122"/>
                <a:ea typeface="华文楷体" pitchFamily="2" charset="-122"/>
              </a:rPr>
              <a:t>682</a:t>
            </a:r>
            <a:r>
              <a:rPr lang="zh-CN" altLang="en-US" b="1" dirty="0" smtClean="0">
                <a:latin typeface="华文楷体" pitchFamily="2" charset="-122"/>
                <a:ea typeface="华文楷体" pitchFamily="2" charset="-122"/>
              </a:rPr>
              <a:t>个其他基本图形字符，共计</a:t>
            </a:r>
            <a:r>
              <a:rPr lang="en-US" b="1" dirty="0" smtClean="0">
                <a:latin typeface="华文楷体" pitchFamily="2" charset="-122"/>
                <a:ea typeface="华文楷体" pitchFamily="2" charset="-122"/>
              </a:rPr>
              <a:t>7445</a:t>
            </a:r>
            <a:r>
              <a:rPr lang="zh-CN" altLang="en-US" b="1" dirty="0" smtClean="0">
                <a:latin typeface="华文楷体" pitchFamily="2" charset="-122"/>
                <a:ea typeface="华文楷体" pitchFamily="2" charset="-122"/>
              </a:rPr>
              <a:t>个字符。每个汉字用</a:t>
            </a:r>
            <a:r>
              <a:rPr lang="en-US" altLang="zh-CN" b="1" dirty="0" smtClean="0">
                <a:latin typeface="华文楷体" pitchFamily="2" charset="-122"/>
                <a:ea typeface="华文楷体" pitchFamily="2" charset="-122"/>
              </a:rPr>
              <a:t>2</a:t>
            </a:r>
            <a:r>
              <a:rPr lang="zh-CN" altLang="en-US" b="1" dirty="0" smtClean="0">
                <a:latin typeface="华文楷体" pitchFamily="2" charset="-122"/>
                <a:ea typeface="华文楷体" pitchFamily="2" charset="-122"/>
              </a:rPr>
              <a:t>字节表示，每个字节</a:t>
            </a:r>
            <a:r>
              <a:rPr lang="en-US" altLang="zh-CN" b="1" dirty="0" smtClean="0">
                <a:latin typeface="华文楷体" pitchFamily="2" charset="-122"/>
                <a:ea typeface="华文楷体" pitchFamily="2" charset="-122"/>
              </a:rPr>
              <a:t>7</a:t>
            </a:r>
            <a:r>
              <a:rPr lang="zh-CN" altLang="en-US" b="1" dirty="0" smtClean="0">
                <a:latin typeface="华文楷体" pitchFamily="2" charset="-122"/>
                <a:ea typeface="华文楷体" pitchFamily="2" charset="-122"/>
              </a:rPr>
              <a:t>位代码，最高位为</a:t>
            </a:r>
            <a:r>
              <a:rPr lang="en-US" altLang="zh-CN" b="1" dirty="0" smtClean="0">
                <a:latin typeface="华文楷体" pitchFamily="2" charset="-122"/>
                <a:ea typeface="华文楷体" pitchFamily="2" charset="-122"/>
              </a:rPr>
              <a:t>0</a:t>
            </a:r>
            <a:r>
              <a:rPr lang="zh-CN" altLang="en-US" b="1" dirty="0" smtClean="0">
                <a:latin typeface="华文楷体" pitchFamily="2" charset="-122"/>
                <a:ea typeface="华文楷体" pitchFamily="2" charset="-122"/>
              </a:rPr>
              <a:t>。</a:t>
            </a:r>
            <a:endParaRPr lang="zh-CN" altLang="en-US" b="1" dirty="0" smtClean="0">
              <a:solidFill>
                <a:srgbClr val="680000"/>
              </a:solidFill>
              <a:effectLst>
                <a:outerShdw blurRad="38100" dist="38100" dir="2700000" algn="tl">
                  <a:srgbClr val="C0C0C0"/>
                </a:outerShdw>
              </a:effectLst>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type="body" idx="4294967295"/>
          </p:nvPr>
        </p:nvSpPr>
        <p:spPr>
          <a:xfrm>
            <a:off x="0" y="857250"/>
            <a:ext cx="8964613" cy="5740400"/>
          </a:xfrm>
          <a:prstGeom prst="rect">
            <a:avLst/>
          </a:prstGeom>
        </p:spPr>
        <p:txBody>
          <a:bodyPr/>
          <a:lstStyle/>
          <a:p>
            <a:pPr marL="263525" indent="-263525" eaLnBrk="1" hangingPunct="1">
              <a:lnSpc>
                <a:spcPct val="120000"/>
              </a:lnSpc>
              <a:spcBef>
                <a:spcPct val="50000"/>
              </a:spcBef>
              <a:buClr>
                <a:schemeClr val="bg1"/>
              </a:buClr>
              <a:buFontTx/>
              <a:buNone/>
            </a:pPr>
            <a:r>
              <a:rPr kumimoji="1" lang="zh-CN" altLang="en-US" b="1" dirty="0" smtClean="0">
                <a:latin typeface="华文楷体" pitchFamily="2" charset="-122"/>
                <a:ea typeface="华文楷体" pitchFamily="2" charset="-122"/>
              </a:rPr>
              <a:t>   </a:t>
            </a:r>
            <a:r>
              <a:rPr kumimoji="1" lang="zh-CN" altLang="en-US" sz="2800" b="1" dirty="0" smtClean="0">
                <a:latin typeface="华文楷体" pitchFamily="2" charset="-122"/>
                <a:ea typeface="华文楷体" pitchFamily="2" charset="-122"/>
              </a:rPr>
              <a:t>汉字</a:t>
            </a:r>
            <a:r>
              <a:rPr kumimoji="1" lang="en-US" altLang="zh-CN" sz="2800" b="1" dirty="0" smtClean="0">
                <a:solidFill>
                  <a:srgbClr val="CC0066"/>
                </a:solidFill>
                <a:latin typeface="华文楷体" pitchFamily="2" charset="-122"/>
                <a:ea typeface="华文楷体" pitchFamily="2" charset="-122"/>
              </a:rPr>
              <a:t>94×94</a:t>
            </a:r>
            <a:r>
              <a:rPr kumimoji="1" lang="zh-CN" altLang="en-US" sz="2800" b="1" dirty="0" smtClean="0">
                <a:latin typeface="华文楷体" pitchFamily="2" charset="-122"/>
                <a:ea typeface="华文楷体" pitchFamily="2" charset="-122"/>
              </a:rPr>
              <a:t>（</a:t>
            </a:r>
            <a:r>
              <a:rPr kumimoji="1" lang="en-US" altLang="zh-CN" sz="2800" b="1" dirty="0" smtClean="0">
                <a:solidFill>
                  <a:srgbClr val="CC0066"/>
                </a:solidFill>
                <a:latin typeface="华文楷体" pitchFamily="2" charset="-122"/>
                <a:ea typeface="华文楷体" pitchFamily="2" charset="-122"/>
              </a:rPr>
              <a:t>8836</a:t>
            </a:r>
            <a:r>
              <a:rPr kumimoji="1" lang="zh-CN" altLang="en-US" sz="2800" b="1" dirty="0" smtClean="0">
                <a:solidFill>
                  <a:srgbClr val="CC0066"/>
                </a:solidFill>
                <a:latin typeface="华文楷体" pitchFamily="2" charset="-122"/>
                <a:ea typeface="华文楷体" pitchFamily="2" charset="-122"/>
              </a:rPr>
              <a:t>个，可表示国标码中</a:t>
            </a:r>
            <a:r>
              <a:rPr kumimoji="1" lang="en-US" altLang="zh-CN" sz="2800" b="1" dirty="0" smtClean="0">
                <a:solidFill>
                  <a:srgbClr val="CC0066"/>
                </a:solidFill>
                <a:latin typeface="华文楷体" pitchFamily="2" charset="-122"/>
                <a:ea typeface="华文楷体" pitchFamily="2" charset="-122"/>
              </a:rPr>
              <a:t>6763</a:t>
            </a:r>
            <a:r>
              <a:rPr kumimoji="1" lang="zh-CN" altLang="en-US" sz="2800" b="1" dirty="0" smtClean="0">
                <a:solidFill>
                  <a:srgbClr val="CC0066"/>
                </a:solidFill>
                <a:latin typeface="华文楷体" pitchFamily="2" charset="-122"/>
                <a:ea typeface="华文楷体" pitchFamily="2" charset="-122"/>
              </a:rPr>
              <a:t>个常用汉字及</a:t>
            </a:r>
            <a:r>
              <a:rPr kumimoji="1" lang="en-US" altLang="zh-CN" sz="2800" b="1" dirty="0" smtClean="0">
                <a:solidFill>
                  <a:srgbClr val="CC0066"/>
                </a:solidFill>
                <a:latin typeface="华文楷体" pitchFamily="2" charset="-122"/>
                <a:ea typeface="华文楷体" pitchFamily="2" charset="-122"/>
              </a:rPr>
              <a:t>682</a:t>
            </a:r>
            <a:r>
              <a:rPr kumimoji="1" lang="zh-CN" altLang="en-US" sz="2800" b="1" dirty="0" smtClean="0">
                <a:solidFill>
                  <a:srgbClr val="CC0066"/>
                </a:solidFill>
                <a:latin typeface="华文楷体" pitchFamily="2" charset="-122"/>
                <a:ea typeface="华文楷体" pitchFamily="2" charset="-122"/>
              </a:rPr>
              <a:t>个非汉字图形符号</a:t>
            </a:r>
            <a:r>
              <a:rPr kumimoji="1" lang="zh-CN" altLang="en-US" sz="2800" b="1" dirty="0" smtClean="0">
                <a:latin typeface="华文楷体" pitchFamily="2" charset="-122"/>
                <a:ea typeface="华文楷体" pitchFamily="2" charset="-122"/>
              </a:rPr>
              <a:t>）的矩阵（对应</a:t>
            </a:r>
            <a:r>
              <a:rPr kumimoji="1" lang="en-US" altLang="zh-CN" sz="2800" b="1" dirty="0" smtClean="0">
                <a:latin typeface="华文楷体" pitchFamily="2" charset="-122"/>
                <a:ea typeface="华文楷体" pitchFamily="2" charset="-122"/>
              </a:rPr>
              <a:t>ASCII</a:t>
            </a:r>
            <a:r>
              <a:rPr kumimoji="1" lang="zh-CN" altLang="en-US" sz="2800" b="1" dirty="0" smtClean="0">
                <a:latin typeface="华文楷体" pitchFamily="2" charset="-122"/>
                <a:ea typeface="华文楷体" pitchFamily="2" charset="-122"/>
              </a:rPr>
              <a:t>码</a:t>
            </a:r>
            <a:r>
              <a:rPr kumimoji="1" lang="en-US" altLang="zh-CN" sz="2800" b="1" dirty="0" smtClean="0">
                <a:latin typeface="华文楷体" pitchFamily="2" charset="-122"/>
                <a:ea typeface="华文楷体" pitchFamily="2" charset="-122"/>
              </a:rPr>
              <a:t>94</a:t>
            </a:r>
            <a:r>
              <a:rPr kumimoji="1" lang="zh-CN" altLang="en-US" sz="2800" b="1" dirty="0" smtClean="0">
                <a:latin typeface="华文楷体" pitchFamily="2" charset="-122"/>
                <a:ea typeface="华文楷体" pitchFamily="2" charset="-122"/>
              </a:rPr>
              <a:t>个图形字符），即</a:t>
            </a:r>
            <a:r>
              <a:rPr kumimoji="1" lang="en-US" altLang="zh-CN" sz="2800" b="1" dirty="0" smtClean="0">
                <a:latin typeface="华文楷体" pitchFamily="2" charset="-122"/>
                <a:ea typeface="华文楷体" pitchFamily="2" charset="-122"/>
              </a:rPr>
              <a:t>94</a:t>
            </a:r>
            <a:r>
              <a:rPr kumimoji="1" lang="zh-CN" altLang="en-US" sz="2800" b="1" dirty="0" smtClean="0">
                <a:latin typeface="华文楷体" pitchFamily="2" charset="-122"/>
                <a:ea typeface="华文楷体" pitchFamily="2" charset="-122"/>
              </a:rPr>
              <a:t>个区和</a:t>
            </a:r>
            <a:r>
              <a:rPr kumimoji="1" lang="en-US" altLang="zh-CN" sz="2800" b="1" dirty="0" smtClean="0">
                <a:latin typeface="华文楷体" pitchFamily="2" charset="-122"/>
                <a:ea typeface="华文楷体" pitchFamily="2" charset="-122"/>
              </a:rPr>
              <a:t>94</a:t>
            </a:r>
            <a:r>
              <a:rPr kumimoji="1" lang="zh-CN" altLang="en-US" sz="2800" b="1" dirty="0" smtClean="0">
                <a:latin typeface="华文楷体" pitchFamily="2" charset="-122"/>
                <a:ea typeface="华文楷体" pitchFamily="2" charset="-122"/>
              </a:rPr>
              <a:t>个位，由区号和位号构成汉字的区位码 。</a:t>
            </a:r>
            <a:endParaRPr kumimoji="1" lang="zh-CN" altLang="en-US" b="1" dirty="0" smtClean="0">
              <a:latin typeface="华文楷体" pitchFamily="2" charset="-122"/>
              <a:ea typeface="华文楷体" pitchFamily="2" charset="-122"/>
            </a:endParaRPr>
          </a:p>
        </p:txBody>
      </p:sp>
      <p:grpSp>
        <p:nvGrpSpPr>
          <p:cNvPr id="2" name="Group 4"/>
          <p:cNvGrpSpPr>
            <a:grpSpLocks/>
          </p:cNvGrpSpPr>
          <p:nvPr/>
        </p:nvGrpSpPr>
        <p:grpSpPr bwMode="auto">
          <a:xfrm>
            <a:off x="1619296" y="3068960"/>
            <a:ext cx="5978571" cy="588405"/>
            <a:chOff x="5281" y="3349"/>
            <a:chExt cx="3439" cy="533"/>
          </a:xfrm>
        </p:grpSpPr>
        <p:sp>
          <p:nvSpPr>
            <p:cNvPr id="62470" name="Rectangle 5"/>
            <p:cNvSpPr>
              <a:spLocks noChangeArrowheads="1"/>
            </p:cNvSpPr>
            <p:nvPr/>
          </p:nvSpPr>
          <p:spPr bwMode="auto">
            <a:xfrm>
              <a:off x="5281" y="3360"/>
              <a:ext cx="3438" cy="522"/>
            </a:xfrm>
            <a:prstGeom prst="rect">
              <a:avLst/>
            </a:prstGeom>
            <a:noFill/>
            <a:ln w="12700">
              <a:solidFill>
                <a:schemeClr val="tx1"/>
              </a:solidFill>
              <a:miter lim="800000"/>
              <a:headEnd/>
              <a:tailEnd/>
            </a:ln>
          </p:spPr>
          <p:txBody>
            <a:bodyPr wrap="none" anchor="ctr"/>
            <a:lstStyle/>
            <a:p>
              <a:endParaRPr lang="zh-CN" altLang="en-US">
                <a:solidFill>
                  <a:srgbClr val="3333FF"/>
                </a:solidFill>
                <a:latin typeface="隶书" pitchFamily="49" charset="-122"/>
                <a:ea typeface="隶书" pitchFamily="49" charset="-122"/>
              </a:endParaRPr>
            </a:p>
          </p:txBody>
        </p:sp>
        <p:grpSp>
          <p:nvGrpSpPr>
            <p:cNvPr id="3" name="Group 6"/>
            <p:cNvGrpSpPr>
              <a:grpSpLocks/>
            </p:cNvGrpSpPr>
            <p:nvPr/>
          </p:nvGrpSpPr>
          <p:grpSpPr bwMode="auto">
            <a:xfrm>
              <a:off x="5281" y="3349"/>
              <a:ext cx="3439" cy="533"/>
              <a:chOff x="5335" y="3397"/>
              <a:chExt cx="3439" cy="533"/>
            </a:xfrm>
          </p:grpSpPr>
          <p:sp>
            <p:nvSpPr>
              <p:cNvPr id="62472" name="Line 7"/>
              <p:cNvSpPr>
                <a:spLocks noChangeShapeType="1"/>
              </p:cNvSpPr>
              <p:nvPr/>
            </p:nvSpPr>
            <p:spPr bwMode="auto">
              <a:xfrm>
                <a:off x="6960" y="3408"/>
                <a:ext cx="0" cy="522"/>
              </a:xfrm>
              <a:prstGeom prst="line">
                <a:avLst/>
              </a:prstGeom>
              <a:noFill/>
              <a:ln w="12700">
                <a:solidFill>
                  <a:schemeClr val="tx1"/>
                </a:solidFill>
                <a:round/>
                <a:headEnd/>
                <a:tailEnd/>
              </a:ln>
            </p:spPr>
            <p:txBody>
              <a:bodyPr wrap="none" anchor="ctr"/>
              <a:lstStyle/>
              <a:p>
                <a:endParaRPr lang="zh-CN" altLang="en-US"/>
              </a:p>
            </p:txBody>
          </p:sp>
          <p:sp>
            <p:nvSpPr>
              <p:cNvPr id="62473" name="Rectangle 8"/>
              <p:cNvSpPr>
                <a:spLocks noChangeArrowheads="1"/>
              </p:cNvSpPr>
              <p:nvPr/>
            </p:nvSpPr>
            <p:spPr bwMode="auto">
              <a:xfrm>
                <a:off x="5335" y="3397"/>
                <a:ext cx="1615" cy="527"/>
              </a:xfrm>
              <a:prstGeom prst="rect">
                <a:avLst/>
              </a:prstGeom>
              <a:noFill/>
              <a:ln w="12700">
                <a:noFill/>
                <a:miter lim="800000"/>
                <a:headEnd/>
                <a:tailEnd/>
              </a:ln>
            </p:spPr>
            <p:txBody>
              <a:bodyPr wrap="square" lIns="90480" tIns="44446" rIns="90480" bIns="44446">
                <a:spAutoFit/>
              </a:bodyPr>
              <a:lstStyle/>
              <a:p>
                <a:pPr algn="ctr" eaLnBrk="0" hangingPunct="0">
                  <a:spcBef>
                    <a:spcPct val="50000"/>
                  </a:spcBef>
                </a:pPr>
                <a:r>
                  <a:rPr kumimoji="1" lang="zh-CN" altLang="en-US" b="1" dirty="0" smtClean="0">
                    <a:solidFill>
                      <a:srgbClr val="3333FF"/>
                    </a:solidFill>
                    <a:latin typeface="隶书" pitchFamily="49" charset="-122"/>
                    <a:ea typeface="隶书" pitchFamily="49" charset="-122"/>
                  </a:rPr>
                  <a:t>区号（行）</a:t>
                </a:r>
                <a:endParaRPr kumimoji="1" lang="zh-CN" altLang="en-US" b="1" dirty="0">
                  <a:solidFill>
                    <a:srgbClr val="3333FF"/>
                  </a:solidFill>
                  <a:latin typeface="隶书" pitchFamily="49" charset="-122"/>
                  <a:ea typeface="隶书" pitchFamily="49" charset="-122"/>
                </a:endParaRPr>
              </a:p>
            </p:txBody>
          </p:sp>
          <p:sp>
            <p:nvSpPr>
              <p:cNvPr id="62474" name="Rectangle 9"/>
              <p:cNvSpPr>
                <a:spLocks noChangeArrowheads="1"/>
              </p:cNvSpPr>
              <p:nvPr/>
            </p:nvSpPr>
            <p:spPr bwMode="auto">
              <a:xfrm>
                <a:off x="6951" y="3402"/>
                <a:ext cx="1823" cy="527"/>
              </a:xfrm>
              <a:prstGeom prst="rect">
                <a:avLst/>
              </a:prstGeom>
              <a:noFill/>
              <a:ln w="12700">
                <a:noFill/>
                <a:miter lim="800000"/>
                <a:headEnd/>
                <a:tailEnd/>
              </a:ln>
            </p:spPr>
            <p:txBody>
              <a:bodyPr wrap="square" lIns="90480" tIns="44446" rIns="90480" bIns="44446">
                <a:spAutoFit/>
              </a:bodyPr>
              <a:lstStyle/>
              <a:p>
                <a:pPr algn="ctr" eaLnBrk="0" hangingPunct="0">
                  <a:spcBef>
                    <a:spcPct val="50000"/>
                  </a:spcBef>
                </a:pPr>
                <a:r>
                  <a:rPr kumimoji="1" lang="zh-CN" altLang="en-US" b="1" dirty="0">
                    <a:solidFill>
                      <a:srgbClr val="3333FF"/>
                    </a:solidFill>
                    <a:latin typeface="隶书" pitchFamily="49" charset="-122"/>
                    <a:ea typeface="隶书" pitchFamily="49" charset="-122"/>
                  </a:rPr>
                  <a:t>位</a:t>
                </a:r>
                <a:r>
                  <a:rPr kumimoji="1" lang="zh-CN" altLang="en-US" b="1" dirty="0" smtClean="0">
                    <a:solidFill>
                      <a:srgbClr val="3333FF"/>
                    </a:solidFill>
                    <a:latin typeface="隶书" pitchFamily="49" charset="-122"/>
                    <a:ea typeface="隶书" pitchFamily="49" charset="-122"/>
                  </a:rPr>
                  <a:t>号（列）</a:t>
                </a:r>
                <a:endParaRPr kumimoji="1" lang="zh-CN" altLang="en-US" b="1" dirty="0">
                  <a:solidFill>
                    <a:srgbClr val="3333FF"/>
                  </a:solidFill>
                  <a:latin typeface="隶书" pitchFamily="49" charset="-122"/>
                  <a:ea typeface="隶书" pitchFamily="49" charset="-122"/>
                </a:endParaRPr>
              </a:p>
            </p:txBody>
          </p:sp>
        </p:grpSp>
      </p:grpSp>
      <p:sp>
        <p:nvSpPr>
          <p:cNvPr id="62469" name="Text Box 10"/>
          <p:cNvSpPr txBox="1">
            <a:spLocks noChangeArrowheads="1"/>
          </p:cNvSpPr>
          <p:nvPr/>
        </p:nvSpPr>
        <p:spPr bwMode="auto">
          <a:xfrm>
            <a:off x="179388" y="3933057"/>
            <a:ext cx="8964612" cy="2400657"/>
          </a:xfrm>
          <a:prstGeom prst="rect">
            <a:avLst/>
          </a:prstGeom>
          <a:noFill/>
          <a:ln w="25400">
            <a:noFill/>
            <a:miter lim="800000"/>
            <a:headEnd/>
            <a:tailEnd/>
          </a:ln>
        </p:spPr>
        <p:txBody>
          <a:bodyPr wrap="square">
            <a:spAutoFit/>
          </a:bodyPr>
          <a:lstStyle/>
          <a:p>
            <a:pPr>
              <a:spcBef>
                <a:spcPts val="600"/>
              </a:spcBef>
              <a:buFont typeface="Wingdings" pitchFamily="2" charset="2"/>
              <a:buChar char="Ø"/>
            </a:pPr>
            <a:r>
              <a:rPr kumimoji="1" lang="zh-CN" altLang="en-US" sz="2800" b="1" dirty="0">
                <a:solidFill>
                  <a:srgbClr val="A50021"/>
                </a:solidFill>
                <a:latin typeface="华文楷体" pitchFamily="2" charset="-122"/>
                <a:ea typeface="华文楷体" pitchFamily="2" charset="-122"/>
              </a:rPr>
              <a:t>汉字的国标码与区位码的关系：</a:t>
            </a:r>
          </a:p>
          <a:p>
            <a:pPr>
              <a:spcBef>
                <a:spcPts val="600"/>
              </a:spcBef>
            </a:pPr>
            <a:r>
              <a:rPr kumimoji="1" lang="zh-CN" altLang="en-US" sz="2800" b="1" dirty="0">
                <a:latin typeface="华文楷体" pitchFamily="2" charset="-122"/>
                <a:ea typeface="华文楷体" pitchFamily="2" charset="-122"/>
              </a:rPr>
              <a:t>  每个汉字的区号和位号各</a:t>
            </a:r>
            <a:r>
              <a:rPr kumimoji="1" lang="zh-CN" altLang="en-US" sz="2800" b="1" dirty="0">
                <a:solidFill>
                  <a:srgbClr val="3333FF"/>
                </a:solidFill>
                <a:latin typeface="华文楷体" pitchFamily="2" charset="-122"/>
                <a:ea typeface="华文楷体" pitchFamily="2" charset="-122"/>
              </a:rPr>
              <a:t>加</a:t>
            </a:r>
            <a:r>
              <a:rPr kumimoji="1" lang="en-US" altLang="zh-CN" sz="2800" b="1" dirty="0">
                <a:solidFill>
                  <a:srgbClr val="3333FF"/>
                </a:solidFill>
                <a:latin typeface="华文楷体" pitchFamily="2" charset="-122"/>
                <a:ea typeface="华文楷体" pitchFamily="2" charset="-122"/>
              </a:rPr>
              <a:t>32</a:t>
            </a:r>
            <a:r>
              <a:rPr kumimoji="1" lang="zh-CN" altLang="en-US" sz="2800" b="1" dirty="0">
                <a:solidFill>
                  <a:srgbClr val="3333FF"/>
                </a:solidFill>
                <a:latin typeface="华文楷体" pitchFamily="2" charset="-122"/>
                <a:ea typeface="华文楷体" pitchFamily="2" charset="-122"/>
              </a:rPr>
              <a:t>（</a:t>
            </a:r>
            <a:r>
              <a:rPr kumimoji="1" lang="en-US" altLang="zh-CN" sz="2800" b="1" dirty="0">
                <a:solidFill>
                  <a:srgbClr val="3333FF"/>
                </a:solidFill>
                <a:latin typeface="华文楷体" pitchFamily="2" charset="-122"/>
                <a:ea typeface="华文楷体" pitchFamily="2" charset="-122"/>
              </a:rPr>
              <a:t>20H</a:t>
            </a:r>
            <a:r>
              <a:rPr kumimoji="1" lang="zh-CN" altLang="en-US" sz="2800" b="1" dirty="0">
                <a:solidFill>
                  <a:srgbClr val="3333FF"/>
                </a:solidFill>
                <a:latin typeface="华文楷体" pitchFamily="2" charset="-122"/>
                <a:ea typeface="华文楷体" pitchFamily="2" charset="-122"/>
              </a:rPr>
              <a:t>）</a:t>
            </a:r>
            <a:r>
              <a:rPr kumimoji="1" lang="zh-CN" altLang="en-US" sz="2800" b="1" dirty="0">
                <a:latin typeface="华文楷体" pitchFamily="2" charset="-122"/>
                <a:ea typeface="华文楷体" pitchFamily="2" charset="-122"/>
              </a:rPr>
              <a:t>就构成了国标码 </a:t>
            </a:r>
          </a:p>
          <a:p>
            <a:pPr>
              <a:spcBef>
                <a:spcPts val="600"/>
              </a:spcBef>
              <a:buFont typeface="Wingdings" pitchFamily="2" charset="2"/>
              <a:buChar char="Ø"/>
            </a:pPr>
            <a:r>
              <a:rPr kumimoji="1" lang="zh-CN" altLang="en-US" sz="2800" b="1" dirty="0">
                <a:solidFill>
                  <a:srgbClr val="A50021"/>
                </a:solidFill>
                <a:latin typeface="华文楷体" pitchFamily="2" charset="-122"/>
                <a:ea typeface="华文楷体" pitchFamily="2" charset="-122"/>
              </a:rPr>
              <a:t>加</a:t>
            </a:r>
            <a:r>
              <a:rPr kumimoji="1" lang="en-US" altLang="zh-CN" sz="2800" b="1" dirty="0">
                <a:solidFill>
                  <a:srgbClr val="A50021"/>
                </a:solidFill>
                <a:latin typeface="华文楷体" pitchFamily="2" charset="-122"/>
                <a:ea typeface="华文楷体" pitchFamily="2" charset="-122"/>
              </a:rPr>
              <a:t>32</a:t>
            </a:r>
            <a:r>
              <a:rPr kumimoji="1" lang="zh-CN" altLang="en-US" sz="2800" b="1" dirty="0">
                <a:solidFill>
                  <a:srgbClr val="A50021"/>
                </a:solidFill>
                <a:latin typeface="华文楷体" pitchFamily="2" charset="-122"/>
                <a:ea typeface="华文楷体" pitchFamily="2" charset="-122"/>
              </a:rPr>
              <a:t>的原因：</a:t>
            </a:r>
            <a:r>
              <a:rPr kumimoji="1" lang="zh-CN" altLang="en-US" sz="2800" b="1" dirty="0">
                <a:latin typeface="华文楷体" pitchFamily="2" charset="-122"/>
                <a:ea typeface="华文楷体" pitchFamily="2" charset="-122"/>
              </a:rPr>
              <a:t>为了与</a:t>
            </a:r>
            <a:r>
              <a:rPr kumimoji="1" lang="en-US" altLang="zh-CN" sz="2800" b="1" dirty="0">
                <a:latin typeface="华文楷体" pitchFamily="2" charset="-122"/>
                <a:ea typeface="华文楷体" pitchFamily="2" charset="-122"/>
              </a:rPr>
              <a:t>ASCII</a:t>
            </a:r>
            <a:r>
              <a:rPr kumimoji="1" lang="zh-CN" altLang="en-US" sz="2800" b="1" dirty="0">
                <a:latin typeface="华文楷体" pitchFamily="2" charset="-122"/>
                <a:ea typeface="华文楷体" pitchFamily="2" charset="-122"/>
              </a:rPr>
              <a:t>码兼容，每个字节值大于</a:t>
            </a:r>
            <a:r>
              <a:rPr kumimoji="1" lang="en-US" altLang="zh-CN" sz="2800" b="1" dirty="0">
                <a:latin typeface="华文楷体" pitchFamily="2" charset="-122"/>
                <a:ea typeface="华文楷体" pitchFamily="2" charset="-122"/>
              </a:rPr>
              <a:t>32</a:t>
            </a:r>
            <a:r>
              <a:rPr kumimoji="1" lang="zh-CN" altLang="en-US" sz="2800" b="1" dirty="0">
                <a:latin typeface="华文楷体" pitchFamily="2" charset="-122"/>
                <a:ea typeface="华文楷体" pitchFamily="2" charset="-122"/>
              </a:rPr>
              <a:t>（</a:t>
            </a:r>
            <a:r>
              <a:rPr kumimoji="1" lang="en-US" altLang="zh-CN" sz="2800" b="1" dirty="0">
                <a:latin typeface="华文楷体" pitchFamily="2" charset="-122"/>
                <a:ea typeface="华文楷体" pitchFamily="2" charset="-122"/>
              </a:rPr>
              <a:t>0</a:t>
            </a:r>
            <a:r>
              <a:rPr kumimoji="1" lang="zh-CN" altLang="en-US" sz="2800" b="1" dirty="0">
                <a:latin typeface="华文楷体" pitchFamily="2" charset="-122"/>
                <a:ea typeface="华文楷体" pitchFamily="2" charset="-122"/>
              </a:rPr>
              <a:t>～</a:t>
            </a:r>
            <a:r>
              <a:rPr kumimoji="1" lang="en-US" altLang="zh-CN" sz="2800" b="1" dirty="0">
                <a:latin typeface="华文楷体" pitchFamily="2" charset="-122"/>
                <a:ea typeface="华文楷体" pitchFamily="2" charset="-122"/>
              </a:rPr>
              <a:t>32</a:t>
            </a:r>
            <a:r>
              <a:rPr kumimoji="1" lang="zh-CN" altLang="en-US" sz="2800" b="1" dirty="0">
                <a:latin typeface="华文楷体" pitchFamily="2" charset="-122"/>
                <a:ea typeface="华文楷体" pitchFamily="2" charset="-122"/>
              </a:rPr>
              <a:t>为非图形字符码值）；</a:t>
            </a:r>
            <a:r>
              <a:rPr kumimoji="1" lang="zh-CN" altLang="en-US" sz="2800" b="1" dirty="0">
                <a:solidFill>
                  <a:srgbClr val="7030A0"/>
                </a:solidFill>
                <a:latin typeface="华文楷体" pitchFamily="2" charset="-122"/>
                <a:ea typeface="华文楷体" pitchFamily="2" charset="-122"/>
              </a:rPr>
              <a:t>每个字节的编码取值范围为</a:t>
            </a:r>
            <a:r>
              <a:rPr kumimoji="1" lang="en-US" altLang="zh-CN" sz="2800" b="1" dirty="0">
                <a:solidFill>
                  <a:srgbClr val="7030A0"/>
                </a:solidFill>
                <a:latin typeface="华文楷体" pitchFamily="2" charset="-122"/>
                <a:ea typeface="华文楷体" pitchFamily="2" charset="-122"/>
              </a:rPr>
              <a:t>33~126</a:t>
            </a:r>
            <a:r>
              <a:rPr kumimoji="1" lang="zh-CN" altLang="en-US" sz="2800" b="1" dirty="0">
                <a:solidFill>
                  <a:srgbClr val="7030A0"/>
                </a:solidFill>
                <a:latin typeface="华文楷体" pitchFamily="2" charset="-122"/>
                <a:ea typeface="华文楷体" pitchFamily="2" charset="-122"/>
              </a:rPr>
              <a:t>（与</a:t>
            </a:r>
            <a:r>
              <a:rPr kumimoji="1" lang="en-US" altLang="zh-CN" sz="2800" b="1" dirty="0">
                <a:solidFill>
                  <a:srgbClr val="7030A0"/>
                </a:solidFill>
                <a:latin typeface="华文楷体" pitchFamily="2" charset="-122"/>
                <a:ea typeface="华文楷体" pitchFamily="2" charset="-122"/>
              </a:rPr>
              <a:t>ASCII</a:t>
            </a:r>
            <a:r>
              <a:rPr kumimoji="1" lang="zh-CN" altLang="en-US" sz="2800" b="1" dirty="0" smtClean="0">
                <a:solidFill>
                  <a:srgbClr val="7030A0"/>
                </a:solidFill>
                <a:latin typeface="华文楷体" pitchFamily="2" charset="-122"/>
                <a:ea typeface="华文楷体" pitchFamily="2" charset="-122"/>
              </a:rPr>
              <a:t>码</a:t>
            </a:r>
            <a:r>
              <a:rPr kumimoji="1" lang="en-US" altLang="zh-CN" sz="2800" b="1" dirty="0" smtClean="0">
                <a:solidFill>
                  <a:srgbClr val="7030A0"/>
                </a:solidFill>
                <a:latin typeface="华文楷体" pitchFamily="2" charset="-122"/>
                <a:ea typeface="华文楷体" pitchFamily="2" charset="-122"/>
              </a:rPr>
              <a:t>94</a:t>
            </a:r>
            <a:r>
              <a:rPr kumimoji="1" lang="zh-CN" altLang="en-US" sz="2800" b="1" dirty="0" smtClean="0">
                <a:solidFill>
                  <a:srgbClr val="7030A0"/>
                </a:solidFill>
                <a:latin typeface="华文楷体" pitchFamily="2" charset="-122"/>
                <a:ea typeface="华文楷体" pitchFamily="2" charset="-122"/>
              </a:rPr>
              <a:t>个图形字符</a:t>
            </a:r>
            <a:r>
              <a:rPr kumimoji="1" lang="zh-CN" altLang="en-US" sz="2800" b="1" dirty="0">
                <a:solidFill>
                  <a:srgbClr val="7030A0"/>
                </a:solidFill>
                <a:latin typeface="华文楷体" pitchFamily="2" charset="-122"/>
                <a:ea typeface="华文楷体" pitchFamily="2" charset="-122"/>
              </a:rPr>
              <a:t>的取值范围一致）</a:t>
            </a:r>
          </a:p>
        </p:txBody>
      </p:sp>
      <p:sp>
        <p:nvSpPr>
          <p:cNvPr id="13"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
        <p:nvSpPr>
          <p:cNvPr id="10" name="TextBox 9"/>
          <p:cNvSpPr txBox="1"/>
          <p:nvPr/>
        </p:nvSpPr>
        <p:spPr>
          <a:xfrm>
            <a:off x="285720" y="785794"/>
            <a:ext cx="8286808" cy="5324535"/>
          </a:xfrm>
          <a:prstGeom prst="rect">
            <a:avLst/>
          </a:prstGeom>
          <a:noFill/>
        </p:spPr>
        <p:txBody>
          <a:bodyPr wrap="square" rtlCol="0">
            <a:spAutoFit/>
          </a:bodyPr>
          <a:lstStyle/>
          <a:p>
            <a:pPr>
              <a:lnSpc>
                <a:spcPct val="130000"/>
              </a:lnSpc>
              <a:defRPr/>
            </a:pPr>
            <a:r>
              <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3.</a:t>
            </a:r>
            <a:r>
              <a:rPr lang="zh-CN" altLang="en-US"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汉字机内码</a:t>
            </a:r>
            <a:endPar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endParaRPr>
          </a:p>
          <a:p>
            <a:pPr>
              <a:defRPr/>
            </a:pPr>
            <a:r>
              <a:rPr lang="en-US" altLang="zh-CN" sz="2000" b="1" dirty="0" smtClean="0">
                <a:solidFill>
                  <a:srgbClr val="680000"/>
                </a:solidFill>
                <a:effectLst>
                  <a:outerShdw blurRad="38100" dist="38100" dir="2700000" algn="tl">
                    <a:srgbClr val="C0C0C0"/>
                  </a:outerShdw>
                </a:effectLst>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汉字机内码是指一个汉字被计算机系统内部处理和存储时使用的代码。</a:t>
            </a:r>
            <a:endParaRPr lang="en-US" altLang="zh-CN" sz="2000" b="1" dirty="0" smtClean="0">
              <a:latin typeface="华文楷体" pitchFamily="2" charset="-122"/>
              <a:ea typeface="华文楷体" pitchFamily="2" charset="-122"/>
            </a:endParaRPr>
          </a:p>
          <a:p>
            <a:pPr>
              <a:defRPr/>
            </a:pPr>
            <a:endParaRPr lang="zh-CN" altLang="en-US" sz="2000" b="1" dirty="0" smtClean="0">
              <a:solidFill>
                <a:srgbClr val="680000"/>
              </a:solidFill>
              <a:effectLst>
                <a:outerShdw blurRad="38100" dist="38100" dir="2700000" algn="tl">
                  <a:srgbClr val="C0C0C0"/>
                </a:outerShdw>
              </a:effectLst>
              <a:latin typeface="华文楷体" pitchFamily="2" charset="-122"/>
              <a:ea typeface="华文楷体" pitchFamily="2" charset="-122"/>
            </a:endParaRPr>
          </a:p>
          <a:p>
            <a:pPr>
              <a:lnSpc>
                <a:spcPct val="130000"/>
              </a:lnSpc>
              <a:defRPr/>
            </a:pPr>
            <a:endParaRPr lang="en-US" altLang="zh-CN" b="1" dirty="0" smtClean="0">
              <a:latin typeface="华文楷体" pitchFamily="2" charset="-122"/>
              <a:ea typeface="华文楷体" pitchFamily="2" charset="-122"/>
            </a:endParaRPr>
          </a:p>
          <a:p>
            <a:pPr>
              <a:lnSpc>
                <a:spcPct val="130000"/>
              </a:lnSpc>
              <a:defRPr/>
            </a:pPr>
            <a:endParaRPr lang="en-US" altLang="zh-CN" b="1" dirty="0" smtClean="0">
              <a:solidFill>
                <a:srgbClr val="0033CC"/>
              </a:solidFill>
              <a:latin typeface="华文楷体" pitchFamily="2" charset="-122"/>
              <a:ea typeface="华文楷体" pitchFamily="2" charset="-122"/>
            </a:endParaRPr>
          </a:p>
          <a:p>
            <a:pPr>
              <a:lnSpc>
                <a:spcPct val="130000"/>
              </a:lnSpc>
              <a:defRPr/>
            </a:pPr>
            <a:endParaRPr lang="en-US" altLang="zh-CN" b="1" dirty="0" smtClean="0">
              <a:solidFill>
                <a:srgbClr val="0033CC"/>
              </a:solidFill>
              <a:latin typeface="华文楷体" pitchFamily="2" charset="-122"/>
              <a:ea typeface="华文楷体" pitchFamily="2" charset="-122"/>
            </a:endParaRPr>
          </a:p>
          <a:p>
            <a:pPr>
              <a:lnSpc>
                <a:spcPct val="130000"/>
              </a:lnSpc>
              <a:defRPr/>
            </a:pPr>
            <a:r>
              <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4.</a:t>
            </a:r>
            <a:r>
              <a:rPr lang="zh-CN" altLang="en-US"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rPr>
              <a:t>汉字字形码</a:t>
            </a:r>
            <a:endParaRPr lang="en-US" altLang="zh-CN" b="1" dirty="0" smtClean="0">
              <a:solidFill>
                <a:srgbClr val="0033CC"/>
              </a:solidFill>
              <a:effectLst>
                <a:outerShdw blurRad="38100" dist="38100" dir="2700000" algn="tl">
                  <a:srgbClr val="000000">
                    <a:alpha val="43137"/>
                  </a:srgbClr>
                </a:outerShdw>
              </a:effectLst>
              <a:latin typeface="华文楷体" pitchFamily="2" charset="-122"/>
              <a:ea typeface="华文楷体" pitchFamily="2" charset="-122"/>
            </a:endParaRPr>
          </a:p>
          <a:p>
            <a:pPr>
              <a:defRPr/>
            </a:pPr>
            <a:r>
              <a:rPr lang="zh-CN" altLang="en-US" sz="2800" b="1" dirty="0" smtClean="0">
                <a:latin typeface="华文楷体" pitchFamily="2" charset="-122"/>
                <a:ea typeface="华文楷体" pitchFamily="2" charset="-122"/>
              </a:rPr>
              <a:t>汉字字形码又称</a:t>
            </a:r>
            <a:r>
              <a:rPr lang="zh-CN" altLang="en-US" sz="2800" b="1" dirty="0" smtClean="0">
                <a:solidFill>
                  <a:srgbClr val="CC0066"/>
                </a:solidFill>
                <a:latin typeface="华文楷体" pitchFamily="2" charset="-122"/>
                <a:ea typeface="华文楷体" pitchFamily="2" charset="-122"/>
              </a:rPr>
              <a:t>汉字字模</a:t>
            </a:r>
            <a:r>
              <a:rPr lang="zh-CN" altLang="en-US" sz="2800" b="1" dirty="0" smtClean="0">
                <a:latin typeface="华文楷体" pitchFamily="2" charset="-122"/>
                <a:ea typeface="华文楷体" pitchFamily="2" charset="-122"/>
              </a:rPr>
              <a:t>，它是指一个汉字供显示器和打印机输出的字形点阵代码。</a:t>
            </a:r>
            <a:endParaRPr lang="zh-CN" altLang="en-US" sz="2800" b="1" dirty="0">
              <a:latin typeface="华文楷体" pitchFamily="2" charset="-122"/>
              <a:ea typeface="华文楷体" pitchFamily="2" charset="-122"/>
            </a:endParaRPr>
          </a:p>
        </p:txBody>
      </p:sp>
      <p:grpSp>
        <p:nvGrpSpPr>
          <p:cNvPr id="2" name="Group 1"/>
          <p:cNvGrpSpPr>
            <a:grpSpLocks/>
          </p:cNvGrpSpPr>
          <p:nvPr/>
        </p:nvGrpSpPr>
        <p:grpSpPr bwMode="auto">
          <a:xfrm>
            <a:off x="395536" y="2564904"/>
            <a:ext cx="7848872" cy="414461"/>
            <a:chOff x="2313" y="9388"/>
            <a:chExt cx="5148" cy="312"/>
          </a:xfrm>
        </p:grpSpPr>
        <p:sp>
          <p:nvSpPr>
            <p:cNvPr id="73730" name="Rectangle 2"/>
            <p:cNvSpPr>
              <a:spLocks noChangeArrowheads="1"/>
            </p:cNvSpPr>
            <p:nvPr/>
          </p:nvSpPr>
          <p:spPr bwMode="auto">
            <a:xfrm>
              <a:off x="2313" y="9388"/>
              <a:ext cx="2161" cy="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2700" tIns="12700" rIns="12700" bIns="127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rPr>
                <a:t>  1       </a:t>
              </a:r>
              <a:r>
                <a:rPr kumimoji="0" lang="zh-CN" altLang="en-US" sz="2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rPr>
                <a:t>国标码第一字节</a:t>
              </a:r>
              <a:endParaRPr kumimoji="0" lang="zh-CN" sz="5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73731" name="Rectangle 3"/>
            <p:cNvSpPr>
              <a:spLocks noChangeArrowheads="1"/>
            </p:cNvSpPr>
            <p:nvPr/>
          </p:nvSpPr>
          <p:spPr bwMode="auto">
            <a:xfrm>
              <a:off x="5300" y="9388"/>
              <a:ext cx="2161" cy="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12700" tIns="12700" rIns="12700" bIns="1270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rPr>
                <a:t>  1        </a:t>
              </a:r>
              <a:r>
                <a:rPr kumimoji="0" lang="zh-CN" altLang="en-US" sz="2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rPr>
                <a:t>国标码第二字节</a:t>
              </a:r>
              <a:endParaRPr kumimoji="0" lang="zh-CN" sz="5400" b="1"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73732" name="Line 4"/>
            <p:cNvSpPr>
              <a:spLocks noChangeShapeType="1"/>
            </p:cNvSpPr>
            <p:nvPr/>
          </p:nvSpPr>
          <p:spPr bwMode="auto">
            <a:xfrm>
              <a:off x="2725" y="9388"/>
              <a:ext cx="0" cy="312"/>
            </a:xfrm>
            <a:prstGeom prst="lin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8000" b="1">
                <a:latin typeface="华文楷体" pitchFamily="2" charset="-122"/>
                <a:ea typeface="华文楷体" pitchFamily="2" charset="-122"/>
              </a:endParaRPr>
            </a:p>
          </p:txBody>
        </p:sp>
        <p:sp>
          <p:nvSpPr>
            <p:cNvPr id="73733" name="Line 5"/>
            <p:cNvSpPr>
              <a:spLocks noChangeShapeType="1"/>
            </p:cNvSpPr>
            <p:nvPr/>
          </p:nvSpPr>
          <p:spPr bwMode="auto">
            <a:xfrm>
              <a:off x="5712" y="9388"/>
              <a:ext cx="0" cy="312"/>
            </a:xfrm>
            <a:prstGeom prst="lin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8000" b="1">
                <a:latin typeface="华文楷体" pitchFamily="2" charset="-122"/>
                <a:ea typeface="华文楷体" pitchFamily="2" charset="-122"/>
              </a:endParaRPr>
            </a:p>
          </p:txBody>
        </p:sp>
      </p:grpSp>
      <p:sp>
        <p:nvSpPr>
          <p:cNvPr id="9" name="Rectangle 6"/>
          <p:cNvSpPr>
            <a:spLocks noChangeArrowheads="1"/>
          </p:cNvSpPr>
          <p:nvPr/>
        </p:nvSpPr>
        <p:spPr bwMode="auto">
          <a:xfrm>
            <a:off x="179512" y="3287191"/>
            <a:ext cx="8820150" cy="1077913"/>
          </a:xfrm>
          <a:prstGeom prst="rect">
            <a:avLst/>
          </a:prstGeom>
          <a:solidFill>
            <a:srgbClr val="99CCFF"/>
          </a:solidFill>
          <a:ln w="25400">
            <a:noFill/>
            <a:miter lim="800000"/>
            <a:headEnd/>
            <a:tailEnd/>
          </a:ln>
          <a:effectLst>
            <a:outerShdw dist="107763" dir="18900000" algn="ctr" rotWithShape="0">
              <a:schemeClr val="bg2">
                <a:alpha val="50000"/>
              </a:schemeClr>
            </a:outerShdw>
          </a:effectLst>
        </p:spPr>
        <p:txBody>
          <a:bodyPr>
            <a:spAutoFit/>
          </a:bodyPr>
          <a:lstStyle/>
          <a:p>
            <a:pPr>
              <a:defRPr/>
            </a:pPr>
            <a:r>
              <a:rPr kumimoji="1" lang="zh-CN" altLang="en-US" sz="3200" b="1" dirty="0">
                <a:solidFill>
                  <a:srgbClr val="A50021"/>
                </a:solidFill>
                <a:latin typeface="华文楷体" pitchFamily="2" charset="-122"/>
                <a:ea typeface="华文楷体" pitchFamily="2" charset="-122"/>
              </a:rPr>
              <a:t>三种码之间关系：</a:t>
            </a:r>
          </a:p>
          <a:p>
            <a:pPr>
              <a:defRPr/>
            </a:pPr>
            <a:r>
              <a:rPr kumimoji="1" lang="zh-CN" altLang="en-US" sz="3200" b="1" dirty="0">
                <a:solidFill>
                  <a:srgbClr val="003366"/>
                </a:solidFill>
                <a:latin typeface="华文楷体" pitchFamily="2" charset="-122"/>
                <a:ea typeface="华文楷体" pitchFamily="2" charset="-122"/>
              </a:rPr>
              <a:t> 机内码</a:t>
            </a:r>
            <a:r>
              <a:rPr kumimoji="1" lang="en-US" altLang="zh-CN" sz="3200" b="1" dirty="0">
                <a:solidFill>
                  <a:srgbClr val="003366"/>
                </a:solidFill>
                <a:latin typeface="华文楷体" pitchFamily="2" charset="-122"/>
                <a:ea typeface="华文楷体" pitchFamily="2" charset="-122"/>
              </a:rPr>
              <a:t>=</a:t>
            </a:r>
            <a:r>
              <a:rPr kumimoji="1" lang="zh-CN" altLang="en-US" sz="3200" b="1" dirty="0">
                <a:solidFill>
                  <a:srgbClr val="003366"/>
                </a:solidFill>
                <a:latin typeface="华文楷体" pitchFamily="2" charset="-122"/>
                <a:ea typeface="华文楷体" pitchFamily="2" charset="-122"/>
              </a:rPr>
              <a:t>国标码</a:t>
            </a:r>
            <a:r>
              <a:rPr kumimoji="1" lang="en-US" altLang="zh-CN" sz="3200" b="1" dirty="0">
                <a:solidFill>
                  <a:srgbClr val="003366"/>
                </a:solidFill>
                <a:latin typeface="华文楷体" pitchFamily="2" charset="-122"/>
                <a:ea typeface="华文楷体" pitchFamily="2" charset="-122"/>
              </a:rPr>
              <a:t>+80 80H=</a:t>
            </a:r>
            <a:r>
              <a:rPr kumimoji="1" lang="zh-CN" altLang="en-US" sz="3200" b="1" dirty="0">
                <a:solidFill>
                  <a:srgbClr val="003366"/>
                </a:solidFill>
                <a:latin typeface="华文楷体" pitchFamily="2" charset="-122"/>
                <a:ea typeface="华文楷体" pitchFamily="2" charset="-122"/>
              </a:rPr>
              <a:t>区位码</a:t>
            </a:r>
            <a:r>
              <a:rPr kumimoji="1" lang="en-US" altLang="zh-CN" sz="3200" b="1" dirty="0">
                <a:solidFill>
                  <a:srgbClr val="003366"/>
                </a:solidFill>
                <a:latin typeface="华文楷体" pitchFamily="2" charset="-122"/>
                <a:ea typeface="华文楷体" pitchFamily="2" charset="-122"/>
              </a:rPr>
              <a:t>+A0 A0H</a:t>
            </a:r>
            <a:endParaRPr kumimoji="1" lang="zh-CN" altLang="en-US" sz="3200" b="1" dirty="0">
              <a:solidFill>
                <a:srgbClr val="003366"/>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pic>
        <p:nvPicPr>
          <p:cNvPr id="107522" name="Picture 2"/>
          <p:cNvPicPr>
            <a:picLocks noChangeAspect="1" noChangeArrowheads="1"/>
          </p:cNvPicPr>
          <p:nvPr/>
        </p:nvPicPr>
        <p:blipFill>
          <a:blip r:embed="rId2" cstate="print"/>
          <a:srcRect/>
          <a:stretch>
            <a:fillRect/>
          </a:stretch>
        </p:blipFill>
        <p:spPr bwMode="auto">
          <a:xfrm>
            <a:off x="2643174" y="785794"/>
            <a:ext cx="3357586" cy="2769028"/>
          </a:xfrm>
          <a:prstGeom prst="rect">
            <a:avLst/>
          </a:prstGeom>
          <a:noFill/>
          <a:ln w="9525">
            <a:noFill/>
            <a:miter lim="800000"/>
            <a:headEnd/>
            <a:tailEnd/>
          </a:ln>
        </p:spPr>
      </p:pic>
      <p:sp>
        <p:nvSpPr>
          <p:cNvPr id="11" name="TextBox 10"/>
          <p:cNvSpPr txBox="1"/>
          <p:nvPr/>
        </p:nvSpPr>
        <p:spPr>
          <a:xfrm>
            <a:off x="571472" y="4145012"/>
            <a:ext cx="8176992" cy="2308324"/>
          </a:xfrm>
          <a:prstGeom prst="rect">
            <a:avLst/>
          </a:prstGeom>
          <a:noFill/>
        </p:spPr>
        <p:txBody>
          <a:bodyPr wrap="square" rtlCol="0">
            <a:spAutoFit/>
          </a:bodyPr>
          <a:lstStyle/>
          <a:p>
            <a:pPr eaLnBrk="1" latinLnBrk="1" hangingPunct="1"/>
            <a:r>
              <a:rPr lang="en-US" sz="2400" b="1" dirty="0" smtClean="0">
                <a:solidFill>
                  <a:srgbClr val="C00000"/>
                </a:solidFill>
                <a:latin typeface="方正姚体" pitchFamily="2" charset="-122"/>
                <a:ea typeface="方正姚体" pitchFamily="2" charset="-122"/>
              </a:rPr>
              <a:t>[</a:t>
            </a:r>
            <a:r>
              <a:rPr lang="zh-CN" altLang="en-US" sz="2400" b="1" dirty="0" smtClean="0">
                <a:solidFill>
                  <a:srgbClr val="C00000"/>
                </a:solidFill>
                <a:latin typeface="方正姚体" pitchFamily="2" charset="-122"/>
                <a:ea typeface="方正姚体" pitchFamily="2" charset="-122"/>
              </a:rPr>
              <a:t>情景问题</a:t>
            </a:r>
            <a:r>
              <a:rPr lang="en-US" sz="2400" b="1" dirty="0" smtClean="0">
                <a:solidFill>
                  <a:srgbClr val="C00000"/>
                </a:solidFill>
                <a:latin typeface="方正姚体" pitchFamily="2" charset="-122"/>
                <a:ea typeface="方正姚体" pitchFamily="2" charset="-122"/>
              </a:rPr>
              <a:t>2-3]</a:t>
            </a:r>
            <a:endParaRPr lang="zh-CN" altLang="en-US" sz="2400" b="1" dirty="0" smtClean="0">
              <a:solidFill>
                <a:srgbClr val="C00000"/>
              </a:solidFill>
              <a:latin typeface="方正姚体" pitchFamily="2" charset="-122"/>
              <a:ea typeface="方正姚体" pitchFamily="2" charset="-122"/>
            </a:endParaRPr>
          </a:p>
          <a:p>
            <a:pPr eaLnBrk="1" latinLnBrk="1" hangingPunct="1"/>
            <a:r>
              <a:rPr lang="zh-CN" altLang="en-US" sz="2400" b="1" dirty="0" smtClean="0">
                <a:solidFill>
                  <a:schemeClr val="accent6">
                    <a:lumMod val="75000"/>
                  </a:schemeClr>
                </a:solidFill>
                <a:latin typeface="方正姚体" pitchFamily="2" charset="-122"/>
                <a:ea typeface="方正姚体" pitchFamily="2" charset="-122"/>
              </a:rPr>
              <a:t>每到节日的夜晚，我们会看到大街上各种霓虹灯构成的流光溢彩，例如：国庆节的夜晚，学校门口高高悬空的耀眼的“国庆”两个字，字的每一个笔画处都持续转动着红色流动串。这是用什么方法实现的？和二进制编码有什么关系？色彩是怎么转动起来的？什么原理？</a:t>
            </a:r>
            <a:endParaRPr lang="zh-CN" altLang="en-US" sz="2400" b="1" dirty="0">
              <a:solidFill>
                <a:schemeClr val="accent6">
                  <a:lumMod val="75000"/>
                </a:schemeClr>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ChangeArrowheads="1"/>
          </p:cNvSpPr>
          <p:nvPr/>
        </p:nvSpPr>
        <p:spPr bwMode="auto">
          <a:xfrm>
            <a:off x="179512" y="1588142"/>
            <a:ext cx="8784976" cy="4649170"/>
          </a:xfrm>
          <a:prstGeom prst="rect">
            <a:avLst/>
          </a:prstGeom>
          <a:noFill/>
          <a:ln w="9525">
            <a:noFill/>
            <a:miter lim="800000"/>
            <a:headEnd/>
            <a:tailEnd/>
          </a:ln>
          <a:effectLst>
            <a:prstShdw prst="shdw17" dist="17961" dir="2700000">
              <a:srgbClr val="001F00"/>
            </a:prstShdw>
          </a:effectLst>
        </p:spPr>
        <p:txBody>
          <a:bodyPr anchor="ctr"/>
          <a:lstStyle/>
          <a:p>
            <a:pPr eaLnBrk="1" hangingPunct="1">
              <a:lnSpc>
                <a:spcPct val="125000"/>
              </a:lnSpc>
            </a:pPr>
            <a:r>
              <a:rPr kumimoji="0" lang="zh-CN" altLang="en-US" sz="2800" b="1" dirty="0" smtClean="0">
                <a:latin typeface="华文楷体" pitchFamily="2" charset="-122"/>
                <a:ea typeface="华文楷体" pitchFamily="2" charset="-122"/>
              </a:rPr>
              <a:t>相同的编码在不同的字符集中可能有不同的意义。</a:t>
            </a:r>
            <a:endParaRPr kumimoji="0" lang="en-US" altLang="zh-CN" sz="2800" b="1" dirty="0" smtClean="0">
              <a:latin typeface="华文楷体" pitchFamily="2" charset="-122"/>
              <a:ea typeface="华文楷体" pitchFamily="2" charset="-122"/>
            </a:endParaRPr>
          </a:p>
          <a:p>
            <a:pPr eaLnBrk="1" hangingPunct="1">
              <a:lnSpc>
                <a:spcPct val="125000"/>
              </a:lnSpc>
              <a:buClr>
                <a:srgbClr val="0033CC"/>
              </a:buClr>
              <a:buFont typeface="Wingdings" pitchFamily="2" charset="2"/>
              <a:buChar char="Ø"/>
            </a:pPr>
            <a:r>
              <a:rPr lang="zh-CN" altLang="en-US" sz="2800" b="1" dirty="0" smtClean="0">
                <a:latin typeface="华文楷体" pitchFamily="2" charset="-122"/>
                <a:ea typeface="华文楷体" pitchFamily="2" charset="-122"/>
              </a:rPr>
              <a:t>国际标准</a:t>
            </a:r>
            <a:r>
              <a:rPr lang="en-US" sz="2800" b="1" dirty="0" smtClean="0">
                <a:latin typeface="华文楷体" pitchFamily="2" charset="-122"/>
                <a:ea typeface="华文楷体" pitchFamily="2" charset="-122"/>
              </a:rPr>
              <a:t> ISO 10646 </a:t>
            </a:r>
            <a:r>
              <a:rPr lang="zh-CN" altLang="en-US" sz="2800" b="1" dirty="0" smtClean="0">
                <a:latin typeface="华文楷体" pitchFamily="2" charset="-122"/>
                <a:ea typeface="华文楷体" pitchFamily="2" charset="-122"/>
              </a:rPr>
              <a:t>定义了</a:t>
            </a:r>
            <a:r>
              <a:rPr lang="zh-CN" altLang="en-US" sz="2800" b="1" dirty="0" smtClean="0">
                <a:solidFill>
                  <a:srgbClr val="0033CC"/>
                </a:solidFill>
                <a:latin typeface="华文楷体" pitchFamily="2" charset="-122"/>
                <a:ea typeface="华文楷体" pitchFamily="2" charset="-122"/>
              </a:rPr>
              <a:t>通用字符集</a:t>
            </a:r>
            <a:r>
              <a:rPr lang="zh-CN" altLang="en-US" sz="2800" b="1" dirty="0" smtClean="0">
                <a:latin typeface="华文楷体" pitchFamily="2" charset="-122"/>
                <a:ea typeface="华文楷体" pitchFamily="2" charset="-122"/>
              </a:rPr>
              <a:t>（</a:t>
            </a:r>
            <a:r>
              <a:rPr lang="en-US" sz="2800" b="1" dirty="0" smtClean="0">
                <a:latin typeface="华文楷体" pitchFamily="2" charset="-122"/>
                <a:ea typeface="华文楷体" pitchFamily="2" charset="-122"/>
              </a:rPr>
              <a:t>Universal Character Set</a:t>
            </a:r>
            <a:r>
              <a:rPr lang="zh-CN" altLang="en-US" sz="2800" b="1" dirty="0" smtClean="0">
                <a:latin typeface="华文楷体" pitchFamily="2" charset="-122"/>
                <a:ea typeface="华文楷体" pitchFamily="2" charset="-122"/>
              </a:rPr>
              <a:t>，</a:t>
            </a:r>
            <a:r>
              <a:rPr lang="en-US" altLang="zh-CN" sz="2800" b="1" dirty="0" smtClean="0">
                <a:solidFill>
                  <a:srgbClr val="0033CC"/>
                </a:solidFill>
                <a:latin typeface="华文楷体" pitchFamily="2" charset="-122"/>
                <a:ea typeface="华文楷体" pitchFamily="2" charset="-122"/>
              </a:rPr>
              <a:t>UCS</a:t>
            </a:r>
            <a:r>
              <a:rPr lang="zh-CN" altLang="en-US" sz="2800" b="1" dirty="0" smtClean="0">
                <a:solidFill>
                  <a:srgbClr val="0033CC"/>
                </a:solidFill>
                <a:latin typeface="华文楷体" pitchFamily="2" charset="-122"/>
                <a:ea typeface="华文楷体" pitchFamily="2" charset="-122"/>
              </a:rPr>
              <a:t>，</a:t>
            </a:r>
            <a:r>
              <a:rPr lang="en-US" altLang="zh-CN" sz="2800" b="1" dirty="0" smtClean="0">
                <a:latin typeface="华文楷体" pitchFamily="2" charset="-122"/>
                <a:ea typeface="华文楷体" pitchFamily="2" charset="-122"/>
              </a:rPr>
              <a:t>31</a:t>
            </a:r>
            <a:r>
              <a:rPr lang="zh-CN" altLang="en-US" sz="2800" b="1" dirty="0" smtClean="0">
                <a:latin typeface="华文楷体" pitchFamily="2" charset="-122"/>
                <a:ea typeface="华文楷体" pitchFamily="2" charset="-122"/>
              </a:rPr>
              <a:t>位），现只分配了</a:t>
            </a:r>
            <a:r>
              <a:rPr lang="en-US" altLang="zh-CN" sz="2800" b="1" dirty="0" smtClean="0">
                <a:latin typeface="华文楷体" pitchFamily="2" charset="-122"/>
                <a:ea typeface="华文楷体" pitchFamily="2" charset="-122"/>
              </a:rPr>
              <a:t>16</a:t>
            </a:r>
            <a:r>
              <a:rPr lang="zh-CN" altLang="en-US" sz="2800" b="1" dirty="0" smtClean="0">
                <a:latin typeface="华文楷体" pitchFamily="2" charset="-122"/>
                <a:ea typeface="华文楷体" pitchFamily="2" charset="-122"/>
              </a:rPr>
              <a:t>位，就已包含了世界上大多数可书写的字符系统。</a:t>
            </a:r>
            <a:endParaRPr lang="en-US" altLang="zh-CN" sz="2800" b="1" dirty="0" smtClean="0">
              <a:latin typeface="华文楷体" pitchFamily="2" charset="-122"/>
              <a:ea typeface="华文楷体" pitchFamily="2" charset="-122"/>
            </a:endParaRPr>
          </a:p>
          <a:p>
            <a:pPr lvl="1" eaLnBrk="1" hangingPunct="1">
              <a:lnSpc>
                <a:spcPct val="125000"/>
              </a:lnSpc>
              <a:buClr>
                <a:srgbClr val="7030A0"/>
              </a:buClr>
              <a:buFont typeface="Wingdings" pitchFamily="2" charset="2"/>
              <a:buChar char="Ø"/>
            </a:pPr>
            <a:r>
              <a:rPr kumimoji="0" lang="en-US" altLang="zh-CN" sz="2800" b="1" dirty="0" smtClean="0">
                <a:solidFill>
                  <a:srgbClr val="7030A0"/>
                </a:solidFill>
                <a:latin typeface="华文楷体" pitchFamily="2" charset="-122"/>
                <a:ea typeface="华文楷体" pitchFamily="2" charset="-122"/>
              </a:rPr>
              <a:t>UCS-2</a:t>
            </a:r>
            <a:r>
              <a:rPr kumimoji="0" lang="zh-CN" altLang="en-US" sz="2800" b="1" dirty="0" smtClean="0">
                <a:solidFill>
                  <a:srgbClr val="7030A0"/>
                </a:solidFill>
                <a:latin typeface="华文楷体" pitchFamily="2" charset="-122"/>
                <a:ea typeface="华文楷体" pitchFamily="2" charset="-122"/>
              </a:rPr>
              <a:t>，</a:t>
            </a:r>
            <a:r>
              <a:rPr kumimoji="0" lang="en-US" altLang="zh-CN" sz="2800" b="1" dirty="0" smtClean="0">
                <a:solidFill>
                  <a:srgbClr val="7030A0"/>
                </a:solidFill>
                <a:latin typeface="华文楷体" pitchFamily="2" charset="-122"/>
                <a:ea typeface="华文楷体" pitchFamily="2" charset="-122"/>
              </a:rPr>
              <a:t>2</a:t>
            </a:r>
            <a:r>
              <a:rPr kumimoji="0" lang="zh-CN" altLang="en-US" sz="2800" b="1" dirty="0" smtClean="0">
                <a:solidFill>
                  <a:srgbClr val="7030A0"/>
                </a:solidFill>
                <a:latin typeface="华文楷体" pitchFamily="2" charset="-122"/>
                <a:ea typeface="华文楷体" pitchFamily="2" charset="-122"/>
              </a:rPr>
              <a:t>字节编码（和</a:t>
            </a:r>
            <a:r>
              <a:rPr kumimoji="0" lang="en-US" altLang="zh-CN" sz="2800" b="1" dirty="0" smtClean="0">
                <a:solidFill>
                  <a:srgbClr val="7030A0"/>
                </a:solidFill>
                <a:latin typeface="华文楷体" pitchFamily="2" charset="-122"/>
                <a:ea typeface="华文楷体" pitchFamily="2" charset="-122"/>
              </a:rPr>
              <a:t>UNICODE</a:t>
            </a:r>
            <a:r>
              <a:rPr kumimoji="0" lang="zh-CN" altLang="en-US" sz="2800" b="1" dirty="0" smtClean="0">
                <a:solidFill>
                  <a:srgbClr val="7030A0"/>
                </a:solidFill>
                <a:latin typeface="华文楷体" pitchFamily="2" charset="-122"/>
                <a:ea typeface="华文楷体" pitchFamily="2" charset="-122"/>
              </a:rPr>
              <a:t>编码兼容）</a:t>
            </a:r>
            <a:endParaRPr kumimoji="0" lang="en-US" altLang="zh-CN" sz="2800" b="1" dirty="0" smtClean="0">
              <a:solidFill>
                <a:srgbClr val="7030A0"/>
              </a:solidFill>
              <a:latin typeface="华文楷体" pitchFamily="2" charset="-122"/>
              <a:ea typeface="华文楷体" pitchFamily="2" charset="-122"/>
            </a:endParaRPr>
          </a:p>
          <a:p>
            <a:pPr lvl="1" eaLnBrk="1" hangingPunct="1">
              <a:lnSpc>
                <a:spcPct val="125000"/>
              </a:lnSpc>
              <a:buClr>
                <a:srgbClr val="7030A0"/>
              </a:buClr>
              <a:buFont typeface="Wingdings" pitchFamily="2" charset="2"/>
              <a:buChar char="Ø"/>
            </a:pPr>
            <a:r>
              <a:rPr kumimoji="0" lang="en-US" altLang="zh-CN" sz="2800" b="1" dirty="0" smtClean="0">
                <a:solidFill>
                  <a:srgbClr val="7030A0"/>
                </a:solidFill>
                <a:latin typeface="华文楷体" pitchFamily="2" charset="-122"/>
                <a:ea typeface="华文楷体" pitchFamily="2" charset="-122"/>
              </a:rPr>
              <a:t>UCS-4</a:t>
            </a:r>
            <a:r>
              <a:rPr kumimoji="0" lang="zh-CN" altLang="en-US" sz="2800" b="1" dirty="0" smtClean="0">
                <a:solidFill>
                  <a:srgbClr val="7030A0"/>
                </a:solidFill>
                <a:latin typeface="华文楷体" pitchFamily="2" charset="-122"/>
                <a:ea typeface="华文楷体" pitchFamily="2" charset="-122"/>
              </a:rPr>
              <a:t>，</a:t>
            </a:r>
            <a:r>
              <a:rPr kumimoji="0" lang="en-US" altLang="zh-CN" sz="2800" b="1" dirty="0" smtClean="0">
                <a:solidFill>
                  <a:srgbClr val="7030A0"/>
                </a:solidFill>
                <a:latin typeface="华文楷体" pitchFamily="2" charset="-122"/>
                <a:ea typeface="华文楷体" pitchFamily="2" charset="-122"/>
              </a:rPr>
              <a:t>4</a:t>
            </a:r>
            <a:r>
              <a:rPr kumimoji="0" lang="zh-CN" altLang="en-US" sz="2800" b="1" dirty="0" smtClean="0">
                <a:solidFill>
                  <a:srgbClr val="7030A0"/>
                </a:solidFill>
                <a:latin typeface="华文楷体" pitchFamily="2" charset="-122"/>
                <a:ea typeface="华文楷体" pitchFamily="2" charset="-122"/>
              </a:rPr>
              <a:t>字节编码（在</a:t>
            </a:r>
            <a:r>
              <a:rPr kumimoji="0" lang="en-US" altLang="zh-CN" sz="2800" b="1" dirty="0" smtClean="0">
                <a:solidFill>
                  <a:srgbClr val="7030A0"/>
                </a:solidFill>
                <a:latin typeface="华文楷体" pitchFamily="2" charset="-122"/>
                <a:ea typeface="华文楷体" pitchFamily="2" charset="-122"/>
              </a:rPr>
              <a:t>UCS-2</a:t>
            </a:r>
            <a:r>
              <a:rPr kumimoji="0" lang="zh-CN" altLang="en-US" sz="2800" b="1" dirty="0" smtClean="0">
                <a:solidFill>
                  <a:srgbClr val="7030A0"/>
                </a:solidFill>
                <a:latin typeface="华文楷体" pitchFamily="2" charset="-122"/>
                <a:ea typeface="华文楷体" pitchFamily="2" charset="-122"/>
              </a:rPr>
              <a:t>前加</a:t>
            </a:r>
            <a:r>
              <a:rPr kumimoji="0" lang="en-US" altLang="zh-CN" sz="2800" b="1" dirty="0" smtClean="0">
                <a:solidFill>
                  <a:srgbClr val="7030A0"/>
                </a:solidFill>
                <a:latin typeface="华文楷体" pitchFamily="2" charset="-122"/>
                <a:ea typeface="华文楷体" pitchFamily="2" charset="-122"/>
              </a:rPr>
              <a:t>2</a:t>
            </a:r>
            <a:r>
              <a:rPr kumimoji="0" lang="zh-CN" altLang="en-US" sz="2800" b="1" dirty="0" smtClean="0">
                <a:solidFill>
                  <a:srgbClr val="7030A0"/>
                </a:solidFill>
                <a:latin typeface="华文楷体" pitchFamily="2" charset="-122"/>
                <a:ea typeface="华文楷体" pitchFamily="2" charset="-122"/>
              </a:rPr>
              <a:t>字节</a:t>
            </a:r>
            <a:r>
              <a:rPr kumimoji="0" lang="en-US" altLang="zh-CN" sz="2800" b="1" dirty="0" smtClean="0">
                <a:solidFill>
                  <a:srgbClr val="7030A0"/>
                </a:solidFill>
                <a:latin typeface="华文楷体" pitchFamily="2" charset="-122"/>
                <a:ea typeface="华文楷体" pitchFamily="2" charset="-122"/>
              </a:rPr>
              <a:t>0</a:t>
            </a:r>
            <a:r>
              <a:rPr kumimoji="0" lang="zh-CN" altLang="en-US" sz="2800" b="1" dirty="0" smtClean="0">
                <a:solidFill>
                  <a:srgbClr val="7030A0"/>
                </a:solidFill>
                <a:latin typeface="华文楷体" pitchFamily="2" charset="-122"/>
                <a:ea typeface="华文楷体" pitchFamily="2" charset="-122"/>
              </a:rPr>
              <a:t>）</a:t>
            </a:r>
            <a:endParaRPr kumimoji="0" lang="en-US" altLang="zh-CN" sz="2800" b="1" dirty="0" smtClean="0">
              <a:solidFill>
                <a:srgbClr val="7030A0"/>
              </a:solidFill>
              <a:latin typeface="华文楷体" pitchFamily="2" charset="-122"/>
              <a:ea typeface="华文楷体" pitchFamily="2" charset="-122"/>
            </a:endParaRPr>
          </a:p>
          <a:p>
            <a:pPr eaLnBrk="1" hangingPunct="1">
              <a:lnSpc>
                <a:spcPct val="125000"/>
              </a:lnSpc>
              <a:buClr>
                <a:srgbClr val="0033CC"/>
              </a:buClr>
              <a:buFont typeface="Wingdings" pitchFamily="2" charset="2"/>
              <a:buChar char="Ø"/>
            </a:pPr>
            <a:r>
              <a:rPr kumimoji="0" lang="en-US" altLang="zh-CN" sz="2800" b="1" dirty="0" smtClean="0">
                <a:latin typeface="华文楷体" pitchFamily="2" charset="-122"/>
                <a:ea typeface="华文楷体" pitchFamily="2" charset="-122"/>
              </a:rPr>
              <a:t>UCS</a:t>
            </a:r>
            <a:r>
              <a:rPr kumimoji="0" lang="zh-CN" altLang="en-US" sz="2800" b="1" dirty="0" smtClean="0">
                <a:latin typeface="华文楷体" pitchFamily="2" charset="-122"/>
                <a:ea typeface="华文楷体" pitchFamily="2" charset="-122"/>
              </a:rPr>
              <a:t>与其他字符集是双向兼容的，其中</a:t>
            </a:r>
            <a:r>
              <a:rPr kumimoji="0" lang="en-US" altLang="zh-CN" sz="2800" b="1" dirty="0" smtClean="0">
                <a:latin typeface="华文楷体" pitchFamily="2" charset="-122"/>
                <a:ea typeface="华文楷体" pitchFamily="2" charset="-122"/>
              </a:rPr>
              <a:t>0000H-007FH</a:t>
            </a:r>
            <a:r>
              <a:rPr kumimoji="0" lang="zh-CN" altLang="en-US" sz="2800" b="1" dirty="0" smtClean="0">
                <a:latin typeface="华文楷体" pitchFamily="2" charset="-122"/>
                <a:ea typeface="华文楷体" pitchFamily="2" charset="-122"/>
              </a:rPr>
              <a:t>与</a:t>
            </a:r>
            <a:r>
              <a:rPr kumimoji="0" lang="en-US" altLang="zh-CN" sz="2800" b="1" dirty="0" smtClean="0">
                <a:latin typeface="华文楷体" pitchFamily="2" charset="-122"/>
                <a:ea typeface="华文楷体" pitchFamily="2" charset="-122"/>
              </a:rPr>
              <a:t>ASCII</a:t>
            </a:r>
            <a:r>
              <a:rPr kumimoji="0" lang="zh-CN" altLang="en-US" sz="2800" b="1" dirty="0" smtClean="0">
                <a:latin typeface="华文楷体" pitchFamily="2" charset="-122"/>
                <a:ea typeface="华文楷体" pitchFamily="2" charset="-122"/>
              </a:rPr>
              <a:t>是一致的</a:t>
            </a:r>
            <a:endParaRPr kumimoji="0" lang="en-US" altLang="zh-CN" sz="2800" b="1" dirty="0" smtClean="0">
              <a:latin typeface="华文楷体" pitchFamily="2" charset="-122"/>
              <a:ea typeface="华文楷体" pitchFamily="2" charset="-122"/>
            </a:endParaRPr>
          </a:p>
          <a:p>
            <a:pPr eaLnBrk="1" hangingPunct="1">
              <a:lnSpc>
                <a:spcPct val="125000"/>
              </a:lnSpc>
              <a:buClr>
                <a:srgbClr val="0033CC"/>
              </a:buClr>
              <a:buFont typeface="Wingdings" pitchFamily="2" charset="2"/>
              <a:buChar char="Ø"/>
            </a:pPr>
            <a:r>
              <a:rPr kumimoji="0" lang="en-US" altLang="zh-CN" sz="2800" b="1" dirty="0" smtClean="0">
                <a:latin typeface="华文楷体" pitchFamily="2" charset="-122"/>
                <a:ea typeface="华文楷体" pitchFamily="2" charset="-122"/>
              </a:rPr>
              <a:t>UCS</a:t>
            </a:r>
            <a:r>
              <a:rPr kumimoji="0" lang="zh-CN" altLang="en-US" sz="2800" b="1" dirty="0" smtClean="0">
                <a:latin typeface="华文楷体" pitchFamily="2" charset="-122"/>
                <a:ea typeface="华文楷体" pitchFamily="2" charset="-122"/>
              </a:rPr>
              <a:t>的前</a:t>
            </a:r>
            <a:r>
              <a:rPr kumimoji="0" lang="en-US" altLang="zh-CN" sz="2800" b="1" dirty="0" smtClean="0">
                <a:latin typeface="华文楷体" pitchFamily="2" charset="-122"/>
                <a:ea typeface="华文楷体" pitchFamily="2" charset="-122"/>
              </a:rPr>
              <a:t>65534</a:t>
            </a:r>
            <a:r>
              <a:rPr kumimoji="0" lang="zh-CN" altLang="en-US" sz="2800" b="1" dirty="0" smtClean="0">
                <a:latin typeface="华文楷体" pitchFamily="2" charset="-122"/>
                <a:ea typeface="华文楷体" pitchFamily="2" charset="-122"/>
              </a:rPr>
              <a:t>个码位（</a:t>
            </a:r>
            <a:r>
              <a:rPr kumimoji="0" lang="en-US" altLang="zh-CN" sz="2800" b="1" dirty="0" smtClean="0">
                <a:latin typeface="华文楷体" pitchFamily="2" charset="-122"/>
                <a:ea typeface="华文楷体" pitchFamily="2" charset="-122"/>
              </a:rPr>
              <a:t>16</a:t>
            </a:r>
            <a:r>
              <a:rPr kumimoji="0" lang="zh-CN" altLang="en-US" sz="2800" b="1" dirty="0" smtClean="0">
                <a:latin typeface="华文楷体" pitchFamily="2" charset="-122"/>
                <a:ea typeface="华文楷体" pitchFamily="2" charset="-122"/>
              </a:rPr>
              <a:t>位子集，</a:t>
            </a:r>
            <a:r>
              <a:rPr kumimoji="0" lang="en-US" altLang="zh-CN" sz="2800" b="1" dirty="0" smtClean="0">
                <a:latin typeface="华文楷体" pitchFamily="2" charset="-122"/>
                <a:ea typeface="华文楷体" pitchFamily="2" charset="-122"/>
              </a:rPr>
              <a:t>2</a:t>
            </a:r>
            <a:r>
              <a:rPr kumimoji="0" lang="en-US" altLang="zh-CN" sz="2800" b="1" baseline="30000" dirty="0" smtClean="0">
                <a:latin typeface="华文楷体" pitchFamily="2" charset="-122"/>
                <a:ea typeface="华文楷体" pitchFamily="2" charset="-122"/>
              </a:rPr>
              <a:t>16</a:t>
            </a:r>
            <a:r>
              <a:rPr kumimoji="0" lang="en-US" altLang="zh-CN" sz="2800" b="1" dirty="0" smtClean="0">
                <a:latin typeface="华文楷体" pitchFamily="2" charset="-122"/>
                <a:ea typeface="华文楷体" pitchFamily="2" charset="-122"/>
              </a:rPr>
              <a:t>=65536</a:t>
            </a:r>
            <a:r>
              <a:rPr kumimoji="0" lang="zh-CN" altLang="en-US" sz="2800" b="1" dirty="0" smtClean="0">
                <a:latin typeface="华文楷体" pitchFamily="2" charset="-122"/>
                <a:ea typeface="华文楷体" pitchFamily="2" charset="-122"/>
              </a:rPr>
              <a:t>）称为</a:t>
            </a:r>
            <a:r>
              <a:rPr kumimoji="0" lang="zh-CN" altLang="en-US" sz="2800" b="1" dirty="0" smtClean="0">
                <a:solidFill>
                  <a:srgbClr val="0033CC"/>
                </a:solidFill>
                <a:latin typeface="华文楷体" pitchFamily="2" charset="-122"/>
                <a:ea typeface="华文楷体" pitchFamily="2" charset="-122"/>
              </a:rPr>
              <a:t>基本多语言面</a:t>
            </a:r>
            <a:r>
              <a:rPr kumimoji="0" lang="zh-CN" altLang="en-US" sz="2800" b="1" dirty="0" smtClean="0">
                <a:latin typeface="华文楷体" pitchFamily="2" charset="-122"/>
                <a:ea typeface="华文楷体" pitchFamily="2" charset="-122"/>
              </a:rPr>
              <a:t>（</a:t>
            </a:r>
            <a:r>
              <a:rPr kumimoji="0" lang="en-US" altLang="zh-CN" sz="2800" b="1" dirty="0" smtClean="0">
                <a:solidFill>
                  <a:srgbClr val="0033CC"/>
                </a:solidFill>
                <a:latin typeface="华文楷体" pitchFamily="2" charset="-122"/>
                <a:ea typeface="华文楷体" pitchFamily="2" charset="-122"/>
              </a:rPr>
              <a:t>BMP</a:t>
            </a:r>
            <a:r>
              <a:rPr kumimoji="0" lang="zh-CN" altLang="en-US" sz="2800" b="1" dirty="0" smtClean="0">
                <a:latin typeface="华文楷体" pitchFamily="2" charset="-122"/>
                <a:ea typeface="华文楷体" pitchFamily="2" charset="-122"/>
              </a:rPr>
              <a:t>）</a:t>
            </a:r>
            <a:endParaRPr kumimoji="0" lang="en-US" altLang="zh-CN" sz="2800" b="1" dirty="0" smtClean="0">
              <a:latin typeface="华文楷体" pitchFamily="2" charset="-122"/>
              <a:ea typeface="华文楷体" pitchFamily="2" charset="-122"/>
            </a:endParaRPr>
          </a:p>
        </p:txBody>
      </p:sp>
      <p:sp>
        <p:nvSpPr>
          <p:cNvPr id="51205"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2.3 </a:t>
            </a:r>
            <a:r>
              <a:rPr kumimoji="0" lang="zh-CN" altLang="en-US" b="1">
                <a:solidFill>
                  <a:srgbClr val="FFFF00"/>
                </a:solidFill>
                <a:latin typeface="方正姚体" pitchFamily="2" charset="-122"/>
                <a:ea typeface="方正姚体" pitchFamily="2" charset="-122"/>
              </a:rPr>
              <a:t>字符信息编码与标准交换</a:t>
            </a:r>
          </a:p>
        </p:txBody>
      </p:sp>
      <p:sp>
        <p:nvSpPr>
          <p:cNvPr id="6" name="矩形 5"/>
          <p:cNvSpPr/>
          <p:nvPr/>
        </p:nvSpPr>
        <p:spPr>
          <a:xfrm>
            <a:off x="107504" y="692696"/>
            <a:ext cx="4019049" cy="584775"/>
          </a:xfrm>
          <a:prstGeom prst="rect">
            <a:avLst/>
          </a:prstGeom>
          <a:noFill/>
          <a:ln w="9525">
            <a:noFill/>
            <a:miter lim="800000"/>
            <a:headEnd/>
            <a:tailEnd/>
          </a:ln>
        </p:spPr>
        <p:txBody>
          <a:bodyPr>
            <a:spAutoFit/>
          </a:bodyPr>
          <a:lstStyle/>
          <a:p>
            <a:pPr marL="0" lvl="2" eaLnBrk="1" hangingPunct="1"/>
            <a:r>
              <a:rPr lang="en-US" altLang="zh-CN" b="1" dirty="0" smtClean="0">
                <a:solidFill>
                  <a:schemeClr val="accent2">
                    <a:lumMod val="50000"/>
                  </a:schemeClr>
                </a:solidFill>
                <a:latin typeface="华文楷体" pitchFamily="2" charset="-122"/>
                <a:ea typeface="华文楷体" pitchFamily="2" charset="-122"/>
              </a:rPr>
              <a:t>2.3.4  </a:t>
            </a:r>
            <a:r>
              <a:rPr lang="zh-CN" altLang="en-US" b="1" dirty="0" smtClean="0">
                <a:solidFill>
                  <a:schemeClr val="accent2">
                    <a:lumMod val="50000"/>
                  </a:schemeClr>
                </a:solidFill>
                <a:latin typeface="华文楷体" pitchFamily="2" charset="-122"/>
                <a:ea typeface="华文楷体" pitchFamily="2" charset="-122"/>
              </a:rPr>
              <a:t>通用字符</a:t>
            </a:r>
            <a:r>
              <a:rPr lang="zh-CN" altLang="zh-CN" b="1" dirty="0" smtClean="0">
                <a:solidFill>
                  <a:schemeClr val="accent2">
                    <a:lumMod val="50000"/>
                  </a:schemeClr>
                </a:solidFill>
                <a:latin typeface="华文楷体" pitchFamily="2" charset="-122"/>
                <a:ea typeface="华文楷体" pitchFamily="2" charset="-122"/>
              </a:rPr>
              <a:t>编码</a:t>
            </a:r>
            <a:r>
              <a:rPr lang="zh-CN" altLang="en-US" b="1" dirty="0" smtClean="0">
                <a:solidFill>
                  <a:schemeClr val="accent2">
                    <a:lumMod val="50000"/>
                  </a:schemeClr>
                </a:solidFill>
                <a:latin typeface="华文楷体" pitchFamily="2" charset="-122"/>
                <a:ea typeface="华文楷体" pitchFamily="2" charset="-122"/>
              </a:rPr>
              <a:t>集</a:t>
            </a:r>
            <a:endParaRPr lang="zh-CN" altLang="zh-CN" b="1" dirty="0">
              <a:solidFill>
                <a:schemeClr val="accent2">
                  <a:lumMod val="50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4803"/>
                                        </p:tgtEl>
                                        <p:attrNameLst>
                                          <p:attrName>style.visibility</p:attrName>
                                        </p:attrNameLst>
                                      </p:cBhvr>
                                      <p:to>
                                        <p:strVal val="visible"/>
                                      </p:to>
                                    </p:set>
                                    <p:anim calcmode="lin" valueType="num">
                                      <p:cBhvr>
                                        <p:cTn id="7" dur="500" fill="hold"/>
                                        <p:tgtEl>
                                          <p:spTgt spid="204803"/>
                                        </p:tgtEl>
                                        <p:attrNameLst>
                                          <p:attrName>ppt_w</p:attrName>
                                        </p:attrNameLst>
                                      </p:cBhvr>
                                      <p:tavLst>
                                        <p:tav tm="0">
                                          <p:val>
                                            <p:fltVal val="0"/>
                                          </p:val>
                                        </p:tav>
                                        <p:tav tm="100000">
                                          <p:val>
                                            <p:strVal val="#ppt_w"/>
                                          </p:val>
                                        </p:tav>
                                      </p:tavLst>
                                    </p:anim>
                                    <p:anim calcmode="lin" valueType="num">
                                      <p:cBhvr>
                                        <p:cTn id="8" dur="500" fill="hold"/>
                                        <p:tgtEl>
                                          <p:spTgt spid="204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92138" y="1069975"/>
            <a:ext cx="7959725" cy="35798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spcBef>
                <a:spcPct val="85000"/>
              </a:spcBef>
              <a:buFontTx/>
              <a:buNone/>
              <a:defRPr/>
            </a:pPr>
            <a:r>
              <a:rPr kumimoji="0" lang="zh-CN" altLang="en-US" sz="2800"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latin typeface="微软雅黑" panose="020B0503020204020204" pitchFamily="34" charset="-122"/>
                <a:ea typeface="微软雅黑" panose="020B0503020204020204" pitchFamily="34" charset="-122"/>
              </a:rPr>
              <a:t>2.1  </a:t>
            </a:r>
            <a:r>
              <a:rPr kumimoji="0" lang="zh-CN" altLang="en-US" kern="0" dirty="0" smtClean="0">
                <a:latin typeface="微软雅黑" panose="020B0503020204020204" pitchFamily="34" charset="-122"/>
                <a:ea typeface="微软雅黑" panose="020B0503020204020204" pitchFamily="34" charset="-122"/>
              </a:rPr>
              <a:t>计算机中基于“实现计算”的数制及其转换</a:t>
            </a:r>
            <a:endParaRPr lang="en-US" altLang="zh-CN" kern="0" dirty="0" smtClean="0">
              <a:latin typeface="微软雅黑" panose="020B0503020204020204" pitchFamily="34" charset="-122"/>
              <a:ea typeface="微软雅黑" panose="020B0503020204020204" pitchFamily="34" charset="-122"/>
            </a:endParaRPr>
          </a:p>
          <a:p>
            <a:pPr marL="609600" indent="-609600" eaLnBrk="1" hangingPunct="1">
              <a:spcBef>
                <a:spcPts val="600"/>
              </a:spcBef>
              <a:buFontTx/>
              <a:buNone/>
              <a:defRPr/>
            </a:pPr>
            <a:r>
              <a:rPr lang="en-US" altLang="zh-CN" kern="0" dirty="0" smtClean="0">
                <a:solidFill>
                  <a:srgbClr val="990000"/>
                </a:solidFill>
                <a:latin typeface="微软雅黑" panose="020B0503020204020204" pitchFamily="34" charset="-122"/>
                <a:ea typeface="微软雅黑" panose="020B0503020204020204" pitchFamily="34" charset="-122"/>
              </a:rPr>
              <a:t>    </a:t>
            </a:r>
            <a:r>
              <a:rPr lang="zh-CN" altLang="en-US" kern="0" dirty="0" smtClean="0">
                <a:solidFill>
                  <a:srgbClr val="990000"/>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2.2  </a:t>
            </a:r>
            <a:r>
              <a:rPr kumimoji="0" lang="zh-CN" altLang="en-US" kern="0" dirty="0" smtClean="0">
                <a:solidFill>
                  <a:srgbClr val="000048"/>
                </a:solidFill>
                <a:latin typeface="微软雅黑" panose="020B0503020204020204" pitchFamily="34" charset="-122"/>
                <a:ea typeface="微软雅黑" panose="020B0503020204020204" pitchFamily="34" charset="-122"/>
              </a:rPr>
              <a:t>二进制数值表示与计算</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2.3  </a:t>
            </a:r>
            <a:r>
              <a:rPr kumimoji="0" lang="zh-CN" altLang="en-US" kern="0" dirty="0" smtClean="0">
                <a:solidFill>
                  <a:srgbClr val="000048"/>
                </a:solidFill>
                <a:latin typeface="微软雅黑" panose="020B0503020204020204" pitchFamily="34" charset="-122"/>
                <a:ea typeface="微软雅黑" panose="020B0503020204020204" pitchFamily="34" charset="-122"/>
              </a:rPr>
              <a:t>字符信息编码与标准交换</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2.4  </a:t>
            </a:r>
            <a:r>
              <a:rPr kumimoji="0" lang="zh-CN" altLang="en-US" kern="0" dirty="0" smtClean="0">
                <a:solidFill>
                  <a:srgbClr val="000048"/>
                </a:solidFill>
                <a:latin typeface="微软雅黑" panose="020B0503020204020204" pitchFamily="34" charset="-122"/>
                <a:ea typeface="微软雅黑" panose="020B0503020204020204" pitchFamily="34" charset="-122"/>
              </a:rPr>
              <a:t>多媒体信息编码</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2.5  RFID</a:t>
            </a:r>
            <a:r>
              <a:rPr kumimoji="0" lang="zh-CN" altLang="en-US" kern="0" dirty="0" smtClean="0">
                <a:solidFill>
                  <a:srgbClr val="000048"/>
                </a:solidFill>
                <a:latin typeface="微软雅黑" panose="020B0503020204020204" pitchFamily="34" charset="-122"/>
                <a:ea typeface="微软雅黑" panose="020B0503020204020204" pitchFamily="34" charset="-122"/>
              </a:rPr>
              <a:t>与条形码</a:t>
            </a:r>
          </a:p>
          <a:p>
            <a:pPr marL="609600" indent="-609600" eaLnBrk="1" hangingPunct="1">
              <a:buFontTx/>
              <a:buNone/>
              <a:defRPr/>
            </a:pPr>
            <a:r>
              <a:rPr kumimoji="0" lang="en-US" altLang="zh-CN" kern="0" dirty="0" smtClean="0">
                <a:solidFill>
                  <a:srgbClr val="000048"/>
                </a:solidFill>
                <a:latin typeface="微软雅黑" panose="020B0503020204020204" pitchFamily="34" charset="-122"/>
                <a:ea typeface="微软雅黑" panose="020B0503020204020204" pitchFamily="34" charset="-122"/>
              </a:rPr>
              <a:t>    </a:t>
            </a: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2.6  </a:t>
            </a:r>
            <a:r>
              <a:rPr kumimoji="0" lang="zh-CN" altLang="en-US" kern="0" dirty="0" smtClean="0">
                <a:solidFill>
                  <a:srgbClr val="000048"/>
                </a:solidFill>
                <a:latin typeface="微软雅黑" panose="020B0503020204020204" pitchFamily="34" charset="-122"/>
                <a:ea typeface="微软雅黑" panose="020B0503020204020204" pitchFamily="34" charset="-122"/>
              </a:rPr>
              <a:t>信息标准化</a:t>
            </a:r>
          </a:p>
        </p:txBody>
      </p:sp>
      <p:sp>
        <p:nvSpPr>
          <p:cNvPr id="5" name="矩形 4"/>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5300"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a:solidFill>
                  <a:schemeClr val="bg1"/>
                </a:solidFill>
                <a:latin typeface="方正姚体" pitchFamily="2" charset="-122"/>
                <a:ea typeface="方正姚体" pitchFamily="2" charset="-122"/>
                <a:cs typeface="Times New Roman" pitchFamily="18" charset="0"/>
              </a:rPr>
              <a:t>第</a:t>
            </a:r>
            <a:r>
              <a:rPr lang="en-US" altLang="zh-CN" sz="3600">
                <a:solidFill>
                  <a:schemeClr val="bg1"/>
                </a:solidFill>
                <a:latin typeface="方正姚体" pitchFamily="2" charset="-122"/>
                <a:ea typeface="方正姚体" pitchFamily="2" charset="-122"/>
                <a:cs typeface="Times New Roman" pitchFamily="18" charset="0"/>
              </a:rPr>
              <a:t>2</a:t>
            </a:r>
            <a:r>
              <a:rPr lang="zh-CN" altLang="en-US" sz="3600">
                <a:solidFill>
                  <a:schemeClr val="bg1"/>
                </a:solidFill>
                <a:latin typeface="方正姚体" pitchFamily="2" charset="-122"/>
                <a:ea typeface="方正姚体" pitchFamily="2" charset="-122"/>
                <a:cs typeface="Times New Roman" pitchFamily="18" charset="0"/>
              </a:rPr>
              <a:t>章 计算机数字化基础</a:t>
            </a:r>
          </a:p>
        </p:txBody>
      </p:sp>
      <p:grpSp>
        <p:nvGrpSpPr>
          <p:cNvPr id="7" name="组合 10"/>
          <p:cNvGrpSpPr>
            <a:grpSpLocks/>
          </p:cNvGrpSpPr>
          <p:nvPr/>
        </p:nvGrpSpPr>
        <p:grpSpPr bwMode="auto">
          <a:xfrm>
            <a:off x="468313" y="3286128"/>
            <a:ext cx="7358062" cy="642938"/>
            <a:chOff x="785786" y="1428736"/>
            <a:chExt cx="7858180" cy="785818"/>
          </a:xfrm>
        </p:grpSpPr>
        <p:sp>
          <p:nvSpPr>
            <p:cNvPr id="55302"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9" name="燕尾形箭头 8"/>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sp>
        <p:nvSpPr>
          <p:cNvPr id="71687" name="Rectangle 7"/>
          <p:cNvSpPr>
            <a:spLocks noChangeArrowheads="1"/>
          </p:cNvSpPr>
          <p:nvPr/>
        </p:nvSpPr>
        <p:spPr bwMode="auto">
          <a:xfrm>
            <a:off x="6237040" y="3459778"/>
            <a:ext cx="2156657" cy="525401"/>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zh-CN" altLang="en-US" sz="2800" b="1" dirty="0" smtClean="0">
                <a:solidFill>
                  <a:srgbClr val="7030A0"/>
                </a:solidFill>
                <a:latin typeface="隶书" pitchFamily="49" charset="-122"/>
                <a:ea typeface="隶书" pitchFamily="49" charset="-122"/>
              </a:rPr>
              <a:t>兵马俑</a:t>
            </a:r>
            <a:r>
              <a:rPr lang="zh-CN" altLang="en-US" sz="2800" b="1" dirty="0">
                <a:solidFill>
                  <a:srgbClr val="7030A0"/>
                </a:solidFill>
                <a:latin typeface="隶书" pitchFamily="49" charset="-122"/>
                <a:ea typeface="隶书" pitchFamily="49" charset="-122"/>
              </a:rPr>
              <a:t>图像 </a:t>
            </a:r>
          </a:p>
        </p:txBody>
      </p:sp>
      <p:sp>
        <p:nvSpPr>
          <p:cNvPr id="56325" name="TextBox 1"/>
          <p:cNvSpPr txBox="1">
            <a:spLocks noChangeArrowheads="1"/>
          </p:cNvSpPr>
          <p:nvPr/>
        </p:nvSpPr>
        <p:spPr bwMode="auto">
          <a:xfrm>
            <a:off x="179512" y="692696"/>
            <a:ext cx="4896544" cy="584775"/>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.4.1</a:t>
            </a:r>
            <a:r>
              <a:rPr lang="zh-CN" altLang="zh-CN" b="1" dirty="0">
                <a:solidFill>
                  <a:schemeClr val="accent2">
                    <a:lumMod val="50000"/>
                  </a:schemeClr>
                </a:solidFill>
                <a:latin typeface="华文楷体" pitchFamily="2" charset="-122"/>
                <a:ea typeface="华文楷体" pitchFamily="2" charset="-122"/>
              </a:rPr>
              <a:t>图形图像信息数字化</a:t>
            </a:r>
          </a:p>
        </p:txBody>
      </p:sp>
      <p:sp>
        <p:nvSpPr>
          <p:cNvPr id="56326" name="TextBox 2"/>
          <p:cNvSpPr txBox="1">
            <a:spLocks noChangeArrowheads="1"/>
          </p:cNvSpPr>
          <p:nvPr/>
        </p:nvSpPr>
        <p:spPr bwMode="auto">
          <a:xfrm>
            <a:off x="292100" y="1340768"/>
            <a:ext cx="5071988" cy="4832092"/>
          </a:xfrm>
          <a:prstGeom prst="rect">
            <a:avLst/>
          </a:prstGeom>
          <a:noFill/>
          <a:ln w="9525">
            <a:noFill/>
            <a:miter lim="800000"/>
            <a:headEnd/>
            <a:tailEnd/>
          </a:ln>
        </p:spPr>
        <p:txBody>
          <a:bodyPr wrap="square">
            <a:spAutoFit/>
          </a:bodyPr>
          <a:lstStyle/>
          <a:p>
            <a:pPr eaLnBrk="1" hangingPunct="1"/>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    利用</a:t>
            </a:r>
            <a:r>
              <a:rPr lang="zh-CN" altLang="en-US" sz="2800" b="1" dirty="0">
                <a:latin typeface="华文楷体" pitchFamily="2" charset="-122"/>
                <a:ea typeface="华文楷体" pitchFamily="2" charset="-122"/>
              </a:rPr>
              <a:t>图形、图像恰当地表现和传达信息，已经成为今天我们利用多媒体方式交流信息的重要需求</a:t>
            </a:r>
            <a:r>
              <a:rPr lang="zh-CN" altLang="en-US" sz="2800" b="1" dirty="0" smtClean="0">
                <a:latin typeface="华文楷体" pitchFamily="2" charset="-122"/>
                <a:ea typeface="华文楷体" pitchFamily="2" charset="-122"/>
              </a:rPr>
              <a:t>。图形</a:t>
            </a:r>
            <a:r>
              <a:rPr lang="zh-CN" altLang="en-US" sz="2800" b="1" dirty="0">
                <a:latin typeface="华文楷体" pitchFamily="2" charset="-122"/>
                <a:ea typeface="华文楷体" pitchFamily="2" charset="-122"/>
              </a:rPr>
              <a:t>、图像可以承载大量而丰富的</a:t>
            </a:r>
            <a:r>
              <a:rPr lang="zh-CN" altLang="en-US" sz="2800" b="1" dirty="0" smtClean="0">
                <a:latin typeface="华文楷体" pitchFamily="2" charset="-122"/>
                <a:ea typeface="华文楷体" pitchFamily="2" charset="-122"/>
              </a:rPr>
              <a:t>信息，还具有</a:t>
            </a:r>
            <a:r>
              <a:rPr lang="zh-CN" altLang="en-US" sz="2800" b="1" dirty="0">
                <a:latin typeface="华文楷体" pitchFamily="2" charset="-122"/>
                <a:ea typeface="华文楷体" pitchFamily="2" charset="-122"/>
              </a:rPr>
              <a:t>生动直观的视觉特性</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eaLnBrk="1" hangingPunct="1"/>
            <a:r>
              <a:rPr lang="zh-CN" altLang="en-US" sz="2800" b="1" dirty="0" smtClean="0">
                <a:latin typeface="华文楷体" pitchFamily="2" charset="-122"/>
                <a:ea typeface="华文楷体" pitchFamily="2" charset="-122"/>
              </a:rPr>
              <a:t>      数字化</a:t>
            </a:r>
            <a:r>
              <a:rPr lang="zh-CN" altLang="en-US" sz="2800" b="1" dirty="0">
                <a:latin typeface="华文楷体" pitchFamily="2" charset="-122"/>
                <a:ea typeface="华文楷体" pitchFamily="2" charset="-122"/>
              </a:rPr>
              <a:t>时代以批量生产复制的图像内容宣告一个新的视觉文明的到来，我们正</a:t>
            </a:r>
            <a:r>
              <a:rPr lang="zh-CN" altLang="en-US" sz="2800" b="1" dirty="0">
                <a:solidFill>
                  <a:srgbClr val="0033CC"/>
                </a:solidFill>
                <a:latin typeface="华文楷体" pitchFamily="2" charset="-122"/>
                <a:ea typeface="华文楷体" pitchFamily="2" charset="-122"/>
              </a:rPr>
              <a:t>从一个以语言文字为中心的文化向以图像为中心的文化过渡</a:t>
            </a:r>
            <a:r>
              <a:rPr lang="zh-CN" altLang="en-US" sz="2800" b="1" dirty="0">
                <a:latin typeface="华文楷体" pitchFamily="2" charset="-122"/>
                <a:ea typeface="华文楷体" pitchFamily="2" charset="-122"/>
              </a:rPr>
              <a:t>。</a:t>
            </a:r>
          </a:p>
        </p:txBody>
      </p:sp>
      <p:sp>
        <p:nvSpPr>
          <p:cNvPr id="56327" name="云形标注 4"/>
          <p:cNvSpPr>
            <a:spLocks noChangeArrowheads="1"/>
          </p:cNvSpPr>
          <p:nvPr/>
        </p:nvSpPr>
        <p:spPr bwMode="auto">
          <a:xfrm>
            <a:off x="5148064" y="4005064"/>
            <a:ext cx="3848100" cy="1656184"/>
          </a:xfrm>
          <a:prstGeom prst="cloudCallout">
            <a:avLst>
              <a:gd name="adj1" fmla="val -37209"/>
              <a:gd name="adj2" fmla="val -70191"/>
            </a:avLst>
          </a:prstGeom>
          <a:solidFill>
            <a:schemeClr val="accent1">
              <a:lumMod val="60000"/>
              <a:lumOff val="40000"/>
            </a:schemeClr>
          </a:solidFill>
          <a:ln w="9525" algn="ctr">
            <a:solidFill>
              <a:schemeClr val="accent6">
                <a:lumMod val="50000"/>
              </a:schemeClr>
            </a:solidFill>
            <a:round/>
            <a:headEnd/>
            <a:tailEnd/>
          </a:ln>
        </p:spPr>
        <p:txBody>
          <a:bodyPr wrap="none" lIns="90000" tIns="46800" rIns="90000" bIns="46800" anchor="ctr"/>
          <a:lstStyle/>
          <a:p>
            <a:pPr algn="ctr" eaLnBrk="1" hangingPunct="1"/>
            <a:r>
              <a:rPr lang="zh-CN" altLang="zh-CN" b="1" dirty="0">
                <a:solidFill>
                  <a:schemeClr val="accent6">
                    <a:lumMod val="50000"/>
                  </a:schemeClr>
                </a:solidFill>
                <a:latin typeface="方正姚体" pitchFamily="2" charset="-122"/>
                <a:ea typeface="方正姚体" pitchFamily="2" charset="-122"/>
              </a:rPr>
              <a:t>什么是图形</a:t>
            </a:r>
            <a:r>
              <a:rPr lang="zh-CN" altLang="zh-CN" b="1" dirty="0" smtClean="0">
                <a:solidFill>
                  <a:schemeClr val="accent6">
                    <a:lumMod val="50000"/>
                  </a:schemeClr>
                </a:solidFill>
                <a:latin typeface="方正姚体" pitchFamily="2" charset="-122"/>
                <a:ea typeface="方正姚体" pitchFamily="2" charset="-122"/>
              </a:rPr>
              <a:t>图像</a:t>
            </a:r>
            <a:endParaRPr lang="en-US" altLang="zh-CN" b="1" dirty="0" smtClean="0">
              <a:solidFill>
                <a:schemeClr val="accent6">
                  <a:lumMod val="50000"/>
                </a:schemeClr>
              </a:solidFill>
              <a:latin typeface="方正姚体" pitchFamily="2" charset="-122"/>
              <a:ea typeface="方正姚体" pitchFamily="2" charset="-122"/>
            </a:endParaRPr>
          </a:p>
          <a:p>
            <a:pPr algn="ctr" eaLnBrk="1" hangingPunct="1"/>
            <a:r>
              <a:rPr lang="zh-CN" altLang="zh-CN" b="1" dirty="0" smtClean="0">
                <a:solidFill>
                  <a:schemeClr val="accent6">
                    <a:lumMod val="50000"/>
                  </a:schemeClr>
                </a:solidFill>
                <a:latin typeface="方正姚体" pitchFamily="2" charset="-122"/>
                <a:ea typeface="方正姚体" pitchFamily="2" charset="-122"/>
              </a:rPr>
              <a:t>信息</a:t>
            </a:r>
            <a:r>
              <a:rPr lang="zh-CN" altLang="zh-CN" b="1" dirty="0">
                <a:solidFill>
                  <a:schemeClr val="accent6">
                    <a:lumMod val="50000"/>
                  </a:schemeClr>
                </a:solidFill>
                <a:latin typeface="方正姚体" pitchFamily="2" charset="-122"/>
                <a:ea typeface="方正姚体" pitchFamily="2" charset="-122"/>
              </a:rPr>
              <a:t>数字化？</a:t>
            </a:r>
            <a:endParaRPr lang="zh-CN" altLang="en-US" b="1" dirty="0">
              <a:solidFill>
                <a:schemeClr val="accent6">
                  <a:lumMod val="50000"/>
                </a:schemeClr>
              </a:solidFill>
              <a:latin typeface="方正姚体" pitchFamily="2" charset="-122"/>
              <a:ea typeface="方正姚体" pitchFamily="2" charset="-122"/>
            </a:endParaRPr>
          </a:p>
        </p:txBody>
      </p:sp>
      <p:pic>
        <p:nvPicPr>
          <p:cNvPr id="71681" name="Picture 1"/>
          <p:cNvPicPr>
            <a:picLocks noChangeAspect="1" noChangeArrowheads="1"/>
          </p:cNvPicPr>
          <p:nvPr/>
        </p:nvPicPr>
        <p:blipFill>
          <a:blip r:embed="rId2" cstate="print"/>
          <a:srcRect/>
          <a:stretch>
            <a:fillRect/>
          </a:stretch>
        </p:blipFill>
        <p:spPr bwMode="auto">
          <a:xfrm>
            <a:off x="5364088" y="980728"/>
            <a:ext cx="3526917"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sp>
        <p:nvSpPr>
          <p:cNvPr id="11" name="TextBox 10"/>
          <p:cNvSpPr txBox="1"/>
          <p:nvPr/>
        </p:nvSpPr>
        <p:spPr>
          <a:xfrm>
            <a:off x="251520" y="764704"/>
            <a:ext cx="8712968" cy="5509200"/>
          </a:xfrm>
          <a:prstGeom prst="rect">
            <a:avLst/>
          </a:prstGeom>
          <a:noFill/>
        </p:spPr>
        <p:txBody>
          <a:bodyPr wrap="square" rtlCol="0">
            <a:spAutoFit/>
          </a:bodyPr>
          <a:lstStyle/>
          <a:p>
            <a:pPr lvl="0" eaLnBrk="1" latinLnBrk="1" hangingPunct="1">
              <a:buFont typeface="Wingdings" pitchFamily="2" charset="2"/>
              <a:buChar char="Ø"/>
            </a:pPr>
            <a:r>
              <a:rPr lang="zh-CN" altLang="en-US" b="1" dirty="0" smtClean="0">
                <a:solidFill>
                  <a:schemeClr val="accent1">
                    <a:lumMod val="75000"/>
                  </a:schemeClr>
                </a:solidFill>
                <a:latin typeface="华文楷体" pitchFamily="2" charset="-122"/>
                <a:ea typeface="华文楷体" pitchFamily="2" charset="-122"/>
              </a:rPr>
              <a:t>图形：</a:t>
            </a:r>
            <a:r>
              <a:rPr lang="zh-CN" altLang="en-US" b="1" dirty="0" smtClean="0">
                <a:latin typeface="华文楷体" pitchFamily="2" charset="-122"/>
                <a:ea typeface="华文楷体" pitchFamily="2" charset="-122"/>
              </a:rPr>
              <a:t>是指通过绘图软件绘制的由直线、圆等</a:t>
            </a:r>
            <a:r>
              <a:rPr lang="zh-CN" altLang="en-US" b="1" dirty="0" smtClean="0">
                <a:solidFill>
                  <a:srgbClr val="0033CC"/>
                </a:solidFill>
                <a:latin typeface="华文楷体" pitchFamily="2" charset="-122"/>
                <a:ea typeface="华文楷体" pitchFamily="2" charset="-122"/>
              </a:rPr>
              <a:t>图元</a:t>
            </a:r>
            <a:r>
              <a:rPr lang="zh-CN" altLang="en-US" b="1" dirty="0" smtClean="0">
                <a:latin typeface="华文楷体" pitchFamily="2" charset="-122"/>
                <a:ea typeface="华文楷体" pitchFamily="2" charset="-122"/>
              </a:rPr>
              <a:t>组成的画面，以</a:t>
            </a:r>
            <a:r>
              <a:rPr lang="zh-CN" altLang="en-US" b="1" dirty="0" smtClean="0">
                <a:solidFill>
                  <a:srgbClr val="0033CC"/>
                </a:solidFill>
                <a:latin typeface="华文楷体" pitchFamily="2" charset="-122"/>
                <a:ea typeface="华文楷体" pitchFamily="2" charset="-122"/>
              </a:rPr>
              <a:t>矢量图形（生成图形的指令）</a:t>
            </a:r>
            <a:r>
              <a:rPr lang="zh-CN" altLang="en-US" b="1" dirty="0" smtClean="0">
                <a:latin typeface="华文楷体" pitchFamily="2" charset="-122"/>
                <a:ea typeface="华文楷体" pitchFamily="2" charset="-122"/>
              </a:rPr>
              <a:t>文件形式存储。</a:t>
            </a:r>
            <a:r>
              <a:rPr lang="zh-CN" altLang="en-US" b="1" dirty="0" smtClean="0">
                <a:solidFill>
                  <a:srgbClr val="7030A0"/>
                </a:solidFill>
                <a:latin typeface="华文楷体" pitchFamily="2" charset="-122"/>
                <a:ea typeface="华文楷体" pitchFamily="2" charset="-122"/>
              </a:rPr>
              <a:t>不必对每一点进行数字化处理。</a:t>
            </a:r>
            <a:endParaRPr lang="en-US" altLang="zh-CN" b="1" dirty="0" smtClean="0">
              <a:solidFill>
                <a:srgbClr val="7030A0"/>
              </a:solidFill>
              <a:latin typeface="华文楷体" pitchFamily="2" charset="-122"/>
              <a:ea typeface="华文楷体" pitchFamily="2" charset="-122"/>
            </a:endParaRPr>
          </a:p>
          <a:p>
            <a:pPr lvl="0" eaLnBrk="1" latinLnBrk="1" hangingPunct="1"/>
            <a:endParaRPr lang="en-US" altLang="zh-CN" b="1" dirty="0" smtClean="0">
              <a:latin typeface="华文楷体" pitchFamily="2" charset="-122"/>
              <a:ea typeface="华文楷体" pitchFamily="2" charset="-122"/>
            </a:endParaRPr>
          </a:p>
          <a:p>
            <a:pPr lvl="0" eaLnBrk="1" latinLnBrk="1" hangingPunct="1">
              <a:buFont typeface="Wingdings" pitchFamily="2" charset="2"/>
              <a:buChar char="Ø"/>
            </a:pPr>
            <a:r>
              <a:rPr lang="zh-CN" altLang="en-US" b="1" dirty="0" smtClean="0">
                <a:solidFill>
                  <a:schemeClr val="accent1">
                    <a:lumMod val="75000"/>
                  </a:schemeClr>
                </a:solidFill>
                <a:latin typeface="华文楷体" pitchFamily="2" charset="-122"/>
                <a:ea typeface="华文楷体" pitchFamily="2" charset="-122"/>
              </a:rPr>
              <a:t>图像：</a:t>
            </a:r>
            <a:r>
              <a:rPr lang="zh-CN" altLang="en-US" b="1" dirty="0" smtClean="0">
                <a:latin typeface="华文楷体" pitchFamily="2" charset="-122"/>
                <a:ea typeface="华文楷体" pitchFamily="2" charset="-122"/>
              </a:rPr>
              <a:t>现实中的图像是一种</a:t>
            </a:r>
            <a:r>
              <a:rPr lang="zh-CN" altLang="en-US" b="1" dirty="0" smtClean="0">
                <a:solidFill>
                  <a:srgbClr val="0033CC"/>
                </a:solidFill>
                <a:latin typeface="华文楷体" pitchFamily="2" charset="-122"/>
                <a:ea typeface="华文楷体" pitchFamily="2" charset="-122"/>
              </a:rPr>
              <a:t>模拟信号</a:t>
            </a:r>
            <a:r>
              <a:rPr lang="zh-CN" altLang="en-US" b="1" dirty="0" smtClean="0">
                <a:latin typeface="华文楷体" pitchFamily="2" charset="-122"/>
                <a:ea typeface="华文楷体" pitchFamily="2" charset="-122"/>
              </a:rPr>
              <a:t>，例如：照片、海报、书中的插图等等都是</a:t>
            </a:r>
            <a:r>
              <a:rPr lang="zh-CN" altLang="en-US" b="1" dirty="0" smtClean="0">
                <a:solidFill>
                  <a:srgbClr val="0033CC"/>
                </a:solidFill>
                <a:latin typeface="华文楷体" pitchFamily="2" charset="-122"/>
                <a:ea typeface="华文楷体" pitchFamily="2" charset="-122"/>
              </a:rPr>
              <a:t>模拟图像</a:t>
            </a:r>
            <a:r>
              <a:rPr lang="zh-CN" altLang="en-US" b="1" dirty="0" smtClean="0">
                <a:latin typeface="华文楷体" pitchFamily="2" charset="-122"/>
                <a:ea typeface="华文楷体" pitchFamily="2" charset="-122"/>
              </a:rPr>
              <a:t>。如果将这种模拟图像用电信号表示，所显示的波形是连续变化的信号波形。</a:t>
            </a:r>
            <a:r>
              <a:rPr lang="zh-CN" altLang="en-US" b="1" dirty="0" smtClean="0">
                <a:solidFill>
                  <a:srgbClr val="7030A0"/>
                </a:solidFill>
                <a:latin typeface="华文楷体" pitchFamily="2" charset="-122"/>
                <a:ea typeface="华文楷体" pitchFamily="2" charset="-122"/>
              </a:rPr>
              <a:t>计算机中的图像是对现实中模拟图像的数字化处理结果，由像素组成。</a:t>
            </a:r>
            <a:endParaRPr lang="en-US" altLang="zh-CN" b="1" dirty="0" smtClean="0">
              <a:solidFill>
                <a:srgbClr val="7030A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2.1  </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35175" name="Rectangle 7"/>
          <p:cNvSpPr>
            <a:spLocks noChangeArrowheads="1"/>
          </p:cNvSpPr>
          <p:nvPr/>
        </p:nvSpPr>
        <p:spPr bwMode="auto">
          <a:xfrm>
            <a:off x="0" y="1772890"/>
            <a:ext cx="8915400" cy="533400"/>
          </a:xfrm>
          <a:prstGeom prst="rect">
            <a:avLst/>
          </a:prstGeom>
          <a:noFill/>
          <a:ln w="9525">
            <a:noFill/>
            <a:miter lim="800000"/>
            <a:headEnd/>
            <a:tailEnd/>
          </a:ln>
          <a:effectLst/>
        </p:spPr>
        <p:txBody>
          <a:bodyPr lIns="92075" tIns="46038" rIns="92075" bIns="46038"/>
          <a:lstStyle/>
          <a:p>
            <a:pPr marL="666750" lvl="1" indent="476250" defTabSz="876300" eaLnBrk="1" hangingPunct="1">
              <a:spcBef>
                <a:spcPct val="20000"/>
              </a:spcBef>
              <a:buClr>
                <a:srgbClr val="CC0000"/>
              </a:buClr>
              <a:buSzPct val="80000"/>
              <a:buFont typeface="Wingdings 2" pitchFamily="18" charset="2"/>
              <a:buChar char=""/>
              <a:defRPr/>
            </a:pPr>
            <a:r>
              <a:rPr lang="zh-CN" altLang="en-US" b="1" dirty="0">
                <a:effectLst>
                  <a:outerShdw blurRad="38100" dist="38100" dir="2700000" algn="tl">
                    <a:srgbClr val="C0C0C0"/>
                  </a:outerShdw>
                </a:effectLst>
                <a:latin typeface="华文楷体" pitchFamily="2" charset="-122"/>
                <a:ea typeface="华文楷体" pitchFamily="2" charset="-122"/>
              </a:rPr>
              <a:t>运算规则</a:t>
            </a:r>
            <a:r>
              <a:rPr lang="zh-CN" altLang="en-US" b="1" dirty="0" smtClean="0">
                <a:effectLst>
                  <a:outerShdw blurRad="38100" dist="38100" dir="2700000" algn="tl">
                    <a:srgbClr val="C0C0C0"/>
                  </a:outerShdw>
                </a:effectLst>
                <a:latin typeface="华文楷体" pitchFamily="2" charset="-122"/>
                <a:ea typeface="华文楷体" pitchFamily="2" charset="-122"/>
              </a:rPr>
              <a:t>简单（</a:t>
            </a:r>
            <a:r>
              <a:rPr lang="zh-CN" altLang="en-US" b="1" dirty="0" smtClean="0">
                <a:solidFill>
                  <a:srgbClr val="0033CC"/>
                </a:solidFill>
                <a:effectLst>
                  <a:outerShdw blurRad="38100" dist="38100" dir="2700000" algn="tl">
                    <a:srgbClr val="C0C0C0"/>
                  </a:outerShdw>
                </a:effectLst>
                <a:latin typeface="华文楷体" pitchFamily="2" charset="-122"/>
                <a:ea typeface="华文楷体" pitchFamily="2" charset="-122"/>
              </a:rPr>
              <a:t>速度快</a:t>
            </a:r>
            <a:r>
              <a:rPr lang="zh-CN" altLang="en-US" b="1" dirty="0" smtClean="0">
                <a:effectLst>
                  <a:outerShdw blurRad="38100" dist="38100" dir="2700000" algn="tl">
                    <a:srgbClr val="C0C0C0"/>
                  </a:outerShdw>
                </a:effectLst>
                <a:latin typeface="华文楷体" pitchFamily="2" charset="-122"/>
                <a:ea typeface="华文楷体" pitchFamily="2" charset="-122"/>
              </a:rPr>
              <a:t>）</a:t>
            </a:r>
            <a:endParaRPr lang="zh-CN" altLang="en-US" b="1" dirty="0">
              <a:effectLst>
                <a:outerShdw blurRad="38100" dist="38100" dir="2700000" algn="tl">
                  <a:srgbClr val="C0C0C0"/>
                </a:outerShdw>
              </a:effectLst>
              <a:latin typeface="华文楷体" pitchFamily="2" charset="-122"/>
              <a:ea typeface="华文楷体" pitchFamily="2" charset="-122"/>
            </a:endParaRPr>
          </a:p>
        </p:txBody>
      </p:sp>
      <p:grpSp>
        <p:nvGrpSpPr>
          <p:cNvPr id="2" name="Group 8"/>
          <p:cNvGrpSpPr>
            <a:grpSpLocks/>
          </p:cNvGrpSpPr>
          <p:nvPr/>
        </p:nvGrpSpPr>
        <p:grpSpPr bwMode="auto">
          <a:xfrm>
            <a:off x="921370" y="2518965"/>
            <a:ext cx="3938662" cy="1570038"/>
            <a:chOff x="720" y="2305"/>
            <a:chExt cx="2141" cy="989"/>
          </a:xfrm>
        </p:grpSpPr>
        <p:sp>
          <p:nvSpPr>
            <p:cNvPr id="8206" name="AutoShape 9"/>
            <p:cNvSpPr>
              <a:spLocks/>
            </p:cNvSpPr>
            <p:nvPr/>
          </p:nvSpPr>
          <p:spPr bwMode="auto">
            <a:xfrm>
              <a:off x="1344" y="2496"/>
              <a:ext cx="192" cy="576"/>
            </a:xfrm>
            <a:prstGeom prst="leftBrace">
              <a:avLst>
                <a:gd name="adj1" fmla="val 25000"/>
                <a:gd name="adj2" fmla="val 50000"/>
              </a:avLst>
            </a:prstGeom>
            <a:noFill/>
            <a:ln w="38100">
              <a:solidFill>
                <a:schemeClr val="tx1"/>
              </a:solidFill>
              <a:round/>
              <a:headEnd/>
              <a:tailEnd/>
            </a:ln>
          </p:spPr>
          <p:txBody>
            <a:bodyPr wrap="none" anchor="ctr"/>
            <a:lstStyle/>
            <a:p>
              <a:pPr algn="ctr" eaLnBrk="1" hangingPunct="1"/>
              <a:endParaRPr lang="zh-CN" altLang="en-US" b="1">
                <a:latin typeface="华文楷体" pitchFamily="2" charset="-122"/>
                <a:ea typeface="华文楷体" pitchFamily="2" charset="-122"/>
              </a:endParaRPr>
            </a:p>
          </p:txBody>
        </p:sp>
        <p:sp>
          <p:nvSpPr>
            <p:cNvPr id="135178" name="Text Box 10"/>
            <p:cNvSpPr txBox="1">
              <a:spLocks noChangeArrowheads="1"/>
            </p:cNvSpPr>
            <p:nvPr/>
          </p:nvSpPr>
          <p:spPr bwMode="auto">
            <a:xfrm>
              <a:off x="1584" y="2305"/>
              <a:ext cx="1277" cy="989"/>
            </a:xfrm>
            <a:prstGeom prst="rect">
              <a:avLst/>
            </a:prstGeom>
            <a:noFill/>
            <a:ln w="9525">
              <a:noFill/>
              <a:miter lim="800000"/>
              <a:headEnd/>
              <a:tailEnd/>
            </a:ln>
            <a:effectLst/>
          </p:spPr>
          <p:txBody>
            <a:bodyPr>
              <a:spAutoFit/>
            </a:bodyPr>
            <a:lstStyle/>
            <a:p>
              <a:pPr eaLnBrk="1" hangingPunct="1">
                <a:defRPr/>
              </a:pPr>
              <a:r>
                <a:rPr lang="en-US" altLang="zh-CN" b="1" dirty="0" smtClean="0">
                  <a:effectLst>
                    <a:outerShdw blurRad="38100" dist="38100" dir="2700000" algn="tl">
                      <a:srgbClr val="C0C0C0"/>
                    </a:outerShdw>
                  </a:effectLst>
                  <a:latin typeface="华文楷体" pitchFamily="2" charset="-122"/>
                  <a:ea typeface="华文楷体" pitchFamily="2" charset="-122"/>
                </a:rPr>
                <a:t>0+0=0</a:t>
              </a:r>
              <a:endParaRPr lang="en-US" altLang="zh-CN" b="1" dirty="0">
                <a:effectLst>
                  <a:outerShdw blurRad="38100" dist="38100" dir="2700000" algn="tl">
                    <a:srgbClr val="C0C0C0"/>
                  </a:outerShdw>
                </a:effectLst>
                <a:latin typeface="华文楷体" pitchFamily="2" charset="-122"/>
                <a:ea typeface="华文楷体" pitchFamily="2" charset="-122"/>
              </a:endParaRPr>
            </a:p>
            <a:p>
              <a:pPr eaLnBrk="1" hangingPunct="1">
                <a:defRPr/>
              </a:pPr>
              <a:r>
                <a:rPr lang="en-US" altLang="zh-CN" b="1" dirty="0">
                  <a:effectLst>
                    <a:outerShdw blurRad="38100" dist="38100" dir="2700000" algn="tl">
                      <a:srgbClr val="C0C0C0"/>
                    </a:outerShdw>
                  </a:effectLst>
                  <a:latin typeface="华文楷体" pitchFamily="2" charset="-122"/>
                  <a:ea typeface="华文楷体" pitchFamily="2" charset="-122"/>
                </a:rPr>
                <a:t>1+0=0+1=1</a:t>
              </a:r>
            </a:p>
            <a:p>
              <a:pPr eaLnBrk="1" hangingPunct="1">
                <a:defRPr/>
              </a:pPr>
              <a:r>
                <a:rPr lang="en-US" altLang="zh-CN" b="1" dirty="0">
                  <a:effectLst>
                    <a:outerShdw blurRad="38100" dist="38100" dir="2700000" algn="tl">
                      <a:srgbClr val="C0C0C0"/>
                    </a:outerShdw>
                  </a:effectLst>
                  <a:latin typeface="华文楷体" pitchFamily="2" charset="-122"/>
                  <a:ea typeface="华文楷体" pitchFamily="2" charset="-122"/>
                </a:rPr>
                <a:t>1+1=10</a:t>
              </a:r>
            </a:p>
          </p:txBody>
        </p:sp>
        <p:sp>
          <p:nvSpPr>
            <p:cNvPr id="135179" name="Text Box 11"/>
            <p:cNvSpPr txBox="1">
              <a:spLocks noChangeArrowheads="1"/>
            </p:cNvSpPr>
            <p:nvPr/>
          </p:nvSpPr>
          <p:spPr bwMode="auto">
            <a:xfrm>
              <a:off x="720" y="2568"/>
              <a:ext cx="587" cy="365"/>
            </a:xfrm>
            <a:prstGeom prst="rect">
              <a:avLst/>
            </a:prstGeom>
            <a:noFill/>
            <a:ln w="9525">
              <a:noFill/>
              <a:miter lim="800000"/>
              <a:headEnd/>
              <a:tailEnd/>
            </a:ln>
            <a:effectLst/>
          </p:spPr>
          <p:txBody>
            <a:bodyPr wrap="none">
              <a:spAutoFit/>
            </a:bodyPr>
            <a:lstStyle/>
            <a:p>
              <a:pPr eaLnBrk="1" hangingPunct="1">
                <a:defRPr/>
              </a:pPr>
              <a:r>
                <a:rPr lang="zh-CN" altLang="en-US" b="1">
                  <a:effectLst>
                    <a:outerShdw blurRad="38100" dist="38100" dir="2700000" algn="tl">
                      <a:srgbClr val="C0C0C0"/>
                    </a:outerShdw>
                  </a:effectLst>
                  <a:latin typeface="华文楷体" pitchFamily="2" charset="-122"/>
                  <a:ea typeface="华文楷体" pitchFamily="2" charset="-122"/>
                </a:rPr>
                <a:t>求和</a:t>
              </a:r>
            </a:p>
          </p:txBody>
        </p:sp>
      </p:grpSp>
      <p:grpSp>
        <p:nvGrpSpPr>
          <p:cNvPr id="3" name="Group 12"/>
          <p:cNvGrpSpPr>
            <a:grpSpLocks/>
          </p:cNvGrpSpPr>
          <p:nvPr/>
        </p:nvGrpSpPr>
        <p:grpSpPr bwMode="auto">
          <a:xfrm>
            <a:off x="4694236" y="2511078"/>
            <a:ext cx="3887786" cy="1570037"/>
            <a:chOff x="3180" y="2305"/>
            <a:chExt cx="2449" cy="989"/>
          </a:xfrm>
        </p:grpSpPr>
        <p:sp>
          <p:nvSpPr>
            <p:cNvPr id="8203" name="AutoShape 13"/>
            <p:cNvSpPr>
              <a:spLocks/>
            </p:cNvSpPr>
            <p:nvPr/>
          </p:nvSpPr>
          <p:spPr bwMode="auto">
            <a:xfrm>
              <a:off x="3792" y="2496"/>
              <a:ext cx="192" cy="576"/>
            </a:xfrm>
            <a:prstGeom prst="leftBrace">
              <a:avLst>
                <a:gd name="adj1" fmla="val 25000"/>
                <a:gd name="adj2" fmla="val 50000"/>
              </a:avLst>
            </a:prstGeom>
            <a:noFill/>
            <a:ln w="38100">
              <a:solidFill>
                <a:schemeClr val="tx1"/>
              </a:solidFill>
              <a:round/>
              <a:headEnd/>
              <a:tailEnd/>
            </a:ln>
          </p:spPr>
          <p:txBody>
            <a:bodyPr wrap="none" anchor="ctr"/>
            <a:lstStyle/>
            <a:p>
              <a:pPr algn="ctr" eaLnBrk="1" hangingPunct="1"/>
              <a:endParaRPr lang="zh-CN" altLang="en-US" b="1">
                <a:latin typeface="华文楷体" pitchFamily="2" charset="-122"/>
                <a:ea typeface="华文楷体" pitchFamily="2" charset="-122"/>
              </a:endParaRPr>
            </a:p>
          </p:txBody>
        </p:sp>
        <p:sp>
          <p:nvSpPr>
            <p:cNvPr id="135182" name="Text Box 14"/>
            <p:cNvSpPr txBox="1">
              <a:spLocks noChangeArrowheads="1"/>
            </p:cNvSpPr>
            <p:nvPr/>
          </p:nvSpPr>
          <p:spPr bwMode="auto">
            <a:xfrm>
              <a:off x="4044" y="2305"/>
              <a:ext cx="1585" cy="989"/>
            </a:xfrm>
            <a:prstGeom prst="rect">
              <a:avLst/>
            </a:prstGeom>
            <a:noFill/>
            <a:ln w="9525">
              <a:noFill/>
              <a:miter lim="800000"/>
              <a:headEnd/>
              <a:tailEnd/>
            </a:ln>
            <a:effectLst/>
          </p:spPr>
          <p:txBody>
            <a:bodyPr wrap="none">
              <a:spAutoFit/>
            </a:bodyPr>
            <a:lstStyle/>
            <a:p>
              <a:pPr eaLnBrk="1" hangingPunct="1">
                <a:defRPr/>
              </a:pPr>
              <a:r>
                <a:rPr lang="en-US" altLang="zh-CN" b="1" dirty="0">
                  <a:effectLst>
                    <a:outerShdw blurRad="38100" dist="38100" dir="2700000" algn="tl">
                      <a:srgbClr val="C0C0C0"/>
                    </a:outerShdw>
                  </a:effectLst>
                  <a:latin typeface="华文楷体" pitchFamily="2" charset="-122"/>
                  <a:ea typeface="华文楷体" pitchFamily="2" charset="-122"/>
                </a:rPr>
                <a:t>0×0=0</a:t>
              </a:r>
            </a:p>
            <a:p>
              <a:pPr eaLnBrk="1" hangingPunct="1">
                <a:defRPr/>
              </a:pPr>
              <a:r>
                <a:rPr lang="en-US" altLang="zh-CN" b="1" dirty="0">
                  <a:effectLst>
                    <a:outerShdw blurRad="38100" dist="38100" dir="2700000" algn="tl">
                      <a:srgbClr val="C0C0C0"/>
                    </a:outerShdw>
                  </a:effectLst>
                  <a:latin typeface="华文楷体" pitchFamily="2" charset="-122"/>
                  <a:ea typeface="华文楷体" pitchFamily="2" charset="-122"/>
                </a:rPr>
                <a:t>1×0=0×1=0</a:t>
              </a:r>
            </a:p>
            <a:p>
              <a:pPr eaLnBrk="1" hangingPunct="1">
                <a:defRPr/>
              </a:pPr>
              <a:r>
                <a:rPr lang="en-US" altLang="zh-CN" b="1" dirty="0">
                  <a:effectLst>
                    <a:outerShdw blurRad="38100" dist="38100" dir="2700000" algn="tl">
                      <a:srgbClr val="C0C0C0"/>
                    </a:outerShdw>
                  </a:effectLst>
                  <a:latin typeface="华文楷体" pitchFamily="2" charset="-122"/>
                  <a:ea typeface="华文楷体" pitchFamily="2" charset="-122"/>
                </a:rPr>
                <a:t>1×1=1</a:t>
              </a:r>
            </a:p>
          </p:txBody>
        </p:sp>
        <p:sp>
          <p:nvSpPr>
            <p:cNvPr id="135183" name="Text Box 15"/>
            <p:cNvSpPr txBox="1">
              <a:spLocks noChangeArrowheads="1"/>
            </p:cNvSpPr>
            <p:nvPr/>
          </p:nvSpPr>
          <p:spPr bwMode="auto">
            <a:xfrm>
              <a:off x="3180" y="2568"/>
              <a:ext cx="630" cy="365"/>
            </a:xfrm>
            <a:prstGeom prst="rect">
              <a:avLst/>
            </a:prstGeom>
            <a:noFill/>
            <a:ln w="9525">
              <a:noFill/>
              <a:miter lim="800000"/>
              <a:headEnd/>
              <a:tailEnd/>
            </a:ln>
            <a:effectLst/>
          </p:spPr>
          <p:txBody>
            <a:bodyPr wrap="none">
              <a:spAutoFit/>
            </a:bodyPr>
            <a:lstStyle/>
            <a:p>
              <a:pPr eaLnBrk="1" hangingPunct="1">
                <a:defRPr/>
              </a:pPr>
              <a:r>
                <a:rPr lang="zh-CN" altLang="en-US" b="1">
                  <a:effectLst>
                    <a:outerShdw blurRad="38100" dist="38100" dir="2700000" algn="tl">
                      <a:srgbClr val="C0C0C0"/>
                    </a:outerShdw>
                  </a:effectLst>
                  <a:latin typeface="华文楷体" pitchFamily="2" charset="-122"/>
                  <a:ea typeface="华文楷体" pitchFamily="2" charset="-122"/>
                </a:rPr>
                <a:t>求积</a:t>
              </a:r>
            </a:p>
          </p:txBody>
        </p:sp>
      </p:grpSp>
      <p:sp>
        <p:nvSpPr>
          <p:cNvPr id="135184" name="Rectangle 16"/>
          <p:cNvSpPr>
            <a:spLocks noChangeArrowheads="1"/>
          </p:cNvSpPr>
          <p:nvPr/>
        </p:nvSpPr>
        <p:spPr bwMode="auto">
          <a:xfrm>
            <a:off x="0" y="4869160"/>
            <a:ext cx="9144000" cy="1143000"/>
          </a:xfrm>
          <a:prstGeom prst="rect">
            <a:avLst/>
          </a:prstGeom>
          <a:noFill/>
          <a:ln w="9525">
            <a:noFill/>
            <a:miter lim="800000"/>
            <a:headEnd/>
            <a:tailEnd/>
          </a:ln>
          <a:effectLst/>
        </p:spPr>
        <p:txBody>
          <a:bodyPr lIns="92075" tIns="46038" rIns="92075" bIns="46038"/>
          <a:lstStyle/>
          <a:p>
            <a:pPr marL="666750" lvl="1" indent="476250" defTabSz="876300" eaLnBrk="1" hangingPunct="1">
              <a:spcBef>
                <a:spcPct val="20000"/>
              </a:spcBef>
              <a:buClr>
                <a:srgbClr val="CC0000"/>
              </a:buClr>
              <a:buSzPct val="80000"/>
              <a:buFont typeface="Wingdings 2" pitchFamily="18" charset="2"/>
              <a:buChar char=""/>
              <a:defRPr/>
            </a:pPr>
            <a:r>
              <a:rPr lang="zh-CN" altLang="en-US" b="1" dirty="0">
                <a:effectLst>
                  <a:outerShdw blurRad="38100" dist="38100" dir="2700000" algn="tl">
                    <a:srgbClr val="C0C0C0"/>
                  </a:outerShdw>
                </a:effectLst>
                <a:latin typeface="华文楷体" pitchFamily="2" charset="-122"/>
                <a:ea typeface="华文楷体" pitchFamily="2" charset="-122"/>
              </a:rPr>
              <a:t>计算机中存储的状态更加</a:t>
            </a:r>
            <a:r>
              <a:rPr lang="zh-CN" altLang="en-US" b="1" dirty="0">
                <a:solidFill>
                  <a:srgbClr val="0033CC"/>
                </a:solidFill>
                <a:effectLst>
                  <a:outerShdw blurRad="38100" dist="38100" dir="2700000" algn="tl">
                    <a:srgbClr val="C0C0C0"/>
                  </a:outerShdw>
                </a:effectLst>
                <a:latin typeface="华文楷体" pitchFamily="2" charset="-122"/>
                <a:ea typeface="华文楷体" pitchFamily="2" charset="-122"/>
              </a:rPr>
              <a:t>稳定</a:t>
            </a:r>
            <a:r>
              <a:rPr lang="zh-CN" altLang="en-US" b="1" dirty="0" smtClean="0">
                <a:solidFill>
                  <a:srgbClr val="0033CC"/>
                </a:solidFill>
                <a:effectLst>
                  <a:outerShdw blurRad="38100" dist="38100" dir="2700000" algn="tl">
                    <a:srgbClr val="C0C0C0"/>
                  </a:outerShdw>
                </a:effectLst>
                <a:latin typeface="华文楷体" pitchFamily="2" charset="-122"/>
                <a:ea typeface="华文楷体" pitchFamily="2" charset="-122"/>
              </a:rPr>
              <a:t>可靠</a:t>
            </a:r>
            <a:endParaRPr lang="en-US" altLang="zh-CN" b="1" dirty="0" smtClean="0">
              <a:solidFill>
                <a:srgbClr val="0033CC"/>
              </a:solidFill>
              <a:effectLst>
                <a:outerShdw blurRad="38100" dist="38100" dir="2700000" algn="tl">
                  <a:srgbClr val="C0C0C0"/>
                </a:outerShdw>
              </a:effectLst>
              <a:latin typeface="华文楷体" pitchFamily="2" charset="-122"/>
              <a:ea typeface="华文楷体" pitchFamily="2" charset="-122"/>
            </a:endParaRPr>
          </a:p>
          <a:p>
            <a:pPr marL="666750" lvl="1" indent="476250" defTabSz="876300" eaLnBrk="1" hangingPunct="1">
              <a:spcBef>
                <a:spcPct val="20000"/>
              </a:spcBef>
              <a:buClr>
                <a:srgbClr val="CC0000"/>
              </a:buClr>
              <a:buSzPct val="80000"/>
              <a:buFont typeface="Wingdings 2" pitchFamily="18" charset="2"/>
              <a:buChar char=""/>
              <a:defRPr/>
            </a:pPr>
            <a:r>
              <a:rPr lang="zh-CN" altLang="en-US" b="1" dirty="0" smtClean="0">
                <a:effectLst>
                  <a:outerShdw blurRad="38100" dist="38100" dir="2700000" algn="tl">
                    <a:srgbClr val="C0C0C0"/>
                  </a:outerShdw>
                </a:effectLst>
                <a:latin typeface="华文楷体" pitchFamily="2" charset="-122"/>
                <a:ea typeface="华文楷体" pitchFamily="2" charset="-122"/>
              </a:rPr>
              <a:t>便于表示和进行</a:t>
            </a:r>
            <a:r>
              <a:rPr lang="zh-CN" altLang="en-US" b="1" dirty="0" smtClean="0">
                <a:solidFill>
                  <a:srgbClr val="0033CC"/>
                </a:solidFill>
                <a:effectLst>
                  <a:outerShdw blurRad="38100" dist="38100" dir="2700000" algn="tl">
                    <a:srgbClr val="C0C0C0"/>
                  </a:outerShdw>
                </a:effectLst>
                <a:latin typeface="华文楷体" pitchFamily="2" charset="-122"/>
                <a:ea typeface="华文楷体" pitchFamily="2" charset="-122"/>
              </a:rPr>
              <a:t>逻辑运算</a:t>
            </a:r>
            <a:endParaRPr lang="en-US" altLang="zh-CN" b="1" dirty="0">
              <a:solidFill>
                <a:srgbClr val="0033CC"/>
              </a:solidFill>
              <a:effectLst>
                <a:outerShdw blurRad="38100" dist="38100" dir="2700000" algn="tl">
                  <a:srgbClr val="C0C0C0"/>
                </a:outerShdw>
              </a:effectLst>
              <a:latin typeface="华文楷体" pitchFamily="2" charset="-122"/>
              <a:ea typeface="华文楷体" pitchFamily="2" charset="-122"/>
            </a:endParaRPr>
          </a:p>
        </p:txBody>
      </p:sp>
      <p:graphicFrame>
        <p:nvGraphicFramePr>
          <p:cNvPr id="135185" name="Object 17"/>
          <p:cNvGraphicFramePr>
            <a:graphicFrameLocks noChangeAspect="1"/>
          </p:cNvGraphicFramePr>
          <p:nvPr/>
        </p:nvGraphicFramePr>
        <p:xfrm>
          <a:off x="7308304" y="5661248"/>
          <a:ext cx="1643042" cy="1042282"/>
        </p:xfrm>
        <a:graphic>
          <a:graphicData uri="http://schemas.openxmlformats.org/presentationml/2006/ole">
            <p:oleObj spid="_x0000_s8199" name="位图图像" r:id="rId3" imgW="3238952" imgH="2142857" progId="PBrush">
              <p:embed/>
            </p:oleObj>
          </a:graphicData>
        </a:graphic>
      </p:graphicFrame>
      <p:sp>
        <p:nvSpPr>
          <p:cNvPr id="135187" name="AutoShape 19"/>
          <p:cNvSpPr>
            <a:spLocks noChangeArrowheads="1"/>
          </p:cNvSpPr>
          <p:nvPr/>
        </p:nvSpPr>
        <p:spPr bwMode="auto">
          <a:xfrm>
            <a:off x="4500563" y="4008090"/>
            <a:ext cx="1871662" cy="574675"/>
          </a:xfrm>
          <a:prstGeom prst="wedgeRoundRectCallout">
            <a:avLst>
              <a:gd name="adj1" fmla="val -80111"/>
              <a:gd name="adj2" fmla="val -78731"/>
              <a:gd name="adj3" fmla="val 16667"/>
            </a:avLst>
          </a:prstGeom>
          <a:noFill/>
          <a:ln w="38100" algn="ctr">
            <a:solidFill>
              <a:srgbClr val="800000"/>
            </a:solidFill>
            <a:prstDash val="sysDot"/>
            <a:miter lim="800000"/>
            <a:headEnd/>
            <a:tailEnd/>
          </a:ln>
        </p:spPr>
        <p:txBody>
          <a:bodyPr anchor="ctr"/>
          <a:lstStyle/>
          <a:p>
            <a:pPr algn="ctr" eaLnBrk="1" hangingPunct="1"/>
            <a:r>
              <a:rPr lang="zh-CN" altLang="en-US" b="1">
                <a:latin typeface="华文楷体" pitchFamily="2" charset="-122"/>
                <a:ea typeface="华文楷体" pitchFamily="2" charset="-122"/>
              </a:rPr>
              <a:t>逢</a:t>
            </a:r>
            <a:r>
              <a:rPr lang="en-US" altLang="zh-CN" b="1">
                <a:solidFill>
                  <a:srgbClr val="CC0000"/>
                </a:solidFill>
                <a:latin typeface="华文楷体" pitchFamily="2" charset="-122"/>
                <a:ea typeface="华文楷体" pitchFamily="2" charset="-122"/>
              </a:rPr>
              <a:t>2</a:t>
            </a:r>
            <a:r>
              <a:rPr lang="zh-CN" altLang="en-US" b="1">
                <a:latin typeface="华文楷体" pitchFamily="2" charset="-122"/>
                <a:ea typeface="华文楷体" pitchFamily="2" charset="-122"/>
              </a:rPr>
              <a:t>进一</a:t>
            </a:r>
          </a:p>
        </p:txBody>
      </p:sp>
      <p:sp>
        <p:nvSpPr>
          <p:cNvPr id="17" name="Rectangle 109"/>
          <p:cNvSpPr>
            <a:spLocks noChangeArrowheads="1"/>
          </p:cNvSpPr>
          <p:nvPr/>
        </p:nvSpPr>
        <p:spPr bwMode="auto">
          <a:xfrm>
            <a:off x="5940152" y="1772816"/>
            <a:ext cx="2928938" cy="648512"/>
          </a:xfrm>
          <a:prstGeom prst="rect">
            <a:avLst/>
          </a:prstGeom>
          <a:solidFill>
            <a:srgbClr val="CC3300"/>
          </a:solidFill>
          <a:ln w="12700">
            <a:noFill/>
            <a:miter lim="800000"/>
            <a:headEnd/>
            <a:tailEnd/>
          </a:ln>
        </p:spPr>
        <p:txBody>
          <a:bodyPr lIns="90000" tIns="46800" rIns="90000" bIns="46800" anchor="ctr">
            <a:spAutoFit/>
          </a:bodyPr>
          <a:lstStyle/>
          <a:p>
            <a:pPr eaLnBrk="1" hangingPunct="1"/>
            <a:r>
              <a:rPr kumimoji="0" lang="en-US" altLang="zh-CN" sz="3600" b="1">
                <a:solidFill>
                  <a:schemeClr val="bg1"/>
                </a:solidFill>
                <a:latin typeface="华文楷体" pitchFamily="2" charset="-122"/>
                <a:ea typeface="华文楷体" pitchFamily="2" charset="-122"/>
              </a:rPr>
              <a:t>  </a:t>
            </a:r>
            <a:r>
              <a:rPr kumimoji="0" lang="zh-CN" altLang="en-US" sz="3600" b="1">
                <a:solidFill>
                  <a:schemeClr val="bg1"/>
                </a:solidFill>
                <a:latin typeface="华文楷体" pitchFamily="2" charset="-122"/>
                <a:ea typeface="华文楷体" pitchFamily="2" charset="-122"/>
              </a:rPr>
              <a:t>用了很好！</a:t>
            </a:r>
          </a:p>
        </p:txBody>
      </p:sp>
      <p:sp>
        <p:nvSpPr>
          <p:cNvPr id="18" name="Rectangle 6"/>
          <p:cNvSpPr>
            <a:spLocks noChangeArrowheads="1"/>
          </p:cNvSpPr>
          <p:nvPr/>
        </p:nvSpPr>
        <p:spPr bwMode="auto">
          <a:xfrm>
            <a:off x="625152" y="980728"/>
            <a:ext cx="8915400" cy="781050"/>
          </a:xfrm>
          <a:prstGeom prst="rect">
            <a:avLst/>
          </a:prstGeom>
          <a:noFill/>
          <a:ln w="9525">
            <a:noFill/>
            <a:miter lim="800000"/>
            <a:headEnd/>
            <a:tailEnd/>
          </a:ln>
          <a:effectLst/>
        </p:spPr>
        <p:txBody>
          <a:bodyPr lIns="92075" tIns="46038" rIns="92075" bIns="46038"/>
          <a:lstStyle/>
          <a:p>
            <a:pPr marL="3175" lvl="1" indent="350838" defTabSz="876300" eaLnBrk="1" hangingPunct="1">
              <a:spcBef>
                <a:spcPct val="20000"/>
              </a:spcBef>
              <a:buClr>
                <a:srgbClr val="CC0000"/>
              </a:buClr>
              <a:buSzPct val="80000"/>
              <a:buFont typeface="Wingdings 2" pitchFamily="18" charset="2"/>
              <a:buChar char=""/>
              <a:defRPr/>
            </a:pPr>
            <a:r>
              <a:rPr lang="en-US" altLang="zh-CN" b="1" dirty="0">
                <a:effectLst>
                  <a:outerShdw blurRad="38100" dist="38100" dir="2700000" algn="tl">
                    <a:srgbClr val="C0C0C0"/>
                  </a:outerShdw>
                </a:effectLst>
                <a:latin typeface="华文楷体" pitchFamily="2" charset="-122"/>
                <a:ea typeface="华文楷体" pitchFamily="2" charset="-122"/>
              </a:rPr>
              <a:t> </a:t>
            </a:r>
            <a:r>
              <a:rPr lang="zh-CN" altLang="en-US" b="1" dirty="0">
                <a:effectLst>
                  <a:outerShdw blurRad="38100" dist="38100" dir="2700000" algn="tl">
                    <a:srgbClr val="C0C0C0"/>
                  </a:outerShdw>
                </a:effectLst>
                <a:latin typeface="华文楷体" pitchFamily="2" charset="-122"/>
                <a:ea typeface="华文楷体" pitchFamily="2" charset="-122"/>
              </a:rPr>
              <a:t> 使用</a:t>
            </a:r>
            <a:r>
              <a:rPr lang="en-US" altLang="zh-CN" b="1" dirty="0">
                <a:effectLst>
                  <a:outerShdw blurRad="38100" dist="38100" dir="2700000" algn="tl">
                    <a:srgbClr val="C0C0C0"/>
                  </a:outerShdw>
                </a:effectLst>
                <a:latin typeface="华文楷体" pitchFamily="2" charset="-122"/>
                <a:ea typeface="华文楷体" pitchFamily="2" charset="-122"/>
              </a:rPr>
              <a:t>0</a:t>
            </a:r>
            <a:r>
              <a:rPr lang="zh-CN" altLang="en-US" b="1" dirty="0">
                <a:effectLst>
                  <a:outerShdw blurRad="38100" dist="38100" dir="2700000" algn="tl">
                    <a:srgbClr val="C0C0C0"/>
                  </a:outerShdw>
                </a:effectLst>
                <a:latin typeface="华文楷体" pitchFamily="2" charset="-122"/>
                <a:ea typeface="华文楷体" pitchFamily="2" charset="-122"/>
              </a:rPr>
              <a:t>、</a:t>
            </a:r>
            <a:r>
              <a:rPr lang="en-US" altLang="zh-CN" b="1" dirty="0">
                <a:effectLst>
                  <a:outerShdw blurRad="38100" dist="38100" dir="2700000" algn="tl">
                    <a:srgbClr val="C0C0C0"/>
                  </a:outerShdw>
                </a:effectLst>
                <a:latin typeface="华文楷体" pitchFamily="2" charset="-122"/>
                <a:ea typeface="华文楷体" pitchFamily="2" charset="-122"/>
              </a:rPr>
              <a:t>1 </a:t>
            </a:r>
            <a:r>
              <a:rPr lang="zh-CN" altLang="en-US" b="1" dirty="0">
                <a:effectLst>
                  <a:outerShdw blurRad="38100" dist="38100" dir="2700000" algn="tl">
                    <a:srgbClr val="C0C0C0"/>
                  </a:outerShdw>
                </a:effectLst>
                <a:latin typeface="华文楷体" pitchFamily="2" charset="-122"/>
                <a:ea typeface="华文楷体" pitchFamily="2" charset="-122"/>
              </a:rPr>
              <a:t>两个数字符号</a:t>
            </a:r>
            <a:r>
              <a:rPr lang="zh-CN" altLang="en-US" b="1" dirty="0" smtClean="0">
                <a:effectLst>
                  <a:outerShdw blurRad="38100" dist="38100" dir="2700000" algn="tl">
                    <a:srgbClr val="C0C0C0"/>
                  </a:outerShdw>
                </a:effectLst>
                <a:latin typeface="华文楷体" pitchFamily="2" charset="-122"/>
                <a:ea typeface="华文楷体" pitchFamily="2" charset="-122"/>
              </a:rPr>
              <a:t>，物理上</a:t>
            </a:r>
            <a:r>
              <a:rPr lang="zh-CN" altLang="en-US" b="1" dirty="0" smtClean="0">
                <a:solidFill>
                  <a:srgbClr val="0033CC"/>
                </a:solidFill>
                <a:effectLst>
                  <a:outerShdw blurRad="38100" dist="38100" dir="2700000" algn="tl">
                    <a:srgbClr val="C0C0C0"/>
                  </a:outerShdw>
                </a:effectLst>
                <a:latin typeface="华文楷体" pitchFamily="2" charset="-122"/>
                <a:ea typeface="华文楷体" pitchFamily="2" charset="-122"/>
              </a:rPr>
              <a:t>容易</a:t>
            </a:r>
            <a:r>
              <a:rPr lang="zh-CN" altLang="en-US" b="1" dirty="0">
                <a:solidFill>
                  <a:srgbClr val="0033CC"/>
                </a:solidFill>
                <a:effectLst>
                  <a:outerShdw blurRad="38100" dist="38100" dir="2700000" algn="tl">
                    <a:srgbClr val="C0C0C0"/>
                  </a:outerShdw>
                </a:effectLst>
                <a:latin typeface="华文楷体" pitchFamily="2" charset="-122"/>
                <a:ea typeface="华文楷体" pitchFamily="2" charset="-122"/>
              </a:rPr>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up)">
                                      <p:cBhvr>
                                        <p:cTn id="7" dur="500"/>
                                        <p:tgtEl>
                                          <p:spTgt spid="18">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351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35175"/>
                                        </p:tgtEl>
                                        <p:attrNameLst>
                                          <p:attrName>style.visibility</p:attrName>
                                        </p:attrNameLst>
                                      </p:cBhvr>
                                      <p:to>
                                        <p:strVal val="visible"/>
                                      </p:to>
                                    </p:set>
                                    <p:animEffect transition="in" filter="box(out)">
                                      <p:cBhvr>
                                        <p:cTn id="15" dur="500"/>
                                        <p:tgtEl>
                                          <p:spTgt spid="1351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35187"/>
                                        </p:tgtEl>
                                        <p:attrNameLst>
                                          <p:attrName>style.visibility</p:attrName>
                                        </p:attrNameLst>
                                      </p:cBhvr>
                                      <p:to>
                                        <p:strVal val="visible"/>
                                      </p:to>
                                    </p:set>
                                    <p:animEffect transition="in" filter="box(in)">
                                      <p:cBhvr>
                                        <p:cTn id="25" dur="500"/>
                                        <p:tgtEl>
                                          <p:spTgt spid="1351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5184"/>
                                        </p:tgtEl>
                                        <p:attrNameLst>
                                          <p:attrName>style.visibility</p:attrName>
                                        </p:attrNameLst>
                                      </p:cBhvr>
                                      <p:to>
                                        <p:strVal val="visible"/>
                                      </p:to>
                                    </p:set>
                                    <p:animEffect transition="in" filter="wipe(left)">
                                      <p:cBhvr>
                                        <p:cTn id="35" dur="500"/>
                                        <p:tgtEl>
                                          <p:spTgt spid="135184"/>
                                        </p:tgtEl>
                                      </p:cBhvr>
                                    </p:animEffect>
                                  </p:childTnLst>
                                </p:cTn>
                              </p:par>
                            </p:childTnLst>
                          </p:cTn>
                        </p:par>
                        <p:par>
                          <p:cTn id="36" fill="hold" nodeType="afterGroup">
                            <p:stCondLst>
                              <p:cond delay="500"/>
                            </p:stCondLst>
                            <p:childTnLst>
                              <p:par>
                                <p:cTn id="37" presetID="35"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2000"/>
                                        <p:tgtEl>
                                          <p:spTgt spid="17"/>
                                        </p:tgtEl>
                                      </p:cBhvr>
                                    </p:animEffect>
                                    <p:anim calcmode="lin" valueType="num">
                                      <p:cBhvr>
                                        <p:cTn id="40" dur="2000" fill="hold"/>
                                        <p:tgtEl>
                                          <p:spTgt spid="17"/>
                                        </p:tgtEl>
                                        <p:attrNameLst>
                                          <p:attrName>style.rotation</p:attrName>
                                        </p:attrNameLst>
                                      </p:cBhvr>
                                      <p:tavLst>
                                        <p:tav tm="0">
                                          <p:val>
                                            <p:fltVal val="720"/>
                                          </p:val>
                                        </p:tav>
                                        <p:tav tm="100000">
                                          <p:val>
                                            <p:fltVal val="0"/>
                                          </p:val>
                                        </p:tav>
                                      </p:tavLst>
                                    </p:anim>
                                    <p:anim calcmode="lin" valueType="num">
                                      <p:cBhvr>
                                        <p:cTn id="41" dur="2000" fill="hold"/>
                                        <p:tgtEl>
                                          <p:spTgt spid="17"/>
                                        </p:tgtEl>
                                        <p:attrNameLst>
                                          <p:attrName>ppt_h</p:attrName>
                                        </p:attrNameLst>
                                      </p:cBhvr>
                                      <p:tavLst>
                                        <p:tav tm="0">
                                          <p:val>
                                            <p:fltVal val="0"/>
                                          </p:val>
                                        </p:tav>
                                        <p:tav tm="100000">
                                          <p:val>
                                            <p:strVal val="#ppt_h"/>
                                          </p:val>
                                        </p:tav>
                                      </p:tavLst>
                                    </p:anim>
                                    <p:anim calcmode="lin" valueType="num">
                                      <p:cBhvr>
                                        <p:cTn id="42" dur="2000" fill="hold"/>
                                        <p:tgtEl>
                                          <p:spTgt spid="1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5" grpId="0" autoUpdateAnimBg="0"/>
      <p:bldP spid="135184" grpId="0" autoUpdateAnimBg="0"/>
      <p:bldP spid="135187" grpId="0" animBg="1"/>
      <p:bldP spid="17" grpId="0" animBg="1"/>
      <p:bldP spid="18"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sp>
        <p:nvSpPr>
          <p:cNvPr id="11" name="TextBox 10"/>
          <p:cNvSpPr txBox="1"/>
          <p:nvPr/>
        </p:nvSpPr>
        <p:spPr>
          <a:xfrm>
            <a:off x="251520" y="764704"/>
            <a:ext cx="8712968" cy="5262979"/>
          </a:xfrm>
          <a:prstGeom prst="rect">
            <a:avLst/>
          </a:prstGeom>
          <a:noFill/>
        </p:spPr>
        <p:txBody>
          <a:bodyPr wrap="square" rtlCol="0">
            <a:spAutoFit/>
          </a:bodyPr>
          <a:lstStyle/>
          <a:p>
            <a:pPr lvl="0" eaLnBrk="1" latinLnBrk="1" hangingPunct="1">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图像信息数字化。</a:t>
            </a:r>
            <a:r>
              <a:rPr lang="zh-CN" altLang="en-US" sz="2800" b="1" dirty="0" smtClean="0">
                <a:latin typeface="华文楷体" pitchFamily="2" charset="-122"/>
                <a:ea typeface="华文楷体" pitchFamily="2" charset="-122"/>
              </a:rPr>
              <a:t>图像数字化的目的是将模拟图像转换为数字图像，以便计算机存储与处理。</a:t>
            </a:r>
            <a:endParaRPr lang="en-US" altLang="zh-CN" sz="2800" b="1" dirty="0" smtClean="0">
              <a:latin typeface="华文楷体" pitchFamily="2" charset="-122"/>
              <a:ea typeface="华文楷体" pitchFamily="2" charset="-122"/>
            </a:endParaRPr>
          </a:p>
          <a:p>
            <a:pPr lvl="1" eaLnBrk="1" latinLnBrk="1" hangingPunct="1">
              <a:buClr>
                <a:srgbClr val="0033CC"/>
              </a:buClr>
              <a:buFont typeface="Wingdings" pitchFamily="2" charset="2"/>
              <a:buChar char="Ø"/>
            </a:pPr>
            <a:r>
              <a:rPr lang="zh-CN" altLang="en-US" sz="2800" b="1" dirty="0" smtClean="0">
                <a:latin typeface="华文楷体" pitchFamily="2" charset="-122"/>
                <a:ea typeface="华文楷体" pitchFamily="2" charset="-122"/>
              </a:rPr>
              <a:t>直接由扫描仪、数字照相机、摄像机等输入设备捕捉的真实场景画面产生的映像，将其数字化后以</a:t>
            </a:r>
            <a:r>
              <a:rPr lang="zh-CN" altLang="en-US" sz="2800" b="1" dirty="0" smtClean="0">
                <a:solidFill>
                  <a:srgbClr val="CC0066"/>
                </a:solidFill>
                <a:latin typeface="华文楷体" pitchFamily="2" charset="-122"/>
                <a:ea typeface="华文楷体" pitchFamily="2" charset="-122"/>
              </a:rPr>
              <a:t>位图</a:t>
            </a:r>
            <a:r>
              <a:rPr lang="zh-CN" altLang="en-US" sz="2800" b="1" dirty="0" smtClean="0">
                <a:latin typeface="华文楷体" pitchFamily="2" charset="-122"/>
                <a:ea typeface="华文楷体" pitchFamily="2" charset="-122"/>
              </a:rPr>
              <a:t>形式存储</a:t>
            </a:r>
            <a:endParaRPr lang="en-US" altLang="zh-CN" sz="2800" b="1" dirty="0" smtClean="0">
              <a:latin typeface="华文楷体" pitchFamily="2" charset="-122"/>
              <a:ea typeface="华文楷体" pitchFamily="2" charset="-122"/>
            </a:endParaRPr>
          </a:p>
          <a:p>
            <a:pPr lvl="1" eaLnBrk="1" latinLnBrk="1" hangingPunct="1">
              <a:buClr>
                <a:srgbClr val="0033CC"/>
              </a:buClr>
              <a:buFont typeface="Wingdings" pitchFamily="2" charset="2"/>
              <a:buChar char="Ø"/>
            </a:pPr>
            <a:r>
              <a:rPr lang="zh-CN" altLang="en-US" sz="2800" b="1" dirty="0" smtClean="0">
                <a:latin typeface="华文楷体" pitchFamily="2" charset="-122"/>
                <a:ea typeface="华文楷体" pitchFamily="2" charset="-122"/>
              </a:rPr>
              <a:t>对模拟图像经过特殊设备的处理，就可以转化成计算机可以识别的二进制表示的数字图像。</a:t>
            </a:r>
            <a:endParaRPr lang="en-US" altLang="zh-CN" sz="2800" b="1" dirty="0" smtClean="0">
              <a:latin typeface="华文楷体" pitchFamily="2" charset="-122"/>
              <a:ea typeface="华文楷体" pitchFamily="2" charset="-122"/>
            </a:endParaRPr>
          </a:p>
          <a:p>
            <a:pPr lvl="1" eaLnBrk="1" latinLnBrk="1" hangingPunct="1">
              <a:buClr>
                <a:srgbClr val="0033CC"/>
              </a:buClr>
              <a:buFont typeface="Wingdings" pitchFamily="2" charset="2"/>
              <a:buChar char="Ø"/>
            </a:pPr>
            <a:r>
              <a:rPr lang="zh-CN" altLang="en-US" sz="2800" b="1" dirty="0" smtClean="0">
                <a:latin typeface="华文楷体" pitchFamily="2" charset="-122"/>
                <a:ea typeface="华文楷体" pitchFamily="2" charset="-122"/>
              </a:rPr>
              <a:t>图像信息数字化包含</a:t>
            </a:r>
            <a:r>
              <a:rPr lang="zh-CN" altLang="en-US" sz="2800" b="1" dirty="0" smtClean="0">
                <a:solidFill>
                  <a:srgbClr val="C00000"/>
                </a:solidFill>
                <a:latin typeface="华文楷体" pitchFamily="2" charset="-122"/>
                <a:ea typeface="华文楷体" pitchFamily="2" charset="-122"/>
              </a:rPr>
              <a:t>采样、量化和编码</a:t>
            </a:r>
            <a:r>
              <a:rPr lang="zh-CN" altLang="en-US" sz="2800" b="1" dirty="0" smtClean="0">
                <a:latin typeface="华文楷体" pitchFamily="2" charset="-122"/>
                <a:ea typeface="华文楷体" pitchFamily="2" charset="-122"/>
              </a:rPr>
              <a:t>三个步骤。</a:t>
            </a:r>
            <a:endParaRPr lang="en-US" altLang="zh-CN" sz="2800" b="1" dirty="0" smtClean="0">
              <a:latin typeface="华文楷体" pitchFamily="2" charset="-122"/>
              <a:ea typeface="华文楷体" pitchFamily="2" charset="-122"/>
            </a:endParaRPr>
          </a:p>
          <a:p>
            <a:pPr lvl="0" eaLnBrk="1" latinLnBrk="1" hangingPunct="1">
              <a:buFont typeface="Wingdings" pitchFamily="2" charset="2"/>
              <a:buChar char="Ø"/>
            </a:pPr>
            <a:endParaRPr lang="en-US" altLang="zh-CN" sz="2800" b="1" dirty="0" smtClean="0">
              <a:latin typeface="华文楷体" pitchFamily="2" charset="-122"/>
              <a:ea typeface="华文楷体" pitchFamily="2" charset="-122"/>
            </a:endParaRPr>
          </a:p>
          <a:p>
            <a:pPr lvl="0" eaLnBrk="1" latinLnBrk="1" hangingPunct="1">
              <a:buFont typeface="Wingdings" pitchFamily="2" charset="2"/>
              <a:buChar char="Ø"/>
            </a:pPr>
            <a:r>
              <a:rPr lang="zh-CN" altLang="en-US" sz="2800" b="1" dirty="0" smtClean="0">
                <a:solidFill>
                  <a:schemeClr val="accent1">
                    <a:lumMod val="75000"/>
                  </a:schemeClr>
                </a:solidFill>
                <a:latin typeface="华文楷体" pitchFamily="2" charset="-122"/>
                <a:ea typeface="华文楷体" pitchFamily="2" charset="-122"/>
              </a:rPr>
              <a:t>编码：</a:t>
            </a:r>
            <a:r>
              <a:rPr lang="zh-CN" altLang="en-US" sz="2800" b="1" dirty="0" smtClean="0">
                <a:latin typeface="华文楷体" pitchFamily="2" charset="-122"/>
                <a:ea typeface="华文楷体" pitchFamily="2" charset="-122"/>
              </a:rPr>
              <a:t>把图像按行与列分割成</a:t>
            </a:r>
            <a:r>
              <a:rPr lang="en-US" sz="2800" b="1" dirty="0" err="1" smtClean="0">
                <a:latin typeface="华文楷体" pitchFamily="2" charset="-122"/>
                <a:ea typeface="华文楷体" pitchFamily="2" charset="-122"/>
              </a:rPr>
              <a:t>m</a:t>
            </a:r>
            <a:r>
              <a:rPr lang="en-US" altLang="zh-CN" sz="2800" b="1" dirty="0" err="1" smtClean="0">
                <a:latin typeface="华文楷体" pitchFamily="2" charset="-122"/>
                <a:ea typeface="华文楷体" pitchFamily="2" charset="-122"/>
              </a:rPr>
              <a:t>×</a:t>
            </a:r>
            <a:r>
              <a:rPr lang="en-US" sz="2800" b="1" dirty="0" err="1"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个网格，然后将每个网格的图像表示为该网格的颜色平均值的一个像素，</a:t>
            </a:r>
            <a:r>
              <a:rPr lang="en-US" sz="2800" b="1" dirty="0" err="1" smtClean="0">
                <a:latin typeface="华文楷体" pitchFamily="2" charset="-122"/>
                <a:ea typeface="华文楷体" pitchFamily="2" charset="-122"/>
              </a:rPr>
              <a:t>m</a:t>
            </a:r>
            <a:r>
              <a:rPr lang="en-US" altLang="zh-CN" sz="2800" b="1" dirty="0" err="1" smtClean="0">
                <a:latin typeface="华文楷体" pitchFamily="2" charset="-122"/>
                <a:ea typeface="华文楷体" pitchFamily="2" charset="-122"/>
              </a:rPr>
              <a:t>×</a:t>
            </a:r>
            <a:r>
              <a:rPr lang="en-US" sz="2800" b="1" dirty="0" err="1"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称为图像的</a:t>
            </a:r>
            <a:r>
              <a:rPr lang="zh-CN" altLang="en-US" sz="2800" b="1" dirty="0" smtClean="0">
                <a:solidFill>
                  <a:srgbClr val="0033CC"/>
                </a:solidFill>
                <a:latin typeface="华文楷体" pitchFamily="2" charset="-122"/>
                <a:ea typeface="华文楷体" pitchFamily="2" charset="-122"/>
              </a:rPr>
              <a:t>分辨率</a:t>
            </a:r>
            <a:r>
              <a:rPr lang="zh-CN" altLang="en-US" sz="2800" b="1" dirty="0" smtClean="0">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pic>
        <p:nvPicPr>
          <p:cNvPr id="110594" name="图片 1"/>
          <p:cNvPicPr>
            <a:picLocks noChangeAspect="1" noChangeArrowheads="1"/>
          </p:cNvPicPr>
          <p:nvPr/>
        </p:nvPicPr>
        <p:blipFill>
          <a:blip r:embed="rId2" cstate="print"/>
          <a:srcRect l="39449" t="57968" r="36467" b="11952"/>
          <a:stretch>
            <a:fillRect/>
          </a:stretch>
        </p:blipFill>
        <p:spPr bwMode="auto">
          <a:xfrm>
            <a:off x="2411760" y="908720"/>
            <a:ext cx="3643338" cy="2881698"/>
          </a:xfrm>
          <a:prstGeom prst="rect">
            <a:avLst/>
          </a:prstGeom>
          <a:noFill/>
          <a:ln w="9525">
            <a:noFill/>
            <a:miter lim="800000"/>
            <a:headEnd/>
            <a:tailEnd/>
          </a:ln>
        </p:spPr>
      </p:pic>
      <p:sp>
        <p:nvSpPr>
          <p:cNvPr id="6" name="TextBox 5"/>
          <p:cNvSpPr txBox="1"/>
          <p:nvPr/>
        </p:nvSpPr>
        <p:spPr>
          <a:xfrm>
            <a:off x="2411760" y="3861048"/>
            <a:ext cx="3672408" cy="461665"/>
          </a:xfrm>
          <a:prstGeom prst="rect">
            <a:avLst/>
          </a:prstGeom>
          <a:noFill/>
        </p:spPr>
        <p:txBody>
          <a:bodyPr wrap="square" rtlCol="0">
            <a:spAutoFit/>
          </a:bodyPr>
          <a:lstStyle/>
          <a:p>
            <a:pPr algn="ctr"/>
            <a:r>
              <a:rPr lang="zh-CN" altLang="en-US" sz="2400" b="1" dirty="0" smtClean="0">
                <a:latin typeface="方正姚体" pitchFamily="2" charset="-122"/>
                <a:ea typeface="方正姚体" pitchFamily="2" charset="-122"/>
              </a:rPr>
              <a:t>单色图像颜色编码示意图</a:t>
            </a:r>
            <a:endParaRPr lang="zh-CN" altLang="en-US" sz="2400" b="1" dirty="0">
              <a:latin typeface="方正姚体" pitchFamily="2" charset="-122"/>
              <a:ea typeface="方正姚体" pitchFamily="2" charset="-122"/>
            </a:endParaRPr>
          </a:p>
        </p:txBody>
      </p:sp>
      <p:sp>
        <p:nvSpPr>
          <p:cNvPr id="7" name="TextBox 6"/>
          <p:cNvSpPr txBox="1"/>
          <p:nvPr/>
        </p:nvSpPr>
        <p:spPr>
          <a:xfrm>
            <a:off x="285720" y="4581128"/>
            <a:ext cx="8462744" cy="1938992"/>
          </a:xfrm>
          <a:prstGeom prst="rect">
            <a:avLst/>
          </a:prstGeom>
          <a:noFill/>
        </p:spPr>
        <p:txBody>
          <a:bodyPr wrap="square" rtlCol="0">
            <a:spAutoFit/>
          </a:bodyPr>
          <a:lstStyle/>
          <a:p>
            <a:pPr eaLnBrk="1" latinLnBrk="1" hangingPunct="1"/>
            <a:r>
              <a:rPr lang="en-US" sz="2400" b="1" dirty="0" smtClean="0">
                <a:solidFill>
                  <a:srgbClr val="C00000"/>
                </a:solidFill>
                <a:latin typeface="方正姚体" pitchFamily="2" charset="-122"/>
                <a:ea typeface="方正姚体" pitchFamily="2" charset="-122"/>
              </a:rPr>
              <a:t>[</a:t>
            </a:r>
            <a:r>
              <a:rPr lang="zh-CN" altLang="en-US" sz="2400" b="1" dirty="0" smtClean="0">
                <a:solidFill>
                  <a:srgbClr val="C00000"/>
                </a:solidFill>
                <a:latin typeface="方正姚体" pitchFamily="2" charset="-122"/>
                <a:ea typeface="方正姚体" pitchFamily="2" charset="-122"/>
              </a:rPr>
              <a:t>情景问题</a:t>
            </a:r>
            <a:r>
              <a:rPr lang="en-US" sz="2400" b="1" dirty="0" smtClean="0">
                <a:solidFill>
                  <a:srgbClr val="C00000"/>
                </a:solidFill>
                <a:latin typeface="方正姚体" pitchFamily="2" charset="-122"/>
                <a:ea typeface="方正姚体" pitchFamily="2" charset="-122"/>
              </a:rPr>
              <a:t>2-4]  </a:t>
            </a:r>
            <a:endParaRPr lang="zh-CN" altLang="en-US" sz="2400" b="1" dirty="0" smtClean="0">
              <a:solidFill>
                <a:srgbClr val="C00000"/>
              </a:solidFill>
              <a:latin typeface="方正姚体" pitchFamily="2" charset="-122"/>
              <a:ea typeface="方正姚体" pitchFamily="2" charset="-122"/>
            </a:endParaRPr>
          </a:p>
          <a:p>
            <a:pPr eaLnBrk="1" latinLnBrk="1" hangingPunct="1"/>
            <a:r>
              <a:rPr lang="zh-CN" altLang="en-US" sz="2400" b="1" dirty="0" smtClean="0">
                <a:solidFill>
                  <a:schemeClr val="accent6">
                    <a:lumMod val="50000"/>
                  </a:schemeClr>
                </a:solidFill>
                <a:latin typeface="方正姚体" pitchFamily="2" charset="-122"/>
                <a:ea typeface="方正姚体" pitchFamily="2" charset="-122"/>
              </a:rPr>
              <a:t>你本学期上课用的</a:t>
            </a:r>
            <a:r>
              <a:rPr lang="en-US" altLang="zh-CN" sz="2400" b="1" dirty="0" smtClean="0">
                <a:solidFill>
                  <a:schemeClr val="accent6">
                    <a:lumMod val="50000"/>
                  </a:schemeClr>
                </a:solidFill>
                <a:latin typeface="方正姚体" pitchFamily="2" charset="-122"/>
                <a:ea typeface="方正姚体" pitchFamily="2" charset="-122"/>
              </a:rPr>
              <a:t>《</a:t>
            </a:r>
            <a:r>
              <a:rPr lang="zh-CN" altLang="en-US" sz="2400" b="1" dirty="0" smtClean="0">
                <a:solidFill>
                  <a:schemeClr val="accent6">
                    <a:lumMod val="50000"/>
                  </a:schemeClr>
                </a:solidFill>
                <a:latin typeface="方正姚体" pitchFamily="2" charset="-122"/>
                <a:ea typeface="方正姚体" pitchFamily="2" charset="-122"/>
              </a:rPr>
              <a:t>大学计算机实验</a:t>
            </a:r>
            <a:r>
              <a:rPr lang="en-US" altLang="zh-CN" sz="2400" b="1" dirty="0" smtClean="0">
                <a:solidFill>
                  <a:schemeClr val="accent6">
                    <a:lumMod val="50000"/>
                  </a:schemeClr>
                </a:solidFill>
                <a:latin typeface="方正姚体" pitchFamily="2" charset="-122"/>
                <a:ea typeface="方正姚体" pitchFamily="2" charset="-122"/>
              </a:rPr>
              <a:t>》</a:t>
            </a:r>
            <a:r>
              <a:rPr lang="zh-CN" altLang="en-US" sz="2400" b="1" dirty="0" smtClean="0">
                <a:solidFill>
                  <a:schemeClr val="accent6">
                    <a:lumMod val="50000"/>
                  </a:schemeClr>
                </a:solidFill>
                <a:latin typeface="方正姚体" pitchFamily="2" charset="-122"/>
                <a:ea typeface="方正姚体" pitchFamily="2" charset="-122"/>
              </a:rPr>
              <a:t>教材中附了一张光盘，光盘中有关于本课程的虚拟实验、实验报告，还有一些动画演示等等，你知道这些信息是以什么形式存储在这张光盘中的吗？其中的图像是以数字图像还是模拟图像存储的？为什么？</a:t>
            </a:r>
            <a:endParaRPr lang="zh-CN" altLang="en-US" sz="2400" b="1" dirty="0">
              <a:solidFill>
                <a:schemeClr val="accent6">
                  <a:lumMod val="50000"/>
                </a:schemeClr>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 descr="2"/>
          <p:cNvPicPr>
            <a:picLocks noChangeAspect="1" noChangeArrowheads="1"/>
          </p:cNvPicPr>
          <p:nvPr/>
        </p:nvPicPr>
        <p:blipFill>
          <a:blip r:embed="rId2" cstate="print"/>
          <a:srcRect/>
          <a:stretch>
            <a:fillRect/>
          </a:stretch>
        </p:blipFill>
        <p:spPr bwMode="auto">
          <a:xfrm>
            <a:off x="2051720" y="4509120"/>
            <a:ext cx="6858048" cy="2214578"/>
          </a:xfrm>
          <a:prstGeom prst="rect">
            <a:avLst/>
          </a:prstGeom>
          <a:noFill/>
          <a:ln w="9525">
            <a:noFill/>
            <a:miter lim="800000"/>
            <a:headEnd/>
            <a:tailEnd/>
          </a:ln>
        </p:spPr>
      </p:pic>
      <p:sp>
        <p:nvSpPr>
          <p:cNvPr id="204802" name="Rectangle 2"/>
          <p:cNvSpPr>
            <a:spLocks noChangeArrowheads="1"/>
          </p:cNvSpPr>
          <p:nvPr/>
        </p:nvSpPr>
        <p:spPr bwMode="auto">
          <a:xfrm>
            <a:off x="358775" y="2636838"/>
            <a:ext cx="8424863" cy="400050"/>
          </a:xfrm>
          <a:prstGeom prst="rect">
            <a:avLst/>
          </a:prstGeom>
          <a:noFill/>
          <a:ln w="9525">
            <a:noFill/>
            <a:miter lim="800000"/>
            <a:headEnd/>
            <a:tailEnd/>
          </a:ln>
        </p:spPr>
        <p:txBody>
          <a:bodyPr>
            <a:spAutoFit/>
          </a:bodyPr>
          <a:lstStyle/>
          <a:p>
            <a:pPr marL="1524000" lvl="2" indent="-609600" eaLnBrk="1" hangingPunct="1"/>
            <a:r>
              <a:rPr lang="zh-CN" altLang="en-US" sz="2000" b="1"/>
              <a:t>        </a:t>
            </a:r>
            <a:r>
              <a:rPr lang="zh-CN" altLang="zh-CN" sz="2000" b="1">
                <a:latin typeface="宋体" pitchFamily="2" charset="-122"/>
              </a:rPr>
              <a:t>                              </a:t>
            </a:r>
          </a:p>
        </p:txBody>
      </p:sp>
      <p:sp>
        <p:nvSpPr>
          <p:cNvPr id="57347" name="Rectangle 6"/>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sp>
        <p:nvSpPr>
          <p:cNvPr id="57348" name="TextBox 1"/>
          <p:cNvSpPr txBox="1">
            <a:spLocks noChangeArrowheads="1"/>
          </p:cNvSpPr>
          <p:nvPr/>
        </p:nvSpPr>
        <p:spPr bwMode="auto">
          <a:xfrm>
            <a:off x="107504" y="692696"/>
            <a:ext cx="4248150" cy="585788"/>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.4.2 </a:t>
            </a:r>
            <a:r>
              <a:rPr lang="zh-CN" altLang="en-US" b="1" dirty="0">
                <a:solidFill>
                  <a:schemeClr val="accent2">
                    <a:lumMod val="50000"/>
                  </a:schemeClr>
                </a:solidFill>
                <a:latin typeface="华文楷体" pitchFamily="2" charset="-122"/>
                <a:ea typeface="华文楷体" pitchFamily="2" charset="-122"/>
              </a:rPr>
              <a:t>声音信息数字化 </a:t>
            </a:r>
            <a:endParaRPr lang="zh-CN" altLang="zh-CN" b="1" dirty="0">
              <a:solidFill>
                <a:schemeClr val="accent2">
                  <a:lumMod val="50000"/>
                </a:schemeClr>
              </a:solidFill>
              <a:latin typeface="华文楷体" pitchFamily="2" charset="-122"/>
              <a:ea typeface="华文楷体" pitchFamily="2" charset="-122"/>
            </a:endParaRPr>
          </a:p>
        </p:txBody>
      </p:sp>
      <p:sp>
        <p:nvSpPr>
          <p:cNvPr id="57349" name="TextBox 2"/>
          <p:cNvSpPr txBox="1">
            <a:spLocks noChangeArrowheads="1"/>
          </p:cNvSpPr>
          <p:nvPr/>
        </p:nvSpPr>
        <p:spPr bwMode="auto">
          <a:xfrm>
            <a:off x="251520" y="1258882"/>
            <a:ext cx="8712968" cy="3416320"/>
          </a:xfrm>
          <a:prstGeom prst="rect">
            <a:avLst/>
          </a:prstGeom>
          <a:noFill/>
          <a:ln w="9525">
            <a:noFill/>
            <a:miter lim="800000"/>
            <a:headEnd/>
            <a:tailEnd/>
          </a:ln>
        </p:spPr>
        <p:txBody>
          <a:bodyPr wrap="square">
            <a:spAutoFit/>
          </a:bodyPr>
          <a:lstStyle/>
          <a:p>
            <a:pPr eaLnBrk="1" hangingPunct="1">
              <a:spcBef>
                <a:spcPts val="600"/>
              </a:spcBef>
              <a:spcAft>
                <a:spcPts val="600"/>
              </a:spcAft>
            </a:pPr>
            <a:r>
              <a:rPr lang="zh-CN" altLang="en-US" sz="2800" b="1" dirty="0">
                <a:latin typeface="华文楷体" pitchFamily="2" charset="-122"/>
                <a:ea typeface="华文楷体" pitchFamily="2" charset="-122"/>
              </a:rPr>
              <a:t>     声音是人类社会最古老的信息媒体</a:t>
            </a:r>
            <a:r>
              <a:rPr lang="zh-CN" altLang="en-US" sz="2800" b="1" dirty="0" smtClean="0">
                <a:latin typeface="华文楷体" pitchFamily="2" charset="-122"/>
                <a:ea typeface="华文楷体" pitchFamily="2" charset="-122"/>
              </a:rPr>
              <a:t>，用</a:t>
            </a:r>
            <a:r>
              <a:rPr lang="zh-CN" altLang="en-US" sz="2800" b="1" dirty="0">
                <a:latin typeface="华文楷体" pitchFamily="2" charset="-122"/>
                <a:ea typeface="华文楷体" pitchFamily="2" charset="-122"/>
              </a:rPr>
              <a:t>二进制数字序列表示声音，是利用现代信息技术处理和传递声音信号的前提</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solidFill>
                  <a:srgbClr val="0033CC"/>
                </a:solidFill>
                <a:latin typeface="华文楷体" pitchFamily="2" charset="-122"/>
                <a:ea typeface="华文楷体" pitchFamily="2" charset="-122"/>
              </a:rPr>
              <a:t>把模拟声音信号转变为数字声音信号的过程称为声音信息数字化。</a:t>
            </a:r>
            <a:endParaRPr lang="en-US" altLang="zh-CN" sz="2800" b="1" dirty="0" smtClean="0">
              <a:solidFill>
                <a:srgbClr val="0033CC"/>
              </a:solidFill>
              <a:latin typeface="华文楷体" pitchFamily="2" charset="-122"/>
              <a:ea typeface="华文楷体" pitchFamily="2" charset="-122"/>
            </a:endParaRPr>
          </a:p>
          <a:p>
            <a:pPr eaLnBrk="1" hangingPunct="1">
              <a:spcBef>
                <a:spcPts val="600"/>
              </a:spcBef>
              <a:spcAft>
                <a:spcPts val="600"/>
              </a:spcAft>
            </a:pPr>
            <a:r>
              <a:rPr lang="zh-CN" altLang="en-US" sz="2800" b="1" dirty="0" smtClean="0">
                <a:latin typeface="华文楷体" pitchFamily="2" charset="-122"/>
                <a:ea typeface="华文楷体" pitchFamily="2" charset="-122"/>
              </a:rPr>
              <a:t>     声音信息数字化</a:t>
            </a:r>
            <a:r>
              <a:rPr lang="zh-CN" altLang="en-US" sz="2800" b="1" dirty="0">
                <a:latin typeface="华文楷体" pitchFamily="2" charset="-122"/>
                <a:ea typeface="华文楷体" pitchFamily="2" charset="-122"/>
              </a:rPr>
              <a:t>的过程主要包括：</a:t>
            </a:r>
            <a:r>
              <a:rPr lang="zh-CN" altLang="en-US" sz="2800" b="1" dirty="0">
                <a:solidFill>
                  <a:schemeClr val="accent1">
                    <a:lumMod val="75000"/>
                  </a:schemeClr>
                </a:solidFill>
                <a:latin typeface="华文楷体" pitchFamily="2" charset="-122"/>
                <a:ea typeface="华文楷体" pitchFamily="2" charset="-122"/>
              </a:rPr>
              <a:t>采样</a:t>
            </a:r>
            <a:r>
              <a:rPr lang="zh-CN" altLang="en-US" sz="2800" b="1" dirty="0">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量化</a:t>
            </a:r>
            <a:r>
              <a:rPr lang="zh-CN" altLang="en-US" sz="2800" b="1" dirty="0">
                <a:latin typeface="华文楷体" pitchFamily="2" charset="-122"/>
                <a:ea typeface="华文楷体" pitchFamily="2" charset="-122"/>
              </a:rPr>
              <a:t>和</a:t>
            </a:r>
            <a:r>
              <a:rPr lang="zh-CN" altLang="en-US" sz="2800" b="1" dirty="0">
                <a:solidFill>
                  <a:schemeClr val="accent1">
                    <a:lumMod val="75000"/>
                  </a:schemeClr>
                </a:solidFill>
                <a:latin typeface="华文楷体" pitchFamily="2" charset="-122"/>
                <a:ea typeface="华文楷体" pitchFamily="2" charset="-122"/>
              </a:rPr>
              <a:t>编码</a:t>
            </a:r>
            <a:r>
              <a:rPr lang="zh-CN" altLang="en-US" sz="2800" b="1" dirty="0">
                <a:latin typeface="华文楷体" pitchFamily="2" charset="-122"/>
                <a:ea typeface="华文楷体" pitchFamily="2" charset="-122"/>
              </a:rPr>
              <a:t>三个步骤。</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323850" y="2133600"/>
            <a:ext cx="8424863" cy="400050"/>
          </a:xfrm>
          <a:prstGeom prst="rect">
            <a:avLst/>
          </a:prstGeom>
          <a:noFill/>
          <a:ln w="9525">
            <a:noFill/>
            <a:miter lim="800000"/>
            <a:headEnd/>
            <a:tailEnd/>
          </a:ln>
        </p:spPr>
        <p:txBody>
          <a:bodyPr>
            <a:spAutoFit/>
          </a:bodyPr>
          <a:lstStyle/>
          <a:p>
            <a:pPr marL="1524000" lvl="2" indent="-609600" eaLnBrk="1" hangingPunct="1"/>
            <a:r>
              <a:rPr lang="zh-CN" altLang="en-US" sz="2000" b="1"/>
              <a:t>        </a:t>
            </a:r>
            <a:endParaRPr lang="zh-CN" altLang="zh-CN" sz="2000" b="1"/>
          </a:p>
        </p:txBody>
      </p:sp>
      <p:sp>
        <p:nvSpPr>
          <p:cNvPr id="59395" name="Rectangle 6"/>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marL="609600" indent="-609600" eaLnBrk="1" hangingPunct="1">
              <a:spcBef>
                <a:spcPct val="20000"/>
              </a:spcBef>
              <a:buClr>
                <a:schemeClr val="hlink"/>
              </a:buClr>
              <a:buFont typeface="Wingdings" pitchFamily="2" charset="2"/>
              <a:buNone/>
            </a:pPr>
            <a:r>
              <a:rPr kumimoji="0" lang="zh-CN" altLang="en-US" b="1">
                <a:solidFill>
                  <a:srgbClr val="FFFF00"/>
                </a:solidFill>
                <a:latin typeface="方正姚体" pitchFamily="2" charset="-122"/>
                <a:ea typeface="方正姚体" pitchFamily="2" charset="-122"/>
              </a:rPr>
              <a:t>  </a:t>
            </a:r>
            <a:r>
              <a:rPr kumimoji="0" lang="en-US" altLang="zh-CN" b="1">
                <a:solidFill>
                  <a:srgbClr val="FFFF00"/>
                </a:solidFill>
                <a:latin typeface="方正姚体" pitchFamily="2" charset="-122"/>
                <a:ea typeface="方正姚体" pitchFamily="2" charset="-122"/>
              </a:rPr>
              <a:t>2.4  </a:t>
            </a:r>
            <a:r>
              <a:rPr kumimoji="0" lang="zh-CN" altLang="en-US" b="1">
                <a:solidFill>
                  <a:srgbClr val="FFFF00"/>
                </a:solidFill>
                <a:latin typeface="方正姚体" pitchFamily="2" charset="-122"/>
                <a:ea typeface="方正姚体" pitchFamily="2" charset="-122"/>
              </a:rPr>
              <a:t>多媒体信息编码</a:t>
            </a:r>
          </a:p>
        </p:txBody>
      </p:sp>
      <p:sp>
        <p:nvSpPr>
          <p:cNvPr id="2" name="Rectangle 2"/>
          <p:cNvSpPr>
            <a:spLocks noChangeArrowheads="1"/>
          </p:cNvSpPr>
          <p:nvPr/>
        </p:nvSpPr>
        <p:spPr bwMode="auto">
          <a:xfrm>
            <a:off x="323850" y="3735388"/>
            <a:ext cx="8424863" cy="400050"/>
          </a:xfrm>
          <a:prstGeom prst="rect">
            <a:avLst/>
          </a:prstGeom>
          <a:noFill/>
          <a:ln w="9525">
            <a:noFill/>
            <a:miter lim="800000"/>
            <a:headEnd/>
            <a:tailEnd/>
          </a:ln>
        </p:spPr>
        <p:txBody>
          <a:bodyPr>
            <a:spAutoFit/>
          </a:bodyPr>
          <a:lstStyle/>
          <a:p>
            <a:pPr marL="1524000" lvl="2" indent="-609600" eaLnBrk="1" hangingPunct="1"/>
            <a:r>
              <a:rPr lang="zh-CN" altLang="en-US" sz="2000" b="1"/>
              <a:t>        </a:t>
            </a:r>
            <a:endParaRPr lang="zh-CN" altLang="zh-CN" sz="2000" b="1"/>
          </a:p>
        </p:txBody>
      </p:sp>
      <p:sp>
        <p:nvSpPr>
          <p:cNvPr id="3" name="Rectangle 2"/>
          <p:cNvSpPr>
            <a:spLocks noChangeArrowheads="1"/>
          </p:cNvSpPr>
          <p:nvPr/>
        </p:nvSpPr>
        <p:spPr bwMode="auto">
          <a:xfrm>
            <a:off x="323850" y="4781550"/>
            <a:ext cx="8424863" cy="400050"/>
          </a:xfrm>
          <a:prstGeom prst="rect">
            <a:avLst/>
          </a:prstGeom>
          <a:noFill/>
          <a:ln w="9525">
            <a:noFill/>
            <a:miter lim="800000"/>
            <a:headEnd/>
            <a:tailEnd/>
          </a:ln>
        </p:spPr>
        <p:txBody>
          <a:bodyPr>
            <a:spAutoFit/>
          </a:bodyPr>
          <a:lstStyle/>
          <a:p>
            <a:pPr marL="1524000" lvl="2" indent="-609600" eaLnBrk="1" hangingPunct="1"/>
            <a:r>
              <a:rPr lang="zh-CN" altLang="en-US" sz="2000" b="1">
                <a:latin typeface="宋体" pitchFamily="2" charset="-122"/>
              </a:rPr>
              <a:t>    </a:t>
            </a:r>
            <a:endParaRPr lang="zh-CN" altLang="zh-CN" sz="2000" b="1">
              <a:latin typeface="宋体" pitchFamily="2" charset="-122"/>
            </a:endParaRPr>
          </a:p>
        </p:txBody>
      </p:sp>
      <p:sp>
        <p:nvSpPr>
          <p:cNvPr id="59398" name="TextBox 6"/>
          <p:cNvSpPr txBox="1">
            <a:spLocks noChangeArrowheads="1"/>
          </p:cNvSpPr>
          <p:nvPr/>
        </p:nvSpPr>
        <p:spPr bwMode="auto">
          <a:xfrm>
            <a:off x="107504" y="692696"/>
            <a:ext cx="4248150" cy="585788"/>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.4.3 </a:t>
            </a:r>
            <a:r>
              <a:rPr lang="zh-CN" altLang="zh-CN" b="1" dirty="0">
                <a:solidFill>
                  <a:schemeClr val="accent2">
                    <a:lumMod val="50000"/>
                  </a:schemeClr>
                </a:solidFill>
                <a:latin typeface="华文楷体" pitchFamily="2" charset="-122"/>
                <a:ea typeface="华文楷体" pitchFamily="2" charset="-122"/>
              </a:rPr>
              <a:t>颜色信息数字化</a:t>
            </a:r>
          </a:p>
        </p:txBody>
      </p:sp>
      <p:sp>
        <p:nvSpPr>
          <p:cNvPr id="59399" name="TextBox 7"/>
          <p:cNvSpPr txBox="1">
            <a:spLocks noChangeArrowheads="1"/>
          </p:cNvSpPr>
          <p:nvPr/>
        </p:nvSpPr>
        <p:spPr bwMode="auto">
          <a:xfrm>
            <a:off x="179512" y="1268760"/>
            <a:ext cx="8856984" cy="4832092"/>
          </a:xfrm>
          <a:prstGeom prst="rect">
            <a:avLst/>
          </a:prstGeom>
          <a:noFill/>
          <a:ln w="9525">
            <a:noFill/>
            <a:miter lim="800000"/>
            <a:headEnd/>
            <a:tailEnd/>
          </a:ln>
        </p:spPr>
        <p:txBody>
          <a:bodyPr wrap="square">
            <a:spAutoFit/>
          </a:bodyPr>
          <a:lstStyle/>
          <a:p>
            <a:pPr marL="0" lvl="2" eaLnBrk="1" hangingPunct="1"/>
            <a:r>
              <a:rPr lang="en-US" altLang="zh-CN" sz="2800" b="1" dirty="0">
                <a:latin typeface="华文楷体" pitchFamily="2" charset="-122"/>
                <a:ea typeface="华文楷体" pitchFamily="2" charset="-122"/>
              </a:rPr>
              <a:t>    </a:t>
            </a:r>
            <a:r>
              <a:rPr lang="zh-CN" altLang="zh-CN" sz="2800" b="1" dirty="0">
                <a:latin typeface="华文楷体" pitchFamily="2" charset="-122"/>
                <a:ea typeface="华文楷体" pitchFamily="2" charset="-122"/>
              </a:rPr>
              <a:t>颜色是通过眼、脑和我们的生活经验所产生的一种对光的视觉</a:t>
            </a:r>
            <a:r>
              <a:rPr lang="zh-CN" altLang="zh-CN" sz="2800" b="1" dirty="0" smtClean="0">
                <a:latin typeface="华文楷体" pitchFamily="2" charset="-122"/>
                <a:ea typeface="华文楷体" pitchFamily="2" charset="-122"/>
              </a:rPr>
              <a:t>效应</a:t>
            </a:r>
            <a:r>
              <a:rPr lang="zh-CN" altLang="en-US" sz="2800" b="1" dirty="0" smtClean="0">
                <a:latin typeface="华文楷体" pitchFamily="2" charset="-122"/>
                <a:ea typeface="华文楷体" pitchFamily="2" charset="-122"/>
              </a:rPr>
              <a:t>。</a:t>
            </a:r>
            <a:r>
              <a:rPr lang="zh-CN" altLang="zh-CN" sz="2800" b="1" dirty="0" smtClean="0">
                <a:latin typeface="华文楷体" pitchFamily="2" charset="-122"/>
                <a:ea typeface="华文楷体" pitchFamily="2" charset="-122"/>
              </a:rPr>
              <a:t>我们</a:t>
            </a:r>
            <a:r>
              <a:rPr lang="zh-CN" altLang="zh-CN" sz="2800" b="1" dirty="0">
                <a:latin typeface="华文楷体" pitchFamily="2" charset="-122"/>
                <a:ea typeface="华文楷体" pitchFamily="2" charset="-122"/>
              </a:rPr>
              <a:t>肉眼所见到的光线，是由波长范围很窄的电磁波产生的，不同波长的电磁波表现为不同的颜色。</a:t>
            </a:r>
            <a:endParaRPr lang="en-US" altLang="zh-CN" sz="2800" b="1" dirty="0">
              <a:latin typeface="华文楷体" pitchFamily="2" charset="-122"/>
              <a:ea typeface="华文楷体" pitchFamily="2" charset="-122"/>
            </a:endParaRPr>
          </a:p>
          <a:p>
            <a:pPr marL="0" lvl="2" eaLnBrk="1" hangingPunct="1"/>
            <a:r>
              <a:rPr lang="en-US" altLang="zh-CN" sz="2800" b="1" dirty="0">
                <a:latin typeface="华文楷体" pitchFamily="2" charset="-122"/>
                <a:ea typeface="华文楷体" pitchFamily="2" charset="-122"/>
              </a:rPr>
              <a:t>    </a:t>
            </a:r>
            <a:r>
              <a:rPr lang="zh-CN" altLang="zh-CN" sz="2800" b="1" dirty="0">
                <a:latin typeface="华文楷体" pitchFamily="2" charset="-122"/>
                <a:ea typeface="华文楷体" pitchFamily="2" charset="-122"/>
              </a:rPr>
              <a:t>红（Red）、绿（Green）、蓝（Blue）</a:t>
            </a:r>
            <a:r>
              <a:rPr lang="zh-CN" altLang="zh-CN" sz="2800" b="1" dirty="0" smtClean="0">
                <a:latin typeface="华文楷体" pitchFamily="2" charset="-122"/>
                <a:ea typeface="华文楷体" pitchFamily="2" charset="-122"/>
              </a:rPr>
              <a:t>是</a:t>
            </a:r>
            <a:r>
              <a:rPr lang="zh-CN" altLang="en-US" sz="2800" b="1" dirty="0" smtClean="0">
                <a:latin typeface="华文楷体" pitchFamily="2" charset="-122"/>
                <a:ea typeface="华文楷体" pitchFamily="2" charset="-122"/>
              </a:rPr>
              <a:t>工业界三种基本</a:t>
            </a:r>
            <a:r>
              <a:rPr lang="zh-CN" altLang="zh-CN" sz="2800" b="1" dirty="0" smtClean="0">
                <a:latin typeface="华文楷体" pitchFamily="2" charset="-122"/>
                <a:ea typeface="华文楷体" pitchFamily="2" charset="-122"/>
              </a:rPr>
              <a:t>颜色，</a:t>
            </a:r>
            <a:r>
              <a:rPr lang="zh-CN" altLang="en-US" sz="2800" b="1" dirty="0" smtClean="0">
                <a:latin typeface="华文楷体" pitchFamily="2" charset="-122"/>
                <a:ea typeface="华文楷体" pitchFamily="2" charset="-122"/>
              </a:rPr>
              <a:t>也叫</a:t>
            </a:r>
            <a:r>
              <a:rPr lang="zh-CN" altLang="en-US" sz="2800" b="1" dirty="0" smtClean="0">
                <a:solidFill>
                  <a:srgbClr val="0033CC"/>
                </a:solidFill>
                <a:latin typeface="华文楷体" pitchFamily="2" charset="-122"/>
                <a:ea typeface="华文楷体" pitchFamily="2" charset="-122"/>
              </a:rPr>
              <a:t>色光三原色</a:t>
            </a:r>
            <a:r>
              <a:rPr lang="zh-CN" altLang="en-US" sz="2800" b="1" dirty="0" smtClean="0">
                <a:latin typeface="华文楷体" pitchFamily="2" charset="-122"/>
                <a:ea typeface="华文楷体" pitchFamily="2" charset="-122"/>
              </a:rPr>
              <a:t>。</a:t>
            </a:r>
            <a:r>
              <a:rPr lang="zh-CN" altLang="zh-CN" sz="2800" b="1" dirty="0" smtClean="0">
                <a:latin typeface="华文楷体" pitchFamily="2" charset="-122"/>
                <a:ea typeface="华文楷体" pitchFamily="2" charset="-122"/>
              </a:rPr>
              <a:t>以</a:t>
            </a:r>
            <a:r>
              <a:rPr lang="zh-CN" altLang="zh-CN" sz="2800" b="1" dirty="0">
                <a:latin typeface="华文楷体" pitchFamily="2" charset="-122"/>
                <a:ea typeface="华文楷体" pitchFamily="2" charset="-122"/>
              </a:rPr>
              <a:t>不同比例</a:t>
            </a:r>
            <a:r>
              <a:rPr lang="zh-CN" altLang="zh-CN" sz="2800" b="1" dirty="0" smtClean="0">
                <a:latin typeface="华文楷体" pitchFamily="2" charset="-122"/>
                <a:ea typeface="华文楷体" pitchFamily="2" charset="-122"/>
              </a:rPr>
              <a:t>将</a:t>
            </a:r>
            <a:r>
              <a:rPr lang="zh-CN" altLang="en-US" sz="2800" b="1" dirty="0" smtClean="0">
                <a:latin typeface="华文楷体" pitchFamily="2" charset="-122"/>
                <a:ea typeface="华文楷体" pitchFamily="2" charset="-122"/>
              </a:rPr>
              <a:t>三</a:t>
            </a:r>
            <a:r>
              <a:rPr lang="zh-CN" altLang="zh-CN" sz="2800" b="1" dirty="0" smtClean="0">
                <a:latin typeface="华文楷体" pitchFamily="2" charset="-122"/>
                <a:ea typeface="华文楷体" pitchFamily="2" charset="-122"/>
              </a:rPr>
              <a:t>色</a:t>
            </a:r>
            <a:r>
              <a:rPr lang="zh-CN" altLang="zh-CN" sz="2800" b="1" dirty="0">
                <a:latin typeface="华文楷体" pitchFamily="2" charset="-122"/>
                <a:ea typeface="华文楷体" pitchFamily="2" charset="-122"/>
              </a:rPr>
              <a:t>混合，可以产生出其他的新颜色，这便是颜色的</a:t>
            </a:r>
            <a:r>
              <a:rPr lang="zh-CN" altLang="zh-CN" sz="2800" b="1" dirty="0">
                <a:solidFill>
                  <a:schemeClr val="accent1">
                    <a:lumMod val="75000"/>
                  </a:schemeClr>
                </a:solidFill>
                <a:latin typeface="华文楷体" pitchFamily="2" charset="-122"/>
                <a:ea typeface="华文楷体" pitchFamily="2" charset="-122"/>
              </a:rPr>
              <a:t>RGB模型</a:t>
            </a:r>
            <a:r>
              <a:rPr lang="zh-CN" altLang="zh-CN" sz="2800" b="1" dirty="0">
                <a:latin typeface="华文楷体" pitchFamily="2" charset="-122"/>
                <a:ea typeface="华文楷体" pitchFamily="2" charset="-122"/>
              </a:rPr>
              <a:t>。</a:t>
            </a:r>
          </a:p>
          <a:p>
            <a:pPr marL="0" lvl="2" eaLnBrk="1" hangingPunct="1"/>
            <a:r>
              <a:rPr lang="en-US" altLang="zh-CN" sz="2800" b="1" dirty="0">
                <a:latin typeface="华文楷体" pitchFamily="2" charset="-122"/>
                <a:ea typeface="华文楷体" pitchFamily="2" charset="-122"/>
              </a:rPr>
              <a:t>    </a:t>
            </a:r>
            <a:r>
              <a:rPr lang="zh-CN" altLang="zh-CN" sz="2800" b="1" dirty="0">
                <a:latin typeface="华文楷体" pitchFamily="2" charset="-122"/>
                <a:ea typeface="华文楷体" pitchFamily="2" charset="-122"/>
              </a:rPr>
              <a:t>计算机中的颜色正是采用这种RGB颜色系统</a:t>
            </a:r>
            <a:r>
              <a:rPr lang="zh-CN" altLang="zh-CN" sz="2800" b="1" dirty="0" smtClean="0">
                <a:latin typeface="华文楷体" pitchFamily="2" charset="-122"/>
                <a:ea typeface="华文楷体" pitchFamily="2" charset="-122"/>
              </a:rPr>
              <a:t>，每</a:t>
            </a:r>
            <a:r>
              <a:rPr lang="zh-CN" altLang="zh-CN" sz="2800" b="1" dirty="0">
                <a:latin typeface="华文楷体" pitchFamily="2" charset="-122"/>
                <a:ea typeface="华文楷体" pitchFamily="2" charset="-122"/>
              </a:rPr>
              <a:t>种颜色采用红、绿、蓝三种分量。每个颜色分量的取值从0到255，一共有256种可能。则计算机中所能表示的颜色为</a:t>
            </a:r>
            <a:r>
              <a:rPr lang="zh-CN" altLang="zh-CN" sz="2800" b="1" dirty="0">
                <a:solidFill>
                  <a:schemeClr val="accent1">
                    <a:lumMod val="75000"/>
                  </a:schemeClr>
                </a:solidFill>
                <a:latin typeface="华文楷体" pitchFamily="2" charset="-122"/>
                <a:ea typeface="华文楷体" pitchFamily="2" charset="-122"/>
              </a:rPr>
              <a:t>256×256×256=16777216</a:t>
            </a:r>
            <a:r>
              <a:rPr lang="zh-CN" altLang="zh-CN" sz="2800" b="1" dirty="0">
                <a:latin typeface="华文楷体" pitchFamily="2" charset="-122"/>
                <a:ea typeface="华文楷体" pitchFamily="2" charset="-122"/>
              </a:rPr>
              <a:t>种，这也是</a:t>
            </a:r>
            <a:r>
              <a:rPr lang="zh-CN" altLang="zh-CN" sz="2800" b="1" dirty="0">
                <a:solidFill>
                  <a:srgbClr val="0033CC"/>
                </a:solidFill>
                <a:latin typeface="华文楷体" pitchFamily="2" charset="-122"/>
                <a:ea typeface="华文楷体" pitchFamily="2" charset="-122"/>
              </a:rPr>
              <a:t>16M色</a:t>
            </a:r>
            <a:r>
              <a:rPr lang="zh-CN" altLang="zh-CN" sz="2800" b="1" dirty="0">
                <a:latin typeface="华文楷体" pitchFamily="2" charset="-122"/>
                <a:ea typeface="华文楷体" pitchFamily="2" charset="-122"/>
              </a:rPr>
              <a:t>的来由。</a:t>
            </a:r>
          </a:p>
        </p:txBody>
      </p:sp>
      <p:sp>
        <p:nvSpPr>
          <p:cNvPr id="59400" name="TextBox 9"/>
          <p:cNvSpPr txBox="1">
            <a:spLocks noChangeArrowheads="1"/>
          </p:cNvSpPr>
          <p:nvPr/>
        </p:nvSpPr>
        <p:spPr bwMode="auto">
          <a:xfrm>
            <a:off x="1043608" y="6237312"/>
            <a:ext cx="7488832" cy="461665"/>
          </a:xfrm>
          <a:prstGeom prst="rect">
            <a:avLst/>
          </a:prstGeom>
          <a:noFill/>
          <a:ln w="9525">
            <a:noFill/>
            <a:miter lim="800000"/>
            <a:headEnd/>
            <a:tailEnd/>
          </a:ln>
        </p:spPr>
        <p:txBody>
          <a:bodyPr wrap="square">
            <a:spAutoFit/>
          </a:bodyPr>
          <a:lstStyle/>
          <a:p>
            <a:pPr eaLnBrk="1" hangingPunct="1"/>
            <a:r>
              <a:rPr lang="en-US" altLang="zh-CN" sz="2400" b="1" dirty="0" smtClean="0">
                <a:solidFill>
                  <a:srgbClr val="FF0000"/>
                </a:solidFill>
                <a:latin typeface="方正姚体" pitchFamily="2" charset="-122"/>
                <a:ea typeface="方正姚体" pitchFamily="2" charset="-122"/>
              </a:rPr>
              <a:t>【</a:t>
            </a:r>
            <a:r>
              <a:rPr lang="zh-CN" altLang="en-US" sz="2400" b="1" dirty="0" smtClean="0">
                <a:solidFill>
                  <a:srgbClr val="FF0000"/>
                </a:solidFill>
                <a:latin typeface="方正姚体" pitchFamily="2" charset="-122"/>
                <a:ea typeface="方正姚体" pitchFamily="2" charset="-122"/>
              </a:rPr>
              <a:t>练习与思考</a:t>
            </a:r>
            <a:r>
              <a:rPr lang="en-US" altLang="zh-CN" sz="2400" b="1" dirty="0" smtClean="0">
                <a:solidFill>
                  <a:srgbClr val="FF0000"/>
                </a:solidFill>
                <a:latin typeface="方正姚体" pitchFamily="2" charset="-122"/>
                <a:ea typeface="方正姚体" pitchFamily="2" charset="-122"/>
              </a:rPr>
              <a:t>2-4】P34</a:t>
            </a:r>
            <a:endParaRPr lang="en-US" altLang="zh-CN" sz="2400" b="1" dirty="0">
              <a:solidFill>
                <a:srgbClr val="FF0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92138" y="1069975"/>
            <a:ext cx="7959725" cy="35798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spcBef>
                <a:spcPct val="85000"/>
              </a:spcBef>
              <a:buFontTx/>
              <a:buNone/>
              <a:defRPr/>
            </a:pPr>
            <a:r>
              <a:rPr kumimoji="0" lang="zh-CN" altLang="en-US" sz="2800"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latin typeface="微软雅黑" panose="020B0503020204020204" pitchFamily="34" charset="-122"/>
                <a:ea typeface="微软雅黑" panose="020B0503020204020204" pitchFamily="34" charset="-122"/>
              </a:rPr>
              <a:t>2.1  </a:t>
            </a:r>
            <a:r>
              <a:rPr kumimoji="0" lang="zh-CN" altLang="en-US" kern="0" dirty="0" smtClean="0">
                <a:latin typeface="微软雅黑" panose="020B0503020204020204" pitchFamily="34" charset="-122"/>
                <a:ea typeface="微软雅黑" panose="020B0503020204020204" pitchFamily="34" charset="-122"/>
              </a:rPr>
              <a:t>计算机中基于“实现计算”的数制及其转换</a:t>
            </a:r>
            <a:endParaRPr lang="en-US" altLang="zh-CN" kern="0" dirty="0" smtClean="0">
              <a:latin typeface="微软雅黑" panose="020B0503020204020204" pitchFamily="34" charset="-122"/>
              <a:ea typeface="微软雅黑" panose="020B0503020204020204" pitchFamily="34" charset="-122"/>
            </a:endParaRPr>
          </a:p>
          <a:p>
            <a:pPr marL="609600" indent="-609600" eaLnBrk="1" hangingPunct="1">
              <a:spcBef>
                <a:spcPts val="600"/>
              </a:spcBef>
              <a:buFontTx/>
              <a:buNone/>
              <a:defRPr/>
            </a:pPr>
            <a:r>
              <a:rPr lang="en-US" altLang="zh-CN" kern="0" dirty="0" smtClean="0">
                <a:solidFill>
                  <a:srgbClr val="990000"/>
                </a:solidFill>
                <a:latin typeface="微软雅黑" panose="020B0503020204020204" pitchFamily="34" charset="-122"/>
                <a:ea typeface="微软雅黑" panose="020B0503020204020204" pitchFamily="34" charset="-122"/>
              </a:rPr>
              <a:t>    </a:t>
            </a:r>
            <a:r>
              <a:rPr lang="zh-CN" altLang="en-US" kern="0" dirty="0" smtClean="0">
                <a:solidFill>
                  <a:srgbClr val="990000"/>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2.2  </a:t>
            </a:r>
            <a:r>
              <a:rPr kumimoji="0" lang="zh-CN" altLang="en-US" kern="0" dirty="0" smtClean="0">
                <a:solidFill>
                  <a:srgbClr val="000048"/>
                </a:solidFill>
                <a:latin typeface="微软雅黑" panose="020B0503020204020204" pitchFamily="34" charset="-122"/>
                <a:ea typeface="微软雅黑" panose="020B0503020204020204" pitchFamily="34" charset="-122"/>
              </a:rPr>
              <a:t>二进制数值表示与计算</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2.3  </a:t>
            </a:r>
            <a:r>
              <a:rPr kumimoji="0" lang="zh-CN" altLang="en-US" kern="0" dirty="0" smtClean="0">
                <a:solidFill>
                  <a:srgbClr val="000048"/>
                </a:solidFill>
                <a:latin typeface="微软雅黑" panose="020B0503020204020204" pitchFamily="34" charset="-122"/>
                <a:ea typeface="微软雅黑" panose="020B0503020204020204" pitchFamily="34" charset="-122"/>
              </a:rPr>
              <a:t>字符信息编码与标准交换</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2.4  </a:t>
            </a:r>
            <a:r>
              <a:rPr kumimoji="0" lang="zh-CN" altLang="en-US" kern="0" dirty="0" smtClean="0">
                <a:solidFill>
                  <a:srgbClr val="000048"/>
                </a:solidFill>
                <a:latin typeface="微软雅黑" panose="020B0503020204020204" pitchFamily="34" charset="-122"/>
                <a:ea typeface="微软雅黑" panose="020B0503020204020204" pitchFamily="34" charset="-122"/>
              </a:rPr>
              <a:t>多媒体信息编码</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2.5  </a:t>
            </a:r>
            <a:r>
              <a:rPr kumimoji="0" lang="zh-CN" altLang="en-US" kern="0" dirty="0" smtClean="0">
                <a:solidFill>
                  <a:srgbClr val="000048"/>
                </a:solidFill>
                <a:latin typeface="微软雅黑" panose="020B0503020204020204" pitchFamily="34" charset="-122"/>
                <a:ea typeface="微软雅黑" panose="020B0503020204020204" pitchFamily="34" charset="-122"/>
              </a:rPr>
              <a:t>条形码与</a:t>
            </a:r>
            <a:r>
              <a:rPr kumimoji="0" lang="en-US" altLang="zh-CN" kern="0" dirty="0" smtClean="0">
                <a:solidFill>
                  <a:srgbClr val="000048"/>
                </a:solidFill>
                <a:latin typeface="微软雅黑" panose="020B0503020204020204" pitchFamily="34" charset="-122"/>
                <a:ea typeface="微软雅黑" panose="020B0503020204020204" pitchFamily="34" charset="-122"/>
              </a:rPr>
              <a:t>RFID</a:t>
            </a:r>
            <a:endParaRPr kumimoji="0" lang="zh-CN" altLang="en-US" kern="0" dirty="0" smtClean="0">
              <a:solidFill>
                <a:srgbClr val="000048"/>
              </a:solidFill>
              <a:latin typeface="微软雅黑" panose="020B0503020204020204" pitchFamily="34" charset="-122"/>
              <a:ea typeface="微软雅黑" panose="020B0503020204020204" pitchFamily="34" charset="-122"/>
            </a:endParaRPr>
          </a:p>
          <a:p>
            <a:pPr marL="609600" indent="-609600" eaLnBrk="1" hangingPunct="1">
              <a:buFontTx/>
              <a:buNone/>
              <a:defRPr/>
            </a:pPr>
            <a:r>
              <a:rPr kumimoji="0" lang="en-US" altLang="zh-CN" kern="0" dirty="0" smtClean="0">
                <a:solidFill>
                  <a:srgbClr val="000048"/>
                </a:solidFill>
                <a:latin typeface="微软雅黑" panose="020B0503020204020204" pitchFamily="34" charset="-122"/>
                <a:ea typeface="微软雅黑" panose="020B0503020204020204" pitchFamily="34" charset="-122"/>
              </a:rPr>
              <a:t>    </a:t>
            </a: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2.6  </a:t>
            </a:r>
            <a:r>
              <a:rPr kumimoji="0" lang="zh-CN" altLang="en-US" kern="0" dirty="0" smtClean="0">
                <a:solidFill>
                  <a:srgbClr val="000048"/>
                </a:solidFill>
                <a:latin typeface="微软雅黑" panose="020B0503020204020204" pitchFamily="34" charset="-122"/>
                <a:ea typeface="微软雅黑" panose="020B0503020204020204" pitchFamily="34" charset="-122"/>
              </a:rPr>
              <a:t>信息标准化</a:t>
            </a:r>
          </a:p>
        </p:txBody>
      </p:sp>
      <p:sp>
        <p:nvSpPr>
          <p:cNvPr id="5" name="矩形 4"/>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0420"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a:solidFill>
                  <a:schemeClr val="bg1"/>
                </a:solidFill>
                <a:latin typeface="方正姚体" pitchFamily="2" charset="-122"/>
                <a:ea typeface="方正姚体" pitchFamily="2" charset="-122"/>
                <a:cs typeface="Times New Roman" pitchFamily="18" charset="0"/>
              </a:rPr>
              <a:t>第</a:t>
            </a:r>
            <a:r>
              <a:rPr lang="en-US" altLang="zh-CN" sz="3600">
                <a:solidFill>
                  <a:schemeClr val="bg1"/>
                </a:solidFill>
                <a:latin typeface="方正姚体" pitchFamily="2" charset="-122"/>
                <a:ea typeface="方正姚体" pitchFamily="2" charset="-122"/>
                <a:cs typeface="Times New Roman" pitchFamily="18" charset="0"/>
              </a:rPr>
              <a:t>2</a:t>
            </a:r>
            <a:r>
              <a:rPr lang="zh-CN" altLang="en-US" sz="3600">
                <a:solidFill>
                  <a:schemeClr val="bg1"/>
                </a:solidFill>
                <a:latin typeface="方正姚体" pitchFamily="2" charset="-122"/>
                <a:ea typeface="方正姚体" pitchFamily="2" charset="-122"/>
                <a:cs typeface="Times New Roman" pitchFamily="18" charset="0"/>
              </a:rPr>
              <a:t>章 计算机数字化基础</a:t>
            </a:r>
          </a:p>
        </p:txBody>
      </p:sp>
      <p:grpSp>
        <p:nvGrpSpPr>
          <p:cNvPr id="7" name="组合 10"/>
          <p:cNvGrpSpPr>
            <a:grpSpLocks/>
          </p:cNvGrpSpPr>
          <p:nvPr/>
        </p:nvGrpSpPr>
        <p:grpSpPr bwMode="auto">
          <a:xfrm>
            <a:off x="434975" y="3857633"/>
            <a:ext cx="7358063" cy="642937"/>
            <a:chOff x="785786" y="1428736"/>
            <a:chExt cx="7858180" cy="785818"/>
          </a:xfrm>
        </p:grpSpPr>
        <p:sp>
          <p:nvSpPr>
            <p:cNvPr id="60422"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9" name="燕尾形箭头 8"/>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3127" name="Rectangle 7"/>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graphicFrame>
        <p:nvGraphicFramePr>
          <p:cNvPr id="61444" name="Object 6"/>
          <p:cNvGraphicFramePr>
            <a:graphicFrameLocks noChangeAspect="1"/>
          </p:cNvGraphicFramePr>
          <p:nvPr/>
        </p:nvGraphicFramePr>
        <p:xfrm>
          <a:off x="251520" y="5449039"/>
          <a:ext cx="8712625" cy="647725"/>
        </p:xfrm>
        <a:graphic>
          <a:graphicData uri="http://schemas.openxmlformats.org/presentationml/2006/ole">
            <p:oleObj spid="_x0000_s61444" r:id="rId3" imgW="3850745" imgH="286740" progId="">
              <p:embed/>
            </p:oleObj>
          </a:graphicData>
        </a:graphic>
      </p:graphicFrame>
      <p:sp>
        <p:nvSpPr>
          <p:cNvPr id="133128" name="Rectangle 8"/>
          <p:cNvSpPr>
            <a:spLocks noChangeArrowheads="1"/>
          </p:cNvSpPr>
          <p:nvPr/>
        </p:nvSpPr>
        <p:spPr bwMode="auto">
          <a:xfrm>
            <a:off x="2469461" y="6195061"/>
            <a:ext cx="3344483" cy="402291"/>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en-US" altLang="zh-CN" sz="2000" b="1" dirty="0" smtClean="0">
                <a:solidFill>
                  <a:srgbClr val="7030A0"/>
                </a:solidFill>
                <a:latin typeface="方正姚体" pitchFamily="2" charset="-122"/>
                <a:ea typeface="方正姚体" pitchFamily="2" charset="-122"/>
              </a:rPr>
              <a:t> </a:t>
            </a:r>
            <a:r>
              <a:rPr lang="zh-CN" altLang="en-US" sz="2000" b="1" dirty="0">
                <a:solidFill>
                  <a:srgbClr val="7030A0"/>
                </a:solidFill>
                <a:latin typeface="方正姚体" pitchFamily="2" charset="-122"/>
                <a:ea typeface="方正姚体" pitchFamily="2" charset="-122"/>
              </a:rPr>
              <a:t>一维条形码组成结构示意图</a:t>
            </a:r>
          </a:p>
        </p:txBody>
      </p:sp>
      <p:sp>
        <p:nvSpPr>
          <p:cNvPr id="61446" name="TextBox 8"/>
          <p:cNvSpPr txBox="1">
            <a:spLocks noChangeArrowheads="1"/>
          </p:cNvSpPr>
          <p:nvPr/>
        </p:nvSpPr>
        <p:spPr bwMode="auto">
          <a:xfrm>
            <a:off x="152400" y="3717032"/>
            <a:ext cx="8642350" cy="1538883"/>
          </a:xfrm>
          <a:prstGeom prst="rect">
            <a:avLst/>
          </a:prstGeom>
          <a:noFill/>
          <a:ln w="9525">
            <a:noFill/>
            <a:miter lim="800000"/>
            <a:headEnd/>
            <a:tailEnd/>
          </a:ln>
        </p:spPr>
        <p:txBody>
          <a:bodyPr>
            <a:spAutoFit/>
          </a:bodyPr>
          <a:lstStyle/>
          <a:p>
            <a:pPr eaLnBrk="1" hangingPunct="1"/>
            <a:r>
              <a:rPr lang="zh-CN" altLang="en-US" sz="2800" b="1" dirty="0">
                <a:solidFill>
                  <a:srgbClr val="0033CC"/>
                </a:solidFill>
                <a:latin typeface="华文楷体" pitchFamily="2" charset="-122"/>
                <a:ea typeface="华文楷体" pitchFamily="2" charset="-122"/>
              </a:rPr>
              <a:t> </a:t>
            </a:r>
            <a:r>
              <a:rPr lang="en-US" altLang="zh-CN" sz="2800" b="1" dirty="0" smtClean="0">
                <a:solidFill>
                  <a:srgbClr val="0033CC"/>
                </a:solidFill>
                <a:latin typeface="华文楷体" pitchFamily="2" charset="-122"/>
                <a:ea typeface="华文楷体" pitchFamily="2" charset="-122"/>
              </a:rPr>
              <a:t>1</a:t>
            </a:r>
            <a:r>
              <a:rPr lang="zh-CN" altLang="en-US" sz="2800" b="1" dirty="0" smtClean="0">
                <a:solidFill>
                  <a:srgbClr val="0033CC"/>
                </a:solidFill>
                <a:latin typeface="华文楷体" pitchFamily="2" charset="-122"/>
                <a:ea typeface="华文楷体" pitchFamily="2" charset="-122"/>
              </a:rPr>
              <a:t>、一</a:t>
            </a:r>
            <a:r>
              <a:rPr lang="zh-CN" altLang="en-US" sz="2800" b="1" dirty="0">
                <a:solidFill>
                  <a:srgbClr val="0033CC"/>
                </a:solidFill>
                <a:latin typeface="华文楷体" pitchFamily="2" charset="-122"/>
                <a:ea typeface="华文楷体" pitchFamily="2" charset="-122"/>
              </a:rPr>
              <a:t>维</a:t>
            </a:r>
            <a:r>
              <a:rPr lang="zh-CN" altLang="en-US" sz="2800" b="1" dirty="0" smtClean="0">
                <a:solidFill>
                  <a:srgbClr val="0033CC"/>
                </a:solidFill>
                <a:latin typeface="华文楷体" pitchFamily="2" charset="-122"/>
                <a:ea typeface="华文楷体" pitchFamily="2" charset="-122"/>
              </a:rPr>
              <a:t>条形码组成</a:t>
            </a:r>
            <a:endParaRPr lang="zh-CN" altLang="en-US" sz="2800" b="1" dirty="0">
              <a:solidFill>
                <a:srgbClr val="0033CC"/>
              </a:solidFill>
              <a:latin typeface="华文楷体" pitchFamily="2" charset="-122"/>
              <a:ea typeface="华文楷体" pitchFamily="2" charset="-122"/>
            </a:endParaRPr>
          </a:p>
          <a:p>
            <a:pPr eaLnBrk="1" hangingPunct="1">
              <a:spcBef>
                <a:spcPts val="1200"/>
              </a:spcBef>
            </a:pPr>
            <a:r>
              <a:rPr lang="zh-CN" altLang="en-US" sz="2800" b="1" dirty="0">
                <a:latin typeface="华文楷体" pitchFamily="2" charset="-122"/>
                <a:ea typeface="华文楷体" pitchFamily="2" charset="-122"/>
              </a:rPr>
              <a:t>    通常一个完整的一维条形码是由两侧的</a:t>
            </a:r>
            <a:r>
              <a:rPr lang="zh-CN" altLang="en-US" sz="2800" b="1" dirty="0">
                <a:solidFill>
                  <a:schemeClr val="accent1">
                    <a:lumMod val="75000"/>
                  </a:schemeClr>
                </a:solidFill>
                <a:latin typeface="华文楷体" pitchFamily="2" charset="-122"/>
                <a:ea typeface="华文楷体" pitchFamily="2" charset="-122"/>
              </a:rPr>
              <a:t>空白区</a:t>
            </a:r>
            <a:r>
              <a:rPr lang="zh-CN" altLang="en-US" sz="2800" b="1" dirty="0">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起始符</a:t>
            </a:r>
            <a:r>
              <a:rPr lang="zh-CN" altLang="en-US" sz="2800" b="1" dirty="0" smtClean="0">
                <a:latin typeface="华文楷体" pitchFamily="2" charset="-122"/>
                <a:ea typeface="华文楷体" pitchFamily="2" charset="-122"/>
              </a:rPr>
              <a:t>、</a:t>
            </a:r>
            <a:r>
              <a:rPr lang="zh-CN" altLang="en-US" sz="2800" b="1" dirty="0" smtClean="0">
                <a:solidFill>
                  <a:schemeClr val="accent1">
                    <a:lumMod val="75000"/>
                  </a:schemeClr>
                </a:solidFill>
                <a:latin typeface="华文楷体" pitchFamily="2" charset="-122"/>
                <a:ea typeface="华文楷体" pitchFamily="2" charset="-122"/>
              </a:rPr>
              <a:t>数据字符</a:t>
            </a:r>
            <a:r>
              <a:rPr lang="zh-CN" altLang="en-US" sz="2800" b="1" dirty="0">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校验符</a:t>
            </a:r>
            <a:r>
              <a:rPr lang="zh-CN" altLang="en-US" sz="2800" b="1" dirty="0">
                <a:latin typeface="华文楷体" pitchFamily="2" charset="-122"/>
                <a:ea typeface="华文楷体" pitchFamily="2" charset="-122"/>
              </a:rPr>
              <a:t>、</a:t>
            </a:r>
            <a:r>
              <a:rPr lang="zh-CN" altLang="en-US" sz="2800" b="1" dirty="0">
                <a:solidFill>
                  <a:schemeClr val="accent1">
                    <a:lumMod val="75000"/>
                  </a:schemeClr>
                </a:solidFill>
                <a:latin typeface="华文楷体" pitchFamily="2" charset="-122"/>
                <a:ea typeface="华文楷体" pitchFamily="2" charset="-122"/>
              </a:rPr>
              <a:t>终止符</a:t>
            </a:r>
            <a:r>
              <a:rPr lang="zh-CN" altLang="en-US" sz="2800" b="1" dirty="0">
                <a:latin typeface="华文楷体" pitchFamily="2" charset="-122"/>
                <a:ea typeface="华文楷体" pitchFamily="2" charset="-122"/>
              </a:rPr>
              <a:t>等组成的，</a:t>
            </a:r>
            <a:r>
              <a:rPr lang="zh-CN" altLang="en-US" sz="2800" b="1" dirty="0" smtClean="0">
                <a:latin typeface="华文楷体" pitchFamily="2" charset="-122"/>
                <a:ea typeface="华文楷体" pitchFamily="2" charset="-122"/>
              </a:rPr>
              <a:t>如图：</a:t>
            </a:r>
            <a:endParaRPr lang="zh-CN" altLang="en-US" sz="2800" b="1" dirty="0">
              <a:latin typeface="华文楷体" pitchFamily="2" charset="-122"/>
              <a:ea typeface="华文楷体" pitchFamily="2" charset="-122"/>
            </a:endParaRPr>
          </a:p>
        </p:txBody>
      </p:sp>
      <p:sp>
        <p:nvSpPr>
          <p:cNvPr id="61447" name="TextBox 9"/>
          <p:cNvSpPr txBox="1">
            <a:spLocks noChangeArrowheads="1"/>
          </p:cNvSpPr>
          <p:nvPr/>
        </p:nvSpPr>
        <p:spPr bwMode="auto">
          <a:xfrm>
            <a:off x="149225" y="1268761"/>
            <a:ext cx="8640763" cy="2308324"/>
          </a:xfrm>
          <a:prstGeom prst="rect">
            <a:avLst/>
          </a:prstGeom>
          <a:noFill/>
          <a:ln w="9525">
            <a:noFill/>
            <a:miter lim="800000"/>
            <a:headEnd/>
            <a:tailEnd/>
          </a:ln>
        </p:spPr>
        <p:txBody>
          <a:bodyPr wrap="square">
            <a:spAutoFit/>
          </a:bodyPr>
          <a:lstStyle/>
          <a:p>
            <a:pPr eaLnBrk="1" hangingPunct="1"/>
            <a:r>
              <a:rPr lang="zh-CN" altLang="en-US" sz="2400" b="1" dirty="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       条形码</a:t>
            </a:r>
            <a:r>
              <a:rPr lang="zh-CN" altLang="en-US" sz="2400" b="1" dirty="0">
                <a:latin typeface="华文楷体" pitchFamily="2" charset="-122"/>
                <a:ea typeface="华文楷体" pitchFamily="2" charset="-122"/>
              </a:rPr>
              <a:t>是将宽度不等的多个黑条和</a:t>
            </a:r>
            <a:r>
              <a:rPr lang="zh-CN" altLang="en-US" sz="2400" b="1" dirty="0" smtClean="0">
                <a:latin typeface="华文楷体" pitchFamily="2" charset="-122"/>
                <a:ea typeface="华文楷体" pitchFamily="2" charset="-122"/>
              </a:rPr>
              <a:t>空白按照</a:t>
            </a:r>
            <a:r>
              <a:rPr lang="zh-CN" altLang="en-US" sz="2400" b="1" dirty="0">
                <a:latin typeface="华文楷体" pitchFamily="2" charset="-122"/>
                <a:ea typeface="华文楷体" pitchFamily="2" charset="-122"/>
              </a:rPr>
              <a:t>一定的编码规则排列，表达一组信息的</a:t>
            </a:r>
            <a:r>
              <a:rPr lang="zh-CN" altLang="en-US" sz="2400" b="1" dirty="0">
                <a:solidFill>
                  <a:srgbClr val="0033CC"/>
                </a:solidFill>
                <a:latin typeface="华文楷体" pitchFamily="2" charset="-122"/>
                <a:ea typeface="华文楷体" pitchFamily="2" charset="-122"/>
              </a:rPr>
              <a:t>图形标识符</a:t>
            </a:r>
            <a:r>
              <a:rPr lang="zh-CN" altLang="en-US" sz="2400" b="1" dirty="0">
                <a:latin typeface="华文楷体" pitchFamily="2" charset="-122"/>
                <a:ea typeface="华文楷体" pitchFamily="2" charset="-122"/>
              </a:rPr>
              <a:t>。条形码信息靠</a:t>
            </a:r>
            <a:r>
              <a:rPr lang="zh-CN" altLang="en-US" sz="2400" b="1" dirty="0">
                <a:solidFill>
                  <a:schemeClr val="accent1">
                    <a:lumMod val="75000"/>
                  </a:schemeClr>
                </a:solidFill>
                <a:latin typeface="华文楷体" pitchFamily="2" charset="-122"/>
                <a:ea typeface="华文楷体" pitchFamily="2" charset="-122"/>
              </a:rPr>
              <a:t>条</a:t>
            </a:r>
            <a:r>
              <a:rPr lang="zh-CN" altLang="en-US" sz="2400" b="1" dirty="0">
                <a:latin typeface="华文楷体" pitchFamily="2" charset="-122"/>
                <a:ea typeface="华文楷体" pitchFamily="2" charset="-122"/>
              </a:rPr>
              <a:t>（黑条）和</a:t>
            </a:r>
            <a:r>
              <a:rPr lang="zh-CN" altLang="en-US" sz="2400" b="1" dirty="0">
                <a:solidFill>
                  <a:schemeClr val="accent1">
                    <a:lumMod val="75000"/>
                  </a:schemeClr>
                </a:solidFill>
                <a:latin typeface="华文楷体" pitchFamily="2" charset="-122"/>
                <a:ea typeface="华文楷体" pitchFamily="2" charset="-122"/>
              </a:rPr>
              <a:t>空</a:t>
            </a:r>
            <a:r>
              <a:rPr lang="zh-CN" altLang="en-US" sz="2400" b="1" dirty="0">
                <a:latin typeface="华文楷体" pitchFamily="2" charset="-122"/>
                <a:ea typeface="华文楷体" pitchFamily="2" charset="-122"/>
              </a:rPr>
              <a:t>（白条）的不同宽度和位置来传递，信息量的大小由条码的宽度和印刷的精度来决定。这种条码技术只能在一个方向上通过“条”和“空”的排列组合来存储信息，所以称之为“一维条形码”。</a:t>
            </a:r>
          </a:p>
        </p:txBody>
      </p:sp>
      <p:sp>
        <p:nvSpPr>
          <p:cNvPr id="61448" name="TextBox 11"/>
          <p:cNvSpPr txBox="1">
            <a:spLocks noChangeArrowheads="1"/>
          </p:cNvSpPr>
          <p:nvPr/>
        </p:nvSpPr>
        <p:spPr bwMode="auto">
          <a:xfrm>
            <a:off x="107504" y="692696"/>
            <a:ext cx="4248150" cy="585788"/>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.5.1 </a:t>
            </a:r>
            <a:r>
              <a:rPr lang="zh-CN" altLang="en-US" b="1" dirty="0">
                <a:solidFill>
                  <a:schemeClr val="accent2">
                    <a:lumMod val="50000"/>
                  </a:schemeClr>
                </a:solidFill>
                <a:latin typeface="华文楷体" pitchFamily="2" charset="-122"/>
                <a:ea typeface="华文楷体" pitchFamily="2" charset="-122"/>
              </a:rPr>
              <a:t>一维条形码 </a:t>
            </a:r>
            <a:endParaRPr lang="zh-CN" altLang="zh-CN" b="1" dirty="0">
              <a:solidFill>
                <a:schemeClr val="accent2">
                  <a:lumMod val="50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4150" name="Rectangle 6"/>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4152" name="Rectangle 8"/>
          <p:cNvSpPr>
            <a:spLocks noChangeArrowheads="1"/>
          </p:cNvSpPr>
          <p:nvPr/>
        </p:nvSpPr>
        <p:spPr bwMode="auto">
          <a:xfrm>
            <a:off x="1606461" y="5577767"/>
            <a:ext cx="2605499" cy="371513"/>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en-US" altLang="zh-CN" sz="1800" b="1" dirty="0" smtClean="0">
                <a:solidFill>
                  <a:srgbClr val="7030A0"/>
                </a:solidFill>
                <a:latin typeface="方正姚体" pitchFamily="2" charset="-122"/>
                <a:ea typeface="方正姚体" pitchFamily="2" charset="-122"/>
              </a:rPr>
              <a:t> </a:t>
            </a:r>
            <a:r>
              <a:rPr lang="en-US" altLang="zh-CN" sz="1800" b="1" dirty="0">
                <a:solidFill>
                  <a:srgbClr val="7030A0"/>
                </a:solidFill>
                <a:latin typeface="方正姚体" pitchFamily="2" charset="-122"/>
                <a:ea typeface="方正姚体" pitchFamily="2" charset="-122"/>
              </a:rPr>
              <a:t>EAN-13</a:t>
            </a:r>
            <a:r>
              <a:rPr lang="zh-CN" altLang="en-US" sz="1800" b="1" dirty="0">
                <a:solidFill>
                  <a:srgbClr val="7030A0"/>
                </a:solidFill>
                <a:latin typeface="方正姚体" pitchFamily="2" charset="-122"/>
                <a:ea typeface="方正姚体" pitchFamily="2" charset="-122"/>
              </a:rPr>
              <a:t>商品条码示意图</a:t>
            </a:r>
          </a:p>
        </p:txBody>
      </p:sp>
      <p:sp>
        <p:nvSpPr>
          <p:cNvPr id="134155" name="Rectangle 11"/>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pic>
        <p:nvPicPr>
          <p:cNvPr id="62470" name="图片 7"/>
          <p:cNvPicPr>
            <a:picLocks noChangeAspect="1" noChangeArrowheads="1"/>
          </p:cNvPicPr>
          <p:nvPr/>
        </p:nvPicPr>
        <p:blipFill>
          <a:blip r:embed="rId2" cstate="print"/>
          <a:srcRect/>
          <a:stretch>
            <a:fillRect/>
          </a:stretch>
        </p:blipFill>
        <p:spPr bwMode="auto">
          <a:xfrm>
            <a:off x="1547813" y="3933825"/>
            <a:ext cx="2735262" cy="1290638"/>
          </a:xfrm>
          <a:prstGeom prst="rect">
            <a:avLst/>
          </a:prstGeom>
          <a:noFill/>
          <a:ln w="9525">
            <a:noFill/>
            <a:miter lim="800000"/>
            <a:headEnd/>
            <a:tailEnd/>
          </a:ln>
        </p:spPr>
      </p:pic>
      <p:sp>
        <p:nvSpPr>
          <p:cNvPr id="134157" name="Rectangle 13"/>
          <p:cNvSpPr>
            <a:spLocks noChangeArrowheads="1"/>
          </p:cNvSpPr>
          <p:nvPr/>
        </p:nvSpPr>
        <p:spPr bwMode="auto">
          <a:xfrm>
            <a:off x="6434138" y="46402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pic>
        <p:nvPicPr>
          <p:cNvPr id="62472" name="图片 6"/>
          <p:cNvPicPr>
            <a:picLocks noChangeAspect="1" noChangeArrowheads="1"/>
          </p:cNvPicPr>
          <p:nvPr/>
        </p:nvPicPr>
        <p:blipFill>
          <a:blip r:embed="rId3" cstate="print"/>
          <a:srcRect/>
          <a:stretch>
            <a:fillRect/>
          </a:stretch>
        </p:blipFill>
        <p:spPr bwMode="auto">
          <a:xfrm>
            <a:off x="4859338" y="3933825"/>
            <a:ext cx="2665412" cy="1266825"/>
          </a:xfrm>
          <a:prstGeom prst="rect">
            <a:avLst/>
          </a:prstGeom>
          <a:noFill/>
          <a:ln w="9525">
            <a:noFill/>
            <a:miter lim="800000"/>
            <a:headEnd/>
            <a:tailEnd/>
          </a:ln>
        </p:spPr>
      </p:pic>
      <p:sp>
        <p:nvSpPr>
          <p:cNvPr id="134158" name="Rectangle 14"/>
          <p:cNvSpPr>
            <a:spLocks noChangeArrowheads="1"/>
          </p:cNvSpPr>
          <p:nvPr/>
        </p:nvSpPr>
        <p:spPr bwMode="auto">
          <a:xfrm>
            <a:off x="5209354" y="5553066"/>
            <a:ext cx="2098950" cy="371513"/>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en-US" altLang="zh-CN" sz="1800" b="1" dirty="0" smtClean="0">
                <a:solidFill>
                  <a:srgbClr val="7030A0"/>
                </a:solidFill>
                <a:latin typeface="方正姚体" pitchFamily="2" charset="-122"/>
                <a:ea typeface="方正姚体" pitchFamily="2" charset="-122"/>
              </a:rPr>
              <a:t> </a:t>
            </a:r>
            <a:r>
              <a:rPr lang="en-US" altLang="zh-CN" sz="1800" b="1" dirty="0">
                <a:solidFill>
                  <a:srgbClr val="7030A0"/>
                </a:solidFill>
                <a:latin typeface="方正姚体" pitchFamily="2" charset="-122"/>
                <a:ea typeface="方正姚体" pitchFamily="2" charset="-122"/>
              </a:rPr>
              <a:t>ISBN</a:t>
            </a:r>
            <a:r>
              <a:rPr lang="zh-CN" altLang="en-US" sz="1800" b="1" dirty="0">
                <a:solidFill>
                  <a:srgbClr val="7030A0"/>
                </a:solidFill>
                <a:latin typeface="方正姚体" pitchFamily="2" charset="-122"/>
                <a:ea typeface="方正姚体" pitchFamily="2" charset="-122"/>
              </a:rPr>
              <a:t>条形码示意图</a:t>
            </a:r>
          </a:p>
        </p:txBody>
      </p:sp>
      <p:sp>
        <p:nvSpPr>
          <p:cNvPr id="62474" name="TextBox 11"/>
          <p:cNvSpPr txBox="1">
            <a:spLocks noChangeArrowheads="1"/>
          </p:cNvSpPr>
          <p:nvPr/>
        </p:nvSpPr>
        <p:spPr bwMode="auto">
          <a:xfrm>
            <a:off x="250825" y="1049338"/>
            <a:ext cx="8642350" cy="2246769"/>
          </a:xfrm>
          <a:prstGeom prst="rect">
            <a:avLst/>
          </a:prstGeom>
          <a:noFill/>
          <a:ln w="9525">
            <a:noFill/>
            <a:miter lim="800000"/>
            <a:headEnd/>
            <a:tailEnd/>
          </a:ln>
        </p:spPr>
        <p:txBody>
          <a:bodyPr>
            <a:spAutoFit/>
          </a:bodyPr>
          <a:lstStyle/>
          <a:p>
            <a:pPr eaLnBrk="1" hangingPunct="1">
              <a:buBlip>
                <a:blip r:embed="rId4"/>
              </a:buBlip>
            </a:pPr>
            <a:r>
              <a:rPr lang="zh-CN" altLang="en-US" sz="2800" b="1" dirty="0">
                <a:latin typeface="华文楷体" pitchFamily="2" charset="-122"/>
                <a:ea typeface="华文楷体" pitchFamily="2" charset="-122"/>
              </a:rPr>
              <a:t>一维条形码的种类很多，常见的大概有</a:t>
            </a:r>
            <a:r>
              <a:rPr lang="en-US" altLang="zh-CN" sz="2800" b="1" dirty="0">
                <a:latin typeface="华文楷体" pitchFamily="2" charset="-122"/>
                <a:ea typeface="华文楷体" pitchFamily="2" charset="-122"/>
              </a:rPr>
              <a:t>20</a:t>
            </a:r>
            <a:r>
              <a:rPr lang="zh-CN" altLang="en-US" sz="2800" b="1" dirty="0">
                <a:latin typeface="华文楷体" pitchFamily="2" charset="-122"/>
                <a:ea typeface="华文楷体" pitchFamily="2" charset="-122"/>
              </a:rPr>
              <a:t>多种，目前使用频率最高的几种一维条形码有</a:t>
            </a:r>
            <a:r>
              <a:rPr lang="en-US" altLang="zh-CN" sz="2800" b="1" dirty="0">
                <a:latin typeface="华文楷体" pitchFamily="2" charset="-122"/>
                <a:ea typeface="华文楷体" pitchFamily="2" charset="-122"/>
              </a:rPr>
              <a:t>EAN</a:t>
            </a:r>
            <a:r>
              <a:rPr lang="zh-CN" altLang="en-US" sz="2800" b="1" dirty="0">
                <a:latin typeface="华文楷体" pitchFamily="2" charset="-122"/>
                <a:ea typeface="华文楷体" pitchFamily="2" charset="-122"/>
              </a:rPr>
              <a:t>、</a:t>
            </a:r>
            <a:r>
              <a:rPr lang="en-US" altLang="zh-CN" sz="2800" b="1" dirty="0">
                <a:latin typeface="华文楷体" pitchFamily="2" charset="-122"/>
                <a:ea typeface="华文楷体" pitchFamily="2" charset="-122"/>
              </a:rPr>
              <a:t>UPC</a:t>
            </a:r>
            <a:r>
              <a:rPr lang="zh-CN" altLang="en-US" sz="2800" b="1" dirty="0">
                <a:latin typeface="华文楷体" pitchFamily="2" charset="-122"/>
                <a:ea typeface="华文楷体" pitchFamily="2" charset="-122"/>
              </a:rPr>
              <a:t>等。我国</a:t>
            </a:r>
            <a:r>
              <a:rPr lang="zh-CN" altLang="en-US" sz="2800" b="1" dirty="0" smtClean="0">
                <a:latin typeface="华文楷体" pitchFamily="2" charset="-122"/>
                <a:ea typeface="华文楷体" pitchFamily="2" charset="-122"/>
              </a:rPr>
              <a:t>目前推行</a:t>
            </a:r>
            <a:r>
              <a:rPr lang="zh-CN" altLang="en-US" sz="2800" b="1" dirty="0">
                <a:latin typeface="华文楷体" pitchFamily="2" charset="-122"/>
                <a:ea typeface="华文楷体" pitchFamily="2" charset="-122"/>
              </a:rPr>
              <a:t>使用</a:t>
            </a:r>
            <a:r>
              <a:rPr lang="zh-CN" altLang="en-US" sz="2800" b="1" dirty="0" smtClean="0">
                <a:latin typeface="华文楷体" pitchFamily="2" charset="-122"/>
                <a:ea typeface="华文楷体" pitchFamily="2" charset="-122"/>
              </a:rPr>
              <a:t>的是</a:t>
            </a:r>
            <a:r>
              <a:rPr lang="en-US" altLang="zh-CN" sz="2800" b="1" dirty="0" smtClean="0">
                <a:latin typeface="华文楷体" pitchFamily="2" charset="-122"/>
                <a:ea typeface="华文楷体" pitchFamily="2" charset="-122"/>
              </a:rPr>
              <a:t>EAN</a:t>
            </a:r>
            <a:r>
              <a:rPr lang="zh-CN" altLang="en-US" sz="2800" b="1" dirty="0" smtClean="0">
                <a:latin typeface="华文楷体" pitchFamily="2" charset="-122"/>
                <a:ea typeface="华文楷体" pitchFamily="2" charset="-122"/>
              </a:rPr>
              <a:t>条形码。</a:t>
            </a:r>
            <a:endParaRPr lang="en-US" altLang="zh-CN" sz="2800" b="1" dirty="0" smtClean="0">
              <a:latin typeface="华文楷体" pitchFamily="2" charset="-122"/>
              <a:ea typeface="华文楷体" pitchFamily="2" charset="-122"/>
            </a:endParaRPr>
          </a:p>
          <a:p>
            <a:pPr eaLnBrk="1" hangingPunct="1">
              <a:buBlip>
                <a:blip r:embed="rId4"/>
              </a:buBlip>
            </a:pPr>
            <a:r>
              <a:rPr lang="en-US" altLang="zh-CN" sz="2800" b="1" dirty="0" smtClean="0">
                <a:solidFill>
                  <a:srgbClr val="0033CC"/>
                </a:solidFill>
                <a:latin typeface="华文楷体" pitchFamily="2" charset="-122"/>
                <a:ea typeface="华文楷体" pitchFamily="2" charset="-122"/>
              </a:rPr>
              <a:t>EAN</a:t>
            </a:r>
            <a:r>
              <a:rPr lang="zh-CN" altLang="en-US" sz="2800" b="1" dirty="0" smtClean="0">
                <a:solidFill>
                  <a:srgbClr val="0033CC"/>
                </a:solidFill>
                <a:latin typeface="华文楷体" pitchFamily="2" charset="-122"/>
                <a:ea typeface="华文楷体" pitchFamily="2" charset="-122"/>
              </a:rPr>
              <a:t>条码</a:t>
            </a:r>
            <a:r>
              <a:rPr lang="zh-CN" altLang="en-US" sz="2800" b="1" dirty="0" smtClean="0">
                <a:latin typeface="华文楷体" pitchFamily="2" charset="-122"/>
                <a:ea typeface="华文楷体" pitchFamily="2" charset="-122"/>
              </a:rPr>
              <a:t>（又称</a:t>
            </a:r>
            <a:r>
              <a:rPr lang="zh-CN" altLang="en-US" sz="2800" b="1" dirty="0" smtClean="0">
                <a:solidFill>
                  <a:srgbClr val="0033CC"/>
                </a:solidFill>
                <a:latin typeface="华文楷体" pitchFamily="2" charset="-122"/>
                <a:ea typeface="华文楷体" pitchFamily="2" charset="-122"/>
              </a:rPr>
              <a:t>通用商品编码</a:t>
            </a:r>
            <a:r>
              <a:rPr lang="zh-CN" altLang="en-US" sz="2800" b="1" dirty="0" smtClean="0">
                <a:latin typeface="华文楷体" pitchFamily="2" charset="-122"/>
                <a:ea typeface="华文楷体" pitchFamily="2" charset="-122"/>
              </a:rPr>
              <a:t>）分为</a:t>
            </a:r>
            <a:r>
              <a:rPr lang="en-US" altLang="zh-CN" sz="2800" b="1" dirty="0">
                <a:latin typeface="华文楷体" pitchFamily="2" charset="-122"/>
                <a:ea typeface="华文楷体" pitchFamily="2" charset="-122"/>
              </a:rPr>
              <a:t>EAN-13</a:t>
            </a:r>
            <a:r>
              <a:rPr lang="zh-CN" altLang="en-US" sz="2800" b="1" dirty="0">
                <a:latin typeface="华文楷体" pitchFamily="2" charset="-122"/>
                <a:ea typeface="华文楷体" pitchFamily="2" charset="-122"/>
              </a:rPr>
              <a:t>（标准版）和</a:t>
            </a:r>
            <a:r>
              <a:rPr lang="en-US" altLang="zh-CN" sz="2800" b="1" dirty="0">
                <a:latin typeface="华文楷体" pitchFamily="2" charset="-122"/>
                <a:ea typeface="华文楷体" pitchFamily="2" charset="-122"/>
              </a:rPr>
              <a:t>EAN-8</a:t>
            </a:r>
            <a:r>
              <a:rPr lang="zh-CN" altLang="en-US" sz="2800" b="1" dirty="0">
                <a:latin typeface="华文楷体" pitchFamily="2" charset="-122"/>
                <a:ea typeface="华文楷体" pitchFamily="2" charset="-122"/>
              </a:rPr>
              <a:t>（缩短版）两种。</a:t>
            </a:r>
          </a:p>
        </p:txBody>
      </p:sp>
      <p:cxnSp>
        <p:nvCxnSpPr>
          <p:cNvPr id="17" name="直接连接符 16"/>
          <p:cNvCxnSpPr/>
          <p:nvPr/>
        </p:nvCxnSpPr>
        <p:spPr bwMode="auto">
          <a:xfrm>
            <a:off x="4860032" y="5229200"/>
            <a:ext cx="648072" cy="0"/>
          </a:xfrm>
          <a:prstGeom prst="line">
            <a:avLst/>
          </a:prstGeom>
          <a:solidFill>
            <a:schemeClr val="accent1"/>
          </a:solidFill>
          <a:ln w="28575" cap="flat" cmpd="sng" algn="ctr">
            <a:solidFill>
              <a:schemeClr val="accent1">
                <a:lumMod val="50000"/>
              </a:schemeClr>
            </a:solidFill>
            <a:prstDash val="solid"/>
            <a:round/>
            <a:headEnd type="none" w="med" len="med"/>
            <a:tailEnd type="none" w="med" len="med"/>
          </a:ln>
          <a:effectLst/>
        </p:spPr>
      </p:cxnSp>
      <p:sp>
        <p:nvSpPr>
          <p:cNvPr id="18" name="TextBox 17"/>
          <p:cNvSpPr txBox="1"/>
          <p:nvPr/>
        </p:nvSpPr>
        <p:spPr>
          <a:xfrm>
            <a:off x="4860032" y="5219908"/>
            <a:ext cx="648072" cy="369332"/>
          </a:xfrm>
          <a:prstGeom prst="rect">
            <a:avLst/>
          </a:prstGeom>
          <a:noFill/>
        </p:spPr>
        <p:txBody>
          <a:bodyPr wrap="square" rtlCol="0">
            <a:spAutoFit/>
          </a:bodyPr>
          <a:lstStyle/>
          <a:p>
            <a:r>
              <a:rPr lang="zh-CN" altLang="en-US" sz="1800" b="1" dirty="0" smtClean="0">
                <a:solidFill>
                  <a:schemeClr val="accent2">
                    <a:lumMod val="50000"/>
                  </a:schemeClr>
                </a:solidFill>
                <a:latin typeface="华文新魏" pitchFamily="2" charset="-122"/>
                <a:ea typeface="华文新魏" pitchFamily="2" charset="-122"/>
              </a:rPr>
              <a:t>图书</a:t>
            </a:r>
            <a:endParaRPr lang="zh-CN" altLang="en-US" sz="1800" b="1" dirty="0">
              <a:solidFill>
                <a:schemeClr val="accent2">
                  <a:lumMod val="50000"/>
                </a:schemeClr>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204802" name="Rectangle 2"/>
          <p:cNvSpPr>
            <a:spLocks noChangeArrowheads="1"/>
          </p:cNvSpPr>
          <p:nvPr/>
        </p:nvSpPr>
        <p:spPr bwMode="auto">
          <a:xfrm>
            <a:off x="276225" y="692696"/>
            <a:ext cx="8424863" cy="4785926"/>
          </a:xfrm>
          <a:prstGeom prst="rect">
            <a:avLst/>
          </a:prstGeom>
          <a:noFill/>
          <a:ln w="9525">
            <a:noFill/>
            <a:miter lim="800000"/>
            <a:headEnd/>
            <a:tailEnd/>
          </a:ln>
        </p:spPr>
        <p:txBody>
          <a:bodyPr wrap="square">
            <a:spAutoFit/>
          </a:bodyPr>
          <a:lstStyle/>
          <a:p>
            <a:pPr eaLnBrk="1" hangingPunct="1">
              <a:spcBef>
                <a:spcPts val="600"/>
              </a:spcBef>
            </a:pPr>
            <a:r>
              <a:rPr lang="zh-CN" altLang="zh-CN" sz="2800" b="1" dirty="0">
                <a:solidFill>
                  <a:srgbClr val="0033CC"/>
                </a:solidFill>
                <a:latin typeface="华文楷体" pitchFamily="2" charset="-122"/>
                <a:ea typeface="华文楷体" pitchFamily="2" charset="-122"/>
              </a:rPr>
              <a:t>2、 </a:t>
            </a:r>
            <a:r>
              <a:rPr lang="en-US" altLang="zh-CN" sz="2800" b="1" dirty="0" smtClean="0">
                <a:solidFill>
                  <a:srgbClr val="0033CC"/>
                </a:solidFill>
                <a:latin typeface="华文楷体" pitchFamily="2" charset="-122"/>
                <a:ea typeface="华文楷体" pitchFamily="2" charset="-122"/>
              </a:rPr>
              <a:t>EAN-13</a:t>
            </a:r>
            <a:r>
              <a:rPr lang="zh-CN" altLang="en-US" sz="2800" b="1" dirty="0" smtClean="0">
                <a:solidFill>
                  <a:srgbClr val="0033CC"/>
                </a:solidFill>
                <a:latin typeface="华文楷体" pitchFamily="2" charset="-122"/>
                <a:ea typeface="华文楷体" pitchFamily="2" charset="-122"/>
              </a:rPr>
              <a:t>通用商品</a:t>
            </a:r>
            <a:r>
              <a:rPr lang="zh-CN" altLang="zh-CN" sz="2800" b="1" dirty="0" smtClean="0">
                <a:solidFill>
                  <a:srgbClr val="0033CC"/>
                </a:solidFill>
                <a:latin typeface="华文楷体" pitchFamily="2" charset="-122"/>
                <a:ea typeface="华文楷体" pitchFamily="2" charset="-122"/>
              </a:rPr>
              <a:t>条形码</a:t>
            </a:r>
            <a:r>
              <a:rPr lang="zh-CN" altLang="en-US" sz="2800" b="1" dirty="0" smtClean="0">
                <a:solidFill>
                  <a:srgbClr val="0033CC"/>
                </a:solidFill>
                <a:latin typeface="华文楷体" pitchFamily="2" charset="-122"/>
                <a:ea typeface="华文楷体" pitchFamily="2" charset="-122"/>
              </a:rPr>
              <a:t>  </a:t>
            </a:r>
            <a:endParaRPr lang="en-US" altLang="zh-CN" sz="2800" b="1" dirty="0">
              <a:solidFill>
                <a:srgbClr val="0033CC"/>
              </a:solidFill>
              <a:latin typeface="华文楷体" pitchFamily="2" charset="-122"/>
              <a:ea typeface="华文楷体" pitchFamily="2" charset="-122"/>
            </a:endParaRPr>
          </a:p>
          <a:p>
            <a:pPr eaLnBrk="1" hangingPunct="1">
              <a:spcBef>
                <a:spcPts val="600"/>
              </a:spcBef>
            </a:pP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EAN-13</a:t>
            </a:r>
            <a:r>
              <a:rPr lang="zh-CN" altLang="en-US" sz="2800" b="1" dirty="0" smtClean="0">
                <a:latin typeface="华文楷体" pitchFamily="2" charset="-122"/>
                <a:ea typeface="华文楷体" pitchFamily="2" charset="-122"/>
              </a:rPr>
              <a:t>由</a:t>
            </a:r>
            <a:r>
              <a:rPr lang="en-US" altLang="zh-CN" sz="2800" b="1" dirty="0" smtClean="0">
                <a:latin typeface="华文楷体" pitchFamily="2" charset="-122"/>
                <a:ea typeface="华文楷体" pitchFamily="2" charset="-122"/>
              </a:rPr>
              <a:t>13</a:t>
            </a:r>
            <a:r>
              <a:rPr lang="zh-CN" altLang="en-US" sz="2800" b="1" dirty="0" smtClean="0">
                <a:latin typeface="华文楷体" pitchFamily="2" charset="-122"/>
                <a:ea typeface="华文楷体" pitchFamily="2" charset="-122"/>
              </a:rPr>
              <a:t>位数组成，分别为：</a:t>
            </a:r>
            <a:endParaRPr lang="en-US" altLang="zh-CN" sz="2800" b="1" dirty="0" smtClean="0">
              <a:latin typeface="华文楷体" pitchFamily="2" charset="-122"/>
              <a:ea typeface="华文楷体" pitchFamily="2" charset="-122"/>
            </a:endParaRPr>
          </a:p>
          <a:p>
            <a:pPr lvl="1" eaLnBrk="1" hangingPunct="1">
              <a:spcBef>
                <a:spcPts val="600"/>
              </a:spcBef>
              <a:buFont typeface="Wingdings" pitchFamily="2" charset="2"/>
              <a:buChar char="Ø"/>
            </a:pPr>
            <a:r>
              <a:rPr lang="zh-CN" altLang="en-US" sz="2800" b="1" dirty="0" smtClean="0">
                <a:solidFill>
                  <a:srgbClr val="7030A0"/>
                </a:solidFill>
                <a:latin typeface="华文楷体" pitchFamily="2" charset="-122"/>
                <a:ea typeface="华文楷体" pitchFamily="2" charset="-122"/>
              </a:rPr>
              <a:t>前缀码（</a:t>
            </a:r>
            <a:r>
              <a:rPr lang="en-US" altLang="zh-CN" sz="2800" b="1" dirty="0" smtClean="0">
                <a:solidFill>
                  <a:srgbClr val="7030A0"/>
                </a:solidFill>
                <a:latin typeface="华文楷体" pitchFamily="2" charset="-122"/>
                <a:ea typeface="华文楷体" pitchFamily="2" charset="-122"/>
              </a:rPr>
              <a:t>3</a:t>
            </a:r>
            <a:r>
              <a:rPr lang="zh-CN" altLang="en-US" sz="2800" b="1" dirty="0" smtClean="0">
                <a:solidFill>
                  <a:srgbClr val="7030A0"/>
                </a:solidFill>
                <a:latin typeface="华文楷体" pitchFamily="2" charset="-122"/>
                <a:ea typeface="华文楷体" pitchFamily="2" charset="-122"/>
              </a:rPr>
              <a:t>位）：</a:t>
            </a:r>
            <a:r>
              <a:rPr lang="zh-CN" altLang="en-US" sz="2800" b="1" dirty="0" smtClean="0">
                <a:latin typeface="华文楷体" pitchFamily="2" charset="-122"/>
                <a:ea typeface="华文楷体" pitchFamily="2" charset="-122"/>
              </a:rPr>
              <a:t>标识国家或地区。由国家物品编码协会（</a:t>
            </a:r>
            <a:r>
              <a:rPr lang="en-US" altLang="zh-CN" sz="2800" b="1" dirty="0" smtClean="0">
                <a:latin typeface="华文楷体" pitchFamily="2" charset="-122"/>
                <a:ea typeface="华文楷体" pitchFamily="2" charset="-122"/>
              </a:rPr>
              <a:t>GSI</a:t>
            </a:r>
            <a:r>
              <a:rPr lang="zh-CN" altLang="en-US" sz="2800" b="1" dirty="0" smtClean="0">
                <a:latin typeface="华文楷体" pitchFamily="2" charset="-122"/>
                <a:ea typeface="华文楷体" pitchFamily="2" charset="-122"/>
              </a:rPr>
              <a:t>）分配给各个国家（或地区），如</a:t>
            </a:r>
            <a:r>
              <a:rPr lang="en-US" altLang="zh-CN" sz="2800" b="1" dirty="0" smtClean="0">
                <a:solidFill>
                  <a:schemeClr val="accent3">
                    <a:lumMod val="75000"/>
                  </a:schemeClr>
                </a:solidFill>
                <a:latin typeface="华文楷体" pitchFamily="2" charset="-122"/>
                <a:ea typeface="华文楷体" pitchFamily="2" charset="-122"/>
              </a:rPr>
              <a:t>690-695</a:t>
            </a:r>
            <a:r>
              <a:rPr lang="zh-CN" altLang="en-US" sz="2800" b="1" dirty="0" smtClean="0">
                <a:solidFill>
                  <a:schemeClr val="accent3">
                    <a:lumMod val="75000"/>
                  </a:schemeClr>
                </a:solidFill>
                <a:latin typeface="华文楷体" pitchFamily="2" charset="-122"/>
                <a:ea typeface="华文楷体" pitchFamily="2" charset="-122"/>
              </a:rPr>
              <a:t>代表中国大陆</a:t>
            </a:r>
            <a:r>
              <a:rPr lang="zh-CN" altLang="en-US" sz="2800" b="1" dirty="0" smtClean="0">
                <a:latin typeface="华文楷体" pitchFamily="2" charset="-122"/>
                <a:ea typeface="华文楷体" pitchFamily="2" charset="-122"/>
              </a:rPr>
              <a:t>，</a:t>
            </a:r>
            <a:r>
              <a:rPr lang="en-US" altLang="zh-CN" sz="2800" b="1" dirty="0" smtClean="0">
                <a:solidFill>
                  <a:schemeClr val="accent3">
                    <a:lumMod val="75000"/>
                  </a:schemeClr>
                </a:solidFill>
                <a:latin typeface="华文楷体" pitchFamily="2" charset="-122"/>
                <a:ea typeface="华文楷体" pitchFamily="2" charset="-122"/>
              </a:rPr>
              <a:t>471</a:t>
            </a:r>
            <a:r>
              <a:rPr lang="zh-CN" altLang="en-US" sz="2800" b="1" dirty="0" smtClean="0">
                <a:solidFill>
                  <a:schemeClr val="accent3">
                    <a:lumMod val="75000"/>
                  </a:schemeClr>
                </a:solidFill>
                <a:latin typeface="华文楷体" pitchFamily="2" charset="-122"/>
                <a:ea typeface="华文楷体" pitchFamily="2" charset="-122"/>
              </a:rPr>
              <a:t>代表我国台湾地区</a:t>
            </a:r>
            <a:r>
              <a:rPr lang="zh-CN" altLang="en-US" sz="2800" b="1" dirty="0" smtClean="0">
                <a:latin typeface="华文楷体" pitchFamily="2" charset="-122"/>
                <a:ea typeface="华文楷体" pitchFamily="2" charset="-122"/>
              </a:rPr>
              <a:t>，</a:t>
            </a:r>
            <a:r>
              <a:rPr lang="en-US" altLang="zh-CN" sz="2800" b="1" dirty="0" smtClean="0">
                <a:solidFill>
                  <a:schemeClr val="accent3">
                    <a:lumMod val="75000"/>
                  </a:schemeClr>
                </a:solidFill>
                <a:latin typeface="华文楷体" pitchFamily="2" charset="-122"/>
                <a:ea typeface="华文楷体" pitchFamily="2" charset="-122"/>
              </a:rPr>
              <a:t>489</a:t>
            </a:r>
            <a:r>
              <a:rPr lang="zh-CN" altLang="en-US" sz="2800" b="1" dirty="0" smtClean="0">
                <a:solidFill>
                  <a:schemeClr val="accent3">
                    <a:lumMod val="75000"/>
                  </a:schemeClr>
                </a:solidFill>
                <a:latin typeface="华文楷体" pitchFamily="2" charset="-122"/>
                <a:ea typeface="华文楷体" pitchFamily="2" charset="-122"/>
              </a:rPr>
              <a:t>代表香港地区</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lvl="1" eaLnBrk="1" hangingPunct="1">
              <a:spcBef>
                <a:spcPts val="600"/>
              </a:spcBef>
              <a:buFont typeface="Wingdings" pitchFamily="2" charset="2"/>
              <a:buChar char="Ø"/>
            </a:pPr>
            <a:r>
              <a:rPr lang="zh-CN" altLang="en-US" sz="2800" b="1" dirty="0" smtClean="0">
                <a:solidFill>
                  <a:srgbClr val="7030A0"/>
                </a:solidFill>
                <a:latin typeface="华文楷体" pitchFamily="2" charset="-122"/>
                <a:ea typeface="华文楷体" pitchFamily="2" charset="-122"/>
              </a:rPr>
              <a:t>制造商代码（</a:t>
            </a:r>
            <a:r>
              <a:rPr lang="en-US" altLang="zh-CN" sz="2800" b="1" dirty="0" smtClean="0">
                <a:solidFill>
                  <a:srgbClr val="7030A0"/>
                </a:solidFill>
                <a:latin typeface="华文楷体" pitchFamily="2" charset="-122"/>
                <a:ea typeface="华文楷体" pitchFamily="2" charset="-122"/>
              </a:rPr>
              <a:t>4</a:t>
            </a:r>
            <a:r>
              <a:rPr lang="zh-CN" altLang="en-US" sz="2800" b="1" dirty="0" smtClean="0">
                <a:solidFill>
                  <a:srgbClr val="7030A0"/>
                </a:solidFill>
                <a:latin typeface="华文楷体" pitchFamily="2" charset="-122"/>
                <a:ea typeface="华文楷体" pitchFamily="2" charset="-122"/>
              </a:rPr>
              <a:t>位）：</a:t>
            </a:r>
            <a:r>
              <a:rPr lang="zh-CN" altLang="en-US" sz="2800" b="1" dirty="0" smtClean="0">
                <a:latin typeface="华文楷体" pitchFamily="2" charset="-122"/>
                <a:ea typeface="华文楷体" pitchFamily="2" charset="-122"/>
              </a:rPr>
              <a:t>由物品所属国家或地区的物品编码组织负责分配。</a:t>
            </a:r>
            <a:endParaRPr lang="en-US" altLang="zh-CN" sz="2800" b="1" dirty="0" smtClean="0">
              <a:latin typeface="华文楷体" pitchFamily="2" charset="-122"/>
              <a:ea typeface="华文楷体" pitchFamily="2" charset="-122"/>
            </a:endParaRPr>
          </a:p>
          <a:p>
            <a:pPr lvl="1" eaLnBrk="1" hangingPunct="1">
              <a:spcBef>
                <a:spcPts val="600"/>
              </a:spcBef>
              <a:buFont typeface="Wingdings" pitchFamily="2" charset="2"/>
              <a:buChar char="Ø"/>
            </a:pPr>
            <a:r>
              <a:rPr lang="zh-CN" altLang="en-US" sz="2800" b="1" dirty="0" smtClean="0">
                <a:solidFill>
                  <a:srgbClr val="7030A0"/>
                </a:solidFill>
                <a:latin typeface="华文楷体" pitchFamily="2" charset="-122"/>
                <a:ea typeface="华文楷体" pitchFamily="2" charset="-122"/>
              </a:rPr>
              <a:t>商品代码（</a:t>
            </a:r>
            <a:r>
              <a:rPr lang="en-US" altLang="zh-CN" sz="2800" b="1" dirty="0" smtClean="0">
                <a:solidFill>
                  <a:srgbClr val="7030A0"/>
                </a:solidFill>
                <a:latin typeface="华文楷体" pitchFamily="2" charset="-122"/>
                <a:ea typeface="华文楷体" pitchFamily="2" charset="-122"/>
              </a:rPr>
              <a:t>5</a:t>
            </a:r>
            <a:r>
              <a:rPr lang="zh-CN" altLang="en-US" sz="2800" b="1" dirty="0" smtClean="0">
                <a:solidFill>
                  <a:srgbClr val="7030A0"/>
                </a:solidFill>
                <a:latin typeface="华文楷体" pitchFamily="2" charset="-122"/>
                <a:ea typeface="华文楷体" pitchFamily="2" charset="-122"/>
              </a:rPr>
              <a:t>位）</a:t>
            </a:r>
            <a:endParaRPr lang="en-US" altLang="zh-CN" sz="2800" b="1" dirty="0" smtClean="0">
              <a:solidFill>
                <a:srgbClr val="7030A0"/>
              </a:solidFill>
              <a:latin typeface="华文楷体" pitchFamily="2" charset="-122"/>
              <a:ea typeface="华文楷体" pitchFamily="2" charset="-122"/>
            </a:endParaRPr>
          </a:p>
          <a:p>
            <a:pPr lvl="1" eaLnBrk="1" hangingPunct="1">
              <a:spcBef>
                <a:spcPts val="600"/>
              </a:spcBef>
              <a:buFont typeface="Wingdings" pitchFamily="2" charset="2"/>
              <a:buChar char="Ø"/>
            </a:pPr>
            <a:r>
              <a:rPr lang="zh-CN" altLang="en-US" sz="2800" b="1" dirty="0" smtClean="0">
                <a:solidFill>
                  <a:srgbClr val="7030A0"/>
                </a:solidFill>
                <a:latin typeface="华文楷体" pitchFamily="2" charset="-122"/>
                <a:ea typeface="华文楷体" pitchFamily="2" charset="-122"/>
              </a:rPr>
              <a:t>校验码（</a:t>
            </a:r>
            <a:r>
              <a:rPr lang="en-US" altLang="zh-CN" sz="2800" b="1" dirty="0" smtClean="0">
                <a:solidFill>
                  <a:srgbClr val="7030A0"/>
                </a:solidFill>
                <a:latin typeface="华文楷体" pitchFamily="2" charset="-122"/>
                <a:ea typeface="华文楷体" pitchFamily="2" charset="-122"/>
              </a:rPr>
              <a:t>1</a:t>
            </a:r>
            <a:r>
              <a:rPr lang="zh-CN" altLang="en-US" sz="2800" b="1" dirty="0" smtClean="0">
                <a:solidFill>
                  <a:srgbClr val="7030A0"/>
                </a:solidFill>
                <a:latin typeface="华文楷体" pitchFamily="2" charset="-122"/>
                <a:ea typeface="华文楷体" pitchFamily="2" charset="-122"/>
              </a:rPr>
              <a:t>位）</a:t>
            </a:r>
            <a:endParaRPr lang="zh-CN" altLang="zh-CN" sz="2800" b="1" dirty="0">
              <a:latin typeface="华文楷体" pitchFamily="2" charset="-122"/>
              <a:ea typeface="华文楷体" pitchFamily="2" charset="-122"/>
            </a:endParaRPr>
          </a:p>
        </p:txBody>
      </p:sp>
      <p:sp>
        <p:nvSpPr>
          <p:cNvPr id="135173"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5175" name="Rectangle 7"/>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5177" name="Rectangle 9"/>
          <p:cNvSpPr>
            <a:spLocks noChangeArrowheads="1"/>
          </p:cNvSpPr>
          <p:nvPr/>
        </p:nvSpPr>
        <p:spPr bwMode="auto">
          <a:xfrm>
            <a:off x="6434138" y="46402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7" name="Rectangle 8"/>
          <p:cNvSpPr>
            <a:spLocks noChangeArrowheads="1"/>
          </p:cNvSpPr>
          <p:nvPr/>
        </p:nvSpPr>
        <p:spPr bwMode="auto">
          <a:xfrm>
            <a:off x="5364088" y="5949280"/>
            <a:ext cx="2605499" cy="371513"/>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en-US" altLang="zh-CN" sz="1800" b="1" dirty="0" smtClean="0">
                <a:solidFill>
                  <a:srgbClr val="7030A0"/>
                </a:solidFill>
                <a:latin typeface="方正姚体" pitchFamily="2" charset="-122"/>
                <a:ea typeface="方正姚体" pitchFamily="2" charset="-122"/>
              </a:rPr>
              <a:t> </a:t>
            </a:r>
            <a:r>
              <a:rPr lang="en-US" altLang="zh-CN" sz="1800" b="1" dirty="0">
                <a:solidFill>
                  <a:srgbClr val="7030A0"/>
                </a:solidFill>
                <a:latin typeface="方正姚体" pitchFamily="2" charset="-122"/>
                <a:ea typeface="方正姚体" pitchFamily="2" charset="-122"/>
              </a:rPr>
              <a:t>EAN-13</a:t>
            </a:r>
            <a:r>
              <a:rPr lang="zh-CN" altLang="en-US" sz="1800" b="1" dirty="0">
                <a:solidFill>
                  <a:srgbClr val="7030A0"/>
                </a:solidFill>
                <a:latin typeface="方正姚体" pitchFamily="2" charset="-122"/>
                <a:ea typeface="方正姚体" pitchFamily="2" charset="-122"/>
              </a:rPr>
              <a:t>商品条码示意图</a:t>
            </a:r>
          </a:p>
        </p:txBody>
      </p:sp>
      <p:pic>
        <p:nvPicPr>
          <p:cNvPr id="8" name="图片 7"/>
          <p:cNvPicPr>
            <a:picLocks noChangeAspect="1" noChangeArrowheads="1"/>
          </p:cNvPicPr>
          <p:nvPr/>
        </p:nvPicPr>
        <p:blipFill>
          <a:blip r:embed="rId2" cstate="print"/>
          <a:srcRect/>
          <a:stretch>
            <a:fillRect/>
          </a:stretch>
        </p:blipFill>
        <p:spPr bwMode="auto">
          <a:xfrm>
            <a:off x="5292080" y="4293096"/>
            <a:ext cx="2735262" cy="1290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par>
                                <p:cTn id="13" presetID="18" presetClass="entr" presetSubtype="3" fill="hold" grpId="0" nodeType="withEffect">
                                  <p:stCondLst>
                                    <p:cond delay="0"/>
                                  </p:stCondLst>
                                  <p:childTnLst>
                                    <p:set>
                                      <p:cBhvr>
                                        <p:cTn id="14" dur="1" fill="hold">
                                          <p:stCondLst>
                                            <p:cond delay="0"/>
                                          </p:stCondLst>
                                        </p:cTn>
                                        <p:tgtEl>
                                          <p:spTgt spid="204802">
                                            <p:txEl>
                                              <p:pRg st="2" end="2"/>
                                            </p:txEl>
                                          </p:spTgt>
                                        </p:tgtEl>
                                        <p:attrNameLst>
                                          <p:attrName>style.visibility</p:attrName>
                                        </p:attrNameLst>
                                      </p:cBhvr>
                                      <p:to>
                                        <p:strVal val="visible"/>
                                      </p:to>
                                    </p:set>
                                    <p:animEffect transition="in" filter="strips(upRight)">
                                      <p:cBhvr>
                                        <p:cTn id="15" dur="500"/>
                                        <p:tgtEl>
                                          <p:spTgt spid="204802">
                                            <p:txEl>
                                              <p:pRg st="2" end="2"/>
                                            </p:txEl>
                                          </p:spTgt>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204802">
                                            <p:txEl>
                                              <p:pRg st="3" end="3"/>
                                            </p:txEl>
                                          </p:spTgt>
                                        </p:tgtEl>
                                        <p:attrNameLst>
                                          <p:attrName>style.visibility</p:attrName>
                                        </p:attrNameLst>
                                      </p:cBhvr>
                                      <p:to>
                                        <p:strVal val="visible"/>
                                      </p:to>
                                    </p:set>
                                    <p:animEffect transition="in" filter="strips(upRight)">
                                      <p:cBhvr>
                                        <p:cTn id="18" dur="500"/>
                                        <p:tgtEl>
                                          <p:spTgt spid="204802">
                                            <p:txEl>
                                              <p:pRg st="3" end="3"/>
                                            </p:txEl>
                                          </p:spTgt>
                                        </p:tgtEl>
                                      </p:cBhvr>
                                    </p:animEffect>
                                  </p:childTnLst>
                                </p:cTn>
                              </p:par>
                              <p:par>
                                <p:cTn id="19" presetID="18" presetClass="entr" presetSubtype="3" fill="hold" grpId="0" nodeType="withEffect">
                                  <p:stCondLst>
                                    <p:cond delay="0"/>
                                  </p:stCondLst>
                                  <p:childTnLst>
                                    <p:set>
                                      <p:cBhvr>
                                        <p:cTn id="20" dur="1" fill="hold">
                                          <p:stCondLst>
                                            <p:cond delay="0"/>
                                          </p:stCondLst>
                                        </p:cTn>
                                        <p:tgtEl>
                                          <p:spTgt spid="204802">
                                            <p:txEl>
                                              <p:pRg st="4" end="4"/>
                                            </p:txEl>
                                          </p:spTgt>
                                        </p:tgtEl>
                                        <p:attrNameLst>
                                          <p:attrName>style.visibility</p:attrName>
                                        </p:attrNameLst>
                                      </p:cBhvr>
                                      <p:to>
                                        <p:strVal val="visible"/>
                                      </p:to>
                                    </p:set>
                                    <p:animEffect transition="in" filter="strips(upRight)">
                                      <p:cBhvr>
                                        <p:cTn id="21" dur="500"/>
                                        <p:tgtEl>
                                          <p:spTgt spid="204802">
                                            <p:txEl>
                                              <p:pRg st="4" end="4"/>
                                            </p:txEl>
                                          </p:spTgt>
                                        </p:tgtEl>
                                      </p:cBhvr>
                                    </p:animEffect>
                                  </p:childTnLst>
                                </p:cTn>
                              </p:par>
                              <p:par>
                                <p:cTn id="22" presetID="18" presetClass="entr" presetSubtype="3" fill="hold" grpId="0" nodeType="withEffect">
                                  <p:stCondLst>
                                    <p:cond delay="0"/>
                                  </p:stCondLst>
                                  <p:childTnLst>
                                    <p:set>
                                      <p:cBhvr>
                                        <p:cTn id="23" dur="1" fill="hold">
                                          <p:stCondLst>
                                            <p:cond delay="0"/>
                                          </p:stCondLst>
                                        </p:cTn>
                                        <p:tgtEl>
                                          <p:spTgt spid="204802">
                                            <p:txEl>
                                              <p:pRg st="5" end="5"/>
                                            </p:txEl>
                                          </p:spTgt>
                                        </p:tgtEl>
                                        <p:attrNameLst>
                                          <p:attrName>style.visibility</p:attrName>
                                        </p:attrNameLst>
                                      </p:cBhvr>
                                      <p:to>
                                        <p:strVal val="visible"/>
                                      </p:to>
                                    </p:set>
                                    <p:animEffect transition="in" filter="strips(upRight)">
                                      <p:cBhvr>
                                        <p:cTn id="24" dur="500"/>
                                        <p:tgtEl>
                                          <p:spTgt spid="2048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204802" name="Rectangle 2"/>
          <p:cNvSpPr>
            <a:spLocks noChangeArrowheads="1"/>
          </p:cNvSpPr>
          <p:nvPr/>
        </p:nvSpPr>
        <p:spPr bwMode="auto">
          <a:xfrm>
            <a:off x="276225" y="692696"/>
            <a:ext cx="8688263" cy="4832092"/>
          </a:xfrm>
          <a:prstGeom prst="rect">
            <a:avLst/>
          </a:prstGeom>
          <a:noFill/>
          <a:ln w="9525">
            <a:noFill/>
            <a:miter lim="800000"/>
            <a:headEnd/>
            <a:tailEnd/>
          </a:ln>
        </p:spPr>
        <p:txBody>
          <a:bodyPr wrap="square">
            <a:spAutoFit/>
          </a:bodyPr>
          <a:lstStyle/>
          <a:p>
            <a:pPr eaLnBrk="1" hangingPunct="1"/>
            <a:r>
              <a:rPr lang="en-US" altLang="zh-CN" sz="2800" b="1" dirty="0" smtClean="0">
                <a:solidFill>
                  <a:srgbClr val="0033CC"/>
                </a:solidFill>
                <a:latin typeface="华文楷体" pitchFamily="2" charset="-122"/>
                <a:ea typeface="华文楷体" pitchFamily="2" charset="-122"/>
              </a:rPr>
              <a:t>3</a:t>
            </a:r>
            <a:r>
              <a:rPr lang="zh-CN" altLang="zh-CN" sz="2800" b="1" dirty="0" smtClean="0">
                <a:solidFill>
                  <a:srgbClr val="0033CC"/>
                </a:solidFill>
                <a:latin typeface="华文楷体" pitchFamily="2" charset="-122"/>
                <a:ea typeface="华文楷体" pitchFamily="2" charset="-122"/>
              </a:rPr>
              <a:t>、 </a:t>
            </a:r>
            <a:r>
              <a:rPr lang="zh-CN" altLang="zh-CN" sz="2800" b="1" dirty="0">
                <a:solidFill>
                  <a:srgbClr val="0033CC"/>
                </a:solidFill>
                <a:latin typeface="华文楷体" pitchFamily="2" charset="-122"/>
                <a:ea typeface="华文楷体" pitchFamily="2" charset="-122"/>
              </a:rPr>
              <a:t>ISBN条形码</a:t>
            </a:r>
            <a:r>
              <a:rPr lang="zh-CN" altLang="en-US" sz="2800" b="1" dirty="0">
                <a:solidFill>
                  <a:srgbClr val="0033CC"/>
                </a:solidFill>
                <a:latin typeface="华文楷体" pitchFamily="2" charset="-122"/>
                <a:ea typeface="华文楷体" pitchFamily="2" charset="-122"/>
              </a:rPr>
              <a:t>  </a:t>
            </a:r>
            <a:endParaRPr lang="en-US" altLang="zh-CN" sz="2800" b="1" dirty="0">
              <a:solidFill>
                <a:srgbClr val="0033CC"/>
              </a:solidFill>
              <a:latin typeface="华文楷体" pitchFamily="2" charset="-122"/>
              <a:ea typeface="华文楷体" pitchFamily="2" charset="-122"/>
            </a:endParaRPr>
          </a:p>
          <a:p>
            <a:pPr eaLnBrk="1" hangingPunct="1"/>
            <a:r>
              <a:rPr lang="en-US" altLang="zh-CN" sz="2800" b="1" dirty="0">
                <a:latin typeface="华文楷体" pitchFamily="2" charset="-122"/>
                <a:ea typeface="华文楷体" pitchFamily="2" charset="-122"/>
              </a:rPr>
              <a:t>   </a:t>
            </a:r>
            <a:r>
              <a:rPr lang="zh-CN" altLang="zh-CN" sz="2800" b="1" dirty="0" smtClean="0">
                <a:latin typeface="华文楷体" pitchFamily="2" charset="-122"/>
                <a:ea typeface="华文楷体" pitchFamily="2" charset="-122"/>
              </a:rPr>
              <a:t>ISBN</a:t>
            </a:r>
            <a:r>
              <a:rPr lang="zh-CN" altLang="en-US" sz="2800" b="1" dirty="0" smtClean="0">
                <a:latin typeface="华文楷体" pitchFamily="2" charset="-122"/>
                <a:ea typeface="华文楷体" pitchFamily="2" charset="-122"/>
              </a:rPr>
              <a:t>（</a:t>
            </a:r>
            <a:r>
              <a:rPr lang="zh-CN" altLang="zh-CN" sz="2800" b="1" dirty="0" smtClean="0">
                <a:latin typeface="华文楷体" pitchFamily="2" charset="-122"/>
                <a:ea typeface="华文楷体" pitchFamily="2" charset="-122"/>
              </a:rPr>
              <a:t>International </a:t>
            </a:r>
            <a:r>
              <a:rPr lang="zh-CN" altLang="zh-CN" sz="2800" b="1" dirty="0">
                <a:latin typeface="华文楷体" pitchFamily="2" charset="-122"/>
                <a:ea typeface="华文楷体" pitchFamily="2" charset="-122"/>
              </a:rPr>
              <a:t>Standard of Book </a:t>
            </a:r>
            <a:r>
              <a:rPr lang="zh-CN" altLang="zh-CN" sz="2800" b="1" dirty="0" smtClean="0">
                <a:latin typeface="华文楷体" pitchFamily="2" charset="-122"/>
                <a:ea typeface="华文楷体" pitchFamily="2" charset="-122"/>
              </a:rPr>
              <a:t>Number</a:t>
            </a:r>
            <a:r>
              <a:rPr lang="zh-CN" altLang="en-US" sz="2800" b="1" dirty="0" smtClean="0">
                <a:latin typeface="华文楷体" pitchFamily="2" charset="-122"/>
                <a:ea typeface="华文楷体" pitchFamily="2" charset="-122"/>
              </a:rPr>
              <a:t>）</a:t>
            </a:r>
            <a:r>
              <a:rPr lang="zh-CN" altLang="zh-CN" sz="2800" b="1" dirty="0" smtClean="0">
                <a:latin typeface="华文楷体" pitchFamily="2" charset="-122"/>
                <a:ea typeface="华文楷体" pitchFamily="2" charset="-122"/>
              </a:rPr>
              <a:t>，</a:t>
            </a:r>
            <a:r>
              <a:rPr lang="zh-CN" altLang="zh-CN" sz="2800" b="1" dirty="0" smtClean="0">
                <a:solidFill>
                  <a:schemeClr val="accent1">
                    <a:lumMod val="75000"/>
                  </a:schemeClr>
                </a:solidFill>
                <a:latin typeface="华文楷体" pitchFamily="2" charset="-122"/>
                <a:ea typeface="华文楷体" pitchFamily="2" charset="-122"/>
              </a:rPr>
              <a:t>国际标准</a:t>
            </a:r>
            <a:r>
              <a:rPr lang="zh-CN" altLang="zh-CN" sz="2800" b="1" dirty="0">
                <a:solidFill>
                  <a:schemeClr val="accent1">
                    <a:lumMod val="75000"/>
                  </a:schemeClr>
                </a:solidFill>
                <a:latin typeface="华文楷体" pitchFamily="2" charset="-122"/>
                <a:ea typeface="华文楷体" pitchFamily="2" charset="-122"/>
              </a:rPr>
              <a:t>图书编号</a:t>
            </a:r>
            <a:r>
              <a:rPr lang="zh-CN" altLang="zh-CN" sz="2800" b="1" dirty="0" smtClean="0">
                <a:latin typeface="华文楷体" pitchFamily="2" charset="-122"/>
                <a:ea typeface="华文楷体" pitchFamily="2" charset="-122"/>
              </a:rPr>
              <a:t>。是</a:t>
            </a:r>
            <a:r>
              <a:rPr lang="zh-CN" altLang="zh-CN" sz="2800" b="1" dirty="0">
                <a:latin typeface="华文楷体" pitchFamily="2" charset="-122"/>
                <a:ea typeface="华文楷体" pitchFamily="2" charset="-122"/>
              </a:rPr>
              <a:t>国际通用的图书或</a:t>
            </a:r>
            <a:r>
              <a:rPr lang="zh-CN" altLang="zh-CN" sz="2800" b="1" dirty="0" smtClean="0">
                <a:latin typeface="华文楷体" pitchFamily="2" charset="-122"/>
                <a:ea typeface="华文楷体" pitchFamily="2" charset="-122"/>
              </a:rPr>
              <a:t>独立出版物</a:t>
            </a:r>
            <a:r>
              <a:rPr lang="zh-CN" altLang="zh-CN" sz="2800" b="1" dirty="0">
                <a:latin typeface="华文楷体" pitchFamily="2" charset="-122"/>
                <a:ea typeface="华文楷体" pitchFamily="2" charset="-122"/>
              </a:rPr>
              <a:t>（除定期出版的期刊）代码。原有ISBN长度为10位，国际标准化组织（ISO</a:t>
            </a:r>
            <a:r>
              <a:rPr lang="zh-CN"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于</a:t>
            </a:r>
            <a:r>
              <a:rPr lang="zh-CN" altLang="zh-CN" sz="2800" b="1" dirty="0" smtClean="0">
                <a:latin typeface="华文楷体" pitchFamily="2" charset="-122"/>
                <a:ea typeface="华文楷体" pitchFamily="2" charset="-122"/>
              </a:rPr>
              <a:t>2002年1月</a:t>
            </a:r>
            <a:r>
              <a:rPr lang="zh-CN" altLang="zh-CN" sz="2800" b="1" dirty="0">
                <a:latin typeface="华文楷体" pitchFamily="2" charset="-122"/>
                <a:ea typeface="华文楷体" pitchFamily="2" charset="-122"/>
              </a:rPr>
              <a:t>着手对ISBN进行修订，由10位编码升至13位，并已于2007年1月1日起在全球开始实施。</a:t>
            </a:r>
            <a:endParaRPr lang="en-US" altLang="zh-CN" sz="2800" b="1" dirty="0">
              <a:latin typeface="华文楷体" pitchFamily="2" charset="-122"/>
              <a:ea typeface="华文楷体" pitchFamily="2" charset="-122"/>
            </a:endParaRPr>
          </a:p>
          <a:p>
            <a:pPr eaLnBrk="1" hangingPunct="1"/>
            <a:r>
              <a:rPr lang="en-US" altLang="zh-CN" sz="2800" b="1" dirty="0">
                <a:latin typeface="华文楷体" pitchFamily="2" charset="-122"/>
                <a:ea typeface="华文楷体" pitchFamily="2" charset="-122"/>
              </a:rPr>
              <a:t>    </a:t>
            </a:r>
            <a:r>
              <a:rPr lang="zh-CN" altLang="zh-CN" sz="2800" b="1" dirty="0">
                <a:latin typeface="华文楷体" pitchFamily="2" charset="-122"/>
                <a:ea typeface="华文楷体" pitchFamily="2" charset="-122"/>
              </a:rPr>
              <a:t>10位ISBN码由</a:t>
            </a:r>
            <a:r>
              <a:rPr lang="zh-CN" altLang="zh-CN" sz="2800" b="1" dirty="0">
                <a:solidFill>
                  <a:schemeClr val="accent4">
                    <a:lumMod val="60000"/>
                    <a:lumOff val="40000"/>
                  </a:schemeClr>
                </a:solidFill>
                <a:latin typeface="华文楷体" pitchFamily="2" charset="-122"/>
                <a:ea typeface="华文楷体" pitchFamily="2" charset="-122"/>
              </a:rPr>
              <a:t>组号</a:t>
            </a:r>
            <a:r>
              <a:rPr lang="zh-CN" altLang="zh-CN" sz="2800" b="1" dirty="0">
                <a:latin typeface="华文楷体" pitchFamily="2" charset="-122"/>
                <a:ea typeface="华文楷体" pitchFamily="2" charset="-122"/>
              </a:rPr>
              <a:t>、</a:t>
            </a:r>
            <a:r>
              <a:rPr lang="zh-CN" altLang="zh-CN" sz="2800" b="1" dirty="0">
                <a:solidFill>
                  <a:schemeClr val="accent4">
                    <a:lumMod val="60000"/>
                    <a:lumOff val="40000"/>
                  </a:schemeClr>
                </a:solidFill>
                <a:latin typeface="华文楷体" pitchFamily="2" charset="-122"/>
                <a:ea typeface="华文楷体" pitchFamily="2" charset="-122"/>
              </a:rPr>
              <a:t>出版社代码</a:t>
            </a:r>
            <a:r>
              <a:rPr lang="zh-CN" altLang="zh-CN" sz="2800" b="1" dirty="0">
                <a:latin typeface="华文楷体" pitchFamily="2" charset="-122"/>
                <a:ea typeface="华文楷体" pitchFamily="2" charset="-122"/>
              </a:rPr>
              <a:t>、</a:t>
            </a:r>
            <a:r>
              <a:rPr lang="zh-CN" altLang="zh-CN" sz="2800" b="1" dirty="0">
                <a:solidFill>
                  <a:schemeClr val="accent4">
                    <a:lumMod val="60000"/>
                    <a:lumOff val="40000"/>
                  </a:schemeClr>
                </a:solidFill>
                <a:latin typeface="华文楷体" pitchFamily="2" charset="-122"/>
                <a:ea typeface="华文楷体" pitchFamily="2" charset="-122"/>
              </a:rPr>
              <a:t>书序码</a:t>
            </a:r>
            <a:r>
              <a:rPr lang="zh-CN" altLang="zh-CN" sz="2800" b="1" dirty="0">
                <a:latin typeface="华文楷体" pitchFamily="2" charset="-122"/>
                <a:ea typeface="华文楷体" pitchFamily="2" charset="-122"/>
              </a:rPr>
              <a:t>和</a:t>
            </a:r>
            <a:r>
              <a:rPr lang="zh-CN" altLang="zh-CN" sz="2800" b="1" dirty="0">
                <a:solidFill>
                  <a:schemeClr val="accent4">
                    <a:lumMod val="60000"/>
                    <a:lumOff val="40000"/>
                  </a:schemeClr>
                </a:solidFill>
                <a:latin typeface="华文楷体" pitchFamily="2" charset="-122"/>
                <a:ea typeface="华文楷体" pitchFamily="2" charset="-122"/>
              </a:rPr>
              <a:t>校验码</a:t>
            </a:r>
            <a:r>
              <a:rPr lang="zh-CN" altLang="zh-CN" sz="2800" b="1" dirty="0">
                <a:latin typeface="华文楷体" pitchFamily="2" charset="-122"/>
                <a:ea typeface="华文楷体" pitchFamily="2" charset="-122"/>
              </a:rPr>
              <a:t>组成，中间用“-”相连，变为13位ISBN码则是在原有10位ISBN码前</a:t>
            </a:r>
            <a:r>
              <a:rPr lang="zh-CN" altLang="zh-CN" sz="2800" b="1" dirty="0">
                <a:solidFill>
                  <a:schemeClr val="accent4">
                    <a:lumMod val="60000"/>
                    <a:lumOff val="40000"/>
                  </a:schemeClr>
                </a:solidFill>
                <a:latin typeface="华文楷体" pitchFamily="2" charset="-122"/>
                <a:ea typeface="华文楷体" pitchFamily="2" charset="-122"/>
              </a:rPr>
              <a:t>加上3位EAN的图书编码978</a:t>
            </a:r>
            <a:r>
              <a:rPr lang="zh-CN"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如下图中</a:t>
            </a:r>
            <a:r>
              <a:rPr lang="zh-CN" altLang="zh-CN" sz="2800" b="1" dirty="0" smtClean="0">
                <a:latin typeface="华文楷体" pitchFamily="2" charset="-122"/>
                <a:ea typeface="华文楷体" pitchFamily="2" charset="-122"/>
              </a:rPr>
              <a:t>原</a:t>
            </a:r>
            <a:r>
              <a:rPr lang="zh-CN" altLang="zh-CN" sz="2800" b="1" dirty="0">
                <a:latin typeface="华文楷体" pitchFamily="2" charset="-122"/>
                <a:ea typeface="华文楷体" pitchFamily="2" charset="-122"/>
              </a:rPr>
              <a:t>10位ISBN码为</a:t>
            </a:r>
            <a:r>
              <a:rPr lang="zh-CN" altLang="zh-CN" sz="2800" b="1" dirty="0" smtClean="0">
                <a:latin typeface="华文楷体" pitchFamily="2" charset="-122"/>
                <a:ea typeface="华文楷体" pitchFamily="2" charset="-122"/>
              </a:rPr>
              <a:t>7-04-038</a:t>
            </a:r>
            <a:r>
              <a:rPr lang="en-US" altLang="zh-CN" sz="2800" b="1" dirty="0" smtClean="0">
                <a:latin typeface="华文楷体" pitchFamily="2" charset="-122"/>
                <a:ea typeface="华文楷体" pitchFamily="2" charset="-122"/>
              </a:rPr>
              <a:t>3</a:t>
            </a:r>
            <a:r>
              <a:rPr lang="zh-CN" altLang="zh-CN" sz="2800" b="1" dirty="0" smtClean="0">
                <a:latin typeface="华文楷体" pitchFamily="2" charset="-122"/>
                <a:ea typeface="华文楷体" pitchFamily="2" charset="-122"/>
              </a:rPr>
              <a:t>74</a:t>
            </a:r>
            <a:r>
              <a:rPr lang="zh-CN" altLang="zh-CN" sz="2800" b="1" dirty="0">
                <a:latin typeface="华文楷体" pitchFamily="2" charset="-122"/>
                <a:ea typeface="华文楷体" pitchFamily="2" charset="-122"/>
              </a:rPr>
              <a:t>-4</a:t>
            </a:r>
            <a:r>
              <a:rPr lang="zh-CN" altLang="zh-CN" sz="2800" b="1" dirty="0" smtClean="0">
                <a:latin typeface="华文楷体" pitchFamily="2" charset="-122"/>
                <a:ea typeface="华文楷体" pitchFamily="2" charset="-122"/>
              </a:rPr>
              <a:t>，前面</a:t>
            </a:r>
            <a:r>
              <a:rPr lang="zh-CN" altLang="en-US" sz="2800" b="1" dirty="0" smtClean="0">
                <a:latin typeface="华文楷体" pitchFamily="2" charset="-122"/>
                <a:ea typeface="华文楷体" pitchFamily="2" charset="-122"/>
              </a:rPr>
              <a:t>再</a:t>
            </a:r>
            <a:r>
              <a:rPr lang="zh-CN" altLang="zh-CN" sz="2800" b="1" dirty="0" smtClean="0">
                <a:latin typeface="华文楷体" pitchFamily="2" charset="-122"/>
                <a:ea typeface="华文楷体" pitchFamily="2" charset="-122"/>
              </a:rPr>
              <a:t>添加</a:t>
            </a:r>
            <a:r>
              <a:rPr lang="zh-CN" altLang="zh-CN" sz="2800" b="1" dirty="0">
                <a:latin typeface="华文楷体" pitchFamily="2" charset="-122"/>
                <a:ea typeface="华文楷体" pitchFamily="2" charset="-122"/>
              </a:rPr>
              <a:t>978前缀码。</a:t>
            </a:r>
          </a:p>
        </p:txBody>
      </p:sp>
      <p:sp>
        <p:nvSpPr>
          <p:cNvPr id="135173"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5175" name="Rectangle 7"/>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5177" name="Rectangle 9"/>
          <p:cNvSpPr>
            <a:spLocks noChangeArrowheads="1"/>
          </p:cNvSpPr>
          <p:nvPr/>
        </p:nvSpPr>
        <p:spPr bwMode="auto">
          <a:xfrm>
            <a:off x="6434138" y="46402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pic>
        <p:nvPicPr>
          <p:cNvPr id="7" name="图片 6"/>
          <p:cNvPicPr>
            <a:picLocks noChangeAspect="1" noChangeArrowheads="1"/>
          </p:cNvPicPr>
          <p:nvPr/>
        </p:nvPicPr>
        <p:blipFill>
          <a:blip r:embed="rId2" cstate="print"/>
          <a:srcRect/>
          <a:stretch>
            <a:fillRect/>
          </a:stretch>
        </p:blipFill>
        <p:spPr bwMode="auto">
          <a:xfrm>
            <a:off x="6228184" y="5445224"/>
            <a:ext cx="2665412" cy="1266825"/>
          </a:xfrm>
          <a:prstGeom prst="rect">
            <a:avLst/>
          </a:prstGeom>
          <a:noFill/>
          <a:ln w="9525">
            <a:noFill/>
            <a:miter lim="800000"/>
            <a:headEnd/>
            <a:tailEnd/>
          </a:ln>
        </p:spPr>
      </p:pic>
      <p:cxnSp>
        <p:nvCxnSpPr>
          <p:cNvPr id="9" name="直接连接符 8"/>
          <p:cNvCxnSpPr/>
          <p:nvPr/>
        </p:nvCxnSpPr>
        <p:spPr bwMode="auto">
          <a:xfrm>
            <a:off x="6228184" y="6669360"/>
            <a:ext cx="72008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Effect transition="in" filter="strips(upRight)">
                                      <p:cBhvr>
                                        <p:cTn id="17" dur="500"/>
                                        <p:tgtEl>
                                          <p:spTgt spid="2048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722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5" name="Rectangle 9"/>
          <p:cNvSpPr>
            <a:spLocks noChangeArrowheads="1"/>
          </p:cNvSpPr>
          <p:nvPr/>
        </p:nvSpPr>
        <p:spPr bwMode="auto">
          <a:xfrm>
            <a:off x="6858000" y="27606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64521" name="TextBox 11"/>
          <p:cNvSpPr txBox="1">
            <a:spLocks noChangeArrowheads="1"/>
          </p:cNvSpPr>
          <p:nvPr/>
        </p:nvSpPr>
        <p:spPr bwMode="auto">
          <a:xfrm>
            <a:off x="107504" y="682972"/>
            <a:ext cx="4248150" cy="585788"/>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.5.2 </a:t>
            </a:r>
            <a:r>
              <a:rPr lang="en-US" altLang="zh-CN" b="1" dirty="0" smtClean="0">
                <a:solidFill>
                  <a:schemeClr val="accent2">
                    <a:lumMod val="50000"/>
                  </a:schemeClr>
                </a:solidFill>
                <a:latin typeface="华文楷体" pitchFamily="2" charset="-122"/>
                <a:ea typeface="华文楷体" pitchFamily="2" charset="-122"/>
              </a:rPr>
              <a:t> </a:t>
            </a:r>
            <a:r>
              <a:rPr lang="zh-CN" altLang="en-US" b="1" dirty="0" smtClean="0">
                <a:solidFill>
                  <a:schemeClr val="accent2">
                    <a:lumMod val="50000"/>
                  </a:schemeClr>
                </a:solidFill>
                <a:latin typeface="华文楷体" pitchFamily="2" charset="-122"/>
                <a:ea typeface="华文楷体" pitchFamily="2" charset="-122"/>
              </a:rPr>
              <a:t>二</a:t>
            </a:r>
            <a:r>
              <a:rPr lang="zh-CN" altLang="en-US" b="1" dirty="0">
                <a:solidFill>
                  <a:schemeClr val="accent2">
                    <a:lumMod val="50000"/>
                  </a:schemeClr>
                </a:solidFill>
                <a:latin typeface="华文楷体" pitchFamily="2" charset="-122"/>
                <a:ea typeface="华文楷体" pitchFamily="2" charset="-122"/>
              </a:rPr>
              <a:t>维条形码 </a:t>
            </a:r>
            <a:endParaRPr lang="zh-CN" altLang="zh-CN" b="1" dirty="0">
              <a:solidFill>
                <a:schemeClr val="accent2">
                  <a:lumMod val="50000"/>
                </a:schemeClr>
              </a:solidFill>
              <a:latin typeface="华文楷体" pitchFamily="2" charset="-122"/>
              <a:ea typeface="华文楷体" pitchFamily="2" charset="-122"/>
            </a:endParaRPr>
          </a:p>
        </p:txBody>
      </p:sp>
      <p:sp>
        <p:nvSpPr>
          <p:cNvPr id="64522" name="TextBox 12"/>
          <p:cNvSpPr txBox="1">
            <a:spLocks noChangeArrowheads="1"/>
          </p:cNvSpPr>
          <p:nvPr/>
        </p:nvSpPr>
        <p:spPr bwMode="auto">
          <a:xfrm>
            <a:off x="106363" y="1268760"/>
            <a:ext cx="8858125" cy="3477875"/>
          </a:xfrm>
          <a:prstGeom prst="rect">
            <a:avLst/>
          </a:prstGeom>
          <a:noFill/>
          <a:ln w="9525">
            <a:noFill/>
            <a:miter lim="800000"/>
            <a:headEnd/>
            <a:tailEnd/>
          </a:ln>
        </p:spPr>
        <p:txBody>
          <a:bodyPr wrap="square">
            <a:spAutoFit/>
          </a:bodyPr>
          <a:lstStyle/>
          <a:p>
            <a:pPr eaLnBrk="1" hangingPunct="1">
              <a:spcBef>
                <a:spcPts val="600"/>
              </a:spcBef>
            </a:pPr>
            <a:r>
              <a:rPr lang="zh-CN" altLang="en-US" sz="3000" b="1" dirty="0">
                <a:latin typeface="华文楷体" pitchFamily="2" charset="-122"/>
                <a:ea typeface="华文楷体" pitchFamily="2" charset="-122"/>
              </a:rPr>
              <a:t>    二维条形码（</a:t>
            </a:r>
            <a:r>
              <a:rPr lang="zh-CN" altLang="en-US" sz="3000" b="1" dirty="0">
                <a:solidFill>
                  <a:srgbClr val="0033CC"/>
                </a:solidFill>
                <a:latin typeface="华文楷体" pitchFamily="2" charset="-122"/>
                <a:ea typeface="华文楷体" pitchFamily="2" charset="-122"/>
              </a:rPr>
              <a:t>二维码</a:t>
            </a:r>
            <a:r>
              <a:rPr lang="zh-CN" altLang="en-US" sz="3000" b="1" dirty="0">
                <a:latin typeface="华文楷体" pitchFamily="2" charset="-122"/>
                <a:ea typeface="华文楷体" pitchFamily="2" charset="-122"/>
              </a:rPr>
              <a:t>）是用某种特定的几何图形按一定规律在平面（二维方向）分布的黑白相间的</a:t>
            </a:r>
            <a:r>
              <a:rPr lang="zh-CN" altLang="en-US" sz="3000" b="1" dirty="0" smtClean="0">
                <a:latin typeface="华文楷体" pitchFamily="2" charset="-122"/>
                <a:ea typeface="华文楷体" pitchFamily="2" charset="-122"/>
              </a:rPr>
              <a:t>图形中记录</a:t>
            </a:r>
            <a:r>
              <a:rPr lang="zh-CN" altLang="en-US" sz="3000" b="1" dirty="0">
                <a:latin typeface="华文楷体" pitchFamily="2" charset="-122"/>
                <a:ea typeface="华文楷体" pitchFamily="2" charset="-122"/>
              </a:rPr>
              <a:t>数据符号</a:t>
            </a:r>
            <a:r>
              <a:rPr lang="zh-CN" altLang="en-US" sz="3000" b="1" dirty="0" smtClean="0">
                <a:latin typeface="华文楷体" pitchFamily="2" charset="-122"/>
                <a:ea typeface="华文楷体" pitchFamily="2" charset="-122"/>
              </a:rPr>
              <a:t>信息。</a:t>
            </a:r>
            <a:endParaRPr lang="en-US" altLang="zh-CN" sz="3000" b="1" dirty="0" smtClean="0">
              <a:latin typeface="华文楷体" pitchFamily="2" charset="-122"/>
              <a:ea typeface="华文楷体" pitchFamily="2" charset="-122"/>
            </a:endParaRPr>
          </a:p>
          <a:p>
            <a:pPr eaLnBrk="1" hangingPunct="1">
              <a:spcBef>
                <a:spcPts val="600"/>
              </a:spcBef>
            </a:pPr>
            <a:r>
              <a:rPr lang="zh-CN" altLang="en-US" sz="3000" b="1" dirty="0" smtClean="0">
                <a:latin typeface="华文楷体" pitchFamily="2" charset="-122"/>
                <a:ea typeface="华文楷体" pitchFamily="2" charset="-122"/>
              </a:rPr>
              <a:t>    二</a:t>
            </a:r>
            <a:r>
              <a:rPr lang="zh-CN" altLang="en-US" sz="3000" b="1" dirty="0">
                <a:latin typeface="华文楷体" pitchFamily="2" charset="-122"/>
                <a:ea typeface="华文楷体" pitchFamily="2" charset="-122"/>
              </a:rPr>
              <a:t>维</a:t>
            </a:r>
            <a:r>
              <a:rPr lang="zh-CN" altLang="en-US" sz="3000" b="1" dirty="0" smtClean="0">
                <a:latin typeface="华文楷体" pitchFamily="2" charset="-122"/>
                <a:ea typeface="华文楷体" pitchFamily="2" charset="-122"/>
              </a:rPr>
              <a:t>码的存储</a:t>
            </a:r>
            <a:r>
              <a:rPr lang="zh-CN" altLang="en-US" sz="3000" b="1" dirty="0">
                <a:latin typeface="华文楷体" pitchFamily="2" charset="-122"/>
                <a:ea typeface="华文楷体" pitchFamily="2" charset="-122"/>
              </a:rPr>
              <a:t>量远远高于一维条形码，一个邮戳大小的二维码可存储数千个字符信息。</a:t>
            </a:r>
          </a:p>
          <a:p>
            <a:pPr eaLnBrk="1" hangingPunct="1">
              <a:spcBef>
                <a:spcPts val="600"/>
              </a:spcBef>
            </a:pPr>
            <a:r>
              <a:rPr lang="zh-CN" altLang="en-US" sz="3000" b="1" dirty="0">
                <a:latin typeface="华文楷体" pitchFamily="2" charset="-122"/>
                <a:ea typeface="华文楷体" pitchFamily="2" charset="-122"/>
              </a:rPr>
              <a:t>    相比一维条形码，二维码是一种更高级的条码格式。</a:t>
            </a:r>
          </a:p>
        </p:txBody>
      </p:sp>
      <p:sp>
        <p:nvSpPr>
          <p:cNvPr id="64523" name="TextBox 13"/>
          <p:cNvSpPr txBox="1">
            <a:spLocks noChangeArrowheads="1"/>
          </p:cNvSpPr>
          <p:nvPr/>
        </p:nvSpPr>
        <p:spPr bwMode="auto">
          <a:xfrm>
            <a:off x="107504" y="4853478"/>
            <a:ext cx="8856984" cy="1815882"/>
          </a:xfrm>
          <a:prstGeom prst="rect">
            <a:avLst/>
          </a:prstGeom>
          <a:noFill/>
          <a:ln w="9525">
            <a:noFill/>
            <a:miter lim="800000"/>
            <a:headEnd/>
            <a:tailEnd/>
          </a:ln>
        </p:spPr>
        <p:txBody>
          <a:bodyPr wrap="square">
            <a:spAutoFit/>
          </a:bodyPr>
          <a:lstStyle/>
          <a:p>
            <a:pPr eaLnBrk="1" hangingPunct="1"/>
            <a:r>
              <a:rPr lang="zh-CN" altLang="en-US" sz="2800" b="1" dirty="0">
                <a:solidFill>
                  <a:srgbClr val="002060"/>
                </a:solidFill>
                <a:latin typeface="华文楷体" pitchFamily="2" charset="-122"/>
                <a:ea typeface="华文楷体" pitchFamily="2" charset="-122"/>
              </a:rPr>
              <a:t>    随着移动互联网及智能终端的发展，二维码应用已经触及到我们生活的方方面面，</a:t>
            </a:r>
            <a:r>
              <a:rPr lang="zh-CN" altLang="en-US" sz="2800" b="1" dirty="0" smtClean="0">
                <a:solidFill>
                  <a:srgbClr val="002060"/>
                </a:solidFill>
                <a:latin typeface="华文楷体" pitchFamily="2" charset="-122"/>
                <a:ea typeface="华文楷体" pitchFamily="2" charset="-122"/>
              </a:rPr>
              <a:t>如用手机扫描二</a:t>
            </a:r>
            <a:r>
              <a:rPr lang="zh-CN" altLang="en-US" sz="2800" b="1" dirty="0">
                <a:solidFill>
                  <a:srgbClr val="002060"/>
                </a:solidFill>
                <a:latin typeface="华文楷体" pitchFamily="2" charset="-122"/>
                <a:ea typeface="华文楷体" pitchFamily="2" charset="-122"/>
              </a:rPr>
              <a:t>维</a:t>
            </a:r>
            <a:r>
              <a:rPr lang="zh-CN" altLang="en-US" sz="2800" b="1" dirty="0" smtClean="0">
                <a:solidFill>
                  <a:srgbClr val="002060"/>
                </a:solidFill>
                <a:latin typeface="华文楷体" pitchFamily="2" charset="-122"/>
                <a:ea typeface="华文楷体" pitchFamily="2" charset="-122"/>
              </a:rPr>
              <a:t>码可以进行上网、登录网页、获取或发送信息、交换资料、移动支付等操作。</a:t>
            </a:r>
            <a:endParaRPr lang="zh-CN" altLang="en-US" sz="2800" b="1" dirty="0">
              <a:solidFill>
                <a:srgbClr val="00206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2.1</a:t>
            </a:r>
            <a:r>
              <a:rPr kumimoji="0" lang="zh-CN" altLang="en-US" b="1" dirty="0" smtClean="0">
                <a:solidFill>
                  <a:srgbClr val="FFFF00"/>
                </a:solidFill>
                <a:latin typeface="方正姚体" pitchFamily="2" charset="-122"/>
                <a:ea typeface="方正姚体" pitchFamily="2" charset="-122"/>
              </a:rPr>
              <a:t>计算机中基于“实现计算”的数制及其转换</a:t>
            </a:r>
            <a:endParaRPr kumimoji="0" lang="zh-CN" altLang="en-US" b="1" dirty="0">
              <a:solidFill>
                <a:srgbClr val="FFFF00"/>
              </a:solidFill>
              <a:latin typeface="方正姚体" pitchFamily="2" charset="-122"/>
              <a:ea typeface="方正姚体" pitchFamily="2" charset="-122"/>
            </a:endParaRPr>
          </a:p>
        </p:txBody>
      </p:sp>
      <p:sp>
        <p:nvSpPr>
          <p:cNvPr id="116744" name="Text Box 8"/>
          <p:cNvSpPr txBox="1">
            <a:spLocks noChangeArrowheads="1"/>
          </p:cNvSpPr>
          <p:nvPr/>
        </p:nvSpPr>
        <p:spPr bwMode="auto">
          <a:xfrm>
            <a:off x="214313" y="642938"/>
            <a:ext cx="3781425" cy="584775"/>
          </a:xfrm>
          <a:prstGeom prst="rect">
            <a:avLst/>
          </a:prstGeom>
          <a:noFill/>
          <a:ln w="9525" algn="ctr">
            <a:noFill/>
            <a:miter lim="800000"/>
            <a:headEnd/>
            <a:tailEnd/>
          </a:ln>
        </p:spPr>
        <p:txBody>
          <a:bodyPr>
            <a:spAutoFit/>
          </a:bodyPr>
          <a:lstStyle/>
          <a:p>
            <a:pPr eaLnBrk="1" hangingPunct="1">
              <a:spcBef>
                <a:spcPct val="50000"/>
              </a:spcBef>
            </a:pPr>
            <a:r>
              <a:rPr lang="en-US" altLang="zh-CN" b="1" dirty="0">
                <a:solidFill>
                  <a:schemeClr val="accent2">
                    <a:lumMod val="75000"/>
                  </a:schemeClr>
                </a:solidFill>
                <a:latin typeface="华文楷体" pitchFamily="2" charset="-122"/>
                <a:ea typeface="华文楷体" pitchFamily="2" charset="-122"/>
              </a:rPr>
              <a:t>2.1.2 </a:t>
            </a:r>
            <a:r>
              <a:rPr lang="zh-CN" altLang="en-US" b="1" dirty="0">
                <a:solidFill>
                  <a:schemeClr val="accent2">
                    <a:lumMod val="75000"/>
                  </a:schemeClr>
                </a:solidFill>
                <a:latin typeface="华文楷体" pitchFamily="2" charset="-122"/>
                <a:ea typeface="华文楷体" pitchFamily="2" charset="-122"/>
              </a:rPr>
              <a:t>各种数制表示</a:t>
            </a:r>
            <a:endParaRPr lang="zh-CN" altLang="en-US" dirty="0">
              <a:solidFill>
                <a:schemeClr val="accent2">
                  <a:lumMod val="75000"/>
                </a:schemeClr>
              </a:solidFill>
              <a:latin typeface="华文楷体" pitchFamily="2" charset="-122"/>
              <a:ea typeface="华文楷体" pitchFamily="2" charset="-122"/>
            </a:endParaRPr>
          </a:p>
        </p:txBody>
      </p:sp>
      <p:sp>
        <p:nvSpPr>
          <p:cNvPr id="9240" name="Text Box 24"/>
          <p:cNvSpPr txBox="1">
            <a:spLocks noChangeArrowheads="1"/>
          </p:cNvSpPr>
          <p:nvPr/>
        </p:nvSpPr>
        <p:spPr bwMode="auto">
          <a:xfrm>
            <a:off x="571472" y="1473891"/>
            <a:ext cx="7991475" cy="586957"/>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zh-CN" altLang="en-US" b="1" dirty="0">
                <a:solidFill>
                  <a:srgbClr val="7030A0"/>
                </a:solidFill>
                <a:latin typeface="华文新魏" pitchFamily="2" charset="-122"/>
                <a:ea typeface="华文新魏" pitchFamily="2" charset="-122"/>
              </a:rPr>
              <a:t>二进位制有致命的</a:t>
            </a:r>
            <a:r>
              <a:rPr lang="zh-CN" altLang="en-US" b="1" dirty="0" smtClean="0">
                <a:solidFill>
                  <a:srgbClr val="7030A0"/>
                </a:solidFill>
                <a:latin typeface="华文新魏" pitchFamily="2" charset="-122"/>
                <a:ea typeface="华文新魏" pitchFamily="2" charset="-122"/>
              </a:rPr>
              <a:t>弱点</a:t>
            </a:r>
            <a:r>
              <a:rPr lang="en-US" altLang="zh-CN" b="1" dirty="0" smtClean="0">
                <a:solidFill>
                  <a:srgbClr val="7030A0"/>
                </a:solidFill>
                <a:latin typeface="华文新魏" pitchFamily="2" charset="-122"/>
                <a:ea typeface="华文新魏" pitchFamily="2" charset="-122"/>
              </a:rPr>
              <a:t>——</a:t>
            </a:r>
            <a:r>
              <a:rPr lang="zh-CN" altLang="en-US" b="1" dirty="0" smtClean="0">
                <a:solidFill>
                  <a:srgbClr val="7030A0"/>
                </a:solidFill>
                <a:latin typeface="华文新魏" pitchFamily="2" charset="-122"/>
                <a:ea typeface="华文新魏" pitchFamily="2" charset="-122"/>
              </a:rPr>
              <a:t>书写</a:t>
            </a:r>
            <a:r>
              <a:rPr lang="zh-CN" altLang="en-US" b="1" dirty="0">
                <a:solidFill>
                  <a:srgbClr val="7030A0"/>
                </a:solidFill>
                <a:latin typeface="华文新魏" pitchFamily="2" charset="-122"/>
                <a:ea typeface="华文新魏" pitchFamily="2" charset="-122"/>
              </a:rPr>
              <a:t>特别</a:t>
            </a:r>
            <a:r>
              <a:rPr lang="zh-CN" altLang="en-US" b="1" dirty="0" smtClean="0">
                <a:solidFill>
                  <a:srgbClr val="7030A0"/>
                </a:solidFill>
                <a:latin typeface="华文新魏" pitchFamily="2" charset="-122"/>
                <a:ea typeface="华文新魏" pitchFamily="2" charset="-122"/>
              </a:rPr>
              <a:t>冗长</a:t>
            </a:r>
            <a:endParaRPr lang="zh-CN" altLang="en-US" b="1" dirty="0">
              <a:solidFill>
                <a:srgbClr val="7030A0"/>
              </a:solidFill>
              <a:latin typeface="华文新魏" pitchFamily="2" charset="-122"/>
              <a:ea typeface="华文新魏" pitchFamily="2" charset="-122"/>
            </a:endParaRPr>
          </a:p>
        </p:txBody>
      </p:sp>
      <p:sp>
        <p:nvSpPr>
          <p:cNvPr id="9" name="Text Box 24"/>
          <p:cNvSpPr txBox="1">
            <a:spLocks noChangeArrowheads="1"/>
          </p:cNvSpPr>
          <p:nvPr/>
        </p:nvSpPr>
        <p:spPr bwMode="auto">
          <a:xfrm>
            <a:off x="642910" y="4581128"/>
            <a:ext cx="7991475" cy="1571842"/>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spcBef>
                <a:spcPct val="50000"/>
              </a:spcBef>
              <a:defRPr/>
            </a:pPr>
            <a:r>
              <a:rPr lang="zh-CN" altLang="en-US" b="1" dirty="0" smtClean="0">
                <a:latin typeface="华文楷体" pitchFamily="2" charset="-122"/>
                <a:ea typeface="华文楷体" pitchFamily="2" charset="-122"/>
              </a:rPr>
              <a:t>为了</a:t>
            </a:r>
            <a:r>
              <a:rPr lang="zh-CN" altLang="en-US" b="1" dirty="0">
                <a:latin typeface="华文楷体" pitchFamily="2" charset="-122"/>
                <a:ea typeface="华文楷体" pitchFamily="2" charset="-122"/>
              </a:rPr>
              <a:t>解决这个问题，在计算机的理论和应用中还使用两种辅助的进位</a:t>
            </a:r>
            <a:r>
              <a:rPr lang="zh-CN" altLang="en-US" b="1" dirty="0" smtClean="0">
                <a:latin typeface="华文楷体" pitchFamily="2" charset="-122"/>
                <a:ea typeface="华文楷体" pitchFamily="2" charset="-122"/>
              </a:rPr>
              <a:t>制：</a:t>
            </a:r>
            <a:r>
              <a:rPr lang="zh-CN" altLang="en-US" b="1" dirty="0" smtClean="0">
                <a:solidFill>
                  <a:srgbClr val="0033CC"/>
                </a:solidFill>
                <a:latin typeface="华文楷体" pitchFamily="2" charset="-122"/>
                <a:ea typeface="华文楷体" pitchFamily="2" charset="-122"/>
              </a:rPr>
              <a:t>八</a:t>
            </a:r>
            <a:r>
              <a:rPr lang="zh-CN" altLang="en-US" b="1" dirty="0">
                <a:solidFill>
                  <a:srgbClr val="0033CC"/>
                </a:solidFill>
                <a:latin typeface="华文楷体" pitchFamily="2" charset="-122"/>
                <a:ea typeface="华文楷体" pitchFamily="2" charset="-122"/>
              </a:rPr>
              <a:t>进位制</a:t>
            </a:r>
            <a:r>
              <a:rPr lang="zh-CN" altLang="en-US" b="1" dirty="0">
                <a:latin typeface="华文楷体" pitchFamily="2" charset="-122"/>
                <a:ea typeface="华文楷体" pitchFamily="2" charset="-122"/>
              </a:rPr>
              <a:t>和</a:t>
            </a:r>
            <a:r>
              <a:rPr lang="zh-CN" altLang="en-US" b="1" dirty="0">
                <a:solidFill>
                  <a:srgbClr val="0033CC"/>
                </a:solidFill>
                <a:latin typeface="华文楷体" pitchFamily="2" charset="-122"/>
                <a:ea typeface="华文楷体" pitchFamily="2" charset="-122"/>
              </a:rPr>
              <a:t>十六进位制</a:t>
            </a:r>
          </a:p>
        </p:txBody>
      </p:sp>
      <p:sp>
        <p:nvSpPr>
          <p:cNvPr id="10" name="TextBox 9"/>
          <p:cNvSpPr txBox="1"/>
          <p:nvPr/>
        </p:nvSpPr>
        <p:spPr>
          <a:xfrm>
            <a:off x="1142976" y="2786058"/>
            <a:ext cx="7000956" cy="1569660"/>
          </a:xfrm>
          <a:prstGeom prst="rect">
            <a:avLst/>
          </a:prstGeom>
          <a:noFill/>
        </p:spPr>
        <p:txBody>
          <a:bodyPr wrap="square" rtlCol="0">
            <a:spAutoFit/>
          </a:bodyPr>
          <a:lstStyle/>
          <a:p>
            <a:r>
              <a:rPr lang="zh-CN" altLang="en-US" b="1" dirty="0" smtClean="0">
                <a:latin typeface="华文楷体" pitchFamily="2" charset="-122"/>
                <a:ea typeface="华文楷体" pitchFamily="2" charset="-122"/>
              </a:rPr>
              <a:t>十进制                             二进制</a:t>
            </a:r>
            <a:endParaRPr lang="en-US" altLang="zh-CN" b="1" dirty="0">
              <a:latin typeface="华文楷体" pitchFamily="2" charset="-122"/>
              <a:ea typeface="华文楷体" pitchFamily="2" charset="-122"/>
            </a:endParaRPr>
          </a:p>
          <a:p>
            <a:r>
              <a:rPr lang="en-US" b="1" dirty="0" smtClean="0">
                <a:latin typeface="华文楷体" pitchFamily="2" charset="-122"/>
                <a:ea typeface="华文楷体" pitchFamily="2" charset="-122"/>
              </a:rPr>
              <a:t>100000                   11000011010100000</a:t>
            </a:r>
            <a:endParaRPr lang="en-US" b="1" dirty="0">
              <a:latin typeface="华文楷体" pitchFamily="2" charset="-122"/>
              <a:ea typeface="华文楷体" pitchFamily="2" charset="-122"/>
            </a:endParaRPr>
          </a:p>
          <a:p>
            <a:r>
              <a:rPr lang="en-US" altLang="zh-CN" b="1" dirty="0" smtClean="0">
                <a:latin typeface="华文楷体" pitchFamily="2" charset="-122"/>
                <a:ea typeface="华文楷体" pitchFamily="2" charset="-122"/>
              </a:rPr>
              <a:t>    </a:t>
            </a:r>
            <a:r>
              <a:rPr lang="en-US" altLang="zh-CN" b="1" dirty="0" smtClean="0">
                <a:solidFill>
                  <a:srgbClr val="FF0000"/>
                </a:solidFill>
                <a:latin typeface="华文楷体" pitchFamily="2" charset="-122"/>
                <a:ea typeface="华文楷体" pitchFamily="2" charset="-122"/>
              </a:rPr>
              <a:t>6</a:t>
            </a:r>
            <a:r>
              <a:rPr lang="zh-CN" altLang="en-US" b="1" dirty="0" smtClean="0">
                <a:solidFill>
                  <a:srgbClr val="FF0000"/>
                </a:solidFill>
                <a:latin typeface="华文楷体" pitchFamily="2" charset="-122"/>
                <a:ea typeface="华文楷体" pitchFamily="2" charset="-122"/>
              </a:rPr>
              <a:t>位                                  </a:t>
            </a:r>
            <a:r>
              <a:rPr lang="en-US" altLang="zh-CN" b="1" dirty="0" smtClean="0">
                <a:solidFill>
                  <a:srgbClr val="FF0000"/>
                </a:solidFill>
                <a:latin typeface="华文楷体" pitchFamily="2" charset="-122"/>
                <a:ea typeface="华文楷体" pitchFamily="2" charset="-122"/>
              </a:rPr>
              <a:t>17</a:t>
            </a:r>
            <a:r>
              <a:rPr lang="zh-CN" altLang="en-US" b="1" dirty="0" smtClean="0">
                <a:solidFill>
                  <a:srgbClr val="FF0000"/>
                </a:solidFill>
                <a:latin typeface="华文楷体" pitchFamily="2" charset="-122"/>
                <a:ea typeface="华文楷体" pitchFamily="2" charset="-122"/>
              </a:rPr>
              <a:t>位</a:t>
            </a:r>
            <a:endParaRPr lang="zh-CN" altLang="en-US"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722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5" name="Rectangle 9"/>
          <p:cNvSpPr>
            <a:spLocks noChangeArrowheads="1"/>
          </p:cNvSpPr>
          <p:nvPr/>
        </p:nvSpPr>
        <p:spPr bwMode="auto">
          <a:xfrm>
            <a:off x="6858000" y="27606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2" name="文本框 13"/>
          <p:cNvSpPr txBox="1">
            <a:spLocks noChangeArrowheads="1"/>
          </p:cNvSpPr>
          <p:nvPr/>
        </p:nvSpPr>
        <p:spPr bwMode="auto">
          <a:xfrm>
            <a:off x="5946621" y="3861048"/>
            <a:ext cx="2276475" cy="2522560"/>
          </a:xfrm>
          <a:prstGeom prst="rect">
            <a:avLst/>
          </a:prstGeom>
          <a:solidFill>
            <a:srgbClr val="FFFFFF"/>
          </a:solidFill>
          <a:ln w="6350">
            <a:solidFill>
              <a:srgbClr val="000000"/>
            </a:solidFill>
            <a:miter lim="800000"/>
            <a:headEnd/>
            <a:tailEnd/>
          </a:ln>
        </p:spPr>
        <p:txBody>
          <a:bodyPr/>
          <a:lstStyle/>
          <a:p>
            <a:pPr algn="just" eaLnBrk="1" hangingPunct="1"/>
            <a:endParaRPr lang="zh-CN" altLang="en-US" sz="10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endParaRPr lang="en-US" altLang="zh-CN" sz="900"/>
          </a:p>
          <a:p>
            <a:pPr algn="ctr" eaLnBrk="1" hangingPunct="1"/>
            <a:r>
              <a:rPr lang="zh-CN" altLang="en-US" sz="900" noProof="1"/>
              <a:t>图</a:t>
            </a:r>
            <a:r>
              <a:rPr lang="zh-CN" altLang="zh-CN" sz="900" noProof="1"/>
              <a:t>2-4 </a:t>
            </a:r>
            <a:r>
              <a:rPr lang="zh-CN" altLang="en-US" sz="900" noProof="1"/>
              <a:t>二维码示意图</a:t>
            </a:r>
            <a:endParaRPr lang="zh-CN" altLang="en-US" sz="1000"/>
          </a:p>
          <a:p>
            <a:pPr algn="ctr" eaLnBrk="1" hangingPunct="1"/>
            <a:endParaRPr lang="zh-CN" altLang="en-US"/>
          </a:p>
        </p:txBody>
      </p:sp>
      <p:pic>
        <p:nvPicPr>
          <p:cNvPr id="13" name="图片 5"/>
          <p:cNvPicPr>
            <a:picLocks noChangeAspect="1" noChangeArrowheads="1"/>
          </p:cNvPicPr>
          <p:nvPr/>
        </p:nvPicPr>
        <p:blipFill>
          <a:blip r:embed="rId2" cstate="print"/>
          <a:srcRect/>
          <a:stretch>
            <a:fillRect/>
          </a:stretch>
        </p:blipFill>
        <p:spPr bwMode="auto">
          <a:xfrm>
            <a:off x="6062508" y="4005510"/>
            <a:ext cx="2016125" cy="2005013"/>
          </a:xfrm>
          <a:prstGeom prst="rect">
            <a:avLst/>
          </a:prstGeom>
          <a:noFill/>
          <a:ln w="9525">
            <a:noFill/>
            <a:miter lim="800000"/>
            <a:headEnd/>
            <a:tailEnd/>
          </a:ln>
        </p:spPr>
      </p:pic>
      <p:sp>
        <p:nvSpPr>
          <p:cNvPr id="14" name="Rectangle 11"/>
          <p:cNvSpPr>
            <a:spLocks noChangeArrowheads="1"/>
          </p:cNvSpPr>
          <p:nvPr/>
        </p:nvSpPr>
        <p:spPr bwMode="auto">
          <a:xfrm>
            <a:off x="6241220" y="5970711"/>
            <a:ext cx="1730259" cy="402291"/>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zh-CN" altLang="en-US" sz="2000" b="1" dirty="0" smtClean="0">
                <a:solidFill>
                  <a:srgbClr val="7030A0"/>
                </a:solidFill>
                <a:latin typeface="方正姚体" pitchFamily="2" charset="-122"/>
                <a:ea typeface="方正姚体" pitchFamily="2" charset="-122"/>
              </a:rPr>
              <a:t>矩阵式二</a:t>
            </a:r>
            <a:r>
              <a:rPr lang="zh-CN" altLang="en-US" sz="2000" b="1" dirty="0">
                <a:solidFill>
                  <a:srgbClr val="7030A0"/>
                </a:solidFill>
                <a:latin typeface="方正姚体" pitchFamily="2" charset="-122"/>
                <a:ea typeface="方正姚体" pitchFamily="2" charset="-122"/>
              </a:rPr>
              <a:t>维</a:t>
            </a:r>
            <a:r>
              <a:rPr lang="zh-CN" altLang="en-US" sz="2000" b="1" dirty="0" smtClean="0">
                <a:solidFill>
                  <a:srgbClr val="7030A0"/>
                </a:solidFill>
                <a:latin typeface="方正姚体" pitchFamily="2" charset="-122"/>
                <a:ea typeface="方正姚体" pitchFamily="2" charset="-122"/>
              </a:rPr>
              <a:t>码</a:t>
            </a:r>
            <a:endParaRPr lang="zh-CN" altLang="en-US" sz="2000" b="1" dirty="0">
              <a:solidFill>
                <a:srgbClr val="7030A0"/>
              </a:solidFill>
              <a:latin typeface="方正姚体" pitchFamily="2" charset="-122"/>
              <a:ea typeface="方正姚体" pitchFamily="2" charset="-122"/>
            </a:endParaRPr>
          </a:p>
        </p:txBody>
      </p:sp>
      <p:sp>
        <p:nvSpPr>
          <p:cNvPr id="15" name="文本框 13"/>
          <p:cNvSpPr txBox="1">
            <a:spLocks noChangeArrowheads="1"/>
          </p:cNvSpPr>
          <p:nvPr/>
        </p:nvSpPr>
        <p:spPr bwMode="auto">
          <a:xfrm>
            <a:off x="3347864" y="4526220"/>
            <a:ext cx="2276475" cy="1857388"/>
          </a:xfrm>
          <a:prstGeom prst="rect">
            <a:avLst/>
          </a:prstGeom>
          <a:solidFill>
            <a:srgbClr val="FFFFFF"/>
          </a:solidFill>
          <a:ln w="6350">
            <a:solidFill>
              <a:srgbClr val="000000"/>
            </a:solidFill>
            <a:miter lim="800000"/>
            <a:headEnd/>
            <a:tailEnd/>
          </a:ln>
        </p:spPr>
        <p:txBody>
          <a:bodyPr/>
          <a:lstStyle/>
          <a:p>
            <a:pPr algn="just" eaLnBrk="1" hangingPunct="1"/>
            <a:endParaRPr lang="zh-CN" altLang="en-US" sz="10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en-US" altLang="zh-CN" sz="900" dirty="0"/>
          </a:p>
          <a:p>
            <a:pPr algn="ctr" eaLnBrk="1" hangingPunct="1"/>
            <a:endParaRPr lang="zh-CN" altLang="en-US" dirty="0"/>
          </a:p>
        </p:txBody>
      </p:sp>
      <p:pic>
        <p:nvPicPr>
          <p:cNvPr id="111618" name="图片 1"/>
          <p:cNvPicPr>
            <a:picLocks noChangeAspect="1" noChangeArrowheads="1"/>
          </p:cNvPicPr>
          <p:nvPr/>
        </p:nvPicPr>
        <p:blipFill>
          <a:blip r:embed="rId3" cstate="print"/>
          <a:srcRect/>
          <a:stretch>
            <a:fillRect/>
          </a:stretch>
        </p:blipFill>
        <p:spPr bwMode="auto">
          <a:xfrm>
            <a:off x="3414172" y="4825652"/>
            <a:ext cx="2116837" cy="857256"/>
          </a:xfrm>
          <a:prstGeom prst="rect">
            <a:avLst/>
          </a:prstGeom>
          <a:noFill/>
          <a:ln w="9525">
            <a:noFill/>
            <a:miter lim="800000"/>
            <a:headEnd/>
            <a:tailEnd/>
          </a:ln>
        </p:spPr>
      </p:pic>
      <p:sp>
        <p:nvSpPr>
          <p:cNvPr id="17" name="Rectangle 11"/>
          <p:cNvSpPr>
            <a:spLocks noChangeArrowheads="1"/>
          </p:cNvSpPr>
          <p:nvPr/>
        </p:nvSpPr>
        <p:spPr bwMode="auto">
          <a:xfrm>
            <a:off x="3540852" y="5980252"/>
            <a:ext cx="1730259" cy="402291"/>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a:defRPr/>
            </a:pPr>
            <a:r>
              <a:rPr lang="zh-CN" altLang="en-US" sz="2000" b="1" dirty="0" smtClean="0">
                <a:solidFill>
                  <a:srgbClr val="7030A0"/>
                </a:solidFill>
                <a:latin typeface="方正姚体" pitchFamily="2" charset="-122"/>
                <a:ea typeface="方正姚体" pitchFamily="2" charset="-122"/>
              </a:rPr>
              <a:t>堆叠式二</a:t>
            </a:r>
            <a:r>
              <a:rPr lang="zh-CN" altLang="en-US" sz="2000" b="1" dirty="0">
                <a:solidFill>
                  <a:srgbClr val="7030A0"/>
                </a:solidFill>
                <a:latin typeface="方正姚体" pitchFamily="2" charset="-122"/>
                <a:ea typeface="方正姚体" pitchFamily="2" charset="-122"/>
              </a:rPr>
              <a:t>维</a:t>
            </a:r>
            <a:r>
              <a:rPr lang="zh-CN" altLang="en-US" sz="2000" b="1" dirty="0" smtClean="0">
                <a:solidFill>
                  <a:srgbClr val="7030A0"/>
                </a:solidFill>
                <a:latin typeface="方正姚体" pitchFamily="2" charset="-122"/>
                <a:ea typeface="方正姚体" pitchFamily="2" charset="-122"/>
              </a:rPr>
              <a:t>码</a:t>
            </a:r>
            <a:endParaRPr lang="zh-CN" altLang="en-US" sz="2000" b="1" dirty="0">
              <a:solidFill>
                <a:srgbClr val="7030A0"/>
              </a:solidFill>
              <a:latin typeface="方正姚体" pitchFamily="2" charset="-122"/>
              <a:ea typeface="方正姚体" pitchFamily="2" charset="-122"/>
            </a:endParaRPr>
          </a:p>
        </p:txBody>
      </p:sp>
      <p:graphicFrame>
        <p:nvGraphicFramePr>
          <p:cNvPr id="18" name="表格 17"/>
          <p:cNvGraphicFramePr>
            <a:graphicFrameLocks noGrp="1"/>
          </p:cNvGraphicFramePr>
          <p:nvPr/>
        </p:nvGraphicFramePr>
        <p:xfrm>
          <a:off x="179512" y="1412776"/>
          <a:ext cx="8784976" cy="2133600"/>
        </p:xfrm>
        <a:graphic>
          <a:graphicData uri="http://schemas.openxmlformats.org/drawingml/2006/table">
            <a:tbl>
              <a:tblPr/>
              <a:tblGrid>
                <a:gridCol w="2570128"/>
                <a:gridCol w="3065914"/>
                <a:gridCol w="3148934"/>
              </a:tblGrid>
              <a:tr h="304800">
                <a:tc>
                  <a:txBody>
                    <a:bodyPr/>
                    <a:lstStyle/>
                    <a:p>
                      <a:pPr indent="269875" algn="ctr">
                        <a:spcAft>
                          <a:spcPts val="0"/>
                        </a:spcAft>
                      </a:pPr>
                      <a:r>
                        <a:rPr lang="zh-CN" sz="2000" b="1" kern="100" dirty="0">
                          <a:solidFill>
                            <a:schemeClr val="accent2">
                              <a:lumMod val="75000"/>
                            </a:schemeClr>
                          </a:solidFill>
                          <a:latin typeface="华文楷体" pitchFamily="2" charset="-122"/>
                          <a:ea typeface="华文楷体" pitchFamily="2" charset="-122"/>
                        </a:rPr>
                        <a:t>对比项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r>
                        <a:rPr lang="zh-CN" sz="2000" b="1" kern="100" dirty="0">
                          <a:solidFill>
                            <a:schemeClr val="accent2">
                              <a:lumMod val="75000"/>
                            </a:schemeClr>
                          </a:solidFill>
                          <a:latin typeface="华文楷体" pitchFamily="2" charset="-122"/>
                          <a:ea typeface="华文楷体" pitchFamily="2" charset="-122"/>
                        </a:rPr>
                        <a:t>一维条形码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spcAft>
                          <a:spcPts val="0"/>
                        </a:spcAft>
                      </a:pPr>
                      <a:r>
                        <a:rPr lang="zh-CN" sz="2000" b="1" kern="100" dirty="0">
                          <a:solidFill>
                            <a:schemeClr val="accent2">
                              <a:lumMod val="75000"/>
                            </a:schemeClr>
                          </a:solidFill>
                          <a:latin typeface="华文楷体" pitchFamily="2" charset="-122"/>
                          <a:ea typeface="华文楷体" pitchFamily="2" charset="-122"/>
                        </a:rPr>
                        <a:t>二维条形码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密度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容量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存储类别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数字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数字、字符、文字、图片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纠错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仅探测错误，不纠错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具备不同安全等级的纠错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安全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不具备加密功能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可加密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957">
                <a:tc>
                  <a:txBody>
                    <a:bodyPr/>
                    <a:lstStyle/>
                    <a:p>
                      <a:pPr marL="0" indent="0" algn="ctr">
                        <a:spcAft>
                          <a:spcPts val="0"/>
                        </a:spcAft>
                      </a:pPr>
                      <a:r>
                        <a:rPr lang="zh-CN" sz="2000" b="1" kern="100" dirty="0">
                          <a:solidFill>
                            <a:schemeClr val="accent2">
                              <a:lumMod val="75000"/>
                            </a:schemeClr>
                          </a:solidFill>
                          <a:latin typeface="华文楷体" pitchFamily="2" charset="-122"/>
                          <a:ea typeface="华文楷体" pitchFamily="2" charset="-122"/>
                        </a:rPr>
                        <a:t>主要用途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标识物品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spcAft>
                          <a:spcPts val="0"/>
                        </a:spcAft>
                      </a:pPr>
                      <a:r>
                        <a:rPr lang="zh-CN" sz="2000" b="1" kern="100" dirty="0">
                          <a:latin typeface="华文楷体" pitchFamily="2" charset="-122"/>
                          <a:ea typeface="华文楷体" pitchFamily="2" charset="-122"/>
                        </a:rPr>
                        <a:t>描述物品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TextBox 18"/>
          <p:cNvSpPr txBox="1"/>
          <p:nvPr/>
        </p:nvSpPr>
        <p:spPr>
          <a:xfrm>
            <a:off x="1475656" y="764704"/>
            <a:ext cx="6120680" cy="523220"/>
          </a:xfrm>
          <a:prstGeom prst="rect">
            <a:avLst/>
          </a:prstGeom>
          <a:noFill/>
        </p:spPr>
        <p:txBody>
          <a:bodyPr wrap="square" rtlCol="0">
            <a:spAutoFit/>
          </a:bodyPr>
          <a:lstStyle/>
          <a:p>
            <a:pPr algn="ctr"/>
            <a:r>
              <a:rPr lang="zh-CN" altLang="en-US" sz="2800" b="1" dirty="0" smtClean="0">
                <a:solidFill>
                  <a:srgbClr val="7030A0"/>
                </a:solidFill>
                <a:latin typeface="方正姚体" pitchFamily="2" charset="-122"/>
                <a:ea typeface="方正姚体" pitchFamily="2" charset="-122"/>
              </a:rPr>
              <a:t>一维条形码与二维条形码性能对比</a:t>
            </a:r>
            <a:endParaRPr lang="zh-CN" altLang="en-US" sz="2800" b="1" dirty="0">
              <a:solidFill>
                <a:srgbClr val="7030A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722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5" name="Rectangle 9"/>
          <p:cNvSpPr>
            <a:spLocks noChangeArrowheads="1"/>
          </p:cNvSpPr>
          <p:nvPr/>
        </p:nvSpPr>
        <p:spPr bwMode="auto">
          <a:xfrm>
            <a:off x="6858000" y="27606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64521" name="TextBox 11"/>
          <p:cNvSpPr txBox="1">
            <a:spLocks noChangeArrowheads="1"/>
          </p:cNvSpPr>
          <p:nvPr/>
        </p:nvSpPr>
        <p:spPr bwMode="auto">
          <a:xfrm>
            <a:off x="107504" y="692696"/>
            <a:ext cx="4248150" cy="585788"/>
          </a:xfrm>
          <a:prstGeom prst="rect">
            <a:avLst/>
          </a:prstGeom>
          <a:noFill/>
          <a:ln w="9525">
            <a:noFill/>
            <a:miter lim="800000"/>
            <a:headEnd/>
            <a:tailEnd/>
          </a:ln>
        </p:spPr>
        <p:txBody>
          <a:bodyPr wrap="square">
            <a:spAutoFit/>
          </a:bodyPr>
          <a:lstStyle/>
          <a:p>
            <a:pPr marL="0" lvl="2" eaLnBrk="1" hangingPunct="1"/>
            <a:r>
              <a:rPr lang="zh-CN" altLang="en-US" b="1" dirty="0">
                <a:solidFill>
                  <a:schemeClr val="accent2">
                    <a:lumMod val="50000"/>
                  </a:schemeClr>
                </a:solidFill>
                <a:latin typeface="华文楷体" pitchFamily="2" charset="-122"/>
                <a:ea typeface="华文楷体" pitchFamily="2" charset="-122"/>
              </a:rPr>
              <a:t>2</a:t>
            </a:r>
            <a:r>
              <a:rPr lang="en-US" altLang="zh-CN" b="1" dirty="0">
                <a:solidFill>
                  <a:schemeClr val="accent2">
                    <a:lumMod val="50000"/>
                  </a:schemeClr>
                </a:solidFill>
                <a:latin typeface="华文楷体" pitchFamily="2" charset="-122"/>
                <a:ea typeface="华文楷体" pitchFamily="2" charset="-122"/>
              </a:rPr>
              <a:t>.5.2 </a:t>
            </a:r>
            <a:r>
              <a:rPr lang="en-US" altLang="zh-CN" b="1" dirty="0" smtClean="0">
                <a:solidFill>
                  <a:schemeClr val="accent2">
                    <a:lumMod val="50000"/>
                  </a:schemeClr>
                </a:solidFill>
                <a:latin typeface="华文楷体" pitchFamily="2" charset="-122"/>
                <a:ea typeface="华文楷体" pitchFamily="2" charset="-122"/>
              </a:rPr>
              <a:t>RFID</a:t>
            </a:r>
            <a:r>
              <a:rPr lang="zh-CN" altLang="en-US" b="1" dirty="0" smtClean="0">
                <a:solidFill>
                  <a:schemeClr val="accent2">
                    <a:lumMod val="50000"/>
                  </a:schemeClr>
                </a:solidFill>
                <a:latin typeface="华文楷体" pitchFamily="2" charset="-122"/>
                <a:ea typeface="华文楷体" pitchFamily="2" charset="-122"/>
              </a:rPr>
              <a:t>技术</a:t>
            </a:r>
            <a:endParaRPr lang="zh-CN" altLang="zh-CN" b="1" dirty="0">
              <a:solidFill>
                <a:schemeClr val="accent2">
                  <a:lumMod val="50000"/>
                </a:schemeClr>
              </a:solidFill>
              <a:latin typeface="华文楷体" pitchFamily="2" charset="-122"/>
              <a:ea typeface="华文楷体" pitchFamily="2" charset="-122"/>
            </a:endParaRPr>
          </a:p>
        </p:txBody>
      </p:sp>
      <p:sp>
        <p:nvSpPr>
          <p:cNvPr id="16" name="TextBox 15"/>
          <p:cNvSpPr txBox="1"/>
          <p:nvPr/>
        </p:nvSpPr>
        <p:spPr>
          <a:xfrm>
            <a:off x="107504" y="1196752"/>
            <a:ext cx="8856984" cy="3046988"/>
          </a:xfrm>
          <a:prstGeom prst="rect">
            <a:avLst/>
          </a:prstGeom>
          <a:noFill/>
        </p:spPr>
        <p:txBody>
          <a:bodyPr wrap="square" rtlCol="0">
            <a:spAutoFit/>
          </a:bodyPr>
          <a:lstStyle/>
          <a:p>
            <a:pPr eaLnBrk="1" latinLnBrk="1" hangingPunct="1">
              <a:buClr>
                <a:srgbClr val="0033CC"/>
              </a:buClr>
              <a:buFont typeface="Wingdings" pitchFamily="2" charset="2"/>
              <a:buChar char="Ø"/>
            </a:pPr>
            <a:r>
              <a:rPr lang="en-US" sz="2400" b="1" dirty="0" smtClean="0">
                <a:solidFill>
                  <a:srgbClr val="0033CC"/>
                </a:solidFill>
                <a:latin typeface="华文楷体" pitchFamily="2" charset="-122"/>
                <a:ea typeface="华文楷体" pitchFamily="2" charset="-122"/>
              </a:rPr>
              <a:t>RFID</a:t>
            </a:r>
            <a:r>
              <a:rPr lang="zh-CN" altLang="en-US" sz="2400" b="1" dirty="0" smtClean="0">
                <a:latin typeface="华文楷体" pitchFamily="2" charset="-122"/>
                <a:ea typeface="华文楷体" pitchFamily="2" charset="-122"/>
              </a:rPr>
              <a:t>（</a:t>
            </a:r>
            <a:r>
              <a:rPr lang="en-US" sz="2400" b="1" dirty="0" smtClean="0">
                <a:latin typeface="华文楷体" pitchFamily="2" charset="-122"/>
                <a:ea typeface="华文楷体" pitchFamily="2" charset="-122"/>
              </a:rPr>
              <a:t>Radio Frequency Identification</a:t>
            </a:r>
            <a:r>
              <a:rPr lang="zh-CN" altLang="en-US" sz="2400" b="1" dirty="0" smtClean="0">
                <a:latin typeface="华文楷体" pitchFamily="2" charset="-122"/>
                <a:ea typeface="华文楷体" pitchFamily="2" charset="-122"/>
              </a:rPr>
              <a:t>，简称</a:t>
            </a:r>
            <a:r>
              <a:rPr lang="zh-CN" altLang="en-US" sz="2400" b="1" dirty="0" smtClean="0">
                <a:solidFill>
                  <a:srgbClr val="0033CC"/>
                </a:solidFill>
                <a:latin typeface="华文楷体" pitchFamily="2" charset="-122"/>
                <a:ea typeface="华文楷体" pitchFamily="2" charset="-122"/>
              </a:rPr>
              <a:t>射频识别</a:t>
            </a:r>
            <a:r>
              <a:rPr lang="zh-CN" altLang="en-US" sz="2400" b="1" dirty="0" smtClean="0">
                <a:latin typeface="华文楷体" pitchFamily="2" charset="-122"/>
                <a:ea typeface="华文楷体" pitchFamily="2" charset="-122"/>
              </a:rPr>
              <a:t>）技术是自动识别技术的一种。可通过无线射频方式进行</a:t>
            </a:r>
            <a:r>
              <a:rPr lang="zh-CN" altLang="en-US" sz="2400" b="1" dirty="0" smtClean="0">
                <a:solidFill>
                  <a:srgbClr val="0033CC"/>
                </a:solidFill>
                <a:latin typeface="华文楷体" pitchFamily="2" charset="-122"/>
                <a:ea typeface="华文楷体" pitchFamily="2" charset="-122"/>
              </a:rPr>
              <a:t>非接触双向数据通信</a:t>
            </a:r>
            <a:r>
              <a:rPr lang="zh-CN" altLang="en-US" sz="2400" b="1" dirty="0" smtClean="0">
                <a:latin typeface="华文楷体" pitchFamily="2" charset="-122"/>
                <a:ea typeface="华文楷体" pitchFamily="2" charset="-122"/>
              </a:rPr>
              <a:t>对目标加以识别。一个典型的</a:t>
            </a:r>
            <a:r>
              <a:rPr lang="en-US" sz="2400" b="1" dirty="0" smtClean="0">
                <a:latin typeface="华文楷体" pitchFamily="2" charset="-122"/>
                <a:ea typeface="华文楷体" pitchFamily="2" charset="-122"/>
              </a:rPr>
              <a:t>RFID</a:t>
            </a:r>
            <a:r>
              <a:rPr lang="zh-CN" altLang="en-US" sz="2400" b="1" dirty="0" smtClean="0">
                <a:latin typeface="华文楷体" pitchFamily="2" charset="-122"/>
                <a:ea typeface="华文楷体" pitchFamily="2" charset="-122"/>
              </a:rPr>
              <a:t>系统一般由</a:t>
            </a:r>
            <a:r>
              <a:rPr lang="en-US" sz="2400" b="1" dirty="0" smtClean="0">
                <a:solidFill>
                  <a:schemeClr val="accent1">
                    <a:lumMod val="75000"/>
                  </a:schemeClr>
                </a:solidFill>
                <a:latin typeface="华文楷体" pitchFamily="2" charset="-122"/>
                <a:ea typeface="华文楷体" pitchFamily="2" charset="-122"/>
              </a:rPr>
              <a:t>RFID</a:t>
            </a:r>
            <a:r>
              <a:rPr lang="zh-CN" altLang="en-US" sz="2400" b="1" dirty="0" smtClean="0">
                <a:solidFill>
                  <a:schemeClr val="accent1">
                    <a:lumMod val="75000"/>
                  </a:schemeClr>
                </a:solidFill>
                <a:latin typeface="华文楷体" pitchFamily="2" charset="-122"/>
                <a:ea typeface="华文楷体" pitchFamily="2" charset="-122"/>
              </a:rPr>
              <a:t>标签</a:t>
            </a:r>
            <a:r>
              <a:rPr lang="zh-CN" altLang="en-US" sz="2400" b="1" dirty="0" smtClean="0">
                <a:latin typeface="华文楷体" pitchFamily="2" charset="-122"/>
                <a:ea typeface="华文楷体" pitchFamily="2" charset="-122"/>
              </a:rPr>
              <a:t>（</a:t>
            </a:r>
            <a:r>
              <a:rPr lang="en-US" sz="2400" b="1" dirty="0" smtClean="0">
                <a:latin typeface="华文楷体" pitchFamily="2" charset="-122"/>
                <a:ea typeface="华文楷体" pitchFamily="2" charset="-122"/>
              </a:rPr>
              <a:t>tag</a:t>
            </a:r>
            <a:r>
              <a:rPr lang="zh-CN" altLang="en-US" sz="2400" b="1" dirty="0" smtClean="0">
                <a:latin typeface="华文楷体" pitchFamily="2" charset="-122"/>
                <a:ea typeface="华文楷体" pitchFamily="2" charset="-122"/>
              </a:rPr>
              <a:t>）、</a:t>
            </a:r>
            <a:r>
              <a:rPr lang="zh-CN" altLang="en-US" sz="2400" b="1" dirty="0" smtClean="0">
                <a:solidFill>
                  <a:schemeClr val="accent1">
                    <a:lumMod val="75000"/>
                  </a:schemeClr>
                </a:solidFill>
                <a:latin typeface="华文楷体" pitchFamily="2" charset="-122"/>
                <a:ea typeface="华文楷体" pitchFamily="2" charset="-122"/>
              </a:rPr>
              <a:t>读写器</a:t>
            </a:r>
            <a:r>
              <a:rPr lang="zh-CN" altLang="en-US" sz="2400" b="1" dirty="0" smtClean="0">
                <a:latin typeface="华文楷体" pitchFamily="2" charset="-122"/>
                <a:ea typeface="华文楷体" pitchFamily="2" charset="-122"/>
              </a:rPr>
              <a:t>（</a:t>
            </a:r>
            <a:r>
              <a:rPr lang="en-US" sz="2400" b="1" dirty="0" smtClean="0">
                <a:latin typeface="华文楷体" pitchFamily="2" charset="-122"/>
                <a:ea typeface="华文楷体" pitchFamily="2" charset="-122"/>
              </a:rPr>
              <a:t>reader</a:t>
            </a:r>
            <a:r>
              <a:rPr lang="zh-CN" altLang="en-US" sz="2400" b="1" dirty="0" smtClean="0">
                <a:latin typeface="华文楷体" pitchFamily="2" charset="-122"/>
                <a:ea typeface="华文楷体" pitchFamily="2" charset="-122"/>
              </a:rPr>
              <a:t>）以及</a:t>
            </a:r>
            <a:r>
              <a:rPr lang="zh-CN" altLang="en-US" sz="2400" b="1" dirty="0" smtClean="0">
                <a:solidFill>
                  <a:schemeClr val="accent1">
                    <a:lumMod val="75000"/>
                  </a:schemeClr>
                </a:solidFill>
                <a:latin typeface="华文楷体" pitchFamily="2" charset="-122"/>
                <a:ea typeface="华文楷体" pitchFamily="2" charset="-122"/>
              </a:rPr>
              <a:t>计算机系统</a:t>
            </a:r>
            <a:r>
              <a:rPr lang="zh-CN" altLang="en-US" sz="2400" b="1" dirty="0" smtClean="0">
                <a:latin typeface="华文楷体" pitchFamily="2" charset="-122"/>
                <a:ea typeface="华文楷体" pitchFamily="2" charset="-122"/>
              </a:rPr>
              <a:t>等部分组成。</a:t>
            </a:r>
          </a:p>
          <a:p>
            <a:pPr eaLnBrk="1" latinLnBrk="1" hangingPunct="1">
              <a:buClr>
                <a:srgbClr val="0033CC"/>
              </a:buClr>
              <a:buFont typeface="Wingdings" pitchFamily="2" charset="2"/>
              <a:buChar char="Ø"/>
            </a:pPr>
            <a:r>
              <a:rPr lang="zh-CN" altLang="en-US" sz="2400" b="1" dirty="0" smtClean="0">
                <a:latin typeface="华文楷体" pitchFamily="2" charset="-122"/>
                <a:ea typeface="华文楷体" pitchFamily="2" charset="-122"/>
              </a:rPr>
              <a:t>与传统的识别方式相比，</a:t>
            </a:r>
            <a:r>
              <a:rPr lang="en-US" sz="2400" b="1" dirty="0" smtClean="0">
                <a:latin typeface="华文楷体" pitchFamily="2" charset="-122"/>
                <a:ea typeface="华文楷体" pitchFamily="2" charset="-122"/>
              </a:rPr>
              <a:t>RFID</a:t>
            </a:r>
            <a:r>
              <a:rPr lang="zh-CN" altLang="en-US" sz="2400" b="1" dirty="0" smtClean="0">
                <a:latin typeface="华文楷体" pitchFamily="2" charset="-122"/>
                <a:ea typeface="华文楷体" pitchFamily="2" charset="-122"/>
              </a:rPr>
              <a:t>技术无需直接接触、光学可视、人工干预等方式即可完成信息输入和处理，且操作方便快捷。能够广泛应用于生产、物流、交通、运输、医疗、防伪、跟踪、设备和资产管理等需要收集和处理数据的应用领域。</a:t>
            </a:r>
            <a:endParaRPr lang="zh-CN" altLang="en-US" sz="2400" b="1" dirty="0">
              <a:latin typeface="华文楷体" pitchFamily="2" charset="-122"/>
              <a:ea typeface="华文楷体" pitchFamily="2" charset="-122"/>
            </a:endParaRPr>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89" name="Object 1"/>
          <p:cNvGraphicFramePr>
            <a:graphicFrameLocks noChangeAspect="1"/>
          </p:cNvGraphicFramePr>
          <p:nvPr/>
        </p:nvGraphicFramePr>
        <p:xfrm>
          <a:off x="179513" y="4293096"/>
          <a:ext cx="5256584" cy="2064862"/>
        </p:xfrm>
        <a:graphic>
          <a:graphicData uri="http://schemas.openxmlformats.org/presentationml/2006/ole">
            <p:oleObj spid="_x0000_s114689" name="Visio" r:id="rId3" imgW="3832646" imgH="1402650" progId="">
              <p:embed/>
            </p:oleObj>
          </a:graphicData>
        </a:graphic>
      </p:graphicFrame>
      <p:pic>
        <p:nvPicPr>
          <p:cNvPr id="114691" name="Picture 3" descr="sc_upload_file_sosep200729_29_rfid_300dpi_1465406"/>
          <p:cNvPicPr>
            <a:picLocks noChangeAspect="1" noChangeArrowheads="1"/>
          </p:cNvPicPr>
          <p:nvPr/>
        </p:nvPicPr>
        <p:blipFill>
          <a:blip r:embed="rId4" cstate="print"/>
          <a:srcRect/>
          <a:stretch>
            <a:fillRect/>
          </a:stretch>
        </p:blipFill>
        <p:spPr bwMode="auto">
          <a:xfrm>
            <a:off x="5580112" y="4149080"/>
            <a:ext cx="2857520" cy="2060144"/>
          </a:xfrm>
          <a:prstGeom prst="rect">
            <a:avLst/>
          </a:prstGeom>
          <a:noFill/>
          <a:ln w="9525">
            <a:noFill/>
            <a:miter lim="800000"/>
            <a:headEnd/>
            <a:tailEnd/>
          </a:ln>
        </p:spPr>
      </p:pic>
      <p:sp>
        <p:nvSpPr>
          <p:cNvPr id="20" name="TextBox 19"/>
          <p:cNvSpPr txBox="1"/>
          <p:nvPr/>
        </p:nvSpPr>
        <p:spPr>
          <a:xfrm>
            <a:off x="1643042" y="6228020"/>
            <a:ext cx="2857520" cy="369332"/>
          </a:xfrm>
          <a:prstGeom prst="rect">
            <a:avLst/>
          </a:prstGeom>
          <a:noFill/>
        </p:spPr>
        <p:txBody>
          <a:bodyPr wrap="square" rtlCol="0">
            <a:spAutoFit/>
          </a:bodyPr>
          <a:lstStyle/>
          <a:p>
            <a:r>
              <a:rPr lang="en-US" sz="1800" b="1" dirty="0" smtClean="0">
                <a:solidFill>
                  <a:srgbClr val="7030A0"/>
                </a:solidFill>
                <a:latin typeface="方正姚体" pitchFamily="2" charset="-122"/>
                <a:ea typeface="方正姚体" pitchFamily="2" charset="-122"/>
              </a:rPr>
              <a:t>RFID</a:t>
            </a:r>
            <a:r>
              <a:rPr lang="zh-CN" altLang="en-US" sz="1800" b="1" dirty="0" smtClean="0">
                <a:solidFill>
                  <a:srgbClr val="7030A0"/>
                </a:solidFill>
                <a:latin typeface="方正姚体" pitchFamily="2" charset="-122"/>
                <a:ea typeface="方正姚体" pitchFamily="2" charset="-122"/>
              </a:rPr>
              <a:t>系统组成示意图</a:t>
            </a:r>
            <a:endParaRPr lang="zh-CN" altLang="en-US" sz="1800" b="1" dirty="0">
              <a:solidFill>
                <a:srgbClr val="7030A0"/>
              </a:solidFill>
              <a:latin typeface="方正姚体" pitchFamily="2" charset="-122"/>
              <a:ea typeface="方正姚体" pitchFamily="2" charset="-122"/>
            </a:endParaRPr>
          </a:p>
        </p:txBody>
      </p:sp>
      <p:sp>
        <p:nvSpPr>
          <p:cNvPr id="21" name="TextBox 20"/>
          <p:cNvSpPr txBox="1"/>
          <p:nvPr/>
        </p:nvSpPr>
        <p:spPr>
          <a:xfrm>
            <a:off x="5076056" y="6381328"/>
            <a:ext cx="3888432" cy="369332"/>
          </a:xfrm>
          <a:prstGeom prst="rect">
            <a:avLst/>
          </a:prstGeom>
          <a:noFill/>
        </p:spPr>
        <p:txBody>
          <a:bodyPr wrap="square" rtlCol="0">
            <a:spAutoFit/>
          </a:bodyPr>
          <a:lstStyle/>
          <a:p>
            <a:r>
              <a:rPr lang="en-US" sz="1800" b="1" dirty="0" smtClean="0">
                <a:solidFill>
                  <a:srgbClr val="7030A0"/>
                </a:solidFill>
                <a:latin typeface="方正姚体" pitchFamily="2" charset="-122"/>
                <a:ea typeface="方正姚体" pitchFamily="2" charset="-122"/>
              </a:rPr>
              <a:t>RFID</a:t>
            </a:r>
            <a:r>
              <a:rPr lang="zh-CN" altLang="en-US" sz="1800" b="1" dirty="0" smtClean="0">
                <a:solidFill>
                  <a:srgbClr val="7030A0"/>
                </a:solidFill>
                <a:latin typeface="方正姚体" pitchFamily="2" charset="-122"/>
                <a:ea typeface="方正姚体" pitchFamily="2" charset="-122"/>
              </a:rPr>
              <a:t>读写器通过标签读取患者信息</a:t>
            </a:r>
            <a:endParaRPr lang="zh-CN" altLang="en-US" sz="1800" b="1" dirty="0">
              <a:solidFill>
                <a:srgbClr val="7030A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pPr>
            <a:r>
              <a:rPr kumimoji="0" lang="en-US" altLang="zh-CN" b="1" dirty="0">
                <a:solidFill>
                  <a:srgbClr val="FFFF00"/>
                </a:solidFill>
                <a:latin typeface="方正姚体" pitchFamily="2" charset="-122"/>
                <a:ea typeface="方正姚体" pitchFamily="2" charset="-122"/>
              </a:rPr>
              <a:t> </a:t>
            </a:r>
            <a:r>
              <a:rPr kumimoji="0" lang="en-US" altLang="zh-CN" b="1" dirty="0" smtClean="0">
                <a:solidFill>
                  <a:srgbClr val="FFFF00"/>
                </a:solidFill>
                <a:latin typeface="方正姚体" pitchFamily="2" charset="-122"/>
                <a:ea typeface="方正姚体" pitchFamily="2" charset="-122"/>
              </a:rPr>
              <a:t>2.5  </a:t>
            </a:r>
            <a:r>
              <a:rPr kumimoji="0" lang="zh-CN" altLang="en-US" b="1" dirty="0" smtClean="0">
                <a:solidFill>
                  <a:srgbClr val="FFFF00"/>
                </a:solidFill>
                <a:latin typeface="方正姚体" pitchFamily="2" charset="-122"/>
                <a:ea typeface="方正姚体" pitchFamily="2" charset="-122"/>
              </a:rPr>
              <a:t>条形码与</a:t>
            </a:r>
            <a:r>
              <a:rPr kumimoji="0" lang="en-US" altLang="zh-CN" b="1" dirty="0" smtClean="0">
                <a:solidFill>
                  <a:srgbClr val="FFFF00"/>
                </a:solidFill>
                <a:latin typeface="方正姚体" pitchFamily="2" charset="-122"/>
                <a:ea typeface="方正姚体" pitchFamily="2" charset="-122"/>
              </a:rPr>
              <a:t>RFID</a:t>
            </a:r>
            <a:endParaRPr kumimoji="0" lang="zh-CN" altLang="en-US" b="1" dirty="0">
              <a:solidFill>
                <a:srgbClr val="FFFF00"/>
              </a:solidFill>
              <a:latin typeface="方正姚体" pitchFamily="2" charset="-122"/>
              <a:ea typeface="方正姚体" pitchFamily="2" charset="-122"/>
            </a:endParaRPr>
          </a:p>
        </p:txBody>
      </p:sp>
      <p:sp>
        <p:nvSpPr>
          <p:cNvPr id="13722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37225" name="Rectangle 9"/>
          <p:cNvSpPr>
            <a:spLocks noChangeArrowheads="1"/>
          </p:cNvSpPr>
          <p:nvPr/>
        </p:nvSpPr>
        <p:spPr bwMode="auto">
          <a:xfrm>
            <a:off x="6858000" y="27606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6" name="TextBox 15"/>
          <p:cNvSpPr txBox="1"/>
          <p:nvPr/>
        </p:nvSpPr>
        <p:spPr>
          <a:xfrm>
            <a:off x="285720" y="692696"/>
            <a:ext cx="8643966" cy="5216813"/>
          </a:xfrm>
          <a:prstGeom prst="rect">
            <a:avLst/>
          </a:prstGeom>
          <a:noFill/>
        </p:spPr>
        <p:txBody>
          <a:bodyPr wrap="square" rtlCol="0">
            <a:spAutoFit/>
          </a:bodyPr>
          <a:lstStyle/>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rPr>
              <a:t>读写器通过天线发送出一定频率的射频信号；</a:t>
            </a:r>
          </a:p>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rPr>
              <a:t>当</a:t>
            </a:r>
            <a:r>
              <a:rPr lang="en-US" sz="2800" b="1" kern="100" dirty="0" smtClean="0">
                <a:latin typeface="华文楷体" pitchFamily="2" charset="-122"/>
                <a:ea typeface="华文楷体" pitchFamily="2" charset="-122"/>
              </a:rPr>
              <a:t>RFID</a:t>
            </a:r>
            <a:r>
              <a:rPr lang="zh-CN" altLang="en-US" sz="2800" b="1" kern="100" dirty="0" smtClean="0">
                <a:latin typeface="华文楷体" pitchFamily="2" charset="-122"/>
                <a:ea typeface="华文楷体" pitchFamily="2" charset="-122"/>
              </a:rPr>
              <a:t>标签进入读写器工作场时，其天线产生感应电流，从而</a:t>
            </a:r>
            <a:r>
              <a:rPr lang="en-US" sz="2800" b="1" kern="100" dirty="0" smtClean="0">
                <a:latin typeface="华文楷体" pitchFamily="2" charset="-122"/>
                <a:ea typeface="华文楷体" pitchFamily="2" charset="-122"/>
              </a:rPr>
              <a:t>RFID</a:t>
            </a:r>
            <a:r>
              <a:rPr lang="zh-CN" altLang="en-US" sz="2800" b="1" kern="100" dirty="0" smtClean="0">
                <a:latin typeface="华文楷体" pitchFamily="2" charset="-122"/>
                <a:ea typeface="华文楷体" pitchFamily="2" charset="-122"/>
              </a:rPr>
              <a:t>标签获得能量被激活；</a:t>
            </a:r>
          </a:p>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rPr>
              <a:t>标签将自身编码等信息通过天线发送出去；</a:t>
            </a:r>
          </a:p>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rPr>
              <a:t>读写器天线接收来自标签的载波信号，将其传送至读写器；</a:t>
            </a:r>
          </a:p>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rPr>
              <a:t>读写器对接收的信号进行解调和解码后送至后台计算机系统进行处理；</a:t>
            </a:r>
            <a:endParaRPr lang="en-US" altLang="zh-CN" sz="2800" b="1" kern="100" dirty="0" smtClean="0">
              <a:latin typeface="华文楷体" pitchFamily="2" charset="-122"/>
              <a:ea typeface="华文楷体" pitchFamily="2" charset="-122"/>
            </a:endParaRPr>
          </a:p>
          <a:p>
            <a:pPr marL="342900" lvl="0" indent="-342900" algn="just">
              <a:spcBef>
                <a:spcPts val="600"/>
              </a:spcBef>
              <a:spcAft>
                <a:spcPts val="0"/>
              </a:spcAft>
              <a:buClr>
                <a:srgbClr val="0033CC"/>
              </a:buClr>
              <a:buFont typeface="Wingdings" pitchFamily="2" charset="2"/>
              <a:buChar char="Ø"/>
            </a:pPr>
            <a:r>
              <a:rPr lang="zh-CN" altLang="en-US" sz="2800" b="1" kern="100" dirty="0" smtClean="0">
                <a:latin typeface="华文楷体" pitchFamily="2" charset="-122"/>
                <a:ea typeface="华文楷体" pitchFamily="2" charset="-122"/>
                <a:cs typeface="Times New Roman"/>
              </a:rPr>
              <a:t>计算机系统根据逻辑运算判断该标签的合法性，针对不同的设定做出相应的处理和控制，发出指令信号控制执行机构的动作。</a:t>
            </a:r>
            <a:endParaRPr lang="zh-CN" altLang="en-US" sz="2800" b="1" dirty="0">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92138" y="1069975"/>
            <a:ext cx="7959725" cy="35798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spcBef>
                <a:spcPct val="85000"/>
              </a:spcBef>
              <a:buFontTx/>
              <a:buNone/>
              <a:defRPr/>
            </a:pPr>
            <a:r>
              <a:rPr kumimoji="0" lang="zh-CN" altLang="en-US" sz="2800"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latin typeface="微软雅黑" panose="020B0503020204020204" pitchFamily="34" charset="-122"/>
                <a:ea typeface="微软雅黑" panose="020B0503020204020204" pitchFamily="34" charset="-122"/>
              </a:rPr>
              <a:t>2.1  </a:t>
            </a:r>
            <a:r>
              <a:rPr kumimoji="0" lang="zh-CN" altLang="en-US" kern="0" dirty="0" smtClean="0">
                <a:latin typeface="微软雅黑" panose="020B0503020204020204" pitchFamily="34" charset="-122"/>
                <a:ea typeface="微软雅黑" panose="020B0503020204020204" pitchFamily="34" charset="-122"/>
              </a:rPr>
              <a:t>计算机中基于“实现计算”的数制及其转换</a:t>
            </a:r>
            <a:endParaRPr lang="en-US" altLang="zh-CN" kern="0" dirty="0" smtClean="0">
              <a:latin typeface="微软雅黑" panose="020B0503020204020204" pitchFamily="34" charset="-122"/>
              <a:ea typeface="微软雅黑" panose="020B0503020204020204" pitchFamily="34" charset="-122"/>
            </a:endParaRPr>
          </a:p>
          <a:p>
            <a:pPr marL="609600" indent="-609600" eaLnBrk="1" hangingPunct="1">
              <a:spcBef>
                <a:spcPts val="600"/>
              </a:spcBef>
              <a:buFontTx/>
              <a:buNone/>
              <a:defRPr/>
            </a:pPr>
            <a:r>
              <a:rPr lang="en-US" altLang="zh-CN" kern="0" dirty="0" smtClean="0">
                <a:solidFill>
                  <a:srgbClr val="990000"/>
                </a:solidFill>
                <a:latin typeface="微软雅黑" panose="020B0503020204020204" pitchFamily="34" charset="-122"/>
                <a:ea typeface="微软雅黑" panose="020B0503020204020204" pitchFamily="34" charset="-122"/>
              </a:rPr>
              <a:t>    </a:t>
            </a:r>
            <a:r>
              <a:rPr lang="zh-CN" altLang="en-US" kern="0" dirty="0" smtClean="0">
                <a:solidFill>
                  <a:srgbClr val="990000"/>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2.2  </a:t>
            </a:r>
            <a:r>
              <a:rPr kumimoji="0" lang="zh-CN" altLang="en-US" kern="0" dirty="0" smtClean="0">
                <a:solidFill>
                  <a:srgbClr val="000048"/>
                </a:solidFill>
                <a:latin typeface="微软雅黑" panose="020B0503020204020204" pitchFamily="34" charset="-122"/>
                <a:ea typeface="微软雅黑" panose="020B0503020204020204" pitchFamily="34" charset="-122"/>
              </a:rPr>
              <a:t>二进制数值表示与计算</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2.3  </a:t>
            </a:r>
            <a:r>
              <a:rPr kumimoji="0" lang="zh-CN" altLang="en-US" kern="0" dirty="0" smtClean="0">
                <a:solidFill>
                  <a:srgbClr val="000048"/>
                </a:solidFill>
                <a:latin typeface="微软雅黑" panose="020B0503020204020204" pitchFamily="34" charset="-122"/>
                <a:ea typeface="微软雅黑" panose="020B0503020204020204" pitchFamily="34" charset="-122"/>
              </a:rPr>
              <a:t>字符信息编码与标准交换</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2.4  </a:t>
            </a:r>
            <a:r>
              <a:rPr kumimoji="0" lang="zh-CN" altLang="en-US" kern="0" dirty="0" smtClean="0">
                <a:solidFill>
                  <a:srgbClr val="000048"/>
                </a:solidFill>
                <a:latin typeface="微软雅黑" panose="020B0503020204020204" pitchFamily="34" charset="-122"/>
                <a:ea typeface="微软雅黑" panose="020B0503020204020204" pitchFamily="34" charset="-122"/>
              </a:rPr>
              <a:t>多媒体信息编码</a:t>
            </a:r>
          </a:p>
          <a:p>
            <a:pPr marL="609600" indent="-609600" eaLnBrk="1" hangingPunct="1">
              <a:buFontTx/>
              <a:buNone/>
              <a:defRPr/>
            </a:pP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2.5  </a:t>
            </a:r>
            <a:r>
              <a:rPr kumimoji="0" lang="zh-CN" altLang="en-US" kern="0" dirty="0" smtClean="0">
                <a:solidFill>
                  <a:srgbClr val="000048"/>
                </a:solidFill>
                <a:latin typeface="微软雅黑" panose="020B0503020204020204" pitchFamily="34" charset="-122"/>
                <a:ea typeface="微软雅黑" panose="020B0503020204020204" pitchFamily="34" charset="-122"/>
              </a:rPr>
              <a:t>条形码与</a:t>
            </a:r>
            <a:r>
              <a:rPr kumimoji="0" lang="en-US" altLang="zh-CN" kern="0" dirty="0" smtClean="0">
                <a:solidFill>
                  <a:srgbClr val="000048"/>
                </a:solidFill>
                <a:latin typeface="微软雅黑" panose="020B0503020204020204" pitchFamily="34" charset="-122"/>
                <a:ea typeface="微软雅黑" panose="020B0503020204020204" pitchFamily="34" charset="-122"/>
              </a:rPr>
              <a:t>RFID</a:t>
            </a:r>
            <a:endParaRPr kumimoji="0" lang="zh-CN" altLang="en-US" kern="0" dirty="0" smtClean="0">
              <a:solidFill>
                <a:srgbClr val="000048"/>
              </a:solidFill>
              <a:latin typeface="微软雅黑" panose="020B0503020204020204" pitchFamily="34" charset="-122"/>
              <a:ea typeface="微软雅黑" panose="020B0503020204020204" pitchFamily="34" charset="-122"/>
            </a:endParaRPr>
          </a:p>
          <a:p>
            <a:pPr marL="609600" indent="-609600" eaLnBrk="1" hangingPunct="1">
              <a:buFontTx/>
              <a:buNone/>
              <a:defRPr/>
            </a:pPr>
            <a:r>
              <a:rPr kumimoji="0" lang="en-US" altLang="zh-CN" kern="0" dirty="0" smtClean="0">
                <a:solidFill>
                  <a:srgbClr val="000048"/>
                </a:solidFill>
                <a:latin typeface="微软雅黑" panose="020B0503020204020204" pitchFamily="34" charset="-122"/>
                <a:ea typeface="微软雅黑" panose="020B0503020204020204" pitchFamily="34" charset="-122"/>
              </a:rPr>
              <a:t>    </a:t>
            </a:r>
            <a:r>
              <a:rPr kumimoji="0" lang="zh-CN" altLang="en-US" kern="0" dirty="0" smtClean="0">
                <a:solidFill>
                  <a:srgbClr val="000048"/>
                </a:solidFill>
                <a:latin typeface="微软雅黑" panose="020B0503020204020204" pitchFamily="34" charset="-122"/>
                <a:ea typeface="微软雅黑" panose="020B0503020204020204" pitchFamily="34" charset="-122"/>
              </a:rPr>
              <a:t>  </a:t>
            </a:r>
            <a:r>
              <a:rPr kumimoji="0" lang="en-US" altLang="zh-CN" kern="0" dirty="0" smtClean="0">
                <a:solidFill>
                  <a:srgbClr val="000048"/>
                </a:solidFill>
                <a:latin typeface="微软雅黑" panose="020B0503020204020204" pitchFamily="34" charset="-122"/>
                <a:ea typeface="微软雅黑" panose="020B0503020204020204" pitchFamily="34" charset="-122"/>
              </a:rPr>
              <a:t>2.6  </a:t>
            </a:r>
            <a:r>
              <a:rPr kumimoji="0" lang="zh-CN" altLang="en-US" kern="0" dirty="0" smtClean="0">
                <a:solidFill>
                  <a:srgbClr val="000048"/>
                </a:solidFill>
                <a:latin typeface="微软雅黑" panose="020B0503020204020204" pitchFamily="34" charset="-122"/>
                <a:ea typeface="微软雅黑" panose="020B0503020204020204" pitchFamily="34" charset="-122"/>
              </a:rPr>
              <a:t>信息标准化</a:t>
            </a:r>
          </a:p>
        </p:txBody>
      </p:sp>
      <p:sp>
        <p:nvSpPr>
          <p:cNvPr id="5" name="矩形 4"/>
          <p:cNvSpPr/>
          <p:nvPr/>
        </p:nvSpPr>
        <p:spPr>
          <a:xfrm>
            <a:off x="0" y="0"/>
            <a:ext cx="91440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540" name="Rectangle 2"/>
          <p:cNvSpPr>
            <a:spLocks noChangeArrowheads="1"/>
          </p:cNvSpPr>
          <p:nvPr/>
        </p:nvSpPr>
        <p:spPr bwMode="auto">
          <a:xfrm>
            <a:off x="1214438" y="71438"/>
            <a:ext cx="6500812" cy="679450"/>
          </a:xfrm>
          <a:prstGeom prst="rect">
            <a:avLst/>
          </a:prstGeom>
          <a:noFill/>
          <a:ln w="9525">
            <a:noFill/>
            <a:miter lim="800000"/>
            <a:headEnd/>
            <a:tailEnd/>
          </a:ln>
        </p:spPr>
        <p:txBody>
          <a:bodyPr anchor="ctr"/>
          <a:lstStyle/>
          <a:p>
            <a:pPr algn="ctr" eaLnBrk="1" hangingPunct="1">
              <a:lnSpc>
                <a:spcPct val="130000"/>
              </a:lnSpc>
            </a:pPr>
            <a:r>
              <a:rPr lang="zh-CN" altLang="en-US" sz="3600">
                <a:solidFill>
                  <a:schemeClr val="bg1"/>
                </a:solidFill>
                <a:latin typeface="方正姚体" pitchFamily="2" charset="-122"/>
                <a:ea typeface="方正姚体" pitchFamily="2" charset="-122"/>
                <a:cs typeface="Times New Roman" pitchFamily="18" charset="0"/>
              </a:rPr>
              <a:t>第</a:t>
            </a:r>
            <a:r>
              <a:rPr lang="en-US" altLang="zh-CN" sz="3600">
                <a:solidFill>
                  <a:schemeClr val="bg1"/>
                </a:solidFill>
                <a:latin typeface="方正姚体" pitchFamily="2" charset="-122"/>
                <a:ea typeface="方正姚体" pitchFamily="2" charset="-122"/>
                <a:cs typeface="Times New Roman" pitchFamily="18" charset="0"/>
              </a:rPr>
              <a:t>2</a:t>
            </a:r>
            <a:r>
              <a:rPr lang="zh-CN" altLang="en-US" sz="3600">
                <a:solidFill>
                  <a:schemeClr val="bg1"/>
                </a:solidFill>
                <a:latin typeface="方正姚体" pitchFamily="2" charset="-122"/>
                <a:ea typeface="方正姚体" pitchFamily="2" charset="-122"/>
                <a:cs typeface="Times New Roman" pitchFamily="18" charset="0"/>
              </a:rPr>
              <a:t>章 计算机数字化基础</a:t>
            </a:r>
          </a:p>
        </p:txBody>
      </p:sp>
      <p:grpSp>
        <p:nvGrpSpPr>
          <p:cNvPr id="7" name="组合 10"/>
          <p:cNvGrpSpPr>
            <a:grpSpLocks/>
          </p:cNvGrpSpPr>
          <p:nvPr/>
        </p:nvGrpSpPr>
        <p:grpSpPr bwMode="auto">
          <a:xfrm>
            <a:off x="434975" y="4500574"/>
            <a:ext cx="5792788" cy="642938"/>
            <a:chOff x="785786" y="1428736"/>
            <a:chExt cx="7858180" cy="785818"/>
          </a:xfrm>
        </p:grpSpPr>
        <p:sp>
          <p:nvSpPr>
            <p:cNvPr id="65542" name="矩形 7"/>
            <p:cNvSpPr>
              <a:spLocks noChangeArrowheads="1"/>
            </p:cNvSpPr>
            <p:nvPr/>
          </p:nvSpPr>
          <p:spPr bwMode="auto">
            <a:xfrm>
              <a:off x="1643042" y="1428736"/>
              <a:ext cx="7000924" cy="785818"/>
            </a:xfrm>
            <a:prstGeom prst="rect">
              <a:avLst/>
            </a:prstGeom>
            <a:noFill/>
            <a:ln w="28575" algn="ctr">
              <a:solidFill>
                <a:srgbClr val="FF0000"/>
              </a:solidFill>
              <a:round/>
              <a:headEnd/>
              <a:tailEnd/>
            </a:ln>
          </p:spPr>
          <p:txBody>
            <a:bodyPr/>
            <a:lstStyle/>
            <a:p>
              <a:pPr eaLnBrk="1" hangingPunct="1"/>
              <a:endParaRPr lang="zh-CN" altLang="en-US"/>
            </a:p>
          </p:txBody>
        </p:sp>
        <p:sp>
          <p:nvSpPr>
            <p:cNvPr id="9" name="燕尾形箭头 8"/>
            <p:cNvSpPr/>
            <p:nvPr/>
          </p:nvSpPr>
          <p:spPr bwMode="auto">
            <a:xfrm>
              <a:off x="785786" y="1571612"/>
              <a:ext cx="857256" cy="500066"/>
            </a:xfrm>
            <a:prstGeom prst="notchedRightArrow">
              <a:avLst/>
            </a:prstGeom>
            <a:gradFill flip="none" rotWithShape="1">
              <a:gsLst>
                <a:gs pos="44000">
                  <a:srgbClr val="FF0000">
                    <a:shade val="30000"/>
                    <a:satMod val="115000"/>
                    <a:alpha val="48000"/>
                  </a:srgbClr>
                </a:gs>
                <a:gs pos="50000">
                  <a:srgbClr val="FF0000">
                    <a:shade val="67500"/>
                    <a:satMod val="115000"/>
                  </a:srgbClr>
                </a:gs>
                <a:gs pos="100000">
                  <a:srgbClr val="FF0000">
                    <a:shade val="100000"/>
                    <a:satMod val="115000"/>
                  </a:srgbClr>
                </a:gs>
              </a:gsLst>
              <a:lin ang="2700000" scaled="1"/>
              <a:tileRect/>
            </a:gradFill>
            <a:ln w="9525" cap="flat" cmpd="sng" algn="ctr">
              <a:solidFill>
                <a:srgbClr val="C00000"/>
              </a:solidFill>
              <a:prstDash val="solid"/>
              <a:round/>
              <a:headEnd type="none" w="med" len="med"/>
              <a:tailEnd type="none" w="med" len="med"/>
            </a:ln>
            <a:effectLst/>
            <a:scene3d>
              <a:camera prst="orthographicFront"/>
              <a:lightRig rig="threePt" dir="t"/>
            </a:scene3d>
            <a:sp3d extrusionH="76200">
              <a:bevelB/>
              <a:extrusionClr>
                <a:srgbClr val="FF0000"/>
              </a:extrusionClr>
            </a:sp3d>
          </p:spPr>
          <p:txBody>
            <a:bodyPr/>
            <a:lstStyle/>
            <a:p>
              <a:pPr eaLnBrk="1" hangingPunct="1">
                <a:defRPr/>
              </a:pPr>
              <a:endParaRPr lang="zh-CN" altLang="en-US">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a:t>
            </a:r>
            <a:r>
              <a:rPr kumimoji="0" lang="en-US" altLang="zh-CN">
                <a:latin typeface="方正姚体" pitchFamily="2" charset="-122"/>
                <a:ea typeface="方正姚体" pitchFamily="2" charset="-122"/>
              </a:rPr>
              <a:t> </a:t>
            </a:r>
            <a:r>
              <a:rPr kumimoji="0" lang="en-US" altLang="en-US" b="1">
                <a:solidFill>
                  <a:srgbClr val="FFFF00"/>
                </a:solidFill>
                <a:latin typeface="方正姚体" pitchFamily="2" charset="-122"/>
                <a:ea typeface="方正姚体" pitchFamily="2" charset="-122"/>
              </a:rPr>
              <a:t>2.6	信息标准化</a:t>
            </a:r>
            <a:endParaRPr kumimoji="0" lang="zh-CN" altLang="en-US" b="1">
              <a:solidFill>
                <a:srgbClr val="FFFF00"/>
              </a:solidFill>
              <a:latin typeface="方正姚体" pitchFamily="2" charset="-122"/>
              <a:ea typeface="方正姚体" pitchFamily="2" charset="-122"/>
            </a:endParaRPr>
          </a:p>
        </p:txBody>
      </p:sp>
      <p:sp>
        <p:nvSpPr>
          <p:cNvPr id="204802" name="Rectangle 2"/>
          <p:cNvSpPr>
            <a:spLocks noChangeArrowheads="1"/>
          </p:cNvSpPr>
          <p:nvPr/>
        </p:nvSpPr>
        <p:spPr bwMode="auto">
          <a:xfrm>
            <a:off x="251520" y="836712"/>
            <a:ext cx="8528943" cy="5570756"/>
          </a:xfrm>
          <a:prstGeom prst="rect">
            <a:avLst/>
          </a:prstGeom>
          <a:noFill/>
          <a:ln w="9525">
            <a:noFill/>
            <a:miter lim="800000"/>
            <a:headEnd/>
            <a:tailEnd/>
          </a:ln>
        </p:spPr>
        <p:txBody>
          <a:bodyPr wrap="square">
            <a:spAutoFit/>
          </a:bodyPr>
          <a:lstStyle/>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信息标准化是指信息表达上的标准化，实质上就是</a:t>
            </a:r>
            <a:r>
              <a:rPr lang="zh-CN" altLang="en-US" sz="2800" b="1" dirty="0" smtClean="0">
                <a:solidFill>
                  <a:schemeClr val="accent1">
                    <a:lumMod val="75000"/>
                  </a:schemeClr>
                </a:solidFill>
                <a:latin typeface="华文楷体" pitchFamily="2" charset="-122"/>
                <a:ea typeface="华文楷体" pitchFamily="2" charset="-122"/>
              </a:rPr>
              <a:t>在一定范围内人们能共同使用的对某类、某些、某个客体抽象的描述与表达</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计算机广泛引入信息处理技术以来，信息标准化的表达方式常常用数字、字符等抽象符号表达，这是因为计算机处理起这些抽象符号更节省、更快捷、更方便。广义的信息标准化不仅涉及信息元素的表达，而且涉及整个信息处理：包括</a:t>
            </a:r>
            <a:r>
              <a:rPr lang="zh-CN" altLang="en-US" sz="2800" b="1" dirty="0" smtClean="0">
                <a:solidFill>
                  <a:srgbClr val="0033CC"/>
                </a:solidFill>
                <a:latin typeface="华文楷体" pitchFamily="2" charset="-122"/>
                <a:ea typeface="华文楷体" pitchFamily="2" charset="-122"/>
              </a:rPr>
              <a:t>信息传递与通讯</a:t>
            </a:r>
            <a:r>
              <a:rPr lang="zh-CN" altLang="en-US" sz="2800" b="1" dirty="0" smtClean="0">
                <a:latin typeface="华文楷体" pitchFamily="2" charset="-122"/>
                <a:ea typeface="华文楷体" pitchFamily="2" charset="-122"/>
              </a:rPr>
              <a:t>，</a:t>
            </a:r>
            <a:r>
              <a:rPr lang="zh-CN" altLang="en-US" sz="2800" b="1" dirty="0" smtClean="0">
                <a:solidFill>
                  <a:srgbClr val="0033CC"/>
                </a:solidFill>
                <a:latin typeface="华文楷体" pitchFamily="2" charset="-122"/>
                <a:ea typeface="华文楷体" pitchFamily="2" charset="-122"/>
              </a:rPr>
              <a:t>数据流程</a:t>
            </a:r>
            <a:r>
              <a:rPr lang="zh-CN" altLang="en-US" sz="2800" b="1" dirty="0" smtClean="0">
                <a:latin typeface="华文楷体" pitchFamily="2" charset="-122"/>
                <a:ea typeface="华文楷体" pitchFamily="2" charset="-122"/>
              </a:rPr>
              <a:t>，</a:t>
            </a:r>
            <a:r>
              <a:rPr lang="zh-CN" altLang="en-US" sz="2800" b="1" dirty="0" smtClean="0">
                <a:solidFill>
                  <a:srgbClr val="0033CC"/>
                </a:solidFill>
                <a:latin typeface="华文楷体" pitchFamily="2" charset="-122"/>
                <a:ea typeface="华文楷体" pitchFamily="2" charset="-122"/>
              </a:rPr>
              <a:t>信息处理的技术与方法</a:t>
            </a:r>
            <a:r>
              <a:rPr lang="zh-CN" altLang="en-US" sz="2800" b="1" dirty="0" smtClean="0">
                <a:latin typeface="华文楷体" pitchFamily="2" charset="-122"/>
                <a:ea typeface="华文楷体" pitchFamily="2" charset="-122"/>
              </a:rPr>
              <a:t>等。</a:t>
            </a:r>
            <a:endParaRPr lang="en-US" altLang="zh-CN" sz="2800" b="1" dirty="0" smtClean="0">
              <a:latin typeface="华文楷体" pitchFamily="2" charset="-122"/>
              <a:ea typeface="华文楷体" pitchFamily="2" charset="-122"/>
            </a:endParaRPr>
          </a:p>
          <a:p>
            <a:pPr eaLnBrk="1" hangingPunct="1">
              <a:spcBef>
                <a:spcPts val="600"/>
              </a:spcBef>
              <a:spcAft>
                <a:spcPts val="600"/>
              </a:spcAft>
            </a:pPr>
            <a:r>
              <a:rPr lang="zh-CN" altLang="en-US" sz="2800" b="1" dirty="0" smtClean="0">
                <a:latin typeface="华文楷体" pitchFamily="2" charset="-122"/>
                <a:ea typeface="华文楷体" pitchFamily="2" charset="-122"/>
              </a:rPr>
              <a:t>        信息标准化是信息化的基本保证，是信息化建设过程中最基础的要素，信息标准化包括</a:t>
            </a:r>
            <a:r>
              <a:rPr lang="zh-CN" altLang="en-US" sz="2800" b="1" dirty="0" smtClean="0">
                <a:solidFill>
                  <a:srgbClr val="0033CC"/>
                </a:solidFill>
                <a:latin typeface="华文楷体" pitchFamily="2" charset="-122"/>
                <a:ea typeface="华文楷体" pitchFamily="2" charset="-122"/>
              </a:rPr>
              <a:t>语言平台</a:t>
            </a:r>
            <a:r>
              <a:rPr lang="zh-CN" altLang="en-US" sz="2800" b="1" dirty="0" smtClean="0">
                <a:latin typeface="华文楷体" pitchFamily="2" charset="-122"/>
                <a:ea typeface="华文楷体" pitchFamily="2" charset="-122"/>
              </a:rPr>
              <a:t>、</a:t>
            </a:r>
            <a:r>
              <a:rPr lang="zh-CN" altLang="en-US" sz="2800" b="1" dirty="0" smtClean="0">
                <a:solidFill>
                  <a:srgbClr val="0033CC"/>
                </a:solidFill>
                <a:latin typeface="华文楷体" pitchFamily="2" charset="-122"/>
                <a:ea typeface="华文楷体" pitchFamily="2" charset="-122"/>
              </a:rPr>
              <a:t>多媒体与图形图像</a:t>
            </a:r>
            <a:r>
              <a:rPr lang="zh-CN" altLang="en-US" sz="2800" b="1" dirty="0" smtClean="0">
                <a:latin typeface="华文楷体" pitchFamily="2" charset="-122"/>
                <a:ea typeface="华文楷体" pitchFamily="2" charset="-122"/>
              </a:rPr>
              <a:t>、</a:t>
            </a:r>
            <a:r>
              <a:rPr lang="zh-CN" altLang="en-US" sz="2800" b="1" dirty="0" smtClean="0">
                <a:solidFill>
                  <a:srgbClr val="0033CC"/>
                </a:solidFill>
                <a:latin typeface="华文楷体" pitchFamily="2" charset="-122"/>
                <a:ea typeface="华文楷体" pitchFamily="2" charset="-122"/>
              </a:rPr>
              <a:t>数据库</a:t>
            </a:r>
            <a:r>
              <a:rPr lang="zh-CN" altLang="en-US" sz="2800" b="1" dirty="0" smtClean="0">
                <a:latin typeface="华文楷体" pitchFamily="2" charset="-122"/>
                <a:ea typeface="华文楷体" pitchFamily="2" charset="-122"/>
              </a:rPr>
              <a:t>等技术标准分体系。</a:t>
            </a:r>
            <a:endParaRPr lang="zh-CN" altLang="zh-CN" sz="2800" b="1" dirty="0">
              <a:latin typeface="华文楷体" pitchFamily="2" charset="-122"/>
              <a:ea typeface="华文楷体" pitchFamily="2" charset="-122"/>
            </a:endParaRPr>
          </a:p>
        </p:txBody>
      </p:sp>
      <p:sp>
        <p:nvSpPr>
          <p:cNvPr id="14234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4234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42343" name="Rectangle 7"/>
          <p:cNvSpPr>
            <a:spLocks noChangeArrowheads="1"/>
          </p:cNvSpPr>
          <p:nvPr/>
        </p:nvSpPr>
        <p:spPr bwMode="auto">
          <a:xfrm>
            <a:off x="6434138" y="46402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Effect transition="in" filter="strips(upRight)">
                                      <p:cBhvr>
                                        <p:cTn id="17" dur="500"/>
                                        <p:tgtEl>
                                          <p:spTgt spid="2048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ChangeArrowheads="1"/>
          </p:cNvSpPr>
          <p:nvPr/>
        </p:nvSpPr>
        <p:spPr bwMode="auto">
          <a:xfrm>
            <a:off x="0" y="0"/>
            <a:ext cx="9144000" cy="584775"/>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b="1">
                <a:solidFill>
                  <a:srgbClr val="FFFF00"/>
                </a:solidFill>
                <a:latin typeface="方正姚体" pitchFamily="2" charset="-122"/>
                <a:ea typeface="方正姚体" pitchFamily="2" charset="-122"/>
              </a:rPr>
              <a:t> </a:t>
            </a:r>
            <a:r>
              <a:rPr kumimoji="0" lang="en-US" altLang="zh-CN">
                <a:latin typeface="方正姚体" pitchFamily="2" charset="-122"/>
                <a:ea typeface="方正姚体" pitchFamily="2" charset="-122"/>
              </a:rPr>
              <a:t> </a:t>
            </a:r>
            <a:r>
              <a:rPr kumimoji="0" lang="en-US" altLang="en-US" b="1">
                <a:solidFill>
                  <a:srgbClr val="FFFF00"/>
                </a:solidFill>
                <a:latin typeface="方正姚体" pitchFamily="2" charset="-122"/>
                <a:ea typeface="方正姚体" pitchFamily="2" charset="-122"/>
              </a:rPr>
              <a:t>2.6	信息标准化</a:t>
            </a:r>
            <a:endParaRPr kumimoji="0" lang="zh-CN" altLang="en-US" b="1">
              <a:solidFill>
                <a:srgbClr val="FFFF00"/>
              </a:solidFill>
              <a:latin typeface="方正姚体" pitchFamily="2" charset="-122"/>
              <a:ea typeface="方正姚体" pitchFamily="2" charset="-122"/>
            </a:endParaRPr>
          </a:p>
        </p:txBody>
      </p:sp>
      <p:sp>
        <p:nvSpPr>
          <p:cNvPr id="142339" name="Rectangle 3"/>
          <p:cNvSpPr>
            <a:spLocks noChangeArrowheads="1"/>
          </p:cNvSpPr>
          <p:nvPr/>
        </p:nvSpPr>
        <p:spPr bwMode="auto">
          <a:xfrm>
            <a:off x="107504" y="764704"/>
            <a:ext cx="4321175" cy="587375"/>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marL="609600" indent="-609600" eaLnBrk="1" hangingPunct="1">
              <a:defRPr/>
            </a:pPr>
            <a:r>
              <a:rPr lang="zh-CN" altLang="zh-CN" b="1" dirty="0" smtClean="0">
                <a:solidFill>
                  <a:srgbClr val="0033CC"/>
                </a:solidFill>
                <a:latin typeface="华文楷体" pitchFamily="2" charset="-122"/>
                <a:ea typeface="华文楷体" pitchFamily="2" charset="-122"/>
              </a:rPr>
              <a:t>1</a:t>
            </a:r>
            <a:r>
              <a:rPr lang="zh-CN" altLang="en-US" b="1" dirty="0" smtClean="0">
                <a:solidFill>
                  <a:srgbClr val="0033CC"/>
                </a:solidFill>
                <a:latin typeface="华文楷体" pitchFamily="2" charset="-122"/>
                <a:ea typeface="华文楷体" pitchFamily="2" charset="-122"/>
              </a:rPr>
              <a:t>、语言文字</a:t>
            </a:r>
            <a:endParaRPr lang="zh-CN" altLang="zh-CN" b="1" dirty="0">
              <a:solidFill>
                <a:srgbClr val="0033CC"/>
              </a:solidFill>
              <a:latin typeface="华文楷体" pitchFamily="2" charset="-122"/>
              <a:ea typeface="华文楷体" pitchFamily="2" charset="-122"/>
            </a:endParaRPr>
          </a:p>
        </p:txBody>
      </p:sp>
      <p:sp>
        <p:nvSpPr>
          <p:cNvPr id="204802" name="Rectangle 2"/>
          <p:cNvSpPr>
            <a:spLocks noChangeArrowheads="1"/>
          </p:cNvSpPr>
          <p:nvPr/>
        </p:nvSpPr>
        <p:spPr bwMode="auto">
          <a:xfrm>
            <a:off x="251520" y="1712913"/>
            <a:ext cx="8712968" cy="4278094"/>
          </a:xfrm>
          <a:prstGeom prst="rect">
            <a:avLst/>
          </a:prstGeom>
          <a:noFill/>
          <a:ln w="9525">
            <a:noFill/>
            <a:miter lim="800000"/>
            <a:headEnd/>
            <a:tailEnd/>
          </a:ln>
        </p:spPr>
        <p:txBody>
          <a:bodyPr wrap="square">
            <a:spAutoFit/>
          </a:bodyPr>
          <a:lstStyle/>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语言文字可能是人类最早实现标准化并且连续几千年持续不断努力维护其高水准标准化程度的实例。</a:t>
            </a:r>
            <a:endParaRPr lang="en-US" altLang="zh-CN" sz="2800" b="1" dirty="0" smtClean="0">
              <a:latin typeface="华文楷体" pitchFamily="2" charset="-122"/>
              <a:ea typeface="华文楷体" pitchFamily="2" charset="-122"/>
            </a:endParaRPr>
          </a:p>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计算机中的语言和文字是</a:t>
            </a:r>
            <a:r>
              <a:rPr lang="zh-CN" altLang="en-US" sz="2800" b="1" dirty="0" smtClean="0">
                <a:solidFill>
                  <a:schemeClr val="accent1">
                    <a:lumMod val="75000"/>
                  </a:schemeClr>
                </a:solidFill>
                <a:latin typeface="华文楷体" pitchFamily="2" charset="-122"/>
                <a:ea typeface="华文楷体" pitchFamily="2" charset="-122"/>
              </a:rPr>
              <a:t>基于字符编码</a:t>
            </a:r>
            <a:r>
              <a:rPr lang="zh-CN" altLang="en-US" sz="2800" b="1" dirty="0" smtClean="0">
                <a:latin typeface="华文楷体" pitchFamily="2" charset="-122"/>
                <a:ea typeface="华文楷体" pitchFamily="2" charset="-122"/>
              </a:rPr>
              <a:t>的，每一个国家或地区都有与之对应的字符编码标准。以我国为例，自我国发布了第一个中文信息技术标准</a:t>
            </a:r>
            <a:r>
              <a:rPr lang="en-US" altLang="zh-CN" sz="2800" b="1" dirty="0" smtClean="0">
                <a:latin typeface="华文楷体" pitchFamily="2" charset="-122"/>
                <a:ea typeface="华文楷体" pitchFamily="2" charset="-122"/>
              </a:rPr>
              <a:t>GB 2312-1980《</a:t>
            </a:r>
            <a:r>
              <a:rPr lang="zh-CN" altLang="en-US" sz="2800" b="1" dirty="0" smtClean="0">
                <a:latin typeface="华文楷体" pitchFamily="2" charset="-122"/>
                <a:ea typeface="华文楷体" pitchFamily="2" charset="-122"/>
              </a:rPr>
              <a:t>信息交换用汉字编码字符集</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以来，我国已经逐步建立了文字表达标准体系，并通过国家标准的制定、修订和积极参与国际标准化活动使其不断完善。</a:t>
            </a:r>
          </a:p>
          <a:p>
            <a:pPr marL="1524000" lvl="2" indent="-609600" eaLnBrk="1" hangingPunct="1">
              <a:spcBef>
                <a:spcPts val="600"/>
              </a:spcBef>
              <a:spcAft>
                <a:spcPts val="600"/>
              </a:spcAft>
            </a:pPr>
            <a:endParaRPr lang="zh-CN" altLang="zh-CN" sz="2800" b="1" dirty="0">
              <a:latin typeface="华文楷体" pitchFamily="2" charset="-122"/>
              <a:ea typeface="华文楷体" pitchFamily="2" charset="-122"/>
            </a:endParaRPr>
          </a:p>
        </p:txBody>
      </p:sp>
      <p:sp>
        <p:nvSpPr>
          <p:cNvPr id="142341" name="Rectangle 5"/>
          <p:cNvSpPr>
            <a:spLocks noChangeArrowheads="1"/>
          </p:cNvSpPr>
          <p:nvPr/>
        </p:nvSpPr>
        <p:spPr bwMode="auto">
          <a:xfrm>
            <a:off x="0" y="3286125"/>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42342" name="Rectangle 6"/>
          <p:cNvSpPr>
            <a:spLocks noChangeArrowheads="1"/>
          </p:cNvSpPr>
          <p:nvPr/>
        </p:nvSpPr>
        <p:spPr bwMode="auto">
          <a:xfrm>
            <a:off x="5549900" y="46529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
        <p:nvSpPr>
          <p:cNvPr id="142343" name="Rectangle 7"/>
          <p:cNvSpPr>
            <a:spLocks noChangeArrowheads="1"/>
          </p:cNvSpPr>
          <p:nvPr/>
        </p:nvSpPr>
        <p:spPr bwMode="auto">
          <a:xfrm>
            <a:off x="6434138" y="4640263"/>
            <a:ext cx="9144000" cy="0"/>
          </a:xfrm>
          <a:prstGeom prst="rect">
            <a:avLst/>
          </a:prstGeom>
          <a:noFill/>
          <a:ln>
            <a:noFill/>
          </a:ln>
          <a:effectLst>
            <a:prstShdw prst="shdw17" dist="17961" dir="2700000">
              <a:schemeClr val="accent1">
                <a:gamma/>
                <a:shade val="60000"/>
                <a:invGamma/>
              </a:schemeClr>
            </a:prstShdw>
          </a:effectLst>
          <a:extLst/>
        </p:spPr>
        <p:txBody>
          <a:bodyPr wrap="none" lIns="90000" tIns="46800" rIns="90000" bIns="46800" anchor="ctr">
            <a:spAutoFit/>
          </a:bodyP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a:solidFill>
                  <a:srgbClr val="FFFF00"/>
                </a:solidFill>
                <a:latin typeface="方正姚体" pitchFamily="2" charset="-122"/>
                <a:ea typeface="方正姚体" pitchFamily="2" charset="-122"/>
              </a:rPr>
              <a:t> </a:t>
            </a:r>
            <a:r>
              <a:rPr kumimoji="0" lang="en-US" altLang="zh-CN">
                <a:latin typeface="方正姚体" pitchFamily="2" charset="-122"/>
                <a:ea typeface="方正姚体" pitchFamily="2" charset="-122"/>
              </a:rPr>
              <a:t> </a:t>
            </a:r>
            <a:r>
              <a:rPr kumimoji="0" lang="en-US" altLang="en-US">
                <a:solidFill>
                  <a:srgbClr val="FFFF00"/>
                </a:solidFill>
                <a:latin typeface="方正姚体" pitchFamily="2" charset="-122"/>
                <a:ea typeface="方正姚体" pitchFamily="2" charset="-122"/>
              </a:rPr>
              <a:t>2.6	信息标准化</a:t>
            </a:r>
            <a:endParaRPr kumimoji="0" lang="zh-CN" altLang="en-US">
              <a:solidFill>
                <a:srgbClr val="FFFF00"/>
              </a:solidFill>
              <a:latin typeface="方正姚体" pitchFamily="2" charset="-122"/>
              <a:ea typeface="方正姚体" pitchFamily="2" charset="-122"/>
            </a:endParaRPr>
          </a:p>
        </p:txBody>
      </p:sp>
      <p:sp>
        <p:nvSpPr>
          <p:cNvPr id="144387" name="Rectangle 3"/>
          <p:cNvSpPr>
            <a:spLocks noChangeArrowheads="1"/>
          </p:cNvSpPr>
          <p:nvPr/>
        </p:nvSpPr>
        <p:spPr bwMode="auto">
          <a:xfrm>
            <a:off x="251519" y="819150"/>
            <a:ext cx="5760343" cy="587375"/>
          </a:xfrm>
          <a:prstGeom prst="rect">
            <a:avLst/>
          </a:prstGeom>
          <a:noFill/>
          <a:ln>
            <a:noFill/>
          </a:ln>
          <a:effectLst>
            <a:prstShdw prst="shdw17" dist="17961" dir="2700000">
              <a:schemeClr val="accent1">
                <a:gamma/>
                <a:shade val="60000"/>
                <a:invGamma/>
              </a:schemeClr>
            </a:prstShdw>
          </a:effectLst>
          <a:extLst/>
        </p:spPr>
        <p:txBody>
          <a:bodyPr wrap="square" lIns="90000" tIns="46800" rIns="90000" bIns="46800">
            <a:spAutoFit/>
          </a:bodyPr>
          <a:lstStyle/>
          <a:p>
            <a:pPr marL="631825" lvl="2" indent="-609600" eaLnBrk="1" hangingPunct="1">
              <a:defRPr/>
            </a:pPr>
            <a:r>
              <a:rPr lang="zh-CN" altLang="en-US" b="1" dirty="0" smtClean="0">
                <a:solidFill>
                  <a:srgbClr val="0033CC"/>
                </a:solidFill>
                <a:latin typeface="华文楷体" pitchFamily="2" charset="-122"/>
                <a:ea typeface="华文楷体" pitchFamily="2" charset="-122"/>
              </a:rPr>
              <a:t>2、多媒体</a:t>
            </a:r>
            <a:endParaRPr lang="zh-CN" altLang="zh-CN" b="1" dirty="0">
              <a:solidFill>
                <a:srgbClr val="0033CC"/>
              </a:solidFill>
              <a:latin typeface="华文楷体" pitchFamily="2" charset="-122"/>
              <a:ea typeface="华文楷体" pitchFamily="2" charset="-122"/>
            </a:endParaRPr>
          </a:p>
        </p:txBody>
      </p:sp>
      <p:sp>
        <p:nvSpPr>
          <p:cNvPr id="204802" name="Rectangle 2"/>
          <p:cNvSpPr>
            <a:spLocks noChangeArrowheads="1"/>
          </p:cNvSpPr>
          <p:nvPr/>
        </p:nvSpPr>
        <p:spPr bwMode="auto">
          <a:xfrm>
            <a:off x="250825" y="1585913"/>
            <a:ext cx="8569647" cy="4708981"/>
          </a:xfrm>
          <a:prstGeom prst="rect">
            <a:avLst/>
          </a:prstGeom>
          <a:noFill/>
          <a:ln w="9525">
            <a:noFill/>
            <a:miter lim="800000"/>
            <a:headEnd/>
            <a:tailEnd/>
          </a:ln>
        </p:spPr>
        <p:txBody>
          <a:bodyPr wrap="square">
            <a:spAutoFit/>
          </a:bodyPr>
          <a:lstStyle/>
          <a:p>
            <a:pPr eaLnBrk="1" hangingPunct="1">
              <a:spcBef>
                <a:spcPts val="600"/>
              </a:spcBef>
              <a:spcAft>
                <a:spcPts val="600"/>
              </a:spcAft>
            </a:pPr>
            <a:r>
              <a:rPr lang="zh-CN" altLang="en-US" sz="2800" b="1" dirty="0" smtClean="0">
                <a:latin typeface="华文楷体" pitchFamily="2" charset="-122"/>
                <a:ea typeface="华文楷体" pitchFamily="2" charset="-122"/>
              </a:rPr>
              <a:t>        声音、图片、图形、动画和音像等信息的编码可以有效地将它们保存到计算机中，但是，存储这些信息的文件可能十分巨大，因此需要采用</a:t>
            </a:r>
            <a:r>
              <a:rPr lang="zh-CN" altLang="en-US" sz="2800" b="1" dirty="0" smtClean="0">
                <a:solidFill>
                  <a:schemeClr val="accent1">
                    <a:lumMod val="75000"/>
                  </a:schemeClr>
                </a:solidFill>
                <a:latin typeface="华文楷体" pitchFamily="2" charset="-122"/>
                <a:ea typeface="华文楷体" pitchFamily="2" charset="-122"/>
              </a:rPr>
              <a:t>压缩编码技术</a:t>
            </a:r>
            <a:r>
              <a:rPr lang="zh-CN" altLang="en-US" sz="2800" b="1" dirty="0" smtClean="0">
                <a:latin typeface="华文楷体" pitchFamily="2" charset="-122"/>
                <a:ea typeface="华文楷体" pitchFamily="2" charset="-122"/>
              </a:rPr>
              <a:t>对信息进行重新编码，减少存储空间。</a:t>
            </a:r>
            <a:endParaRPr lang="en-US" altLang="zh-CN" sz="2800" b="1" dirty="0" smtClean="0">
              <a:latin typeface="华文楷体" pitchFamily="2" charset="-122"/>
              <a:ea typeface="华文楷体" pitchFamily="2" charset="-122"/>
            </a:endParaRPr>
          </a:p>
          <a:p>
            <a:pPr eaLnBrk="1" hangingPunct="1">
              <a:spcBef>
                <a:spcPts val="600"/>
              </a:spcBef>
              <a:spcAft>
                <a:spcPts val="600"/>
              </a:spcAft>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常见的</a:t>
            </a:r>
            <a:r>
              <a:rPr lang="zh-CN" altLang="en-US" sz="2800" b="1" dirty="0" smtClean="0">
                <a:solidFill>
                  <a:schemeClr val="accent1">
                    <a:lumMod val="75000"/>
                  </a:schemeClr>
                </a:solidFill>
                <a:latin typeface="华文楷体" pitchFamily="2" charset="-122"/>
                <a:ea typeface="华文楷体" pitchFamily="2" charset="-122"/>
              </a:rPr>
              <a:t>图像压缩标准</a:t>
            </a:r>
            <a:r>
              <a:rPr lang="zh-CN" altLang="en-US" sz="2800" b="1" dirty="0" smtClean="0">
                <a:latin typeface="华文楷体" pitchFamily="2" charset="-122"/>
                <a:ea typeface="华文楷体" pitchFamily="2" charset="-122"/>
              </a:rPr>
              <a:t>包括</a:t>
            </a:r>
            <a:r>
              <a:rPr lang="en-US" altLang="zh-CN" sz="2800" b="1" dirty="0" smtClean="0">
                <a:latin typeface="华文楷体" pitchFamily="2" charset="-122"/>
                <a:ea typeface="华文楷体" pitchFamily="2" charset="-122"/>
              </a:rPr>
              <a:t>BMP</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TIF</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JPG</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GIF</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PNG</a:t>
            </a:r>
            <a:r>
              <a:rPr lang="zh-CN" altLang="en-US" sz="2800" b="1" dirty="0" smtClean="0">
                <a:latin typeface="华文楷体" pitchFamily="2" charset="-122"/>
                <a:ea typeface="华文楷体" pitchFamily="2" charset="-122"/>
              </a:rPr>
              <a:t>等，</a:t>
            </a:r>
            <a:r>
              <a:rPr lang="zh-CN" altLang="en-US" sz="2800" b="1" dirty="0" smtClean="0">
                <a:solidFill>
                  <a:schemeClr val="accent1">
                    <a:lumMod val="75000"/>
                  </a:schemeClr>
                </a:solidFill>
                <a:latin typeface="华文楷体" pitchFamily="2" charset="-122"/>
                <a:ea typeface="华文楷体" pitchFamily="2" charset="-122"/>
              </a:rPr>
              <a:t>影像压缩标准</a:t>
            </a:r>
            <a:r>
              <a:rPr lang="zh-CN" altLang="en-US" sz="2800" b="1" dirty="0" smtClean="0">
                <a:latin typeface="华文楷体" pitchFamily="2" charset="-122"/>
                <a:ea typeface="华文楷体" pitchFamily="2" charset="-122"/>
              </a:rPr>
              <a:t>主要是</a:t>
            </a:r>
            <a:r>
              <a:rPr lang="en-US" altLang="zh-CN" sz="2800" b="1" dirty="0" smtClean="0">
                <a:latin typeface="华文楷体" pitchFamily="2" charset="-122"/>
                <a:ea typeface="华文楷体" pitchFamily="2" charset="-122"/>
              </a:rPr>
              <a:t>MPEG</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Moving Picture Experts Group</a:t>
            </a:r>
            <a:r>
              <a:rPr lang="zh-CN" altLang="en-US" sz="2800" b="1" dirty="0" smtClean="0">
                <a:latin typeface="华文楷体" pitchFamily="2" charset="-122"/>
                <a:ea typeface="华文楷体" pitchFamily="2" charset="-122"/>
              </a:rPr>
              <a:t>，包括</a:t>
            </a:r>
            <a:r>
              <a:rPr lang="en-US" altLang="zh-CN" sz="2800" b="1" dirty="0" smtClean="0">
                <a:latin typeface="华文楷体" pitchFamily="2" charset="-122"/>
                <a:ea typeface="华文楷体" pitchFamily="2" charset="-122"/>
              </a:rPr>
              <a:t>MPEG-1</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MPEG-2</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MPEG-4</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MPEG-7</a:t>
            </a:r>
            <a:r>
              <a:rPr lang="zh-CN" altLang="en-US" sz="2800" b="1" dirty="0" smtClean="0">
                <a:latin typeface="华文楷体" pitchFamily="2" charset="-122"/>
                <a:ea typeface="华文楷体" pitchFamily="2" charset="-122"/>
              </a:rPr>
              <a:t>版本），还有</a:t>
            </a:r>
            <a:r>
              <a:rPr lang="en-US" altLang="zh-CN" sz="2800" b="1" dirty="0" smtClean="0">
                <a:latin typeface="华文楷体" pitchFamily="2" charset="-122"/>
                <a:ea typeface="华文楷体" pitchFamily="2" charset="-122"/>
              </a:rPr>
              <a:t>AVI</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MPG</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MOV</a:t>
            </a:r>
            <a:r>
              <a:rPr lang="zh-CN" altLang="en-US" sz="2800" b="1" dirty="0" smtClean="0">
                <a:latin typeface="华文楷体" pitchFamily="2" charset="-122"/>
                <a:ea typeface="华文楷体" pitchFamily="2" charset="-122"/>
              </a:rPr>
              <a:t>等，</a:t>
            </a:r>
            <a:r>
              <a:rPr lang="en-US" altLang="zh-CN" sz="2800" b="1" dirty="0" smtClean="0">
                <a:latin typeface="华文楷体" pitchFamily="2" charset="-122"/>
                <a:ea typeface="华文楷体" pitchFamily="2" charset="-122"/>
              </a:rPr>
              <a:t>MP3</a:t>
            </a:r>
            <a:r>
              <a:rPr lang="zh-CN" altLang="en-US" sz="2800" b="1" dirty="0" smtClean="0">
                <a:latin typeface="华文楷体" pitchFamily="2" charset="-122"/>
                <a:ea typeface="华文楷体" pitchFamily="2" charset="-122"/>
              </a:rPr>
              <a:t>则是应用于</a:t>
            </a:r>
            <a:r>
              <a:rPr lang="en-US" altLang="zh-CN" sz="2800" b="1" dirty="0" smtClean="0">
                <a:latin typeface="华文楷体" pitchFamily="2" charset="-122"/>
                <a:ea typeface="华文楷体" pitchFamily="2" charset="-122"/>
              </a:rPr>
              <a:t>MPEG</a:t>
            </a:r>
            <a:r>
              <a:rPr lang="zh-CN" altLang="en-US" sz="2800" b="1" dirty="0" smtClean="0">
                <a:latin typeface="华文楷体" pitchFamily="2" charset="-122"/>
                <a:ea typeface="华文楷体" pitchFamily="2" charset="-122"/>
              </a:rPr>
              <a:t>的一项有损音乐压缩技术标准。</a:t>
            </a:r>
          </a:p>
          <a:p>
            <a:pPr marL="609600" indent="-609600" eaLnBrk="1" hangingPunct="1">
              <a:spcBef>
                <a:spcPts val="600"/>
              </a:spcBef>
              <a:spcAft>
                <a:spcPts val="600"/>
              </a:spcAft>
            </a:pPr>
            <a:endParaRPr lang="zh-CN" altLang="zh-CN" sz="2800" b="1"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strips(upRight)">
                                      <p:cBhvr>
                                        <p:cTn id="12" dur="500"/>
                                        <p:tgtEl>
                                          <p:spTgt spid="2048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eaLnBrk="1" hangingPunct="1">
              <a:spcBef>
                <a:spcPct val="20000"/>
              </a:spcBef>
              <a:buClr>
                <a:schemeClr val="hlink"/>
              </a:buClr>
              <a:buFont typeface="Wingdings" pitchFamily="2" charset="2"/>
              <a:buNone/>
            </a:pPr>
            <a:r>
              <a:rPr kumimoji="0" lang="en-US" altLang="zh-CN">
                <a:solidFill>
                  <a:srgbClr val="FFFF00"/>
                </a:solidFill>
                <a:latin typeface="方正姚体" pitchFamily="2" charset="-122"/>
                <a:ea typeface="方正姚体" pitchFamily="2" charset="-122"/>
              </a:rPr>
              <a:t> </a:t>
            </a:r>
            <a:r>
              <a:rPr kumimoji="0" lang="en-US" altLang="zh-CN">
                <a:latin typeface="方正姚体" pitchFamily="2" charset="-122"/>
                <a:ea typeface="方正姚体" pitchFamily="2" charset="-122"/>
              </a:rPr>
              <a:t> </a:t>
            </a:r>
            <a:r>
              <a:rPr kumimoji="0" lang="en-US" altLang="en-US">
                <a:solidFill>
                  <a:srgbClr val="FFFF00"/>
                </a:solidFill>
                <a:latin typeface="方正姚体" pitchFamily="2" charset="-122"/>
                <a:ea typeface="方正姚体" pitchFamily="2" charset="-122"/>
              </a:rPr>
              <a:t>2.6	信息标准化</a:t>
            </a:r>
            <a:endParaRPr kumimoji="0" lang="zh-CN" altLang="en-US">
              <a:solidFill>
                <a:srgbClr val="FFFF00"/>
              </a:solidFill>
              <a:latin typeface="方正姚体" pitchFamily="2" charset="-122"/>
              <a:ea typeface="方正姚体" pitchFamily="2" charset="-122"/>
            </a:endParaRPr>
          </a:p>
        </p:txBody>
      </p:sp>
      <p:sp>
        <p:nvSpPr>
          <p:cNvPr id="144387" name="Rectangle 3"/>
          <p:cNvSpPr>
            <a:spLocks noChangeArrowheads="1"/>
          </p:cNvSpPr>
          <p:nvPr/>
        </p:nvSpPr>
        <p:spPr bwMode="auto">
          <a:xfrm>
            <a:off x="251519" y="692696"/>
            <a:ext cx="5760343" cy="587375"/>
          </a:xfrm>
          <a:prstGeom prst="rect">
            <a:avLst/>
          </a:prstGeom>
          <a:noFill/>
          <a:ln>
            <a:noFill/>
          </a:ln>
          <a:effectLst>
            <a:prstShdw prst="shdw17" dist="17961" dir="2700000">
              <a:schemeClr val="accent1">
                <a:gamma/>
                <a:shade val="60000"/>
                <a:invGamma/>
              </a:schemeClr>
            </a:prstShdw>
          </a:effectLst>
          <a:extLst/>
        </p:spPr>
        <p:txBody>
          <a:bodyPr wrap="square" lIns="90000" tIns="46800" rIns="90000" bIns="46800">
            <a:spAutoFit/>
          </a:bodyPr>
          <a:lstStyle/>
          <a:p>
            <a:pPr marL="631825" lvl="2" indent="-609600" eaLnBrk="1" hangingPunct="1">
              <a:defRPr/>
            </a:pPr>
            <a:r>
              <a:rPr lang="en-US" altLang="zh-CN" b="1" dirty="0" smtClean="0">
                <a:solidFill>
                  <a:srgbClr val="0033CC"/>
                </a:solidFill>
                <a:latin typeface="华文楷体" pitchFamily="2" charset="-122"/>
                <a:ea typeface="华文楷体" pitchFamily="2" charset="-122"/>
              </a:rPr>
              <a:t>3</a:t>
            </a:r>
            <a:r>
              <a:rPr lang="zh-CN" altLang="en-US" b="1" dirty="0" smtClean="0">
                <a:solidFill>
                  <a:srgbClr val="0033CC"/>
                </a:solidFill>
                <a:latin typeface="华文楷体" pitchFamily="2" charset="-122"/>
                <a:ea typeface="华文楷体" pitchFamily="2" charset="-122"/>
              </a:rPr>
              <a:t>、数据库</a:t>
            </a:r>
            <a:endParaRPr lang="zh-CN" altLang="zh-CN" b="1" dirty="0">
              <a:solidFill>
                <a:srgbClr val="0033CC"/>
              </a:solidFill>
              <a:latin typeface="华文楷体" pitchFamily="2" charset="-122"/>
              <a:ea typeface="华文楷体" pitchFamily="2" charset="-122"/>
            </a:endParaRPr>
          </a:p>
        </p:txBody>
      </p:sp>
      <p:sp>
        <p:nvSpPr>
          <p:cNvPr id="204802" name="Rectangle 2"/>
          <p:cNvSpPr>
            <a:spLocks noChangeArrowheads="1"/>
          </p:cNvSpPr>
          <p:nvPr/>
        </p:nvSpPr>
        <p:spPr bwMode="auto">
          <a:xfrm>
            <a:off x="250825" y="1268760"/>
            <a:ext cx="8641655" cy="3539430"/>
          </a:xfrm>
          <a:prstGeom prst="rect">
            <a:avLst/>
          </a:prstGeom>
          <a:noFill/>
          <a:ln w="9525">
            <a:noFill/>
            <a:miter lim="800000"/>
            <a:headEnd/>
            <a:tailEnd/>
          </a:ln>
        </p:spPr>
        <p:txBody>
          <a:bodyPr wrap="square">
            <a:spAutoFit/>
          </a:bodyPr>
          <a:lstStyle/>
          <a:p>
            <a:pPr eaLnBrk="1" hangingPunct="1"/>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数据库是存储各种信息的数据存储管理系统，数据库不仅可以存储文字符号信息，还可存储图像、图形、影像等多媒体信息，目前常见的数据库系统包括</a:t>
            </a:r>
            <a:r>
              <a:rPr lang="en-US" altLang="zh-CN" sz="2800" b="1" dirty="0" smtClean="0">
                <a:latin typeface="华文楷体" pitchFamily="2" charset="-122"/>
                <a:ea typeface="华文楷体" pitchFamily="2" charset="-122"/>
              </a:rPr>
              <a:t>SYBASE</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DB2</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Oracle</a:t>
            </a:r>
            <a:r>
              <a:rPr lang="zh-CN" altLang="en-US" sz="2800" b="1" dirty="0" smtClean="0">
                <a:latin typeface="华文楷体" pitchFamily="2" charset="-122"/>
                <a:ea typeface="华文楷体" pitchFamily="2" charset="-122"/>
              </a:rPr>
              <a:t>、</a:t>
            </a:r>
            <a:r>
              <a:rPr lang="en-US" altLang="zh-CN" sz="2800" b="1" dirty="0" err="1" smtClean="0">
                <a:latin typeface="华文楷体" pitchFamily="2" charset="-122"/>
                <a:ea typeface="华文楷体" pitchFamily="2" charset="-122"/>
              </a:rPr>
              <a:t>MySQL</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Microsoft SQL Server</a:t>
            </a:r>
            <a:r>
              <a:rPr lang="zh-CN" altLang="en-US" sz="2800" b="1" dirty="0" smtClean="0">
                <a:latin typeface="华文楷体" pitchFamily="2" charset="-122"/>
                <a:ea typeface="华文楷体" pitchFamily="2" charset="-122"/>
              </a:rPr>
              <a:t>等。</a:t>
            </a:r>
            <a:r>
              <a:rPr lang="en-US" altLang="zh-CN" sz="2800" b="1" dirty="0" smtClean="0">
                <a:latin typeface="华文楷体" pitchFamily="2" charset="-122"/>
                <a:ea typeface="华文楷体" pitchFamily="2" charset="-122"/>
              </a:rPr>
              <a:t>1992</a:t>
            </a:r>
            <a:r>
              <a:rPr lang="zh-CN" altLang="en-US" sz="2800" b="1" dirty="0" smtClean="0">
                <a:latin typeface="华文楷体" pitchFamily="2" charset="-122"/>
                <a:ea typeface="华文楷体" pitchFamily="2" charset="-122"/>
              </a:rPr>
              <a:t>年，</a:t>
            </a:r>
            <a:r>
              <a:rPr lang="en-US" altLang="zh-CN" sz="2800" b="1" dirty="0" smtClean="0">
                <a:latin typeface="华文楷体" pitchFamily="2" charset="-122"/>
                <a:ea typeface="华文楷体" pitchFamily="2" charset="-122"/>
              </a:rPr>
              <a:t>ANSI</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American National Standards Institute</a:t>
            </a:r>
            <a:r>
              <a:rPr lang="zh-CN" altLang="en-US" sz="2800" b="1" dirty="0" smtClean="0">
                <a:latin typeface="华文楷体" pitchFamily="2" charset="-122"/>
                <a:ea typeface="华文楷体" pitchFamily="2" charset="-122"/>
              </a:rPr>
              <a:t>，美国标准学会）把</a:t>
            </a:r>
            <a:r>
              <a:rPr lang="en-US" altLang="zh-CN" sz="2800" b="1" dirty="0" smtClean="0">
                <a:latin typeface="华文楷体" pitchFamily="2" charset="-122"/>
                <a:ea typeface="华文楷体" pitchFamily="2" charset="-122"/>
              </a:rPr>
              <a:t>SQL</a:t>
            </a:r>
            <a:r>
              <a:rPr lang="zh-CN" altLang="en-US" sz="2800" b="1" dirty="0" smtClean="0">
                <a:latin typeface="华文楷体" pitchFamily="2" charset="-122"/>
                <a:ea typeface="华文楷体" pitchFamily="2" charset="-122"/>
              </a:rPr>
              <a:t>语言作为关系数据库语言的美国标准，目前</a:t>
            </a:r>
            <a:r>
              <a:rPr lang="en-US" altLang="zh-CN" sz="2800" b="1" dirty="0" smtClean="0">
                <a:solidFill>
                  <a:schemeClr val="accent1">
                    <a:lumMod val="75000"/>
                  </a:schemeClr>
                </a:solidFill>
                <a:latin typeface="华文楷体" pitchFamily="2" charset="-122"/>
                <a:ea typeface="华文楷体" pitchFamily="2" charset="-122"/>
              </a:rPr>
              <a:t>SQL</a:t>
            </a:r>
            <a:r>
              <a:rPr lang="zh-CN" altLang="en-US" sz="2800" b="1" dirty="0" smtClean="0">
                <a:solidFill>
                  <a:schemeClr val="accent1">
                    <a:lumMod val="75000"/>
                  </a:schemeClr>
                </a:solidFill>
                <a:latin typeface="华文楷体" pitchFamily="2" charset="-122"/>
                <a:ea typeface="华文楷体" pitchFamily="2" charset="-122"/>
              </a:rPr>
              <a:t>语言已成为全球数据库查询语言的标准</a:t>
            </a:r>
            <a:r>
              <a:rPr lang="zh-CN" altLang="en-US" sz="2800" b="1" dirty="0" smtClean="0">
                <a:latin typeface="华文楷体" pitchFamily="2" charset="-122"/>
                <a:ea typeface="华文楷体" pitchFamily="2" charset="-122"/>
              </a:rPr>
              <a:t>。</a:t>
            </a:r>
            <a:endParaRPr lang="zh-CN" altLang="zh-CN" sz="2800" b="1" dirty="0">
              <a:latin typeface="华文楷体" pitchFamily="2" charset="-122"/>
              <a:ea typeface="华文楷体" pitchFamily="2" charset="-122"/>
            </a:endParaRPr>
          </a:p>
        </p:txBody>
      </p:sp>
      <p:sp>
        <p:nvSpPr>
          <p:cNvPr id="5" name="TextBox 4"/>
          <p:cNvSpPr txBox="1"/>
          <p:nvPr/>
        </p:nvSpPr>
        <p:spPr>
          <a:xfrm>
            <a:off x="899592" y="4955684"/>
            <a:ext cx="7992888" cy="1569660"/>
          </a:xfrm>
          <a:prstGeom prst="rect">
            <a:avLst/>
          </a:prstGeom>
          <a:noFill/>
        </p:spPr>
        <p:txBody>
          <a:bodyPr wrap="square" rtlCol="0">
            <a:spAutoFit/>
          </a:bodyPr>
          <a:lstStyle/>
          <a:p>
            <a:r>
              <a:rPr lang="en-US" sz="2400" b="1" dirty="0" smtClean="0">
                <a:solidFill>
                  <a:srgbClr val="C00000"/>
                </a:solidFill>
                <a:latin typeface="方正姚体" pitchFamily="2" charset="-122"/>
                <a:ea typeface="方正姚体" pitchFamily="2" charset="-122"/>
              </a:rPr>
              <a:t>[</a:t>
            </a:r>
            <a:r>
              <a:rPr lang="zh-CN" altLang="en-US" sz="2400" b="1" dirty="0" smtClean="0">
                <a:solidFill>
                  <a:srgbClr val="C00000"/>
                </a:solidFill>
                <a:latin typeface="方正姚体" pitchFamily="2" charset="-122"/>
                <a:ea typeface="方正姚体" pitchFamily="2" charset="-122"/>
              </a:rPr>
              <a:t>练习与思考</a:t>
            </a:r>
            <a:r>
              <a:rPr lang="en-US" sz="2400" b="1" dirty="0" smtClean="0">
                <a:solidFill>
                  <a:srgbClr val="C00000"/>
                </a:solidFill>
                <a:latin typeface="方正姚体" pitchFamily="2" charset="-122"/>
                <a:ea typeface="方正姚体" pitchFamily="2" charset="-122"/>
              </a:rPr>
              <a:t>2-6]</a:t>
            </a:r>
            <a:endParaRPr lang="zh-CN" altLang="en-US" sz="2400" b="1" dirty="0" smtClean="0">
              <a:solidFill>
                <a:srgbClr val="C00000"/>
              </a:solidFill>
              <a:latin typeface="方正姚体" pitchFamily="2" charset="-122"/>
              <a:ea typeface="方正姚体" pitchFamily="2" charset="-122"/>
            </a:endParaRPr>
          </a:p>
          <a:p>
            <a:r>
              <a:rPr lang="zh-CN" altLang="en-US" sz="2400" b="1" dirty="0" smtClean="0">
                <a:solidFill>
                  <a:schemeClr val="accent6">
                    <a:lumMod val="50000"/>
                  </a:schemeClr>
                </a:solidFill>
                <a:latin typeface="方正姚体" pitchFamily="2" charset="-122"/>
                <a:ea typeface="方正姚体" pitchFamily="2" charset="-122"/>
              </a:rPr>
              <a:t>我国在信息标准化方面应用最广的是哪个标准？你认为我们最需要健全的是哪类标准？在音视频标准中，你常用的是哪种？说说使用他们的理由。</a:t>
            </a:r>
            <a:endParaRPr lang="zh-CN" altLang="en-US" sz="2400" b="1" dirty="0">
              <a:solidFill>
                <a:schemeClr val="accent6">
                  <a:lumMod val="50000"/>
                </a:schemeClr>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strips(upRight)">
                                      <p:cBhvr>
                                        <p:cTn id="7" dur="500"/>
                                        <p:tgtEl>
                                          <p:spTgt spid="2048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algn="ctr" eaLnBrk="1" hangingPunct="1">
              <a:spcBef>
                <a:spcPct val="20000"/>
              </a:spcBef>
              <a:buClr>
                <a:schemeClr val="hlink"/>
              </a:buClr>
              <a:buFont typeface="Wingdings" pitchFamily="2" charset="2"/>
              <a:buNone/>
            </a:pPr>
            <a:r>
              <a:rPr kumimoji="0" lang="zh-CN" altLang="en-US" dirty="0" smtClean="0">
                <a:solidFill>
                  <a:srgbClr val="FFFF00"/>
                </a:solidFill>
                <a:latin typeface="方正姚体" pitchFamily="2" charset="-122"/>
                <a:ea typeface="方正姚体" pitchFamily="2" charset="-122"/>
              </a:rPr>
              <a:t>小结</a:t>
            </a:r>
            <a:endParaRPr kumimoji="0" lang="zh-CN" altLang="en-US" dirty="0">
              <a:solidFill>
                <a:srgbClr val="FFFF00"/>
              </a:solidFill>
              <a:latin typeface="方正姚体" pitchFamily="2" charset="-122"/>
              <a:ea typeface="方正姚体" pitchFamily="2" charset="-122"/>
            </a:endParaRPr>
          </a:p>
        </p:txBody>
      </p:sp>
      <p:sp>
        <p:nvSpPr>
          <p:cNvPr id="204802" name="Rectangle 2"/>
          <p:cNvSpPr>
            <a:spLocks noChangeArrowheads="1"/>
          </p:cNvSpPr>
          <p:nvPr/>
        </p:nvSpPr>
        <p:spPr bwMode="auto">
          <a:xfrm>
            <a:off x="250825" y="765175"/>
            <a:ext cx="8424863" cy="461963"/>
          </a:xfrm>
          <a:prstGeom prst="rect">
            <a:avLst/>
          </a:prstGeom>
          <a:noFill/>
          <a:ln w="9525">
            <a:noFill/>
            <a:miter lim="800000"/>
            <a:headEnd/>
            <a:tailEnd/>
          </a:ln>
        </p:spPr>
        <p:txBody>
          <a:bodyPr>
            <a:spAutoFit/>
          </a:bodyPr>
          <a:lstStyle/>
          <a:p>
            <a:pPr marL="609600" indent="-609600" eaLnBrk="1" hangingPunct="1"/>
            <a:r>
              <a:rPr lang="zh-CN" altLang="en-US" sz="2400">
                <a:latin typeface="方正姚体" pitchFamily="2" charset="-122"/>
                <a:ea typeface="方正姚体" pitchFamily="2" charset="-122"/>
              </a:rPr>
              <a:t>       </a:t>
            </a:r>
            <a:endParaRPr lang="zh-CN" altLang="zh-CN" sz="2400">
              <a:latin typeface="方正姚体" pitchFamily="2" charset="-122"/>
              <a:ea typeface="方正姚体" pitchFamily="2" charset="-122"/>
            </a:endParaRPr>
          </a:p>
        </p:txBody>
      </p:sp>
      <p:sp>
        <p:nvSpPr>
          <p:cNvPr id="4" name="TextBox 3"/>
          <p:cNvSpPr txBox="1"/>
          <p:nvPr/>
        </p:nvSpPr>
        <p:spPr>
          <a:xfrm>
            <a:off x="323528" y="836712"/>
            <a:ext cx="8568952" cy="5970865"/>
          </a:xfrm>
          <a:prstGeom prst="rect">
            <a:avLst/>
          </a:prstGeom>
          <a:noFill/>
        </p:spPr>
        <p:txBody>
          <a:bodyPr wrap="square" rtlCol="0">
            <a:spAutoFit/>
          </a:bodyPr>
          <a:lstStyle/>
          <a:p>
            <a:pPr indent="457200" eaLnBrk="1" latinLnBrk="1" hangingPunct="1">
              <a:spcBef>
                <a:spcPts val="600"/>
              </a:spcBef>
              <a:spcAft>
                <a:spcPts val="600"/>
              </a:spcAft>
            </a:pPr>
            <a:r>
              <a:rPr lang="zh-CN" altLang="en-US" sz="2400" b="1" dirty="0" smtClean="0">
                <a:solidFill>
                  <a:schemeClr val="accent6">
                    <a:lumMod val="50000"/>
                  </a:schemeClr>
                </a:solidFill>
                <a:latin typeface="方正姚体" pitchFamily="2" charset="-122"/>
                <a:ea typeface="方正姚体" pitchFamily="2" charset="-122"/>
              </a:rPr>
              <a:t>本章围绕计算机信息数字化原理与方法展开，基于计算思维理念，从“实现计算”的角度引出计算机中数制及其转换问题，对数制的概念、数值数据的表示方式、数值计算以及字符编码、汉字编码、图形图像等多媒体编码进行具体介绍。</a:t>
            </a:r>
            <a:endParaRPr lang="en-US" altLang="zh-CN" sz="2400" b="1" dirty="0" smtClean="0">
              <a:solidFill>
                <a:schemeClr val="accent6">
                  <a:lumMod val="50000"/>
                </a:schemeClr>
              </a:solidFill>
              <a:latin typeface="方正姚体" pitchFamily="2" charset="-122"/>
              <a:ea typeface="方正姚体" pitchFamily="2" charset="-122"/>
            </a:endParaRPr>
          </a:p>
          <a:p>
            <a:pPr indent="457200" eaLnBrk="1" latinLnBrk="1" hangingPunct="1">
              <a:spcBef>
                <a:spcPts val="600"/>
              </a:spcBef>
              <a:spcAft>
                <a:spcPts val="600"/>
              </a:spcAft>
            </a:pPr>
            <a:r>
              <a:rPr lang="zh-CN" altLang="en-US" sz="2400" b="1" dirty="0" smtClean="0">
                <a:solidFill>
                  <a:schemeClr val="accent6">
                    <a:lumMod val="50000"/>
                  </a:schemeClr>
                </a:solidFill>
                <a:latin typeface="方正姚体" pitchFamily="2" charset="-122"/>
                <a:ea typeface="方正姚体" pitchFamily="2" charset="-122"/>
              </a:rPr>
              <a:t>本章的重要内容为：</a:t>
            </a:r>
            <a:endParaRPr lang="en-US" altLang="zh-CN" sz="2400" b="1" dirty="0" smtClean="0">
              <a:solidFill>
                <a:schemeClr val="accent6">
                  <a:lumMod val="50000"/>
                </a:schemeClr>
              </a:solidFill>
              <a:latin typeface="方正姚体" pitchFamily="2" charset="-122"/>
              <a:ea typeface="方正姚体" pitchFamily="2" charset="-122"/>
            </a:endParaRPr>
          </a:p>
          <a:p>
            <a:pPr indent="457200" eaLnBrk="1" latinLnBrk="1" hangingPunct="1">
              <a:spcBef>
                <a:spcPts val="600"/>
              </a:spcBef>
              <a:spcAft>
                <a:spcPts val="600"/>
              </a:spcAft>
              <a:buFont typeface="Wingdings" pitchFamily="2" charset="2"/>
              <a:buChar char="Ø"/>
            </a:pPr>
            <a:r>
              <a:rPr lang="zh-CN" altLang="en-US" sz="2400" b="1" dirty="0" smtClean="0">
                <a:solidFill>
                  <a:srgbClr val="0033CC"/>
                </a:solidFill>
                <a:latin typeface="方正姚体" pitchFamily="2" charset="-122"/>
                <a:ea typeface="方正姚体" pitchFamily="2" charset="-122"/>
              </a:rPr>
              <a:t>信息的计算机表示方法</a:t>
            </a:r>
            <a:endParaRPr lang="en-US" altLang="zh-CN" sz="2400" b="1" dirty="0" smtClean="0">
              <a:solidFill>
                <a:srgbClr val="0033CC"/>
              </a:solidFill>
              <a:latin typeface="方正姚体" pitchFamily="2" charset="-122"/>
              <a:ea typeface="方正姚体" pitchFamily="2" charset="-122"/>
            </a:endParaRPr>
          </a:p>
          <a:p>
            <a:pPr indent="457200" eaLnBrk="1" latinLnBrk="1" hangingPunct="1">
              <a:spcBef>
                <a:spcPts val="600"/>
              </a:spcBef>
              <a:spcAft>
                <a:spcPts val="600"/>
              </a:spcAft>
              <a:buFont typeface="Wingdings" pitchFamily="2" charset="2"/>
              <a:buChar char="Ø"/>
            </a:pPr>
            <a:r>
              <a:rPr lang="zh-CN" altLang="en-US" sz="2400" b="1" dirty="0" smtClean="0">
                <a:solidFill>
                  <a:srgbClr val="0033CC"/>
                </a:solidFill>
                <a:latin typeface="方正姚体" pitchFamily="2" charset="-122"/>
                <a:ea typeface="方正姚体" pitchFamily="2" charset="-122"/>
              </a:rPr>
              <a:t>二进制数据的算术计算和逻辑计算</a:t>
            </a:r>
            <a:endParaRPr lang="en-US" altLang="zh-CN" sz="2400" b="1" dirty="0" smtClean="0">
              <a:solidFill>
                <a:srgbClr val="0033CC"/>
              </a:solidFill>
              <a:latin typeface="方正姚体" pitchFamily="2" charset="-122"/>
              <a:ea typeface="方正姚体" pitchFamily="2" charset="-122"/>
            </a:endParaRPr>
          </a:p>
          <a:p>
            <a:pPr indent="457200" eaLnBrk="1" latinLnBrk="1" hangingPunct="1">
              <a:spcBef>
                <a:spcPts val="600"/>
              </a:spcBef>
              <a:spcAft>
                <a:spcPts val="600"/>
              </a:spcAft>
              <a:buFont typeface="Wingdings" pitchFamily="2" charset="2"/>
              <a:buChar char="Ø"/>
            </a:pPr>
            <a:r>
              <a:rPr lang="zh-CN" altLang="en-US" sz="2400" b="1" dirty="0" smtClean="0">
                <a:solidFill>
                  <a:srgbClr val="0033CC"/>
                </a:solidFill>
                <a:latin typeface="方正姚体" pitchFamily="2" charset="-122"/>
                <a:ea typeface="方正姚体" pitchFamily="2" charset="-122"/>
              </a:rPr>
              <a:t>非数值数据的数字化编码方法</a:t>
            </a:r>
            <a:endParaRPr lang="en-US" altLang="zh-CN" sz="2400" b="1" dirty="0" smtClean="0">
              <a:solidFill>
                <a:srgbClr val="0033CC"/>
              </a:solidFill>
              <a:latin typeface="方正姚体" pitchFamily="2" charset="-122"/>
              <a:ea typeface="方正姚体" pitchFamily="2" charset="-122"/>
            </a:endParaRPr>
          </a:p>
          <a:p>
            <a:pPr indent="457200" eaLnBrk="1" latinLnBrk="1" hangingPunct="1">
              <a:spcBef>
                <a:spcPts val="600"/>
              </a:spcBef>
              <a:spcAft>
                <a:spcPts val="600"/>
              </a:spcAft>
            </a:pPr>
            <a:r>
              <a:rPr lang="zh-CN" altLang="en-US" sz="2400" b="1" dirty="0" smtClean="0">
                <a:solidFill>
                  <a:schemeClr val="accent6">
                    <a:lumMod val="50000"/>
                  </a:schemeClr>
                </a:solidFill>
                <a:latin typeface="方正姚体" pitchFamily="2" charset="-122"/>
                <a:ea typeface="方正姚体" pitchFamily="2" charset="-122"/>
              </a:rPr>
              <a:t>介绍了二进制的优势以及表达和计算问题，讨论了补码方法、数据溢出、浮点数表示等机器限制所带来的系统设计方法。</a:t>
            </a:r>
            <a:endParaRPr lang="en-US" altLang="zh-CN" sz="2400" b="1" dirty="0" smtClean="0">
              <a:solidFill>
                <a:schemeClr val="accent6">
                  <a:lumMod val="50000"/>
                </a:schemeClr>
              </a:solidFill>
              <a:latin typeface="方正姚体" pitchFamily="2" charset="-122"/>
              <a:ea typeface="方正姚体" pitchFamily="2" charset="-122"/>
            </a:endParaRPr>
          </a:p>
          <a:p>
            <a:pPr indent="457200" eaLnBrk="1" latinLnBrk="1" hangingPunct="1">
              <a:spcBef>
                <a:spcPts val="600"/>
              </a:spcBef>
              <a:spcAft>
                <a:spcPts val="600"/>
              </a:spcAft>
            </a:pPr>
            <a:r>
              <a:rPr lang="zh-CN" altLang="en-US" sz="2400" b="1" dirty="0" smtClean="0">
                <a:solidFill>
                  <a:schemeClr val="accent6">
                    <a:lumMod val="50000"/>
                  </a:schemeClr>
                </a:solidFill>
                <a:latin typeface="方正姚体" pitchFamily="2" charset="-122"/>
                <a:ea typeface="方正姚体" pitchFamily="2" charset="-122"/>
              </a:rPr>
              <a:t>对各种信息数字化编码方法作了一些具体介绍，强调编码思路，并以条形码与</a:t>
            </a:r>
            <a:r>
              <a:rPr lang="en-US" sz="2400" b="1" dirty="0" smtClean="0">
                <a:solidFill>
                  <a:schemeClr val="accent6">
                    <a:lumMod val="50000"/>
                  </a:schemeClr>
                </a:solidFill>
                <a:latin typeface="方正姚体" pitchFamily="2" charset="-122"/>
                <a:ea typeface="方正姚体" pitchFamily="2" charset="-122"/>
              </a:rPr>
              <a:t>RFID</a:t>
            </a:r>
            <a:r>
              <a:rPr lang="zh-CN" altLang="en-US" sz="2400" b="1" dirty="0" smtClean="0">
                <a:solidFill>
                  <a:schemeClr val="accent6">
                    <a:lumMod val="50000"/>
                  </a:schemeClr>
                </a:solidFill>
                <a:latin typeface="方正姚体" pitchFamily="2" charset="-122"/>
                <a:ea typeface="方正姚体" pitchFamily="2" charset="-122"/>
              </a:rPr>
              <a:t>技术为例来说明编码方法的具体应用。</a:t>
            </a:r>
            <a:endParaRPr lang="en-US" altLang="zh-CN" sz="2400" b="1" dirty="0" smtClean="0">
              <a:solidFill>
                <a:schemeClr val="accent6">
                  <a:lumMod val="50000"/>
                </a:schemeClr>
              </a:solidFill>
              <a:latin typeface="方正姚体" pitchFamily="2" charset="-122"/>
              <a:ea typeface="方正姚体" pitchFamily="2" charset="-122"/>
            </a:endParaRPr>
          </a:p>
          <a:p>
            <a:pPr indent="457200" eaLnBrk="1" latinLnBrk="1" hangingPunct="1">
              <a:spcBef>
                <a:spcPts val="600"/>
              </a:spcBef>
              <a:spcAft>
                <a:spcPts val="600"/>
              </a:spcAft>
            </a:pPr>
            <a:endParaRPr lang="zh-CN" altLang="en-US" sz="2400" b="1" dirty="0">
              <a:solidFill>
                <a:schemeClr val="accent6">
                  <a:lumMod val="50000"/>
                </a:schemeClr>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0" y="0"/>
            <a:ext cx="9144000" cy="584200"/>
          </a:xfrm>
          <a:prstGeom prst="rect">
            <a:avLst/>
          </a:prstGeom>
          <a:gradFill rotWithShape="1">
            <a:gsLst>
              <a:gs pos="0">
                <a:srgbClr val="0000CC"/>
              </a:gs>
              <a:gs pos="100000">
                <a:srgbClr val="000000"/>
              </a:gs>
            </a:gsLst>
            <a:path path="shape">
              <a:fillToRect l="50000" t="50000" r="50000" b="50000"/>
            </a:path>
          </a:gradFill>
          <a:ln w="38100">
            <a:solidFill>
              <a:srgbClr val="0000CC"/>
            </a:solidFill>
            <a:miter lim="800000"/>
            <a:headEnd/>
            <a:tailEnd/>
          </a:ln>
        </p:spPr>
        <p:txBody>
          <a:bodyPr>
            <a:spAutoFit/>
          </a:bodyPr>
          <a:lstStyle/>
          <a:p>
            <a:pPr algn="ctr" eaLnBrk="1" hangingPunct="1">
              <a:spcBef>
                <a:spcPct val="20000"/>
              </a:spcBef>
              <a:buClr>
                <a:schemeClr val="hlink"/>
              </a:buClr>
              <a:buFont typeface="Wingdings" pitchFamily="2" charset="2"/>
              <a:buNone/>
            </a:pPr>
            <a:r>
              <a:rPr kumimoji="0" lang="zh-CN" altLang="en-US" dirty="0" smtClean="0">
                <a:solidFill>
                  <a:srgbClr val="FFFF00"/>
                </a:solidFill>
                <a:latin typeface="方正姚体" pitchFamily="2" charset="-122"/>
                <a:ea typeface="方正姚体" pitchFamily="2" charset="-122"/>
              </a:rPr>
              <a:t>作业</a:t>
            </a:r>
            <a:endParaRPr kumimoji="0" lang="zh-CN" altLang="en-US" dirty="0">
              <a:solidFill>
                <a:srgbClr val="FFFF00"/>
              </a:solidFill>
              <a:latin typeface="方正姚体" pitchFamily="2" charset="-122"/>
              <a:ea typeface="方正姚体" pitchFamily="2" charset="-122"/>
            </a:endParaRPr>
          </a:p>
        </p:txBody>
      </p:sp>
      <p:sp>
        <p:nvSpPr>
          <p:cNvPr id="3" name="Text Box 19"/>
          <p:cNvSpPr txBox="1">
            <a:spLocks noChangeArrowheads="1"/>
          </p:cNvSpPr>
          <p:nvPr/>
        </p:nvSpPr>
        <p:spPr bwMode="auto">
          <a:xfrm>
            <a:off x="536575" y="1722434"/>
            <a:ext cx="8351838" cy="3972499"/>
          </a:xfrm>
          <a:prstGeom prst="rect">
            <a:avLst/>
          </a:prstGeom>
          <a:noFill/>
          <a:ln>
            <a:noFill/>
          </a:ln>
          <a:effectLst>
            <a:prstShdw prst="shdw17" dist="17961" dir="2700000">
              <a:schemeClr val="accent1">
                <a:gamma/>
                <a:shade val="60000"/>
                <a:invGamma/>
              </a:schemeClr>
            </a:prstShdw>
          </a:effectLst>
          <a:extLst/>
        </p:spPr>
        <p:txBody>
          <a:bodyPr lIns="90000" tIns="46800" rIns="90000" bIns="46800">
            <a:spAutoFit/>
          </a:bodyPr>
          <a:lstStyle/>
          <a:p>
            <a:pPr eaLnBrk="1" hangingPunct="1">
              <a:defRPr/>
            </a:pPr>
            <a:r>
              <a:rPr lang="zh-CN" altLang="en-US" sz="3600" b="1" dirty="0" smtClean="0">
                <a:solidFill>
                  <a:srgbClr val="0033CC"/>
                </a:solidFill>
                <a:latin typeface="方正姚体" pitchFamily="2" charset="-122"/>
                <a:ea typeface="方正姚体" pitchFamily="2" charset="-122"/>
              </a:rPr>
              <a:t>自学：</a:t>
            </a: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chemeClr val="accent3">
                    <a:lumMod val="50000"/>
                  </a:schemeClr>
                </a:solidFill>
                <a:latin typeface="方正姚体" pitchFamily="2" charset="-122"/>
                <a:ea typeface="方正姚体" pitchFamily="2" charset="-122"/>
              </a:rPr>
              <a:t>教材</a:t>
            </a:r>
            <a:r>
              <a:rPr lang="en-US" altLang="zh-CN" sz="3600" b="1" dirty="0" smtClean="0">
                <a:solidFill>
                  <a:schemeClr val="accent3">
                    <a:lumMod val="50000"/>
                  </a:schemeClr>
                </a:solidFill>
                <a:latin typeface="方正姚体" pitchFamily="2" charset="-122"/>
                <a:ea typeface="方正姚体" pitchFamily="2" charset="-122"/>
              </a:rPr>
              <a:t>9.1 </a:t>
            </a:r>
            <a:r>
              <a:rPr lang="zh-CN" altLang="en-US" sz="3600" b="1" dirty="0" smtClean="0">
                <a:solidFill>
                  <a:schemeClr val="accent3">
                    <a:lumMod val="50000"/>
                  </a:schemeClr>
                </a:solidFill>
                <a:latin typeface="方正姚体" pitchFamily="2" charset="-122"/>
                <a:ea typeface="方正姚体" pitchFamily="2" charset="-122"/>
              </a:rPr>
              <a:t>用计算机处理文档</a:t>
            </a:r>
            <a:endParaRPr lang="en-US" altLang="zh-CN" sz="3600" b="1" dirty="0" smtClean="0">
              <a:solidFill>
                <a:schemeClr val="accent3">
                  <a:lumMod val="50000"/>
                </a:schemeClr>
              </a:solidFill>
              <a:latin typeface="方正姚体" pitchFamily="2" charset="-122"/>
              <a:ea typeface="方正姚体" pitchFamily="2" charset="-122"/>
            </a:endParaRPr>
          </a:p>
          <a:p>
            <a:pPr eaLnBrk="1" hangingPunct="1">
              <a:defRPr/>
            </a:pP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rgbClr val="0033CC"/>
                </a:solidFill>
                <a:latin typeface="方正姚体" pitchFamily="2" charset="-122"/>
                <a:ea typeface="方正姚体" pitchFamily="2" charset="-122"/>
              </a:rPr>
              <a:t>自主实验：</a:t>
            </a:r>
            <a:endParaRPr lang="en-US" altLang="zh-CN" sz="3600" b="1" dirty="0" smtClean="0">
              <a:solidFill>
                <a:srgbClr val="0033CC"/>
              </a:solidFill>
              <a:latin typeface="方正姚体" pitchFamily="2" charset="-122"/>
              <a:ea typeface="方正姚体" pitchFamily="2" charset="-122"/>
            </a:endParaRPr>
          </a:p>
          <a:p>
            <a:pPr eaLnBrk="1" hangingPunct="1">
              <a:defRPr/>
            </a:pPr>
            <a:r>
              <a:rPr lang="zh-CN" altLang="en-US" sz="3600" b="1" dirty="0" smtClean="0">
                <a:solidFill>
                  <a:schemeClr val="accent3">
                    <a:lumMod val="50000"/>
                  </a:schemeClr>
                </a:solidFill>
                <a:latin typeface="方正姚体" pitchFamily="2" charset="-122"/>
                <a:ea typeface="方正姚体" pitchFamily="2" charset="-122"/>
              </a:rPr>
              <a:t>实验</a:t>
            </a:r>
            <a:r>
              <a:rPr lang="en-US" altLang="zh-CN" sz="3600" b="1" dirty="0" smtClean="0">
                <a:solidFill>
                  <a:schemeClr val="accent3">
                    <a:lumMod val="50000"/>
                  </a:schemeClr>
                </a:solidFill>
                <a:latin typeface="方正姚体" pitchFamily="2" charset="-122"/>
                <a:ea typeface="方正姚体" pitchFamily="2" charset="-122"/>
              </a:rPr>
              <a:t>1 1 </a:t>
            </a:r>
            <a:r>
              <a:rPr lang="zh-CN" altLang="en-US" sz="3600" b="1" dirty="0" smtClean="0">
                <a:solidFill>
                  <a:schemeClr val="accent3">
                    <a:lumMod val="50000"/>
                  </a:schemeClr>
                </a:solidFill>
                <a:latin typeface="方正姚体" pitchFamily="2" charset="-122"/>
                <a:ea typeface="方正姚体" pitchFamily="2" charset="-122"/>
              </a:rPr>
              <a:t>文字处理与文档编排</a:t>
            </a:r>
            <a:endParaRPr lang="en-US" altLang="zh-CN" sz="3600" b="1" dirty="0" smtClean="0">
              <a:solidFill>
                <a:schemeClr val="accent3">
                  <a:lumMod val="50000"/>
                </a:schemeClr>
              </a:solidFill>
              <a:latin typeface="方正姚体" pitchFamily="2" charset="-122"/>
              <a:ea typeface="方正姚体" pitchFamily="2" charset="-122"/>
            </a:endParaRPr>
          </a:p>
          <a:p>
            <a:pPr eaLnBrk="1" hangingPunct="1">
              <a:defRPr/>
            </a:pPr>
            <a:endParaRPr lang="en-US" altLang="zh-CN" sz="3600" b="1" dirty="0" smtClean="0">
              <a:solidFill>
                <a:schemeClr val="accent3">
                  <a:lumMod val="50000"/>
                </a:schemeClr>
              </a:solidFill>
              <a:latin typeface="方正姚体" pitchFamily="2" charset="-122"/>
              <a:ea typeface="方正姚体" pitchFamily="2" charset="-122"/>
            </a:endParaRPr>
          </a:p>
          <a:p>
            <a:pPr eaLnBrk="1" hangingPunct="1">
              <a:defRPr/>
            </a:pPr>
            <a:r>
              <a:rPr lang="zh-CN" altLang="en-US" sz="3600" b="1" dirty="0" smtClean="0">
                <a:solidFill>
                  <a:srgbClr val="0033CC"/>
                </a:solidFill>
                <a:latin typeface="方正姚体" pitchFamily="2" charset="-122"/>
                <a:ea typeface="方正姚体" pitchFamily="2" charset="-122"/>
              </a:rPr>
              <a:t>完成网上小作业</a:t>
            </a:r>
            <a:endParaRPr lang="en-US" altLang="zh-CN" sz="3600" b="1" dirty="0">
              <a:solidFill>
                <a:srgbClr val="0033CC"/>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默认设计模板">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FF00"/>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FF00"/>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9357</TotalTime>
  <Words>8321</Words>
  <Application>Microsoft Office PowerPoint</Application>
  <PresentationFormat>全屏显示(4:3)</PresentationFormat>
  <Paragraphs>1188</Paragraphs>
  <Slides>99</Slides>
  <Notes>7</Notes>
  <HiddenSlides>4</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99</vt:i4>
      </vt:variant>
    </vt:vector>
  </HeadingPairs>
  <TitlesOfParts>
    <vt:vector size="107" baseType="lpstr">
      <vt:lpstr>默认设计模板</vt:lpstr>
      <vt:lpstr>剪辑</vt:lpstr>
      <vt:lpstr>BMP 图象</vt:lpstr>
      <vt:lpstr>位图图像</vt:lpstr>
      <vt:lpstr>Microsoft Equation 2.0</vt:lpstr>
      <vt:lpstr>Document</vt:lpstr>
      <vt:lpstr>公式</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4.4.1  数值数据</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dc:title>
  <dc:creator>User</dc:creator>
  <cp:lastModifiedBy>孟春</cp:lastModifiedBy>
  <cp:revision>348</cp:revision>
  <dcterms:created xsi:type="dcterms:W3CDTF">2009-08-05T14:30:03Z</dcterms:created>
  <dcterms:modified xsi:type="dcterms:W3CDTF">2015-10-12T09:23:28Z</dcterms:modified>
</cp:coreProperties>
</file>